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68" r:id="rId5"/>
    <p:sldId id="258" r:id="rId6"/>
    <p:sldId id="272" r:id="rId7"/>
    <p:sldId id="285" r:id="rId8"/>
    <p:sldId id="262" r:id="rId9"/>
    <p:sldId id="261" r:id="rId10"/>
    <p:sldId id="259" r:id="rId11"/>
    <p:sldId id="264" r:id="rId12"/>
    <p:sldId id="263" r:id="rId13"/>
    <p:sldId id="289" r:id="rId14"/>
    <p:sldId id="286" r:id="rId15"/>
    <p:sldId id="265" r:id="rId16"/>
    <p:sldId id="267" r:id="rId17"/>
    <p:sldId id="287" r:id="rId18"/>
    <p:sldId id="288" r:id="rId19"/>
    <p:sldId id="266" r:id="rId20"/>
    <p:sldId id="282" r:id="rId21"/>
    <p:sldId id="283" r:id="rId22"/>
    <p:sldId id="279" r:id="rId23"/>
    <p:sldId id="280" r:id="rId24"/>
    <p:sldId id="260" r:id="rId25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FCBD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B276F-7A53-4727-9D40-7D59153A05DE}" type="datetimeFigureOut">
              <a:rPr lang="es-VE" smtClean="0"/>
              <a:pPr/>
              <a:t>26/11/2009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D208D-5352-46C8-A437-63EE1792EB6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ymond@ula.v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humanidades.ula.ve/nutecno1" TargetMode="External"/><Relationship Id="rId4" Type="http://schemas.openxmlformats.org/officeDocument/2006/relationships/hyperlink" Target="http://www.cled.org.ve/raymond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raymond@ula.v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humanidades.ula.ve/raymond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hyperlink" Target="http://www.cled.org.ve/" TargetMode="External"/><Relationship Id="rId5" Type="http://schemas.openxmlformats.org/officeDocument/2006/relationships/image" Target="../media/image32.png"/><Relationship Id="rId10" Type="http://schemas.openxmlformats.org/officeDocument/2006/relationships/hyperlink" Target="http://www.humanidades.ula.ve/raymond" TargetMode="External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logger.com/" TargetMode="External"/><Relationship Id="rId3" Type="http://schemas.openxmlformats.org/officeDocument/2006/relationships/image" Target="../media/image5.jpeg"/><Relationship Id="rId7" Type="http://schemas.openxmlformats.org/officeDocument/2006/relationships/hyperlink" Target="http://www.wordpress.org/" TargetMode="External"/><Relationship Id="rId12" Type="http://schemas.openxmlformats.org/officeDocument/2006/relationships/hyperlink" Target="http://www.feedmingle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lideshare.net/" TargetMode="External"/><Relationship Id="rId11" Type="http://schemas.openxmlformats.org/officeDocument/2006/relationships/hyperlink" Target="http://www.blip.tv/" TargetMode="External"/><Relationship Id="rId5" Type="http://schemas.openxmlformats.org/officeDocument/2006/relationships/hyperlink" Target="http://www.archive.org/" TargetMode="External"/><Relationship Id="rId10" Type="http://schemas.openxmlformats.org/officeDocument/2006/relationships/hyperlink" Target="http://www.youtube.com/" TargetMode="External"/><Relationship Id="rId4" Type="http://schemas.openxmlformats.org/officeDocument/2006/relationships/hyperlink" Target="http://www.shoutem.com/" TargetMode="External"/><Relationship Id="rId9" Type="http://schemas.openxmlformats.org/officeDocument/2006/relationships/hyperlink" Target="http://www.vox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manidades.ula.ve/nutecno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://www.humanidades.ula.ve/nutecno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fondoUNEFM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7158" y="1071546"/>
            <a:ext cx="8429684" cy="3286147"/>
          </a:xfrm>
        </p:spPr>
        <p:txBody>
          <a:bodyPr>
            <a:normAutofit/>
          </a:bodyPr>
          <a:lstStyle/>
          <a:p>
            <a:r>
              <a:rPr lang="es-VE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Herramientas Web 2.0</a:t>
            </a:r>
            <a:r>
              <a:rPr lang="es-VE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VE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VE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Experiencias didácticas en Pregrado</a:t>
            </a:r>
            <a:endParaRPr lang="es-VE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44" y="5286388"/>
            <a:ext cx="6400800" cy="1571612"/>
          </a:xfrm>
        </p:spPr>
        <p:txBody>
          <a:bodyPr>
            <a:noAutofit/>
          </a:bodyPr>
          <a:lstStyle/>
          <a:p>
            <a:pPr algn="l"/>
            <a:r>
              <a:rPr lang="es-VE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Raymond Marquina</a:t>
            </a:r>
          </a:p>
          <a:p>
            <a:pPr algn="l"/>
            <a:r>
              <a:rPr lang="es-VE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raymond@ula.ve</a:t>
            </a:r>
            <a:endParaRPr lang="es-VE" sz="2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VE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www.cled.org.ve/raymond</a:t>
            </a:r>
            <a:endParaRPr lang="es-VE" sz="2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VE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www.humanidades.ula.ve/nutecno1</a:t>
            </a:r>
            <a:r>
              <a:rPr lang="es-VE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s-VE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142844" y="0"/>
            <a:ext cx="8507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Desarrollo de los contenidos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8" name="27 Proceso"/>
          <p:cNvSpPr/>
          <p:nvPr/>
        </p:nvSpPr>
        <p:spPr>
          <a:xfrm>
            <a:off x="357158" y="2143116"/>
            <a:ext cx="3714776" cy="1000132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000" b="1" dirty="0" err="1" smtClean="0"/>
              <a:t>Edublog</a:t>
            </a:r>
            <a:r>
              <a:rPr lang="es-VE" sz="2000" b="1" dirty="0" smtClean="0"/>
              <a:t> asignatura</a:t>
            </a:r>
            <a:endParaRPr lang="es-VE" sz="2000" b="1" dirty="0"/>
          </a:p>
        </p:txBody>
      </p:sp>
      <p:sp>
        <p:nvSpPr>
          <p:cNvPr id="29" name="28 Proceso"/>
          <p:cNvSpPr/>
          <p:nvPr/>
        </p:nvSpPr>
        <p:spPr>
          <a:xfrm>
            <a:off x="4929190" y="5143512"/>
            <a:ext cx="3643338" cy="571504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000" b="1" dirty="0" smtClean="0"/>
              <a:t>Aula de clase</a:t>
            </a:r>
            <a:endParaRPr lang="es-VE" sz="2000" b="1" dirty="0"/>
          </a:p>
        </p:txBody>
      </p:sp>
      <p:sp>
        <p:nvSpPr>
          <p:cNvPr id="30" name="29 Proceso"/>
          <p:cNvSpPr/>
          <p:nvPr/>
        </p:nvSpPr>
        <p:spPr>
          <a:xfrm>
            <a:off x="4929190" y="928670"/>
            <a:ext cx="3714776" cy="1000132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Documentos ofimáticos  </a:t>
            </a:r>
          </a:p>
          <a:p>
            <a:pPr algn="ctr"/>
            <a:r>
              <a:rPr lang="es-VE" dirty="0" smtClean="0"/>
              <a:t>(PDF, Presentaciones en línea, Google </a:t>
            </a:r>
            <a:r>
              <a:rPr lang="es-VE" dirty="0" err="1" smtClean="0"/>
              <a:t>Docs</a:t>
            </a:r>
            <a:r>
              <a:rPr lang="es-VE" dirty="0" smtClean="0"/>
              <a:t>)</a:t>
            </a:r>
            <a:endParaRPr lang="es-VE" dirty="0"/>
          </a:p>
        </p:txBody>
      </p:sp>
      <p:sp>
        <p:nvSpPr>
          <p:cNvPr id="31" name="30 Proceso"/>
          <p:cNvSpPr/>
          <p:nvPr/>
        </p:nvSpPr>
        <p:spPr>
          <a:xfrm>
            <a:off x="4929190" y="3643314"/>
            <a:ext cx="371477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Compilación de enlaces en </a:t>
            </a:r>
            <a:r>
              <a:rPr lang="es-VE" dirty="0" err="1" smtClean="0"/>
              <a:t>delicious</a:t>
            </a:r>
            <a:endParaRPr lang="es-VE" dirty="0"/>
          </a:p>
        </p:txBody>
      </p:sp>
      <p:sp>
        <p:nvSpPr>
          <p:cNvPr id="32" name="31 Proceso"/>
          <p:cNvSpPr/>
          <p:nvPr/>
        </p:nvSpPr>
        <p:spPr>
          <a:xfrm>
            <a:off x="4929190" y="2071678"/>
            <a:ext cx="3714776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/>
              <a:t>Podcasts</a:t>
            </a:r>
            <a:r>
              <a:rPr lang="es-VE" dirty="0" smtClean="0"/>
              <a:t> de conceptos básicos</a:t>
            </a:r>
            <a:endParaRPr lang="es-VE" dirty="0"/>
          </a:p>
        </p:txBody>
      </p:sp>
      <p:sp>
        <p:nvSpPr>
          <p:cNvPr id="33" name="32 Proceso"/>
          <p:cNvSpPr/>
          <p:nvPr/>
        </p:nvSpPr>
        <p:spPr>
          <a:xfrm>
            <a:off x="4929190" y="2857496"/>
            <a:ext cx="3714776" cy="642942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Videos alojados en </a:t>
            </a:r>
            <a:r>
              <a:rPr lang="es-VE" dirty="0" err="1" smtClean="0"/>
              <a:t>youtube</a:t>
            </a:r>
            <a:r>
              <a:rPr lang="es-VE" dirty="0" smtClean="0"/>
              <a:t> </a:t>
            </a:r>
            <a:endParaRPr lang="es-VE" dirty="0"/>
          </a:p>
        </p:txBody>
      </p:sp>
      <p:cxnSp>
        <p:nvCxnSpPr>
          <p:cNvPr id="15" name="14 Conector angular"/>
          <p:cNvCxnSpPr>
            <a:stCxn id="28" idx="3"/>
            <a:endCxn id="30" idx="1"/>
          </p:cNvCxnSpPr>
          <p:nvPr/>
        </p:nvCxnSpPr>
        <p:spPr>
          <a:xfrm flipV="1">
            <a:off x="4071934" y="1428736"/>
            <a:ext cx="857256" cy="12144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16 Conector angular"/>
          <p:cNvCxnSpPr>
            <a:stCxn id="28" idx="3"/>
            <a:endCxn id="31" idx="1"/>
          </p:cNvCxnSpPr>
          <p:nvPr/>
        </p:nvCxnSpPr>
        <p:spPr>
          <a:xfrm>
            <a:off x="4071934" y="2643182"/>
            <a:ext cx="857256" cy="128588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18 Conector angular"/>
          <p:cNvCxnSpPr>
            <a:stCxn id="28" idx="3"/>
          </p:cNvCxnSpPr>
          <p:nvPr/>
        </p:nvCxnSpPr>
        <p:spPr>
          <a:xfrm>
            <a:off x="4071934" y="2643182"/>
            <a:ext cx="857256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20 Conector angular"/>
          <p:cNvCxnSpPr>
            <a:stCxn id="28" idx="3"/>
            <a:endCxn id="32" idx="1"/>
          </p:cNvCxnSpPr>
          <p:nvPr/>
        </p:nvCxnSpPr>
        <p:spPr>
          <a:xfrm flipV="1">
            <a:off x="4071934" y="2393149"/>
            <a:ext cx="857256" cy="250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22 Proceso"/>
          <p:cNvSpPr/>
          <p:nvPr/>
        </p:nvSpPr>
        <p:spPr>
          <a:xfrm>
            <a:off x="285720" y="5929330"/>
            <a:ext cx="371477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Trabajo  individual y en grupo</a:t>
            </a:r>
          </a:p>
        </p:txBody>
      </p:sp>
      <p:sp>
        <p:nvSpPr>
          <p:cNvPr id="24" name="23 Proceso"/>
          <p:cNvSpPr/>
          <p:nvPr/>
        </p:nvSpPr>
        <p:spPr>
          <a:xfrm>
            <a:off x="285720" y="4214818"/>
            <a:ext cx="3714776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Clases teórico - practicas</a:t>
            </a:r>
            <a:endParaRPr lang="es-VE" dirty="0"/>
          </a:p>
        </p:txBody>
      </p:sp>
      <p:sp>
        <p:nvSpPr>
          <p:cNvPr id="25" name="24 Proceso"/>
          <p:cNvSpPr/>
          <p:nvPr/>
        </p:nvSpPr>
        <p:spPr>
          <a:xfrm>
            <a:off x="285720" y="5000636"/>
            <a:ext cx="3714776" cy="785818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Las actividades de cada sesión se publican previamente en el </a:t>
            </a:r>
            <a:r>
              <a:rPr lang="es-VE" dirty="0" err="1" smtClean="0"/>
              <a:t>edublog</a:t>
            </a:r>
            <a:endParaRPr lang="es-VE" dirty="0"/>
          </a:p>
        </p:txBody>
      </p:sp>
      <p:cxnSp>
        <p:nvCxnSpPr>
          <p:cNvPr id="27" name="26 Conector angular"/>
          <p:cNvCxnSpPr>
            <a:stCxn id="24" idx="3"/>
          </p:cNvCxnSpPr>
          <p:nvPr/>
        </p:nvCxnSpPr>
        <p:spPr>
          <a:xfrm>
            <a:off x="4000496" y="4536289"/>
            <a:ext cx="928694" cy="8929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34 Conector angular"/>
          <p:cNvCxnSpPr>
            <a:stCxn id="23" idx="3"/>
          </p:cNvCxnSpPr>
          <p:nvPr/>
        </p:nvCxnSpPr>
        <p:spPr>
          <a:xfrm flipV="1">
            <a:off x="4000496" y="5429264"/>
            <a:ext cx="928694" cy="78581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7 Proceso"/>
          <p:cNvSpPr/>
          <p:nvPr/>
        </p:nvSpPr>
        <p:spPr>
          <a:xfrm>
            <a:off x="2428860" y="2071678"/>
            <a:ext cx="4643470" cy="714380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Red de </a:t>
            </a:r>
            <a:r>
              <a:rPr lang="es-VE" dirty="0" err="1" smtClean="0"/>
              <a:t>Microblogin</a:t>
            </a:r>
            <a:r>
              <a:rPr lang="es-VE" dirty="0" smtClean="0"/>
              <a:t>  </a:t>
            </a:r>
            <a:r>
              <a:rPr lang="es-VE" dirty="0" err="1" smtClean="0"/>
              <a:t>Shoutem</a:t>
            </a:r>
            <a:endParaRPr lang="es-VE" dirty="0"/>
          </a:p>
        </p:txBody>
      </p:sp>
      <p:sp>
        <p:nvSpPr>
          <p:cNvPr id="12" name="11 Proceso"/>
          <p:cNvSpPr/>
          <p:nvPr/>
        </p:nvSpPr>
        <p:spPr>
          <a:xfrm>
            <a:off x="357158" y="1142984"/>
            <a:ext cx="4429156" cy="642942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Mensajería instantánea (MSN)</a:t>
            </a:r>
            <a:endParaRPr lang="es-VE" dirty="0"/>
          </a:p>
        </p:txBody>
      </p:sp>
      <p:sp>
        <p:nvSpPr>
          <p:cNvPr id="13" name="12 Proceso"/>
          <p:cNvSpPr/>
          <p:nvPr/>
        </p:nvSpPr>
        <p:spPr>
          <a:xfrm>
            <a:off x="3929058" y="4357694"/>
            <a:ext cx="3643338" cy="714380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Mensajes de textos mediante telefonía móvil:  SMS</a:t>
            </a:r>
            <a:endParaRPr lang="es-VE" dirty="0"/>
          </a:p>
        </p:txBody>
      </p:sp>
      <p:sp>
        <p:nvSpPr>
          <p:cNvPr id="23" name="22 Proceso"/>
          <p:cNvSpPr/>
          <p:nvPr/>
        </p:nvSpPr>
        <p:spPr>
          <a:xfrm>
            <a:off x="500034" y="5643578"/>
            <a:ext cx="3643338" cy="642942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Lista de correo-e</a:t>
            </a:r>
            <a:endParaRPr lang="es-VE" dirty="0"/>
          </a:p>
        </p:txBody>
      </p:sp>
      <p:sp>
        <p:nvSpPr>
          <p:cNvPr id="11" name="10 Rectángulo"/>
          <p:cNvSpPr/>
          <p:nvPr/>
        </p:nvSpPr>
        <p:spPr>
          <a:xfrm>
            <a:off x="142844" y="0"/>
            <a:ext cx="8502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Comunicación fuera del aula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5" name="14 Proceso"/>
          <p:cNvSpPr/>
          <p:nvPr/>
        </p:nvSpPr>
        <p:spPr>
          <a:xfrm>
            <a:off x="428596" y="3286124"/>
            <a:ext cx="3643338" cy="785818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Entradas y comentarios en el </a:t>
            </a:r>
            <a:r>
              <a:rPr lang="es-VE" dirty="0" err="1" smtClean="0"/>
              <a:t>edublog</a:t>
            </a:r>
            <a:r>
              <a:rPr lang="es-VE" dirty="0" smtClean="0"/>
              <a:t> de la asignatura</a:t>
            </a:r>
            <a:endParaRPr lang="es-VE" dirty="0"/>
          </a:p>
        </p:txBody>
      </p:sp>
      <p:pic>
        <p:nvPicPr>
          <p:cNvPr id="1027" name="Picture 3" descr="C:\Users\raymond\AppData\Local\Microsoft\Windows\Temporary Internet Files\Content.IE5\GFO1QYFZ\MCj04315460000[1]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5214950"/>
            <a:ext cx="1928826" cy="1446620"/>
          </a:xfrm>
          <a:prstGeom prst="rect">
            <a:avLst/>
          </a:prstGeom>
          <a:noFill/>
        </p:spPr>
      </p:pic>
      <p:pic>
        <p:nvPicPr>
          <p:cNvPr id="1029" name="Picture 5" descr="C:\Users\raymond\AppData\Local\Microsoft\Windows\Temporary Internet Files\Content.IE5\BH5US0N3\MCj04397980000[1]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330" y="4000504"/>
            <a:ext cx="1443038" cy="1443038"/>
          </a:xfrm>
          <a:prstGeom prst="rect">
            <a:avLst/>
          </a:prstGeom>
          <a:noFill/>
        </p:spPr>
      </p:pic>
      <p:pic>
        <p:nvPicPr>
          <p:cNvPr id="1030" name="Picture 6" descr="C:\Users\raymond\AppData\Local\Microsoft\Windows\Temporary Internet Files\Content.IE5\GFO1QYFZ\MCj04346710000[1].wm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3000372"/>
            <a:ext cx="1168081" cy="1187452"/>
          </a:xfrm>
          <a:prstGeom prst="rect">
            <a:avLst/>
          </a:prstGeom>
          <a:noFill/>
        </p:spPr>
      </p:pic>
      <p:pic>
        <p:nvPicPr>
          <p:cNvPr id="1032" name="Picture 8" descr="C:\Users\raymond\AppData\Local\Microsoft\Windows\Temporary Internet Files\Content.IE5\Z30N00D2\MCj04414540000[1]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00826" y="1643050"/>
            <a:ext cx="1871495" cy="1871495"/>
          </a:xfrm>
          <a:prstGeom prst="rect">
            <a:avLst/>
          </a:prstGeom>
          <a:noFill/>
        </p:spPr>
      </p:pic>
      <p:pic>
        <p:nvPicPr>
          <p:cNvPr id="21" name="20 Imagen" descr="msn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429124" y="785794"/>
            <a:ext cx="1285884" cy="128588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14480" y="6000768"/>
            <a:ext cx="5239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http:/nutecno1.shoutem.com</a:t>
            </a:r>
            <a:endParaRPr lang="es-VE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6" y="357166"/>
            <a:ext cx="8858280" cy="553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7394" y="428604"/>
            <a:ext cx="857088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2190329" y="6000768"/>
            <a:ext cx="5239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http:/nutecno2.shoutem.com</a:t>
            </a:r>
            <a:endParaRPr lang="es-VE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857088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370282" y="6000768"/>
            <a:ext cx="648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Comentarios en blog de la asignatura</a:t>
            </a:r>
            <a:endParaRPr lang="es-VE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142844" y="0"/>
            <a:ext cx="8136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Actividades de Aprendizaje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7" name="16 Redondear rectángulo de esquina diagonal"/>
          <p:cNvSpPr/>
          <p:nvPr/>
        </p:nvSpPr>
        <p:spPr>
          <a:xfrm>
            <a:off x="500034" y="1643050"/>
            <a:ext cx="3643338" cy="71438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000" b="1" dirty="0" smtClean="0"/>
              <a:t>Trabajo con Blog</a:t>
            </a:r>
            <a:endParaRPr lang="es-VE" sz="2000" b="1" dirty="0"/>
          </a:p>
        </p:txBody>
      </p:sp>
      <p:sp>
        <p:nvSpPr>
          <p:cNvPr id="19" name="18 Proceso"/>
          <p:cNvSpPr/>
          <p:nvPr/>
        </p:nvSpPr>
        <p:spPr>
          <a:xfrm>
            <a:off x="5214942" y="1714488"/>
            <a:ext cx="3643338" cy="71438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Publicación de ensayos y resúmenes</a:t>
            </a:r>
            <a:endParaRPr lang="es-VE" dirty="0"/>
          </a:p>
        </p:txBody>
      </p:sp>
      <p:sp>
        <p:nvSpPr>
          <p:cNvPr id="20" name="19 Proceso"/>
          <p:cNvSpPr/>
          <p:nvPr/>
        </p:nvSpPr>
        <p:spPr>
          <a:xfrm>
            <a:off x="428596" y="4071942"/>
            <a:ext cx="3643338" cy="642942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Ejercicios prácticos</a:t>
            </a:r>
            <a:endParaRPr lang="es-VE" dirty="0"/>
          </a:p>
        </p:txBody>
      </p:sp>
      <p:sp>
        <p:nvSpPr>
          <p:cNvPr id="21" name="20 Proceso"/>
          <p:cNvSpPr/>
          <p:nvPr/>
        </p:nvSpPr>
        <p:spPr>
          <a:xfrm>
            <a:off x="428596" y="3214686"/>
            <a:ext cx="3643338" cy="71438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Exposiciones y discusiones </a:t>
            </a:r>
            <a:endParaRPr lang="es-VE" dirty="0"/>
          </a:p>
        </p:txBody>
      </p:sp>
      <p:sp>
        <p:nvSpPr>
          <p:cNvPr id="23" name="22 Proceso"/>
          <p:cNvSpPr/>
          <p:nvPr/>
        </p:nvSpPr>
        <p:spPr>
          <a:xfrm>
            <a:off x="5214942" y="2500306"/>
            <a:ext cx="3643338" cy="714380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Integración de contenidos audiovisuales</a:t>
            </a:r>
            <a:endParaRPr lang="es-VE" dirty="0"/>
          </a:p>
        </p:txBody>
      </p:sp>
      <p:sp>
        <p:nvSpPr>
          <p:cNvPr id="24" name="23 Proceso"/>
          <p:cNvSpPr/>
          <p:nvPr/>
        </p:nvSpPr>
        <p:spPr>
          <a:xfrm>
            <a:off x="5214942" y="1000108"/>
            <a:ext cx="3643338" cy="642942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Creación y gestión</a:t>
            </a:r>
            <a:endParaRPr lang="es-VE" dirty="0"/>
          </a:p>
        </p:txBody>
      </p:sp>
      <p:cxnSp>
        <p:nvCxnSpPr>
          <p:cNvPr id="14" name="13 Conector angular"/>
          <p:cNvCxnSpPr>
            <a:endCxn id="24" idx="1"/>
          </p:cNvCxnSpPr>
          <p:nvPr/>
        </p:nvCxnSpPr>
        <p:spPr>
          <a:xfrm flipV="1">
            <a:off x="4214810" y="1321579"/>
            <a:ext cx="1000132" cy="67866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15 Conector angular"/>
          <p:cNvCxnSpPr>
            <a:endCxn id="23" idx="1"/>
          </p:cNvCxnSpPr>
          <p:nvPr/>
        </p:nvCxnSpPr>
        <p:spPr>
          <a:xfrm>
            <a:off x="4214810" y="2000240"/>
            <a:ext cx="1000132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24 Proceso"/>
          <p:cNvSpPr/>
          <p:nvPr/>
        </p:nvSpPr>
        <p:spPr>
          <a:xfrm>
            <a:off x="5143504" y="5000636"/>
            <a:ext cx="3643338" cy="642942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Producción de </a:t>
            </a:r>
            <a:r>
              <a:rPr lang="es-VE" dirty="0" err="1" smtClean="0"/>
              <a:t>podcasts</a:t>
            </a:r>
            <a:r>
              <a:rPr lang="es-VE" dirty="0" smtClean="0"/>
              <a:t> y videos</a:t>
            </a:r>
            <a:endParaRPr lang="es-VE" dirty="0"/>
          </a:p>
        </p:txBody>
      </p:sp>
      <p:sp>
        <p:nvSpPr>
          <p:cNvPr id="26" name="25 Redondear rectángulo de esquina diagonal"/>
          <p:cNvSpPr/>
          <p:nvPr/>
        </p:nvSpPr>
        <p:spPr>
          <a:xfrm>
            <a:off x="5214942" y="3571876"/>
            <a:ext cx="3643338" cy="71438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000" b="1" dirty="0" smtClean="0"/>
              <a:t>Aula de clases</a:t>
            </a:r>
            <a:endParaRPr lang="es-VE" sz="2000" b="1" dirty="0"/>
          </a:p>
        </p:txBody>
      </p:sp>
      <p:cxnSp>
        <p:nvCxnSpPr>
          <p:cNvPr id="28" name="27 Conector angular"/>
          <p:cNvCxnSpPr>
            <a:stCxn id="26" idx="2"/>
            <a:endCxn id="21" idx="3"/>
          </p:cNvCxnSpPr>
          <p:nvPr/>
        </p:nvCxnSpPr>
        <p:spPr>
          <a:xfrm rot="10800000">
            <a:off x="4071934" y="3571876"/>
            <a:ext cx="1143008" cy="3571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29 Conector angular"/>
          <p:cNvCxnSpPr>
            <a:stCxn id="26" idx="2"/>
            <a:endCxn id="20" idx="3"/>
          </p:cNvCxnSpPr>
          <p:nvPr/>
        </p:nvCxnSpPr>
        <p:spPr>
          <a:xfrm rot="10800000" flipV="1">
            <a:off x="4071934" y="3929065"/>
            <a:ext cx="1143008" cy="46434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30 Redondear rectángulo de esquina diagonal"/>
          <p:cNvSpPr/>
          <p:nvPr/>
        </p:nvSpPr>
        <p:spPr>
          <a:xfrm>
            <a:off x="428596" y="5429264"/>
            <a:ext cx="3643338" cy="71438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000" b="1" dirty="0" smtClean="0"/>
              <a:t>Aprendizaje Colaborativo</a:t>
            </a:r>
            <a:endParaRPr lang="es-VE" sz="2000" b="1" dirty="0"/>
          </a:p>
        </p:txBody>
      </p:sp>
      <p:sp>
        <p:nvSpPr>
          <p:cNvPr id="32" name="31 Proceso"/>
          <p:cNvSpPr/>
          <p:nvPr/>
        </p:nvSpPr>
        <p:spPr>
          <a:xfrm>
            <a:off x="5143504" y="5786454"/>
            <a:ext cx="3643338" cy="642942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Desarrollo de proyectos</a:t>
            </a:r>
            <a:endParaRPr lang="es-VE" dirty="0"/>
          </a:p>
        </p:txBody>
      </p:sp>
      <p:cxnSp>
        <p:nvCxnSpPr>
          <p:cNvPr id="34" name="33 Conector angular"/>
          <p:cNvCxnSpPr>
            <a:stCxn id="31" idx="0"/>
            <a:endCxn id="25" idx="1"/>
          </p:cNvCxnSpPr>
          <p:nvPr/>
        </p:nvCxnSpPr>
        <p:spPr>
          <a:xfrm flipV="1">
            <a:off x="4071934" y="5322107"/>
            <a:ext cx="1071570" cy="46434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35 Conector angular"/>
          <p:cNvCxnSpPr>
            <a:stCxn id="31" idx="0"/>
            <a:endCxn id="32" idx="1"/>
          </p:cNvCxnSpPr>
          <p:nvPr/>
        </p:nvCxnSpPr>
        <p:spPr>
          <a:xfrm>
            <a:off x="4071934" y="5786454"/>
            <a:ext cx="1071570" cy="32147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80000" y="0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214554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285728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80000" y="2500306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318000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86314" y="4318000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14612" y="3143248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857224" y="2928934"/>
            <a:ext cx="7518340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VE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PORTAFOLIOS ESTUDIANTES</a:t>
            </a:r>
          </a:p>
          <a:p>
            <a:pPr algn="ctr"/>
            <a:r>
              <a:rPr lang="es-VE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Alojados en blogs</a:t>
            </a:r>
            <a:endParaRPr lang="es-VE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142844" y="0"/>
            <a:ext cx="5373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Uso de Red NING 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7" name="16 Redondear rectángulo de esquina diagonal"/>
          <p:cNvSpPr/>
          <p:nvPr/>
        </p:nvSpPr>
        <p:spPr>
          <a:xfrm>
            <a:off x="500034" y="2000240"/>
            <a:ext cx="3643338" cy="71438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000" b="1" dirty="0" smtClean="0"/>
              <a:t>Datos básicos</a:t>
            </a:r>
            <a:endParaRPr lang="es-VE" sz="2000" b="1" dirty="0"/>
          </a:p>
        </p:txBody>
      </p:sp>
      <p:sp>
        <p:nvSpPr>
          <p:cNvPr id="19" name="18 Proceso"/>
          <p:cNvSpPr/>
          <p:nvPr/>
        </p:nvSpPr>
        <p:spPr>
          <a:xfrm>
            <a:off x="5214942" y="1643050"/>
            <a:ext cx="3643338" cy="71438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Modalidad </a:t>
            </a:r>
            <a:r>
              <a:rPr lang="es-VE" dirty="0" err="1" smtClean="0"/>
              <a:t>Semipresencial</a:t>
            </a:r>
            <a:endParaRPr lang="es-VE" dirty="0"/>
          </a:p>
        </p:txBody>
      </p:sp>
      <p:sp>
        <p:nvSpPr>
          <p:cNvPr id="20" name="19 Proceso"/>
          <p:cNvSpPr/>
          <p:nvPr/>
        </p:nvSpPr>
        <p:spPr>
          <a:xfrm>
            <a:off x="5214942" y="3214686"/>
            <a:ext cx="3643338" cy="71438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Sesiones presenciales una vez por semana</a:t>
            </a:r>
            <a:endParaRPr lang="es-VE" dirty="0"/>
          </a:p>
        </p:txBody>
      </p:sp>
      <p:sp>
        <p:nvSpPr>
          <p:cNvPr id="23" name="22 Proceso"/>
          <p:cNvSpPr/>
          <p:nvPr/>
        </p:nvSpPr>
        <p:spPr>
          <a:xfrm>
            <a:off x="5214942" y="2428868"/>
            <a:ext cx="3643338" cy="714380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Grupo de estudiantes que presentaban problemas de horarios</a:t>
            </a:r>
            <a:endParaRPr lang="es-VE" dirty="0"/>
          </a:p>
        </p:txBody>
      </p:sp>
      <p:sp>
        <p:nvSpPr>
          <p:cNvPr id="24" name="23 Proceso"/>
          <p:cNvSpPr/>
          <p:nvPr/>
        </p:nvSpPr>
        <p:spPr>
          <a:xfrm>
            <a:off x="5214942" y="928670"/>
            <a:ext cx="3643338" cy="642942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Asignatura: Nuevas Tecnologías II</a:t>
            </a:r>
          </a:p>
          <a:p>
            <a:pPr algn="ctr"/>
            <a:r>
              <a:rPr lang="es-VE" dirty="0" smtClean="0"/>
              <a:t>Semestre B2009</a:t>
            </a:r>
            <a:endParaRPr lang="es-VE" dirty="0"/>
          </a:p>
        </p:txBody>
      </p:sp>
      <p:sp>
        <p:nvSpPr>
          <p:cNvPr id="25" name="24 Proceso"/>
          <p:cNvSpPr/>
          <p:nvPr/>
        </p:nvSpPr>
        <p:spPr>
          <a:xfrm>
            <a:off x="357158" y="4357694"/>
            <a:ext cx="3643338" cy="642942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Asesorías en línea y encuentros presenciales una vez por semana </a:t>
            </a:r>
            <a:endParaRPr lang="es-VE" dirty="0"/>
          </a:p>
        </p:txBody>
      </p:sp>
      <p:sp>
        <p:nvSpPr>
          <p:cNvPr id="31" name="30 Redondear rectángulo de esquina diagonal"/>
          <p:cNvSpPr/>
          <p:nvPr/>
        </p:nvSpPr>
        <p:spPr>
          <a:xfrm>
            <a:off x="5000628" y="4643446"/>
            <a:ext cx="3643338" cy="71438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000" b="1" dirty="0" smtClean="0"/>
              <a:t>Estrategia</a:t>
            </a:r>
            <a:endParaRPr lang="es-VE" sz="2000" b="1" dirty="0"/>
          </a:p>
        </p:txBody>
      </p:sp>
      <p:sp>
        <p:nvSpPr>
          <p:cNvPr id="32" name="31 Proceso"/>
          <p:cNvSpPr/>
          <p:nvPr/>
        </p:nvSpPr>
        <p:spPr>
          <a:xfrm>
            <a:off x="357158" y="5072074"/>
            <a:ext cx="3643338" cy="642942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Uso de red de </a:t>
            </a:r>
            <a:r>
              <a:rPr lang="es-VE" dirty="0" err="1" smtClean="0"/>
              <a:t>microblog</a:t>
            </a:r>
            <a:r>
              <a:rPr lang="es-VE" dirty="0" smtClean="0"/>
              <a:t>, mensajería instantánea y SMS</a:t>
            </a:r>
            <a:endParaRPr lang="es-VE" dirty="0"/>
          </a:p>
        </p:txBody>
      </p:sp>
      <p:cxnSp>
        <p:nvCxnSpPr>
          <p:cNvPr id="27" name="26 Conector angular"/>
          <p:cNvCxnSpPr>
            <a:stCxn id="17" idx="0"/>
            <a:endCxn id="20" idx="1"/>
          </p:cNvCxnSpPr>
          <p:nvPr/>
        </p:nvCxnSpPr>
        <p:spPr>
          <a:xfrm>
            <a:off x="4143372" y="2357430"/>
            <a:ext cx="1071570" cy="12144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32 Conector angular"/>
          <p:cNvCxnSpPr>
            <a:stCxn id="17" idx="0"/>
            <a:endCxn id="24" idx="1"/>
          </p:cNvCxnSpPr>
          <p:nvPr/>
        </p:nvCxnSpPr>
        <p:spPr>
          <a:xfrm flipV="1">
            <a:off x="4143372" y="1250141"/>
            <a:ext cx="1071570" cy="110728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39 Proceso"/>
          <p:cNvSpPr/>
          <p:nvPr/>
        </p:nvSpPr>
        <p:spPr>
          <a:xfrm>
            <a:off x="357158" y="3571876"/>
            <a:ext cx="3643338" cy="642942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Materiales y recursos en línea </a:t>
            </a:r>
          </a:p>
          <a:p>
            <a:pPr algn="ctr"/>
            <a:r>
              <a:rPr lang="es-VE" dirty="0" smtClean="0"/>
              <a:t>(Blog de la asignatura, red social)</a:t>
            </a:r>
            <a:endParaRPr lang="es-VE" dirty="0"/>
          </a:p>
        </p:txBody>
      </p:sp>
      <p:sp>
        <p:nvSpPr>
          <p:cNvPr id="41" name="40 Proceso"/>
          <p:cNvSpPr/>
          <p:nvPr/>
        </p:nvSpPr>
        <p:spPr>
          <a:xfrm>
            <a:off x="357158" y="5857892"/>
            <a:ext cx="3643338" cy="642942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Desarrollo de tareas y proyectos en grupos</a:t>
            </a:r>
            <a:endParaRPr lang="es-VE" dirty="0"/>
          </a:p>
        </p:txBody>
      </p:sp>
      <p:cxnSp>
        <p:nvCxnSpPr>
          <p:cNvPr id="43" name="42 Conector angular"/>
          <p:cNvCxnSpPr>
            <a:stCxn id="31" idx="2"/>
            <a:endCxn id="40" idx="3"/>
          </p:cNvCxnSpPr>
          <p:nvPr/>
        </p:nvCxnSpPr>
        <p:spPr>
          <a:xfrm rot="10800000">
            <a:off x="4000496" y="3893348"/>
            <a:ext cx="1000132" cy="110728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44 Conector angular"/>
          <p:cNvCxnSpPr>
            <a:stCxn id="31" idx="2"/>
            <a:endCxn id="41" idx="3"/>
          </p:cNvCxnSpPr>
          <p:nvPr/>
        </p:nvCxnSpPr>
        <p:spPr>
          <a:xfrm rot="10800000" flipV="1">
            <a:off x="4000496" y="5000635"/>
            <a:ext cx="1000132" cy="117872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 t="7058" r="8088"/>
          <a:stretch>
            <a:fillRect/>
          </a:stretch>
        </p:blipFill>
        <p:spPr bwMode="auto">
          <a:xfrm>
            <a:off x="-1" y="-71462"/>
            <a:ext cx="915578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142976" y="6000768"/>
            <a:ext cx="7552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Red Social en </a:t>
            </a:r>
            <a:r>
              <a:rPr lang="es-VE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Ning</a:t>
            </a:r>
            <a:r>
              <a:rPr lang="es-VE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de Nuevas Tecnologías II</a:t>
            </a:r>
            <a:endParaRPr lang="es-VE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142844" y="0"/>
            <a:ext cx="9066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Evaluación de los aprendizajes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8" name="17 Proceso"/>
          <p:cNvSpPr/>
          <p:nvPr/>
        </p:nvSpPr>
        <p:spPr>
          <a:xfrm>
            <a:off x="500033" y="5429264"/>
            <a:ext cx="4643471" cy="71438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Criterios previamente publicados</a:t>
            </a:r>
            <a:endParaRPr lang="es-VE" dirty="0"/>
          </a:p>
        </p:txBody>
      </p:sp>
      <p:sp>
        <p:nvSpPr>
          <p:cNvPr id="19" name="18 Proceso"/>
          <p:cNvSpPr/>
          <p:nvPr/>
        </p:nvSpPr>
        <p:spPr>
          <a:xfrm>
            <a:off x="571472" y="3214686"/>
            <a:ext cx="3857652" cy="714380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/>
              <a:t>ePortafolio</a:t>
            </a:r>
            <a:endParaRPr lang="es-VE" dirty="0"/>
          </a:p>
        </p:txBody>
      </p:sp>
      <p:sp>
        <p:nvSpPr>
          <p:cNvPr id="20" name="19 Proceso"/>
          <p:cNvSpPr/>
          <p:nvPr/>
        </p:nvSpPr>
        <p:spPr>
          <a:xfrm>
            <a:off x="500034" y="1357298"/>
            <a:ext cx="3857652" cy="714380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Formativa y </a:t>
            </a:r>
            <a:r>
              <a:rPr lang="es-VE" dirty="0" err="1" smtClean="0"/>
              <a:t>sumativa</a:t>
            </a:r>
            <a:endParaRPr lang="es-VE" dirty="0"/>
          </a:p>
        </p:txBody>
      </p:sp>
      <p:sp>
        <p:nvSpPr>
          <p:cNvPr id="21" name="20 Proceso"/>
          <p:cNvSpPr/>
          <p:nvPr/>
        </p:nvSpPr>
        <p:spPr>
          <a:xfrm>
            <a:off x="4357686" y="4286256"/>
            <a:ext cx="4429156" cy="785818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/>
              <a:t>Coevaluación</a:t>
            </a:r>
            <a:r>
              <a:rPr lang="es-VE" dirty="0" smtClean="0"/>
              <a:t>, autoevaluación y </a:t>
            </a:r>
            <a:r>
              <a:rPr lang="es-VE" dirty="0" err="1" smtClean="0"/>
              <a:t>heteroevaluación</a:t>
            </a:r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23" name="22 Proceso"/>
          <p:cNvSpPr/>
          <p:nvPr/>
        </p:nvSpPr>
        <p:spPr>
          <a:xfrm>
            <a:off x="4357686" y="2214554"/>
            <a:ext cx="4214842" cy="785818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Continua durante todo el semestre</a:t>
            </a:r>
            <a:endParaRPr lang="es-VE" dirty="0"/>
          </a:p>
        </p:txBody>
      </p:sp>
      <p:pic>
        <p:nvPicPr>
          <p:cNvPr id="3074" name="Picture 2" descr="C:\Users\raymond\AppData\Local\Microsoft\Windows\Temporary Internet Files\Content.IE5\GFO1QYFZ\MCj04415100000[1]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2643182"/>
            <a:ext cx="1900010" cy="1900010"/>
          </a:xfrm>
          <a:prstGeom prst="rect">
            <a:avLst/>
          </a:prstGeom>
          <a:noFill/>
        </p:spPr>
      </p:pic>
      <p:pic>
        <p:nvPicPr>
          <p:cNvPr id="3075" name="Picture 3" descr="C:\Users\raymond\AppData\Local\Microsoft\Windows\Temporary Internet Files\Content.IE5\Z30N00D2\MCj04413220000[1]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16" y="4714884"/>
            <a:ext cx="1943104" cy="1943104"/>
          </a:xfrm>
          <a:prstGeom prst="rect">
            <a:avLst/>
          </a:prstGeom>
          <a:noFill/>
        </p:spPr>
      </p:pic>
      <p:pic>
        <p:nvPicPr>
          <p:cNvPr id="3076" name="Picture 4" descr="C:\Users\raymond\AppData\Local\Microsoft\Windows\Temporary Internet Files\Content.IE5\Z30N00D2\MCj04326630000[1]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714344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es-VE" sz="2800" dirty="0" smtClean="0"/>
              <a:t>Introducción</a:t>
            </a:r>
          </a:p>
          <a:p>
            <a:r>
              <a:rPr lang="es-VE" sz="2800" dirty="0" smtClean="0"/>
              <a:t>La integración de la Web 2.0 en las actividades presenciales de la Cátedra Nuevas Tecnologías de la Escuela de Medios Audiovisuales.</a:t>
            </a:r>
          </a:p>
          <a:p>
            <a:r>
              <a:rPr lang="es-VE" sz="2800" dirty="0" smtClean="0"/>
              <a:t>Conclusiones</a:t>
            </a:r>
          </a:p>
          <a:p>
            <a:r>
              <a:rPr lang="es-VE" sz="2800" dirty="0" smtClean="0"/>
              <a:t>Dudas, preguntas, comentarios</a:t>
            </a:r>
          </a:p>
          <a:p>
            <a:r>
              <a:rPr lang="es-VE" sz="2800" dirty="0" smtClean="0"/>
              <a:t>Cierre de la </a:t>
            </a:r>
            <a:r>
              <a:rPr lang="es-VE" sz="2800" dirty="0" err="1" smtClean="0"/>
              <a:t>Webconferencias</a:t>
            </a:r>
            <a:endParaRPr lang="es-VE" sz="2800" dirty="0"/>
          </a:p>
        </p:txBody>
      </p:sp>
      <p:sp>
        <p:nvSpPr>
          <p:cNvPr id="7" name="6 Rectángulo"/>
          <p:cNvSpPr/>
          <p:nvPr/>
        </p:nvSpPr>
        <p:spPr>
          <a:xfrm>
            <a:off x="142844" y="0"/>
            <a:ext cx="3985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Presentación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142844" y="0"/>
            <a:ext cx="4017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Conclusiones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1285860"/>
            <a:ext cx="8786874" cy="4786346"/>
          </a:xfrm>
        </p:spPr>
        <p:txBody>
          <a:bodyPr>
            <a:noAutofit/>
          </a:bodyPr>
          <a:lstStyle/>
          <a:p>
            <a:pPr lvl="0"/>
            <a:r>
              <a:rPr lang="es-VE" sz="2500" dirty="0"/>
              <a:t>Estas asignaturas al utilizar en forma intensiva las tecnologías de información ofrecen al estudiante la posibilidad de conocer y entrenarse en diversas herramientas y servicios que le serán de utilidad en su vida profesional.</a:t>
            </a:r>
          </a:p>
          <a:p>
            <a:pPr lvl="0"/>
            <a:r>
              <a:rPr lang="es-VE" sz="2500" dirty="0"/>
              <a:t>La flexibilidad que ofrecen las tecnologías de información y comunicación en los procesos de aprendizaje,  favorecen el aprovechamiento y mejor uso del </a:t>
            </a:r>
            <a:r>
              <a:rPr lang="es-VE" sz="2500" dirty="0" smtClean="0"/>
              <a:t>tiempo</a:t>
            </a:r>
            <a:endParaRPr lang="es-VE" sz="2500" dirty="0"/>
          </a:p>
          <a:p>
            <a:pPr lvl="0"/>
            <a:r>
              <a:rPr lang="es-VE" sz="2500" dirty="0"/>
              <a:t>La posibilidad de publicar y compartir contenidos en línea, permite la evaluación y validación por parte de los pares y expertos del área de cualquier parte del mundo. Lo cual genera un valor agregado a la estrategia de uso de los blogs como sistemas para la gestión de contenidos.</a:t>
            </a:r>
          </a:p>
          <a:p>
            <a:endParaRPr lang="es-VE" sz="25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142844" y="0"/>
            <a:ext cx="4017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Conclusiones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500726"/>
          </a:xfrm>
        </p:spPr>
        <p:txBody>
          <a:bodyPr>
            <a:normAutofit/>
          </a:bodyPr>
          <a:lstStyle/>
          <a:p>
            <a:pPr lvl="0"/>
            <a:r>
              <a:rPr lang="es-VE" sz="2500" dirty="0" smtClean="0"/>
              <a:t>El </a:t>
            </a:r>
            <a:r>
              <a:rPr lang="es-VE" sz="2500" dirty="0"/>
              <a:t>uso de un blog </a:t>
            </a:r>
            <a:r>
              <a:rPr lang="es-VE" sz="2500" dirty="0" smtClean="0"/>
              <a:t> al  cual </a:t>
            </a:r>
            <a:r>
              <a:rPr lang="es-VE" sz="2500" dirty="0"/>
              <a:t>se integren diversos </a:t>
            </a:r>
            <a:r>
              <a:rPr lang="es-VE" sz="2500" dirty="0" err="1"/>
              <a:t>widgets</a:t>
            </a:r>
            <a:r>
              <a:rPr lang="es-VE" sz="2500" dirty="0"/>
              <a:t>, permite la creación de un entorno virtual de aprendizaje que utiliza herramientas y recursos comunes en las plataformas de </a:t>
            </a:r>
            <a:r>
              <a:rPr lang="es-VE" sz="2500" dirty="0" err="1"/>
              <a:t>teleformación</a:t>
            </a:r>
            <a:r>
              <a:rPr lang="es-VE" sz="2500" dirty="0"/>
              <a:t> añadiendo la funcionalidad y posibilidades de las redes sociales. </a:t>
            </a:r>
            <a:endParaRPr lang="es-VE" sz="2500" dirty="0" smtClean="0"/>
          </a:p>
          <a:p>
            <a:pPr lvl="0"/>
            <a:r>
              <a:rPr lang="es-VE" sz="2500" dirty="0" smtClean="0"/>
              <a:t>Los servicios web 2.0 como las redes sociales  y los </a:t>
            </a:r>
            <a:r>
              <a:rPr lang="es-VE" sz="2500" dirty="0" err="1" smtClean="0"/>
              <a:t>microblogs</a:t>
            </a:r>
            <a:r>
              <a:rPr lang="es-VE" sz="2500" dirty="0" smtClean="0"/>
              <a:t> son de amplio uso en la actualidad, por lo cual se sugiere su implementación en  el diseño de actividades de enseñanza apoyadas en las TIC.</a:t>
            </a:r>
            <a:endParaRPr lang="es-VE" sz="2500" dirty="0"/>
          </a:p>
          <a:p>
            <a:pPr lvl="0"/>
            <a:r>
              <a:rPr lang="es-VE" sz="2500" dirty="0" smtClean="0"/>
              <a:t>Los blogs  son </a:t>
            </a:r>
            <a:r>
              <a:rPr lang="es-VE" sz="2500" dirty="0"/>
              <a:t>muy fáciles de </a:t>
            </a:r>
            <a:r>
              <a:rPr lang="es-VE" sz="2500" dirty="0" smtClean="0"/>
              <a:t>usar, por </a:t>
            </a:r>
            <a:r>
              <a:rPr lang="es-VE" sz="2500" dirty="0"/>
              <a:t>lo que pueden ser rápidamente implementados </a:t>
            </a:r>
            <a:r>
              <a:rPr lang="es-VE" sz="2500" dirty="0" smtClean="0"/>
              <a:t>como repositorios de contenidos.</a:t>
            </a:r>
            <a:endParaRPr lang="es-VE" sz="25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fondoUNEFM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2483589" y="2500306"/>
            <a:ext cx="455131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¿Preguntas?</a:t>
            </a:r>
            <a:endParaRPr lang="es-ES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fondoUNEFM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714480" y="785794"/>
            <a:ext cx="5643533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Muchas gracias</a:t>
            </a:r>
          </a:p>
          <a:p>
            <a:pPr algn="ctr"/>
            <a:r>
              <a:rPr lang="es-E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Por su atención</a:t>
            </a:r>
            <a:endParaRPr lang="es-ES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0" y="5286364"/>
            <a:ext cx="6400800" cy="157163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VE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Raymond Marquina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VE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raymond@ula.ve</a:t>
            </a:r>
            <a:r>
              <a:rPr kumimoji="0" lang="es-VE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VE" sz="3200" b="1" i="1" dirty="0" smtClean="0">
                <a:hlinkClick r:id="rId4"/>
              </a:rPr>
              <a:t>www.humanidades.ula.ve/raymond</a:t>
            </a:r>
            <a:r>
              <a:rPr lang="es-VE" sz="3200" b="1" i="1" dirty="0" smtClean="0"/>
              <a:t> </a:t>
            </a:r>
            <a:endParaRPr kumimoji="0" lang="es-VE" sz="32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0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214554"/>
            <a:ext cx="3500462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80000" y="1785926"/>
            <a:ext cx="4064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 cstate="email"/>
          <a:srcRect r="15624"/>
          <a:stretch>
            <a:fillRect/>
          </a:stretch>
        </p:blipFill>
        <p:spPr bwMode="auto">
          <a:xfrm>
            <a:off x="5714976" y="4389462"/>
            <a:ext cx="3429024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 cstate="email"/>
          <a:srcRect l="7031"/>
          <a:stretch>
            <a:fillRect/>
          </a:stretch>
        </p:blipFill>
        <p:spPr bwMode="auto">
          <a:xfrm>
            <a:off x="0" y="4318000"/>
            <a:ext cx="3778248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57554" y="4318000"/>
            <a:ext cx="3000396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00926" y="0"/>
            <a:ext cx="1643074" cy="177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 Título"/>
          <p:cNvSpPr txBox="1">
            <a:spLocks/>
          </p:cNvSpPr>
          <p:nvPr/>
        </p:nvSpPr>
        <p:spPr>
          <a:xfrm>
            <a:off x="428596" y="2786058"/>
            <a:ext cx="8229600" cy="10715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VE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Edublog</a:t>
            </a:r>
            <a:r>
              <a:rPr kumimoji="0" lang="es-V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 </a:t>
            </a:r>
            <a:r>
              <a:rPr kumimoji="0" lang="es-V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10"/>
              </a:rPr>
              <a:t>www.humanidades.ula.ve/raymond</a:t>
            </a:r>
            <a:endParaRPr kumimoji="0" lang="es-VE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V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Red.CLED</a:t>
            </a:r>
            <a:r>
              <a:rPr lang="es-V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 </a:t>
            </a:r>
            <a:r>
              <a:rPr lang="es-V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hlinkClick r:id="rId11"/>
              </a:rPr>
              <a:t>www.cled.org.ve</a:t>
            </a:r>
            <a:r>
              <a:rPr lang="es-V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kumimoji="0" lang="es-V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s-VE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416" y="1214446"/>
            <a:ext cx="8954178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895417" y="214290"/>
            <a:ext cx="358444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¿Web 2.0?</a:t>
            </a:r>
            <a:endParaRPr lang="es-ES" sz="6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social-networ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7158" y="71414"/>
            <a:ext cx="8429684" cy="1285884"/>
          </a:xfrm>
        </p:spPr>
        <p:txBody>
          <a:bodyPr>
            <a:normAutofit/>
          </a:bodyPr>
          <a:lstStyle/>
          <a:p>
            <a:r>
              <a:rPr lang="es-VE" sz="5400" b="1" dirty="0" smtClean="0">
                <a:solidFill>
                  <a:srgbClr val="B6FC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Experiencia Web 2.0</a:t>
            </a:r>
            <a:endParaRPr lang="es-VE" sz="5400" dirty="0">
              <a:solidFill>
                <a:srgbClr val="B6FC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Redondear rectángulo de esquina diagonal"/>
          <p:cNvSpPr/>
          <p:nvPr/>
        </p:nvSpPr>
        <p:spPr>
          <a:xfrm>
            <a:off x="1785918" y="1071546"/>
            <a:ext cx="5786478" cy="785818"/>
          </a:xfrm>
          <a:prstGeom prst="round2DiagRect">
            <a:avLst>
              <a:gd name="adj1" fmla="val 49118"/>
              <a:gd name="adj2" fmla="val 44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Edades comprendidas entre 20 y 30 años</a:t>
            </a:r>
            <a:endParaRPr lang="es-VE" dirty="0"/>
          </a:p>
        </p:txBody>
      </p:sp>
      <p:sp>
        <p:nvSpPr>
          <p:cNvPr id="4" name="3 Redondear rectángulo de esquina diagonal"/>
          <p:cNvSpPr/>
          <p:nvPr/>
        </p:nvSpPr>
        <p:spPr>
          <a:xfrm>
            <a:off x="1785918" y="1928802"/>
            <a:ext cx="5786478" cy="714380"/>
          </a:xfrm>
          <a:prstGeom prst="round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El 75% de los estudiantes tiene fácil acceso a un computador con Internet</a:t>
            </a:r>
            <a:endParaRPr lang="es-VE" dirty="0"/>
          </a:p>
        </p:txBody>
      </p:sp>
      <p:sp>
        <p:nvSpPr>
          <p:cNvPr id="5" name="4 Redondear rectángulo de esquina diagonal"/>
          <p:cNvSpPr/>
          <p:nvPr/>
        </p:nvSpPr>
        <p:spPr>
          <a:xfrm>
            <a:off x="1785918" y="2714620"/>
            <a:ext cx="5786478" cy="714380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Modalidad presencial con apoyo en el uso de las TIC</a:t>
            </a:r>
            <a:endParaRPr lang="es-VE" dirty="0"/>
          </a:p>
        </p:txBody>
      </p:sp>
      <p:sp>
        <p:nvSpPr>
          <p:cNvPr id="6" name="5 Redondear rectángulo de esquina diagonal"/>
          <p:cNvSpPr/>
          <p:nvPr/>
        </p:nvSpPr>
        <p:spPr>
          <a:xfrm>
            <a:off x="1785918" y="3500438"/>
            <a:ext cx="5786478" cy="1143008"/>
          </a:xfrm>
          <a:prstGeom prst="round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Dominio medio de las herramientas informáticas. Uso frecuente de redes sociales (</a:t>
            </a:r>
            <a:r>
              <a:rPr lang="es-VE" dirty="0" err="1" smtClean="0"/>
              <a:t>facebook</a:t>
            </a:r>
            <a:r>
              <a:rPr lang="es-VE" dirty="0" smtClean="0"/>
              <a:t>) y sistemas de mensajería instantánea (MSN)</a:t>
            </a:r>
            <a:endParaRPr lang="es-VE" dirty="0"/>
          </a:p>
        </p:txBody>
      </p:sp>
      <p:sp>
        <p:nvSpPr>
          <p:cNvPr id="7" name="6 Redondear rectángulo de esquina diagonal"/>
          <p:cNvSpPr/>
          <p:nvPr/>
        </p:nvSpPr>
        <p:spPr>
          <a:xfrm>
            <a:off x="1785918" y="4714884"/>
            <a:ext cx="5786478" cy="785818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Estudiantes con habilidades y competencias en el manejo de imagen digital. Uso de software de edición</a:t>
            </a:r>
            <a:endParaRPr lang="es-VE" dirty="0"/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1785918" y="5572140"/>
            <a:ext cx="5786478" cy="714380"/>
          </a:xfrm>
          <a:prstGeom prst="round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Usuarios frecuentes de dispositivos de reproducción de audio (MP3) y telefonía móvil</a:t>
            </a:r>
            <a:endParaRPr lang="es-VE" dirty="0"/>
          </a:p>
        </p:txBody>
      </p:sp>
      <p:sp>
        <p:nvSpPr>
          <p:cNvPr id="11" name="10 Rectángulo"/>
          <p:cNvSpPr/>
          <p:nvPr/>
        </p:nvSpPr>
        <p:spPr>
          <a:xfrm>
            <a:off x="142844" y="0"/>
            <a:ext cx="7197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Perfil de los estudiantes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16 Imagen" descr="internet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65997" y="928670"/>
            <a:ext cx="1935159" cy="2724865"/>
          </a:xfrm>
          <a:prstGeom prst="rect">
            <a:avLst/>
          </a:prstGeom>
        </p:spPr>
      </p:pic>
      <p:sp>
        <p:nvSpPr>
          <p:cNvPr id="14" name="13 Rectángulo"/>
          <p:cNvSpPr/>
          <p:nvPr/>
        </p:nvSpPr>
        <p:spPr>
          <a:xfrm>
            <a:off x="142844" y="0"/>
            <a:ext cx="7724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Servicios Web 2.0 usados 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3 Redondear rectángulo de esquina diagonal"/>
          <p:cNvSpPr/>
          <p:nvPr/>
        </p:nvSpPr>
        <p:spPr>
          <a:xfrm>
            <a:off x="500034" y="1214422"/>
            <a:ext cx="2714644" cy="1071570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Red  de </a:t>
            </a:r>
            <a:r>
              <a:rPr lang="es-VE" dirty="0" err="1" smtClean="0"/>
              <a:t>microblogs</a:t>
            </a:r>
            <a:r>
              <a:rPr lang="es-VE" dirty="0" smtClean="0"/>
              <a:t> </a:t>
            </a:r>
            <a:r>
              <a:rPr lang="es-VE" dirty="0" smtClean="0">
                <a:hlinkClick r:id="rId4"/>
              </a:rPr>
              <a:t>www.shoutem.com</a:t>
            </a:r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5" name="4 Redondear rectángulo de esquina diagonal"/>
          <p:cNvSpPr/>
          <p:nvPr/>
        </p:nvSpPr>
        <p:spPr>
          <a:xfrm>
            <a:off x="4214810" y="1071546"/>
            <a:ext cx="3000396" cy="100013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/>
              <a:t>Podcast</a:t>
            </a:r>
            <a:r>
              <a:rPr lang="es-VE" dirty="0" smtClean="0"/>
              <a:t>: </a:t>
            </a:r>
          </a:p>
          <a:p>
            <a:pPr algn="ctr"/>
            <a:r>
              <a:rPr lang="es-VE" dirty="0" smtClean="0">
                <a:hlinkClick r:id="rId5"/>
              </a:rPr>
              <a:t>www.archive.org</a:t>
            </a:r>
            <a:r>
              <a:rPr lang="es-VE" dirty="0" smtClean="0"/>
              <a:t> </a:t>
            </a:r>
          </a:p>
        </p:txBody>
      </p:sp>
      <p:sp>
        <p:nvSpPr>
          <p:cNvPr id="6" name="5 Redondear rectángulo de esquina diagonal"/>
          <p:cNvSpPr/>
          <p:nvPr/>
        </p:nvSpPr>
        <p:spPr>
          <a:xfrm>
            <a:off x="714348" y="4071942"/>
            <a:ext cx="2928958" cy="1071570"/>
          </a:xfrm>
          <a:prstGeom prst="round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Presentaciones: </a:t>
            </a:r>
            <a:r>
              <a:rPr lang="es-VE" dirty="0" smtClean="0">
                <a:hlinkClick r:id="rId6"/>
              </a:rPr>
              <a:t>www.slideshare.net</a:t>
            </a:r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7" name="6 Redondear rectángulo de esquina diagonal"/>
          <p:cNvSpPr/>
          <p:nvPr/>
        </p:nvSpPr>
        <p:spPr>
          <a:xfrm>
            <a:off x="4500562" y="3714752"/>
            <a:ext cx="2857520" cy="1143008"/>
          </a:xfrm>
          <a:prstGeom prst="round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Blog de la asignatura: </a:t>
            </a:r>
            <a:r>
              <a:rPr lang="es-VE" dirty="0" err="1" smtClean="0"/>
              <a:t>Wordpress</a:t>
            </a:r>
            <a:endParaRPr lang="es-VE" dirty="0" smtClean="0"/>
          </a:p>
          <a:p>
            <a:pPr algn="ctr"/>
            <a:r>
              <a:rPr lang="es-VE" dirty="0" smtClean="0">
                <a:hlinkClick r:id="rId7"/>
              </a:rPr>
              <a:t>www.wordpress.org</a:t>
            </a:r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000760" y="5143512"/>
            <a:ext cx="2786082" cy="1214446"/>
          </a:xfrm>
          <a:prstGeom prst="round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Blogs en terceros: </a:t>
            </a:r>
          </a:p>
          <a:p>
            <a:pPr algn="ctr"/>
            <a:r>
              <a:rPr lang="es-VE" dirty="0" smtClean="0">
                <a:hlinkClick r:id="rId8"/>
              </a:rPr>
              <a:t>www.blogger.com</a:t>
            </a:r>
            <a:endParaRPr lang="es-VE" dirty="0" smtClean="0"/>
          </a:p>
          <a:p>
            <a:pPr algn="ctr"/>
            <a:r>
              <a:rPr lang="es-VE" dirty="0" smtClean="0">
                <a:hlinkClick r:id="rId9"/>
              </a:rPr>
              <a:t>www.vox.com</a:t>
            </a:r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10" name="9 Redondear rectángulo de esquina diagonal"/>
          <p:cNvSpPr/>
          <p:nvPr/>
        </p:nvSpPr>
        <p:spPr>
          <a:xfrm>
            <a:off x="1643042" y="2571744"/>
            <a:ext cx="2571768" cy="1071570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Videos: </a:t>
            </a:r>
          </a:p>
          <a:p>
            <a:pPr algn="ctr"/>
            <a:r>
              <a:rPr lang="es-VE" dirty="0" smtClean="0">
                <a:hlinkClick r:id="rId10"/>
              </a:rPr>
              <a:t>www.youtube.com</a:t>
            </a:r>
            <a:endParaRPr lang="es-VE" dirty="0" smtClean="0"/>
          </a:p>
          <a:p>
            <a:pPr algn="ctr"/>
            <a:r>
              <a:rPr lang="es-VE" dirty="0" smtClean="0">
                <a:hlinkClick r:id="rId11"/>
              </a:rPr>
              <a:t>www.blip.tv</a:t>
            </a:r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4643438" y="2357430"/>
            <a:ext cx="2786082" cy="1000132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RSS : </a:t>
            </a:r>
            <a:r>
              <a:rPr lang="es-VE" dirty="0" err="1" smtClean="0"/>
              <a:t>FeedMingle</a:t>
            </a:r>
            <a:endParaRPr lang="es-VE" dirty="0" smtClean="0"/>
          </a:p>
          <a:p>
            <a:pPr algn="ctr"/>
            <a:r>
              <a:rPr lang="es-VE" dirty="0" smtClean="0">
                <a:hlinkClick r:id="rId12"/>
              </a:rPr>
              <a:t>www.feedmingle.com</a:t>
            </a:r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16" name="15 Redondear rectángulo de esquina diagonal"/>
          <p:cNvSpPr/>
          <p:nvPr/>
        </p:nvSpPr>
        <p:spPr>
          <a:xfrm>
            <a:off x="1285852" y="5357826"/>
            <a:ext cx="3214710" cy="1000132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Red Social</a:t>
            </a:r>
          </a:p>
          <a:p>
            <a:pPr algn="ctr"/>
            <a:r>
              <a:rPr lang="es-VE" dirty="0" smtClean="0">
                <a:hlinkClick r:id="rId12"/>
              </a:rPr>
              <a:t>www.ning.com</a:t>
            </a:r>
            <a:r>
              <a:rPr lang="es-VE" dirty="0" smtClean="0"/>
              <a:t> 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fondoUNEF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13 Rectángulo"/>
          <p:cNvSpPr/>
          <p:nvPr/>
        </p:nvSpPr>
        <p:spPr>
          <a:xfrm>
            <a:off x="142844" y="0"/>
            <a:ext cx="4068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Blog Docente</a:t>
            </a:r>
            <a:endParaRPr lang="es-E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6 Redondear rectángulo de esquina diagonal"/>
          <p:cNvSpPr/>
          <p:nvPr/>
        </p:nvSpPr>
        <p:spPr>
          <a:xfrm>
            <a:off x="357158" y="1071546"/>
            <a:ext cx="3786214" cy="1071570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2400" b="1" dirty="0" err="1" smtClean="0"/>
              <a:t>Wordpress</a:t>
            </a:r>
            <a:r>
              <a:rPr lang="es-VE" sz="2400" b="1" dirty="0" smtClean="0"/>
              <a:t> en servidor Web institucional</a:t>
            </a:r>
            <a:endParaRPr lang="es-VE" sz="2400" b="1" dirty="0"/>
          </a:p>
        </p:txBody>
      </p:sp>
      <p:sp>
        <p:nvSpPr>
          <p:cNvPr id="15" name="14 Rectángulo"/>
          <p:cNvSpPr/>
          <p:nvPr/>
        </p:nvSpPr>
        <p:spPr>
          <a:xfrm>
            <a:off x="4429124" y="1071546"/>
            <a:ext cx="4143404" cy="92869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>
                <a:hlinkClick r:id="rId3"/>
              </a:rPr>
              <a:t>www.humanidades.ula.ve/nutecno1</a:t>
            </a:r>
            <a:endParaRPr lang="es-VE" dirty="0" smtClean="0"/>
          </a:p>
          <a:p>
            <a:pPr algn="ctr"/>
            <a:r>
              <a:rPr lang="es-VE" dirty="0" smtClean="0">
                <a:hlinkClick r:id="rId4"/>
              </a:rPr>
              <a:t>www.humanidades.ula.ve/nutecno2</a:t>
            </a:r>
            <a:r>
              <a:rPr lang="es-VE" dirty="0" smtClean="0"/>
              <a:t> 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500034" y="2357430"/>
            <a:ext cx="3357586" cy="92869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/>
              <a:t>Plugins</a:t>
            </a:r>
            <a:r>
              <a:rPr lang="es-VE" dirty="0" smtClean="0"/>
              <a:t> y </a:t>
            </a:r>
            <a:r>
              <a:rPr lang="es-VE" dirty="0" err="1" smtClean="0"/>
              <a:t>Widgets</a:t>
            </a:r>
            <a:r>
              <a:rPr lang="es-VE" dirty="0" smtClean="0"/>
              <a:t> de acuerdo a las necesidades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5214942" y="2285992"/>
            <a:ext cx="335758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Dominio institucional</a:t>
            </a:r>
          </a:p>
          <a:p>
            <a:pPr algn="ctr"/>
            <a:r>
              <a:rPr lang="es-VE" dirty="0" smtClean="0"/>
              <a:t>Apropiación de contenidos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4500562" y="3429000"/>
            <a:ext cx="4071966" cy="92869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Contenidos con libre acceso</a:t>
            </a:r>
          </a:p>
          <a:p>
            <a:pPr algn="ctr"/>
            <a:r>
              <a:rPr lang="es-VE" dirty="0" smtClean="0"/>
              <a:t>No son necesarias credenciales digitales</a:t>
            </a:r>
          </a:p>
        </p:txBody>
      </p:sp>
      <p:pic>
        <p:nvPicPr>
          <p:cNvPr id="26" name="25 Imagen" descr="wordpress-logo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81856" y="4743472"/>
            <a:ext cx="2019300" cy="1900238"/>
          </a:xfrm>
          <a:prstGeom prst="rect">
            <a:avLst/>
          </a:prstGeom>
        </p:spPr>
      </p:pic>
      <p:sp>
        <p:nvSpPr>
          <p:cNvPr id="27" name="26 Rectángulo"/>
          <p:cNvSpPr/>
          <p:nvPr/>
        </p:nvSpPr>
        <p:spPr>
          <a:xfrm>
            <a:off x="571472" y="4572008"/>
            <a:ext cx="528641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Integración con servicios Web 2.0</a:t>
            </a:r>
          </a:p>
          <a:p>
            <a:pPr algn="ctr"/>
            <a:r>
              <a:rPr lang="es-VE" dirty="0" err="1" smtClean="0"/>
              <a:t>Twitter</a:t>
            </a:r>
            <a:r>
              <a:rPr lang="es-VE" dirty="0" smtClean="0"/>
              <a:t>, </a:t>
            </a:r>
            <a:r>
              <a:rPr lang="es-VE" dirty="0" err="1" smtClean="0"/>
              <a:t>Slideshare</a:t>
            </a:r>
            <a:r>
              <a:rPr lang="es-VE" dirty="0" smtClean="0"/>
              <a:t>, </a:t>
            </a:r>
            <a:r>
              <a:rPr lang="es-VE" dirty="0" err="1" smtClean="0"/>
              <a:t>Delicious</a:t>
            </a:r>
            <a:r>
              <a:rPr lang="es-VE" dirty="0" smtClean="0"/>
              <a:t>, </a:t>
            </a:r>
            <a:r>
              <a:rPr lang="es-VE" dirty="0" err="1" smtClean="0"/>
              <a:t>Facebook</a:t>
            </a:r>
            <a:r>
              <a:rPr lang="es-VE" dirty="0" smtClean="0"/>
              <a:t>, RSS, otros..</a:t>
            </a:r>
          </a:p>
        </p:txBody>
      </p:sp>
      <p:sp>
        <p:nvSpPr>
          <p:cNvPr id="28" name="27 Rectángulo"/>
          <p:cNvSpPr/>
          <p:nvPr/>
        </p:nvSpPr>
        <p:spPr>
          <a:xfrm>
            <a:off x="500034" y="3429000"/>
            <a:ext cx="378621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Personalización en temas: barras, imágenes, botones e idioma.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6" y="205380"/>
            <a:ext cx="8929718" cy="558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714480" y="6000768"/>
            <a:ext cx="6404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www.humanidades.ula.ve/nutecno1</a:t>
            </a:r>
            <a:endParaRPr lang="es-VE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8" y="142852"/>
            <a:ext cx="8929718" cy="558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714480" y="6000768"/>
            <a:ext cx="6404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www.humanidades.ula.ve/nutecno2</a:t>
            </a:r>
            <a:endParaRPr lang="es-VE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710</Words>
  <Application>Microsoft Office PowerPoint</Application>
  <PresentationFormat>Presentación en pantalla (4:3)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Herramientas Web 2.0 Experiencias didácticas en Pregrado</vt:lpstr>
      <vt:lpstr>Diapositiva 2</vt:lpstr>
      <vt:lpstr>Diapositiva 3</vt:lpstr>
      <vt:lpstr>La Experiencia Web 2.0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raymond</dc:creator>
  <cp:lastModifiedBy>raymond</cp:lastModifiedBy>
  <cp:revision>40</cp:revision>
  <dcterms:created xsi:type="dcterms:W3CDTF">2009-10-21T23:10:40Z</dcterms:created>
  <dcterms:modified xsi:type="dcterms:W3CDTF">2009-11-26T18:11:51Z</dcterms:modified>
</cp:coreProperties>
</file>