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6" r:id="rId2"/>
    <p:sldId id="336" r:id="rId3"/>
    <p:sldId id="260" r:id="rId4"/>
    <p:sldId id="356" r:id="rId5"/>
    <p:sldId id="257" r:id="rId6"/>
    <p:sldId id="357" r:id="rId7"/>
    <p:sldId id="355" r:id="rId8"/>
    <p:sldId id="301" r:id="rId9"/>
    <p:sldId id="302" r:id="rId10"/>
    <p:sldId id="259" r:id="rId11"/>
    <p:sldId id="358" r:id="rId12"/>
    <p:sldId id="360" r:id="rId13"/>
    <p:sldId id="359" r:id="rId14"/>
    <p:sldId id="261" r:id="rId15"/>
    <p:sldId id="303" r:id="rId16"/>
    <p:sldId id="264" r:id="rId17"/>
    <p:sldId id="277" r:id="rId18"/>
    <p:sldId id="349" r:id="rId19"/>
    <p:sldId id="362" r:id="rId20"/>
    <p:sldId id="351" r:id="rId21"/>
    <p:sldId id="267" r:id="rId22"/>
    <p:sldId id="270" r:id="rId23"/>
    <p:sldId id="306" r:id="rId24"/>
    <p:sldId id="268" r:id="rId25"/>
    <p:sldId id="271" r:id="rId26"/>
    <p:sldId id="272" r:id="rId27"/>
    <p:sldId id="310" r:id="rId28"/>
    <p:sldId id="273" r:id="rId29"/>
    <p:sldId id="311" r:id="rId30"/>
    <p:sldId id="348" r:id="rId31"/>
    <p:sldId id="361" r:id="rId32"/>
    <p:sldId id="276" r:id="rId33"/>
    <p:sldId id="313" r:id="rId34"/>
    <p:sldId id="275" r:id="rId35"/>
    <p:sldId id="315" r:id="rId36"/>
    <p:sldId id="347" r:id="rId37"/>
    <p:sldId id="365" r:id="rId38"/>
    <p:sldId id="367" r:id="rId39"/>
    <p:sldId id="370" r:id="rId40"/>
    <p:sldId id="369" r:id="rId41"/>
    <p:sldId id="371" r:id="rId42"/>
    <p:sldId id="258" r:id="rId43"/>
    <p:sldId id="353" r:id="rId44"/>
    <p:sldId id="354" r:id="rId45"/>
    <p:sldId id="363" r:id="rId46"/>
    <p:sldId id="279" r:id="rId47"/>
    <p:sldId id="280" r:id="rId48"/>
    <p:sldId id="281" r:id="rId49"/>
    <p:sldId id="282" r:id="rId50"/>
    <p:sldId id="317" r:id="rId51"/>
    <p:sldId id="283" r:id="rId52"/>
    <p:sldId id="318" r:id="rId53"/>
    <p:sldId id="284" r:id="rId54"/>
    <p:sldId id="319" r:id="rId55"/>
    <p:sldId id="286" r:id="rId56"/>
    <p:sldId id="364" r:id="rId57"/>
    <p:sldId id="320" r:id="rId58"/>
    <p:sldId id="287" r:id="rId59"/>
    <p:sldId id="288" r:id="rId60"/>
    <p:sldId id="290" r:id="rId61"/>
    <p:sldId id="375" r:id="rId62"/>
    <p:sldId id="291" r:id="rId63"/>
    <p:sldId id="372" r:id="rId64"/>
    <p:sldId id="373" r:id="rId65"/>
    <p:sldId id="292" r:id="rId66"/>
    <p:sldId id="374" r:id="rId67"/>
    <p:sldId id="328" r:id="rId68"/>
    <p:sldId id="329" r:id="rId69"/>
    <p:sldId id="330" r:id="rId70"/>
    <p:sldId id="298" r:id="rId71"/>
    <p:sldId id="333" r:id="rId72"/>
    <p:sldId id="299" r:id="rId73"/>
    <p:sldId id="324" r:id="rId74"/>
    <p:sldId id="325" r:id="rId75"/>
    <p:sldId id="368" r:id="rId76"/>
    <p:sldId id="327" r:id="rId77"/>
    <p:sldId id="296" r:id="rId7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3A9"/>
    <a:srgbClr val="3274C4"/>
    <a:srgbClr val="071A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69E9F-5345-4EA8-A7D4-44EC5D9300B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A9C25-7372-4D51-A2D7-AC381EA6E258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</a:t>
            </a:fld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21</a:t>
            </a:fld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22</a:t>
            </a:fld>
            <a:endParaRPr lang="es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24</a:t>
            </a:fld>
            <a:endParaRPr lang="es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25</a:t>
            </a:fld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26</a:t>
            </a:fld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28</a:t>
            </a:fld>
            <a:endParaRPr lang="es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32</a:t>
            </a:fld>
            <a:endParaRPr lang="es-E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34</a:t>
            </a:fld>
            <a:endParaRPr lang="es-E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42</a:t>
            </a:fld>
            <a:endParaRPr lang="es-E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46</a:t>
            </a:fld>
            <a:endParaRPr lang="es-E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3</a:t>
            </a:fld>
            <a:endParaRPr lang="es-E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47</a:t>
            </a:fld>
            <a:endParaRPr lang="es-E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48</a:t>
            </a:fld>
            <a:endParaRPr lang="es-E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49</a:t>
            </a:fld>
            <a:endParaRPr lang="es-E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51</a:t>
            </a:fld>
            <a:endParaRPr lang="es-E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53</a:t>
            </a:fld>
            <a:endParaRPr lang="es-E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55</a:t>
            </a:fld>
            <a:endParaRPr lang="es-E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58</a:t>
            </a:fld>
            <a:endParaRPr lang="es-E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59</a:t>
            </a:fld>
            <a:endParaRPr lang="es-E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60</a:t>
            </a:fld>
            <a:endParaRPr lang="es-E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62</a:t>
            </a:fld>
            <a:endParaRPr lang="es-E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5</a:t>
            </a:fld>
            <a:endParaRPr lang="es-E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65</a:t>
            </a:fld>
            <a:endParaRPr lang="es-E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70</a:t>
            </a:fld>
            <a:endParaRPr lang="es-E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72</a:t>
            </a:fld>
            <a:endParaRPr lang="es-E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77</a:t>
            </a:fld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8</a:t>
            </a:fld>
            <a:endParaRPr lang="es-E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12</a:t>
            </a:fld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14</a:t>
            </a:fld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16</a:t>
            </a:fld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9C25-7372-4D51-A2D7-AC381EA6E258}" type="slidenum">
              <a:rPr lang="es-ES" smtClean="0"/>
              <a:pPr/>
              <a:t>17</a:t>
            </a:fld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02060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D801D-31AE-41E8-A3F6-73DE829CDB40}" type="datetimeFigureOut">
              <a:rPr lang="es-ES" smtClean="0"/>
              <a:pPr/>
              <a:t>21/07/2011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8E667-A081-4040-98C0-7C068FABC0C6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www.ula.ve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hyperlink" Target="http://tienda.fisaude.com/magnetoterapia-camilla-madera-biohelp-p-6825.html" TargetMode="External"/><Relationship Id="rId4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hyperlink" Target="http://tienda.fisaude.com/magnetoterapia-camilla-madera-biohelp-p-6825.html" TargetMode="External"/><Relationship Id="rId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tienda.fisaude.com/magnetoterapia-camilla-madera-biohelp-p-6825.html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5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es.wikipedia.org/wiki/Archivo:MagnetEZ.jpg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4.gif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tienda.fisaude.com/magnetoterapia-varimag-helmg-p-3296.html" TargetMode="External"/><Relationship Id="rId4" Type="http://schemas.openxmlformats.org/officeDocument/2006/relationships/image" Target="../media/image24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ienda.fisaude.com/magnetoterapia-sobremesa-linea-p-6820.html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tienda.fisaude.com/magnetoterapia-camilla-madera-biohelp-p-6825.html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ienda.fisaude.com/magnetoterapia-pocket-p-6821.html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tienda.fisaude.com/magnetoterapia-camilla-madera-biohelp-p-6825.html" TargetMode="Externa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gif"/><Relationship Id="rId4" Type="http://schemas.openxmlformats.org/officeDocument/2006/relationships/image" Target="../media/image50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hyperlink" Target="http://tienda.fisaude.com/magnetoterapia-camilla-madera-biohelp-p-6825.html" TargetMode="Externa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36.jpeg"/><Relationship Id="rId4" Type="http://schemas.openxmlformats.org/officeDocument/2006/relationships/hyperlink" Target="http://tienda.fisaude.com/magnetoterapia-camilla-madera-biohelp-p-6825.html" TargetMode="Externa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destello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85992"/>
            <a:ext cx="350046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 CuadroTexto"/>
          <p:cNvSpPr txBox="1"/>
          <p:nvPr/>
        </p:nvSpPr>
        <p:spPr>
          <a:xfrm>
            <a:off x="0" y="285750"/>
            <a:ext cx="9144000" cy="16927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VE" sz="2400" b="1" dirty="0" smtClean="0">
              <a:solidFill>
                <a:srgbClr val="FFFF00"/>
              </a:solidFill>
              <a:effectLst>
                <a:outerShdw blurRad="165100" dir="10440000" algn="ctr" rotWithShape="0">
                  <a:schemeClr val="tx1">
                    <a:alpha val="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2400" b="1" dirty="0" smtClean="0">
                <a:solidFill>
                  <a:srgbClr val="FFFF00"/>
                </a:solidFill>
                <a:effectLst>
                  <a:outerShdw blurRad="165100" dir="10440000" algn="ctr" rotWithShape="0">
                    <a:schemeClr val="tx1">
                      <a:alpha val="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HOSPITAL UNIVERSITARIO DE LOS ANDES</a:t>
            </a:r>
            <a:endParaRPr lang="es-VE" sz="2400" b="1" dirty="0">
              <a:solidFill>
                <a:srgbClr val="FFFF00"/>
              </a:solidFill>
              <a:effectLst>
                <a:outerShdw blurRad="165100" dir="10440000" algn="ctr" rotWithShape="0">
                  <a:schemeClr val="tx1">
                    <a:alpha val="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2400" b="1" dirty="0">
                <a:solidFill>
                  <a:srgbClr val="FFFF00"/>
                </a:solidFill>
                <a:effectLst>
                  <a:outerShdw blurRad="165100" dir="10440000" algn="ctr" rotWithShape="0">
                    <a:schemeClr val="tx1">
                      <a:alpha val="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POSTGRADO EN MEDICINA FISICA Y </a:t>
            </a:r>
            <a:r>
              <a:rPr lang="es-VE" sz="2400" b="1" dirty="0" smtClean="0">
                <a:solidFill>
                  <a:srgbClr val="FFFF00"/>
                </a:solidFill>
                <a:effectLst>
                  <a:outerShdw blurRad="165100" dir="10440000" algn="ctr" rotWithShape="0">
                    <a:schemeClr val="tx1">
                      <a:alpha val="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REHABILITACION</a:t>
            </a:r>
            <a:endParaRPr lang="es-VE" sz="2400" b="1" dirty="0">
              <a:solidFill>
                <a:srgbClr val="FFFF00"/>
              </a:solidFill>
              <a:effectLst>
                <a:outerShdw blurRad="165100" dir="10440000" algn="ctr" rotWithShape="0">
                  <a:schemeClr val="tx1">
                    <a:alpha val="0"/>
                  </a:scheme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VE" sz="3200" b="1" dirty="0">
              <a:solidFill>
                <a:srgbClr val="FFFF00"/>
              </a:solidFill>
              <a:effectLst>
                <a:outerShdw blurRad="165100" dir="10440000" algn="ctr" rotWithShape="0">
                  <a:schemeClr val="tx1">
                    <a:alpha val="0"/>
                  </a:schemeClr>
                </a:outerShdw>
              </a:effectLst>
              <a:latin typeface="Century Schoolbook" pitchFamily="18" charset="0"/>
              <a:cs typeface="+mn-cs"/>
            </a:endParaRPr>
          </a:p>
        </p:txBody>
      </p:sp>
      <p:sp>
        <p:nvSpPr>
          <p:cNvPr id="6" name="4 CuadroTexto"/>
          <p:cNvSpPr txBox="1">
            <a:spLocks noChangeArrowheads="1"/>
          </p:cNvSpPr>
          <p:nvPr/>
        </p:nvSpPr>
        <p:spPr bwMode="auto">
          <a:xfrm>
            <a:off x="0" y="2928934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400" b="1" dirty="0" smtClean="0">
                <a:solidFill>
                  <a:srgbClr val="FFFF00"/>
                </a:solidFill>
                <a:latin typeface="Calibri" pitchFamily="34" charset="0"/>
              </a:rPr>
              <a:t>LÁSERTERAPIA</a:t>
            </a:r>
          </a:p>
          <a:p>
            <a:pPr algn="ctr"/>
            <a:r>
              <a:rPr lang="es-ES" sz="4400" b="1" dirty="0" smtClean="0">
                <a:solidFill>
                  <a:srgbClr val="FFFF00"/>
                </a:solidFill>
                <a:latin typeface="Calibri" pitchFamily="34" charset="0"/>
              </a:rPr>
              <a:t>MAGNETOTERAPIA</a:t>
            </a:r>
          </a:p>
          <a:p>
            <a:pPr algn="ctr"/>
            <a:endParaRPr lang="es-ES" sz="44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3357563" y="6072188"/>
            <a:ext cx="2643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3200" b="1" dirty="0" smtClean="0">
                <a:solidFill>
                  <a:srgbClr val="FFFF00"/>
                </a:solidFill>
              </a:rPr>
              <a:t>MAYO  2011</a:t>
            </a:r>
            <a:endParaRPr lang="es-ES" sz="3200" b="1" dirty="0">
              <a:solidFill>
                <a:srgbClr val="FFFF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4500563" y="543401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DRA. </a:t>
            </a:r>
            <a:r>
              <a:rPr lang="es-VE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MORELIA  HERNANDEZ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VE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COORD.  DRA YOLANDA MONZÓN DE BRICEÑO</a:t>
            </a:r>
            <a:endParaRPr lang="es-VE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Ulasell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9" y="44450"/>
            <a:ext cx="1035026" cy="955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357298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LASERTERAPIA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Aplicación indolora de un rayo láser </a:t>
            </a: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sobre una zona que requiere reparación.</a:t>
            </a:r>
          </a:p>
          <a:p>
            <a:pPr marL="0" lvl="1"/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Tejidos  Neurálgicos </a:t>
            </a: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zonas óseas</a:t>
            </a: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músculos </a:t>
            </a: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tendones ligamentos </a:t>
            </a: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piel.</a:t>
            </a:r>
            <a:endParaRPr lang="es-VE" sz="2800" dirty="0" smtClean="0">
              <a:solidFill>
                <a:srgbClr val="FFFF00"/>
              </a:solidFill>
            </a:endParaRPr>
          </a:p>
          <a:p>
            <a:endParaRPr lang="es-ES" sz="2800" dirty="0" smtClean="0">
              <a:solidFill>
                <a:srgbClr val="FFFF00"/>
              </a:solidFill>
            </a:endParaRPr>
          </a:p>
        </p:txBody>
      </p:sp>
      <p:pic>
        <p:nvPicPr>
          <p:cNvPr id="6" name="Picture 2" descr="C:\Users\user\Pictures\fondo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0"/>
            <a:ext cx="1500166" cy="111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195" y="4028823"/>
            <a:ext cx="1828805" cy="28291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>
                <a:solidFill>
                  <a:srgbClr val="FFFF00"/>
                </a:solidFill>
              </a:rPr>
              <a:t>LASERTERAPIA</a:t>
            </a:r>
            <a:br>
              <a:rPr lang="es-VE" dirty="0" smtClean="0">
                <a:solidFill>
                  <a:srgbClr val="FFFF00"/>
                </a:solidFill>
              </a:rPr>
            </a:br>
            <a:r>
              <a:rPr lang="es-VE" dirty="0" smtClean="0">
                <a:solidFill>
                  <a:srgbClr val="FFFF00"/>
                </a:solidFill>
              </a:rPr>
              <a:t>DIFERENCIAS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ALTA  FRECUENCIA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Quirúrgico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Medición </a:t>
            </a:r>
            <a:r>
              <a:rPr lang="es-VE" dirty="0" err="1" smtClean="0">
                <a:solidFill>
                  <a:srgbClr val="FFFF00"/>
                </a:solidFill>
              </a:rPr>
              <a:t>Watios</a:t>
            </a:r>
            <a:endParaRPr lang="es-VE" dirty="0" smtClean="0">
              <a:solidFill>
                <a:srgbClr val="FFFF00"/>
              </a:solidFill>
            </a:endParaRP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Son  </a:t>
            </a:r>
            <a:r>
              <a:rPr lang="es-VE" dirty="0" err="1" smtClean="0">
                <a:solidFill>
                  <a:srgbClr val="FFFF00"/>
                </a:solidFill>
              </a:rPr>
              <a:t>fototérmicos</a:t>
            </a:r>
            <a:endParaRPr lang="es-VE" dirty="0" smtClean="0">
              <a:solidFill>
                <a:srgbClr val="FFFF00"/>
              </a:solidFill>
            </a:endParaRP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Usos: </a:t>
            </a:r>
            <a:r>
              <a:rPr lang="es-VE" dirty="0" err="1" smtClean="0">
                <a:solidFill>
                  <a:srgbClr val="FFFF00"/>
                </a:solidFill>
              </a:rPr>
              <a:t>Dermatología,Neurocirugía</a:t>
            </a:r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err="1" smtClean="0">
                <a:solidFill>
                  <a:srgbClr val="FFFF00"/>
                </a:solidFill>
              </a:rPr>
              <a:t>Gastro</a:t>
            </a:r>
            <a:r>
              <a:rPr lang="es-VE" dirty="0" smtClean="0">
                <a:solidFill>
                  <a:srgbClr val="FFFF00"/>
                </a:solidFill>
              </a:rPr>
              <a:t>, Urología</a:t>
            </a:r>
          </a:p>
          <a:p>
            <a:pPr>
              <a:buNone/>
            </a:pP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BAJA  FRECUENCIA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Fisioterapia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Medición </a:t>
            </a:r>
            <a:r>
              <a:rPr lang="es-VE" dirty="0" err="1" smtClean="0">
                <a:solidFill>
                  <a:srgbClr val="FFFF00"/>
                </a:solidFill>
              </a:rPr>
              <a:t>Milivatios</a:t>
            </a:r>
            <a:endParaRPr lang="es-VE" dirty="0" smtClean="0">
              <a:solidFill>
                <a:srgbClr val="FFFF00"/>
              </a:solidFill>
            </a:endParaRP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Son </a:t>
            </a:r>
            <a:r>
              <a:rPr lang="es-VE" dirty="0" err="1" smtClean="0">
                <a:solidFill>
                  <a:srgbClr val="FFFF00"/>
                </a:solidFill>
              </a:rPr>
              <a:t>Fotoquímicos</a:t>
            </a:r>
            <a:r>
              <a:rPr lang="es-VE" dirty="0" smtClean="0">
                <a:solidFill>
                  <a:srgbClr val="FFFF00"/>
                </a:solidFill>
              </a:rPr>
              <a:t> (No  térmicos)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Medicina </a:t>
            </a:r>
            <a:r>
              <a:rPr lang="es-VE" dirty="0" err="1" smtClean="0">
                <a:solidFill>
                  <a:srgbClr val="FFFF00"/>
                </a:solidFill>
              </a:rPr>
              <a:t>Fisica</a:t>
            </a:r>
            <a:r>
              <a:rPr lang="es-VE" dirty="0" smtClean="0">
                <a:solidFill>
                  <a:srgbClr val="FFFF00"/>
                </a:solidFill>
              </a:rPr>
              <a:t> y Rehabilitación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9" name="Picture 2" descr="C:\Users\user\Pictures\fond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0"/>
            <a:ext cx="1500166" cy="111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311552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BIOLÓGICOS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</a:t>
            </a:r>
            <a:r>
              <a:rPr lang="es-E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Fototérmico</a:t>
            </a:r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Fotocoagulación</a:t>
            </a: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 vaporización</a:t>
            </a: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Fotoeléctrico		</a:t>
            </a:r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 radiación</a:t>
            </a: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 </a:t>
            </a:r>
            <a:r>
              <a:rPr lang="es-E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Fotoquímico</a:t>
            </a:r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ionizante			</a:t>
            </a:r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Estimulo de la </a:t>
            </a:r>
            <a:r>
              <a:rPr lang="es-E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microcirculación</a:t>
            </a:r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4729769"/>
            <a:ext cx="1214414" cy="21282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5 Flecha derecha"/>
          <p:cNvSpPr/>
          <p:nvPr/>
        </p:nvSpPr>
        <p:spPr>
          <a:xfrm>
            <a:off x="3929058" y="2214554"/>
            <a:ext cx="1050722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7" name="6 Flecha derecha"/>
          <p:cNvSpPr/>
          <p:nvPr/>
        </p:nvSpPr>
        <p:spPr>
          <a:xfrm>
            <a:off x="3857620" y="3000372"/>
            <a:ext cx="1050722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br>
              <a:rPr lang="es-ES" b="1" dirty="0" smtClean="0">
                <a:solidFill>
                  <a:srgbClr val="FFFF00"/>
                </a:solidFill>
              </a:rPr>
            </a:br>
            <a:r>
              <a:rPr lang="es-ES" b="1" dirty="0" smtClean="0">
                <a:solidFill>
                  <a:srgbClr val="FFFF00"/>
                </a:solidFill>
              </a:rPr>
              <a:t>Baja   Frecuencia</a:t>
            </a:r>
            <a:endParaRPr lang="es-VE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TIPOS</a:t>
            </a:r>
            <a:endParaRPr lang="es-VE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Láser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Helio-Neón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Arseniuro  de  Galio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CO2   </a:t>
            </a:r>
            <a:r>
              <a:rPr lang="es-VE" dirty="0" err="1" smtClean="0">
                <a:solidFill>
                  <a:srgbClr val="FFFF00"/>
                </a:solidFill>
              </a:rPr>
              <a:t>desfocalizado</a:t>
            </a:r>
            <a:r>
              <a:rPr lang="es-VE" dirty="0" smtClean="0">
                <a:solidFill>
                  <a:srgbClr val="FFFF00"/>
                </a:solidFill>
              </a:rPr>
              <a:t>  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MÁS UTILIZADO</a:t>
            </a:r>
            <a:endParaRPr lang="es-VE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Helio-Neón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Helio 85%</a:t>
            </a:r>
          </a:p>
          <a:p>
            <a:r>
              <a:rPr lang="es-VE" dirty="0" smtClean="0">
                <a:solidFill>
                  <a:srgbClr val="FFFF00"/>
                </a:solidFill>
              </a:rPr>
              <a:t>Neón 15%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Línea Roja de 632,8  </a:t>
            </a:r>
            <a:r>
              <a:rPr lang="es-VE" dirty="0" err="1" smtClean="0">
                <a:solidFill>
                  <a:srgbClr val="FFFF00"/>
                </a:solidFill>
              </a:rPr>
              <a:t>nm</a:t>
            </a:r>
            <a:endParaRPr lang="es-VE" dirty="0" smtClean="0">
              <a:solidFill>
                <a:srgbClr val="FFFF00"/>
              </a:solidFill>
            </a:endParaRP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Laserterapia  </a:t>
            </a:r>
            <a:r>
              <a:rPr lang="es-VE" dirty="0" err="1" smtClean="0">
                <a:solidFill>
                  <a:srgbClr val="FFFF00"/>
                </a:solidFill>
              </a:rPr>
              <a:t>Bioestimulativa</a:t>
            </a:r>
            <a:r>
              <a:rPr lang="es-VE" dirty="0" smtClean="0">
                <a:solidFill>
                  <a:srgbClr val="FFFF00"/>
                </a:solidFill>
              </a:rPr>
              <a:t> (</a:t>
            </a:r>
            <a:r>
              <a:rPr lang="es-VE" dirty="0" err="1" smtClean="0">
                <a:solidFill>
                  <a:srgbClr val="FFFF00"/>
                </a:solidFill>
              </a:rPr>
              <a:t>Contínua</a:t>
            </a:r>
            <a:r>
              <a:rPr lang="es-VE" dirty="0" smtClean="0">
                <a:solidFill>
                  <a:srgbClr val="FFFF00"/>
                </a:solidFill>
              </a:rPr>
              <a:t>)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7" name="Picture 2" descr="C:\Users\user\Pictures\fond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0"/>
            <a:ext cx="1500166" cy="111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E:\imagesCAGNLE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62075" cy="1362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382990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CARACTERISTICAS 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/>
            <a:r>
              <a:rPr lang="es-ES" sz="2800" dirty="0" err="1" smtClean="0">
                <a:solidFill>
                  <a:srgbClr val="FFFF00"/>
                </a:solidFill>
              </a:rPr>
              <a:t>Monocromatico</a:t>
            </a:r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Coherente</a:t>
            </a:r>
          </a:p>
          <a:p>
            <a:pPr marL="0" lvl="1"/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Unidireccional</a:t>
            </a:r>
          </a:p>
          <a:p>
            <a:pPr marL="0" lvl="1"/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Se refleja</a:t>
            </a:r>
          </a:p>
          <a:p>
            <a:pPr marL="0" lvl="1"/>
            <a:endParaRPr lang="es-ES" sz="2800" dirty="0" smtClean="0">
              <a:solidFill>
                <a:srgbClr val="FFFF00"/>
              </a:solidFill>
            </a:endParaRPr>
          </a:p>
          <a:p>
            <a:pPr marL="0" lvl="1"/>
            <a:r>
              <a:rPr lang="es-ES" sz="2800" dirty="0" smtClean="0">
                <a:solidFill>
                  <a:srgbClr val="FFFF00"/>
                </a:solidFill>
              </a:rPr>
              <a:t>Se refracta</a:t>
            </a:r>
          </a:p>
        </p:txBody>
      </p:sp>
      <p:pic>
        <p:nvPicPr>
          <p:cNvPr id="3075" name="Picture 3" descr="E:\imagesCAGNLE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1925" y="0"/>
            <a:ext cx="1362075" cy="1362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050" name="Picture 2" descr="E:\imagesCAXSDIA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7" y="2047463"/>
            <a:ext cx="2841644" cy="2167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endParaRPr lang="es-ES" b="1" dirty="0">
              <a:solidFill>
                <a:srgbClr val="FFFF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None/>
            </a:pP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CARACTERISTICAS</a:t>
            </a:r>
          </a:p>
          <a:p>
            <a:pPr marL="342900" lvl="1" indent="-342900">
              <a:buNone/>
            </a:pPr>
            <a:endParaRPr lang="es-ES" dirty="0" smtClean="0">
              <a:solidFill>
                <a:srgbClr val="FFFF00"/>
              </a:solidFill>
            </a:endParaRPr>
          </a:p>
          <a:p>
            <a:pPr marL="342900" lvl="1" indent="-342900">
              <a:buNone/>
            </a:pPr>
            <a:r>
              <a:rPr lang="es-ES" dirty="0" smtClean="0">
                <a:solidFill>
                  <a:srgbClr val="FFFF00"/>
                </a:solidFill>
              </a:rPr>
              <a:t>-Gran brillantez</a:t>
            </a:r>
          </a:p>
          <a:p>
            <a:pPr marL="342900" lvl="1" indent="-342900">
              <a:buNone/>
            </a:pPr>
            <a:endParaRPr lang="es-ES" dirty="0" smtClean="0">
              <a:solidFill>
                <a:srgbClr val="FFFF00"/>
              </a:solidFill>
            </a:endParaRPr>
          </a:p>
          <a:p>
            <a:pPr marL="0" lvl="1"/>
            <a:r>
              <a:rPr lang="es-ES" dirty="0" smtClean="0">
                <a:solidFill>
                  <a:srgbClr val="FFFF00"/>
                </a:solidFill>
              </a:rPr>
              <a:t>Atraviesa medios transparentes </a:t>
            </a:r>
          </a:p>
          <a:p>
            <a:pPr marL="0" lvl="1"/>
            <a:endParaRPr lang="es-ES" dirty="0" smtClean="0">
              <a:solidFill>
                <a:srgbClr val="FFFF00"/>
              </a:solidFill>
            </a:endParaRPr>
          </a:p>
          <a:p>
            <a:pPr marL="0" lvl="1"/>
            <a:r>
              <a:rPr lang="es-ES" dirty="0" smtClean="0">
                <a:solidFill>
                  <a:srgbClr val="FFFF00"/>
                </a:solidFill>
              </a:rPr>
              <a:t>Se  absorbe</a:t>
            </a:r>
          </a:p>
          <a:p>
            <a:pPr marL="0" lvl="1"/>
            <a:endParaRPr lang="es-ES" dirty="0" smtClean="0">
              <a:solidFill>
                <a:srgbClr val="FFFF00"/>
              </a:solidFill>
            </a:endParaRPr>
          </a:p>
          <a:p>
            <a:pPr marL="0" lvl="1"/>
            <a:r>
              <a:rPr lang="es-ES" dirty="0" smtClean="0">
                <a:solidFill>
                  <a:srgbClr val="FFFF00"/>
                </a:solidFill>
              </a:rPr>
              <a:t>Tiene una baja divergencia</a:t>
            </a:r>
          </a:p>
          <a:p>
            <a:pPr marL="0" lvl="1"/>
            <a:endParaRPr lang="es-ES" dirty="0" smtClean="0">
              <a:solidFill>
                <a:srgbClr val="FFFF00"/>
              </a:solidFill>
            </a:endParaRPr>
          </a:p>
          <a:p>
            <a:pPr marL="0" lvl="1"/>
            <a:r>
              <a:rPr lang="es-ES" dirty="0" smtClean="0">
                <a:solidFill>
                  <a:srgbClr val="FFFF00"/>
                </a:solidFill>
              </a:rPr>
              <a:t>Produce intensidades muy elevadas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ES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852738"/>
            <a:ext cx="3357554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071546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 un Laser.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1"/>
            <a:ext cx="2071670" cy="135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071678"/>
            <a:ext cx="7500990" cy="428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071546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ACCION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1"/>
            <a:ext cx="2071670" cy="135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785926"/>
            <a:ext cx="1214446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1142976" y="328612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rgbClr val="FFFF00"/>
                </a:solidFill>
              </a:rPr>
              <a:t>LASER</a:t>
            </a:r>
            <a:endParaRPr lang="es-ES" sz="2400" dirty="0">
              <a:solidFill>
                <a:srgbClr val="FFFF00"/>
              </a:solidFill>
            </a:endParaRPr>
          </a:p>
        </p:txBody>
      </p:sp>
      <p:sp>
        <p:nvSpPr>
          <p:cNvPr id="10" name="9 Flecha derecha"/>
          <p:cNvSpPr/>
          <p:nvPr/>
        </p:nvSpPr>
        <p:spPr>
          <a:xfrm>
            <a:off x="2571736" y="2357430"/>
            <a:ext cx="642942" cy="42862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214678" y="2324393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TEJIDO</a:t>
            </a:r>
            <a:endParaRPr lang="es-E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Flecha derecha"/>
          <p:cNvSpPr/>
          <p:nvPr/>
        </p:nvSpPr>
        <p:spPr>
          <a:xfrm>
            <a:off x="4357686" y="2357430"/>
            <a:ext cx="642942" cy="428628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143504" y="2357431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INTERACCION DE FOTONES</a:t>
            </a:r>
            <a:endParaRPr lang="es-E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Flecha abajo"/>
          <p:cNvSpPr/>
          <p:nvPr/>
        </p:nvSpPr>
        <p:spPr>
          <a:xfrm>
            <a:off x="6643702" y="2857496"/>
            <a:ext cx="500066" cy="71438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143504" y="3714752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INDUCCION DE SINTESIS DE ENZIMAS</a:t>
            </a:r>
          </a:p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AUMENTO DE LA SINTESIS DE ATP</a:t>
            </a:r>
          </a:p>
          <a:p>
            <a:pPr algn="ctr"/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Esquema  </a:t>
            </a:r>
            <a:r>
              <a:rPr lang="es-ES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atp</a:t>
            </a:r>
            <a:endParaRPr lang="es-ES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Mecanismo de acción de </a:t>
            </a:r>
            <a:r>
              <a:rPr lang="es-VE" dirty="0" err="1" smtClean="0">
                <a:solidFill>
                  <a:srgbClr val="FFFF00"/>
                </a:solidFill>
              </a:rPr>
              <a:t>Lásser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Efecto Bioquímico: </a:t>
            </a:r>
          </a:p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1.- Aumenta la </a:t>
            </a:r>
            <a:r>
              <a:rPr lang="es-VE" dirty="0" err="1" smtClean="0">
                <a:solidFill>
                  <a:srgbClr val="FFFF00"/>
                </a:solidFill>
              </a:rPr>
              <a:t>celularidad</a:t>
            </a:r>
            <a:r>
              <a:rPr lang="es-VE" dirty="0" smtClean="0">
                <a:solidFill>
                  <a:srgbClr val="FFFF00"/>
                </a:solidFill>
              </a:rPr>
              <a:t> de los Tejidos irradiados .</a:t>
            </a:r>
          </a:p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2.  Estimula Tejido de Granulación  y el Tejido conjuntivo .</a:t>
            </a:r>
          </a:p>
          <a:p>
            <a:endParaRPr lang="es-V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6446" y="4643446"/>
            <a:ext cx="2377554" cy="22145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Mecanismo de acción de </a:t>
            </a:r>
            <a:r>
              <a:rPr lang="es-VE" dirty="0" err="1" smtClean="0">
                <a:solidFill>
                  <a:srgbClr val="FFFF00"/>
                </a:solidFill>
              </a:rPr>
              <a:t>Lásser</a:t>
            </a:r>
            <a:endParaRPr lang="es-VE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3. Aumenta  Síntesis de proteína .</a:t>
            </a:r>
          </a:p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4. Refuerza  Actividad  enzimática .</a:t>
            </a:r>
          </a:p>
          <a:p>
            <a:pPr>
              <a:lnSpc>
                <a:spcPct val="150000"/>
              </a:lnSpc>
            </a:pPr>
            <a:r>
              <a:rPr lang="es-VE" dirty="0" smtClean="0">
                <a:solidFill>
                  <a:srgbClr val="FFFF00"/>
                </a:solidFill>
              </a:rPr>
              <a:t>5. Mejora  Vascularización .</a:t>
            </a:r>
          </a:p>
          <a:p>
            <a:endParaRPr lang="es-VE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86190"/>
            <a:ext cx="3071802" cy="307181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LÁSERTERAPIA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4" name="Picture 2" descr="E:\destellos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428868"/>
            <a:ext cx="385765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Mecanismo de </a:t>
            </a:r>
            <a:r>
              <a:rPr lang="es-VE" dirty="0" err="1" smtClean="0">
                <a:solidFill>
                  <a:srgbClr val="FFFF00"/>
                </a:solidFill>
              </a:rPr>
              <a:t>acción.Láser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200000"/>
              </a:lnSpc>
              <a:defRPr/>
            </a:pPr>
            <a:r>
              <a:rPr lang="es-VE" dirty="0" smtClean="0">
                <a:solidFill>
                  <a:srgbClr val="FFFF00"/>
                </a:solidFill>
              </a:rPr>
              <a:t>1. Disminuye   el dolor, inhibiendo  los  estímulos nerviosos     (potencial de membrana.)</a:t>
            </a:r>
          </a:p>
          <a:p>
            <a:pPr algn="just">
              <a:lnSpc>
                <a:spcPct val="200000"/>
              </a:lnSpc>
              <a:defRPr/>
            </a:pPr>
            <a:r>
              <a:rPr lang="es-VE" dirty="0" smtClean="0">
                <a:solidFill>
                  <a:srgbClr val="FFFF00"/>
                </a:solidFill>
              </a:rPr>
              <a:t>2. Incrementa   las   β endorfinas.</a:t>
            </a:r>
          </a:p>
          <a:p>
            <a:pPr algn="just">
              <a:lnSpc>
                <a:spcPct val="200000"/>
              </a:lnSpc>
              <a:defRPr/>
            </a:pPr>
            <a:r>
              <a:rPr lang="es-VE" dirty="0" smtClean="0">
                <a:solidFill>
                  <a:srgbClr val="FFFF00"/>
                </a:solidFill>
              </a:rPr>
              <a:t>3.   Disminuye el edema por Inhibición de   las prostaglandinas.</a:t>
            </a:r>
          </a:p>
          <a:p>
            <a:pPr algn="just">
              <a:lnSpc>
                <a:spcPct val="200000"/>
              </a:lnSpc>
              <a:defRPr/>
            </a:pPr>
            <a:endParaRPr lang="es-VE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311552"/>
            <a:ext cx="76438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TERAPEUTICOS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Analgésico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  Antiinflamatorio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  Regenerador .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0"/>
            <a:ext cx="1214414" cy="21282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E:\huso_muscula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5995" y="4643422"/>
            <a:ext cx="1818005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500174"/>
            <a:ext cx="76438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CLASIFICACION DE LOS LASERES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Según la forma de </a:t>
            </a:r>
            <a:r>
              <a:rPr lang="es-ES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emision</a:t>
            </a:r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Continuos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Pulsados</a:t>
            </a: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18" y="0"/>
            <a:ext cx="1552582" cy="2720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CLASIFICACIÓN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42910" y="2285992"/>
            <a:ext cx="36703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      SEGÚN MEDIO  ACTIVO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8" name="7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s-VE" b="1" dirty="0" smtClean="0">
                <a:solidFill>
                  <a:srgbClr val="FFFF00"/>
                </a:solidFill>
              </a:rPr>
              <a:t>SOLIDO</a:t>
            </a:r>
          </a:p>
          <a:p>
            <a:r>
              <a:rPr lang="es-VE" b="1" dirty="0" smtClean="0">
                <a:solidFill>
                  <a:srgbClr val="FFFF00"/>
                </a:solidFill>
              </a:rPr>
              <a:t>LIQUIDO</a:t>
            </a:r>
          </a:p>
          <a:p>
            <a:r>
              <a:rPr lang="es-VE" b="1" dirty="0" smtClean="0">
                <a:solidFill>
                  <a:srgbClr val="FFFF00"/>
                </a:solidFill>
              </a:rPr>
              <a:t>GASEOSO</a:t>
            </a:r>
          </a:p>
          <a:p>
            <a:endParaRPr lang="es-VE" b="1" dirty="0" smtClean="0">
              <a:solidFill>
                <a:srgbClr val="FFFF00"/>
              </a:solidFill>
            </a:endParaRPr>
          </a:p>
          <a:p>
            <a:endParaRPr lang="es-VE" b="1" dirty="0" smtClean="0">
              <a:solidFill>
                <a:srgbClr val="FFFF00"/>
              </a:solidFill>
            </a:endParaRPr>
          </a:p>
          <a:p>
            <a:r>
              <a:rPr lang="es-VE" b="1" dirty="0" smtClean="0">
                <a:solidFill>
                  <a:srgbClr val="FFFF00"/>
                </a:solidFill>
              </a:rPr>
              <a:t>SEGÚN  EXPOSICIÓN</a:t>
            </a:r>
          </a:p>
          <a:p>
            <a:endParaRPr lang="es-VE" b="1" dirty="0" smtClean="0">
              <a:solidFill>
                <a:srgbClr val="FFFF00"/>
              </a:solidFill>
            </a:endParaRPr>
          </a:p>
          <a:p>
            <a:r>
              <a:rPr lang="es-VE" b="1" dirty="0" smtClean="0">
                <a:solidFill>
                  <a:srgbClr val="FFFF00"/>
                </a:solidFill>
              </a:rPr>
              <a:t>PUNTUAL</a:t>
            </a:r>
          </a:p>
          <a:p>
            <a:r>
              <a:rPr lang="es-VE" b="1" dirty="0" smtClean="0">
                <a:solidFill>
                  <a:srgbClr val="FFFF00"/>
                </a:solidFill>
              </a:rPr>
              <a:t>DE BARRIDO</a:t>
            </a:r>
            <a:endParaRPr lang="es-VE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Formas de Láser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500174"/>
            <a:ext cx="76438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FFFF00"/>
                </a:solidFill>
              </a:rPr>
              <a:t>Helio –Neón (He-Ne) (623,3nm)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FFFF00"/>
                </a:solidFill>
              </a:rPr>
              <a:t>Rubí (694,3nm)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FFFF00"/>
                </a:solidFill>
              </a:rPr>
              <a:t>Argón (476,5 – 514,5nm)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r>
              <a:rPr lang="es-ES" sz="2400" dirty="0" smtClean="0">
                <a:solidFill>
                  <a:srgbClr val="FFFF00"/>
                </a:solidFill>
              </a:rPr>
              <a:t>,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18" y="0"/>
            <a:ext cx="1552582" cy="27208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500174"/>
            <a:ext cx="764386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TECNICAS DE APLICACIÓN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LASERPUNTURA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9529" y="2571744"/>
            <a:ext cx="4580189" cy="2671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285009"/>
            <a:ext cx="76438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TECNICAS DE APLICACIÓN</a:t>
            </a:r>
          </a:p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DOSIS.</a:t>
            </a:r>
          </a:p>
          <a:p>
            <a:pPr algn="ctr"/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inherentes al equipo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Longitud de onda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Potencia del equipo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Modo de emisión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Diámetro del haz de salida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Irradiación directa o por fibra óptica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0"/>
            <a:ext cx="1500166" cy="210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TECNICAS DE APLICACIÓN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DOSIS.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Factores inherentes al paciente y su enfermedad</a:t>
            </a:r>
          </a:p>
          <a:p>
            <a:endParaRPr lang="es-ES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Diagnostico</a:t>
            </a:r>
          </a:p>
          <a:p>
            <a:endPara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Grosor del tejido adiposo</a:t>
            </a:r>
          </a:p>
          <a:p>
            <a:endPara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V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285009"/>
            <a:ext cx="85725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TECNICAS DE APLICACIÓN</a:t>
            </a:r>
          </a:p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DOSIS.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analgésico. 2-4-julios  /cm2	</a:t>
            </a: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        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Antiinflamatorio- 1-3 julios  /cm2</a:t>
            </a: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 regenerativo :  3-6.julios /cm2      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E:\imagesCA5NC7Y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76" y="0"/>
            <a:ext cx="1403324" cy="92867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Laserpuntura</a:t>
            </a:r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1-3 julios /cm2		</a:t>
            </a:r>
          </a:p>
          <a:p>
            <a:endParaRPr lang="es-E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sesiones 2 a 3 veces por semana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imagesCA2HLD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72"/>
            <a:ext cx="9144000" cy="6873343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1513261" y="2857496"/>
            <a:ext cx="62734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INTRODUCCION</a:t>
            </a:r>
            <a:endParaRPr lang="es-ES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1" dirty="0" smtClean="0">
                <a:solidFill>
                  <a:srgbClr val="FFFF00"/>
                </a:solidFill>
              </a:rPr>
              <a:t>DOSIFICACIÓN</a:t>
            </a:r>
            <a:endParaRPr lang="es-VE" b="1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Efecto </a:t>
            </a:r>
            <a:r>
              <a:rPr lang="es-VE" dirty="0" err="1" smtClean="0">
                <a:solidFill>
                  <a:srgbClr val="FFFF00"/>
                </a:solidFill>
              </a:rPr>
              <a:t>antiálgico</a:t>
            </a:r>
            <a:endParaRPr lang="es-VE" dirty="0" smtClean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Dolor muscular ---- 2-4 Julios / cm²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Dolor articular ------ 4-8 Julios / cm²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b="1" dirty="0" smtClean="0">
                <a:solidFill>
                  <a:srgbClr val="FFFF00"/>
                </a:solidFill>
              </a:rPr>
              <a:t>DOSIFICACIÓN</a:t>
            </a: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Efecto </a:t>
            </a:r>
            <a:r>
              <a:rPr lang="es-VE" dirty="0" err="1" smtClean="0">
                <a:solidFill>
                  <a:srgbClr val="FFFF00"/>
                </a:solidFill>
              </a:rPr>
              <a:t>antinflamatorio</a:t>
            </a:r>
            <a:r>
              <a:rPr lang="es-VE" dirty="0" smtClean="0">
                <a:solidFill>
                  <a:srgbClr val="FFFF00"/>
                </a:solidFill>
              </a:rPr>
              <a:t>: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Aguda :1-6 Julios / cm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Sub-aguda :  4-6 Julios/cm2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071546"/>
            <a:ext cx="7643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INDICACIONES  MÉDICAS</a:t>
            </a:r>
            <a:endParaRPr lang="es-ES" sz="2400" b="1" dirty="0" smtClean="0">
              <a:solidFill>
                <a:srgbClr val="FFFF00"/>
              </a:solidFill>
            </a:endParaRPr>
          </a:p>
          <a:p>
            <a:endParaRPr lang="es-ES" sz="2400" b="1" dirty="0" smtClean="0">
              <a:solidFill>
                <a:srgbClr val="FFFF00"/>
              </a:solidFill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Cicatrización de heridas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Dolor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Puntos de Gatillo: </a:t>
            </a:r>
          </a:p>
          <a:p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Síndrome  </a:t>
            </a:r>
            <a:r>
              <a:rPr lang="es-ES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Miofascial</a:t>
            </a:r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E:\imagesCA5NC7Y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76" y="0"/>
            <a:ext cx="1403324" cy="928670"/>
          </a:xfrm>
          <a:prstGeom prst="rect">
            <a:avLst/>
          </a:prstGeom>
          <a:noFill/>
        </p:spPr>
      </p:pic>
      <p:pic>
        <p:nvPicPr>
          <p:cNvPr id="7170" name="Picture 2" descr="E:\imagesCAQXCD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298" y="1714488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INDICACIONES  </a:t>
            </a:r>
            <a:r>
              <a:rPr lang="es-ES" b="1" dirty="0" smtClean="0">
                <a:solidFill>
                  <a:srgbClr val="FFFF00"/>
                </a:solidFill>
              </a:rPr>
              <a:t/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s-VE" sz="2400" dirty="0" smtClean="0">
              <a:solidFill>
                <a:srgbClr val="FFFF00"/>
              </a:solidFill>
            </a:endParaRPr>
          </a:p>
          <a:p>
            <a:pPr lvl="1"/>
            <a:r>
              <a:rPr lang="es-VE" sz="2400" dirty="0" smtClean="0">
                <a:solidFill>
                  <a:srgbClr val="FFFF00"/>
                </a:solidFill>
              </a:rPr>
              <a:t> Tenosinovitis.</a:t>
            </a:r>
          </a:p>
          <a:p>
            <a:pPr lvl="1"/>
            <a:endParaRPr lang="es-VE" sz="2400" dirty="0" smtClean="0">
              <a:solidFill>
                <a:srgbClr val="FFFF00"/>
              </a:solidFill>
            </a:endParaRPr>
          </a:p>
          <a:p>
            <a:pPr lvl="1"/>
            <a:r>
              <a:rPr lang="es-VE" sz="2400" dirty="0" smtClean="0">
                <a:solidFill>
                  <a:srgbClr val="FFFF00"/>
                </a:solidFill>
              </a:rPr>
              <a:t> </a:t>
            </a:r>
            <a:r>
              <a:rPr lang="es-VE" sz="2400" dirty="0" err="1" smtClean="0">
                <a:solidFill>
                  <a:srgbClr val="FFFF00"/>
                </a:solidFill>
              </a:rPr>
              <a:t>Capsulitis</a:t>
            </a:r>
            <a:r>
              <a:rPr lang="es-VE" sz="2400" dirty="0" smtClean="0">
                <a:solidFill>
                  <a:srgbClr val="FFFF00"/>
                </a:solidFill>
              </a:rPr>
              <a:t> y bursitis.</a:t>
            </a:r>
          </a:p>
          <a:p>
            <a:pPr lvl="1"/>
            <a:endParaRPr lang="es-VE" sz="2400" dirty="0" smtClean="0">
              <a:solidFill>
                <a:srgbClr val="FFFF00"/>
              </a:solidFill>
            </a:endParaRPr>
          </a:p>
          <a:p>
            <a:pPr lvl="1"/>
            <a:r>
              <a:rPr lang="es-VE" sz="2400" dirty="0" smtClean="0">
                <a:solidFill>
                  <a:srgbClr val="FFFF00"/>
                </a:solidFill>
              </a:rPr>
              <a:t> </a:t>
            </a:r>
            <a:r>
              <a:rPr lang="es-VE" sz="2400" dirty="0" err="1" smtClean="0">
                <a:solidFill>
                  <a:srgbClr val="FFFF00"/>
                </a:solidFill>
              </a:rPr>
              <a:t>Fibromialgias</a:t>
            </a:r>
            <a:endParaRPr lang="es-VE" sz="2400" dirty="0" smtClean="0">
              <a:solidFill>
                <a:srgbClr val="FFFF00"/>
              </a:solidFill>
            </a:endParaRPr>
          </a:p>
          <a:p>
            <a:pPr lvl="1">
              <a:buNone/>
            </a:pPr>
            <a:endParaRPr lang="es-VE" sz="2400" dirty="0" smtClean="0">
              <a:solidFill>
                <a:srgbClr val="FFFF00"/>
              </a:solidFill>
            </a:endParaRPr>
          </a:p>
          <a:p>
            <a:pPr lvl="1"/>
            <a:r>
              <a:rPr lang="es-VE" sz="2400" dirty="0" err="1" smtClean="0">
                <a:solidFill>
                  <a:srgbClr val="FFFF00"/>
                </a:solidFill>
              </a:rPr>
              <a:t>Fascitis</a:t>
            </a:r>
            <a:r>
              <a:rPr lang="es-VE" sz="2400" dirty="0" smtClean="0">
                <a:solidFill>
                  <a:srgbClr val="FFFF00"/>
                </a:solidFill>
              </a:rPr>
              <a:t>.</a:t>
            </a:r>
          </a:p>
          <a:p>
            <a:pPr lvl="1"/>
            <a:endParaRPr lang="es-VE" sz="2400" dirty="0" smtClean="0">
              <a:solidFill>
                <a:srgbClr val="FFFF00"/>
              </a:solidFill>
            </a:endParaRPr>
          </a:p>
          <a:p>
            <a:pPr lvl="1"/>
            <a:r>
              <a:rPr lang="es-VE" sz="2400" dirty="0" smtClean="0">
                <a:solidFill>
                  <a:srgbClr val="FFFF00"/>
                </a:solidFill>
              </a:rPr>
              <a:t> Fibrosis</a:t>
            </a:r>
            <a:endParaRPr lang="es-ES" sz="2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VE" dirty="0"/>
          </a:p>
        </p:txBody>
      </p:sp>
      <p:pic>
        <p:nvPicPr>
          <p:cNvPr id="4" name="Picture 2" descr="E:\imagesCAQXCDN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298" y="1714488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92867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CONTRAINDICACIONES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E:\imagesCA5NC7Y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76" y="0"/>
            <a:ext cx="1403324" cy="928670"/>
          </a:xfrm>
          <a:prstGeom prst="rect">
            <a:avLst/>
          </a:prstGeom>
          <a:noFill/>
        </p:spPr>
      </p:pic>
      <p:pic>
        <p:nvPicPr>
          <p:cNvPr id="7170" name="Picture 2" descr="E:\imagesCAQXCD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298" y="1714488"/>
            <a:ext cx="2071702" cy="2071702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428596" y="1428736"/>
            <a:ext cx="721523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*Cáncer. </a:t>
            </a: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*Debe evitarse la exposición directa en los ojos</a:t>
            </a: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r>
              <a:rPr lang="es-VE" sz="2400" dirty="0" smtClean="0">
                <a:solidFill>
                  <a:srgbClr val="FFFF00"/>
                </a:solidFill>
              </a:rPr>
              <a:t>*Embarazo.</a:t>
            </a:r>
          </a:p>
          <a:p>
            <a:pPr marL="800100" lvl="1" indent="-342900" algn="just">
              <a:lnSpc>
                <a:spcPct val="150000"/>
              </a:lnSpc>
            </a:pPr>
            <a:endParaRPr lang="es-VE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*Zonas con tendencia a la hemorragia.</a:t>
            </a: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*TTO con Esteroides</a:t>
            </a: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  <a:p>
            <a:pPr marL="800100" lvl="1" indent="-342900" algn="just">
              <a:lnSpc>
                <a:spcPct val="150000"/>
              </a:lnSpc>
            </a:pPr>
            <a:endParaRPr lang="es-ES" sz="2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LÁSERTERAPIA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CONTRAINDICACIONES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*Tejidos infectados.</a:t>
            </a:r>
          </a:p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*La irradiación sobre el cuello y región precordial en pacientes con cardiopatía podría producir modificaciones de la función cardíaca . </a:t>
            </a:r>
          </a:p>
          <a:p>
            <a:pPr marL="800100" lvl="1" indent="-342900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*</a:t>
            </a:r>
            <a:r>
              <a:rPr lang="es-ES" sz="2400" dirty="0" err="1" smtClean="0">
                <a:solidFill>
                  <a:srgbClr val="FFFF00"/>
                </a:solidFill>
              </a:rPr>
              <a:t>Fotosensibilidad</a:t>
            </a:r>
            <a:endParaRPr lang="es-ES" sz="2400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pic>
        <p:nvPicPr>
          <p:cNvPr id="4" name="Picture 2" descr="E:\imagesCAQXCDN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429000"/>
            <a:ext cx="2071702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Precauciones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s-VE" b="1" u="sng" dirty="0" smtClean="0">
                <a:solidFill>
                  <a:srgbClr val="FFFF00"/>
                </a:solidFill>
              </a:rPr>
              <a:t>· En la terapia puntual se debe respetar: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Distancia entre puntos de 1-3 </a:t>
            </a:r>
            <a:r>
              <a:rPr lang="es-VE" dirty="0" err="1" smtClean="0">
                <a:solidFill>
                  <a:srgbClr val="FFFF00"/>
                </a:solidFill>
              </a:rPr>
              <a:t>cms.</a:t>
            </a:r>
            <a:endParaRPr lang="es-VE" dirty="0" smtClean="0">
              <a:solidFill>
                <a:srgbClr val="FFFF00"/>
              </a:solidFill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Zona de aplicación limpia y desnuda, sin sustancias reflectantes.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Evitar la exposición directa a los ojos (uso de gafas protectoras para el paciente y el Técnico).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es-VE" dirty="0" smtClean="0">
                <a:solidFill>
                  <a:srgbClr val="FFFF00"/>
                </a:solidFill>
              </a:rPr>
              <a:t>La aplicación puntual no debe realizarse directamente zonas muy dolorosas, Aplicándose en forma de triángulo Alrededor de la zona dolorosa.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b="1" cap="all" dirty="0" smtClean="0">
                <a:solidFill>
                  <a:srgbClr val="FFFF00"/>
                </a:solidFill>
              </a:rPr>
              <a:t/>
            </a:r>
            <a:br>
              <a:rPr lang="es-VE" b="1" cap="all" dirty="0" smtClean="0">
                <a:solidFill>
                  <a:srgbClr val="FFFF00"/>
                </a:solidFill>
              </a:rPr>
            </a:br>
            <a:r>
              <a:rPr lang="es-VE" sz="2200" b="1" cap="all" dirty="0" smtClean="0">
                <a:solidFill>
                  <a:srgbClr val="FFFF00"/>
                </a:solidFill>
              </a:rPr>
              <a:t>REVISTA  COLOMBIANA DE REUMATOLOGÍA.9(1).2002.</a:t>
            </a:r>
            <a:r>
              <a:rPr lang="es-VE" b="1" cap="all" dirty="0" smtClean="0">
                <a:solidFill>
                  <a:srgbClr val="FFFF00"/>
                </a:solidFill>
              </a:rPr>
              <a:t/>
            </a:r>
            <a:br>
              <a:rPr lang="es-VE" b="1" cap="all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s-VE" sz="2000" b="1" cap="all" dirty="0" smtClean="0">
                <a:solidFill>
                  <a:srgbClr val="FFFF00"/>
                </a:solidFill>
              </a:rPr>
              <a:t>Efectividad del láser  en la osteoartritis de cadera, rodilla y mano.</a:t>
            </a:r>
          </a:p>
          <a:p>
            <a:endParaRPr lang="es-VE" sz="2000" b="1" cap="all" dirty="0" smtClean="0">
              <a:solidFill>
                <a:srgbClr val="FFFF00"/>
              </a:solidFill>
            </a:endParaRPr>
          </a:p>
          <a:p>
            <a:endParaRPr lang="es-VE" sz="2000" b="1" cap="all" dirty="0" smtClean="0">
              <a:solidFill>
                <a:srgbClr val="FFFF00"/>
              </a:solidFill>
            </a:endParaRPr>
          </a:p>
          <a:p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endParaRPr lang="es-VE" sz="2000" b="1" cap="all" dirty="0" smtClean="0">
              <a:solidFill>
                <a:srgbClr val="FFFF00"/>
              </a:solidFill>
            </a:endParaRPr>
          </a:p>
          <a:p>
            <a:pPr algn="ctr"/>
            <a:r>
              <a:rPr lang="es-VE" sz="2000" b="1" cap="all" dirty="0" smtClean="0">
                <a:solidFill>
                  <a:srgbClr val="FFFF00"/>
                </a:solidFill>
              </a:rPr>
              <a:t>Bjordal,J.M.Couppe,C.2002</a:t>
            </a:r>
          </a:p>
        </p:txBody>
      </p:sp>
    </p:spTree>
  </p:cSld>
  <p:clrMapOvr>
    <a:masterClrMapping/>
  </p:clrMapOvr>
  <p:transition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2200" b="1" cap="all" dirty="0" smtClean="0">
                <a:solidFill>
                  <a:srgbClr val="FFFF00"/>
                </a:solidFill>
              </a:rPr>
              <a:t/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smtClean="0">
                <a:solidFill>
                  <a:srgbClr val="FFFF00"/>
                </a:solidFill>
              </a:rPr>
              <a:t/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smtClean="0">
                <a:solidFill>
                  <a:srgbClr val="FFFF00"/>
                </a:solidFill>
              </a:rPr>
              <a:t>REVISTA  COLOMBIANA DE REUMATOLOGÍA</a:t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err="1" smtClean="0">
                <a:solidFill>
                  <a:srgbClr val="FFFF00"/>
                </a:solidFill>
              </a:rPr>
              <a:t>vol</a:t>
            </a:r>
            <a:r>
              <a:rPr lang="es-VE" sz="2200" b="1" cap="all" dirty="0" smtClean="0">
                <a:solidFill>
                  <a:srgbClr val="FFFF00"/>
                </a:solidFill>
              </a:rPr>
              <a:t>  9 (1). 2002</a:t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b="1" cap="all" dirty="0" smtClean="0">
                <a:solidFill>
                  <a:srgbClr val="FFFF00"/>
                </a:solidFill>
              </a:rPr>
              <a:t/>
            </a:r>
            <a:br>
              <a:rPr lang="es-VE" b="1" cap="all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 OBJETIVO:  DETERMINAR LA EFECTIVIDAD DEL LÁSER EN EL TRATAMIENTO DE LA OSTEOARTRITIS DE CADERA, RODILLA Y MANO,</a:t>
            </a: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METODOLOGÍA: Se  realizó un estudio en 204 pacientes portadores de Osteoartritis (</a:t>
            </a:r>
            <a:r>
              <a:rPr lang="es-VE" sz="1800" b="1" dirty="0" err="1" smtClean="0">
                <a:solidFill>
                  <a:srgbClr val="FFFF00"/>
                </a:solidFill>
              </a:rPr>
              <a:t>aguda,subaguda</a:t>
            </a:r>
            <a:r>
              <a:rPr lang="es-VE" sz="1800" b="1" dirty="0" smtClean="0">
                <a:solidFill>
                  <a:srgbClr val="FFFF00"/>
                </a:solidFill>
              </a:rPr>
              <a:t> y crónica) a quienes se les aplicó Láser de Helio-Neón y se comparó con radiación infrarroja con fines analgésico, antiinflamatorio, para estimular la cicatrización  y  regeneración  de los tejidos, durante 30 sesiones de 30 min cada una, a una dosis de 40 julios/cm2 de Helio Neón.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000" b="1" cap="all" dirty="0" smtClean="0">
                <a:solidFill>
                  <a:srgbClr val="FFFF00"/>
                </a:solidFill>
              </a:rPr>
              <a:t>REVISTA  COLOMBIANA DE REUMATOLOGÍA</a:t>
            </a:r>
            <a:br>
              <a:rPr lang="es-VE" sz="2000" b="1" cap="all" dirty="0" smtClean="0">
                <a:solidFill>
                  <a:srgbClr val="FFFF00"/>
                </a:solidFill>
              </a:rPr>
            </a:br>
            <a:r>
              <a:rPr lang="es-VE" sz="2000" b="1" cap="all" dirty="0" err="1" smtClean="0">
                <a:solidFill>
                  <a:srgbClr val="FFFF00"/>
                </a:solidFill>
              </a:rPr>
              <a:t>vol</a:t>
            </a:r>
            <a:r>
              <a:rPr lang="es-VE" sz="2000" b="1" cap="all" dirty="0" smtClean="0">
                <a:solidFill>
                  <a:srgbClr val="FFFF00"/>
                </a:solidFill>
              </a:rPr>
              <a:t>  9 (1). 2002</a:t>
            </a:r>
            <a:endParaRPr lang="es-VE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VE" b="1" dirty="0" smtClean="0">
                <a:solidFill>
                  <a:srgbClr val="FFFF00"/>
                </a:solidFill>
              </a:rPr>
              <a:t> </a:t>
            </a:r>
            <a:r>
              <a:rPr lang="es-VE" sz="2000" b="1" dirty="0" smtClean="0">
                <a:solidFill>
                  <a:srgbClr val="FFFF00"/>
                </a:solidFill>
              </a:rPr>
              <a:t>Evolución 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ÓPTIMO: Ausencia de síntomas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SATISFACTORIO: Mejoría notable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MÍNIMO: Mejoría Subjetiva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NULA: Sin variaciones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NEGATIVO: Sin mejoría.</a:t>
            </a:r>
          </a:p>
          <a:p>
            <a:pPr algn="just">
              <a:buNone/>
            </a:pPr>
            <a:r>
              <a:rPr lang="es-VE" b="1" dirty="0" smtClean="0">
                <a:solidFill>
                  <a:srgbClr val="FFFF00"/>
                </a:solidFill>
              </a:rPr>
              <a:t>        </a:t>
            </a:r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LÁSER.PRINCIPIO FÍSICO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EQUILIBRIO  TÉRMICO DE UN GAS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GAS         EMITE Y ABSORBE</a:t>
            </a: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ENERGÍA RADIANTE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ABSORCION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EMISION </a:t>
            </a:r>
          </a:p>
          <a:p>
            <a:pPr>
              <a:buNone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VE" dirty="0" smtClean="0">
                <a:solidFill>
                  <a:srgbClr val="FFFF00"/>
                </a:solidFill>
              </a:rPr>
              <a:t>MASSER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EINSTEIN  1917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Usuario\Pictures\EINSTEIN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57430"/>
            <a:ext cx="4143403" cy="4214842"/>
          </a:xfrm>
          <a:prstGeom prst="rect">
            <a:avLst/>
          </a:prstGeom>
          <a:noFill/>
        </p:spPr>
      </p:pic>
      <p:sp>
        <p:nvSpPr>
          <p:cNvPr id="8" name="7 Flecha derecha"/>
          <p:cNvSpPr/>
          <p:nvPr/>
        </p:nvSpPr>
        <p:spPr>
          <a:xfrm>
            <a:off x="1142976" y="2571744"/>
            <a:ext cx="357190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Flecha derecha"/>
          <p:cNvSpPr/>
          <p:nvPr/>
        </p:nvSpPr>
        <p:spPr>
          <a:xfrm rot="2788876">
            <a:off x="1824363" y="4792722"/>
            <a:ext cx="422803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9 Flecha derecha"/>
          <p:cNvSpPr/>
          <p:nvPr/>
        </p:nvSpPr>
        <p:spPr>
          <a:xfrm rot="20394310">
            <a:off x="1927740" y="4415575"/>
            <a:ext cx="422803" cy="4846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000" b="1" cap="all" dirty="0" smtClean="0">
                <a:solidFill>
                  <a:srgbClr val="FFFF00"/>
                </a:solidFill>
              </a:rPr>
              <a:t>REVISTA  COLOMBIANA DE REUMATOLOGÍA</a:t>
            </a:r>
            <a:br>
              <a:rPr lang="es-VE" sz="2000" b="1" cap="all" dirty="0" smtClean="0">
                <a:solidFill>
                  <a:srgbClr val="FFFF00"/>
                </a:solidFill>
              </a:rPr>
            </a:br>
            <a:r>
              <a:rPr lang="es-VE" sz="2000" b="1" cap="all" dirty="0" err="1" smtClean="0">
                <a:solidFill>
                  <a:srgbClr val="FFFF00"/>
                </a:solidFill>
              </a:rPr>
              <a:t>vol</a:t>
            </a:r>
            <a:r>
              <a:rPr lang="es-VE" sz="2000" b="1" cap="all" dirty="0" smtClean="0">
                <a:solidFill>
                  <a:srgbClr val="FFFF00"/>
                </a:solidFill>
              </a:rPr>
              <a:t>  9 (1). 2002</a:t>
            </a:r>
            <a:endParaRPr lang="es-VE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VE" sz="2000" dirty="0" smtClean="0">
                <a:solidFill>
                  <a:srgbClr val="FFFF00"/>
                </a:solidFill>
              </a:rPr>
              <a:t>Grupo 1 : 126 pacientes  recibieron láser Helio-Neón, portadores de osteoartritis de cadera, rodilla y mano. 67 hombres y 59 mujeres.</a:t>
            </a:r>
          </a:p>
          <a:p>
            <a:pPr>
              <a:buNone/>
            </a:pPr>
            <a:endParaRPr lang="es-VE" sz="2000" dirty="0" smtClean="0">
              <a:solidFill>
                <a:srgbClr val="FFFF00"/>
              </a:solidFill>
            </a:endParaRPr>
          </a:p>
          <a:p>
            <a:pPr algn="just"/>
            <a:r>
              <a:rPr lang="es-VE" sz="2000" dirty="0" smtClean="0">
                <a:solidFill>
                  <a:srgbClr val="FFFF00"/>
                </a:solidFill>
              </a:rPr>
              <a:t>Grupo  2:  78 pacientes  recibieron rayos infrarrojos, portadores de la mismas patologías. 50 hombres y 28 mujeres.</a:t>
            </a: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r>
              <a:rPr lang="es-VE" sz="2000" dirty="0" smtClean="0">
                <a:solidFill>
                  <a:srgbClr val="FFFF00"/>
                </a:solidFill>
              </a:rPr>
              <a:t>.</a:t>
            </a: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r>
              <a:rPr lang="es-VE" dirty="0" smtClean="0"/>
              <a:t> </a:t>
            </a:r>
            <a:endParaRPr lang="es-VE" dirty="0"/>
          </a:p>
        </p:txBody>
      </p:sp>
      <p:sp>
        <p:nvSpPr>
          <p:cNvPr id="4" name="3 Flecha derecha"/>
          <p:cNvSpPr/>
          <p:nvPr/>
        </p:nvSpPr>
        <p:spPr>
          <a:xfrm>
            <a:off x="3286116" y="3714752"/>
            <a:ext cx="285752" cy="14287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VE" sz="2000" b="1" cap="all" dirty="0" smtClean="0">
                <a:solidFill>
                  <a:srgbClr val="FFFF00"/>
                </a:solidFill>
              </a:rPr>
              <a:t>REVISTA  COLOMBIANA DE REUMATOLOGÍA</a:t>
            </a:r>
            <a:br>
              <a:rPr lang="es-VE" sz="2000" b="1" cap="all" dirty="0" smtClean="0">
                <a:solidFill>
                  <a:srgbClr val="FFFF00"/>
                </a:solidFill>
              </a:rPr>
            </a:br>
            <a:r>
              <a:rPr lang="es-VE" sz="2000" b="1" cap="all" dirty="0" err="1" smtClean="0">
                <a:solidFill>
                  <a:srgbClr val="FFFF00"/>
                </a:solidFill>
              </a:rPr>
              <a:t>vol</a:t>
            </a:r>
            <a:r>
              <a:rPr lang="es-VE" sz="2000" b="1" cap="all" dirty="0" smtClean="0">
                <a:solidFill>
                  <a:srgbClr val="FFFF00"/>
                </a:solidFill>
              </a:rPr>
              <a:t>  9 (1). 2002</a:t>
            </a:r>
            <a:endParaRPr lang="es-VE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VE" sz="2900" b="1" dirty="0" smtClean="0">
                <a:solidFill>
                  <a:srgbClr val="FFFF00"/>
                </a:solidFill>
              </a:rPr>
              <a:t>RESULTADOS: </a:t>
            </a:r>
          </a:p>
          <a:p>
            <a:endParaRPr lang="es-VE" sz="2900" b="1" dirty="0" smtClean="0">
              <a:solidFill>
                <a:srgbClr val="FFFF00"/>
              </a:solidFill>
            </a:endParaRPr>
          </a:p>
          <a:p>
            <a:r>
              <a:rPr lang="es-VE" sz="2900" b="1" dirty="0" smtClean="0">
                <a:solidFill>
                  <a:srgbClr val="FFFF00"/>
                </a:solidFill>
              </a:rPr>
              <a:t>DOLOR: Mejor respuesta con rayos infrarrojos</a:t>
            </a:r>
          </a:p>
          <a:p>
            <a:endParaRPr lang="es-VE" sz="2900" b="1" dirty="0" smtClean="0">
              <a:solidFill>
                <a:srgbClr val="FFFF00"/>
              </a:solidFill>
            </a:endParaRPr>
          </a:p>
          <a:p>
            <a:endParaRPr lang="es-VE" sz="2900" b="1" dirty="0" smtClean="0">
              <a:solidFill>
                <a:srgbClr val="FFFF00"/>
              </a:solidFill>
            </a:endParaRPr>
          </a:p>
          <a:p>
            <a:r>
              <a:rPr lang="es-VE" sz="2900" b="1" dirty="0" smtClean="0">
                <a:solidFill>
                  <a:srgbClr val="FFFF00"/>
                </a:solidFill>
              </a:rPr>
              <a:t>INFLAMACIÓN</a:t>
            </a:r>
          </a:p>
          <a:p>
            <a:r>
              <a:rPr lang="es-VE" sz="2900" b="1" dirty="0" smtClean="0">
                <a:solidFill>
                  <a:srgbClr val="FFFF00"/>
                </a:solidFill>
              </a:rPr>
              <a:t>REGENERACIÓN  DE LOS  TEJIDOS         Láser Helio-Neón                       </a:t>
            </a:r>
          </a:p>
          <a:p>
            <a:r>
              <a:rPr lang="es-VE" sz="2900" b="1" dirty="0" smtClean="0">
                <a:solidFill>
                  <a:srgbClr val="FFFF00"/>
                </a:solidFill>
              </a:rPr>
              <a:t>AFECCIONES DERMATOLÓGICAS</a:t>
            </a:r>
          </a:p>
          <a:p>
            <a:endParaRPr lang="es-VE" sz="2900" b="1" dirty="0" smtClean="0">
              <a:solidFill>
                <a:srgbClr val="FFFF00"/>
              </a:solidFill>
            </a:endParaRPr>
          </a:p>
          <a:p>
            <a:endParaRPr lang="es-VE" sz="2900" b="1" dirty="0" smtClean="0">
              <a:solidFill>
                <a:srgbClr val="FFFF00"/>
              </a:solidFill>
            </a:endParaRPr>
          </a:p>
          <a:p>
            <a:pPr algn="just"/>
            <a:r>
              <a:rPr lang="es-VE" sz="2900" b="1" dirty="0" smtClean="0">
                <a:solidFill>
                  <a:srgbClr val="FFFF00"/>
                </a:solidFill>
              </a:rPr>
              <a:t>CONCLUSIONES:  En   el    77%    de  los  pacientes que utilizaron Láser helio-Neón  con  osteoartritis  de  cadera,  rodilla  y  mano, el resultado fue óptimo: desaparecieron los síntomas</a:t>
            </a:r>
          </a:p>
          <a:p>
            <a:endParaRPr lang="es-VE" b="1" dirty="0"/>
          </a:p>
        </p:txBody>
      </p:sp>
      <p:sp>
        <p:nvSpPr>
          <p:cNvPr id="4" name="3 Cerrar llave"/>
          <p:cNvSpPr/>
          <p:nvPr/>
        </p:nvSpPr>
        <p:spPr>
          <a:xfrm>
            <a:off x="4929190" y="2928934"/>
            <a:ext cx="214314" cy="1557342"/>
          </a:xfrm>
          <a:prstGeom prst="rightBrac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VKLKY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406755"/>
            <a:ext cx="5784925" cy="4093947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818540" y="2714620"/>
            <a:ext cx="75069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MAGNETOTERAPIA</a:t>
            </a:r>
            <a:endParaRPr lang="es-ES" sz="72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MAGNETOTERAPIA.HISTORIA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VE" dirty="0" smtClean="0">
                <a:solidFill>
                  <a:srgbClr val="FFFF00"/>
                </a:solidFill>
              </a:rPr>
              <a:t>Griegos 8oo Ac</a:t>
            </a:r>
          </a:p>
          <a:p>
            <a:pPr>
              <a:buFont typeface="Wingdings" pitchFamily="2" charset="2"/>
              <a:buChar char="ü"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VE" dirty="0" smtClean="0">
                <a:solidFill>
                  <a:srgbClr val="FFFF00"/>
                </a:solidFill>
              </a:rPr>
              <a:t>India</a:t>
            </a:r>
          </a:p>
          <a:p>
            <a:pPr>
              <a:buFont typeface="Wingdings" pitchFamily="2" charset="2"/>
              <a:buChar char="ü"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VE" dirty="0" smtClean="0">
                <a:solidFill>
                  <a:srgbClr val="FFFF00"/>
                </a:solidFill>
              </a:rPr>
              <a:t>Cleopatra</a:t>
            </a:r>
          </a:p>
          <a:p>
            <a:pPr>
              <a:buFont typeface="Wingdings" pitchFamily="2" charset="2"/>
              <a:buChar char="ü"/>
            </a:pPr>
            <a:endParaRPr lang="es-VE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VE" dirty="0" smtClean="0">
                <a:solidFill>
                  <a:srgbClr val="FFFF00"/>
                </a:solidFill>
              </a:rPr>
              <a:t>China 200 Ac     Reumatismo Inflamaciones</a:t>
            </a:r>
          </a:p>
          <a:p>
            <a:endParaRPr lang="es-VE" dirty="0"/>
          </a:p>
        </p:txBody>
      </p:sp>
      <p:pic>
        <p:nvPicPr>
          <p:cNvPr id="6" name="Picture 2" descr="C:\Users\Usuario\Pictures\CC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285860"/>
            <a:ext cx="2509839" cy="2032801"/>
          </a:xfrm>
          <a:prstGeom prst="rect">
            <a:avLst/>
          </a:prstGeom>
          <a:noFill/>
        </p:spPr>
      </p:pic>
      <p:pic>
        <p:nvPicPr>
          <p:cNvPr id="8" name="Picture 2" descr="C:\Users\Usuario\Pictures\CLE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285992"/>
            <a:ext cx="1840112" cy="254318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MAGNETOTERAPIA.HISTORIA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s-VE" dirty="0" smtClean="0">
                <a:solidFill>
                  <a:srgbClr val="FFFF00"/>
                </a:solidFill>
              </a:rPr>
              <a:t>CARL  FRIEDERICH  GAUSS(1828)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VON  HUMBOLDT (1828)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Usuario\Pictures\GGGF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214554"/>
            <a:ext cx="3786214" cy="4214842"/>
          </a:xfrm>
          <a:prstGeom prst="rect">
            <a:avLst/>
          </a:prstGeom>
          <a:noFill/>
        </p:spPr>
      </p:pic>
      <p:pic>
        <p:nvPicPr>
          <p:cNvPr id="2051" name="Picture 3" descr="C:\Users\Usuario\Pictures\CAT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214554"/>
            <a:ext cx="4357718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MAGNETOTERAPIA.HISTORIA</a:t>
            </a:r>
            <a:endParaRPr lang="es-VE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1831 James </a:t>
            </a:r>
            <a:r>
              <a:rPr lang="es-VE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Clerk</a:t>
            </a:r>
            <a:r>
              <a:rPr lang="es-VE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Maxwell</a:t>
            </a:r>
            <a:endParaRPr lang="es-VE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1950   </a:t>
            </a:r>
            <a:r>
              <a:rPr lang="es-VE" dirty="0" err="1" smtClean="0">
                <a:solidFill>
                  <a:srgbClr val="FFFF00"/>
                </a:solidFill>
              </a:rPr>
              <a:t>Fukada</a:t>
            </a:r>
            <a:r>
              <a:rPr lang="es-VE" dirty="0" smtClean="0">
                <a:solidFill>
                  <a:srgbClr val="FFFF00"/>
                </a:solidFill>
              </a:rPr>
              <a:t>  y  </a:t>
            </a:r>
            <a:r>
              <a:rPr lang="es-VE" dirty="0" err="1" smtClean="0">
                <a:solidFill>
                  <a:srgbClr val="FFFF00"/>
                </a:solidFill>
              </a:rPr>
              <a:t>Yasuda</a:t>
            </a:r>
            <a:endParaRPr lang="es-VE" dirty="0"/>
          </a:p>
        </p:txBody>
      </p:sp>
      <p:pic>
        <p:nvPicPr>
          <p:cNvPr id="3074" name="Picture 2" descr="C:\Users\Usuario\Pictures\NJCC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85992"/>
            <a:ext cx="4000528" cy="3786214"/>
          </a:xfrm>
          <a:prstGeom prst="rect">
            <a:avLst/>
          </a:prstGeom>
          <a:noFill/>
        </p:spPr>
      </p:pic>
      <p:pic>
        <p:nvPicPr>
          <p:cNvPr id="3075" name="Picture 3" descr="C:\Users\Usuario\Pictures\ZZ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7162" y="2245519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71472" y="1085663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Definición .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-214346" y="1857364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es-VE" sz="2400" b="1" dirty="0" smtClean="0">
              <a:solidFill>
                <a:srgbClr val="FFFF00"/>
              </a:solidFill>
            </a:endParaRPr>
          </a:p>
          <a:p>
            <a:pPr lvl="2"/>
            <a:r>
              <a:rPr lang="es-VE" sz="2400" dirty="0" smtClean="0">
                <a:solidFill>
                  <a:srgbClr val="FFFF00"/>
                </a:solidFill>
              </a:rPr>
              <a:t>Magnetoterapia</a:t>
            </a:r>
          </a:p>
          <a:p>
            <a:pPr lvl="2"/>
            <a:endParaRPr lang="es-VE" sz="2400" dirty="0" smtClean="0">
              <a:solidFill>
                <a:srgbClr val="FFFF00"/>
              </a:solidFill>
            </a:endParaRPr>
          </a:p>
          <a:p>
            <a:pPr lvl="2"/>
            <a:r>
              <a:rPr lang="es-VE" sz="2400" dirty="0" smtClean="0">
                <a:solidFill>
                  <a:srgbClr val="FFFF00"/>
                </a:solidFill>
              </a:rPr>
              <a:t>Es  el tratamiento de enfermedades mediante la utilización de campos magnéticos con fines terapéuticos</a:t>
            </a:r>
          </a:p>
          <a:p>
            <a:pPr lvl="2"/>
            <a:endParaRPr lang="es-VE" sz="2400" dirty="0" smtClean="0">
              <a:solidFill>
                <a:srgbClr val="FFFF00"/>
              </a:solidFill>
            </a:endParaRPr>
          </a:p>
        </p:txBody>
      </p:sp>
      <p:pic>
        <p:nvPicPr>
          <p:cNvPr id="11266" name="Picture 2" descr="E:\imagemag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8377" y="0"/>
            <a:ext cx="3095623" cy="185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3100" y="4318000"/>
            <a:ext cx="33909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 descr="C:\Users\Usuario\Pictures\imagesCA92HPY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143512"/>
            <a:ext cx="1876425" cy="15335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00034" y="1560032"/>
            <a:ext cx="76438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  FISICAS DE LA MAGNETOTERAPIA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Hay  3  tipos  principales  de  materiales  magnéticos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Materiales  Diamagnéticos</a:t>
            </a:r>
          </a:p>
          <a:p>
            <a:pPr>
              <a:buFont typeface="Arial" pitchFamily="34" charset="0"/>
              <a:buChar char="•"/>
            </a:pPr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Materiales  Paramagnéticos</a:t>
            </a:r>
          </a:p>
          <a:p>
            <a:pPr>
              <a:buFont typeface="Arial" pitchFamily="34" charset="0"/>
              <a:buChar char="•"/>
            </a:pPr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Materiales  Ferro magnéticos</a:t>
            </a:r>
          </a:p>
          <a:p>
            <a:pPr>
              <a:buFont typeface="Arial" pitchFamily="34" charset="0"/>
              <a:buChar char="•"/>
            </a:pPr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E:\imagemag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572008"/>
            <a:ext cx="3095623" cy="1857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BIOLÓGICOS</a:t>
            </a:r>
          </a:p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Ámbito Bioquímico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23" name="Picture 11" descr="Magnetoterapia camilla Madera BIOHELP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000504"/>
            <a:ext cx="2024070" cy="1275166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571472" y="2286554"/>
            <a:ext cx="6429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2400" dirty="0" smtClean="0">
              <a:solidFill>
                <a:srgbClr val="FFFF00"/>
              </a:solidFill>
            </a:endParaRPr>
          </a:p>
          <a:p>
            <a:r>
              <a:rPr lang="es-ES" sz="2400" dirty="0" smtClean="0">
                <a:solidFill>
                  <a:srgbClr val="FFFF00"/>
                </a:solidFill>
              </a:rPr>
              <a:t>Estimula la </a:t>
            </a:r>
            <a:r>
              <a:rPr lang="es-ES" sz="2400" dirty="0" err="1" smtClean="0">
                <a:solidFill>
                  <a:srgbClr val="FFFF00"/>
                </a:solidFill>
              </a:rPr>
              <a:t>Osteogénesis</a:t>
            </a:r>
            <a:endParaRPr lang="es-ES" sz="2400" dirty="0" smtClean="0">
              <a:solidFill>
                <a:srgbClr val="FFFF00"/>
              </a:solidFill>
            </a:endParaRPr>
          </a:p>
          <a:p>
            <a:endParaRPr lang="es-ES" sz="2400" dirty="0" smtClean="0">
              <a:solidFill>
                <a:srgbClr val="FFFF00"/>
              </a:solidFill>
            </a:endParaRPr>
          </a:p>
          <a:p>
            <a:r>
              <a:rPr lang="es-ES" sz="2400" dirty="0" smtClean="0">
                <a:solidFill>
                  <a:srgbClr val="FFFF00"/>
                </a:solidFill>
              </a:rPr>
              <a:t>Efecto piezoeléctrico sobre hueso y colágeno.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BIOLOGICOS</a:t>
            </a:r>
          </a:p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nivel celular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323" name="Picture 11" descr="Magnetoterapia camilla Madera BIOHELP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19930" y="3857628"/>
            <a:ext cx="2024070" cy="1275166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714364" y="2549436"/>
            <a:ext cx="6429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FFFF00"/>
                </a:solidFill>
              </a:rPr>
              <a:t>Estimulo general del metabolismo celular</a:t>
            </a:r>
          </a:p>
          <a:p>
            <a:pPr>
              <a:buFont typeface="Arial" pitchFamily="34" charset="0"/>
              <a:buChar char="•"/>
            </a:pPr>
            <a:endParaRPr lang="es-ES" sz="24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solidFill>
                  <a:srgbClr val="FFFF00"/>
                </a:solidFill>
              </a:rPr>
              <a:t>Normalización del potencial de membrana alterado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025800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</a:t>
            </a:r>
          </a:p>
          <a:p>
            <a:endParaRPr lang="es-E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2497" y="4857760"/>
            <a:ext cx="1292973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imagesCAGNLE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1925" y="0"/>
            <a:ext cx="1362075" cy="1362075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642910" y="1744698"/>
            <a:ext cx="764386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ES" dirty="0" smtClean="0">
                <a:solidFill>
                  <a:srgbClr val="FFFF00"/>
                </a:solidFill>
              </a:rPr>
              <a:t> 1950   </a:t>
            </a:r>
            <a:r>
              <a:rPr lang="es-ES" dirty="0" err="1" smtClean="0">
                <a:solidFill>
                  <a:srgbClr val="FFFF00"/>
                </a:solidFill>
              </a:rPr>
              <a:t>Townes</a:t>
            </a:r>
            <a:r>
              <a:rPr lang="es-ES" dirty="0" smtClean="0">
                <a:solidFill>
                  <a:srgbClr val="FFFF00"/>
                </a:solidFill>
              </a:rPr>
              <a:t>  Gordon y </a:t>
            </a:r>
            <a:r>
              <a:rPr lang="es-ES" dirty="0" err="1" smtClean="0">
                <a:solidFill>
                  <a:srgbClr val="FFFF00"/>
                </a:solidFill>
              </a:rPr>
              <a:t>Zeigev</a:t>
            </a:r>
            <a:r>
              <a:rPr lang="es-ES" dirty="0" smtClean="0">
                <a:solidFill>
                  <a:srgbClr val="FFFF00"/>
                </a:solidFill>
              </a:rPr>
              <a:t>    (</a:t>
            </a:r>
            <a:r>
              <a:rPr lang="en-US" dirty="0" smtClean="0">
                <a:solidFill>
                  <a:srgbClr val="FFFF00"/>
                </a:solidFill>
              </a:rPr>
              <a:t>MASER)</a:t>
            </a:r>
          </a:p>
          <a:p>
            <a:pPr marL="342900" indent="-342900"/>
            <a:endParaRPr lang="en-US" dirty="0" smtClean="0">
              <a:solidFill>
                <a:srgbClr val="FFFF00"/>
              </a:solidFill>
            </a:endParaRPr>
          </a:p>
          <a:p>
            <a:pPr marL="342900" indent="-342900"/>
            <a:r>
              <a:rPr lang="en-US" dirty="0" smtClean="0">
                <a:solidFill>
                  <a:srgbClr val="FFFF00"/>
                </a:solidFill>
              </a:rPr>
              <a:t>1954 Basov   y  Prokhorov  (Unión </a:t>
            </a:r>
            <a:r>
              <a:rPr lang="en-US" dirty="0" err="1" smtClean="0">
                <a:solidFill>
                  <a:srgbClr val="FFFF00"/>
                </a:solidFill>
              </a:rPr>
              <a:t>Soviética</a:t>
            </a:r>
            <a:r>
              <a:rPr lang="en-US" dirty="0" smtClean="0">
                <a:solidFill>
                  <a:srgbClr val="FFFF00"/>
                </a:solidFill>
              </a:rPr>
              <a:t>)                         </a:t>
            </a:r>
            <a:r>
              <a:rPr lang="en-US" dirty="0" err="1" smtClean="0">
                <a:solidFill>
                  <a:srgbClr val="FFFF00"/>
                </a:solidFill>
              </a:rPr>
              <a:t>Premio</a:t>
            </a:r>
            <a:r>
              <a:rPr lang="en-US" dirty="0" smtClean="0">
                <a:solidFill>
                  <a:srgbClr val="FFFF00"/>
                </a:solidFill>
              </a:rPr>
              <a:t>  Nobel</a:t>
            </a:r>
          </a:p>
          <a:p>
            <a:pPr marL="342900" indent="-342900"/>
            <a:endParaRPr lang="en-US" dirty="0" smtClean="0">
              <a:solidFill>
                <a:srgbClr val="FFFF00"/>
              </a:solidFill>
            </a:endParaRPr>
          </a:p>
          <a:p>
            <a:pPr marL="342900" indent="-342900"/>
            <a:endParaRPr lang="en-US" dirty="0" smtClean="0">
              <a:solidFill>
                <a:srgbClr val="FFFF00"/>
              </a:solidFill>
            </a:endParaRPr>
          </a:p>
          <a:p>
            <a:pPr marL="342900" indent="-342900"/>
            <a:endParaRPr lang="en-US" dirty="0" smtClean="0">
              <a:solidFill>
                <a:srgbClr val="FFFF00"/>
              </a:solidFill>
            </a:endParaRPr>
          </a:p>
          <a:p>
            <a:pPr marL="342900" indent="-342900"/>
            <a:endParaRPr lang="en-US" dirty="0" smtClean="0">
              <a:solidFill>
                <a:srgbClr val="FFFF00"/>
              </a:solidFill>
            </a:endParaRPr>
          </a:p>
          <a:p>
            <a:pPr marL="342900" indent="-342900">
              <a:buAutoNum type="arabicPlain" startAt="1954"/>
            </a:pPr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1960 .   </a:t>
            </a:r>
            <a:r>
              <a:rPr lang="es-ES" dirty="0" err="1" smtClean="0">
                <a:solidFill>
                  <a:srgbClr val="FFFF00"/>
                </a:solidFill>
              </a:rPr>
              <a:t>Theodore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  <a:r>
              <a:rPr lang="es-ES" dirty="0" err="1" smtClean="0">
                <a:solidFill>
                  <a:srgbClr val="FFFF00"/>
                </a:solidFill>
              </a:rPr>
              <a:t>Mainman</a:t>
            </a:r>
            <a:r>
              <a:rPr lang="es-ES" dirty="0" smtClean="0">
                <a:solidFill>
                  <a:srgbClr val="FFFF00"/>
                </a:solidFill>
              </a:rPr>
              <a:t>         Primer Láser terapéutico de  Rubí</a:t>
            </a:r>
          </a:p>
          <a:p>
            <a:endParaRPr lang="es-ES" dirty="0" smtClean="0">
              <a:solidFill>
                <a:srgbClr val="FFFF00"/>
              </a:solidFill>
            </a:endParaRPr>
          </a:p>
          <a:p>
            <a:endParaRPr lang="es-ES" dirty="0" smtClean="0">
              <a:solidFill>
                <a:srgbClr val="FFFF00"/>
              </a:solidFill>
            </a:endParaRPr>
          </a:p>
          <a:p>
            <a:endParaRPr lang="es-ES" dirty="0" smtClean="0">
              <a:solidFill>
                <a:srgbClr val="FFFF00"/>
              </a:solidFill>
            </a:endParaRPr>
          </a:p>
          <a:p>
            <a:endParaRPr lang="es-ES" dirty="0" smtClean="0">
              <a:solidFill>
                <a:srgbClr val="FFFF00"/>
              </a:solidFill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 flipV="1">
            <a:off x="4929190" y="2285992"/>
            <a:ext cx="85725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5000628" y="1928802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BIOLOGICOS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nivel celular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FF00"/>
                </a:solidFill>
              </a:rPr>
              <a:t>Estimulo directo en el </a:t>
            </a:r>
            <a:r>
              <a:rPr lang="es-ES" dirty="0" err="1" smtClean="0">
                <a:solidFill>
                  <a:srgbClr val="FFFF00"/>
                </a:solidFill>
              </a:rPr>
              <a:t>trofismo</a:t>
            </a:r>
            <a:r>
              <a:rPr lang="es-ES" dirty="0" smtClean="0">
                <a:solidFill>
                  <a:srgbClr val="FFFF00"/>
                </a:solidFill>
              </a:rPr>
              <a:t> celular</a:t>
            </a:r>
          </a:p>
          <a:p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Estimulo  del flujo iónico a través de la membrana celular</a:t>
            </a:r>
          </a:p>
          <a:p>
            <a:endParaRPr lang="es-VE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2623" y="3429000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11" descr="Magnetoterapia camilla Madera BIOHEL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0504"/>
            <a:ext cx="2024070" cy="127516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A NIVEL DE ORGANOS Y SISTEMAS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571472" y="2274980"/>
            <a:ext cx="82044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Relajación muscular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Sobre la fibra muscular estriada: Efecto relajante y </a:t>
            </a:r>
            <a:r>
              <a:rPr kumimoji="0" lang="es-E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descontracturante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Sobre la fibra muscular lisa: Efecto antiespasmódico.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 descr="http://t0.gstatic.com/images?q=tbn:ANd9GcTwRwH9pJ7n85NeTEolMCNoTdeXZXMPBIJ5l4uKXXYQ1Y4-YH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1875" y="4571999"/>
            <a:ext cx="1762125" cy="22860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A NIVEL DE ORGANOS Y SISTEMAS</a:t>
            </a:r>
            <a:b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Vasodilatación local. Producción de hiperemia con: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Efecto trófico.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Efecto antiinflamatorio.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Efecto de regulación circulatoria.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ES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Por actuación en grandes áreas: Hipotensión </a:t>
            </a:r>
          </a:p>
          <a:p>
            <a:endParaRPr lang="es-VE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571744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A NIVEL DE ORGANOS Y SISTEMAS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8610" name="Rectangle 2"/>
          <p:cNvSpPr>
            <a:spLocks noChangeArrowheads="1"/>
          </p:cNvSpPr>
          <p:nvPr/>
        </p:nvSpPr>
        <p:spPr bwMode="auto">
          <a:xfrm>
            <a:off x="477669" y="2167962"/>
            <a:ext cx="852348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Efectos sobre el metabolismo del calcio en hueso y colágeno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Estimulo de osificación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	Estimulo de cicatrización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MAGNETOTERAPIA</a:t>
            </a:r>
            <a:br>
              <a:rPr lang="es-VE" sz="2400" b="1" dirty="0" smtClean="0">
                <a:solidFill>
                  <a:srgbClr val="FFFF00"/>
                </a:solidFill>
              </a:rPr>
            </a:br>
            <a:r>
              <a:rPr lang="es-VE" sz="2400" b="1" dirty="0" smtClean="0">
                <a:solidFill>
                  <a:srgbClr val="FFFF00"/>
                </a:solidFill>
              </a:rPr>
              <a:t>EFECTOS ANTIINFLAMATORIOS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Regulación del transporte de la membrana celular</a:t>
            </a:r>
          </a:p>
          <a:p>
            <a:pPr lvl="2" algn="just">
              <a:lnSpc>
                <a:spcPct val="150000"/>
              </a:lnSpc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Activación de diferentes proteínas  y/o enzimas a nivel plasmático.</a:t>
            </a:r>
          </a:p>
          <a:p>
            <a:pPr lvl="2" algn="just">
              <a:lnSpc>
                <a:spcPct val="150000"/>
              </a:lnSpc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Eliminan radicales libres.</a:t>
            </a:r>
          </a:p>
          <a:p>
            <a:pPr lvl="2" algn="just">
              <a:lnSpc>
                <a:spcPct val="150000"/>
              </a:lnSpc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Resultados mas rápidos si es precoz el tratamiento</a:t>
            </a:r>
            <a:endParaRPr lang="es-ES" sz="2000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pic>
        <p:nvPicPr>
          <p:cNvPr id="4" name="Picture 18" descr="mhtml:file://E:\Imán%20(física)%20-%20Wikipedia,%20la%20enciclopedia%20libre.mht!http://upload.wikimedia.org/wikipedia/commons/thumb/0/08/MagnetEZ.jpg/200px-MagnetEZ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4718" y="214290"/>
            <a:ext cx="1905000" cy="1943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A NIVEL DE ORGANOS Y SISTEMAS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11 Rectángulo"/>
          <p:cNvSpPr/>
          <p:nvPr/>
        </p:nvSpPr>
        <p:spPr>
          <a:xfrm>
            <a:off x="142844" y="1780840"/>
            <a:ext cx="84296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§"/>
            </a:pPr>
            <a:r>
              <a:rPr lang="es-VE" sz="2400" b="1" dirty="0" smtClean="0">
                <a:solidFill>
                  <a:srgbClr val="FFFF00"/>
                </a:solidFill>
              </a:rPr>
              <a:t>EFECTOS REGENERADOR DE TEJIDOS:</a:t>
            </a:r>
          </a:p>
          <a:p>
            <a:pPr lvl="1">
              <a:buFont typeface="Wingdings" pitchFamily="2" charset="2"/>
              <a:buChar char="§"/>
            </a:pPr>
            <a:endParaRPr lang="es-VE" sz="2400" b="1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 Síntesis de Matriz extracelular (redistribución de proteínas y reorganización del </a:t>
            </a:r>
            <a:r>
              <a:rPr lang="es-VE" sz="2000" dirty="0" err="1" smtClean="0">
                <a:solidFill>
                  <a:srgbClr val="FFFF00"/>
                </a:solidFill>
              </a:rPr>
              <a:t>citoesqueleto</a:t>
            </a:r>
            <a:r>
              <a:rPr lang="es-VE" sz="2000" dirty="0" smtClean="0">
                <a:solidFill>
                  <a:srgbClr val="FFFF00"/>
                </a:solidFill>
              </a:rPr>
              <a:t>).</a:t>
            </a: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 Estimulación de fibroblastos. (producción de fibra colágeno).</a:t>
            </a: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 Estimulación de osteoblastos (estimula  la  </a:t>
            </a:r>
            <a:r>
              <a:rPr lang="es-VE" sz="2000" dirty="0" err="1" smtClean="0">
                <a:solidFill>
                  <a:srgbClr val="FFFF00"/>
                </a:solidFill>
              </a:rPr>
              <a:t>osteogénesis</a:t>
            </a:r>
            <a:r>
              <a:rPr lang="es-VE" sz="2000" dirty="0" smtClean="0">
                <a:solidFill>
                  <a:srgbClr val="FFFF00"/>
                </a:solidFill>
              </a:rPr>
              <a:t>)</a:t>
            </a:r>
          </a:p>
          <a:p>
            <a:pPr lvl="2" algn="just">
              <a:lnSpc>
                <a:spcPct val="150000"/>
              </a:lnSpc>
              <a:buFont typeface="Arial" pitchFamily="34" charset="0"/>
              <a:buChar char="•"/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s-E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ACTIVIDAD  OSTEOBLÁSTICA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Elipse"/>
          <p:cNvSpPr/>
          <p:nvPr/>
        </p:nvSpPr>
        <p:spPr>
          <a:xfrm>
            <a:off x="3143240" y="1643050"/>
            <a:ext cx="3143272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</a:rPr>
              <a:t>ACTIVIDAD   OSTEOBLÁSTICA</a:t>
            </a:r>
            <a:endParaRPr lang="es-VE" b="1" dirty="0">
              <a:solidFill>
                <a:schemeClr val="tx1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714348" y="2428868"/>
            <a:ext cx="2571768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</a:rPr>
              <a:t>EFECTO </a:t>
            </a:r>
          </a:p>
          <a:p>
            <a:pPr algn="ctr"/>
            <a:r>
              <a:rPr lang="es-VE" b="1" dirty="0" smtClean="0">
                <a:solidFill>
                  <a:schemeClr val="tx1"/>
                </a:solidFill>
              </a:rPr>
              <a:t>PIEZOELÉTRICO</a:t>
            </a:r>
          </a:p>
        </p:txBody>
      </p:sp>
      <p:sp>
        <p:nvSpPr>
          <p:cNvPr id="6" name="5 Elipse"/>
          <p:cNvSpPr/>
          <p:nvPr/>
        </p:nvSpPr>
        <p:spPr>
          <a:xfrm>
            <a:off x="3428992" y="3357562"/>
            <a:ext cx="2286016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b="1" dirty="0" smtClean="0">
                <a:solidFill>
                  <a:schemeClr val="tx1"/>
                </a:solidFill>
              </a:rPr>
              <a:t> ACTIVIDAD OSTEOBLÁSTICA</a:t>
            </a:r>
            <a:endParaRPr lang="es-VE" sz="1600" b="1" dirty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6143636" y="2428868"/>
            <a:ext cx="235745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</a:rPr>
              <a:t>SÍNTESIS DE ACIDO</a:t>
            </a:r>
          </a:p>
          <a:p>
            <a:pPr algn="ctr"/>
            <a:r>
              <a:rPr lang="es-VE" b="1" dirty="0" smtClean="0">
                <a:solidFill>
                  <a:schemeClr val="tx1"/>
                </a:solidFill>
              </a:rPr>
              <a:t>HIALURÓNICO</a:t>
            </a:r>
          </a:p>
        </p:txBody>
      </p:sp>
      <p:sp>
        <p:nvSpPr>
          <p:cNvPr id="8" name="7 Elipse"/>
          <p:cNvSpPr/>
          <p:nvPr/>
        </p:nvSpPr>
        <p:spPr>
          <a:xfrm>
            <a:off x="6143636" y="4214818"/>
            <a:ext cx="2500330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600" dirty="0" smtClean="0">
                <a:solidFill>
                  <a:schemeClr val="tx1"/>
                </a:solidFill>
              </a:rPr>
              <a:t>NEOFORMACION </a:t>
            </a:r>
          </a:p>
          <a:p>
            <a:pPr algn="ctr"/>
            <a:r>
              <a:rPr lang="es-VE" sz="1600" dirty="0" smtClean="0">
                <a:solidFill>
                  <a:schemeClr val="tx1"/>
                </a:solidFill>
              </a:rPr>
              <a:t>VASOS</a:t>
            </a:r>
            <a:endParaRPr lang="es-VE" sz="1600" dirty="0">
              <a:solidFill>
                <a:schemeClr val="tx1"/>
              </a:solidFill>
            </a:endParaRPr>
          </a:p>
        </p:txBody>
      </p:sp>
      <p:sp>
        <p:nvSpPr>
          <p:cNvPr id="10" name="9 Elipse"/>
          <p:cNvSpPr/>
          <p:nvPr/>
        </p:nvSpPr>
        <p:spPr>
          <a:xfrm>
            <a:off x="785786" y="4286256"/>
            <a:ext cx="2571768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</a:rPr>
              <a:t>FORMACION DE FIBROBLASTOS</a:t>
            </a:r>
            <a:endParaRPr lang="es-VE" b="1" dirty="0">
              <a:solidFill>
                <a:schemeClr val="tx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3357554" y="4857760"/>
            <a:ext cx="285752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b="1" dirty="0" smtClean="0">
                <a:solidFill>
                  <a:schemeClr val="tx1"/>
                </a:solidFill>
              </a:rPr>
              <a:t>VASODILATACIÓN</a:t>
            </a:r>
            <a:endParaRPr lang="es-VE" b="1" dirty="0">
              <a:solidFill>
                <a:schemeClr val="tx1"/>
              </a:solidFill>
            </a:endParaRPr>
          </a:p>
        </p:txBody>
      </p:sp>
      <p:sp>
        <p:nvSpPr>
          <p:cNvPr id="12" name="11 Flecha abajo"/>
          <p:cNvSpPr/>
          <p:nvPr/>
        </p:nvSpPr>
        <p:spPr>
          <a:xfrm>
            <a:off x="4429124" y="2643182"/>
            <a:ext cx="484632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</p:cSld>
  <p:clrMapOvr>
    <a:masterClrMapping/>
  </p:clrMapOvr>
  <p:transition>
    <p:cut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VE" sz="2000" b="1" dirty="0" smtClean="0">
                <a:solidFill>
                  <a:srgbClr val="FFFF00"/>
                </a:solidFill>
              </a:rPr>
              <a:t> </a:t>
            </a:r>
            <a:r>
              <a:rPr lang="es-VE" sz="2400" b="1" dirty="0" smtClean="0">
                <a:solidFill>
                  <a:srgbClr val="FFFF00"/>
                </a:solidFill>
              </a:rPr>
              <a:t>EFECTOS ANALGESICOS</a:t>
            </a:r>
            <a:r>
              <a:rPr lang="es-VE" sz="2000" b="1" dirty="0" smtClean="0">
                <a:solidFill>
                  <a:srgbClr val="FFFF00"/>
                </a:solidFill>
              </a:rPr>
              <a:t>:</a:t>
            </a:r>
          </a:p>
          <a:p>
            <a:pPr lvl="2">
              <a:lnSpc>
                <a:spcPct val="150000"/>
              </a:lnSpc>
            </a:pPr>
            <a:r>
              <a:rPr lang="es-VE" sz="2000" b="1" dirty="0" smtClean="0">
                <a:solidFill>
                  <a:srgbClr val="FFFF00"/>
                </a:solidFill>
              </a:rPr>
              <a:t> </a:t>
            </a:r>
            <a:r>
              <a:rPr lang="es-VE" sz="2000" dirty="0" smtClean="0">
                <a:solidFill>
                  <a:srgbClr val="FFFF00"/>
                </a:solidFill>
              </a:rPr>
              <a:t>Acción directa en las terminaciones nerviosas ( elevan el umbral)</a:t>
            </a:r>
            <a:r>
              <a:rPr lang="es-ES" sz="2000" dirty="0" smtClean="0">
                <a:solidFill>
                  <a:srgbClr val="FFFF00"/>
                </a:solidFill>
              </a:rPr>
              <a:t>.</a:t>
            </a:r>
          </a:p>
          <a:p>
            <a:pPr lvl="2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Actuación sobre el mecanismo productor de dolor.</a:t>
            </a:r>
          </a:p>
          <a:p>
            <a:pPr lvl="2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 No es de rápida aparición, pero es mantenido y persistente.</a:t>
            </a:r>
            <a:endParaRPr lang="es-VE" sz="2000" b="1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000504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EFECTOS  PSICOLÓGICOS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0282" y="142853"/>
            <a:ext cx="2611377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12 Rectángulo"/>
          <p:cNvSpPr/>
          <p:nvPr/>
        </p:nvSpPr>
        <p:spPr>
          <a:xfrm>
            <a:off x="214298" y="2357430"/>
            <a:ext cx="75724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lnSpc>
                <a:spcPct val="150000"/>
              </a:lnSpc>
            </a:pPr>
            <a:r>
              <a:rPr lang="es-VE" sz="2400" dirty="0" smtClean="0">
                <a:solidFill>
                  <a:srgbClr val="FFFF00"/>
                </a:solidFill>
              </a:rPr>
              <a:t> Efecto generalizado de relajación, muy útil para el tratamiento del stress y de las afecciones de él derivadas.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UNIDADES DE MAGNETOTERAPIA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sp>
        <p:nvSpPr>
          <p:cNvPr id="13" name="12 Rectángulo"/>
          <p:cNvSpPr/>
          <p:nvPr/>
        </p:nvSpPr>
        <p:spPr>
          <a:xfrm>
            <a:off x="-357222" y="1493959"/>
            <a:ext cx="8501106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Campos Magnéticos variables de:</a:t>
            </a:r>
          </a:p>
          <a:p>
            <a:pPr lvl="2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	</a:t>
            </a:r>
          </a:p>
          <a:p>
            <a:pPr lvl="2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Baja frecuencia. No mayor a 100Mhz </a:t>
            </a:r>
          </a:p>
          <a:p>
            <a:pPr lvl="2" algn="just">
              <a:lnSpc>
                <a:spcPct val="150000"/>
              </a:lnSpc>
            </a:pPr>
            <a:r>
              <a:rPr lang="es-ES" sz="2400" dirty="0" smtClean="0">
                <a:solidFill>
                  <a:srgbClr val="FFFF00"/>
                </a:solidFill>
              </a:rPr>
              <a:t>Baja intensidad. No mayor a 100 gauss</a:t>
            </a:r>
          </a:p>
          <a:p>
            <a:pPr lvl="1" algn="just">
              <a:lnSpc>
                <a:spcPct val="150000"/>
              </a:lnSpc>
            </a:pPr>
            <a:r>
              <a:rPr lang="es-VE" sz="1900" dirty="0" smtClean="0">
                <a:latin typeface="Berlin Sans FB" pitchFamily="34" charset="0"/>
              </a:rPr>
              <a:t>        </a:t>
            </a:r>
            <a:endParaRPr lang="es-VE" sz="2400" b="1" u="sng" dirty="0" smtClean="0">
              <a:solidFill>
                <a:srgbClr val="FFFF00"/>
              </a:solidFill>
            </a:endParaRPr>
          </a:p>
        </p:txBody>
      </p:sp>
      <p:pic>
        <p:nvPicPr>
          <p:cNvPr id="77826" name="Picture 2" descr="E:\imagesCAVKLKY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-1"/>
            <a:ext cx="2000232" cy="141554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FF00"/>
                </a:solidFill>
              </a:rPr>
              <a:t>1961   </a:t>
            </a:r>
            <a:r>
              <a:rPr lang="es-ES" dirty="0" err="1" smtClean="0">
                <a:solidFill>
                  <a:srgbClr val="FFFF00"/>
                </a:solidFill>
              </a:rPr>
              <a:t>Javan</a:t>
            </a:r>
            <a:r>
              <a:rPr lang="es-ES" dirty="0" smtClean="0">
                <a:solidFill>
                  <a:srgbClr val="FFFF00"/>
                </a:solidFill>
              </a:rPr>
              <a:t> ,  </a:t>
            </a:r>
            <a:r>
              <a:rPr lang="es-ES" dirty="0" err="1" smtClean="0">
                <a:solidFill>
                  <a:srgbClr val="FFFF00"/>
                </a:solidFill>
              </a:rPr>
              <a:t>Bennet</a:t>
            </a:r>
            <a:r>
              <a:rPr lang="es-ES" dirty="0" smtClean="0">
                <a:solidFill>
                  <a:srgbClr val="FFFF00"/>
                </a:solidFill>
              </a:rPr>
              <a:t>  y  </a:t>
            </a:r>
            <a:r>
              <a:rPr lang="es-ES" dirty="0" err="1" smtClean="0">
                <a:solidFill>
                  <a:srgbClr val="FFFF00"/>
                </a:solidFill>
              </a:rPr>
              <a:t>Herdiot</a:t>
            </a:r>
            <a:r>
              <a:rPr lang="es-ES" dirty="0" smtClean="0">
                <a:solidFill>
                  <a:srgbClr val="FFFF00"/>
                </a:solidFill>
              </a:rPr>
              <a:t>  :  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Helio +  Neón</a:t>
            </a:r>
          </a:p>
          <a:p>
            <a:endParaRPr lang="es-ES" dirty="0" smtClean="0">
              <a:solidFill>
                <a:srgbClr val="FFFF00"/>
              </a:solidFill>
            </a:endParaRPr>
          </a:p>
          <a:p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1964     Láser de dióxido de carbono (C02)   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              Láser  de  Argón para coagulación y corte.</a:t>
            </a:r>
          </a:p>
          <a:p>
            <a:endParaRPr lang="es-V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6446" y="0"/>
            <a:ext cx="2377554" cy="29523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DE MAGNETOTERAPIA</a:t>
            </a: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77826" name="Picture 2" descr="E:\imagesCAVKLKY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-1"/>
            <a:ext cx="2000232" cy="1415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-71470" y="1643050"/>
            <a:ext cx="72152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Los equipos </a:t>
            </a:r>
            <a:r>
              <a:rPr lang="es-ES" sz="2000" dirty="0" smtClean="0">
                <a:solidFill>
                  <a:srgbClr val="FFFF00"/>
                </a:solidFill>
              </a:rPr>
              <a:t>constan de una consola y un aplicador o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000" dirty="0" smtClean="0">
                <a:solidFill>
                  <a:srgbClr val="FFFF00"/>
                </a:solidFill>
              </a:rPr>
              <a:t> solenoide. Los mandos de la consola permiten seleccionar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Campos sinusoidales.</a:t>
            </a:r>
          </a:p>
          <a:p>
            <a:pPr lvl="2" algn="just">
              <a:lnSpc>
                <a:spcPct val="150000"/>
              </a:lnSpc>
            </a:pPr>
            <a:endParaRPr lang="es-VE" sz="2000" b="1" u="sng" dirty="0" smtClean="0">
              <a:solidFill>
                <a:srgbClr val="FFFF00"/>
              </a:solidFill>
            </a:endParaRPr>
          </a:p>
        </p:txBody>
      </p:sp>
      <p:pic>
        <p:nvPicPr>
          <p:cNvPr id="84994" name="Picture 2" descr="Magnetoterapia Varimag 2E Helmg 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4357694"/>
            <a:ext cx="2905953" cy="250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1" name="Picture 1" descr="C:\Users\Usuario\Pictures\F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357694"/>
            <a:ext cx="2285984" cy="2500306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4318000"/>
            <a:ext cx="33909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 .TIPOS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GENERAL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s-VE" dirty="0" smtClean="0">
                <a:solidFill>
                  <a:srgbClr val="FFFF00"/>
                </a:solidFill>
              </a:rPr>
              <a:t>MANUAL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57430"/>
            <a:ext cx="37893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357430"/>
            <a:ext cx="339090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-71470" y="1285860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TECNICAS DE APLICACIÓN</a:t>
            </a:r>
          </a:p>
          <a:p>
            <a:pPr lvl="2" algn="just">
              <a:lnSpc>
                <a:spcPct val="150000"/>
              </a:lnSpc>
            </a:pPr>
            <a:endParaRPr lang="es-VE" sz="2400" b="1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El solenoide puede ser:</a:t>
            </a:r>
          </a:p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	Móvil</a:t>
            </a:r>
          </a:p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	Fijo</a:t>
            </a:r>
          </a:p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	Portátil</a:t>
            </a:r>
          </a:p>
          <a:p>
            <a:pPr lvl="2" algn="just">
              <a:lnSpc>
                <a:spcPct val="150000"/>
              </a:lnSpc>
            </a:pPr>
            <a:r>
              <a:rPr lang="es-VE" sz="2400" b="1" dirty="0" smtClean="0">
                <a:solidFill>
                  <a:srgbClr val="FFFF00"/>
                </a:solidFill>
              </a:rPr>
              <a:t>El tiempo es entre 20 y 30 minutos</a:t>
            </a:r>
          </a:p>
        </p:txBody>
      </p:sp>
      <p:pic>
        <p:nvPicPr>
          <p:cNvPr id="87042" name="Picture 2" descr="Magnetoterapia camilla Madera BIOHEL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214422"/>
            <a:ext cx="2571736" cy="1643074"/>
          </a:xfrm>
          <a:prstGeom prst="rect">
            <a:avLst/>
          </a:prstGeom>
          <a:noFill/>
        </p:spPr>
      </p:pic>
      <p:pic>
        <p:nvPicPr>
          <p:cNvPr id="87044" name="Picture 4" descr="Magnetoterapia Elf Sobremesa linea evo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4071942"/>
            <a:ext cx="2500298" cy="2500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TÉCNICA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1050" y="1714488"/>
            <a:ext cx="350519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643050"/>
            <a:ext cx="393382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CONTRAINDICADO</a:t>
            </a:r>
            <a:endParaRPr lang="es-VE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785926"/>
            <a:ext cx="40005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6286512" y="2857496"/>
            <a:ext cx="500066" cy="7143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Rectángulo redondeado"/>
          <p:cNvSpPr/>
          <p:nvPr/>
        </p:nvSpPr>
        <p:spPr>
          <a:xfrm>
            <a:off x="6572264" y="4500570"/>
            <a:ext cx="628648" cy="357190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1.-Marcapasos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Material   de  Osteosíntesis</a:t>
            </a:r>
          </a:p>
          <a:p>
            <a:endParaRPr lang="es-VE" dirty="0" smtClean="0">
              <a:solidFill>
                <a:srgbClr val="FFFF00"/>
              </a:solidFill>
            </a:endParaRPr>
          </a:p>
          <a:p>
            <a:r>
              <a:rPr lang="es-VE" dirty="0" smtClean="0">
                <a:solidFill>
                  <a:srgbClr val="FFFF00"/>
                </a:solidFill>
              </a:rPr>
              <a:t>Equipos  electrónicos</a:t>
            </a:r>
          </a:p>
          <a:p>
            <a:pPr>
              <a:buNone/>
            </a:pPr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 smtClean="0"/>
          </a:p>
          <a:p>
            <a:endParaRPr lang="es-VE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87042" name="Picture 2" descr="Magnetoterapia camilla Madera BIOHEL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1285860"/>
            <a:ext cx="3000364" cy="1890233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357158" y="989910"/>
            <a:ext cx="592935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b="1" dirty="0" smtClean="0">
                <a:solidFill>
                  <a:srgbClr val="FFFF00"/>
                </a:solidFill>
              </a:rPr>
              <a:t>INDICACIONES</a:t>
            </a:r>
          </a:p>
          <a:p>
            <a:pPr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VE" sz="2000" b="1" dirty="0" smtClean="0">
                <a:solidFill>
                  <a:srgbClr val="FFFF00"/>
                </a:solidFill>
              </a:rPr>
              <a:t>GENERALES: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VE" sz="2000" dirty="0" smtClean="0">
                <a:solidFill>
                  <a:srgbClr val="FFFF00"/>
                </a:solidFill>
              </a:rPr>
              <a:t> </a:t>
            </a:r>
            <a:r>
              <a:rPr lang="es-ES" sz="2000" dirty="0" smtClean="0">
                <a:solidFill>
                  <a:srgbClr val="FFFF00"/>
                </a:solidFill>
              </a:rPr>
              <a:t>Estímulo del metabolismo del calcio en el hueso y estímulo sobre el colágeno. 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Efecto trófico sobre células, tejidos y órganos.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.</a:t>
            </a:r>
            <a:endParaRPr lang="es-ES" sz="2000" dirty="0">
              <a:solidFill>
                <a:srgbClr val="FFFF00"/>
              </a:solidFill>
            </a:endParaRPr>
          </a:p>
        </p:txBody>
      </p:sp>
      <p:pic>
        <p:nvPicPr>
          <p:cNvPr id="105474" name="Picture 2" descr="Magnetoterapia Pocke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714752"/>
            <a:ext cx="2643206" cy="2643206"/>
          </a:xfrm>
          <a:prstGeom prst="rect">
            <a:avLst/>
          </a:prstGeom>
          <a:noFill/>
        </p:spPr>
      </p:pic>
      <p:sp>
        <p:nvSpPr>
          <p:cNvPr id="13" name="1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14" name="1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MAGNETOTERAPIA.INDICACIONES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sz="2000" dirty="0" smtClean="0">
                <a:solidFill>
                  <a:srgbClr val="FFFF00"/>
                </a:solidFill>
              </a:rPr>
              <a:t>GENERALES</a:t>
            </a: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r>
              <a:rPr lang="es-VE" sz="2000" dirty="0" smtClean="0">
                <a:solidFill>
                  <a:srgbClr val="FFFF00"/>
                </a:solidFill>
              </a:rPr>
              <a:t>Estímulo sobre el Metabolismo del Calcio en el hueso y el colágeno</a:t>
            </a: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r>
              <a:rPr lang="es-VE" sz="2000" dirty="0" smtClean="0">
                <a:solidFill>
                  <a:srgbClr val="FFFF00"/>
                </a:solidFill>
              </a:rPr>
              <a:t>OSTEOBLASTOS             FIBROBLASTOS</a:t>
            </a: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endParaRPr lang="es-VE" sz="2000" dirty="0" smtClean="0">
              <a:solidFill>
                <a:srgbClr val="FFFF00"/>
              </a:solidFill>
            </a:endParaRPr>
          </a:p>
          <a:p>
            <a:r>
              <a:rPr lang="es-VE" sz="2000" dirty="0" smtClean="0">
                <a:solidFill>
                  <a:srgbClr val="FFFF00"/>
                </a:solidFill>
              </a:rPr>
              <a:t>Efecto Trófico sobre  células, tejidos y órganos </a:t>
            </a:r>
            <a:endParaRPr lang="es-VE" sz="2000" dirty="0">
              <a:solidFill>
                <a:srgbClr val="FFFF00"/>
              </a:solidFill>
            </a:endParaRPr>
          </a:p>
        </p:txBody>
      </p:sp>
      <p:pic>
        <p:nvPicPr>
          <p:cNvPr id="6" name="Picture 2" descr="C:\Users\Usuario\Pictures\BLAS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429000"/>
            <a:ext cx="2109792" cy="1143008"/>
          </a:xfrm>
          <a:prstGeom prst="rect">
            <a:avLst/>
          </a:prstGeom>
          <a:noFill/>
        </p:spPr>
      </p:pic>
      <p:pic>
        <p:nvPicPr>
          <p:cNvPr id="9" name="Picture 3" descr="C:\Users\Usuario\Pictures\fibr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429000"/>
            <a:ext cx="1971471" cy="1328734"/>
          </a:xfrm>
          <a:prstGeom prst="rect">
            <a:avLst/>
          </a:prstGeom>
          <a:noFill/>
        </p:spPr>
      </p:pic>
      <p:pic>
        <p:nvPicPr>
          <p:cNvPr id="13" name="Picture 4" descr="C:\Users\Usuario\Pictures\CELU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715016"/>
            <a:ext cx="1671634" cy="1142984"/>
          </a:xfrm>
          <a:prstGeom prst="rect">
            <a:avLst/>
          </a:prstGeom>
          <a:noFill/>
        </p:spPr>
      </p:pic>
      <p:pic>
        <p:nvPicPr>
          <p:cNvPr id="4101" name="Picture 5" descr="C:\Users\Usuario\Pictures\MU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715016"/>
            <a:ext cx="3943350" cy="1142984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>
                <a:solidFill>
                  <a:srgbClr val="FFFF00"/>
                </a:solidFill>
              </a:rPr>
              <a:t>MAGNETOTERAPIA</a:t>
            </a:r>
            <a:br>
              <a:rPr lang="es-VE" dirty="0" smtClean="0">
                <a:solidFill>
                  <a:srgbClr val="FFFF00"/>
                </a:solidFill>
              </a:rPr>
            </a:br>
            <a:r>
              <a:rPr lang="es-VE" dirty="0" smtClean="0">
                <a:solidFill>
                  <a:srgbClr val="FFFF00"/>
                </a:solidFill>
              </a:rPr>
              <a:t>INDICACIONES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Mejora retardos de  Consolidación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Efecto antiinflamatorio.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Efecto analgésico.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</a:t>
            </a:r>
            <a:r>
              <a:rPr lang="es-ES" sz="2000" dirty="0" err="1" smtClean="0">
                <a:solidFill>
                  <a:srgbClr val="FFFF00"/>
                </a:solidFill>
              </a:rPr>
              <a:t>Descontracturante</a:t>
            </a:r>
            <a:r>
              <a:rPr lang="es-ES" sz="2000" dirty="0" smtClean="0">
                <a:solidFill>
                  <a:srgbClr val="FFFF00"/>
                </a:solidFill>
              </a:rPr>
              <a:t>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Antiespasmódico.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Osteoporosis</a:t>
            </a:r>
          </a:p>
          <a:p>
            <a:pPr lvl="2">
              <a:lnSpc>
                <a:spcPct val="150000"/>
              </a:lnSpc>
              <a:buNone/>
            </a:pPr>
            <a:endParaRPr lang="es-ES" sz="2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MAGNETOTERAPIA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VE" sz="2000" dirty="0" smtClean="0">
                <a:solidFill>
                  <a:srgbClr val="FFFF00"/>
                </a:solidFill>
              </a:rPr>
              <a:t>ESPECIFICAS: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Traumatología, medicina laboral, medicina deportiva.</a:t>
            </a:r>
          </a:p>
          <a:p>
            <a:pPr lvl="2" algn="just">
              <a:lnSpc>
                <a:spcPct val="150000"/>
              </a:lnSpc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ES" sz="2000" dirty="0" smtClean="0">
                <a:solidFill>
                  <a:srgbClr val="FFFF00"/>
                </a:solidFill>
              </a:rPr>
              <a:t>*Contusiones, distorsiones, luxaciones</a:t>
            </a:r>
            <a:r>
              <a:rPr lang="es-VE" sz="2000" dirty="0" smtClean="0">
                <a:solidFill>
                  <a:srgbClr val="FFFF00"/>
                </a:solidFill>
              </a:rPr>
              <a:t>.</a:t>
            </a:r>
          </a:p>
          <a:p>
            <a:pPr lvl="2" algn="just">
              <a:lnSpc>
                <a:spcPct val="150000"/>
              </a:lnSpc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*</a:t>
            </a:r>
            <a:r>
              <a:rPr lang="es-ES" sz="2000" dirty="0" smtClean="0">
                <a:solidFill>
                  <a:srgbClr val="FFFF00"/>
                </a:solidFill>
              </a:rPr>
              <a:t>Contracturas musculares.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MAGNETOTERAPIA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s-VE" sz="2000" dirty="0" smtClean="0">
                <a:solidFill>
                  <a:srgbClr val="FFFF00"/>
                </a:solidFill>
              </a:rPr>
              <a:t>ESPECIFICAS: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VE" sz="20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000" dirty="0" smtClean="0">
                <a:solidFill>
                  <a:srgbClr val="FFFF00"/>
                </a:solidFill>
              </a:rPr>
              <a:t> Trastornos de la osificación.</a:t>
            </a: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*Osteoporosis.</a:t>
            </a: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* Retardo de consolidación de las fracturas.</a:t>
            </a:r>
          </a:p>
          <a:p>
            <a:pPr lvl="2" algn="just">
              <a:lnSpc>
                <a:spcPct val="150000"/>
              </a:lnSpc>
            </a:pPr>
            <a:r>
              <a:rPr lang="es-VE" sz="2000" dirty="0" smtClean="0">
                <a:solidFill>
                  <a:srgbClr val="FFFF00"/>
                </a:solidFill>
              </a:rPr>
              <a:t>* </a:t>
            </a:r>
            <a:r>
              <a:rPr lang="es-VE" sz="2000" dirty="0" err="1" smtClean="0">
                <a:solidFill>
                  <a:srgbClr val="FFFF00"/>
                </a:solidFill>
              </a:rPr>
              <a:t>Pseudoartritis</a:t>
            </a:r>
            <a:r>
              <a:rPr lang="es-VE" sz="2000" dirty="0" smtClean="0">
                <a:solidFill>
                  <a:srgbClr val="FFFF00"/>
                </a:solidFill>
              </a:rPr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s-VE" sz="2000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LASERTERAPIA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1964      Láser de Neodimio-</a:t>
            </a:r>
            <a:r>
              <a:rPr lang="es-ES" dirty="0" err="1" smtClean="0">
                <a:solidFill>
                  <a:srgbClr val="FFFF00"/>
                </a:solidFill>
              </a:rPr>
              <a:t>Yag</a:t>
            </a:r>
            <a:r>
              <a:rPr lang="es-ES" dirty="0" smtClean="0">
                <a:solidFill>
                  <a:srgbClr val="FFFF00"/>
                </a:solidFill>
              </a:rPr>
              <a:t>    (Nd-</a:t>
            </a:r>
            <a:r>
              <a:rPr lang="es-ES" dirty="0" err="1" smtClean="0">
                <a:solidFill>
                  <a:srgbClr val="FFFF00"/>
                </a:solidFill>
              </a:rPr>
              <a:t>Yag</a:t>
            </a:r>
            <a:r>
              <a:rPr lang="es-ES" dirty="0" smtClean="0">
                <a:solidFill>
                  <a:srgbClr val="FFFF00"/>
                </a:solidFill>
              </a:rPr>
              <a:t>) 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 (gastroenterología, oftalmología y neumología)</a:t>
            </a:r>
          </a:p>
          <a:p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1970 láser de baja  frecuencia (sin efecto térmico)</a:t>
            </a:r>
          </a:p>
          <a:p>
            <a:endParaRPr lang="es-ES" dirty="0" smtClean="0">
              <a:solidFill>
                <a:srgbClr val="FFFF00"/>
              </a:solidFill>
            </a:endParaRPr>
          </a:p>
          <a:p>
            <a:endParaRPr lang="es-ES" dirty="0" smtClean="0">
              <a:solidFill>
                <a:srgbClr val="FFFF00"/>
              </a:solidFill>
            </a:endParaRPr>
          </a:p>
          <a:p>
            <a:r>
              <a:rPr lang="es-ES" dirty="0" smtClean="0">
                <a:solidFill>
                  <a:srgbClr val="FFFF00"/>
                </a:solidFill>
              </a:rPr>
              <a:t>1980. Anderson y </a:t>
            </a:r>
            <a:r>
              <a:rPr lang="es-ES" dirty="0" err="1" smtClean="0">
                <a:solidFill>
                  <a:srgbClr val="FFFF00"/>
                </a:solidFill>
              </a:rPr>
              <a:t>Parrish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</a:p>
          <a:p>
            <a:r>
              <a:rPr lang="es-ES" dirty="0" smtClean="0">
                <a:solidFill>
                  <a:srgbClr val="FFFF00"/>
                </a:solidFill>
              </a:rPr>
              <a:t>Láser pulsátil y la primera lámpara de Flash</a:t>
            </a:r>
          </a:p>
          <a:p>
            <a:endParaRPr lang="es-V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5728" y="0"/>
            <a:ext cx="2448272" cy="200024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87042" name="Picture 2" descr="Magnetoterapia camilla Madera BIOHEL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1" y="142852"/>
            <a:ext cx="2285984" cy="1440172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500034" y="1214422"/>
            <a:ext cx="685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es-E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CONTRAINDICACIONES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Enfermos portadores de marcapasos.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4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 Embarazo.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endParaRPr lang="es-ES" sz="2400" dirty="0" smtClean="0">
              <a:solidFill>
                <a:srgbClr val="FFFF00"/>
              </a:solidFill>
            </a:endParaRP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 Enfermedades víricas, micosis.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FF00"/>
                </a:solidFill>
              </a:rPr>
              <a:t>MAGNETOTERAPIA</a:t>
            </a:r>
            <a:br>
              <a:rPr lang="es-ES" b="1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CONTRAINDICACIONES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 Hipotensión, por la posible producción de una lipotimia.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Procesos isquémicos cardiacos agudos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ES" sz="2400" dirty="0" smtClean="0">
                <a:solidFill>
                  <a:srgbClr val="FFFF00"/>
                </a:solidFill>
              </a:rPr>
              <a:t> Hemorragias o heridas hemorrágicas. 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s-VE" sz="2400" dirty="0" smtClean="0">
                <a:solidFill>
                  <a:srgbClr val="FFFF00"/>
                </a:solidFill>
              </a:rPr>
              <a:t>Mujer en fase menstrual.</a:t>
            </a:r>
          </a:p>
          <a:p>
            <a:endParaRPr lang="es-VE" dirty="0"/>
          </a:p>
        </p:txBody>
      </p:sp>
    </p:spTree>
  </p:cSld>
  <p:clrMapOvr>
    <a:masterClrMapping/>
  </p:clrMapOvr>
  <p:transition>
    <p:cut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MAGNETOTERAPIA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357158" y="1142984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6" name="Picture 4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18" name="Picture 6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13320" name="Picture 8" descr="mhtml:file://E:\¿Qué%20tipos%20de%20magnetos%20se%20usan%20en%20Magnetoterapia.mht!http://www.biocyber.com.mx/pictures/defim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04788"/>
            <a:ext cx="952500" cy="428626"/>
          </a:xfrm>
          <a:prstGeom prst="rect">
            <a:avLst/>
          </a:prstGeom>
          <a:noFill/>
        </p:spPr>
      </p:pic>
      <p:pic>
        <p:nvPicPr>
          <p:cNvPr id="87042" name="Picture 2" descr="Magnetoterapia camilla Madera BIOHELP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1" y="142852"/>
            <a:ext cx="2285984" cy="1440172"/>
          </a:xfrm>
          <a:prstGeom prst="rect">
            <a:avLst/>
          </a:prstGeom>
          <a:noFill/>
        </p:spPr>
      </p:pic>
      <p:sp>
        <p:nvSpPr>
          <p:cNvPr id="12" name="11 Rectángulo"/>
          <p:cNvSpPr/>
          <p:nvPr/>
        </p:nvSpPr>
        <p:spPr>
          <a:xfrm>
            <a:off x="642910" y="1714488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</a:pPr>
            <a:r>
              <a:rPr lang="es-VE" sz="3200" b="1" dirty="0" smtClean="0">
                <a:solidFill>
                  <a:srgbClr val="FFFF00"/>
                </a:solidFill>
              </a:rPr>
              <a:t>Efectos colaterales</a:t>
            </a:r>
          </a:p>
          <a:p>
            <a:pPr lvl="1" algn="just">
              <a:lnSpc>
                <a:spcPct val="150000"/>
              </a:lnSpc>
            </a:pPr>
            <a:r>
              <a:rPr lang="es-VE" sz="3200" dirty="0" smtClean="0">
                <a:solidFill>
                  <a:srgbClr val="FFFF00"/>
                </a:solidFill>
              </a:rPr>
              <a:t>Sueño </a:t>
            </a:r>
          </a:p>
          <a:p>
            <a:pPr lvl="1" algn="just">
              <a:lnSpc>
                <a:spcPct val="150000"/>
              </a:lnSpc>
            </a:pPr>
            <a:r>
              <a:rPr lang="es-VE" sz="3200" dirty="0" smtClean="0">
                <a:solidFill>
                  <a:srgbClr val="FFFF00"/>
                </a:solidFill>
              </a:rPr>
              <a:t>Cefalea </a:t>
            </a:r>
          </a:p>
          <a:p>
            <a:pPr lvl="1" algn="just">
              <a:lnSpc>
                <a:spcPct val="150000"/>
              </a:lnSpc>
            </a:pPr>
            <a:r>
              <a:rPr lang="es-VE" sz="3200" dirty="0" smtClean="0">
                <a:solidFill>
                  <a:srgbClr val="FFFF00"/>
                </a:solidFill>
              </a:rPr>
              <a:t>Intensificación de síntomas</a:t>
            </a:r>
          </a:p>
          <a:p>
            <a:pPr lvl="1" algn="just">
              <a:lnSpc>
                <a:spcPct val="150000"/>
              </a:lnSpc>
            </a:pPr>
            <a:r>
              <a:rPr lang="es-VE" sz="3200" dirty="0" smtClean="0">
                <a:solidFill>
                  <a:srgbClr val="FFFF00"/>
                </a:solidFill>
              </a:rPr>
              <a:t>Aumento en la diuresis</a:t>
            </a:r>
          </a:p>
          <a:p>
            <a:pPr lvl="1" algn="just">
              <a:lnSpc>
                <a:spcPct val="150000"/>
              </a:lnSpc>
            </a:pPr>
            <a:endParaRPr lang="es-VE" sz="3200" dirty="0" smtClean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9537" y="4643447"/>
            <a:ext cx="2784463" cy="2214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571480"/>
            <a:ext cx="88582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VE" b="1" cap="all" dirty="0" smtClean="0">
                <a:solidFill>
                  <a:srgbClr val="FFFF00"/>
                </a:solidFill>
              </a:rPr>
              <a:t>REVISTA  rehabilitación</a:t>
            </a:r>
          </a:p>
          <a:p>
            <a:pPr algn="ctr"/>
            <a:r>
              <a:rPr lang="es-VE" b="1" cap="all" dirty="0" smtClean="0">
                <a:solidFill>
                  <a:srgbClr val="FFFF00"/>
                </a:solidFill>
              </a:rPr>
              <a:t>Vol. 1  (1) . 2010</a:t>
            </a: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endParaRPr lang="es-VE" b="1" cap="all" dirty="0" smtClean="0">
              <a:solidFill>
                <a:srgbClr val="FFFF00"/>
              </a:solidFill>
            </a:endParaRPr>
          </a:p>
          <a:p>
            <a:pPr algn="ctr"/>
            <a:r>
              <a:rPr lang="es-VE" b="1" cap="all" dirty="0" smtClean="0">
                <a:solidFill>
                  <a:srgbClr val="FFFF00"/>
                </a:solidFill>
              </a:rPr>
              <a:t>MARTÍNEZ-ESCUDERO, c. CAPELLANAS   </a:t>
            </a:r>
            <a:r>
              <a:rPr lang="es-VE" b="1" cap="all" dirty="0" err="1" smtClean="0">
                <a:solidFill>
                  <a:srgbClr val="FFFF00"/>
                </a:solidFill>
              </a:rPr>
              <a:t>Sans,L</a:t>
            </a:r>
            <a:r>
              <a:rPr lang="es-VE" b="1" cap="all" dirty="0" smtClean="0">
                <a:solidFill>
                  <a:srgbClr val="FFFF00"/>
                </a:solidFill>
              </a:rPr>
              <a:t>.  TINOCO-GONZÁLEZ, J.</a:t>
            </a:r>
            <a:endParaRPr lang="es-VE" b="1" cap="all" dirty="0">
              <a:solidFill>
                <a:srgbClr val="FFFF0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71538" y="2828836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s-VE" b="1" dirty="0" smtClean="0">
                <a:solidFill>
                  <a:srgbClr val="FFFF00"/>
                </a:solidFill>
              </a:rPr>
              <a:t>MAGNETOTERAPIA   EN  RETARDOS   DE   CONSOLIDACIÓN  DE   FRACTURAS.</a:t>
            </a:r>
            <a:endParaRPr lang="es-VE" dirty="0"/>
          </a:p>
        </p:txBody>
      </p:sp>
      <p:pic>
        <p:nvPicPr>
          <p:cNvPr id="5" name="4 Imagen" descr="G:\105_82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574426" y="2926376"/>
            <a:ext cx="1428759" cy="271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sz="2200" b="1" cap="all" dirty="0" smtClean="0">
                <a:solidFill>
                  <a:srgbClr val="FFFF00"/>
                </a:solidFill>
              </a:rPr>
              <a:t/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smtClean="0">
                <a:solidFill>
                  <a:srgbClr val="FFFF00"/>
                </a:solidFill>
              </a:rPr>
              <a:t/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smtClean="0">
                <a:solidFill>
                  <a:srgbClr val="FFFF00"/>
                </a:solidFill>
              </a:rPr>
              <a:t>REVISTA  REHABILITACIÓN </a:t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sz="2200" b="1" cap="all" dirty="0" err="1" smtClean="0">
                <a:solidFill>
                  <a:srgbClr val="FFFF00"/>
                </a:solidFill>
              </a:rPr>
              <a:t>vol</a:t>
            </a:r>
            <a:r>
              <a:rPr lang="es-VE" sz="2200" b="1" cap="all" dirty="0" smtClean="0">
                <a:solidFill>
                  <a:srgbClr val="FFFF00"/>
                </a:solidFill>
              </a:rPr>
              <a:t> 5 (5) . 2001</a:t>
            </a:r>
            <a:br>
              <a:rPr lang="es-VE" sz="2200" b="1" cap="all" dirty="0" smtClean="0">
                <a:solidFill>
                  <a:srgbClr val="FFFF00"/>
                </a:solidFill>
              </a:rPr>
            </a:br>
            <a:r>
              <a:rPr lang="es-VE" b="1" cap="all" dirty="0" smtClean="0">
                <a:solidFill>
                  <a:srgbClr val="FFFF00"/>
                </a:solidFill>
              </a:rPr>
              <a:t/>
            </a:r>
            <a:br>
              <a:rPr lang="es-VE" b="1" cap="all" dirty="0" smtClean="0">
                <a:solidFill>
                  <a:srgbClr val="FFFF00"/>
                </a:solidFill>
              </a:rPr>
            </a:br>
            <a:endParaRPr lang="es-V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 OBJETIVO: DEMOSTRAR LA EFICACIA DE LA  MAGNETOTERAPIA  EN RETARDOS DE CONSOLIDACIÓN  DE FRACTURAS.</a:t>
            </a: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</a:t>
            </a: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METODOLOGÍA: Se presentan 2 casos clínicos en pacientes con fracturas de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huesos  largos, con retardo de consolidación,  luego de 8 meses de la intervención,  a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quienes se les practicó magnetoterapia, (30 minutos cada sesión)  3 veces por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semana  a una frecuencia de 50Hz e intensidad de 80 gauss.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Ambos casos con RX que demuestra el retardo de consolidación.</a:t>
            </a: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  </a:t>
            </a:r>
          </a:p>
          <a:p>
            <a:pPr algn="just">
              <a:buNone/>
            </a:pPr>
            <a:r>
              <a:rPr lang="es-VE" sz="1800" b="1" dirty="0" smtClean="0">
                <a:solidFill>
                  <a:srgbClr val="FFFF00"/>
                </a:solidFill>
              </a:rPr>
              <a:t>      </a:t>
            </a: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endParaRPr lang="es-VE" sz="18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VE" b="1" dirty="0" smtClean="0">
                <a:solidFill>
                  <a:srgbClr val="FFFF00"/>
                </a:solidFill>
              </a:rPr>
              <a:t>     </a:t>
            </a:r>
            <a:r>
              <a:rPr lang="es-VE" sz="2000" b="1" dirty="0" smtClean="0">
                <a:solidFill>
                  <a:srgbClr val="FFFF00"/>
                </a:solidFill>
              </a:rPr>
              <a:t>Caso 1: Masculino 31 años, con fractura tercio medio de cubito y radio izquierdo . Se colocó  osteosíntesis,  </a:t>
            </a:r>
            <a:r>
              <a:rPr lang="es-VE" sz="2000" b="1" dirty="0" err="1" smtClean="0">
                <a:solidFill>
                  <a:srgbClr val="FFFF00"/>
                </a:solidFill>
              </a:rPr>
              <a:t>reintervenido</a:t>
            </a:r>
            <a:r>
              <a:rPr lang="es-VE" sz="2000" b="1" dirty="0" smtClean="0">
                <a:solidFill>
                  <a:srgbClr val="FFFF00"/>
                </a:solidFill>
              </a:rPr>
              <a:t>  por </a:t>
            </a:r>
            <a:r>
              <a:rPr lang="es-VE" sz="2000" b="1" dirty="0" err="1" smtClean="0">
                <a:solidFill>
                  <a:srgbClr val="FFFF00"/>
                </a:solidFill>
              </a:rPr>
              <a:t>pseudoartrosis</a:t>
            </a:r>
            <a:r>
              <a:rPr lang="es-VE" sz="2000" b="1" dirty="0" smtClean="0">
                <a:solidFill>
                  <a:srgbClr val="FFFF00"/>
                </a:solidFill>
              </a:rPr>
              <a:t> de cubito, se aplicó magnetoterapia  por 2 meses.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    Caso  2: Femenina de 78 años de edad, con fractura   de tercio distal de tibia y peroné izquierdo. Intervenida  con colocación de tutor externo .Se aplicó   magnetoterapia  por 2 meses .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pPr algn="just">
              <a:buNone/>
            </a:pPr>
            <a:r>
              <a:rPr lang="es-VE" sz="2000" b="1" dirty="0" smtClean="0">
                <a:solidFill>
                  <a:srgbClr val="FFFF00"/>
                </a:solidFill>
              </a:rPr>
              <a:t>       RESULTADOS : En ambos grupos se confirmó la consolidación de las fracturas  mediante el estudio radiológico.</a:t>
            </a:r>
          </a:p>
          <a:p>
            <a:pPr algn="just">
              <a:buNone/>
            </a:pPr>
            <a:endParaRPr lang="es-VE" sz="2000" b="1" dirty="0" smtClean="0">
              <a:solidFill>
                <a:srgbClr val="FFFF00"/>
              </a:solidFill>
            </a:endParaRPr>
          </a:p>
          <a:p>
            <a:endParaRPr lang="es-VE" dirty="0"/>
          </a:p>
        </p:txBody>
      </p:sp>
      <p:sp>
        <p:nvSpPr>
          <p:cNvPr id="4" name="3 Rectángulo"/>
          <p:cNvSpPr/>
          <p:nvPr/>
        </p:nvSpPr>
        <p:spPr>
          <a:xfrm>
            <a:off x="928662" y="571481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b="1" cap="all" dirty="0" smtClean="0">
                <a:solidFill>
                  <a:srgbClr val="FFFF00"/>
                </a:solidFill>
              </a:rPr>
              <a:t>REVISTA  REHABILITACIÓN .   </a:t>
            </a:r>
            <a:r>
              <a:rPr lang="es-VE" b="1" cap="all" dirty="0" err="1" smtClean="0">
                <a:solidFill>
                  <a:srgbClr val="FFFF00"/>
                </a:solidFill>
              </a:rPr>
              <a:t>vol</a:t>
            </a:r>
            <a:r>
              <a:rPr lang="es-VE" b="1" cap="all" dirty="0" smtClean="0">
                <a:solidFill>
                  <a:srgbClr val="FFFF00"/>
                </a:solidFill>
              </a:rPr>
              <a:t> 5 (5) . 2001</a:t>
            </a:r>
            <a:endParaRPr lang="es-V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3100" y="5072075"/>
            <a:ext cx="33909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u="sng" dirty="0" smtClean="0">
                <a:solidFill>
                  <a:srgbClr val="FFFF00"/>
                </a:solidFill>
                <a:latin typeface="Berlin Sans FB" pitchFamily="34" charset="0"/>
              </a:rPr>
              <a:t>BIBLIOGRAFIA: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1.- Martínez </a:t>
            </a:r>
            <a:r>
              <a:rPr lang="es-VE" sz="2900" dirty="0" err="1" smtClean="0">
                <a:solidFill>
                  <a:srgbClr val="FFFF00"/>
                </a:solidFill>
                <a:latin typeface="Berlin Sans FB" pitchFamily="34" charset="0"/>
              </a:rPr>
              <a:t>Morillo,M</a:t>
            </a: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 y col .1998. Manual de Medicina </a:t>
            </a:r>
            <a:r>
              <a:rPr lang="es-VE" sz="2900" dirty="0" err="1" smtClean="0">
                <a:solidFill>
                  <a:srgbClr val="FFFF00"/>
                </a:solidFill>
                <a:latin typeface="Berlin Sans FB" pitchFamily="34" charset="0"/>
              </a:rPr>
              <a:t>Fisica.Harcourt.Brace</a:t>
            </a: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 de España.</a:t>
            </a:r>
          </a:p>
          <a:p>
            <a:pPr algn="just">
              <a:buNone/>
            </a:pP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 2.- Martin-García, J. Introducción a la Magnetoterapia</a:t>
            </a:r>
          </a:p>
          <a:p>
            <a:pPr algn="just">
              <a:buNone/>
            </a:pP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2.-Krusen. Medicina Física y Rehabilitación. Cuarta Edición</a:t>
            </a:r>
          </a:p>
          <a:p>
            <a:pPr algn="just">
              <a:buNone/>
            </a:pP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3.- I. Sánchez, A. Ferrero. Manual SERMEF de Rehabilitación y Medicina Física . Sociedad Española de Rehabilitación y Medicina Física.</a:t>
            </a:r>
          </a:p>
          <a:p>
            <a:pPr algn="just">
              <a:buNone/>
            </a:pP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4.- </a:t>
            </a:r>
            <a:r>
              <a:rPr lang="es-VE" sz="2900" dirty="0" err="1" smtClean="0">
                <a:solidFill>
                  <a:srgbClr val="FFFF00"/>
                </a:solidFill>
                <a:latin typeface="Berlin Sans FB" pitchFamily="34" charset="0"/>
              </a:rPr>
              <a:t>Vilar</a:t>
            </a:r>
            <a:r>
              <a:rPr lang="es-VE" sz="2900" dirty="0" smtClean="0">
                <a:solidFill>
                  <a:srgbClr val="FFFF00"/>
                </a:solidFill>
                <a:latin typeface="Berlin Sans FB" pitchFamily="34" charset="0"/>
              </a:rPr>
              <a:t>, E. Sureda S. Fisioterapia del Aparato Locomotor.</a:t>
            </a:r>
            <a:endParaRPr lang="es-VE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 algn="just">
              <a:buFont typeface="Wingdings" pitchFamily="2" charset="2"/>
              <a:buChar char="ü"/>
            </a:pPr>
            <a:endParaRPr lang="es-VE" u="sng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endParaRPr lang="es-V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E:\imagesCA1R4JH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7607017" cy="5690289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2485712" y="2928934"/>
            <a:ext cx="42294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GRACIAS…</a:t>
            </a:r>
            <a:endParaRPr lang="es-E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57158" y="39556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FF00"/>
                </a:solidFill>
              </a:rPr>
              <a:t>LASERTERAPIA</a:t>
            </a:r>
            <a:endParaRPr lang="es-ES" sz="2400" b="1" dirty="0">
              <a:solidFill>
                <a:srgbClr val="FFFF00"/>
              </a:solidFill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0" y="928670"/>
            <a:ext cx="914400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642910" y="1025800"/>
            <a:ext cx="764386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FFFF00"/>
                </a:solidFill>
              </a:rPr>
              <a:t>                                        LÁSER</a:t>
            </a:r>
          </a:p>
          <a:p>
            <a:pPr algn="just"/>
            <a:r>
              <a:rPr lang="es-ES" sz="2800" dirty="0" smtClean="0">
                <a:solidFill>
                  <a:srgbClr val="FFFF00"/>
                </a:solidFill>
              </a:rPr>
              <a:t>“ Light amplificación by stimulated emisión of </a:t>
            </a:r>
            <a:r>
              <a:rPr lang="es-ES" sz="2800" dirty="0" err="1" smtClean="0">
                <a:solidFill>
                  <a:srgbClr val="FFFF00"/>
                </a:solidFill>
              </a:rPr>
              <a:t>radiation</a:t>
            </a:r>
            <a:r>
              <a:rPr lang="es-ES" sz="2800" dirty="0" smtClean="0">
                <a:solidFill>
                  <a:srgbClr val="FFFF00"/>
                </a:solidFill>
              </a:rPr>
              <a:t>.”</a:t>
            </a:r>
          </a:p>
          <a:p>
            <a:pPr algn="just"/>
            <a:endParaRPr lang="es-ES" sz="2800" dirty="0" smtClean="0">
              <a:solidFill>
                <a:srgbClr val="FFFF00"/>
              </a:solidFill>
            </a:endParaRPr>
          </a:p>
          <a:p>
            <a:pPr algn="just"/>
            <a:r>
              <a:rPr lang="es-ES" sz="2800" dirty="0" smtClean="0">
                <a:solidFill>
                  <a:srgbClr val="FFFF00"/>
                </a:solidFill>
              </a:rPr>
              <a:t> Amplificación de la luz por emisión estimulada de la radiación.</a:t>
            </a:r>
          </a:p>
          <a:p>
            <a:pPr algn="just"/>
            <a:endParaRPr lang="es-ES" sz="2800" dirty="0">
              <a:solidFill>
                <a:srgbClr val="FFFF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2497" y="4857760"/>
            <a:ext cx="1292973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E:\imagesCAGNLEB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1925" y="0"/>
            <a:ext cx="1362075" cy="1362075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 b="16129"/>
          <a:stretch>
            <a:fillRect/>
          </a:stretch>
        </p:blipFill>
        <p:spPr bwMode="auto">
          <a:xfrm>
            <a:off x="0" y="4985792"/>
            <a:ext cx="2880320" cy="187220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3905672"/>
            <a:ext cx="2377554" cy="295232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>
                <a:solidFill>
                  <a:srgbClr val="FFFF00"/>
                </a:solidFill>
              </a:rPr>
              <a:t>LÁSERTERAPIA</a:t>
            </a:r>
            <a:endParaRPr lang="es-VE" dirty="0">
              <a:solidFill>
                <a:srgbClr val="FFFF00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Estado avanzado de luz 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Surge cuando un átomo es excitado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produce fotones </a:t>
            </a:r>
            <a:r>
              <a:rPr lang="es-ES" dirty="0" err="1" smtClean="0">
                <a:solidFill>
                  <a:srgbClr val="FFFF00"/>
                </a:solidFill>
              </a:rPr>
              <a:t>encolumnados</a:t>
            </a:r>
            <a:r>
              <a:rPr lang="es-ES" dirty="0" smtClean="0">
                <a:solidFill>
                  <a:srgbClr val="FFFF00"/>
                </a:solidFill>
              </a:rPr>
              <a:t>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Igual  frecuencia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Todas sus ondas en fase</a:t>
            </a:r>
            <a:endParaRPr lang="es-V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86256"/>
            <a:ext cx="335755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2383</TotalTime>
  <Words>1887</Words>
  <Application>Microsoft Office PowerPoint</Application>
  <PresentationFormat>Presentación en pantalla (4:3)</PresentationFormat>
  <Paragraphs>707</Paragraphs>
  <Slides>77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77</vt:i4>
      </vt:variant>
    </vt:vector>
  </HeadingPairs>
  <TitlesOfParts>
    <vt:vector size="78" baseType="lpstr">
      <vt:lpstr>Tema de Office</vt:lpstr>
      <vt:lpstr>Diapositiva 1</vt:lpstr>
      <vt:lpstr>LÁSERTERAPIA</vt:lpstr>
      <vt:lpstr>Diapositiva 3</vt:lpstr>
      <vt:lpstr>LÁSER.PRINCIPIO FÍSICO</vt:lpstr>
      <vt:lpstr>Diapositiva 5</vt:lpstr>
      <vt:lpstr>LASERTERAPIA </vt:lpstr>
      <vt:lpstr>LASERTERAPIA </vt:lpstr>
      <vt:lpstr>Diapositiva 8</vt:lpstr>
      <vt:lpstr>LÁSERTERAPIA</vt:lpstr>
      <vt:lpstr>Diapositiva 10</vt:lpstr>
      <vt:lpstr>LASERTERAPIA DIFERENCIAS</vt:lpstr>
      <vt:lpstr>Diapositiva 12</vt:lpstr>
      <vt:lpstr>LASERTERAPIA Baja   Frecuencia</vt:lpstr>
      <vt:lpstr>Diapositiva 14</vt:lpstr>
      <vt:lpstr>LASERTERAPIA</vt:lpstr>
      <vt:lpstr>Diapositiva 16</vt:lpstr>
      <vt:lpstr>Diapositiva 17</vt:lpstr>
      <vt:lpstr>Mecanismo de acción de Lásser</vt:lpstr>
      <vt:lpstr>Mecanismo de acción de Lásser</vt:lpstr>
      <vt:lpstr>Mecanismo de acción.Láser</vt:lpstr>
      <vt:lpstr>Diapositiva 21</vt:lpstr>
      <vt:lpstr>Diapositiva 22</vt:lpstr>
      <vt:lpstr>LASERTERAPIA </vt:lpstr>
      <vt:lpstr>Diapositiva 24</vt:lpstr>
      <vt:lpstr>Diapositiva 25</vt:lpstr>
      <vt:lpstr>Diapositiva 26</vt:lpstr>
      <vt:lpstr>TECNICAS DE APLICACIÓN DOSIS. </vt:lpstr>
      <vt:lpstr>Diapositiva 28</vt:lpstr>
      <vt:lpstr>LASERTERAPIA </vt:lpstr>
      <vt:lpstr>DOSIFICACIÓN</vt:lpstr>
      <vt:lpstr>DOSIFICACIÓN</vt:lpstr>
      <vt:lpstr>Diapositiva 32</vt:lpstr>
      <vt:lpstr>INDICACIONES   </vt:lpstr>
      <vt:lpstr>Diapositiva 34</vt:lpstr>
      <vt:lpstr>LÁSERTERAPIA CONTRAINDICACIONES </vt:lpstr>
      <vt:lpstr>Precauciones</vt:lpstr>
      <vt:lpstr> REVISTA  COLOMBIANA DE REUMATOLOGÍA.9(1).2002. </vt:lpstr>
      <vt:lpstr>  REVISTA  COLOMBIANA DE REUMATOLOGÍA vol  9 (1). 2002  </vt:lpstr>
      <vt:lpstr>REVISTA  COLOMBIANA DE REUMATOLOGÍA vol  9 (1). 2002</vt:lpstr>
      <vt:lpstr>REVISTA  COLOMBIANA DE REUMATOLOGÍA vol  9 (1). 2002</vt:lpstr>
      <vt:lpstr>REVISTA  COLOMBIANA DE REUMATOLOGÍA vol  9 (1). 2002</vt:lpstr>
      <vt:lpstr>Diapositiva 42</vt:lpstr>
      <vt:lpstr>MAGNETOTERAPIA.HISTORIA</vt:lpstr>
      <vt:lpstr>MAGNETOTERAPIA.HISTORIA</vt:lpstr>
      <vt:lpstr>MAGNETOTERAPIA.HISTORIA</vt:lpstr>
      <vt:lpstr>Diapositiva 46</vt:lpstr>
      <vt:lpstr>Diapositiva 47</vt:lpstr>
      <vt:lpstr>Diapositiva 48</vt:lpstr>
      <vt:lpstr>Diapositiva 49</vt:lpstr>
      <vt:lpstr>EFECTOS BIOLOGICOS A nivel celular </vt:lpstr>
      <vt:lpstr>Diapositiva 51</vt:lpstr>
      <vt:lpstr>EFECTOS  A NIVEL DE ORGANOS Y SISTEMAS </vt:lpstr>
      <vt:lpstr>Diapositiva 53</vt:lpstr>
      <vt:lpstr>MAGNETOTERAPIA EFECTOS ANTIINFLAMATORIOS</vt:lpstr>
      <vt:lpstr>Diapositiva 55</vt:lpstr>
      <vt:lpstr>ACTIVIDAD  OSTEOBLÁSTICA</vt:lpstr>
      <vt:lpstr>Magnetoterapia</vt:lpstr>
      <vt:lpstr>Diapositiva 58</vt:lpstr>
      <vt:lpstr>Diapositiva 59</vt:lpstr>
      <vt:lpstr>Diapositiva 60</vt:lpstr>
      <vt:lpstr>MAGNETOTERAPIA .TIPOS</vt:lpstr>
      <vt:lpstr>Diapositiva 62</vt:lpstr>
      <vt:lpstr>TÉCNICA</vt:lpstr>
      <vt:lpstr>CONTRAINDICADO</vt:lpstr>
      <vt:lpstr>Diapositiva 65</vt:lpstr>
      <vt:lpstr>MAGNETOTERAPIA.INDICACIONES</vt:lpstr>
      <vt:lpstr>MAGNETOTERAPIA INDICACIONES</vt:lpstr>
      <vt:lpstr>MAGNETOTERAPIA </vt:lpstr>
      <vt:lpstr>MAGNETOTERAPIA </vt:lpstr>
      <vt:lpstr>Diapositiva 70</vt:lpstr>
      <vt:lpstr>MAGNETOTERAPIA </vt:lpstr>
      <vt:lpstr>Diapositiva 72</vt:lpstr>
      <vt:lpstr>Diapositiva 73</vt:lpstr>
      <vt:lpstr>  REVISTA  REHABILITACIÓN  vol 5 (5) . 2001  </vt:lpstr>
      <vt:lpstr>Diapositiva 75</vt:lpstr>
      <vt:lpstr>BIBLIOGRAFIA:</vt:lpstr>
      <vt:lpstr>Diapositiva 77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Valued Acer Customer</dc:creator>
  <cp:lastModifiedBy>pili</cp:lastModifiedBy>
  <cp:revision>163</cp:revision>
  <dcterms:created xsi:type="dcterms:W3CDTF">2010-06-16T02:55:17Z</dcterms:created>
  <dcterms:modified xsi:type="dcterms:W3CDTF">2011-07-21T18:25:35Z</dcterms:modified>
</cp:coreProperties>
</file>