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7"/>
  </p:notesMasterIdLst>
  <p:sldIdLst>
    <p:sldId id="265" r:id="rId2"/>
    <p:sldId id="278" r:id="rId3"/>
    <p:sldId id="280" r:id="rId4"/>
    <p:sldId id="279" r:id="rId5"/>
    <p:sldId id="256" r:id="rId6"/>
    <p:sldId id="257" r:id="rId7"/>
    <p:sldId id="258" r:id="rId8"/>
    <p:sldId id="259" r:id="rId9"/>
    <p:sldId id="260" r:id="rId10"/>
    <p:sldId id="261" r:id="rId11"/>
    <p:sldId id="266" r:id="rId12"/>
    <p:sldId id="283" r:id="rId13"/>
    <p:sldId id="281" r:id="rId14"/>
    <p:sldId id="276" r:id="rId15"/>
    <p:sldId id="282" r:id="rId16"/>
    <p:sldId id="284" r:id="rId17"/>
    <p:sldId id="285" r:id="rId18"/>
    <p:sldId id="286" r:id="rId19"/>
    <p:sldId id="287" r:id="rId20"/>
    <p:sldId id="288" r:id="rId21"/>
    <p:sldId id="292" r:id="rId22"/>
    <p:sldId id="302" r:id="rId23"/>
    <p:sldId id="305" r:id="rId24"/>
    <p:sldId id="289" r:id="rId25"/>
    <p:sldId id="291" r:id="rId26"/>
    <p:sldId id="290" r:id="rId27"/>
    <p:sldId id="303" r:id="rId28"/>
    <p:sldId id="293" r:id="rId29"/>
    <p:sldId id="294" r:id="rId30"/>
    <p:sldId id="298" r:id="rId31"/>
    <p:sldId id="296" r:id="rId32"/>
    <p:sldId id="300" r:id="rId33"/>
    <p:sldId id="301" r:id="rId34"/>
    <p:sldId id="299" r:id="rId35"/>
    <p:sldId id="304" r:id="rId36"/>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a:srgbClr val="FFFF00"/>
    <a:srgbClr val="FF9933"/>
    <a:srgbClr val="003399"/>
    <a:srgbClr val="CC66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60" autoAdjust="0"/>
    <p:restoredTop sz="94058" autoAdjust="0"/>
  </p:normalViewPr>
  <p:slideViewPr>
    <p:cSldViewPr>
      <p:cViewPr varScale="1">
        <p:scale>
          <a:sx n="69" d="100"/>
          <a:sy n="69" d="100"/>
        </p:scale>
        <p:origin x="-139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1" Type="http://schemas.openxmlformats.org/officeDocument/2006/relationships/package" Target="../embeddings/Hoja_de_c_lculo_de_Microsoft_Office_Excel1.xlsx"/></Relationships>
</file>

<file path=ppt/charts/chart1.xml><?xml version="1.0" encoding="utf-8"?>
<c:chartSpace xmlns:c="http://schemas.openxmlformats.org/drawingml/2006/chart" xmlns:a="http://schemas.openxmlformats.org/drawingml/2006/main" xmlns:r="http://schemas.openxmlformats.org/officeDocument/2006/relationships">
  <c:lang val="es-VE"/>
  <c:chart>
    <c:autoTitleDeleted val="1"/>
    <c:plotArea>
      <c:layout>
        <c:manualLayout>
          <c:layoutTarget val="inner"/>
          <c:xMode val="edge"/>
          <c:yMode val="edge"/>
          <c:x val="8.4367245657568243E-2"/>
          <c:y val="7.1090047393364927E-2"/>
          <c:w val="0.90322580645161377"/>
          <c:h val="0.67772511848341499"/>
        </c:manualLayout>
      </c:layout>
      <c:lineChart>
        <c:grouping val="standard"/>
        <c:ser>
          <c:idx val="0"/>
          <c:order val="0"/>
          <c:tx>
            <c:strRef>
              <c:f>Sheet1!$A$2</c:f>
              <c:strCache>
                <c:ptCount val="1"/>
                <c:pt idx="0">
                  <c:v>tasa mortalidad &lt; 5 años</c:v>
                </c:pt>
              </c:strCache>
            </c:strRef>
          </c:tx>
          <c:spPr>
            <a:ln w="43703">
              <a:solidFill>
                <a:srgbClr val="FFFF00"/>
              </a:solidFill>
              <a:prstDash val="solid"/>
            </a:ln>
          </c:spPr>
          <c:marker>
            <c:symbol val="circle"/>
            <c:size val="10"/>
            <c:spPr>
              <a:solidFill>
                <a:srgbClr val="FFFF00"/>
              </a:solidFill>
              <a:ln>
                <a:solidFill>
                  <a:srgbClr val="FFFF00"/>
                </a:solidFill>
                <a:prstDash val="solid"/>
              </a:ln>
            </c:spPr>
          </c:marker>
          <c:dLbls>
            <c:dLbl>
              <c:idx val="0"/>
              <c:layout>
                <c:manualLayout>
                  <c:x val="-1.4869992987849138E-2"/>
                  <c:y val="-6.1993860348836131E-2"/>
                </c:manualLayout>
              </c:layout>
              <c:dLblPos val="r"/>
              <c:showVal val="1"/>
            </c:dLbl>
            <c:dLbl>
              <c:idx val="1"/>
              <c:layout>
                <c:manualLayout>
                  <c:x val="-1.9336508701507334E-2"/>
                  <c:y val="-8.8553017364833536E-2"/>
                </c:manualLayout>
              </c:layout>
              <c:dLblPos val="r"/>
              <c:showVal val="1"/>
            </c:dLbl>
            <c:dLbl>
              <c:idx val="2"/>
              <c:layout>
                <c:manualLayout>
                  <c:x val="-3.3728582727820706E-2"/>
                  <c:y val="-8.8306496110863913E-2"/>
                </c:manualLayout>
              </c:layout>
              <c:dLblPos val="r"/>
              <c:showVal val="1"/>
            </c:dLbl>
            <c:dLbl>
              <c:idx val="3"/>
              <c:layout>
                <c:manualLayout>
                  <c:x val="-2.3306648807029675E-2"/>
                  <c:y val="-8.8723680493170226E-2"/>
                </c:manualLayout>
              </c:layout>
              <c:dLblPos val="r"/>
              <c:showVal val="1"/>
            </c:dLbl>
            <c:dLbl>
              <c:idx val="4"/>
              <c:layout>
                <c:manualLayout>
                  <c:x val="-2.9013859309769796E-2"/>
                  <c:y val="-6.9121637126439525E-2"/>
                </c:manualLayout>
              </c:layout>
              <c:dLblPos val="r"/>
              <c:showVal val="1"/>
            </c:dLbl>
            <c:spPr>
              <a:noFill/>
              <a:ln w="29135">
                <a:noFill/>
              </a:ln>
            </c:spPr>
            <c:txPr>
              <a:bodyPr/>
              <a:lstStyle/>
              <a:p>
                <a:pPr>
                  <a:defRPr sz="2065" b="0" i="0" u="none" strike="noStrike" baseline="0">
                    <a:solidFill>
                      <a:srgbClr val="FFFF00"/>
                    </a:solidFill>
                    <a:latin typeface="Times New Roman"/>
                    <a:ea typeface="Times New Roman"/>
                    <a:cs typeface="Times New Roman"/>
                  </a:defRPr>
                </a:pPr>
                <a:endParaRPr lang="es-VE"/>
              </a:p>
            </c:txPr>
            <c:showVal val="1"/>
          </c:dLbls>
          <c:cat>
            <c:numRef>
              <c:f>Sheet1!$B$1:$F$1</c:f>
              <c:numCache>
                <c:formatCode>General</c:formatCode>
                <c:ptCount val="5"/>
                <c:pt idx="0">
                  <c:v>1960</c:v>
                </c:pt>
                <c:pt idx="1">
                  <c:v>1970</c:v>
                </c:pt>
                <c:pt idx="2">
                  <c:v>1980</c:v>
                </c:pt>
                <c:pt idx="3">
                  <c:v>1990</c:v>
                </c:pt>
                <c:pt idx="4">
                  <c:v>2000</c:v>
                </c:pt>
              </c:numCache>
            </c:numRef>
          </c:cat>
          <c:val>
            <c:numRef>
              <c:f>Sheet1!$B$2:$F$2</c:f>
              <c:numCache>
                <c:formatCode>General</c:formatCode>
                <c:ptCount val="5"/>
                <c:pt idx="0">
                  <c:v>223</c:v>
                </c:pt>
                <c:pt idx="1">
                  <c:v>166</c:v>
                </c:pt>
                <c:pt idx="2">
                  <c:v>132</c:v>
                </c:pt>
                <c:pt idx="3">
                  <c:v>103</c:v>
                </c:pt>
                <c:pt idx="4">
                  <c:v>91</c:v>
                </c:pt>
              </c:numCache>
            </c:numRef>
          </c:val>
          <c:smooth val="1"/>
        </c:ser>
        <c:ser>
          <c:idx val="1"/>
          <c:order val="1"/>
          <c:tx>
            <c:strRef>
              <c:f>Sheet1!$A$3</c:f>
              <c:strCache>
                <c:ptCount val="1"/>
                <c:pt idx="0">
                  <c:v>tasa neta de matriculación</c:v>
                </c:pt>
              </c:strCache>
            </c:strRef>
          </c:tx>
          <c:spPr>
            <a:ln w="43703">
              <a:solidFill>
                <a:srgbClr val="FFFF00"/>
              </a:solidFill>
              <a:prstDash val="solid"/>
            </a:ln>
          </c:spPr>
          <c:marker>
            <c:symbol val="square"/>
            <c:size val="10"/>
            <c:spPr>
              <a:solidFill>
                <a:srgbClr val="FFFF00"/>
              </a:solidFill>
              <a:ln>
                <a:solidFill>
                  <a:srgbClr val="FFFF00"/>
                </a:solidFill>
                <a:prstDash val="solid"/>
              </a:ln>
            </c:spPr>
          </c:marker>
          <c:dLbls>
            <c:dLbl>
              <c:idx val="0"/>
              <c:layout>
                <c:manualLayout>
                  <c:x val="-2.3554856511422386E-2"/>
                  <c:y val="3.9428106866351655E-2"/>
                </c:manualLayout>
              </c:layout>
              <c:dLblPos val="r"/>
              <c:showVal val="1"/>
            </c:dLbl>
            <c:dLbl>
              <c:idx val="1"/>
              <c:layout>
                <c:manualLayout>
                  <c:x val="-2.8021372225080641E-2"/>
                  <c:y val="2.4224248574643014E-2"/>
                </c:manualLayout>
              </c:layout>
              <c:dLblPos val="r"/>
              <c:showVal val="1"/>
            </c:dLbl>
            <c:dLbl>
              <c:idx val="2"/>
              <c:layout>
                <c:manualLayout>
                  <c:x val="-2.7525108782411278E-2"/>
                  <c:y val="3.2717072747388984E-2"/>
                </c:manualLayout>
              </c:layout>
              <c:dLblPos val="r"/>
              <c:showVal val="1"/>
            </c:dLbl>
            <c:dLbl>
              <c:idx val="3"/>
              <c:layout>
                <c:manualLayout>
                  <c:x val="-3.0750817541520932E-2"/>
                  <c:y val="3.13900725164835E-2"/>
                </c:manualLayout>
              </c:layout>
              <c:dLblPos val="r"/>
              <c:showVal val="1"/>
            </c:dLbl>
            <c:dLbl>
              <c:idx val="4"/>
              <c:layout>
                <c:manualLayout>
                  <c:x val="-2.7773164520687975E-2"/>
                  <c:y val="3.207258087304582E-2"/>
                </c:manualLayout>
              </c:layout>
              <c:dLblPos val="r"/>
              <c:showVal val="1"/>
            </c:dLbl>
            <c:spPr>
              <a:noFill/>
              <a:ln w="29135">
                <a:noFill/>
              </a:ln>
            </c:spPr>
            <c:txPr>
              <a:bodyPr/>
              <a:lstStyle/>
              <a:p>
                <a:pPr>
                  <a:defRPr sz="2065" b="1" i="0" u="none" strike="noStrike" baseline="0">
                    <a:solidFill>
                      <a:srgbClr val="FFFF99"/>
                    </a:solidFill>
                    <a:latin typeface="Times New Roman"/>
                    <a:ea typeface="Times New Roman"/>
                    <a:cs typeface="Times New Roman"/>
                  </a:defRPr>
                </a:pPr>
                <a:endParaRPr lang="es-VE"/>
              </a:p>
            </c:txPr>
            <c:showVal val="1"/>
          </c:dLbls>
          <c:cat>
            <c:numRef>
              <c:f>Sheet1!$B$1:$F$1</c:f>
              <c:numCache>
                <c:formatCode>General</c:formatCode>
                <c:ptCount val="5"/>
                <c:pt idx="0">
                  <c:v>1960</c:v>
                </c:pt>
                <c:pt idx="1">
                  <c:v>1970</c:v>
                </c:pt>
                <c:pt idx="2">
                  <c:v>1980</c:v>
                </c:pt>
                <c:pt idx="3">
                  <c:v>1990</c:v>
                </c:pt>
                <c:pt idx="4">
                  <c:v>2000</c:v>
                </c:pt>
              </c:numCache>
            </c:numRef>
          </c:cat>
          <c:val>
            <c:numRef>
              <c:f>Sheet1!$B$3:$F$3</c:f>
              <c:numCache>
                <c:formatCode>General</c:formatCode>
                <c:ptCount val="5"/>
                <c:pt idx="0">
                  <c:v>48</c:v>
                </c:pt>
                <c:pt idx="1">
                  <c:v>59</c:v>
                </c:pt>
                <c:pt idx="2">
                  <c:v>70</c:v>
                </c:pt>
                <c:pt idx="3">
                  <c:v>80</c:v>
                </c:pt>
                <c:pt idx="4">
                  <c:v>82</c:v>
                </c:pt>
              </c:numCache>
            </c:numRef>
          </c:val>
          <c:smooth val="1"/>
        </c:ser>
        <c:dLbls>
          <c:showVal val="1"/>
        </c:dLbls>
        <c:marker val="1"/>
        <c:axId val="56866304"/>
        <c:axId val="56867840"/>
      </c:lineChart>
      <c:catAx>
        <c:axId val="56866304"/>
        <c:scaling>
          <c:orientation val="minMax"/>
        </c:scaling>
        <c:axPos val="b"/>
        <c:numFmt formatCode="General" sourceLinked="1"/>
        <c:tickLblPos val="nextTo"/>
        <c:spPr>
          <a:ln w="14568">
            <a:solidFill>
              <a:srgbClr val="FFFF00"/>
            </a:solidFill>
            <a:prstDash val="solid"/>
          </a:ln>
        </c:spPr>
        <c:txPr>
          <a:bodyPr rot="0" vert="horz"/>
          <a:lstStyle/>
          <a:p>
            <a:pPr>
              <a:defRPr sz="2065" b="1" i="0" u="none" strike="noStrike" baseline="0">
                <a:solidFill>
                  <a:srgbClr val="FFFF00"/>
                </a:solidFill>
                <a:latin typeface="Times New Roman"/>
                <a:ea typeface="Times New Roman"/>
                <a:cs typeface="Times New Roman"/>
              </a:defRPr>
            </a:pPr>
            <a:endParaRPr lang="es-VE"/>
          </a:p>
        </c:txPr>
        <c:crossAx val="56867840"/>
        <c:crosses val="autoZero"/>
        <c:auto val="1"/>
        <c:lblAlgn val="ctr"/>
        <c:lblOffset val="100"/>
        <c:tickLblSkip val="1"/>
        <c:tickMarkSkip val="1"/>
      </c:catAx>
      <c:valAx>
        <c:axId val="56867840"/>
        <c:scaling>
          <c:orientation val="minMax"/>
          <c:min val="0"/>
        </c:scaling>
        <c:axPos val="l"/>
        <c:numFmt formatCode="General" sourceLinked="1"/>
        <c:tickLblPos val="nextTo"/>
        <c:spPr>
          <a:ln w="14568">
            <a:solidFill>
              <a:srgbClr val="FFFF00"/>
            </a:solidFill>
            <a:prstDash val="solid"/>
          </a:ln>
        </c:spPr>
        <c:txPr>
          <a:bodyPr rot="0" vert="horz"/>
          <a:lstStyle/>
          <a:p>
            <a:pPr>
              <a:defRPr sz="2065" b="1" i="0" u="none" strike="noStrike" baseline="0">
                <a:solidFill>
                  <a:srgbClr val="FFFF00"/>
                </a:solidFill>
                <a:latin typeface="Times New Roman"/>
                <a:ea typeface="Times New Roman"/>
                <a:cs typeface="Times New Roman"/>
              </a:defRPr>
            </a:pPr>
            <a:endParaRPr lang="es-VE"/>
          </a:p>
        </c:txPr>
        <c:crossAx val="56866304"/>
        <c:crosses val="autoZero"/>
        <c:crossBetween val="between"/>
        <c:majorUnit val="50"/>
      </c:valAx>
      <c:spPr>
        <a:noFill/>
        <a:ln w="29135">
          <a:noFill/>
        </a:ln>
      </c:spPr>
    </c:plotArea>
    <c:legend>
      <c:legendPos val="b"/>
      <c:layout>
        <c:manualLayout>
          <c:xMode val="edge"/>
          <c:yMode val="edge"/>
          <c:x val="0.14888337468982629"/>
          <c:y val="0.90758293838862558"/>
          <c:w val="0.77419354838709653"/>
          <c:h val="8.5308056872037963E-2"/>
        </c:manualLayout>
      </c:layout>
      <c:spPr>
        <a:noFill/>
        <a:ln w="14568">
          <a:solidFill>
            <a:srgbClr val="FFFF00"/>
          </a:solidFill>
          <a:prstDash val="solid"/>
        </a:ln>
      </c:spPr>
      <c:txPr>
        <a:bodyPr/>
        <a:lstStyle/>
        <a:p>
          <a:pPr>
            <a:defRPr sz="1898" b="1" i="0" u="none" strike="noStrike" baseline="0">
              <a:solidFill>
                <a:srgbClr val="FFFF00"/>
              </a:solidFill>
              <a:latin typeface="Times New Roman"/>
              <a:ea typeface="Times New Roman"/>
              <a:cs typeface="Times New Roman"/>
            </a:defRPr>
          </a:pPr>
          <a:endParaRPr lang="es-VE"/>
        </a:p>
      </c:txPr>
    </c:legend>
    <c:plotVisOnly val="1"/>
    <c:dispBlanksAs val="gap"/>
  </c:chart>
  <c:spPr>
    <a:noFill/>
    <a:ln>
      <a:noFill/>
    </a:ln>
  </c:spPr>
  <c:txPr>
    <a:bodyPr/>
    <a:lstStyle/>
    <a:p>
      <a:pPr>
        <a:defRPr sz="2065" b="1" i="0" u="none" strike="noStrike" baseline="0">
          <a:solidFill>
            <a:schemeClr val="tx1"/>
          </a:solidFill>
          <a:latin typeface="Times New Roman"/>
          <a:ea typeface="Times New Roman"/>
          <a:cs typeface="Times New Roman"/>
        </a:defRPr>
      </a:pPr>
      <a:endParaRPr lang="es-VE"/>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V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59977A3-217A-4BBD-BF22-5763E1989BD1}" type="datetimeFigureOut">
              <a:rPr lang="es-VE" smtClean="0"/>
              <a:pPr/>
              <a:t>23/03/2017</a:t>
            </a:fld>
            <a:endParaRPr lang="es-V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V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V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V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2213AAA-29D5-45C1-91FB-683082130FDA}" type="slidenum">
              <a:rPr lang="es-VE" smtClean="0"/>
              <a:pPr/>
              <a:t>‹Nº›</a:t>
            </a:fld>
            <a:endParaRPr lang="es-VE"/>
          </a:p>
        </p:txBody>
      </p:sp>
    </p:spTree>
    <p:extLst>
      <p:ext uri="{BB962C8B-B14F-4D97-AF65-F5344CB8AC3E}">
        <p14:creationId xmlns="" xmlns:p14="http://schemas.microsoft.com/office/powerpoint/2010/main" val="232976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6 Triángulo isósceles"/>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540544" y="776288"/>
            <a:ext cx="8062912" cy="1470025"/>
          </a:xfrm>
        </p:spPr>
        <p:txBody>
          <a:bodyPr anchor="b">
            <a:normAutofit/>
          </a:bodyPr>
          <a:lstStyle>
            <a:lvl1pPr algn="r">
              <a:defRPr sz="440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1371600" y="6012656"/>
            <a:ext cx="5791200" cy="365125"/>
          </a:xfrm>
        </p:spPr>
        <p:txBody>
          <a:bodyPr tIns="0" bIns="0" anchor="t"/>
          <a:lstStyle>
            <a:lvl1pPr algn="r">
              <a:defRPr sz="1000"/>
            </a:lvl1pPr>
          </a:lstStyle>
          <a:p>
            <a:pPr>
              <a:defRPr/>
            </a:pPr>
            <a:endParaRPr lang="es-ES"/>
          </a:p>
        </p:txBody>
      </p:sp>
      <p:sp>
        <p:nvSpPr>
          <p:cNvPr id="17" name="16 Marcador de pie de página"/>
          <p:cNvSpPr>
            <a:spLocks noGrp="1"/>
          </p:cNvSpPr>
          <p:nvPr>
            <p:ph type="ftr" sz="quarter" idx="11"/>
          </p:nvPr>
        </p:nvSpPr>
        <p:spPr>
          <a:xfrm>
            <a:off x="1371600" y="5650704"/>
            <a:ext cx="5791200" cy="365125"/>
          </a:xfrm>
        </p:spPr>
        <p:txBody>
          <a:bodyPr tIns="0" bIns="0" anchor="b"/>
          <a:lstStyle>
            <a:lvl1pPr algn="r">
              <a:defRPr sz="1100"/>
            </a:lvl1pPr>
          </a:lstStyle>
          <a:p>
            <a:pPr>
              <a:defRPr/>
            </a:pPr>
            <a:endParaRPr lang="es-ES"/>
          </a:p>
        </p:txBody>
      </p:sp>
      <p:sp>
        <p:nvSpPr>
          <p:cNvPr id="29" name="28 Marcador de número de diapositiva"/>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pPr>
              <a:defRPr/>
            </a:pPr>
            <a:fld id="{E5995394-0BF9-4C6A-A149-6EDD7B95151F}" type="slidenum">
              <a:rPr lang="es-ES" smtClean="0"/>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pPr>
              <a:defRPr/>
            </a:pPr>
            <a:endParaRPr lang="es-ES"/>
          </a:p>
        </p:txBody>
      </p:sp>
      <p:sp>
        <p:nvSpPr>
          <p:cNvPr id="5" name="4 Marcador de pie de página"/>
          <p:cNvSpPr>
            <a:spLocks noGrp="1"/>
          </p:cNvSpPr>
          <p:nvPr>
            <p:ph type="ftr" sz="quarter" idx="11"/>
          </p:nvPr>
        </p:nvSpPr>
        <p:spPr/>
        <p:txBody>
          <a:bodyPr/>
          <a:lstStyle/>
          <a:p>
            <a:pPr>
              <a:defRPr/>
            </a:pPr>
            <a:endParaRPr lang="es-ES"/>
          </a:p>
        </p:txBody>
      </p:sp>
      <p:sp>
        <p:nvSpPr>
          <p:cNvPr id="6" name="5 Marcador de número de diapositiva"/>
          <p:cNvSpPr>
            <a:spLocks noGrp="1"/>
          </p:cNvSpPr>
          <p:nvPr>
            <p:ph type="sldNum" sz="quarter" idx="12"/>
          </p:nvPr>
        </p:nvSpPr>
        <p:spPr/>
        <p:txBody>
          <a:bodyPr/>
          <a:lstStyle/>
          <a:p>
            <a:pPr>
              <a:defRPr/>
            </a:pPr>
            <a:fld id="{5488E82E-E965-4D3D-879D-F41E9B67AA91}" type="slidenum">
              <a:rPr lang="es-ES" smtClean="0"/>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381000"/>
            <a:ext cx="1905000" cy="5486400"/>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381000"/>
            <a:ext cx="6248400" cy="5486400"/>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pPr>
              <a:defRPr/>
            </a:pPr>
            <a:endParaRPr lang="es-ES"/>
          </a:p>
        </p:txBody>
      </p:sp>
      <p:sp>
        <p:nvSpPr>
          <p:cNvPr id="5" name="4 Marcador de pie de página"/>
          <p:cNvSpPr>
            <a:spLocks noGrp="1"/>
          </p:cNvSpPr>
          <p:nvPr>
            <p:ph type="ftr" sz="quarter" idx="11"/>
          </p:nvPr>
        </p:nvSpPr>
        <p:spPr/>
        <p:txBody>
          <a:bodyPr/>
          <a:lstStyle/>
          <a:p>
            <a:pPr>
              <a:defRPr/>
            </a:pPr>
            <a:endParaRPr lang="es-ES"/>
          </a:p>
        </p:txBody>
      </p:sp>
      <p:sp>
        <p:nvSpPr>
          <p:cNvPr id="6" name="5 Marcador de número de diapositiva"/>
          <p:cNvSpPr>
            <a:spLocks noGrp="1"/>
          </p:cNvSpPr>
          <p:nvPr>
            <p:ph type="sldNum" sz="quarter" idx="12"/>
          </p:nvPr>
        </p:nvSpPr>
        <p:spPr/>
        <p:txBody>
          <a:bodyPr/>
          <a:lstStyle/>
          <a:p>
            <a:pPr>
              <a:defRPr/>
            </a:pPr>
            <a:fld id="{C7B9E490-2444-49CF-A2C3-A3F1F90FBDF9}" type="slidenum">
              <a:rPr lang="es-ES" smtClean="0"/>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1399032"/>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457200" y="1882808"/>
            <a:ext cx="8229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791456" y="6480048"/>
            <a:ext cx="2133600" cy="301752"/>
          </a:xfrm>
        </p:spPr>
        <p:txBody>
          <a:bodyPr/>
          <a:lstStyle/>
          <a:p>
            <a:pPr>
              <a:defRPr/>
            </a:pPr>
            <a:endParaRPr lang="es-ES"/>
          </a:p>
        </p:txBody>
      </p:sp>
      <p:sp>
        <p:nvSpPr>
          <p:cNvPr id="5" name="4 Marcador de pie de página"/>
          <p:cNvSpPr>
            <a:spLocks noGrp="1"/>
          </p:cNvSpPr>
          <p:nvPr>
            <p:ph type="ftr" sz="quarter" idx="11"/>
          </p:nvPr>
        </p:nvSpPr>
        <p:spPr>
          <a:xfrm>
            <a:off x="457200" y="6480969"/>
            <a:ext cx="4260056" cy="300831"/>
          </a:xfrm>
        </p:spPr>
        <p:txBody>
          <a:bodyPr/>
          <a:lstStyle/>
          <a:p>
            <a:pPr>
              <a:defRPr/>
            </a:pPr>
            <a:endParaRPr lang="es-ES"/>
          </a:p>
        </p:txBody>
      </p:sp>
      <p:sp>
        <p:nvSpPr>
          <p:cNvPr id="6" name="5 Marcador de número de diapositiva"/>
          <p:cNvSpPr>
            <a:spLocks noGrp="1"/>
          </p:cNvSpPr>
          <p:nvPr>
            <p:ph type="sldNum" sz="quarter" idx="12"/>
          </p:nvPr>
        </p:nvSpPr>
        <p:spPr/>
        <p:txBody>
          <a:bodyPr/>
          <a:lstStyle/>
          <a:p>
            <a:pPr>
              <a:defRPr/>
            </a:pPr>
            <a:fld id="{A1423233-D9A6-4F50-8120-D19B3C17D315}" type="slidenum">
              <a:rPr lang="es-ES" smtClean="0"/>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1"/>
      </p:bgRef>
    </p:bg>
    <p:spTree>
      <p:nvGrpSpPr>
        <p:cNvPr id="1" name=""/>
        <p:cNvGrpSpPr/>
        <p:nvPr/>
      </p:nvGrpSpPr>
      <p:grpSpPr>
        <a:xfrm>
          <a:off x="0" y="0"/>
          <a:ext cx="0" cy="0"/>
          <a:chOff x="0" y="0"/>
          <a:chExt cx="0" cy="0"/>
        </a:xfrm>
      </p:grpSpPr>
      <p:sp>
        <p:nvSpPr>
          <p:cNvPr id="9" name="8 Triángulo rectángulo"/>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7 Triángulo isósceles"/>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3 Marcador de fecha"/>
          <p:cNvSpPr>
            <a:spLocks noGrp="1"/>
          </p:cNvSpPr>
          <p:nvPr>
            <p:ph type="dt" sz="half" idx="10"/>
          </p:nvPr>
        </p:nvSpPr>
        <p:spPr>
          <a:xfrm>
            <a:off x="6955632" y="6477000"/>
            <a:ext cx="2133600" cy="304800"/>
          </a:xfrm>
        </p:spPr>
        <p:txBody>
          <a:bodyPr/>
          <a:lstStyle/>
          <a:p>
            <a:pPr>
              <a:defRPr/>
            </a:pPr>
            <a:endParaRPr lang="es-ES"/>
          </a:p>
        </p:txBody>
      </p:sp>
      <p:sp>
        <p:nvSpPr>
          <p:cNvPr id="5" name="4 Marcador de pie de página"/>
          <p:cNvSpPr>
            <a:spLocks noGrp="1"/>
          </p:cNvSpPr>
          <p:nvPr>
            <p:ph type="ftr" sz="quarter" idx="11"/>
          </p:nvPr>
        </p:nvSpPr>
        <p:spPr>
          <a:xfrm>
            <a:off x="2619376" y="6480969"/>
            <a:ext cx="4260056" cy="300831"/>
          </a:xfrm>
        </p:spPr>
        <p:txBody>
          <a:bodyPr/>
          <a:lstStyle/>
          <a:p>
            <a:pPr>
              <a:defRPr/>
            </a:pPr>
            <a:endParaRPr lang="es-ES"/>
          </a:p>
        </p:txBody>
      </p:sp>
      <p:sp>
        <p:nvSpPr>
          <p:cNvPr id="6" name="5 Marcador de número de diapositiva"/>
          <p:cNvSpPr>
            <a:spLocks noGrp="1"/>
          </p:cNvSpPr>
          <p:nvPr>
            <p:ph type="sldNum" sz="quarter" idx="12"/>
          </p:nvPr>
        </p:nvSpPr>
        <p:spPr>
          <a:xfrm>
            <a:off x="8451056" y="809624"/>
            <a:ext cx="502920" cy="300831"/>
          </a:xfrm>
        </p:spPr>
        <p:txBody>
          <a:bodyPr/>
          <a:lstStyle/>
          <a:p>
            <a:pPr>
              <a:defRPr/>
            </a:pPr>
            <a:fld id="{D4DF96A9-C1D8-4228-B4C6-75B29187B61C}" type="slidenum">
              <a:rPr lang="es-ES" smtClean="0"/>
              <a:pPr>
                <a:defRPr/>
              </a:pPr>
              <a:t>‹Nº›</a:t>
            </a:fld>
            <a:endParaRPr lang="es-ES"/>
          </a:p>
        </p:txBody>
      </p:sp>
      <p:cxnSp>
        <p:nvCxnSpPr>
          <p:cNvPr id="11" name="10 Conector recto"/>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Conector recto"/>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1 Título"/>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marL="0"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4791456" y="6480969"/>
            <a:ext cx="2133600" cy="301752"/>
          </a:xfrm>
        </p:spPr>
        <p:txBody>
          <a:bodyPr/>
          <a:lstStyle/>
          <a:p>
            <a:pPr>
              <a:defRPr/>
            </a:pPr>
            <a:endParaRPr lang="es-ES"/>
          </a:p>
        </p:txBody>
      </p:sp>
      <p:sp>
        <p:nvSpPr>
          <p:cNvPr id="6" name="5 Marcador de pie de página"/>
          <p:cNvSpPr>
            <a:spLocks noGrp="1"/>
          </p:cNvSpPr>
          <p:nvPr>
            <p:ph type="ftr" sz="quarter" idx="11"/>
          </p:nvPr>
        </p:nvSpPr>
        <p:spPr>
          <a:xfrm>
            <a:off x="457200" y="6480969"/>
            <a:ext cx="4260056" cy="301752"/>
          </a:xfrm>
        </p:spPr>
        <p:txBody>
          <a:bodyPr/>
          <a:lstStyle/>
          <a:p>
            <a:pPr>
              <a:defRPr/>
            </a:pPr>
            <a:endParaRPr lang="es-ES"/>
          </a:p>
        </p:txBody>
      </p:sp>
      <p:sp>
        <p:nvSpPr>
          <p:cNvPr id="7" name="6 Marcador de número de diapositiva"/>
          <p:cNvSpPr>
            <a:spLocks noGrp="1"/>
          </p:cNvSpPr>
          <p:nvPr>
            <p:ph type="sldNum" sz="quarter" idx="12"/>
          </p:nvPr>
        </p:nvSpPr>
        <p:spPr>
          <a:xfrm>
            <a:off x="7589520" y="6480969"/>
            <a:ext cx="502920" cy="301752"/>
          </a:xfrm>
        </p:spPr>
        <p:txBody>
          <a:bodyPr/>
          <a:lstStyle/>
          <a:p>
            <a:pPr>
              <a:defRPr/>
            </a:pPr>
            <a:fld id="{70372B87-F465-4479-B1DD-B7CDCF69D038}" type="slidenum">
              <a:rPr lang="es-ES" smtClean="0"/>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a:xfrm>
            <a:off x="4791456" y="6480969"/>
            <a:ext cx="2130552" cy="301752"/>
          </a:xfrm>
        </p:spPr>
        <p:txBody>
          <a:bodyPr/>
          <a:lstStyle/>
          <a:p>
            <a:pPr>
              <a:defRPr/>
            </a:pPr>
            <a:endParaRPr lang="es-ES"/>
          </a:p>
        </p:txBody>
      </p:sp>
      <p:sp>
        <p:nvSpPr>
          <p:cNvPr id="8" name="7 Marcador de pie de página"/>
          <p:cNvSpPr>
            <a:spLocks noGrp="1"/>
          </p:cNvSpPr>
          <p:nvPr>
            <p:ph type="ftr" sz="quarter" idx="11"/>
          </p:nvPr>
        </p:nvSpPr>
        <p:spPr>
          <a:xfrm>
            <a:off x="457200" y="6480969"/>
            <a:ext cx="4261104" cy="301752"/>
          </a:xfrm>
        </p:spPr>
        <p:txBody>
          <a:bodyPr/>
          <a:lstStyle/>
          <a:p>
            <a:pPr>
              <a:defRPr/>
            </a:pPr>
            <a:endParaRPr lang="es-ES"/>
          </a:p>
        </p:txBody>
      </p:sp>
      <p:sp>
        <p:nvSpPr>
          <p:cNvPr id="9" name="8 Marcador de número de diapositiva"/>
          <p:cNvSpPr>
            <a:spLocks noGrp="1"/>
          </p:cNvSpPr>
          <p:nvPr>
            <p:ph type="sldNum" sz="quarter" idx="12"/>
          </p:nvPr>
        </p:nvSpPr>
        <p:spPr>
          <a:xfrm>
            <a:off x="7589520" y="6483096"/>
            <a:ext cx="502920" cy="301752"/>
          </a:xfrm>
        </p:spPr>
        <p:txBody>
          <a:bodyPr/>
          <a:lstStyle>
            <a:lvl1pPr algn="ctr">
              <a:defRPr/>
            </a:lvl1pPr>
          </a:lstStyle>
          <a:p>
            <a:pPr>
              <a:defRPr/>
            </a:pPr>
            <a:fld id="{F1E87298-503B-4142-977F-204559552E5D}" type="slidenum">
              <a:rPr lang="es-ES" smtClean="0"/>
              <a:pPr>
                <a:defRPr/>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b="0"/>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pPr>
              <a:defRPr/>
            </a:pPr>
            <a:endParaRPr lang="es-ES"/>
          </a:p>
        </p:txBody>
      </p:sp>
      <p:sp>
        <p:nvSpPr>
          <p:cNvPr id="4" name="3 Marcador de pie de página"/>
          <p:cNvSpPr>
            <a:spLocks noGrp="1"/>
          </p:cNvSpPr>
          <p:nvPr>
            <p:ph type="ftr" sz="quarter" idx="11"/>
          </p:nvPr>
        </p:nvSpPr>
        <p:spPr/>
        <p:txBody>
          <a:bodyPr/>
          <a:lstStyle/>
          <a:p>
            <a:pPr>
              <a:defRPr/>
            </a:pPr>
            <a:endParaRPr lang="es-ES"/>
          </a:p>
        </p:txBody>
      </p:sp>
      <p:sp>
        <p:nvSpPr>
          <p:cNvPr id="5" name="4 Marcador de número de diapositiva"/>
          <p:cNvSpPr>
            <a:spLocks noGrp="1"/>
          </p:cNvSpPr>
          <p:nvPr>
            <p:ph type="sldNum" sz="quarter" idx="12"/>
          </p:nvPr>
        </p:nvSpPr>
        <p:spPr/>
        <p:txBody>
          <a:bodyPr/>
          <a:lstStyle/>
          <a:p>
            <a:pPr>
              <a:defRPr/>
            </a:pPr>
            <a:fld id="{20877560-B43A-49F8-A473-D980B2E2DD63}" type="slidenum">
              <a:rPr lang="es-ES" smtClean="0"/>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791456" y="6480969"/>
            <a:ext cx="2133600" cy="301752"/>
          </a:xfrm>
        </p:spPr>
        <p:txBody>
          <a:bodyPr/>
          <a:lstStyle/>
          <a:p>
            <a:pPr>
              <a:defRPr/>
            </a:pPr>
            <a:endParaRPr lang="es-ES"/>
          </a:p>
        </p:txBody>
      </p:sp>
      <p:sp>
        <p:nvSpPr>
          <p:cNvPr id="3" name="2 Marcador de pie de página"/>
          <p:cNvSpPr>
            <a:spLocks noGrp="1"/>
          </p:cNvSpPr>
          <p:nvPr>
            <p:ph type="ftr" sz="quarter" idx="11"/>
          </p:nvPr>
        </p:nvSpPr>
        <p:spPr>
          <a:xfrm>
            <a:off x="457200" y="6481890"/>
            <a:ext cx="4260056" cy="300831"/>
          </a:xfrm>
        </p:spPr>
        <p:txBody>
          <a:bodyPr/>
          <a:lstStyle/>
          <a:p>
            <a:pPr>
              <a:defRPr/>
            </a:pPr>
            <a:endParaRPr lang="es-ES"/>
          </a:p>
        </p:txBody>
      </p:sp>
      <p:sp>
        <p:nvSpPr>
          <p:cNvPr id="4" name="3 Marcador de número de diapositiva"/>
          <p:cNvSpPr>
            <a:spLocks noGrp="1"/>
          </p:cNvSpPr>
          <p:nvPr>
            <p:ph type="sldNum" sz="quarter" idx="12"/>
          </p:nvPr>
        </p:nvSpPr>
        <p:spPr>
          <a:xfrm>
            <a:off x="7589520" y="6480969"/>
            <a:ext cx="502920" cy="301752"/>
          </a:xfrm>
        </p:spPr>
        <p:txBody>
          <a:bodyPr/>
          <a:lstStyle/>
          <a:p>
            <a:pPr>
              <a:defRPr/>
            </a:pPr>
            <a:fld id="{5E3F4722-87C9-4370-8383-3EBCF34FE2FD}" type="slidenum">
              <a:rPr lang="es-ES" smtClean="0"/>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278976" y="6556248"/>
            <a:ext cx="2133600" cy="301752"/>
          </a:xfrm>
        </p:spPr>
        <p:txBody>
          <a:bodyPr/>
          <a:lstStyle>
            <a:lvl1pPr>
              <a:defRPr sz="900"/>
            </a:lvl1pPr>
          </a:lstStyle>
          <a:p>
            <a:pPr>
              <a:defRPr/>
            </a:pPr>
            <a:endParaRPr lang="es-ES"/>
          </a:p>
        </p:txBody>
      </p:sp>
      <p:sp>
        <p:nvSpPr>
          <p:cNvPr id="6" name="5 Marcador de pie de página"/>
          <p:cNvSpPr>
            <a:spLocks noGrp="1"/>
          </p:cNvSpPr>
          <p:nvPr>
            <p:ph type="ftr" sz="quarter" idx="11"/>
          </p:nvPr>
        </p:nvSpPr>
        <p:spPr>
          <a:xfrm>
            <a:off x="1135856" y="6556248"/>
            <a:ext cx="5143120" cy="301752"/>
          </a:xfrm>
        </p:spPr>
        <p:txBody>
          <a:bodyPr/>
          <a:lstStyle>
            <a:lvl1pPr>
              <a:defRPr sz="900"/>
            </a:lvl1pPr>
          </a:lstStyle>
          <a:p>
            <a:pPr>
              <a:defRPr/>
            </a:pPr>
            <a:endParaRPr lang="es-ES"/>
          </a:p>
        </p:txBody>
      </p:sp>
      <p:sp>
        <p:nvSpPr>
          <p:cNvPr id="7" name="6 Marcador de número de diapositiva"/>
          <p:cNvSpPr>
            <a:spLocks noGrp="1"/>
          </p:cNvSpPr>
          <p:nvPr>
            <p:ph type="sldNum" sz="quarter" idx="12"/>
          </p:nvPr>
        </p:nvSpPr>
        <p:spPr>
          <a:xfrm>
            <a:off x="8410576" y="6556248"/>
            <a:ext cx="502920" cy="301752"/>
          </a:xfrm>
        </p:spPr>
        <p:txBody>
          <a:bodyPr/>
          <a:lstStyle>
            <a:lvl1pPr>
              <a:defRPr sz="900"/>
            </a:lvl1pPr>
          </a:lstStyle>
          <a:p>
            <a:pPr>
              <a:defRPr/>
            </a:pPr>
            <a:fld id="{401C43B9-2FEF-4277-A7F3-535A2CAFAB19}" type="slidenum">
              <a:rPr lang="es-ES" smtClean="0"/>
              <a:pPr>
                <a:defRPr/>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6108192" y="6556248"/>
            <a:ext cx="2103120" cy="301752"/>
          </a:xfrm>
        </p:spPr>
        <p:txBody>
          <a:bodyPr/>
          <a:lstStyle>
            <a:lvl1pPr>
              <a:defRPr sz="900"/>
            </a:lvl1pPr>
          </a:lstStyle>
          <a:p>
            <a:pPr>
              <a:defRPr/>
            </a:pPr>
            <a:endParaRPr lang="es-ES"/>
          </a:p>
        </p:txBody>
      </p:sp>
      <p:sp>
        <p:nvSpPr>
          <p:cNvPr id="6" name="5 Marcador de pie de página"/>
          <p:cNvSpPr>
            <a:spLocks noGrp="1"/>
          </p:cNvSpPr>
          <p:nvPr>
            <p:ph type="ftr" sz="quarter" idx="11"/>
          </p:nvPr>
        </p:nvSpPr>
        <p:spPr>
          <a:xfrm>
            <a:off x="1170432" y="6557169"/>
            <a:ext cx="4948072" cy="301752"/>
          </a:xfrm>
        </p:spPr>
        <p:txBody>
          <a:bodyPr/>
          <a:lstStyle>
            <a:lvl1pPr>
              <a:defRPr sz="900"/>
            </a:lvl1pPr>
          </a:lstStyle>
          <a:p>
            <a:pPr>
              <a:defRPr/>
            </a:pPr>
            <a:endParaRPr lang="es-ES"/>
          </a:p>
        </p:txBody>
      </p:sp>
      <p:sp>
        <p:nvSpPr>
          <p:cNvPr id="7" name="6 Marcador de número de diapositiva"/>
          <p:cNvSpPr>
            <a:spLocks noGrp="1"/>
          </p:cNvSpPr>
          <p:nvPr>
            <p:ph type="sldNum" sz="quarter" idx="12"/>
          </p:nvPr>
        </p:nvSpPr>
        <p:spPr>
          <a:xfrm>
            <a:off x="8217192" y="6556248"/>
            <a:ext cx="365760" cy="301752"/>
          </a:xfrm>
        </p:spPr>
        <p:txBody>
          <a:bodyPr/>
          <a:lstStyle>
            <a:lvl1pPr algn="ctr">
              <a:defRPr sz="900"/>
            </a:lvl1pPr>
          </a:lstStyle>
          <a:p>
            <a:pPr>
              <a:defRPr/>
            </a:pPr>
            <a:fld id="{EAD84DDB-6819-40DF-9436-94ACA6887770}" type="slidenum">
              <a:rPr lang="es-ES" smtClean="0"/>
              <a:pPr>
                <a:defRPr/>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10 Triángulo rectángulo"/>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7 Conector recto"/>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21 Marcador de título"/>
          <p:cNvSpPr>
            <a:spLocks noGrp="1"/>
          </p:cNvSpPr>
          <p:nvPr>
            <p:ph type="title"/>
          </p:nvPr>
        </p:nvSpPr>
        <p:spPr>
          <a:xfrm>
            <a:off x="457200" y="267494"/>
            <a:ext cx="8229600" cy="1399032"/>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pPr>
              <a:defRPr/>
            </a:pPr>
            <a:endParaRPr lang="es-ES"/>
          </a:p>
        </p:txBody>
      </p:sp>
      <p:sp>
        <p:nvSpPr>
          <p:cNvPr id="3" name="2 Marcador de pie de página"/>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pPr>
              <a:defRPr/>
            </a:pPr>
            <a:endParaRPr lang="es-ES"/>
          </a:p>
        </p:txBody>
      </p:sp>
      <p:sp>
        <p:nvSpPr>
          <p:cNvPr id="23" name="22 Marcador de número de diapositiva"/>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pPr>
              <a:defRPr/>
            </a:pPr>
            <a:fld id="{4D0DDA4C-07E2-4C35-A9DC-C59E8DC0EC2D}" type="slidenum">
              <a:rPr lang="es-ES" smtClean="0"/>
              <a:pPr>
                <a:defRPr/>
              </a:pPr>
              <a:t>‹Nº›</a:t>
            </a:fld>
            <a:endParaRPr lang="es-E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www.el-nacional.com/bbc_mundo/crisis-hambre-Venezuela_3_893340668.html"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3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www.cerpe.org.ve/tl_files/Cerpe/contenido/documentos/Actualidad%20Educativa/1-%20INFORME%20%202015.pdf" TargetMode="External"/><Relationship Id="rId2" Type="http://schemas.openxmlformats.org/officeDocument/2006/relationships/hyperlink" Target="http://www.finanzasdigital.com/2016/07/jose-guerra-poder-adquisitivo-los-trabajadores-ha-caido-40-2016/V" TargetMode="External"/><Relationship Id="rId1" Type="http://schemas.openxmlformats.org/officeDocument/2006/relationships/slideLayout" Target="../slideLayouts/slideLayout2.xml"/><Relationship Id="rId4" Type="http://schemas.openxmlformats.org/officeDocument/2006/relationships/hyperlink" Target="http://www.un.org/sustainabledevelopment/es/objetivos-de-desarrollo-sostenible/"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2" name="Rectangle 4"/>
          <p:cNvSpPr>
            <a:spLocks noGrp="1" noChangeArrowheads="1"/>
          </p:cNvSpPr>
          <p:nvPr>
            <p:ph type="title"/>
          </p:nvPr>
        </p:nvSpPr>
        <p:spPr>
          <a:xfrm>
            <a:off x="395288" y="1"/>
            <a:ext cx="8229600" cy="2420888"/>
          </a:xfrm>
          <a:noFill/>
        </p:spPr>
        <p:txBody>
          <a:bodyPr anchorCtr="1">
            <a:normAutofit fontScale="90000"/>
          </a:bodyPr>
          <a:lstStyle/>
          <a:p>
            <a:pPr algn="ctr" eaLnBrk="1" hangingPunct="1"/>
            <a:r>
              <a:rPr lang="es-ES" sz="2400" b="1" dirty="0" smtClean="0">
                <a:solidFill>
                  <a:srgbClr val="FFFF00"/>
                </a:solidFill>
                <a:effectLst/>
              </a:rPr>
              <a:t>Universidad de Los Andes</a:t>
            </a:r>
            <a:br>
              <a:rPr lang="es-ES" sz="2400" b="1" dirty="0" smtClean="0">
                <a:solidFill>
                  <a:srgbClr val="FFFF00"/>
                </a:solidFill>
                <a:effectLst/>
              </a:rPr>
            </a:br>
            <a:r>
              <a:rPr lang="es-ES" sz="2400" b="1" dirty="0" smtClean="0">
                <a:solidFill>
                  <a:srgbClr val="FFFF00"/>
                </a:solidFill>
                <a:effectLst/>
              </a:rPr>
              <a:t>Departamento de Ciencias de la Conducta</a:t>
            </a:r>
            <a:br>
              <a:rPr lang="es-ES" sz="2400" b="1" dirty="0" smtClean="0">
                <a:solidFill>
                  <a:srgbClr val="FFFF00"/>
                </a:solidFill>
                <a:effectLst/>
              </a:rPr>
            </a:br>
            <a:r>
              <a:rPr lang="es-ES" sz="2400" b="1" dirty="0" smtClean="0">
                <a:solidFill>
                  <a:srgbClr val="FFFF00"/>
                </a:solidFill>
                <a:effectLst/>
              </a:rPr>
              <a:t>Mérida – Venezuela</a:t>
            </a:r>
            <a:br>
              <a:rPr lang="es-ES" sz="2400" b="1" dirty="0" smtClean="0">
                <a:solidFill>
                  <a:srgbClr val="FFFF00"/>
                </a:solidFill>
                <a:effectLst/>
              </a:rPr>
            </a:br>
            <a:r>
              <a:rPr lang="es-ES" sz="2400" b="1" dirty="0" smtClean="0">
                <a:solidFill>
                  <a:srgbClr val="FFFF00"/>
                </a:solidFill>
                <a:effectLst/>
              </a:rPr>
              <a:t/>
            </a:r>
            <a:br>
              <a:rPr lang="es-ES" sz="2400" b="1" dirty="0" smtClean="0">
                <a:solidFill>
                  <a:srgbClr val="FFFF00"/>
                </a:solidFill>
                <a:effectLst/>
              </a:rPr>
            </a:br>
            <a:r>
              <a:rPr lang="es-ES" sz="2400" b="1" dirty="0" smtClean="0">
                <a:solidFill>
                  <a:srgbClr val="FFFF00"/>
                </a:solidFill>
                <a:effectLst/>
              </a:rPr>
              <a:t>Tema 8. El </a:t>
            </a:r>
            <a:r>
              <a:rPr lang="es-ES" sz="2400" b="1" dirty="0" smtClean="0">
                <a:solidFill>
                  <a:srgbClr val="FFFF00"/>
                </a:solidFill>
                <a:effectLst/>
              </a:rPr>
              <a:t>desarrollo humano: </a:t>
            </a:r>
            <a:br>
              <a:rPr lang="es-ES" sz="2400" b="1" dirty="0" smtClean="0">
                <a:solidFill>
                  <a:srgbClr val="FFFF00"/>
                </a:solidFill>
                <a:effectLst/>
              </a:rPr>
            </a:br>
            <a:r>
              <a:rPr lang="es-ES" sz="2400" b="1" dirty="0" smtClean="0">
                <a:solidFill>
                  <a:srgbClr val="FFFF00"/>
                </a:solidFill>
                <a:effectLst/>
              </a:rPr>
              <a:t>       </a:t>
            </a:r>
            <a:r>
              <a:rPr lang="es-ES" sz="2400" b="1" dirty="0" smtClean="0">
                <a:solidFill>
                  <a:srgbClr val="FFFF00"/>
                </a:solidFill>
                <a:effectLst/>
              </a:rPr>
              <a:t>Objetivos de Desarrollo del Milenio (ODM) / Objetivos de Desarrollo Sustentable (ODS).</a:t>
            </a:r>
            <a:endParaRPr lang="es-ES" sz="2400" b="1" dirty="0" smtClean="0">
              <a:solidFill>
                <a:srgbClr val="FF9900"/>
              </a:solidFill>
              <a:effectLst/>
            </a:endParaRPr>
          </a:p>
        </p:txBody>
      </p:sp>
      <p:pic>
        <p:nvPicPr>
          <p:cNvPr id="3076" name="Picture 7" descr="logo campaña del milenio"/>
          <p:cNvPicPr>
            <a:picLocks noGrp="1" noChangeAspect="1" noChangeArrowheads="1"/>
          </p:cNvPicPr>
          <p:nvPr>
            <p:ph idx="1"/>
          </p:nvPr>
        </p:nvPicPr>
        <p:blipFill>
          <a:blip r:embed="rId2" cstate="print"/>
          <a:srcRect/>
          <a:stretch>
            <a:fillRect/>
          </a:stretch>
        </p:blipFill>
        <p:spPr>
          <a:xfrm>
            <a:off x="714348" y="2601552"/>
            <a:ext cx="4071966" cy="1143008"/>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pic>
        <p:nvPicPr>
          <p:cNvPr id="3075" name="Picture 6" descr="photo-bar"/>
          <p:cNvPicPr>
            <a:picLocks noChangeAspect="1" noChangeArrowheads="1"/>
          </p:cNvPicPr>
          <p:nvPr/>
        </p:nvPicPr>
        <p:blipFill>
          <a:blip r:embed="rId3" cstate="print"/>
          <a:srcRect/>
          <a:stretch>
            <a:fillRect/>
          </a:stretch>
        </p:blipFill>
        <p:spPr bwMode="auto">
          <a:xfrm>
            <a:off x="785786" y="4673254"/>
            <a:ext cx="7488238" cy="915986"/>
          </a:xfrm>
          <a:prstGeom prst="rect">
            <a:avLst/>
          </a:prstGeom>
          <a:noFill/>
          <a:ln w="9525">
            <a:noFill/>
            <a:miter lim="800000"/>
            <a:headEnd/>
            <a:tailEnd/>
          </a:ln>
        </p:spPr>
      </p:pic>
      <p:sp>
        <p:nvSpPr>
          <p:cNvPr id="12297" name="Rectangle 9"/>
          <p:cNvSpPr>
            <a:spLocks noChangeArrowheads="1"/>
          </p:cNvSpPr>
          <p:nvPr/>
        </p:nvSpPr>
        <p:spPr bwMode="auto">
          <a:xfrm>
            <a:off x="3571868" y="5725125"/>
            <a:ext cx="4643470" cy="800219"/>
          </a:xfrm>
          <a:prstGeom prst="rect">
            <a:avLst/>
          </a:prstGeom>
          <a:noFill/>
          <a:ln w="9525">
            <a:noFill/>
            <a:miter lim="800000"/>
            <a:headEnd/>
            <a:tailEnd/>
          </a:ln>
          <a:effectLst/>
        </p:spPr>
        <p:txBody>
          <a:bodyPr wrap="square">
            <a:spAutoFit/>
          </a:bodyPr>
          <a:lstStyle/>
          <a:p>
            <a:pPr>
              <a:lnSpc>
                <a:spcPct val="90000"/>
              </a:lnSpc>
              <a:spcBef>
                <a:spcPct val="50000"/>
              </a:spcBef>
              <a:buClr>
                <a:schemeClr val="hlink"/>
              </a:buClr>
              <a:buSzPct val="80000"/>
              <a:buFont typeface="Arial" charset="0"/>
              <a:buNone/>
              <a:defRPr/>
            </a:pPr>
            <a:r>
              <a:rPr lang="es-ES" sz="2000" dirty="0" smtClean="0">
                <a:solidFill>
                  <a:srgbClr val="FFCC66"/>
                </a:solidFill>
                <a:effectLst>
                  <a:outerShdw blurRad="38100" dist="38100" dir="2700000" algn="tl">
                    <a:srgbClr val="000000"/>
                  </a:outerShdw>
                </a:effectLst>
                <a:latin typeface="Tahoma" pitchFamily="34" charset="0"/>
              </a:rPr>
              <a:t>Prof</a:t>
            </a:r>
            <a:r>
              <a:rPr lang="es-ES" sz="2000" dirty="0" smtClean="0">
                <a:solidFill>
                  <a:srgbClr val="FFCC66"/>
                </a:solidFill>
                <a:effectLst>
                  <a:outerShdw blurRad="38100" dist="38100" dir="2700000" algn="tl">
                    <a:srgbClr val="000000"/>
                  </a:outerShdw>
                </a:effectLst>
                <a:latin typeface="Tahoma" pitchFamily="34" charset="0"/>
              </a:rPr>
              <a:t>. </a:t>
            </a:r>
            <a:r>
              <a:rPr lang="es-ES" sz="2000" dirty="0" err="1" smtClean="0">
                <a:solidFill>
                  <a:srgbClr val="FFCC66"/>
                </a:solidFill>
                <a:effectLst>
                  <a:outerShdw blurRad="38100" dist="38100" dir="2700000" algn="tl">
                    <a:srgbClr val="000000"/>
                  </a:outerShdw>
                </a:effectLst>
                <a:latin typeface="Tahoma" pitchFamily="34" charset="0"/>
              </a:rPr>
              <a:t>Evelyne</a:t>
            </a:r>
            <a:r>
              <a:rPr lang="es-ES" sz="2000" dirty="0" smtClean="0">
                <a:solidFill>
                  <a:srgbClr val="FFCC66"/>
                </a:solidFill>
                <a:effectLst>
                  <a:outerShdw blurRad="38100" dist="38100" dir="2700000" algn="tl">
                    <a:srgbClr val="000000"/>
                  </a:outerShdw>
                </a:effectLst>
                <a:latin typeface="Tahoma" pitchFamily="34" charset="0"/>
              </a:rPr>
              <a:t> </a:t>
            </a:r>
            <a:r>
              <a:rPr lang="es-ES" sz="2000" dirty="0" smtClean="0">
                <a:solidFill>
                  <a:srgbClr val="FFCC66"/>
                </a:solidFill>
                <a:effectLst>
                  <a:outerShdw blurRad="38100" dist="38100" dir="2700000" algn="tl">
                    <a:srgbClr val="000000"/>
                  </a:outerShdw>
                </a:effectLst>
                <a:latin typeface="Tahoma" pitchFamily="34" charset="0"/>
              </a:rPr>
              <a:t>Rivas Suárez</a:t>
            </a:r>
          </a:p>
          <a:p>
            <a:pPr>
              <a:lnSpc>
                <a:spcPct val="90000"/>
              </a:lnSpc>
              <a:spcBef>
                <a:spcPct val="50000"/>
              </a:spcBef>
              <a:buClr>
                <a:schemeClr val="hlink"/>
              </a:buClr>
              <a:buSzPct val="80000"/>
              <a:buFont typeface="Arial" charset="0"/>
              <a:buNone/>
              <a:defRPr/>
            </a:pPr>
            <a:r>
              <a:rPr lang="es-ES" sz="2000" dirty="0" smtClean="0">
                <a:solidFill>
                  <a:srgbClr val="FFCC66"/>
                </a:solidFill>
                <a:effectLst>
                  <a:outerShdw blurRad="38100" dist="38100" dir="2700000" algn="tl">
                    <a:srgbClr val="000000"/>
                  </a:outerShdw>
                </a:effectLst>
                <a:latin typeface="Tahoma" pitchFamily="34" charset="0"/>
              </a:rPr>
              <a:t>Prof. Gustavo Alcántara Moreno</a:t>
            </a:r>
            <a:endParaRPr lang="es-ES" sz="2000" dirty="0">
              <a:effectLst>
                <a:outerShdw blurRad="38100" dist="38100" dir="2700000" algn="tl">
                  <a:srgbClr val="FFFFFF"/>
                </a:outerShdw>
              </a:effectLst>
              <a:latin typeface="Tahoma" pitchFamily="34" charset="0"/>
            </a:endParaRPr>
          </a:p>
        </p:txBody>
      </p:sp>
      <p:pic>
        <p:nvPicPr>
          <p:cNvPr id="7" name="Picture 2" descr="ODSbann"/>
          <p:cNvPicPr>
            <a:picLocks noChangeAspect="1" noChangeArrowheads="1"/>
          </p:cNvPicPr>
          <p:nvPr/>
        </p:nvPicPr>
        <p:blipFill>
          <a:blip r:embed="rId4" cstate="print"/>
          <a:srcRect/>
          <a:stretch>
            <a:fillRect/>
          </a:stretch>
        </p:blipFill>
        <p:spPr bwMode="auto">
          <a:xfrm>
            <a:off x="4643438" y="3173056"/>
            <a:ext cx="3786215" cy="107157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12292"/>
                                        </p:tgtEl>
                                        <p:attrNameLst>
                                          <p:attrName>style.visibility</p:attrName>
                                        </p:attrNameLst>
                                      </p:cBhvr>
                                      <p:to>
                                        <p:strVal val="visible"/>
                                      </p:to>
                                    </p:set>
                                    <p:anim calcmode="lin" valueType="num">
                                      <p:cBhvr>
                                        <p:cTn id="7" dur="2000" fill="hold"/>
                                        <p:tgtEl>
                                          <p:spTgt spid="12292"/>
                                        </p:tgtEl>
                                        <p:attrNameLst>
                                          <p:attrName>ppt_w</p:attrName>
                                        </p:attrNameLst>
                                      </p:cBhvr>
                                      <p:tavLst>
                                        <p:tav tm="0">
                                          <p:val>
                                            <p:strVal val="#ppt_w"/>
                                          </p:val>
                                        </p:tav>
                                        <p:tav tm="100000">
                                          <p:val>
                                            <p:strVal val="#ppt_w"/>
                                          </p:val>
                                        </p:tav>
                                      </p:tavLst>
                                    </p:anim>
                                    <p:anim calcmode="lin" valueType="num">
                                      <p:cBhvr>
                                        <p:cTn id="8" dur="2000" fill="hold"/>
                                        <p:tgtEl>
                                          <p:spTgt spid="12292"/>
                                        </p:tgtEl>
                                        <p:attrNameLst>
                                          <p:attrName>ppt_h</p:attrName>
                                        </p:attrNameLst>
                                      </p:cBhvr>
                                      <p:tavLst>
                                        <p:tav tm="0">
                                          <p:val>
                                            <p:strVal val="#ppt_h"/>
                                          </p:val>
                                        </p:tav>
                                        <p:tav tm="30000">
                                          <p:val>
                                            <p:strVal val="#ppt_h/2"/>
                                          </p:val>
                                        </p:tav>
                                        <p:tav tm="40000">
                                          <p:val>
                                            <p:strVal val="#ppt_h"/>
                                          </p:val>
                                        </p:tav>
                                        <p:tav tm="50000">
                                          <p:val>
                                            <p:strVal val="#ppt_h/2"/>
                                          </p:val>
                                        </p:tav>
                                        <p:tav tm="60000">
                                          <p:val>
                                            <p:strVal val="#ppt_h"/>
                                          </p:val>
                                        </p:tav>
                                        <p:tav tm="69900">
                                          <p:val>
                                            <p:strVal val="#ppt_h/2"/>
                                          </p:val>
                                        </p:tav>
                                        <p:tav tm="80000">
                                          <p:val>
                                            <p:strVal val="#ppt_h"/>
                                          </p:val>
                                        </p:tav>
                                        <p:tav tm="100000">
                                          <p:val>
                                            <p:strVal val="#ppt_h"/>
                                          </p:val>
                                        </p:tav>
                                      </p:tavLst>
                                    </p:anim>
                                    <p:anim calcmode="lin" valueType="num">
                                      <p:cBhvr>
                                        <p:cTn id="9" dur="2000" fill="hold"/>
                                        <p:tgtEl>
                                          <p:spTgt spid="12292"/>
                                        </p:tgtEl>
                                        <p:attrNameLst>
                                          <p:attrName>ppt_x</p:attrName>
                                        </p:attrNameLst>
                                      </p:cBhvr>
                                      <p:tavLst>
                                        <p:tav tm="0">
                                          <p:val>
                                            <p:strVal val="#ppt_x-.4"/>
                                          </p:val>
                                        </p:tav>
                                        <p:tav tm="100000">
                                          <p:val>
                                            <p:strVal val="#ppt_x"/>
                                          </p:val>
                                        </p:tav>
                                      </p:tavLst>
                                    </p:anim>
                                    <p:anim calcmode="lin" valueType="num">
                                      <p:cBhvr>
                                        <p:cTn id="10" dur="2000" fill="hold"/>
                                        <p:tgtEl>
                                          <p:spTgt spid="12292"/>
                                        </p:tgtEl>
                                        <p:attrNameLst>
                                          <p:attrName>ppt_y</p:attrName>
                                        </p:attrNameLst>
                                      </p:cBhvr>
                                      <p:tavLst>
                                        <p:tav tm="0">
                                          <p:val>
                                            <p:strVal val="#ppt_y-.5"/>
                                          </p:val>
                                        </p:tav>
                                        <p:tav tm="20000">
                                          <p:val>
                                            <p:strVal val="#ppt_y-.2"/>
                                          </p:val>
                                        </p:tav>
                                        <p:tav tm="30000">
                                          <p:val>
                                            <p:strVal val="#ppt_y"/>
                                          </p:val>
                                        </p:tav>
                                        <p:tav tm="40000">
                                          <p:val>
                                            <p:strVal val="#ppt_y-.15"/>
                                          </p:val>
                                        </p:tav>
                                        <p:tav tm="50000">
                                          <p:val>
                                            <p:strVal val="#ppt_y"/>
                                          </p:val>
                                        </p:tav>
                                        <p:tav tm="60000">
                                          <p:val>
                                            <p:strVal val="#ppt_y-.1"/>
                                          </p:val>
                                        </p:tav>
                                        <p:tav tm="69900">
                                          <p:val>
                                            <p:strVal val="#ppt_y"/>
                                          </p:val>
                                        </p:tav>
                                        <p:tav tm="8000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01" name="Rectangle 9"/>
          <p:cNvSpPr>
            <a:spLocks noGrp="1" noChangeArrowheads="1"/>
          </p:cNvSpPr>
          <p:nvPr>
            <p:ph type="title"/>
          </p:nvPr>
        </p:nvSpPr>
        <p:spPr>
          <a:xfrm>
            <a:off x="468313" y="115888"/>
            <a:ext cx="8229600" cy="1139825"/>
          </a:xfrm>
          <a:noFill/>
        </p:spPr>
        <p:txBody>
          <a:bodyPr anchorCtr="1"/>
          <a:lstStyle/>
          <a:p>
            <a:pPr eaLnBrk="1" hangingPunct="1"/>
            <a:r>
              <a:rPr lang="es-ES" sz="2800" dirty="0" smtClean="0">
                <a:solidFill>
                  <a:srgbClr val="FF9933"/>
                </a:solidFill>
              </a:rPr>
              <a:t>¿Qué son los Objetivos de Desarrollo del Milenio?</a:t>
            </a:r>
          </a:p>
        </p:txBody>
      </p:sp>
      <p:sp>
        <p:nvSpPr>
          <p:cNvPr id="8202" name="Rectangle 10"/>
          <p:cNvSpPr>
            <a:spLocks noGrp="1" noChangeArrowheads="1"/>
          </p:cNvSpPr>
          <p:nvPr>
            <p:ph idx="1"/>
          </p:nvPr>
        </p:nvSpPr>
        <p:spPr>
          <a:xfrm>
            <a:off x="468313" y="1412875"/>
            <a:ext cx="8229600" cy="3600450"/>
          </a:xfrm>
          <a:noFill/>
        </p:spPr>
        <p:txBody>
          <a:bodyPr>
            <a:normAutofit fontScale="92500" lnSpcReduction="10000"/>
          </a:bodyPr>
          <a:lstStyle/>
          <a:p>
            <a:pPr algn="just" eaLnBrk="1" hangingPunct="1"/>
            <a:r>
              <a:rPr lang="es-ES" sz="1800" dirty="0" smtClean="0">
                <a:solidFill>
                  <a:srgbClr val="FFFF00"/>
                </a:solidFill>
              </a:rPr>
              <a:t>Constituyen el </a:t>
            </a:r>
            <a:r>
              <a:rPr lang="es-ES" sz="1800" i="1" dirty="0" smtClean="0">
                <a:solidFill>
                  <a:srgbClr val="FFFF00"/>
                </a:solidFill>
              </a:rPr>
              <a:t>compromiso</a:t>
            </a:r>
            <a:r>
              <a:rPr lang="es-ES" sz="1800" dirty="0" smtClean="0">
                <a:solidFill>
                  <a:srgbClr val="FFFF00"/>
                </a:solidFill>
              </a:rPr>
              <a:t> de 191 jefes de Estado y de Gobierno, adoptado en la Cumbre del Milenio de las Naciones Unidas del 2000, destinado a acabar con la pobreza extrema para el año 2015</a:t>
            </a:r>
          </a:p>
          <a:p>
            <a:pPr algn="just" eaLnBrk="1" hangingPunct="1"/>
            <a:r>
              <a:rPr lang="es-ES" sz="1800" dirty="0" smtClean="0">
                <a:solidFill>
                  <a:srgbClr val="FFFF00"/>
                </a:solidFill>
              </a:rPr>
              <a:t>Representan un </a:t>
            </a:r>
            <a:r>
              <a:rPr lang="es-ES" sz="1800" i="1" dirty="0" smtClean="0">
                <a:solidFill>
                  <a:srgbClr val="FFFF00"/>
                </a:solidFill>
              </a:rPr>
              <a:t>pacto</a:t>
            </a:r>
            <a:r>
              <a:rPr lang="es-ES" sz="1800" dirty="0" smtClean="0">
                <a:solidFill>
                  <a:srgbClr val="FFFF00"/>
                </a:solidFill>
              </a:rPr>
              <a:t> entre los principales protagonistas económicos del mundo. </a:t>
            </a:r>
          </a:p>
          <a:p>
            <a:pPr algn="just" eaLnBrk="1" hangingPunct="1"/>
            <a:r>
              <a:rPr lang="es-ES" sz="1800" dirty="0" smtClean="0">
                <a:solidFill>
                  <a:srgbClr val="FFFF00"/>
                </a:solidFill>
              </a:rPr>
              <a:t>Los países pobres prometieron mejorar sus políticas y gestión de gobierno y aumentar la rendición de cuentas ante sus propios ciudadanos;</a:t>
            </a:r>
          </a:p>
          <a:p>
            <a:pPr algn="just" eaLnBrk="1" hangingPunct="1"/>
            <a:r>
              <a:rPr lang="es-ES" sz="1800" dirty="0" smtClean="0">
                <a:solidFill>
                  <a:srgbClr val="FFFF00"/>
                </a:solidFill>
              </a:rPr>
              <a:t>Los países ricos prometieron proporcionar los recursos, y</a:t>
            </a:r>
          </a:p>
          <a:p>
            <a:pPr algn="just" eaLnBrk="1" hangingPunct="1"/>
            <a:r>
              <a:rPr lang="es-ES" sz="1800" dirty="0" smtClean="0">
                <a:solidFill>
                  <a:srgbClr val="FFFF00"/>
                </a:solidFill>
              </a:rPr>
              <a:t>Las principales instituciones financieras internacionales (el Banco Mundial, el FMI, los bancos regionales de desarrollo, los miembros de la Organización Mundial del Comercio) declararon expresamente que ellas también serán responsables por el logro de los Objetivos </a:t>
            </a:r>
          </a:p>
        </p:txBody>
      </p:sp>
      <p:pic>
        <p:nvPicPr>
          <p:cNvPr id="11268" name="Picture 11" descr="un-mdg-bar"/>
          <p:cNvPicPr>
            <a:picLocks noChangeAspect="1" noChangeArrowheads="1"/>
          </p:cNvPicPr>
          <p:nvPr/>
        </p:nvPicPr>
        <p:blipFill>
          <a:blip r:embed="rId2" cstate="print"/>
          <a:srcRect/>
          <a:stretch>
            <a:fillRect/>
          </a:stretch>
        </p:blipFill>
        <p:spPr bwMode="auto">
          <a:xfrm>
            <a:off x="1187450" y="5445125"/>
            <a:ext cx="7129463" cy="1079500"/>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accel="50000" decel="50000" fill="hold" grpId="0" nodeType="withEffect">
                                  <p:stCondLst>
                                    <p:cond delay="0"/>
                                  </p:stCondLst>
                                  <p:iterate type="lt">
                                    <p:tmPct val="10000"/>
                                  </p:iterate>
                                  <p:childTnLst>
                                    <p:animMotion origin="layout" path="M 3.61111E-6 3.33333E-6  C 0.06892 3.33333E-6  0.125 0.02847  0.125 0.06389  C 0.125 0.09907  0.06892 0.12777  3.61111E-6 0.12777  C -0.0691 0.12777  -0.125 0.09907  -0.125 0.06389  C -0.125 0.02847  -0.0691 3.33333E-6  3.61111E-6 3.33333E-6  Z " pathEditMode="relative">
                                      <p:cBhvr>
                                        <p:cTn id="6" dur="2000" fill="hold"/>
                                        <p:tgtEl>
                                          <p:spTgt spid="8201"/>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8202">
                                            <p:txEl>
                                              <p:pRg st="0" end="0"/>
                                            </p:txEl>
                                          </p:spTgt>
                                        </p:tgtEl>
                                        <p:attrNameLst>
                                          <p:attrName>style.visibility</p:attrName>
                                        </p:attrNameLst>
                                      </p:cBhvr>
                                      <p:to>
                                        <p:strVal val="visible"/>
                                      </p:to>
                                    </p:set>
                                    <p:animEffect transition="in" filter="fade">
                                      <p:cBhvr>
                                        <p:cTn id="11" dur="1000">
                                          <p:stCondLst>
                                            <p:cond delay="0"/>
                                          </p:stCondLst>
                                        </p:cTn>
                                        <p:tgtEl>
                                          <p:spTgt spid="8202">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8202">
                                            <p:txEl>
                                              <p:pRg st="1" end="1"/>
                                            </p:txEl>
                                          </p:spTgt>
                                        </p:tgtEl>
                                        <p:attrNameLst>
                                          <p:attrName>style.visibility</p:attrName>
                                        </p:attrNameLst>
                                      </p:cBhvr>
                                      <p:to>
                                        <p:strVal val="visible"/>
                                      </p:to>
                                    </p:set>
                                    <p:animEffect transition="in" filter="fade">
                                      <p:cBhvr>
                                        <p:cTn id="16" dur="1000">
                                          <p:stCondLst>
                                            <p:cond delay="0"/>
                                          </p:stCondLst>
                                        </p:cTn>
                                        <p:tgtEl>
                                          <p:spTgt spid="8202">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8202">
                                            <p:txEl>
                                              <p:pRg st="2" end="2"/>
                                            </p:txEl>
                                          </p:spTgt>
                                        </p:tgtEl>
                                        <p:attrNameLst>
                                          <p:attrName>style.visibility</p:attrName>
                                        </p:attrNameLst>
                                      </p:cBhvr>
                                      <p:to>
                                        <p:strVal val="visible"/>
                                      </p:to>
                                    </p:set>
                                    <p:animEffect transition="in" filter="fade">
                                      <p:cBhvr>
                                        <p:cTn id="21" dur="1000">
                                          <p:stCondLst>
                                            <p:cond delay="0"/>
                                          </p:stCondLst>
                                        </p:cTn>
                                        <p:tgtEl>
                                          <p:spTgt spid="8202">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8202">
                                            <p:txEl>
                                              <p:pRg st="3" end="3"/>
                                            </p:txEl>
                                          </p:spTgt>
                                        </p:tgtEl>
                                        <p:attrNameLst>
                                          <p:attrName>style.visibility</p:attrName>
                                        </p:attrNameLst>
                                      </p:cBhvr>
                                      <p:to>
                                        <p:strVal val="visible"/>
                                      </p:to>
                                    </p:set>
                                    <p:animEffect transition="in" filter="fade">
                                      <p:cBhvr>
                                        <p:cTn id="26" dur="1000">
                                          <p:stCondLst>
                                            <p:cond delay="0"/>
                                          </p:stCondLst>
                                        </p:cTn>
                                        <p:tgtEl>
                                          <p:spTgt spid="8202">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202">
                                            <p:txEl>
                                              <p:pRg st="4" end="4"/>
                                            </p:txEl>
                                          </p:spTgt>
                                        </p:tgtEl>
                                        <p:attrNameLst>
                                          <p:attrName>style.visibility</p:attrName>
                                        </p:attrNameLst>
                                      </p:cBhvr>
                                      <p:to>
                                        <p:strVal val="visible"/>
                                      </p:to>
                                    </p:set>
                                    <p:animEffect transition="in" filter="fade">
                                      <p:cBhvr>
                                        <p:cTn id="31" dur="1000">
                                          <p:stCondLst>
                                            <p:cond delay="0"/>
                                          </p:stCondLst>
                                        </p:cTn>
                                        <p:tgtEl>
                                          <p:spTgt spid="820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01" grpId="0"/>
      <p:bldP spid="8202"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6" name="Rectangle 4"/>
          <p:cNvSpPr>
            <a:spLocks noGrp="1" noChangeArrowheads="1"/>
          </p:cNvSpPr>
          <p:nvPr>
            <p:ph type="title"/>
          </p:nvPr>
        </p:nvSpPr>
        <p:spPr>
          <a:xfrm>
            <a:off x="457200" y="277813"/>
            <a:ext cx="8229600" cy="1139825"/>
          </a:xfrm>
          <a:noFill/>
        </p:spPr>
        <p:txBody>
          <a:bodyPr anchorCtr="1"/>
          <a:lstStyle/>
          <a:p>
            <a:pPr eaLnBrk="1" hangingPunct="1"/>
            <a:r>
              <a:rPr lang="es-ES" sz="3200" smtClean="0">
                <a:solidFill>
                  <a:srgbClr val="FFCC00"/>
                </a:solidFill>
              </a:rPr>
              <a:t>¿Por qué son importantes los Objetivos de Desarrollo del Milenio?</a:t>
            </a:r>
          </a:p>
        </p:txBody>
      </p:sp>
      <p:sp>
        <p:nvSpPr>
          <p:cNvPr id="12291" name="Rectangle 5"/>
          <p:cNvSpPr>
            <a:spLocks noChangeArrowheads="1"/>
          </p:cNvSpPr>
          <p:nvPr/>
        </p:nvSpPr>
        <p:spPr bwMode="auto">
          <a:xfrm>
            <a:off x="395288" y="3500438"/>
            <a:ext cx="8302625" cy="2808287"/>
          </a:xfrm>
          <a:prstGeom prst="rect">
            <a:avLst/>
          </a:prstGeom>
          <a:noFill/>
          <a:ln w="9525">
            <a:noFill/>
            <a:miter lim="800000"/>
            <a:headEnd/>
            <a:tailEnd/>
          </a:ln>
        </p:spPr>
        <p:txBody>
          <a:bodyPr/>
          <a:lstStyle/>
          <a:p>
            <a:pPr marL="342900" indent="-342900">
              <a:lnSpc>
                <a:spcPct val="80000"/>
              </a:lnSpc>
              <a:spcBef>
                <a:spcPct val="20000"/>
              </a:spcBef>
              <a:buClr>
                <a:srgbClr val="FF3300"/>
              </a:buClr>
              <a:buFontTx/>
              <a:buChar char="•"/>
            </a:pPr>
            <a:r>
              <a:rPr lang="es-ES">
                <a:solidFill>
                  <a:schemeClr val="bg1"/>
                </a:solidFill>
              </a:rPr>
              <a:t>Porque abarcan una variedad de problemas clave del desarrollo y están contemplados en un marco de respeto por los derechos humanos.</a:t>
            </a:r>
          </a:p>
          <a:p>
            <a:pPr marL="342900" indent="-342900">
              <a:lnSpc>
                <a:spcPct val="80000"/>
              </a:lnSpc>
              <a:spcBef>
                <a:spcPct val="20000"/>
              </a:spcBef>
              <a:buClr>
                <a:srgbClr val="FF3300"/>
              </a:buClr>
            </a:pPr>
            <a:endParaRPr lang="es-ES">
              <a:solidFill>
                <a:schemeClr val="bg1"/>
              </a:solidFill>
            </a:endParaRPr>
          </a:p>
          <a:p>
            <a:pPr marL="342900" indent="-342900">
              <a:lnSpc>
                <a:spcPct val="80000"/>
              </a:lnSpc>
              <a:spcBef>
                <a:spcPct val="20000"/>
              </a:spcBef>
              <a:buClr>
                <a:srgbClr val="FF3300"/>
              </a:buClr>
              <a:buFontTx/>
              <a:buChar char="•"/>
            </a:pPr>
            <a:r>
              <a:rPr lang="es-ES">
                <a:solidFill>
                  <a:schemeClr val="bg1"/>
                </a:solidFill>
              </a:rPr>
              <a:t>Los Objetivos </a:t>
            </a:r>
            <a:r>
              <a:rPr lang="es-ES" b="1">
                <a:solidFill>
                  <a:schemeClr val="bg1"/>
                </a:solidFill>
              </a:rPr>
              <a:t>pueden alcanzarse</a:t>
            </a:r>
            <a:r>
              <a:rPr lang="es-ES">
                <a:solidFill>
                  <a:schemeClr val="bg1"/>
                </a:solidFill>
              </a:rPr>
              <a:t> . Incluso, se ha argumentado que más que objetivos de desarrollo del milenio serían sólo objetivos "mínimos". Sería moralmente inaceptable exigir menos. </a:t>
            </a:r>
          </a:p>
          <a:p>
            <a:pPr marL="342900" indent="-342900">
              <a:lnSpc>
                <a:spcPct val="80000"/>
              </a:lnSpc>
              <a:spcBef>
                <a:spcPct val="20000"/>
              </a:spcBef>
              <a:buClr>
                <a:srgbClr val="FF3300"/>
              </a:buClr>
            </a:pPr>
            <a:endParaRPr lang="es-ES">
              <a:solidFill>
                <a:schemeClr val="bg1"/>
              </a:solidFill>
            </a:endParaRPr>
          </a:p>
          <a:p>
            <a:pPr marL="342900" indent="-342900">
              <a:lnSpc>
                <a:spcPct val="80000"/>
              </a:lnSpc>
              <a:spcBef>
                <a:spcPct val="20000"/>
              </a:spcBef>
              <a:buClr>
                <a:srgbClr val="FF3300"/>
              </a:buClr>
              <a:buFontTx/>
              <a:buChar char="•"/>
            </a:pPr>
            <a:r>
              <a:rPr lang="es-ES">
                <a:solidFill>
                  <a:schemeClr val="bg1"/>
                </a:solidFill>
              </a:rPr>
              <a:t>Hoy no sólo contamos con los recursos financieros para acabar con la pobreza extrema de una vez por todas, sino que tenemos el conocimiento tecnológico y práctico para llevar los Objetivos a cabo. </a:t>
            </a:r>
          </a:p>
        </p:txBody>
      </p:sp>
      <p:pic>
        <p:nvPicPr>
          <p:cNvPr id="12292" name="Picture 6" descr="objetivo1"/>
          <p:cNvPicPr>
            <a:picLocks noChangeAspect="1" noChangeArrowheads="1"/>
          </p:cNvPicPr>
          <p:nvPr/>
        </p:nvPicPr>
        <p:blipFill>
          <a:blip r:embed="rId2" cstate="print"/>
          <a:srcRect/>
          <a:stretch>
            <a:fillRect/>
          </a:stretch>
        </p:blipFill>
        <p:spPr bwMode="auto">
          <a:xfrm>
            <a:off x="1116013" y="1484313"/>
            <a:ext cx="2867025" cy="1831975"/>
          </a:xfrm>
          <a:prstGeom prst="rect">
            <a:avLst/>
          </a:prstGeom>
          <a:noFill/>
          <a:ln w="9525">
            <a:noFill/>
            <a:miter lim="800000"/>
            <a:headEnd/>
            <a:tailEnd/>
          </a:ln>
        </p:spPr>
      </p:pic>
      <p:pic>
        <p:nvPicPr>
          <p:cNvPr id="12293" name="Picture 7" descr="Imagen1"/>
          <p:cNvPicPr>
            <a:picLocks noChangeAspect="1" noChangeArrowheads="1"/>
          </p:cNvPicPr>
          <p:nvPr/>
        </p:nvPicPr>
        <p:blipFill>
          <a:blip r:embed="rId3" cstate="print"/>
          <a:srcRect/>
          <a:stretch>
            <a:fillRect/>
          </a:stretch>
        </p:blipFill>
        <p:spPr bwMode="auto">
          <a:xfrm>
            <a:off x="5292725" y="1412875"/>
            <a:ext cx="2695575" cy="1831975"/>
          </a:xfrm>
          <a:prstGeom prst="rect">
            <a:avLst/>
          </a:prstGeom>
          <a:noFill/>
          <a:ln w="9525">
            <a:noFill/>
            <a:miter lim="800000"/>
            <a:headEnd/>
            <a:tailEnd/>
          </a:ln>
        </p:spPr>
      </p:pic>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13316"/>
                                        </p:tgtEl>
                                        <p:attrNameLst>
                                          <p:attrName>style.visibility</p:attrName>
                                        </p:attrNameLst>
                                      </p:cBhvr>
                                      <p:to>
                                        <p:strVal val="visible"/>
                                      </p:to>
                                    </p:set>
                                    <p:animEffect transition="in" filter="fade">
                                      <p:cBhvr>
                                        <p:cTn id="7" dur="800" decel="100000"/>
                                        <p:tgtEl>
                                          <p:spTgt spid="13316"/>
                                        </p:tgtEl>
                                      </p:cBhvr>
                                    </p:animEffect>
                                    <p:anim calcmode="lin" valueType="num">
                                      <p:cBhvr>
                                        <p:cTn id="8" dur="800" decel="100000" fill="hold"/>
                                        <p:tgtEl>
                                          <p:spTgt spid="13316"/>
                                        </p:tgtEl>
                                        <p:attrNameLst>
                                          <p:attrName>style.rotation</p:attrName>
                                        </p:attrNameLst>
                                      </p:cBhvr>
                                      <p:tavLst>
                                        <p:tav tm="0">
                                          <p:val>
                                            <p:fltVal val="-90"/>
                                          </p:val>
                                        </p:tav>
                                        <p:tav tm="100000">
                                          <p:val>
                                            <p:fltVal val="0"/>
                                          </p:val>
                                        </p:tav>
                                      </p:tavLst>
                                    </p:anim>
                                    <p:anim calcmode="lin" valueType="num">
                                      <p:cBhvr>
                                        <p:cTn id="9" dur="800" decel="100000" fill="hold"/>
                                        <p:tgtEl>
                                          <p:spTgt spid="13316"/>
                                        </p:tgtEl>
                                        <p:attrNameLst>
                                          <p:attrName>ppt_x</p:attrName>
                                        </p:attrNameLst>
                                      </p:cBhvr>
                                      <p:tavLst>
                                        <p:tav tm="0">
                                          <p:val>
                                            <p:strVal val="#ppt_x+0.4"/>
                                          </p:val>
                                        </p:tav>
                                        <p:tav tm="100000">
                                          <p:val>
                                            <p:strVal val="#ppt_x-0.05"/>
                                          </p:val>
                                        </p:tav>
                                      </p:tavLst>
                                    </p:anim>
                                    <p:anim calcmode="lin" valueType="num">
                                      <p:cBhvr>
                                        <p:cTn id="10" dur="800" decel="100000" fill="hold"/>
                                        <p:tgtEl>
                                          <p:spTgt spid="1331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331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3316"/>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2500298" y="2214554"/>
            <a:ext cx="785818" cy="369332"/>
          </a:xfrm>
          <a:prstGeom prst="rect">
            <a:avLst/>
          </a:prstGeom>
          <a:noFill/>
        </p:spPr>
        <p:txBody>
          <a:bodyPr wrap="square" rtlCol="0">
            <a:spAutoFit/>
          </a:bodyPr>
          <a:lstStyle/>
          <a:p>
            <a:r>
              <a:rPr lang="es-VE" dirty="0" smtClean="0">
                <a:solidFill>
                  <a:srgbClr val="FFCC00"/>
                </a:solidFill>
              </a:rPr>
              <a:t>Brasil</a:t>
            </a:r>
            <a:endParaRPr lang="es-VE" dirty="0">
              <a:solidFill>
                <a:srgbClr val="FFCC00"/>
              </a:solidFill>
            </a:endParaRPr>
          </a:p>
        </p:txBody>
      </p:sp>
      <p:grpSp>
        <p:nvGrpSpPr>
          <p:cNvPr id="2" name="56 Grupo"/>
          <p:cNvGrpSpPr/>
          <p:nvPr/>
        </p:nvGrpSpPr>
        <p:grpSpPr>
          <a:xfrm>
            <a:off x="357126" y="3429000"/>
            <a:ext cx="8643998" cy="2763212"/>
            <a:chOff x="214282" y="3429000"/>
            <a:chExt cx="8643998" cy="2763212"/>
          </a:xfrm>
        </p:grpSpPr>
        <p:sp>
          <p:nvSpPr>
            <p:cNvPr id="5" name="4 CuadroTexto"/>
            <p:cNvSpPr txBox="1"/>
            <p:nvPr/>
          </p:nvSpPr>
          <p:spPr>
            <a:xfrm>
              <a:off x="214282" y="4714884"/>
              <a:ext cx="1714512" cy="1477328"/>
            </a:xfrm>
            <a:prstGeom prst="rect">
              <a:avLst/>
            </a:prstGeom>
            <a:noFill/>
          </p:spPr>
          <p:txBody>
            <a:bodyPr wrap="square" rtlCol="0">
              <a:spAutoFit/>
            </a:bodyPr>
            <a:lstStyle/>
            <a:p>
              <a:r>
                <a:rPr lang="es-VE" b="1" dirty="0" smtClean="0">
                  <a:solidFill>
                    <a:srgbClr val="FFCC00"/>
                  </a:solidFill>
                </a:rPr>
                <a:t>Economías que han cosechado grandes logros</a:t>
              </a:r>
              <a:endParaRPr lang="es-VE" b="1" dirty="0">
                <a:solidFill>
                  <a:srgbClr val="FFCC00"/>
                </a:solidFill>
              </a:endParaRPr>
            </a:p>
          </p:txBody>
        </p:sp>
        <p:sp>
          <p:nvSpPr>
            <p:cNvPr id="10" name="9 CuadroTexto"/>
            <p:cNvSpPr txBox="1"/>
            <p:nvPr/>
          </p:nvSpPr>
          <p:spPr>
            <a:xfrm>
              <a:off x="2428860" y="3500438"/>
              <a:ext cx="1785950" cy="923330"/>
            </a:xfrm>
            <a:prstGeom prst="rect">
              <a:avLst/>
            </a:prstGeom>
            <a:noFill/>
          </p:spPr>
          <p:txBody>
            <a:bodyPr wrap="square" rtlCol="0">
              <a:spAutoFit/>
            </a:bodyPr>
            <a:lstStyle/>
            <a:p>
              <a:r>
                <a:rPr lang="es-VE" dirty="0" smtClean="0">
                  <a:solidFill>
                    <a:srgbClr val="FFCC00"/>
                  </a:solidFill>
                </a:rPr>
                <a:t>Con crecimiento económico alto</a:t>
              </a:r>
              <a:endParaRPr lang="es-VE" dirty="0">
                <a:solidFill>
                  <a:srgbClr val="FFCC00"/>
                </a:solidFill>
              </a:endParaRPr>
            </a:p>
          </p:txBody>
        </p:sp>
        <p:sp>
          <p:nvSpPr>
            <p:cNvPr id="11" name="10 CuadroTexto"/>
            <p:cNvSpPr txBox="1"/>
            <p:nvPr/>
          </p:nvSpPr>
          <p:spPr>
            <a:xfrm>
              <a:off x="2357454" y="5214950"/>
              <a:ext cx="1643074" cy="923330"/>
            </a:xfrm>
            <a:prstGeom prst="rect">
              <a:avLst/>
            </a:prstGeom>
            <a:noFill/>
          </p:spPr>
          <p:txBody>
            <a:bodyPr wrap="square" rtlCol="0">
              <a:spAutoFit/>
            </a:bodyPr>
            <a:lstStyle/>
            <a:p>
              <a:r>
                <a:rPr lang="es-VE" dirty="0" smtClean="0">
                  <a:solidFill>
                    <a:srgbClr val="FFCC00"/>
                  </a:solidFill>
                </a:rPr>
                <a:t>Sin crecimiento alto</a:t>
              </a:r>
              <a:endParaRPr lang="es-VE" dirty="0">
                <a:solidFill>
                  <a:srgbClr val="FFCC00"/>
                </a:solidFill>
              </a:endParaRPr>
            </a:p>
          </p:txBody>
        </p:sp>
        <p:sp>
          <p:nvSpPr>
            <p:cNvPr id="12" name="11 CuadroTexto"/>
            <p:cNvSpPr txBox="1"/>
            <p:nvPr/>
          </p:nvSpPr>
          <p:spPr>
            <a:xfrm>
              <a:off x="4857752" y="3429000"/>
              <a:ext cx="1000164" cy="646331"/>
            </a:xfrm>
            <a:prstGeom prst="rect">
              <a:avLst/>
            </a:prstGeom>
            <a:noFill/>
          </p:spPr>
          <p:txBody>
            <a:bodyPr wrap="square" rtlCol="0">
              <a:spAutoFit/>
            </a:bodyPr>
            <a:lstStyle/>
            <a:p>
              <a:r>
                <a:rPr lang="es-VE" dirty="0" smtClean="0">
                  <a:solidFill>
                    <a:srgbClr val="FFCC00"/>
                  </a:solidFill>
                </a:rPr>
                <a:t>Corea</a:t>
              </a:r>
            </a:p>
            <a:p>
              <a:r>
                <a:rPr lang="es-VE" dirty="0">
                  <a:solidFill>
                    <a:srgbClr val="FFCC00"/>
                  </a:solidFill>
                </a:rPr>
                <a:t>d</a:t>
              </a:r>
              <a:r>
                <a:rPr lang="es-VE" dirty="0" smtClean="0">
                  <a:solidFill>
                    <a:srgbClr val="FFCC00"/>
                  </a:solidFill>
                </a:rPr>
                <a:t>el Sur</a:t>
              </a:r>
              <a:endParaRPr lang="es-VE" dirty="0">
                <a:solidFill>
                  <a:srgbClr val="FFCC00"/>
                </a:solidFill>
              </a:endParaRPr>
            </a:p>
          </p:txBody>
        </p:sp>
        <p:sp>
          <p:nvSpPr>
            <p:cNvPr id="13" name="12 CuadroTexto"/>
            <p:cNvSpPr txBox="1"/>
            <p:nvPr/>
          </p:nvSpPr>
          <p:spPr>
            <a:xfrm>
              <a:off x="4714876" y="5072074"/>
              <a:ext cx="1857388" cy="923330"/>
            </a:xfrm>
            <a:prstGeom prst="rect">
              <a:avLst/>
            </a:prstGeom>
            <a:noFill/>
          </p:spPr>
          <p:txBody>
            <a:bodyPr wrap="square" rtlCol="0">
              <a:spAutoFit/>
            </a:bodyPr>
            <a:lstStyle/>
            <a:p>
              <a:r>
                <a:rPr lang="es-VE" dirty="0" smtClean="0">
                  <a:solidFill>
                    <a:srgbClr val="FFCC00"/>
                  </a:solidFill>
                </a:rPr>
                <a:t>China, Costa Rica, Sri Lanka, Kerala (India)</a:t>
              </a:r>
              <a:endParaRPr lang="es-VE" dirty="0">
                <a:solidFill>
                  <a:srgbClr val="FFCC00"/>
                </a:solidFill>
              </a:endParaRPr>
            </a:p>
          </p:txBody>
        </p:sp>
        <p:sp>
          <p:nvSpPr>
            <p:cNvPr id="14" name="13 CuadroTexto"/>
            <p:cNvSpPr txBox="1"/>
            <p:nvPr/>
          </p:nvSpPr>
          <p:spPr>
            <a:xfrm>
              <a:off x="6929454" y="3429000"/>
              <a:ext cx="1928826" cy="923330"/>
            </a:xfrm>
            <a:prstGeom prst="rect">
              <a:avLst/>
            </a:prstGeom>
            <a:noFill/>
          </p:spPr>
          <p:txBody>
            <a:bodyPr wrap="square" rtlCol="0">
              <a:spAutoFit/>
            </a:bodyPr>
            <a:lstStyle/>
            <a:p>
              <a:r>
                <a:rPr lang="es-VE" dirty="0" smtClean="0">
                  <a:solidFill>
                    <a:srgbClr val="FFCC00"/>
                  </a:solidFill>
                </a:rPr>
                <a:t>“Proceso mediado por el crecimiento”</a:t>
              </a:r>
              <a:endParaRPr lang="es-VE" dirty="0">
                <a:solidFill>
                  <a:srgbClr val="FFCC00"/>
                </a:solidFill>
              </a:endParaRPr>
            </a:p>
          </p:txBody>
        </p:sp>
        <p:sp>
          <p:nvSpPr>
            <p:cNvPr id="15" name="14 CuadroTexto"/>
            <p:cNvSpPr txBox="1"/>
            <p:nvPr/>
          </p:nvSpPr>
          <p:spPr>
            <a:xfrm>
              <a:off x="7000924" y="4929198"/>
              <a:ext cx="1571636" cy="923330"/>
            </a:xfrm>
            <a:prstGeom prst="rect">
              <a:avLst/>
            </a:prstGeom>
            <a:noFill/>
          </p:spPr>
          <p:txBody>
            <a:bodyPr wrap="square" rtlCol="0">
              <a:spAutoFit/>
            </a:bodyPr>
            <a:lstStyle/>
            <a:p>
              <a:r>
                <a:rPr lang="es-VE" dirty="0" smtClean="0">
                  <a:solidFill>
                    <a:srgbClr val="FFCC00"/>
                  </a:solidFill>
                </a:rPr>
                <a:t>Proceso impulsado por el apoyo</a:t>
              </a:r>
              <a:endParaRPr lang="es-VE" dirty="0">
                <a:solidFill>
                  <a:srgbClr val="FFCC00"/>
                </a:solidFill>
              </a:endParaRPr>
            </a:p>
          </p:txBody>
        </p:sp>
        <p:cxnSp>
          <p:nvCxnSpPr>
            <p:cNvPr id="17" name="16 Conector recto de flecha"/>
            <p:cNvCxnSpPr>
              <a:endCxn id="10" idx="1"/>
            </p:cNvCxnSpPr>
            <p:nvPr/>
          </p:nvCxnSpPr>
          <p:spPr>
            <a:xfrm rot="5400000" flipH="1" flipV="1">
              <a:off x="1552404" y="4195618"/>
              <a:ext cx="1109971" cy="64294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18 Conector recto de flecha"/>
            <p:cNvCxnSpPr>
              <a:endCxn id="11" idx="1"/>
            </p:cNvCxnSpPr>
            <p:nvPr/>
          </p:nvCxnSpPr>
          <p:spPr>
            <a:xfrm rot="16200000" flipH="1">
              <a:off x="1697996" y="5017156"/>
              <a:ext cx="675977" cy="6429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20 Conector recto de flecha"/>
            <p:cNvCxnSpPr/>
            <p:nvPr/>
          </p:nvCxnSpPr>
          <p:spPr>
            <a:xfrm>
              <a:off x="4286280" y="4000504"/>
              <a:ext cx="57150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22 Conector recto de flecha"/>
            <p:cNvCxnSpPr/>
            <p:nvPr/>
          </p:nvCxnSpPr>
          <p:spPr>
            <a:xfrm flipV="1">
              <a:off x="3786214" y="5572140"/>
              <a:ext cx="785818"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27 Conector recto de flecha"/>
            <p:cNvCxnSpPr/>
            <p:nvPr/>
          </p:nvCxnSpPr>
          <p:spPr>
            <a:xfrm>
              <a:off x="5929354" y="3786190"/>
              <a:ext cx="107157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31 Conector recto de flecha"/>
            <p:cNvCxnSpPr/>
            <p:nvPr/>
          </p:nvCxnSpPr>
          <p:spPr>
            <a:xfrm>
              <a:off x="6429420" y="5500702"/>
              <a:ext cx="642942"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3" name="55 Grupo"/>
          <p:cNvGrpSpPr/>
          <p:nvPr/>
        </p:nvGrpSpPr>
        <p:grpSpPr>
          <a:xfrm>
            <a:off x="357158" y="785794"/>
            <a:ext cx="6572296" cy="1932215"/>
            <a:chOff x="357158" y="785794"/>
            <a:chExt cx="6572296" cy="1932215"/>
          </a:xfrm>
        </p:grpSpPr>
        <p:sp>
          <p:nvSpPr>
            <p:cNvPr id="4" name="3 CuadroTexto"/>
            <p:cNvSpPr txBox="1"/>
            <p:nvPr/>
          </p:nvSpPr>
          <p:spPr>
            <a:xfrm>
              <a:off x="357158" y="1357298"/>
              <a:ext cx="1857388" cy="923330"/>
            </a:xfrm>
            <a:prstGeom prst="rect">
              <a:avLst/>
            </a:prstGeom>
            <a:noFill/>
          </p:spPr>
          <p:txBody>
            <a:bodyPr wrap="square" rtlCol="0">
              <a:spAutoFit/>
            </a:bodyPr>
            <a:lstStyle/>
            <a:p>
              <a:r>
                <a:rPr lang="es-VE" b="1" dirty="0" smtClean="0">
                  <a:solidFill>
                    <a:srgbClr val="FFCC00"/>
                  </a:solidFill>
                </a:rPr>
                <a:t>Economías de crecimiento alto</a:t>
              </a:r>
              <a:endParaRPr lang="es-VE" b="1" dirty="0">
                <a:solidFill>
                  <a:srgbClr val="FFCC00"/>
                </a:solidFill>
              </a:endParaRPr>
            </a:p>
          </p:txBody>
        </p:sp>
        <p:sp>
          <p:nvSpPr>
            <p:cNvPr id="6" name="5 CuadroTexto"/>
            <p:cNvSpPr txBox="1"/>
            <p:nvPr/>
          </p:nvSpPr>
          <p:spPr>
            <a:xfrm>
              <a:off x="2428860" y="928670"/>
              <a:ext cx="1571636" cy="646331"/>
            </a:xfrm>
            <a:prstGeom prst="rect">
              <a:avLst/>
            </a:prstGeom>
            <a:noFill/>
          </p:spPr>
          <p:txBody>
            <a:bodyPr wrap="square" rtlCol="0">
              <a:spAutoFit/>
            </a:bodyPr>
            <a:lstStyle/>
            <a:p>
              <a:r>
                <a:rPr lang="es-VE" dirty="0" smtClean="0">
                  <a:solidFill>
                    <a:srgbClr val="FFCC00"/>
                  </a:solidFill>
                </a:rPr>
                <a:t>Corea del Sur</a:t>
              </a:r>
              <a:endParaRPr lang="es-VE" dirty="0">
                <a:solidFill>
                  <a:srgbClr val="FFCC00"/>
                </a:solidFill>
              </a:endParaRPr>
            </a:p>
          </p:txBody>
        </p:sp>
        <p:sp>
          <p:nvSpPr>
            <p:cNvPr id="8" name="7 CuadroTexto"/>
            <p:cNvSpPr txBox="1"/>
            <p:nvPr/>
          </p:nvSpPr>
          <p:spPr>
            <a:xfrm>
              <a:off x="4714876" y="785794"/>
              <a:ext cx="2214578" cy="923330"/>
            </a:xfrm>
            <a:prstGeom prst="rect">
              <a:avLst/>
            </a:prstGeom>
            <a:noFill/>
          </p:spPr>
          <p:txBody>
            <a:bodyPr wrap="square" rtlCol="0">
              <a:spAutoFit/>
            </a:bodyPr>
            <a:lstStyle/>
            <a:p>
              <a:r>
                <a:rPr lang="es-VE" dirty="0" smtClean="0">
                  <a:solidFill>
                    <a:srgbClr val="FFCC00"/>
                  </a:solidFill>
                </a:rPr>
                <a:t>Éxito en la esperanza y calidad de vida</a:t>
              </a:r>
              <a:endParaRPr lang="es-VE" dirty="0">
                <a:solidFill>
                  <a:srgbClr val="FFCC00"/>
                </a:solidFill>
              </a:endParaRPr>
            </a:p>
          </p:txBody>
        </p:sp>
        <p:sp>
          <p:nvSpPr>
            <p:cNvPr id="9" name="8 CuadroTexto"/>
            <p:cNvSpPr txBox="1"/>
            <p:nvPr/>
          </p:nvSpPr>
          <p:spPr>
            <a:xfrm>
              <a:off x="4714876" y="2071678"/>
              <a:ext cx="2071702" cy="646331"/>
            </a:xfrm>
            <a:prstGeom prst="rect">
              <a:avLst/>
            </a:prstGeom>
            <a:noFill/>
          </p:spPr>
          <p:txBody>
            <a:bodyPr wrap="square" rtlCol="0">
              <a:spAutoFit/>
            </a:bodyPr>
            <a:lstStyle/>
            <a:p>
              <a:r>
                <a:rPr lang="es-VE" dirty="0" smtClean="0">
                  <a:solidFill>
                    <a:srgbClr val="FFCC00"/>
                  </a:solidFill>
                </a:rPr>
                <a:t>No ha logrado un éxito comparable</a:t>
              </a:r>
              <a:endParaRPr lang="es-VE" dirty="0">
                <a:solidFill>
                  <a:srgbClr val="FFCC00"/>
                </a:solidFill>
              </a:endParaRPr>
            </a:p>
          </p:txBody>
        </p:sp>
        <p:cxnSp>
          <p:nvCxnSpPr>
            <p:cNvPr id="39" name="38 Conector recto de flecha"/>
            <p:cNvCxnSpPr>
              <a:stCxn id="4" idx="3"/>
              <a:endCxn id="6" idx="1"/>
            </p:cNvCxnSpPr>
            <p:nvPr/>
          </p:nvCxnSpPr>
          <p:spPr>
            <a:xfrm flipV="1">
              <a:off x="2214546" y="1251836"/>
              <a:ext cx="214314" cy="56712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1" name="40 Conector recto de flecha"/>
            <p:cNvCxnSpPr>
              <a:stCxn id="4" idx="3"/>
              <a:endCxn id="7" idx="1"/>
            </p:cNvCxnSpPr>
            <p:nvPr/>
          </p:nvCxnSpPr>
          <p:spPr>
            <a:xfrm>
              <a:off x="2214546" y="1818963"/>
              <a:ext cx="285752" cy="58025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3" name="42 Conector recto de flecha"/>
            <p:cNvCxnSpPr>
              <a:stCxn id="6" idx="3"/>
              <a:endCxn id="8" idx="1"/>
            </p:cNvCxnSpPr>
            <p:nvPr/>
          </p:nvCxnSpPr>
          <p:spPr>
            <a:xfrm flipV="1">
              <a:off x="4000496" y="1247459"/>
              <a:ext cx="714380" cy="437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6" name="45 Conector recto de flecha"/>
            <p:cNvCxnSpPr>
              <a:stCxn id="7" idx="3"/>
              <a:endCxn id="9" idx="1"/>
            </p:cNvCxnSpPr>
            <p:nvPr/>
          </p:nvCxnSpPr>
          <p:spPr>
            <a:xfrm flipV="1">
              <a:off x="3286116" y="2394844"/>
              <a:ext cx="1428760" cy="43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55" name="54 CuadroTexto"/>
          <p:cNvSpPr txBox="1"/>
          <p:nvPr/>
        </p:nvSpPr>
        <p:spPr>
          <a:xfrm>
            <a:off x="3131840" y="44624"/>
            <a:ext cx="2786082" cy="677108"/>
          </a:xfrm>
          <a:prstGeom prst="rect">
            <a:avLst/>
          </a:prstGeom>
          <a:noFill/>
        </p:spPr>
        <p:txBody>
          <a:bodyPr wrap="square" rtlCol="0">
            <a:spAutoFit/>
          </a:bodyPr>
          <a:lstStyle/>
          <a:p>
            <a:r>
              <a:rPr lang="es-VE" sz="2400" b="1" dirty="0" smtClean="0">
                <a:solidFill>
                  <a:srgbClr val="FFCC00"/>
                </a:solidFill>
              </a:rPr>
              <a:t>Dos </a:t>
            </a:r>
            <a:r>
              <a:rPr lang="es-VE" sz="2400" b="1" dirty="0" smtClean="0">
                <a:solidFill>
                  <a:srgbClr val="FFCC00"/>
                </a:solidFill>
              </a:rPr>
              <a:t>contrastes </a:t>
            </a:r>
            <a:r>
              <a:rPr lang="es-VE" sz="1400" b="1" dirty="0" smtClean="0">
                <a:solidFill>
                  <a:srgbClr val="FFCC00"/>
                </a:solidFill>
              </a:rPr>
              <a:t>(según </a:t>
            </a:r>
            <a:r>
              <a:rPr lang="es-VE" sz="1400" b="1" dirty="0" err="1" smtClean="0">
                <a:solidFill>
                  <a:srgbClr val="FFCC00"/>
                </a:solidFill>
              </a:rPr>
              <a:t>Amartya</a:t>
            </a:r>
            <a:r>
              <a:rPr lang="es-VE" sz="1400" b="1" dirty="0" smtClean="0">
                <a:solidFill>
                  <a:srgbClr val="FFCC00"/>
                </a:solidFill>
              </a:rPr>
              <a:t> </a:t>
            </a:r>
            <a:r>
              <a:rPr lang="es-VE" sz="1400" b="1" dirty="0" err="1" smtClean="0">
                <a:solidFill>
                  <a:srgbClr val="FFCC00"/>
                </a:solidFill>
              </a:rPr>
              <a:t>Sen</a:t>
            </a:r>
            <a:r>
              <a:rPr lang="es-VE" sz="1400" b="1" dirty="0" smtClean="0">
                <a:solidFill>
                  <a:srgbClr val="FFCC00"/>
                </a:solidFill>
              </a:rPr>
              <a:t>).</a:t>
            </a:r>
            <a:endParaRPr lang="es-VE" sz="1400" b="1" dirty="0">
              <a:solidFill>
                <a:srgbClr val="FFCC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2" cstate="print"/>
          <a:srcRect/>
          <a:stretch>
            <a:fillRect/>
          </a:stretch>
        </p:blipFill>
        <p:spPr bwMode="auto">
          <a:xfrm>
            <a:off x="690563" y="0"/>
            <a:ext cx="8453437" cy="6858000"/>
          </a:xfrm>
          <a:prstGeom prst="rect">
            <a:avLst/>
          </a:prstGeom>
          <a:noFill/>
          <a:ln w="9525">
            <a:noFill/>
            <a:miter lim="800000"/>
            <a:headEnd/>
            <a:tailEnd/>
          </a:ln>
        </p:spPr>
      </p:pic>
      <p:sp>
        <p:nvSpPr>
          <p:cNvPr id="5" name="4 CuadroTexto"/>
          <p:cNvSpPr txBox="1"/>
          <p:nvPr/>
        </p:nvSpPr>
        <p:spPr>
          <a:xfrm rot="16200000">
            <a:off x="-2139303" y="2610709"/>
            <a:ext cx="5072102" cy="707886"/>
          </a:xfrm>
          <a:prstGeom prst="rect">
            <a:avLst/>
          </a:prstGeom>
          <a:noFill/>
        </p:spPr>
        <p:txBody>
          <a:bodyPr>
            <a:spAutoFit/>
          </a:bodyPr>
          <a:lstStyle/>
          <a:p>
            <a:pPr>
              <a:defRPr/>
            </a:pPr>
            <a:r>
              <a:rPr lang="es-ES" sz="2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Mortalidad infantil América Latina (2007) Fuente: CEPAL</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4"/>
          <p:cNvSpPr txBox="1">
            <a:spLocks noChangeArrowheads="1"/>
          </p:cNvSpPr>
          <p:nvPr/>
        </p:nvSpPr>
        <p:spPr bwMode="auto">
          <a:xfrm>
            <a:off x="3140075" y="6092825"/>
            <a:ext cx="5681663" cy="549275"/>
          </a:xfrm>
          <a:prstGeom prst="rect">
            <a:avLst/>
          </a:prstGeom>
          <a:noFill/>
          <a:ln w="9525">
            <a:noFill/>
            <a:miter lim="800000"/>
            <a:headEnd/>
            <a:tailEnd/>
          </a:ln>
        </p:spPr>
        <p:txBody>
          <a:bodyPr>
            <a:spAutoFit/>
          </a:bodyPr>
          <a:lstStyle/>
          <a:p>
            <a:pPr algn="r" eaLnBrk="0" hangingPunct="0"/>
            <a:r>
              <a:rPr lang="en-US" sz="1000">
                <a:solidFill>
                  <a:schemeClr val="bg1"/>
                </a:solidFill>
                <a:latin typeface="Tahoma" pitchFamily="34" charset="0"/>
              </a:rPr>
              <a:t>Centers for Disease Control &amp; Prevention. Achievements in Public Health 1900-1999: Healthier Mothers and Babies; 48(38):849-58; Atlanta, 1999.</a:t>
            </a:r>
          </a:p>
          <a:p>
            <a:pPr algn="r" eaLnBrk="0" hangingPunct="0"/>
            <a:r>
              <a:rPr lang="en-US" sz="1000">
                <a:solidFill>
                  <a:schemeClr val="bg1"/>
                </a:solidFill>
                <a:latin typeface="Tahoma" pitchFamily="34" charset="0"/>
              </a:rPr>
              <a:t>WHO Maternal Mortality in 2000: estimates developed by WHO, UNICEF &amp; UNFPA; Geneva, 2002</a:t>
            </a:r>
          </a:p>
        </p:txBody>
      </p:sp>
      <p:grpSp>
        <p:nvGrpSpPr>
          <p:cNvPr id="2" name="Group 5"/>
          <p:cNvGrpSpPr>
            <a:grpSpLocks/>
          </p:cNvGrpSpPr>
          <p:nvPr/>
        </p:nvGrpSpPr>
        <p:grpSpPr bwMode="auto">
          <a:xfrm>
            <a:off x="530225" y="1127125"/>
            <a:ext cx="8139113" cy="4510088"/>
            <a:chOff x="334" y="710"/>
            <a:chExt cx="5127" cy="2841"/>
          </a:xfrm>
        </p:grpSpPr>
        <p:sp>
          <p:nvSpPr>
            <p:cNvPr id="23596" name="Rectangle 6"/>
            <p:cNvSpPr>
              <a:spLocks noChangeArrowheads="1"/>
            </p:cNvSpPr>
            <p:nvPr/>
          </p:nvSpPr>
          <p:spPr bwMode="auto">
            <a:xfrm>
              <a:off x="836" y="781"/>
              <a:ext cx="4624" cy="2544"/>
            </a:xfrm>
            <a:prstGeom prst="rect">
              <a:avLst/>
            </a:prstGeom>
            <a:noFill/>
            <a:ln w="9525">
              <a:noFill/>
              <a:miter lim="800000"/>
              <a:headEnd/>
              <a:tailEnd/>
            </a:ln>
          </p:spPr>
          <p:txBody>
            <a:bodyPr/>
            <a:lstStyle/>
            <a:p>
              <a:endParaRPr lang="es-VE"/>
            </a:p>
          </p:txBody>
        </p:sp>
        <p:sp>
          <p:nvSpPr>
            <p:cNvPr id="23597" name="Line 7"/>
            <p:cNvSpPr>
              <a:spLocks noChangeShapeType="1"/>
            </p:cNvSpPr>
            <p:nvPr/>
          </p:nvSpPr>
          <p:spPr bwMode="auto">
            <a:xfrm>
              <a:off x="836" y="3069"/>
              <a:ext cx="4624" cy="1"/>
            </a:xfrm>
            <a:prstGeom prst="line">
              <a:avLst/>
            </a:prstGeom>
            <a:noFill/>
            <a:ln w="0">
              <a:solidFill>
                <a:srgbClr val="666699"/>
              </a:solidFill>
              <a:prstDash val="sysDot"/>
              <a:round/>
              <a:headEnd/>
              <a:tailEnd/>
            </a:ln>
          </p:spPr>
          <p:txBody>
            <a:bodyPr/>
            <a:lstStyle/>
            <a:p>
              <a:endParaRPr lang="es-VE"/>
            </a:p>
          </p:txBody>
        </p:sp>
        <p:sp>
          <p:nvSpPr>
            <p:cNvPr id="23598" name="Line 8"/>
            <p:cNvSpPr>
              <a:spLocks noChangeShapeType="1"/>
            </p:cNvSpPr>
            <p:nvPr/>
          </p:nvSpPr>
          <p:spPr bwMode="auto">
            <a:xfrm>
              <a:off x="836" y="2812"/>
              <a:ext cx="4624" cy="1"/>
            </a:xfrm>
            <a:prstGeom prst="line">
              <a:avLst/>
            </a:prstGeom>
            <a:noFill/>
            <a:ln w="0">
              <a:solidFill>
                <a:srgbClr val="666699"/>
              </a:solidFill>
              <a:prstDash val="sysDot"/>
              <a:round/>
              <a:headEnd/>
              <a:tailEnd/>
            </a:ln>
          </p:spPr>
          <p:txBody>
            <a:bodyPr/>
            <a:lstStyle/>
            <a:p>
              <a:endParaRPr lang="es-VE"/>
            </a:p>
          </p:txBody>
        </p:sp>
        <p:sp>
          <p:nvSpPr>
            <p:cNvPr id="23599" name="Line 9"/>
            <p:cNvSpPr>
              <a:spLocks noChangeShapeType="1"/>
            </p:cNvSpPr>
            <p:nvPr/>
          </p:nvSpPr>
          <p:spPr bwMode="auto">
            <a:xfrm>
              <a:off x="836" y="2566"/>
              <a:ext cx="4624" cy="1"/>
            </a:xfrm>
            <a:prstGeom prst="line">
              <a:avLst/>
            </a:prstGeom>
            <a:noFill/>
            <a:ln w="0">
              <a:solidFill>
                <a:srgbClr val="666699"/>
              </a:solidFill>
              <a:prstDash val="sysDot"/>
              <a:round/>
              <a:headEnd/>
              <a:tailEnd/>
            </a:ln>
          </p:spPr>
          <p:txBody>
            <a:bodyPr/>
            <a:lstStyle/>
            <a:p>
              <a:endParaRPr lang="es-VE"/>
            </a:p>
          </p:txBody>
        </p:sp>
        <p:sp>
          <p:nvSpPr>
            <p:cNvPr id="23600" name="Line 10"/>
            <p:cNvSpPr>
              <a:spLocks noChangeShapeType="1"/>
            </p:cNvSpPr>
            <p:nvPr/>
          </p:nvSpPr>
          <p:spPr bwMode="auto">
            <a:xfrm>
              <a:off x="836" y="2310"/>
              <a:ext cx="4624" cy="1"/>
            </a:xfrm>
            <a:prstGeom prst="line">
              <a:avLst/>
            </a:prstGeom>
            <a:noFill/>
            <a:ln w="0">
              <a:solidFill>
                <a:srgbClr val="666699"/>
              </a:solidFill>
              <a:prstDash val="sysDot"/>
              <a:round/>
              <a:headEnd/>
              <a:tailEnd/>
            </a:ln>
          </p:spPr>
          <p:txBody>
            <a:bodyPr/>
            <a:lstStyle/>
            <a:p>
              <a:endParaRPr lang="es-VE"/>
            </a:p>
          </p:txBody>
        </p:sp>
        <p:sp>
          <p:nvSpPr>
            <p:cNvPr id="23601" name="Line 11"/>
            <p:cNvSpPr>
              <a:spLocks noChangeShapeType="1"/>
            </p:cNvSpPr>
            <p:nvPr/>
          </p:nvSpPr>
          <p:spPr bwMode="auto">
            <a:xfrm>
              <a:off x="836" y="2053"/>
              <a:ext cx="4624" cy="1"/>
            </a:xfrm>
            <a:prstGeom prst="line">
              <a:avLst/>
            </a:prstGeom>
            <a:noFill/>
            <a:ln w="0">
              <a:solidFill>
                <a:srgbClr val="666699"/>
              </a:solidFill>
              <a:prstDash val="sysDot"/>
              <a:round/>
              <a:headEnd/>
              <a:tailEnd/>
            </a:ln>
          </p:spPr>
          <p:txBody>
            <a:bodyPr/>
            <a:lstStyle/>
            <a:p>
              <a:endParaRPr lang="es-VE"/>
            </a:p>
          </p:txBody>
        </p:sp>
        <p:sp>
          <p:nvSpPr>
            <p:cNvPr id="23602" name="Line 12"/>
            <p:cNvSpPr>
              <a:spLocks noChangeShapeType="1"/>
            </p:cNvSpPr>
            <p:nvPr/>
          </p:nvSpPr>
          <p:spPr bwMode="auto">
            <a:xfrm>
              <a:off x="836" y="1797"/>
              <a:ext cx="4624" cy="1"/>
            </a:xfrm>
            <a:prstGeom prst="line">
              <a:avLst/>
            </a:prstGeom>
            <a:noFill/>
            <a:ln w="0">
              <a:solidFill>
                <a:srgbClr val="666699"/>
              </a:solidFill>
              <a:prstDash val="sysDot"/>
              <a:round/>
              <a:headEnd/>
              <a:tailEnd/>
            </a:ln>
          </p:spPr>
          <p:txBody>
            <a:bodyPr/>
            <a:lstStyle/>
            <a:p>
              <a:endParaRPr lang="es-VE"/>
            </a:p>
          </p:txBody>
        </p:sp>
        <p:sp>
          <p:nvSpPr>
            <p:cNvPr id="23603" name="Line 13"/>
            <p:cNvSpPr>
              <a:spLocks noChangeShapeType="1"/>
            </p:cNvSpPr>
            <p:nvPr/>
          </p:nvSpPr>
          <p:spPr bwMode="auto">
            <a:xfrm>
              <a:off x="836" y="1540"/>
              <a:ext cx="4624" cy="1"/>
            </a:xfrm>
            <a:prstGeom prst="line">
              <a:avLst/>
            </a:prstGeom>
            <a:noFill/>
            <a:ln w="0">
              <a:solidFill>
                <a:srgbClr val="666699"/>
              </a:solidFill>
              <a:prstDash val="sysDot"/>
              <a:round/>
              <a:headEnd/>
              <a:tailEnd/>
            </a:ln>
          </p:spPr>
          <p:txBody>
            <a:bodyPr/>
            <a:lstStyle/>
            <a:p>
              <a:endParaRPr lang="es-VE"/>
            </a:p>
          </p:txBody>
        </p:sp>
        <p:sp>
          <p:nvSpPr>
            <p:cNvPr id="23604" name="Line 14"/>
            <p:cNvSpPr>
              <a:spLocks noChangeShapeType="1"/>
            </p:cNvSpPr>
            <p:nvPr/>
          </p:nvSpPr>
          <p:spPr bwMode="auto">
            <a:xfrm>
              <a:off x="836" y="1294"/>
              <a:ext cx="4624" cy="1"/>
            </a:xfrm>
            <a:prstGeom prst="line">
              <a:avLst/>
            </a:prstGeom>
            <a:noFill/>
            <a:ln w="0">
              <a:solidFill>
                <a:srgbClr val="666699"/>
              </a:solidFill>
              <a:prstDash val="sysDot"/>
              <a:round/>
              <a:headEnd/>
              <a:tailEnd/>
            </a:ln>
          </p:spPr>
          <p:txBody>
            <a:bodyPr/>
            <a:lstStyle/>
            <a:p>
              <a:endParaRPr lang="es-VE"/>
            </a:p>
          </p:txBody>
        </p:sp>
        <p:sp>
          <p:nvSpPr>
            <p:cNvPr id="23605" name="Line 15"/>
            <p:cNvSpPr>
              <a:spLocks noChangeShapeType="1"/>
            </p:cNvSpPr>
            <p:nvPr/>
          </p:nvSpPr>
          <p:spPr bwMode="auto">
            <a:xfrm>
              <a:off x="836" y="1038"/>
              <a:ext cx="4624" cy="1"/>
            </a:xfrm>
            <a:prstGeom prst="line">
              <a:avLst/>
            </a:prstGeom>
            <a:noFill/>
            <a:ln w="0">
              <a:solidFill>
                <a:srgbClr val="666699"/>
              </a:solidFill>
              <a:prstDash val="sysDot"/>
              <a:round/>
              <a:headEnd/>
              <a:tailEnd/>
            </a:ln>
          </p:spPr>
          <p:txBody>
            <a:bodyPr/>
            <a:lstStyle/>
            <a:p>
              <a:endParaRPr lang="es-VE"/>
            </a:p>
          </p:txBody>
        </p:sp>
        <p:sp>
          <p:nvSpPr>
            <p:cNvPr id="23606" name="Line 16"/>
            <p:cNvSpPr>
              <a:spLocks noChangeShapeType="1"/>
            </p:cNvSpPr>
            <p:nvPr/>
          </p:nvSpPr>
          <p:spPr bwMode="auto">
            <a:xfrm>
              <a:off x="836" y="781"/>
              <a:ext cx="4624" cy="1"/>
            </a:xfrm>
            <a:prstGeom prst="line">
              <a:avLst/>
            </a:prstGeom>
            <a:noFill/>
            <a:ln w="0">
              <a:solidFill>
                <a:srgbClr val="666699"/>
              </a:solidFill>
              <a:prstDash val="sysDot"/>
              <a:round/>
              <a:headEnd/>
              <a:tailEnd/>
            </a:ln>
          </p:spPr>
          <p:txBody>
            <a:bodyPr/>
            <a:lstStyle/>
            <a:p>
              <a:endParaRPr lang="es-VE"/>
            </a:p>
          </p:txBody>
        </p:sp>
        <p:sp>
          <p:nvSpPr>
            <p:cNvPr id="23607" name="Rectangle 17"/>
            <p:cNvSpPr>
              <a:spLocks noChangeArrowheads="1"/>
            </p:cNvSpPr>
            <p:nvPr/>
          </p:nvSpPr>
          <p:spPr bwMode="auto">
            <a:xfrm>
              <a:off x="836" y="781"/>
              <a:ext cx="4624" cy="2544"/>
            </a:xfrm>
            <a:prstGeom prst="rect">
              <a:avLst/>
            </a:prstGeom>
            <a:noFill/>
            <a:ln w="15875">
              <a:solidFill>
                <a:srgbClr val="666699"/>
              </a:solidFill>
              <a:miter lim="800000"/>
              <a:headEnd/>
              <a:tailEnd/>
            </a:ln>
          </p:spPr>
          <p:txBody>
            <a:bodyPr/>
            <a:lstStyle/>
            <a:p>
              <a:endParaRPr lang="es-VE"/>
            </a:p>
          </p:txBody>
        </p:sp>
        <p:sp>
          <p:nvSpPr>
            <p:cNvPr id="23608" name="Line 18"/>
            <p:cNvSpPr>
              <a:spLocks noChangeShapeType="1"/>
            </p:cNvSpPr>
            <p:nvPr/>
          </p:nvSpPr>
          <p:spPr bwMode="auto">
            <a:xfrm>
              <a:off x="836" y="781"/>
              <a:ext cx="1" cy="2544"/>
            </a:xfrm>
            <a:prstGeom prst="line">
              <a:avLst/>
            </a:prstGeom>
            <a:noFill/>
            <a:ln w="0">
              <a:solidFill>
                <a:srgbClr val="FFFFFF"/>
              </a:solidFill>
              <a:round/>
              <a:headEnd/>
              <a:tailEnd/>
            </a:ln>
          </p:spPr>
          <p:txBody>
            <a:bodyPr/>
            <a:lstStyle/>
            <a:p>
              <a:endParaRPr lang="es-VE"/>
            </a:p>
          </p:txBody>
        </p:sp>
        <p:sp>
          <p:nvSpPr>
            <p:cNvPr id="23609" name="Line 19"/>
            <p:cNvSpPr>
              <a:spLocks noChangeShapeType="1"/>
            </p:cNvSpPr>
            <p:nvPr/>
          </p:nvSpPr>
          <p:spPr bwMode="auto">
            <a:xfrm>
              <a:off x="817" y="3325"/>
              <a:ext cx="19" cy="1"/>
            </a:xfrm>
            <a:prstGeom prst="line">
              <a:avLst/>
            </a:prstGeom>
            <a:noFill/>
            <a:ln w="0">
              <a:solidFill>
                <a:srgbClr val="FFFFFF"/>
              </a:solidFill>
              <a:round/>
              <a:headEnd/>
              <a:tailEnd/>
            </a:ln>
          </p:spPr>
          <p:txBody>
            <a:bodyPr/>
            <a:lstStyle/>
            <a:p>
              <a:endParaRPr lang="es-VE"/>
            </a:p>
          </p:txBody>
        </p:sp>
        <p:sp>
          <p:nvSpPr>
            <p:cNvPr id="23610" name="Line 20"/>
            <p:cNvSpPr>
              <a:spLocks noChangeShapeType="1"/>
            </p:cNvSpPr>
            <p:nvPr/>
          </p:nvSpPr>
          <p:spPr bwMode="auto">
            <a:xfrm>
              <a:off x="817" y="3202"/>
              <a:ext cx="19" cy="1"/>
            </a:xfrm>
            <a:prstGeom prst="line">
              <a:avLst/>
            </a:prstGeom>
            <a:noFill/>
            <a:ln w="0">
              <a:solidFill>
                <a:srgbClr val="FFFFFF"/>
              </a:solidFill>
              <a:round/>
              <a:headEnd/>
              <a:tailEnd/>
            </a:ln>
          </p:spPr>
          <p:txBody>
            <a:bodyPr/>
            <a:lstStyle/>
            <a:p>
              <a:endParaRPr lang="es-VE"/>
            </a:p>
          </p:txBody>
        </p:sp>
        <p:sp>
          <p:nvSpPr>
            <p:cNvPr id="23611" name="Line 21"/>
            <p:cNvSpPr>
              <a:spLocks noChangeShapeType="1"/>
            </p:cNvSpPr>
            <p:nvPr/>
          </p:nvSpPr>
          <p:spPr bwMode="auto">
            <a:xfrm>
              <a:off x="817" y="3069"/>
              <a:ext cx="19" cy="1"/>
            </a:xfrm>
            <a:prstGeom prst="line">
              <a:avLst/>
            </a:prstGeom>
            <a:noFill/>
            <a:ln w="0">
              <a:solidFill>
                <a:srgbClr val="FFFFFF"/>
              </a:solidFill>
              <a:round/>
              <a:headEnd/>
              <a:tailEnd/>
            </a:ln>
          </p:spPr>
          <p:txBody>
            <a:bodyPr/>
            <a:lstStyle/>
            <a:p>
              <a:endParaRPr lang="es-VE"/>
            </a:p>
          </p:txBody>
        </p:sp>
        <p:sp>
          <p:nvSpPr>
            <p:cNvPr id="23612" name="Line 22"/>
            <p:cNvSpPr>
              <a:spLocks noChangeShapeType="1"/>
            </p:cNvSpPr>
            <p:nvPr/>
          </p:nvSpPr>
          <p:spPr bwMode="auto">
            <a:xfrm>
              <a:off x="817" y="2946"/>
              <a:ext cx="19" cy="1"/>
            </a:xfrm>
            <a:prstGeom prst="line">
              <a:avLst/>
            </a:prstGeom>
            <a:noFill/>
            <a:ln w="0">
              <a:solidFill>
                <a:srgbClr val="FFFFFF"/>
              </a:solidFill>
              <a:round/>
              <a:headEnd/>
              <a:tailEnd/>
            </a:ln>
          </p:spPr>
          <p:txBody>
            <a:bodyPr/>
            <a:lstStyle/>
            <a:p>
              <a:endParaRPr lang="es-VE"/>
            </a:p>
          </p:txBody>
        </p:sp>
        <p:sp>
          <p:nvSpPr>
            <p:cNvPr id="23613" name="Line 23"/>
            <p:cNvSpPr>
              <a:spLocks noChangeShapeType="1"/>
            </p:cNvSpPr>
            <p:nvPr/>
          </p:nvSpPr>
          <p:spPr bwMode="auto">
            <a:xfrm>
              <a:off x="817" y="2812"/>
              <a:ext cx="19" cy="1"/>
            </a:xfrm>
            <a:prstGeom prst="line">
              <a:avLst/>
            </a:prstGeom>
            <a:noFill/>
            <a:ln w="0">
              <a:solidFill>
                <a:srgbClr val="FFFFFF"/>
              </a:solidFill>
              <a:round/>
              <a:headEnd/>
              <a:tailEnd/>
            </a:ln>
          </p:spPr>
          <p:txBody>
            <a:bodyPr/>
            <a:lstStyle/>
            <a:p>
              <a:endParaRPr lang="es-VE"/>
            </a:p>
          </p:txBody>
        </p:sp>
        <p:sp>
          <p:nvSpPr>
            <p:cNvPr id="23614" name="Line 24"/>
            <p:cNvSpPr>
              <a:spLocks noChangeShapeType="1"/>
            </p:cNvSpPr>
            <p:nvPr/>
          </p:nvSpPr>
          <p:spPr bwMode="auto">
            <a:xfrm>
              <a:off x="817" y="2689"/>
              <a:ext cx="19" cy="1"/>
            </a:xfrm>
            <a:prstGeom prst="line">
              <a:avLst/>
            </a:prstGeom>
            <a:noFill/>
            <a:ln w="0">
              <a:solidFill>
                <a:srgbClr val="FFFFFF"/>
              </a:solidFill>
              <a:round/>
              <a:headEnd/>
              <a:tailEnd/>
            </a:ln>
          </p:spPr>
          <p:txBody>
            <a:bodyPr/>
            <a:lstStyle/>
            <a:p>
              <a:endParaRPr lang="es-VE"/>
            </a:p>
          </p:txBody>
        </p:sp>
        <p:sp>
          <p:nvSpPr>
            <p:cNvPr id="23615" name="Line 25"/>
            <p:cNvSpPr>
              <a:spLocks noChangeShapeType="1"/>
            </p:cNvSpPr>
            <p:nvPr/>
          </p:nvSpPr>
          <p:spPr bwMode="auto">
            <a:xfrm>
              <a:off x="817" y="2566"/>
              <a:ext cx="19" cy="1"/>
            </a:xfrm>
            <a:prstGeom prst="line">
              <a:avLst/>
            </a:prstGeom>
            <a:noFill/>
            <a:ln w="0">
              <a:solidFill>
                <a:srgbClr val="FFFFFF"/>
              </a:solidFill>
              <a:round/>
              <a:headEnd/>
              <a:tailEnd/>
            </a:ln>
          </p:spPr>
          <p:txBody>
            <a:bodyPr/>
            <a:lstStyle/>
            <a:p>
              <a:endParaRPr lang="es-VE"/>
            </a:p>
          </p:txBody>
        </p:sp>
        <p:sp>
          <p:nvSpPr>
            <p:cNvPr id="23616" name="Line 26"/>
            <p:cNvSpPr>
              <a:spLocks noChangeShapeType="1"/>
            </p:cNvSpPr>
            <p:nvPr/>
          </p:nvSpPr>
          <p:spPr bwMode="auto">
            <a:xfrm>
              <a:off x="817" y="2433"/>
              <a:ext cx="19" cy="1"/>
            </a:xfrm>
            <a:prstGeom prst="line">
              <a:avLst/>
            </a:prstGeom>
            <a:noFill/>
            <a:ln w="0">
              <a:solidFill>
                <a:srgbClr val="FFFFFF"/>
              </a:solidFill>
              <a:round/>
              <a:headEnd/>
              <a:tailEnd/>
            </a:ln>
          </p:spPr>
          <p:txBody>
            <a:bodyPr/>
            <a:lstStyle/>
            <a:p>
              <a:endParaRPr lang="es-VE"/>
            </a:p>
          </p:txBody>
        </p:sp>
        <p:sp>
          <p:nvSpPr>
            <p:cNvPr id="23617" name="Line 27"/>
            <p:cNvSpPr>
              <a:spLocks noChangeShapeType="1"/>
            </p:cNvSpPr>
            <p:nvPr/>
          </p:nvSpPr>
          <p:spPr bwMode="auto">
            <a:xfrm>
              <a:off x="817" y="2310"/>
              <a:ext cx="19" cy="1"/>
            </a:xfrm>
            <a:prstGeom prst="line">
              <a:avLst/>
            </a:prstGeom>
            <a:noFill/>
            <a:ln w="0">
              <a:solidFill>
                <a:srgbClr val="FFFFFF"/>
              </a:solidFill>
              <a:round/>
              <a:headEnd/>
              <a:tailEnd/>
            </a:ln>
          </p:spPr>
          <p:txBody>
            <a:bodyPr/>
            <a:lstStyle/>
            <a:p>
              <a:endParaRPr lang="es-VE"/>
            </a:p>
          </p:txBody>
        </p:sp>
        <p:sp>
          <p:nvSpPr>
            <p:cNvPr id="23618" name="Line 28"/>
            <p:cNvSpPr>
              <a:spLocks noChangeShapeType="1"/>
            </p:cNvSpPr>
            <p:nvPr/>
          </p:nvSpPr>
          <p:spPr bwMode="auto">
            <a:xfrm>
              <a:off x="817" y="2176"/>
              <a:ext cx="19" cy="1"/>
            </a:xfrm>
            <a:prstGeom prst="line">
              <a:avLst/>
            </a:prstGeom>
            <a:noFill/>
            <a:ln w="0">
              <a:solidFill>
                <a:srgbClr val="FFFFFF"/>
              </a:solidFill>
              <a:round/>
              <a:headEnd/>
              <a:tailEnd/>
            </a:ln>
          </p:spPr>
          <p:txBody>
            <a:bodyPr/>
            <a:lstStyle/>
            <a:p>
              <a:endParaRPr lang="es-VE"/>
            </a:p>
          </p:txBody>
        </p:sp>
        <p:sp>
          <p:nvSpPr>
            <p:cNvPr id="23619" name="Line 29"/>
            <p:cNvSpPr>
              <a:spLocks noChangeShapeType="1"/>
            </p:cNvSpPr>
            <p:nvPr/>
          </p:nvSpPr>
          <p:spPr bwMode="auto">
            <a:xfrm>
              <a:off x="817" y="2053"/>
              <a:ext cx="19" cy="1"/>
            </a:xfrm>
            <a:prstGeom prst="line">
              <a:avLst/>
            </a:prstGeom>
            <a:noFill/>
            <a:ln w="0">
              <a:solidFill>
                <a:srgbClr val="FFFFFF"/>
              </a:solidFill>
              <a:round/>
              <a:headEnd/>
              <a:tailEnd/>
            </a:ln>
          </p:spPr>
          <p:txBody>
            <a:bodyPr/>
            <a:lstStyle/>
            <a:p>
              <a:endParaRPr lang="es-VE"/>
            </a:p>
          </p:txBody>
        </p:sp>
        <p:sp>
          <p:nvSpPr>
            <p:cNvPr id="23620" name="Line 30"/>
            <p:cNvSpPr>
              <a:spLocks noChangeShapeType="1"/>
            </p:cNvSpPr>
            <p:nvPr/>
          </p:nvSpPr>
          <p:spPr bwMode="auto">
            <a:xfrm>
              <a:off x="817" y="1930"/>
              <a:ext cx="19" cy="1"/>
            </a:xfrm>
            <a:prstGeom prst="line">
              <a:avLst/>
            </a:prstGeom>
            <a:noFill/>
            <a:ln w="0">
              <a:solidFill>
                <a:srgbClr val="FFFFFF"/>
              </a:solidFill>
              <a:round/>
              <a:headEnd/>
              <a:tailEnd/>
            </a:ln>
          </p:spPr>
          <p:txBody>
            <a:bodyPr/>
            <a:lstStyle/>
            <a:p>
              <a:endParaRPr lang="es-VE"/>
            </a:p>
          </p:txBody>
        </p:sp>
        <p:sp>
          <p:nvSpPr>
            <p:cNvPr id="23621" name="Line 31"/>
            <p:cNvSpPr>
              <a:spLocks noChangeShapeType="1"/>
            </p:cNvSpPr>
            <p:nvPr/>
          </p:nvSpPr>
          <p:spPr bwMode="auto">
            <a:xfrm>
              <a:off x="817" y="1797"/>
              <a:ext cx="19" cy="1"/>
            </a:xfrm>
            <a:prstGeom prst="line">
              <a:avLst/>
            </a:prstGeom>
            <a:noFill/>
            <a:ln w="0">
              <a:solidFill>
                <a:srgbClr val="FFFFFF"/>
              </a:solidFill>
              <a:round/>
              <a:headEnd/>
              <a:tailEnd/>
            </a:ln>
          </p:spPr>
          <p:txBody>
            <a:bodyPr/>
            <a:lstStyle/>
            <a:p>
              <a:endParaRPr lang="es-VE"/>
            </a:p>
          </p:txBody>
        </p:sp>
        <p:sp>
          <p:nvSpPr>
            <p:cNvPr id="23622" name="Line 32"/>
            <p:cNvSpPr>
              <a:spLocks noChangeShapeType="1"/>
            </p:cNvSpPr>
            <p:nvPr/>
          </p:nvSpPr>
          <p:spPr bwMode="auto">
            <a:xfrm>
              <a:off x="817" y="1674"/>
              <a:ext cx="19" cy="1"/>
            </a:xfrm>
            <a:prstGeom prst="line">
              <a:avLst/>
            </a:prstGeom>
            <a:noFill/>
            <a:ln w="0">
              <a:solidFill>
                <a:srgbClr val="FFFFFF"/>
              </a:solidFill>
              <a:round/>
              <a:headEnd/>
              <a:tailEnd/>
            </a:ln>
          </p:spPr>
          <p:txBody>
            <a:bodyPr/>
            <a:lstStyle/>
            <a:p>
              <a:endParaRPr lang="es-VE"/>
            </a:p>
          </p:txBody>
        </p:sp>
        <p:sp>
          <p:nvSpPr>
            <p:cNvPr id="23623" name="Line 33"/>
            <p:cNvSpPr>
              <a:spLocks noChangeShapeType="1"/>
            </p:cNvSpPr>
            <p:nvPr/>
          </p:nvSpPr>
          <p:spPr bwMode="auto">
            <a:xfrm>
              <a:off x="817" y="1540"/>
              <a:ext cx="19" cy="1"/>
            </a:xfrm>
            <a:prstGeom prst="line">
              <a:avLst/>
            </a:prstGeom>
            <a:noFill/>
            <a:ln w="0">
              <a:solidFill>
                <a:srgbClr val="FFFFFF"/>
              </a:solidFill>
              <a:round/>
              <a:headEnd/>
              <a:tailEnd/>
            </a:ln>
          </p:spPr>
          <p:txBody>
            <a:bodyPr/>
            <a:lstStyle/>
            <a:p>
              <a:endParaRPr lang="es-VE"/>
            </a:p>
          </p:txBody>
        </p:sp>
        <p:sp>
          <p:nvSpPr>
            <p:cNvPr id="23624" name="Line 34"/>
            <p:cNvSpPr>
              <a:spLocks noChangeShapeType="1"/>
            </p:cNvSpPr>
            <p:nvPr/>
          </p:nvSpPr>
          <p:spPr bwMode="auto">
            <a:xfrm>
              <a:off x="817" y="1417"/>
              <a:ext cx="19" cy="1"/>
            </a:xfrm>
            <a:prstGeom prst="line">
              <a:avLst/>
            </a:prstGeom>
            <a:noFill/>
            <a:ln w="0">
              <a:solidFill>
                <a:srgbClr val="FFFFFF"/>
              </a:solidFill>
              <a:round/>
              <a:headEnd/>
              <a:tailEnd/>
            </a:ln>
          </p:spPr>
          <p:txBody>
            <a:bodyPr/>
            <a:lstStyle/>
            <a:p>
              <a:endParaRPr lang="es-VE"/>
            </a:p>
          </p:txBody>
        </p:sp>
        <p:sp>
          <p:nvSpPr>
            <p:cNvPr id="23625" name="Line 35"/>
            <p:cNvSpPr>
              <a:spLocks noChangeShapeType="1"/>
            </p:cNvSpPr>
            <p:nvPr/>
          </p:nvSpPr>
          <p:spPr bwMode="auto">
            <a:xfrm>
              <a:off x="817" y="1294"/>
              <a:ext cx="19" cy="1"/>
            </a:xfrm>
            <a:prstGeom prst="line">
              <a:avLst/>
            </a:prstGeom>
            <a:noFill/>
            <a:ln w="0">
              <a:solidFill>
                <a:srgbClr val="FFFFFF"/>
              </a:solidFill>
              <a:round/>
              <a:headEnd/>
              <a:tailEnd/>
            </a:ln>
          </p:spPr>
          <p:txBody>
            <a:bodyPr/>
            <a:lstStyle/>
            <a:p>
              <a:endParaRPr lang="es-VE"/>
            </a:p>
          </p:txBody>
        </p:sp>
        <p:sp>
          <p:nvSpPr>
            <p:cNvPr id="23626" name="Line 36"/>
            <p:cNvSpPr>
              <a:spLocks noChangeShapeType="1"/>
            </p:cNvSpPr>
            <p:nvPr/>
          </p:nvSpPr>
          <p:spPr bwMode="auto">
            <a:xfrm>
              <a:off x="817" y="1161"/>
              <a:ext cx="19" cy="1"/>
            </a:xfrm>
            <a:prstGeom prst="line">
              <a:avLst/>
            </a:prstGeom>
            <a:noFill/>
            <a:ln w="0">
              <a:solidFill>
                <a:srgbClr val="FFFFFF"/>
              </a:solidFill>
              <a:round/>
              <a:headEnd/>
              <a:tailEnd/>
            </a:ln>
          </p:spPr>
          <p:txBody>
            <a:bodyPr/>
            <a:lstStyle/>
            <a:p>
              <a:endParaRPr lang="es-VE"/>
            </a:p>
          </p:txBody>
        </p:sp>
        <p:sp>
          <p:nvSpPr>
            <p:cNvPr id="23627" name="Line 37"/>
            <p:cNvSpPr>
              <a:spLocks noChangeShapeType="1"/>
            </p:cNvSpPr>
            <p:nvPr/>
          </p:nvSpPr>
          <p:spPr bwMode="auto">
            <a:xfrm>
              <a:off x="817" y="1038"/>
              <a:ext cx="19" cy="1"/>
            </a:xfrm>
            <a:prstGeom prst="line">
              <a:avLst/>
            </a:prstGeom>
            <a:noFill/>
            <a:ln w="0">
              <a:solidFill>
                <a:srgbClr val="FFFFFF"/>
              </a:solidFill>
              <a:round/>
              <a:headEnd/>
              <a:tailEnd/>
            </a:ln>
          </p:spPr>
          <p:txBody>
            <a:bodyPr/>
            <a:lstStyle/>
            <a:p>
              <a:endParaRPr lang="es-VE"/>
            </a:p>
          </p:txBody>
        </p:sp>
        <p:sp>
          <p:nvSpPr>
            <p:cNvPr id="23628" name="Line 38"/>
            <p:cNvSpPr>
              <a:spLocks noChangeShapeType="1"/>
            </p:cNvSpPr>
            <p:nvPr/>
          </p:nvSpPr>
          <p:spPr bwMode="auto">
            <a:xfrm>
              <a:off x="817" y="905"/>
              <a:ext cx="19" cy="1"/>
            </a:xfrm>
            <a:prstGeom prst="line">
              <a:avLst/>
            </a:prstGeom>
            <a:noFill/>
            <a:ln w="0">
              <a:solidFill>
                <a:srgbClr val="FFFFFF"/>
              </a:solidFill>
              <a:round/>
              <a:headEnd/>
              <a:tailEnd/>
            </a:ln>
          </p:spPr>
          <p:txBody>
            <a:bodyPr/>
            <a:lstStyle/>
            <a:p>
              <a:endParaRPr lang="es-VE"/>
            </a:p>
          </p:txBody>
        </p:sp>
        <p:sp>
          <p:nvSpPr>
            <p:cNvPr id="23629" name="Line 39"/>
            <p:cNvSpPr>
              <a:spLocks noChangeShapeType="1"/>
            </p:cNvSpPr>
            <p:nvPr/>
          </p:nvSpPr>
          <p:spPr bwMode="auto">
            <a:xfrm>
              <a:off x="817" y="781"/>
              <a:ext cx="19" cy="1"/>
            </a:xfrm>
            <a:prstGeom prst="line">
              <a:avLst/>
            </a:prstGeom>
            <a:noFill/>
            <a:ln w="0">
              <a:solidFill>
                <a:srgbClr val="FFFFFF"/>
              </a:solidFill>
              <a:round/>
              <a:headEnd/>
              <a:tailEnd/>
            </a:ln>
          </p:spPr>
          <p:txBody>
            <a:bodyPr/>
            <a:lstStyle/>
            <a:p>
              <a:endParaRPr lang="es-VE"/>
            </a:p>
          </p:txBody>
        </p:sp>
        <p:sp>
          <p:nvSpPr>
            <p:cNvPr id="23630" name="Line 40"/>
            <p:cNvSpPr>
              <a:spLocks noChangeShapeType="1"/>
            </p:cNvSpPr>
            <p:nvPr/>
          </p:nvSpPr>
          <p:spPr bwMode="auto">
            <a:xfrm>
              <a:off x="807" y="3325"/>
              <a:ext cx="29" cy="1"/>
            </a:xfrm>
            <a:prstGeom prst="line">
              <a:avLst/>
            </a:prstGeom>
            <a:noFill/>
            <a:ln w="0">
              <a:solidFill>
                <a:srgbClr val="FFFFFF"/>
              </a:solidFill>
              <a:round/>
              <a:headEnd/>
              <a:tailEnd/>
            </a:ln>
          </p:spPr>
          <p:txBody>
            <a:bodyPr/>
            <a:lstStyle/>
            <a:p>
              <a:endParaRPr lang="es-VE"/>
            </a:p>
          </p:txBody>
        </p:sp>
        <p:sp>
          <p:nvSpPr>
            <p:cNvPr id="23631" name="Line 41"/>
            <p:cNvSpPr>
              <a:spLocks noChangeShapeType="1"/>
            </p:cNvSpPr>
            <p:nvPr/>
          </p:nvSpPr>
          <p:spPr bwMode="auto">
            <a:xfrm>
              <a:off x="807" y="3069"/>
              <a:ext cx="29" cy="1"/>
            </a:xfrm>
            <a:prstGeom prst="line">
              <a:avLst/>
            </a:prstGeom>
            <a:noFill/>
            <a:ln w="0">
              <a:solidFill>
                <a:srgbClr val="FFFFFF"/>
              </a:solidFill>
              <a:round/>
              <a:headEnd/>
              <a:tailEnd/>
            </a:ln>
          </p:spPr>
          <p:txBody>
            <a:bodyPr/>
            <a:lstStyle/>
            <a:p>
              <a:endParaRPr lang="es-VE"/>
            </a:p>
          </p:txBody>
        </p:sp>
        <p:sp>
          <p:nvSpPr>
            <p:cNvPr id="23632" name="Line 42"/>
            <p:cNvSpPr>
              <a:spLocks noChangeShapeType="1"/>
            </p:cNvSpPr>
            <p:nvPr/>
          </p:nvSpPr>
          <p:spPr bwMode="auto">
            <a:xfrm>
              <a:off x="807" y="2812"/>
              <a:ext cx="29" cy="1"/>
            </a:xfrm>
            <a:prstGeom prst="line">
              <a:avLst/>
            </a:prstGeom>
            <a:noFill/>
            <a:ln w="0">
              <a:solidFill>
                <a:srgbClr val="FFFFFF"/>
              </a:solidFill>
              <a:round/>
              <a:headEnd/>
              <a:tailEnd/>
            </a:ln>
          </p:spPr>
          <p:txBody>
            <a:bodyPr/>
            <a:lstStyle/>
            <a:p>
              <a:endParaRPr lang="es-VE"/>
            </a:p>
          </p:txBody>
        </p:sp>
        <p:sp>
          <p:nvSpPr>
            <p:cNvPr id="23633" name="Line 43"/>
            <p:cNvSpPr>
              <a:spLocks noChangeShapeType="1"/>
            </p:cNvSpPr>
            <p:nvPr/>
          </p:nvSpPr>
          <p:spPr bwMode="auto">
            <a:xfrm>
              <a:off x="807" y="2566"/>
              <a:ext cx="29" cy="1"/>
            </a:xfrm>
            <a:prstGeom prst="line">
              <a:avLst/>
            </a:prstGeom>
            <a:noFill/>
            <a:ln w="0">
              <a:solidFill>
                <a:srgbClr val="FFFFFF"/>
              </a:solidFill>
              <a:round/>
              <a:headEnd/>
              <a:tailEnd/>
            </a:ln>
          </p:spPr>
          <p:txBody>
            <a:bodyPr/>
            <a:lstStyle/>
            <a:p>
              <a:endParaRPr lang="es-VE"/>
            </a:p>
          </p:txBody>
        </p:sp>
        <p:sp>
          <p:nvSpPr>
            <p:cNvPr id="23634" name="Line 44"/>
            <p:cNvSpPr>
              <a:spLocks noChangeShapeType="1"/>
            </p:cNvSpPr>
            <p:nvPr/>
          </p:nvSpPr>
          <p:spPr bwMode="auto">
            <a:xfrm>
              <a:off x="807" y="2310"/>
              <a:ext cx="29" cy="1"/>
            </a:xfrm>
            <a:prstGeom prst="line">
              <a:avLst/>
            </a:prstGeom>
            <a:noFill/>
            <a:ln w="0">
              <a:solidFill>
                <a:srgbClr val="FFFFFF"/>
              </a:solidFill>
              <a:round/>
              <a:headEnd/>
              <a:tailEnd/>
            </a:ln>
          </p:spPr>
          <p:txBody>
            <a:bodyPr/>
            <a:lstStyle/>
            <a:p>
              <a:endParaRPr lang="es-VE"/>
            </a:p>
          </p:txBody>
        </p:sp>
        <p:sp>
          <p:nvSpPr>
            <p:cNvPr id="23635" name="Line 45"/>
            <p:cNvSpPr>
              <a:spLocks noChangeShapeType="1"/>
            </p:cNvSpPr>
            <p:nvPr/>
          </p:nvSpPr>
          <p:spPr bwMode="auto">
            <a:xfrm>
              <a:off x="807" y="2053"/>
              <a:ext cx="29" cy="1"/>
            </a:xfrm>
            <a:prstGeom prst="line">
              <a:avLst/>
            </a:prstGeom>
            <a:noFill/>
            <a:ln w="0">
              <a:solidFill>
                <a:srgbClr val="FFFFFF"/>
              </a:solidFill>
              <a:round/>
              <a:headEnd/>
              <a:tailEnd/>
            </a:ln>
          </p:spPr>
          <p:txBody>
            <a:bodyPr/>
            <a:lstStyle/>
            <a:p>
              <a:endParaRPr lang="es-VE"/>
            </a:p>
          </p:txBody>
        </p:sp>
        <p:sp>
          <p:nvSpPr>
            <p:cNvPr id="23636" name="Line 46"/>
            <p:cNvSpPr>
              <a:spLocks noChangeShapeType="1"/>
            </p:cNvSpPr>
            <p:nvPr/>
          </p:nvSpPr>
          <p:spPr bwMode="auto">
            <a:xfrm>
              <a:off x="807" y="1797"/>
              <a:ext cx="29" cy="1"/>
            </a:xfrm>
            <a:prstGeom prst="line">
              <a:avLst/>
            </a:prstGeom>
            <a:noFill/>
            <a:ln w="0">
              <a:solidFill>
                <a:srgbClr val="FFFFFF"/>
              </a:solidFill>
              <a:round/>
              <a:headEnd/>
              <a:tailEnd/>
            </a:ln>
          </p:spPr>
          <p:txBody>
            <a:bodyPr/>
            <a:lstStyle/>
            <a:p>
              <a:endParaRPr lang="es-VE"/>
            </a:p>
          </p:txBody>
        </p:sp>
        <p:sp>
          <p:nvSpPr>
            <p:cNvPr id="23637" name="Line 47"/>
            <p:cNvSpPr>
              <a:spLocks noChangeShapeType="1"/>
            </p:cNvSpPr>
            <p:nvPr/>
          </p:nvSpPr>
          <p:spPr bwMode="auto">
            <a:xfrm>
              <a:off x="807" y="1540"/>
              <a:ext cx="29" cy="1"/>
            </a:xfrm>
            <a:prstGeom prst="line">
              <a:avLst/>
            </a:prstGeom>
            <a:noFill/>
            <a:ln w="0">
              <a:solidFill>
                <a:srgbClr val="FFFFFF"/>
              </a:solidFill>
              <a:round/>
              <a:headEnd/>
              <a:tailEnd/>
            </a:ln>
          </p:spPr>
          <p:txBody>
            <a:bodyPr/>
            <a:lstStyle/>
            <a:p>
              <a:endParaRPr lang="es-VE"/>
            </a:p>
          </p:txBody>
        </p:sp>
        <p:sp>
          <p:nvSpPr>
            <p:cNvPr id="23638" name="Line 48"/>
            <p:cNvSpPr>
              <a:spLocks noChangeShapeType="1"/>
            </p:cNvSpPr>
            <p:nvPr/>
          </p:nvSpPr>
          <p:spPr bwMode="auto">
            <a:xfrm>
              <a:off x="807" y="1294"/>
              <a:ext cx="29" cy="1"/>
            </a:xfrm>
            <a:prstGeom prst="line">
              <a:avLst/>
            </a:prstGeom>
            <a:noFill/>
            <a:ln w="0">
              <a:solidFill>
                <a:srgbClr val="FFFFFF"/>
              </a:solidFill>
              <a:round/>
              <a:headEnd/>
              <a:tailEnd/>
            </a:ln>
          </p:spPr>
          <p:txBody>
            <a:bodyPr/>
            <a:lstStyle/>
            <a:p>
              <a:endParaRPr lang="es-VE"/>
            </a:p>
          </p:txBody>
        </p:sp>
        <p:sp>
          <p:nvSpPr>
            <p:cNvPr id="23639" name="Line 49"/>
            <p:cNvSpPr>
              <a:spLocks noChangeShapeType="1"/>
            </p:cNvSpPr>
            <p:nvPr/>
          </p:nvSpPr>
          <p:spPr bwMode="auto">
            <a:xfrm>
              <a:off x="807" y="1038"/>
              <a:ext cx="29" cy="1"/>
            </a:xfrm>
            <a:prstGeom prst="line">
              <a:avLst/>
            </a:prstGeom>
            <a:noFill/>
            <a:ln w="0">
              <a:solidFill>
                <a:srgbClr val="FFFFFF"/>
              </a:solidFill>
              <a:round/>
              <a:headEnd/>
              <a:tailEnd/>
            </a:ln>
          </p:spPr>
          <p:txBody>
            <a:bodyPr/>
            <a:lstStyle/>
            <a:p>
              <a:endParaRPr lang="es-VE"/>
            </a:p>
          </p:txBody>
        </p:sp>
        <p:sp>
          <p:nvSpPr>
            <p:cNvPr id="23640" name="Line 50"/>
            <p:cNvSpPr>
              <a:spLocks noChangeShapeType="1"/>
            </p:cNvSpPr>
            <p:nvPr/>
          </p:nvSpPr>
          <p:spPr bwMode="auto">
            <a:xfrm>
              <a:off x="807" y="781"/>
              <a:ext cx="29" cy="1"/>
            </a:xfrm>
            <a:prstGeom prst="line">
              <a:avLst/>
            </a:prstGeom>
            <a:noFill/>
            <a:ln w="0">
              <a:solidFill>
                <a:srgbClr val="FFFFFF"/>
              </a:solidFill>
              <a:round/>
              <a:headEnd/>
              <a:tailEnd/>
            </a:ln>
          </p:spPr>
          <p:txBody>
            <a:bodyPr/>
            <a:lstStyle/>
            <a:p>
              <a:endParaRPr lang="es-VE"/>
            </a:p>
          </p:txBody>
        </p:sp>
        <p:sp>
          <p:nvSpPr>
            <p:cNvPr id="23641" name="Line 51"/>
            <p:cNvSpPr>
              <a:spLocks noChangeShapeType="1"/>
            </p:cNvSpPr>
            <p:nvPr/>
          </p:nvSpPr>
          <p:spPr bwMode="auto">
            <a:xfrm>
              <a:off x="836" y="3325"/>
              <a:ext cx="4624" cy="1"/>
            </a:xfrm>
            <a:prstGeom prst="line">
              <a:avLst/>
            </a:prstGeom>
            <a:noFill/>
            <a:ln w="0">
              <a:solidFill>
                <a:srgbClr val="FFFFFF"/>
              </a:solidFill>
              <a:round/>
              <a:headEnd/>
              <a:tailEnd/>
            </a:ln>
          </p:spPr>
          <p:txBody>
            <a:bodyPr/>
            <a:lstStyle/>
            <a:p>
              <a:endParaRPr lang="es-VE"/>
            </a:p>
          </p:txBody>
        </p:sp>
        <p:sp>
          <p:nvSpPr>
            <p:cNvPr id="23642" name="Line 52"/>
            <p:cNvSpPr>
              <a:spLocks noChangeShapeType="1"/>
            </p:cNvSpPr>
            <p:nvPr/>
          </p:nvSpPr>
          <p:spPr bwMode="auto">
            <a:xfrm flipV="1">
              <a:off x="836" y="3325"/>
              <a:ext cx="1" cy="21"/>
            </a:xfrm>
            <a:prstGeom prst="line">
              <a:avLst/>
            </a:prstGeom>
            <a:noFill/>
            <a:ln w="0">
              <a:solidFill>
                <a:srgbClr val="FFFFFF"/>
              </a:solidFill>
              <a:round/>
              <a:headEnd/>
              <a:tailEnd/>
            </a:ln>
          </p:spPr>
          <p:txBody>
            <a:bodyPr/>
            <a:lstStyle/>
            <a:p>
              <a:endParaRPr lang="es-VE"/>
            </a:p>
          </p:txBody>
        </p:sp>
        <p:sp>
          <p:nvSpPr>
            <p:cNvPr id="23643" name="Line 53"/>
            <p:cNvSpPr>
              <a:spLocks noChangeShapeType="1"/>
            </p:cNvSpPr>
            <p:nvPr/>
          </p:nvSpPr>
          <p:spPr bwMode="auto">
            <a:xfrm flipV="1">
              <a:off x="1048" y="3325"/>
              <a:ext cx="1" cy="21"/>
            </a:xfrm>
            <a:prstGeom prst="line">
              <a:avLst/>
            </a:prstGeom>
            <a:noFill/>
            <a:ln w="0">
              <a:solidFill>
                <a:srgbClr val="FFFFFF"/>
              </a:solidFill>
              <a:round/>
              <a:headEnd/>
              <a:tailEnd/>
            </a:ln>
          </p:spPr>
          <p:txBody>
            <a:bodyPr/>
            <a:lstStyle/>
            <a:p>
              <a:endParaRPr lang="es-VE"/>
            </a:p>
          </p:txBody>
        </p:sp>
        <p:sp>
          <p:nvSpPr>
            <p:cNvPr id="23644" name="Line 54"/>
            <p:cNvSpPr>
              <a:spLocks noChangeShapeType="1"/>
            </p:cNvSpPr>
            <p:nvPr/>
          </p:nvSpPr>
          <p:spPr bwMode="auto">
            <a:xfrm flipV="1">
              <a:off x="1260" y="3325"/>
              <a:ext cx="1" cy="21"/>
            </a:xfrm>
            <a:prstGeom prst="line">
              <a:avLst/>
            </a:prstGeom>
            <a:noFill/>
            <a:ln w="0">
              <a:solidFill>
                <a:srgbClr val="FFFFFF"/>
              </a:solidFill>
              <a:round/>
              <a:headEnd/>
              <a:tailEnd/>
            </a:ln>
          </p:spPr>
          <p:txBody>
            <a:bodyPr/>
            <a:lstStyle/>
            <a:p>
              <a:endParaRPr lang="es-VE"/>
            </a:p>
          </p:txBody>
        </p:sp>
        <p:sp>
          <p:nvSpPr>
            <p:cNvPr id="23645" name="Line 55"/>
            <p:cNvSpPr>
              <a:spLocks noChangeShapeType="1"/>
            </p:cNvSpPr>
            <p:nvPr/>
          </p:nvSpPr>
          <p:spPr bwMode="auto">
            <a:xfrm flipV="1">
              <a:off x="1462" y="3325"/>
              <a:ext cx="1" cy="21"/>
            </a:xfrm>
            <a:prstGeom prst="line">
              <a:avLst/>
            </a:prstGeom>
            <a:noFill/>
            <a:ln w="0">
              <a:solidFill>
                <a:srgbClr val="FFFFFF"/>
              </a:solidFill>
              <a:round/>
              <a:headEnd/>
              <a:tailEnd/>
            </a:ln>
          </p:spPr>
          <p:txBody>
            <a:bodyPr/>
            <a:lstStyle/>
            <a:p>
              <a:endParaRPr lang="es-VE"/>
            </a:p>
          </p:txBody>
        </p:sp>
        <p:sp>
          <p:nvSpPr>
            <p:cNvPr id="23646" name="Line 56"/>
            <p:cNvSpPr>
              <a:spLocks noChangeShapeType="1"/>
            </p:cNvSpPr>
            <p:nvPr/>
          </p:nvSpPr>
          <p:spPr bwMode="auto">
            <a:xfrm flipV="1">
              <a:off x="1674" y="3325"/>
              <a:ext cx="1" cy="21"/>
            </a:xfrm>
            <a:prstGeom prst="line">
              <a:avLst/>
            </a:prstGeom>
            <a:noFill/>
            <a:ln w="0">
              <a:solidFill>
                <a:srgbClr val="FFFFFF"/>
              </a:solidFill>
              <a:round/>
              <a:headEnd/>
              <a:tailEnd/>
            </a:ln>
          </p:spPr>
          <p:txBody>
            <a:bodyPr/>
            <a:lstStyle/>
            <a:p>
              <a:endParaRPr lang="es-VE"/>
            </a:p>
          </p:txBody>
        </p:sp>
        <p:sp>
          <p:nvSpPr>
            <p:cNvPr id="23647" name="Line 57"/>
            <p:cNvSpPr>
              <a:spLocks noChangeShapeType="1"/>
            </p:cNvSpPr>
            <p:nvPr/>
          </p:nvSpPr>
          <p:spPr bwMode="auto">
            <a:xfrm flipV="1">
              <a:off x="1886" y="3325"/>
              <a:ext cx="1" cy="21"/>
            </a:xfrm>
            <a:prstGeom prst="line">
              <a:avLst/>
            </a:prstGeom>
            <a:noFill/>
            <a:ln w="0">
              <a:solidFill>
                <a:srgbClr val="FFFFFF"/>
              </a:solidFill>
              <a:round/>
              <a:headEnd/>
              <a:tailEnd/>
            </a:ln>
          </p:spPr>
          <p:txBody>
            <a:bodyPr/>
            <a:lstStyle/>
            <a:p>
              <a:endParaRPr lang="es-VE"/>
            </a:p>
          </p:txBody>
        </p:sp>
        <p:sp>
          <p:nvSpPr>
            <p:cNvPr id="23648" name="Line 58"/>
            <p:cNvSpPr>
              <a:spLocks noChangeShapeType="1"/>
            </p:cNvSpPr>
            <p:nvPr/>
          </p:nvSpPr>
          <p:spPr bwMode="auto">
            <a:xfrm flipV="1">
              <a:off x="2098" y="3325"/>
              <a:ext cx="1" cy="21"/>
            </a:xfrm>
            <a:prstGeom prst="line">
              <a:avLst/>
            </a:prstGeom>
            <a:noFill/>
            <a:ln w="0">
              <a:solidFill>
                <a:srgbClr val="FFFFFF"/>
              </a:solidFill>
              <a:round/>
              <a:headEnd/>
              <a:tailEnd/>
            </a:ln>
          </p:spPr>
          <p:txBody>
            <a:bodyPr/>
            <a:lstStyle/>
            <a:p>
              <a:endParaRPr lang="es-VE"/>
            </a:p>
          </p:txBody>
        </p:sp>
        <p:sp>
          <p:nvSpPr>
            <p:cNvPr id="23649" name="Line 59"/>
            <p:cNvSpPr>
              <a:spLocks noChangeShapeType="1"/>
            </p:cNvSpPr>
            <p:nvPr/>
          </p:nvSpPr>
          <p:spPr bwMode="auto">
            <a:xfrm flipV="1">
              <a:off x="2310" y="3325"/>
              <a:ext cx="1" cy="21"/>
            </a:xfrm>
            <a:prstGeom prst="line">
              <a:avLst/>
            </a:prstGeom>
            <a:noFill/>
            <a:ln w="0">
              <a:solidFill>
                <a:srgbClr val="FFFFFF"/>
              </a:solidFill>
              <a:round/>
              <a:headEnd/>
              <a:tailEnd/>
            </a:ln>
          </p:spPr>
          <p:txBody>
            <a:bodyPr/>
            <a:lstStyle/>
            <a:p>
              <a:endParaRPr lang="es-VE"/>
            </a:p>
          </p:txBody>
        </p:sp>
        <p:sp>
          <p:nvSpPr>
            <p:cNvPr id="23650" name="Line 60"/>
            <p:cNvSpPr>
              <a:spLocks noChangeShapeType="1"/>
            </p:cNvSpPr>
            <p:nvPr/>
          </p:nvSpPr>
          <p:spPr bwMode="auto">
            <a:xfrm flipV="1">
              <a:off x="2522" y="3325"/>
              <a:ext cx="1" cy="21"/>
            </a:xfrm>
            <a:prstGeom prst="line">
              <a:avLst/>
            </a:prstGeom>
            <a:noFill/>
            <a:ln w="0">
              <a:solidFill>
                <a:srgbClr val="FFFFFF"/>
              </a:solidFill>
              <a:round/>
              <a:headEnd/>
              <a:tailEnd/>
            </a:ln>
          </p:spPr>
          <p:txBody>
            <a:bodyPr/>
            <a:lstStyle/>
            <a:p>
              <a:endParaRPr lang="es-VE"/>
            </a:p>
          </p:txBody>
        </p:sp>
        <p:sp>
          <p:nvSpPr>
            <p:cNvPr id="23651" name="Line 61"/>
            <p:cNvSpPr>
              <a:spLocks noChangeShapeType="1"/>
            </p:cNvSpPr>
            <p:nvPr/>
          </p:nvSpPr>
          <p:spPr bwMode="auto">
            <a:xfrm flipV="1">
              <a:off x="2724" y="3325"/>
              <a:ext cx="1" cy="21"/>
            </a:xfrm>
            <a:prstGeom prst="line">
              <a:avLst/>
            </a:prstGeom>
            <a:noFill/>
            <a:ln w="0">
              <a:solidFill>
                <a:srgbClr val="FFFFFF"/>
              </a:solidFill>
              <a:round/>
              <a:headEnd/>
              <a:tailEnd/>
            </a:ln>
          </p:spPr>
          <p:txBody>
            <a:bodyPr/>
            <a:lstStyle/>
            <a:p>
              <a:endParaRPr lang="es-VE"/>
            </a:p>
          </p:txBody>
        </p:sp>
        <p:sp>
          <p:nvSpPr>
            <p:cNvPr id="23652" name="Line 62"/>
            <p:cNvSpPr>
              <a:spLocks noChangeShapeType="1"/>
            </p:cNvSpPr>
            <p:nvPr/>
          </p:nvSpPr>
          <p:spPr bwMode="auto">
            <a:xfrm flipV="1">
              <a:off x="2936" y="3325"/>
              <a:ext cx="1" cy="21"/>
            </a:xfrm>
            <a:prstGeom prst="line">
              <a:avLst/>
            </a:prstGeom>
            <a:noFill/>
            <a:ln w="0">
              <a:solidFill>
                <a:srgbClr val="FFFFFF"/>
              </a:solidFill>
              <a:round/>
              <a:headEnd/>
              <a:tailEnd/>
            </a:ln>
          </p:spPr>
          <p:txBody>
            <a:bodyPr/>
            <a:lstStyle/>
            <a:p>
              <a:endParaRPr lang="es-VE"/>
            </a:p>
          </p:txBody>
        </p:sp>
        <p:sp>
          <p:nvSpPr>
            <p:cNvPr id="23653" name="Line 63"/>
            <p:cNvSpPr>
              <a:spLocks noChangeShapeType="1"/>
            </p:cNvSpPr>
            <p:nvPr/>
          </p:nvSpPr>
          <p:spPr bwMode="auto">
            <a:xfrm flipV="1">
              <a:off x="3148" y="3325"/>
              <a:ext cx="1" cy="21"/>
            </a:xfrm>
            <a:prstGeom prst="line">
              <a:avLst/>
            </a:prstGeom>
            <a:noFill/>
            <a:ln w="0">
              <a:solidFill>
                <a:srgbClr val="FFFFFF"/>
              </a:solidFill>
              <a:round/>
              <a:headEnd/>
              <a:tailEnd/>
            </a:ln>
          </p:spPr>
          <p:txBody>
            <a:bodyPr/>
            <a:lstStyle/>
            <a:p>
              <a:endParaRPr lang="es-VE"/>
            </a:p>
          </p:txBody>
        </p:sp>
        <p:sp>
          <p:nvSpPr>
            <p:cNvPr id="23654" name="Line 64"/>
            <p:cNvSpPr>
              <a:spLocks noChangeShapeType="1"/>
            </p:cNvSpPr>
            <p:nvPr/>
          </p:nvSpPr>
          <p:spPr bwMode="auto">
            <a:xfrm flipV="1">
              <a:off x="3360" y="3325"/>
              <a:ext cx="1" cy="21"/>
            </a:xfrm>
            <a:prstGeom prst="line">
              <a:avLst/>
            </a:prstGeom>
            <a:noFill/>
            <a:ln w="0">
              <a:solidFill>
                <a:srgbClr val="FFFFFF"/>
              </a:solidFill>
              <a:round/>
              <a:headEnd/>
              <a:tailEnd/>
            </a:ln>
          </p:spPr>
          <p:txBody>
            <a:bodyPr/>
            <a:lstStyle/>
            <a:p>
              <a:endParaRPr lang="es-VE"/>
            </a:p>
          </p:txBody>
        </p:sp>
        <p:sp>
          <p:nvSpPr>
            <p:cNvPr id="23655" name="Line 65"/>
            <p:cNvSpPr>
              <a:spLocks noChangeShapeType="1"/>
            </p:cNvSpPr>
            <p:nvPr/>
          </p:nvSpPr>
          <p:spPr bwMode="auto">
            <a:xfrm flipV="1">
              <a:off x="3572" y="3325"/>
              <a:ext cx="1" cy="21"/>
            </a:xfrm>
            <a:prstGeom prst="line">
              <a:avLst/>
            </a:prstGeom>
            <a:noFill/>
            <a:ln w="0">
              <a:solidFill>
                <a:srgbClr val="FFFFFF"/>
              </a:solidFill>
              <a:round/>
              <a:headEnd/>
              <a:tailEnd/>
            </a:ln>
          </p:spPr>
          <p:txBody>
            <a:bodyPr/>
            <a:lstStyle/>
            <a:p>
              <a:endParaRPr lang="es-VE"/>
            </a:p>
          </p:txBody>
        </p:sp>
        <p:sp>
          <p:nvSpPr>
            <p:cNvPr id="23656" name="Line 66"/>
            <p:cNvSpPr>
              <a:spLocks noChangeShapeType="1"/>
            </p:cNvSpPr>
            <p:nvPr/>
          </p:nvSpPr>
          <p:spPr bwMode="auto">
            <a:xfrm flipV="1">
              <a:off x="3774" y="3325"/>
              <a:ext cx="1" cy="21"/>
            </a:xfrm>
            <a:prstGeom prst="line">
              <a:avLst/>
            </a:prstGeom>
            <a:noFill/>
            <a:ln w="0">
              <a:solidFill>
                <a:srgbClr val="FFFFFF"/>
              </a:solidFill>
              <a:round/>
              <a:headEnd/>
              <a:tailEnd/>
            </a:ln>
          </p:spPr>
          <p:txBody>
            <a:bodyPr/>
            <a:lstStyle/>
            <a:p>
              <a:endParaRPr lang="es-VE"/>
            </a:p>
          </p:txBody>
        </p:sp>
        <p:sp>
          <p:nvSpPr>
            <p:cNvPr id="23657" name="Line 67"/>
            <p:cNvSpPr>
              <a:spLocks noChangeShapeType="1"/>
            </p:cNvSpPr>
            <p:nvPr/>
          </p:nvSpPr>
          <p:spPr bwMode="auto">
            <a:xfrm flipV="1">
              <a:off x="3986" y="3325"/>
              <a:ext cx="1" cy="21"/>
            </a:xfrm>
            <a:prstGeom prst="line">
              <a:avLst/>
            </a:prstGeom>
            <a:noFill/>
            <a:ln w="0">
              <a:solidFill>
                <a:srgbClr val="FFFFFF"/>
              </a:solidFill>
              <a:round/>
              <a:headEnd/>
              <a:tailEnd/>
            </a:ln>
          </p:spPr>
          <p:txBody>
            <a:bodyPr/>
            <a:lstStyle/>
            <a:p>
              <a:endParaRPr lang="es-VE"/>
            </a:p>
          </p:txBody>
        </p:sp>
        <p:sp>
          <p:nvSpPr>
            <p:cNvPr id="23658" name="Line 68"/>
            <p:cNvSpPr>
              <a:spLocks noChangeShapeType="1"/>
            </p:cNvSpPr>
            <p:nvPr/>
          </p:nvSpPr>
          <p:spPr bwMode="auto">
            <a:xfrm flipV="1">
              <a:off x="4198" y="3325"/>
              <a:ext cx="1" cy="21"/>
            </a:xfrm>
            <a:prstGeom prst="line">
              <a:avLst/>
            </a:prstGeom>
            <a:noFill/>
            <a:ln w="0">
              <a:solidFill>
                <a:srgbClr val="FFFFFF"/>
              </a:solidFill>
              <a:round/>
              <a:headEnd/>
              <a:tailEnd/>
            </a:ln>
          </p:spPr>
          <p:txBody>
            <a:bodyPr/>
            <a:lstStyle/>
            <a:p>
              <a:endParaRPr lang="es-VE"/>
            </a:p>
          </p:txBody>
        </p:sp>
        <p:sp>
          <p:nvSpPr>
            <p:cNvPr id="23659" name="Line 69"/>
            <p:cNvSpPr>
              <a:spLocks noChangeShapeType="1"/>
            </p:cNvSpPr>
            <p:nvPr/>
          </p:nvSpPr>
          <p:spPr bwMode="auto">
            <a:xfrm flipV="1">
              <a:off x="4410" y="3325"/>
              <a:ext cx="1" cy="21"/>
            </a:xfrm>
            <a:prstGeom prst="line">
              <a:avLst/>
            </a:prstGeom>
            <a:noFill/>
            <a:ln w="0">
              <a:solidFill>
                <a:srgbClr val="FFFFFF"/>
              </a:solidFill>
              <a:round/>
              <a:headEnd/>
              <a:tailEnd/>
            </a:ln>
          </p:spPr>
          <p:txBody>
            <a:bodyPr/>
            <a:lstStyle/>
            <a:p>
              <a:endParaRPr lang="es-VE"/>
            </a:p>
          </p:txBody>
        </p:sp>
        <p:sp>
          <p:nvSpPr>
            <p:cNvPr id="23660" name="Line 70"/>
            <p:cNvSpPr>
              <a:spLocks noChangeShapeType="1"/>
            </p:cNvSpPr>
            <p:nvPr/>
          </p:nvSpPr>
          <p:spPr bwMode="auto">
            <a:xfrm flipV="1">
              <a:off x="4622" y="3325"/>
              <a:ext cx="1" cy="21"/>
            </a:xfrm>
            <a:prstGeom prst="line">
              <a:avLst/>
            </a:prstGeom>
            <a:noFill/>
            <a:ln w="0">
              <a:solidFill>
                <a:srgbClr val="FFFFFF"/>
              </a:solidFill>
              <a:round/>
              <a:headEnd/>
              <a:tailEnd/>
            </a:ln>
          </p:spPr>
          <p:txBody>
            <a:bodyPr/>
            <a:lstStyle/>
            <a:p>
              <a:endParaRPr lang="es-VE"/>
            </a:p>
          </p:txBody>
        </p:sp>
        <p:sp>
          <p:nvSpPr>
            <p:cNvPr id="23661" name="Line 71"/>
            <p:cNvSpPr>
              <a:spLocks noChangeShapeType="1"/>
            </p:cNvSpPr>
            <p:nvPr/>
          </p:nvSpPr>
          <p:spPr bwMode="auto">
            <a:xfrm flipV="1">
              <a:off x="4834" y="3325"/>
              <a:ext cx="1" cy="21"/>
            </a:xfrm>
            <a:prstGeom prst="line">
              <a:avLst/>
            </a:prstGeom>
            <a:noFill/>
            <a:ln w="0">
              <a:solidFill>
                <a:srgbClr val="FFFFFF"/>
              </a:solidFill>
              <a:round/>
              <a:headEnd/>
              <a:tailEnd/>
            </a:ln>
          </p:spPr>
          <p:txBody>
            <a:bodyPr/>
            <a:lstStyle/>
            <a:p>
              <a:endParaRPr lang="es-VE"/>
            </a:p>
          </p:txBody>
        </p:sp>
        <p:sp>
          <p:nvSpPr>
            <p:cNvPr id="23662" name="Line 72"/>
            <p:cNvSpPr>
              <a:spLocks noChangeShapeType="1"/>
            </p:cNvSpPr>
            <p:nvPr/>
          </p:nvSpPr>
          <p:spPr bwMode="auto">
            <a:xfrm flipV="1">
              <a:off x="5036" y="3325"/>
              <a:ext cx="1" cy="21"/>
            </a:xfrm>
            <a:prstGeom prst="line">
              <a:avLst/>
            </a:prstGeom>
            <a:noFill/>
            <a:ln w="0">
              <a:solidFill>
                <a:srgbClr val="FFFFFF"/>
              </a:solidFill>
              <a:round/>
              <a:headEnd/>
              <a:tailEnd/>
            </a:ln>
          </p:spPr>
          <p:txBody>
            <a:bodyPr/>
            <a:lstStyle/>
            <a:p>
              <a:endParaRPr lang="es-VE"/>
            </a:p>
          </p:txBody>
        </p:sp>
        <p:sp>
          <p:nvSpPr>
            <p:cNvPr id="23663" name="Line 73"/>
            <p:cNvSpPr>
              <a:spLocks noChangeShapeType="1"/>
            </p:cNvSpPr>
            <p:nvPr/>
          </p:nvSpPr>
          <p:spPr bwMode="auto">
            <a:xfrm flipV="1">
              <a:off x="5248" y="3325"/>
              <a:ext cx="1" cy="21"/>
            </a:xfrm>
            <a:prstGeom prst="line">
              <a:avLst/>
            </a:prstGeom>
            <a:noFill/>
            <a:ln w="0">
              <a:solidFill>
                <a:srgbClr val="FFFFFF"/>
              </a:solidFill>
              <a:round/>
              <a:headEnd/>
              <a:tailEnd/>
            </a:ln>
          </p:spPr>
          <p:txBody>
            <a:bodyPr/>
            <a:lstStyle/>
            <a:p>
              <a:endParaRPr lang="es-VE"/>
            </a:p>
          </p:txBody>
        </p:sp>
        <p:sp>
          <p:nvSpPr>
            <p:cNvPr id="3" name="Line 74"/>
            <p:cNvSpPr>
              <a:spLocks noChangeShapeType="1"/>
            </p:cNvSpPr>
            <p:nvPr/>
          </p:nvSpPr>
          <p:spPr bwMode="auto">
            <a:xfrm flipV="1">
              <a:off x="5460" y="3325"/>
              <a:ext cx="1" cy="21"/>
            </a:xfrm>
            <a:prstGeom prst="line">
              <a:avLst/>
            </a:prstGeom>
            <a:noFill/>
            <a:ln w="0">
              <a:solidFill>
                <a:srgbClr val="FFFFFF"/>
              </a:solidFill>
              <a:round/>
              <a:headEnd/>
              <a:tailEnd/>
            </a:ln>
          </p:spPr>
          <p:txBody>
            <a:bodyPr/>
            <a:lstStyle/>
            <a:p>
              <a:endParaRPr lang="es-VE"/>
            </a:p>
          </p:txBody>
        </p:sp>
        <p:sp>
          <p:nvSpPr>
            <p:cNvPr id="23665" name="Freeform 75"/>
            <p:cNvSpPr>
              <a:spLocks/>
            </p:cNvSpPr>
            <p:nvPr/>
          </p:nvSpPr>
          <p:spPr bwMode="auto">
            <a:xfrm>
              <a:off x="1048" y="1120"/>
              <a:ext cx="414" cy="431"/>
            </a:xfrm>
            <a:custGeom>
              <a:avLst/>
              <a:gdLst>
                <a:gd name="T0" fmla="*/ 0 w 414"/>
                <a:gd name="T1" fmla="*/ 0 h 431"/>
                <a:gd name="T2" fmla="*/ 48 w 414"/>
                <a:gd name="T3" fmla="*/ 61 h 431"/>
                <a:gd name="T4" fmla="*/ 106 w 414"/>
                <a:gd name="T5" fmla="*/ 123 h 431"/>
                <a:gd name="T6" fmla="*/ 202 w 414"/>
                <a:gd name="T7" fmla="*/ 256 h 431"/>
                <a:gd name="T8" fmla="*/ 260 w 414"/>
                <a:gd name="T9" fmla="*/ 318 h 431"/>
                <a:gd name="T10" fmla="*/ 308 w 414"/>
                <a:gd name="T11" fmla="*/ 369 h 431"/>
                <a:gd name="T12" fmla="*/ 366 w 414"/>
                <a:gd name="T13" fmla="*/ 410 h 431"/>
                <a:gd name="T14" fmla="*/ 414 w 414"/>
                <a:gd name="T15" fmla="*/ 431 h 431"/>
                <a:gd name="T16" fmla="*/ 0 60000 65536"/>
                <a:gd name="T17" fmla="*/ 0 60000 65536"/>
                <a:gd name="T18" fmla="*/ 0 60000 65536"/>
                <a:gd name="T19" fmla="*/ 0 60000 65536"/>
                <a:gd name="T20" fmla="*/ 0 60000 65536"/>
                <a:gd name="T21" fmla="*/ 0 60000 65536"/>
                <a:gd name="T22" fmla="*/ 0 60000 65536"/>
                <a:gd name="T23" fmla="*/ 0 60000 65536"/>
                <a:gd name="T24" fmla="*/ 0 w 414"/>
                <a:gd name="T25" fmla="*/ 0 h 431"/>
                <a:gd name="T26" fmla="*/ 414 w 414"/>
                <a:gd name="T27" fmla="*/ 431 h 43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4" h="431">
                  <a:moveTo>
                    <a:pt x="0" y="0"/>
                  </a:moveTo>
                  <a:lnTo>
                    <a:pt x="48" y="61"/>
                  </a:lnTo>
                  <a:lnTo>
                    <a:pt x="106" y="123"/>
                  </a:lnTo>
                  <a:lnTo>
                    <a:pt x="202" y="256"/>
                  </a:lnTo>
                  <a:lnTo>
                    <a:pt x="260" y="318"/>
                  </a:lnTo>
                  <a:lnTo>
                    <a:pt x="308" y="369"/>
                  </a:lnTo>
                  <a:lnTo>
                    <a:pt x="366" y="410"/>
                  </a:lnTo>
                  <a:lnTo>
                    <a:pt x="414" y="431"/>
                  </a:lnTo>
                </a:path>
              </a:pathLst>
            </a:custGeom>
            <a:noFill/>
            <a:ln w="30163">
              <a:solidFill>
                <a:srgbClr val="FFCC00"/>
              </a:solidFill>
              <a:round/>
              <a:headEnd/>
              <a:tailEnd/>
            </a:ln>
          </p:spPr>
          <p:txBody>
            <a:bodyPr/>
            <a:lstStyle/>
            <a:p>
              <a:endParaRPr lang="es-VE"/>
            </a:p>
          </p:txBody>
        </p:sp>
        <p:sp>
          <p:nvSpPr>
            <p:cNvPr id="23666" name="Freeform 76"/>
            <p:cNvSpPr>
              <a:spLocks/>
            </p:cNvSpPr>
            <p:nvPr/>
          </p:nvSpPr>
          <p:spPr bwMode="auto">
            <a:xfrm>
              <a:off x="1462" y="1315"/>
              <a:ext cx="424" cy="236"/>
            </a:xfrm>
            <a:custGeom>
              <a:avLst/>
              <a:gdLst>
                <a:gd name="T0" fmla="*/ 0 w 424"/>
                <a:gd name="T1" fmla="*/ 236 h 236"/>
                <a:gd name="T2" fmla="*/ 29 w 424"/>
                <a:gd name="T3" fmla="*/ 236 h 236"/>
                <a:gd name="T4" fmla="*/ 48 w 424"/>
                <a:gd name="T5" fmla="*/ 236 h 236"/>
                <a:gd name="T6" fmla="*/ 106 w 424"/>
                <a:gd name="T7" fmla="*/ 205 h 236"/>
                <a:gd name="T8" fmla="*/ 154 w 424"/>
                <a:gd name="T9" fmla="*/ 164 h 236"/>
                <a:gd name="T10" fmla="*/ 212 w 424"/>
                <a:gd name="T11" fmla="*/ 123 h 236"/>
                <a:gd name="T12" fmla="*/ 260 w 424"/>
                <a:gd name="T13" fmla="*/ 72 h 236"/>
                <a:gd name="T14" fmla="*/ 318 w 424"/>
                <a:gd name="T15" fmla="*/ 31 h 236"/>
                <a:gd name="T16" fmla="*/ 376 w 424"/>
                <a:gd name="T17" fmla="*/ 0 h 236"/>
                <a:gd name="T18" fmla="*/ 395 w 424"/>
                <a:gd name="T19" fmla="*/ 0 h 236"/>
                <a:gd name="T20" fmla="*/ 424 w 424"/>
                <a:gd name="T21" fmla="*/ 0 h 23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24"/>
                <a:gd name="T34" fmla="*/ 0 h 236"/>
                <a:gd name="T35" fmla="*/ 424 w 424"/>
                <a:gd name="T36" fmla="*/ 236 h 2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24" h="236">
                  <a:moveTo>
                    <a:pt x="0" y="236"/>
                  </a:moveTo>
                  <a:lnTo>
                    <a:pt x="29" y="236"/>
                  </a:lnTo>
                  <a:lnTo>
                    <a:pt x="48" y="236"/>
                  </a:lnTo>
                  <a:lnTo>
                    <a:pt x="106" y="205"/>
                  </a:lnTo>
                  <a:lnTo>
                    <a:pt x="154" y="164"/>
                  </a:lnTo>
                  <a:lnTo>
                    <a:pt x="212" y="123"/>
                  </a:lnTo>
                  <a:lnTo>
                    <a:pt x="260" y="72"/>
                  </a:lnTo>
                  <a:lnTo>
                    <a:pt x="318" y="31"/>
                  </a:lnTo>
                  <a:lnTo>
                    <a:pt x="376" y="0"/>
                  </a:lnTo>
                  <a:lnTo>
                    <a:pt x="395" y="0"/>
                  </a:lnTo>
                  <a:lnTo>
                    <a:pt x="424" y="0"/>
                  </a:lnTo>
                </a:path>
              </a:pathLst>
            </a:custGeom>
            <a:noFill/>
            <a:ln w="30163">
              <a:solidFill>
                <a:srgbClr val="FFCC00"/>
              </a:solidFill>
              <a:round/>
              <a:headEnd/>
              <a:tailEnd/>
            </a:ln>
          </p:spPr>
          <p:txBody>
            <a:bodyPr/>
            <a:lstStyle/>
            <a:p>
              <a:endParaRPr lang="es-VE"/>
            </a:p>
          </p:txBody>
        </p:sp>
        <p:sp>
          <p:nvSpPr>
            <p:cNvPr id="23667" name="Freeform 77"/>
            <p:cNvSpPr>
              <a:spLocks/>
            </p:cNvSpPr>
            <p:nvPr/>
          </p:nvSpPr>
          <p:spPr bwMode="auto">
            <a:xfrm>
              <a:off x="1886" y="1315"/>
              <a:ext cx="424" cy="420"/>
            </a:xfrm>
            <a:custGeom>
              <a:avLst/>
              <a:gdLst>
                <a:gd name="T0" fmla="*/ 0 w 424"/>
                <a:gd name="T1" fmla="*/ 0 h 420"/>
                <a:gd name="T2" fmla="*/ 48 w 424"/>
                <a:gd name="T3" fmla="*/ 20 h 420"/>
                <a:gd name="T4" fmla="*/ 106 w 424"/>
                <a:gd name="T5" fmla="*/ 41 h 420"/>
                <a:gd name="T6" fmla="*/ 164 w 424"/>
                <a:gd name="T7" fmla="*/ 82 h 420"/>
                <a:gd name="T8" fmla="*/ 212 w 424"/>
                <a:gd name="T9" fmla="*/ 133 h 420"/>
                <a:gd name="T10" fmla="*/ 270 w 424"/>
                <a:gd name="T11" fmla="*/ 195 h 420"/>
                <a:gd name="T12" fmla="*/ 318 w 424"/>
                <a:gd name="T13" fmla="*/ 256 h 420"/>
                <a:gd name="T14" fmla="*/ 376 w 424"/>
                <a:gd name="T15" fmla="*/ 338 h 420"/>
                <a:gd name="T16" fmla="*/ 424 w 424"/>
                <a:gd name="T17" fmla="*/ 420 h 4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24"/>
                <a:gd name="T28" fmla="*/ 0 h 420"/>
                <a:gd name="T29" fmla="*/ 424 w 424"/>
                <a:gd name="T30" fmla="*/ 420 h 42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24" h="420">
                  <a:moveTo>
                    <a:pt x="0" y="0"/>
                  </a:moveTo>
                  <a:lnTo>
                    <a:pt x="48" y="20"/>
                  </a:lnTo>
                  <a:lnTo>
                    <a:pt x="106" y="41"/>
                  </a:lnTo>
                  <a:lnTo>
                    <a:pt x="164" y="82"/>
                  </a:lnTo>
                  <a:lnTo>
                    <a:pt x="212" y="133"/>
                  </a:lnTo>
                  <a:lnTo>
                    <a:pt x="270" y="195"/>
                  </a:lnTo>
                  <a:lnTo>
                    <a:pt x="318" y="256"/>
                  </a:lnTo>
                  <a:lnTo>
                    <a:pt x="376" y="338"/>
                  </a:lnTo>
                  <a:lnTo>
                    <a:pt x="424" y="420"/>
                  </a:lnTo>
                </a:path>
              </a:pathLst>
            </a:custGeom>
            <a:noFill/>
            <a:ln w="30163">
              <a:solidFill>
                <a:srgbClr val="FFCC00"/>
              </a:solidFill>
              <a:round/>
              <a:headEnd/>
              <a:tailEnd/>
            </a:ln>
          </p:spPr>
          <p:txBody>
            <a:bodyPr/>
            <a:lstStyle/>
            <a:p>
              <a:endParaRPr lang="es-VE"/>
            </a:p>
          </p:txBody>
        </p:sp>
        <p:sp>
          <p:nvSpPr>
            <p:cNvPr id="23668" name="Freeform 78"/>
            <p:cNvSpPr>
              <a:spLocks/>
            </p:cNvSpPr>
            <p:nvPr/>
          </p:nvSpPr>
          <p:spPr bwMode="auto">
            <a:xfrm>
              <a:off x="2310" y="1735"/>
              <a:ext cx="414" cy="975"/>
            </a:xfrm>
            <a:custGeom>
              <a:avLst/>
              <a:gdLst>
                <a:gd name="T0" fmla="*/ 0 w 414"/>
                <a:gd name="T1" fmla="*/ 0 h 975"/>
                <a:gd name="T2" fmla="*/ 48 w 414"/>
                <a:gd name="T3" fmla="*/ 103 h 975"/>
                <a:gd name="T4" fmla="*/ 106 w 414"/>
                <a:gd name="T5" fmla="*/ 216 h 975"/>
                <a:gd name="T6" fmla="*/ 154 w 414"/>
                <a:gd name="T7" fmla="*/ 349 h 975"/>
                <a:gd name="T8" fmla="*/ 202 w 414"/>
                <a:gd name="T9" fmla="*/ 493 h 975"/>
                <a:gd name="T10" fmla="*/ 260 w 414"/>
                <a:gd name="T11" fmla="*/ 626 h 975"/>
                <a:gd name="T12" fmla="*/ 308 w 414"/>
                <a:gd name="T13" fmla="*/ 759 h 975"/>
                <a:gd name="T14" fmla="*/ 366 w 414"/>
                <a:gd name="T15" fmla="*/ 882 h 975"/>
                <a:gd name="T16" fmla="*/ 414 w 414"/>
                <a:gd name="T17" fmla="*/ 975 h 97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4"/>
                <a:gd name="T28" fmla="*/ 0 h 975"/>
                <a:gd name="T29" fmla="*/ 414 w 414"/>
                <a:gd name="T30" fmla="*/ 975 h 97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4" h="975">
                  <a:moveTo>
                    <a:pt x="0" y="0"/>
                  </a:moveTo>
                  <a:lnTo>
                    <a:pt x="48" y="103"/>
                  </a:lnTo>
                  <a:lnTo>
                    <a:pt x="106" y="216"/>
                  </a:lnTo>
                  <a:lnTo>
                    <a:pt x="154" y="349"/>
                  </a:lnTo>
                  <a:lnTo>
                    <a:pt x="202" y="493"/>
                  </a:lnTo>
                  <a:lnTo>
                    <a:pt x="260" y="626"/>
                  </a:lnTo>
                  <a:lnTo>
                    <a:pt x="308" y="759"/>
                  </a:lnTo>
                  <a:lnTo>
                    <a:pt x="366" y="882"/>
                  </a:lnTo>
                  <a:lnTo>
                    <a:pt x="414" y="975"/>
                  </a:lnTo>
                </a:path>
              </a:pathLst>
            </a:custGeom>
            <a:noFill/>
            <a:ln w="30163">
              <a:solidFill>
                <a:srgbClr val="FFCC00"/>
              </a:solidFill>
              <a:round/>
              <a:headEnd/>
              <a:tailEnd/>
            </a:ln>
          </p:spPr>
          <p:txBody>
            <a:bodyPr/>
            <a:lstStyle/>
            <a:p>
              <a:endParaRPr lang="es-VE"/>
            </a:p>
          </p:txBody>
        </p:sp>
        <p:sp>
          <p:nvSpPr>
            <p:cNvPr id="23669" name="Freeform 79"/>
            <p:cNvSpPr>
              <a:spLocks/>
            </p:cNvSpPr>
            <p:nvPr/>
          </p:nvSpPr>
          <p:spPr bwMode="auto">
            <a:xfrm>
              <a:off x="2724" y="2710"/>
              <a:ext cx="424" cy="369"/>
            </a:xfrm>
            <a:custGeom>
              <a:avLst/>
              <a:gdLst>
                <a:gd name="T0" fmla="*/ 0 w 424"/>
                <a:gd name="T1" fmla="*/ 0 h 369"/>
                <a:gd name="T2" fmla="*/ 48 w 424"/>
                <a:gd name="T3" fmla="*/ 72 h 369"/>
                <a:gd name="T4" fmla="*/ 106 w 424"/>
                <a:gd name="T5" fmla="*/ 143 h 369"/>
                <a:gd name="T6" fmla="*/ 154 w 424"/>
                <a:gd name="T7" fmla="*/ 195 h 369"/>
                <a:gd name="T8" fmla="*/ 212 w 424"/>
                <a:gd name="T9" fmla="*/ 236 h 369"/>
                <a:gd name="T10" fmla="*/ 318 w 424"/>
                <a:gd name="T11" fmla="*/ 307 h 369"/>
                <a:gd name="T12" fmla="*/ 424 w 424"/>
                <a:gd name="T13" fmla="*/ 369 h 369"/>
                <a:gd name="T14" fmla="*/ 0 60000 65536"/>
                <a:gd name="T15" fmla="*/ 0 60000 65536"/>
                <a:gd name="T16" fmla="*/ 0 60000 65536"/>
                <a:gd name="T17" fmla="*/ 0 60000 65536"/>
                <a:gd name="T18" fmla="*/ 0 60000 65536"/>
                <a:gd name="T19" fmla="*/ 0 60000 65536"/>
                <a:gd name="T20" fmla="*/ 0 60000 65536"/>
                <a:gd name="T21" fmla="*/ 0 w 424"/>
                <a:gd name="T22" fmla="*/ 0 h 369"/>
                <a:gd name="T23" fmla="*/ 424 w 424"/>
                <a:gd name="T24" fmla="*/ 369 h 3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4" h="369">
                  <a:moveTo>
                    <a:pt x="0" y="0"/>
                  </a:moveTo>
                  <a:lnTo>
                    <a:pt x="48" y="72"/>
                  </a:lnTo>
                  <a:lnTo>
                    <a:pt x="106" y="143"/>
                  </a:lnTo>
                  <a:lnTo>
                    <a:pt x="154" y="195"/>
                  </a:lnTo>
                  <a:lnTo>
                    <a:pt x="212" y="236"/>
                  </a:lnTo>
                  <a:lnTo>
                    <a:pt x="318" y="307"/>
                  </a:lnTo>
                  <a:lnTo>
                    <a:pt x="424" y="369"/>
                  </a:lnTo>
                </a:path>
              </a:pathLst>
            </a:custGeom>
            <a:noFill/>
            <a:ln w="30163">
              <a:solidFill>
                <a:srgbClr val="FFCC00"/>
              </a:solidFill>
              <a:round/>
              <a:headEnd/>
              <a:tailEnd/>
            </a:ln>
          </p:spPr>
          <p:txBody>
            <a:bodyPr/>
            <a:lstStyle/>
            <a:p>
              <a:endParaRPr lang="es-VE"/>
            </a:p>
          </p:txBody>
        </p:sp>
        <p:sp>
          <p:nvSpPr>
            <p:cNvPr id="23670" name="Freeform 80"/>
            <p:cNvSpPr>
              <a:spLocks/>
            </p:cNvSpPr>
            <p:nvPr/>
          </p:nvSpPr>
          <p:spPr bwMode="auto">
            <a:xfrm>
              <a:off x="3148" y="3079"/>
              <a:ext cx="424" cy="113"/>
            </a:xfrm>
            <a:custGeom>
              <a:avLst/>
              <a:gdLst>
                <a:gd name="T0" fmla="*/ 0 w 424"/>
                <a:gd name="T1" fmla="*/ 0 h 113"/>
                <a:gd name="T2" fmla="*/ 106 w 424"/>
                <a:gd name="T3" fmla="*/ 51 h 113"/>
                <a:gd name="T4" fmla="*/ 212 w 424"/>
                <a:gd name="T5" fmla="*/ 72 h 113"/>
                <a:gd name="T6" fmla="*/ 318 w 424"/>
                <a:gd name="T7" fmla="*/ 92 h 113"/>
                <a:gd name="T8" fmla="*/ 424 w 424"/>
                <a:gd name="T9" fmla="*/ 113 h 113"/>
                <a:gd name="T10" fmla="*/ 0 60000 65536"/>
                <a:gd name="T11" fmla="*/ 0 60000 65536"/>
                <a:gd name="T12" fmla="*/ 0 60000 65536"/>
                <a:gd name="T13" fmla="*/ 0 60000 65536"/>
                <a:gd name="T14" fmla="*/ 0 60000 65536"/>
                <a:gd name="T15" fmla="*/ 0 w 424"/>
                <a:gd name="T16" fmla="*/ 0 h 113"/>
                <a:gd name="T17" fmla="*/ 424 w 424"/>
                <a:gd name="T18" fmla="*/ 113 h 113"/>
              </a:gdLst>
              <a:ahLst/>
              <a:cxnLst>
                <a:cxn ang="T10">
                  <a:pos x="T0" y="T1"/>
                </a:cxn>
                <a:cxn ang="T11">
                  <a:pos x="T2" y="T3"/>
                </a:cxn>
                <a:cxn ang="T12">
                  <a:pos x="T4" y="T5"/>
                </a:cxn>
                <a:cxn ang="T13">
                  <a:pos x="T6" y="T7"/>
                </a:cxn>
                <a:cxn ang="T14">
                  <a:pos x="T8" y="T9"/>
                </a:cxn>
              </a:cxnLst>
              <a:rect l="T15" t="T16" r="T17" b="T18"/>
              <a:pathLst>
                <a:path w="424" h="113">
                  <a:moveTo>
                    <a:pt x="0" y="0"/>
                  </a:moveTo>
                  <a:lnTo>
                    <a:pt x="106" y="51"/>
                  </a:lnTo>
                  <a:lnTo>
                    <a:pt x="212" y="72"/>
                  </a:lnTo>
                  <a:lnTo>
                    <a:pt x="318" y="92"/>
                  </a:lnTo>
                  <a:lnTo>
                    <a:pt x="424" y="113"/>
                  </a:lnTo>
                </a:path>
              </a:pathLst>
            </a:custGeom>
            <a:noFill/>
            <a:ln w="30163">
              <a:solidFill>
                <a:srgbClr val="FFCC00"/>
              </a:solidFill>
              <a:round/>
              <a:headEnd/>
              <a:tailEnd/>
            </a:ln>
          </p:spPr>
          <p:txBody>
            <a:bodyPr/>
            <a:lstStyle/>
            <a:p>
              <a:endParaRPr lang="es-VE"/>
            </a:p>
          </p:txBody>
        </p:sp>
        <p:sp>
          <p:nvSpPr>
            <p:cNvPr id="23671" name="Freeform 81"/>
            <p:cNvSpPr>
              <a:spLocks/>
            </p:cNvSpPr>
            <p:nvPr/>
          </p:nvSpPr>
          <p:spPr bwMode="auto">
            <a:xfrm>
              <a:off x="3572" y="3192"/>
              <a:ext cx="414" cy="61"/>
            </a:xfrm>
            <a:custGeom>
              <a:avLst/>
              <a:gdLst>
                <a:gd name="T0" fmla="*/ 0 w 414"/>
                <a:gd name="T1" fmla="*/ 0 h 61"/>
                <a:gd name="T2" fmla="*/ 202 w 414"/>
                <a:gd name="T3" fmla="*/ 31 h 61"/>
                <a:gd name="T4" fmla="*/ 414 w 414"/>
                <a:gd name="T5" fmla="*/ 61 h 61"/>
                <a:gd name="T6" fmla="*/ 0 60000 65536"/>
                <a:gd name="T7" fmla="*/ 0 60000 65536"/>
                <a:gd name="T8" fmla="*/ 0 60000 65536"/>
                <a:gd name="T9" fmla="*/ 0 w 414"/>
                <a:gd name="T10" fmla="*/ 0 h 61"/>
                <a:gd name="T11" fmla="*/ 414 w 414"/>
                <a:gd name="T12" fmla="*/ 61 h 61"/>
              </a:gdLst>
              <a:ahLst/>
              <a:cxnLst>
                <a:cxn ang="T6">
                  <a:pos x="T0" y="T1"/>
                </a:cxn>
                <a:cxn ang="T7">
                  <a:pos x="T2" y="T3"/>
                </a:cxn>
                <a:cxn ang="T8">
                  <a:pos x="T4" y="T5"/>
                </a:cxn>
              </a:cxnLst>
              <a:rect l="T9" t="T10" r="T11" b="T12"/>
              <a:pathLst>
                <a:path w="414" h="61">
                  <a:moveTo>
                    <a:pt x="0" y="0"/>
                  </a:moveTo>
                  <a:lnTo>
                    <a:pt x="202" y="31"/>
                  </a:lnTo>
                  <a:lnTo>
                    <a:pt x="414" y="61"/>
                  </a:lnTo>
                </a:path>
              </a:pathLst>
            </a:custGeom>
            <a:noFill/>
            <a:ln w="30163">
              <a:solidFill>
                <a:srgbClr val="FFCC00"/>
              </a:solidFill>
              <a:round/>
              <a:headEnd/>
              <a:tailEnd/>
            </a:ln>
          </p:spPr>
          <p:txBody>
            <a:bodyPr/>
            <a:lstStyle/>
            <a:p>
              <a:endParaRPr lang="es-VE"/>
            </a:p>
          </p:txBody>
        </p:sp>
        <p:sp>
          <p:nvSpPr>
            <p:cNvPr id="23672" name="Freeform 82"/>
            <p:cNvSpPr>
              <a:spLocks/>
            </p:cNvSpPr>
            <p:nvPr/>
          </p:nvSpPr>
          <p:spPr bwMode="auto">
            <a:xfrm>
              <a:off x="3986" y="3253"/>
              <a:ext cx="424" cy="31"/>
            </a:xfrm>
            <a:custGeom>
              <a:avLst/>
              <a:gdLst>
                <a:gd name="T0" fmla="*/ 0 w 424"/>
                <a:gd name="T1" fmla="*/ 0 h 31"/>
                <a:gd name="T2" fmla="*/ 212 w 424"/>
                <a:gd name="T3" fmla="*/ 21 h 31"/>
                <a:gd name="T4" fmla="*/ 424 w 424"/>
                <a:gd name="T5" fmla="*/ 31 h 31"/>
                <a:gd name="T6" fmla="*/ 0 60000 65536"/>
                <a:gd name="T7" fmla="*/ 0 60000 65536"/>
                <a:gd name="T8" fmla="*/ 0 60000 65536"/>
                <a:gd name="T9" fmla="*/ 0 w 424"/>
                <a:gd name="T10" fmla="*/ 0 h 31"/>
                <a:gd name="T11" fmla="*/ 424 w 424"/>
                <a:gd name="T12" fmla="*/ 31 h 31"/>
              </a:gdLst>
              <a:ahLst/>
              <a:cxnLst>
                <a:cxn ang="T6">
                  <a:pos x="T0" y="T1"/>
                </a:cxn>
                <a:cxn ang="T7">
                  <a:pos x="T2" y="T3"/>
                </a:cxn>
                <a:cxn ang="T8">
                  <a:pos x="T4" y="T5"/>
                </a:cxn>
              </a:cxnLst>
              <a:rect l="T9" t="T10" r="T11" b="T12"/>
              <a:pathLst>
                <a:path w="424" h="31">
                  <a:moveTo>
                    <a:pt x="0" y="0"/>
                  </a:moveTo>
                  <a:lnTo>
                    <a:pt x="212" y="21"/>
                  </a:lnTo>
                  <a:lnTo>
                    <a:pt x="424" y="31"/>
                  </a:lnTo>
                </a:path>
              </a:pathLst>
            </a:custGeom>
            <a:noFill/>
            <a:ln w="30163">
              <a:solidFill>
                <a:srgbClr val="FFCC00"/>
              </a:solidFill>
              <a:round/>
              <a:headEnd/>
              <a:tailEnd/>
            </a:ln>
          </p:spPr>
          <p:txBody>
            <a:bodyPr/>
            <a:lstStyle/>
            <a:p>
              <a:endParaRPr lang="es-VE"/>
            </a:p>
          </p:txBody>
        </p:sp>
        <p:sp>
          <p:nvSpPr>
            <p:cNvPr id="23673" name="Freeform 83"/>
            <p:cNvSpPr>
              <a:spLocks/>
            </p:cNvSpPr>
            <p:nvPr/>
          </p:nvSpPr>
          <p:spPr bwMode="auto">
            <a:xfrm>
              <a:off x="4410" y="3284"/>
              <a:ext cx="424" cy="10"/>
            </a:xfrm>
            <a:custGeom>
              <a:avLst/>
              <a:gdLst>
                <a:gd name="T0" fmla="*/ 0 w 424"/>
                <a:gd name="T1" fmla="*/ 0 h 10"/>
                <a:gd name="T2" fmla="*/ 212 w 424"/>
                <a:gd name="T3" fmla="*/ 10 h 10"/>
                <a:gd name="T4" fmla="*/ 424 w 424"/>
                <a:gd name="T5" fmla="*/ 10 h 10"/>
                <a:gd name="T6" fmla="*/ 0 60000 65536"/>
                <a:gd name="T7" fmla="*/ 0 60000 65536"/>
                <a:gd name="T8" fmla="*/ 0 60000 65536"/>
                <a:gd name="T9" fmla="*/ 0 w 424"/>
                <a:gd name="T10" fmla="*/ 0 h 10"/>
                <a:gd name="T11" fmla="*/ 424 w 424"/>
                <a:gd name="T12" fmla="*/ 10 h 10"/>
              </a:gdLst>
              <a:ahLst/>
              <a:cxnLst>
                <a:cxn ang="T6">
                  <a:pos x="T0" y="T1"/>
                </a:cxn>
                <a:cxn ang="T7">
                  <a:pos x="T2" y="T3"/>
                </a:cxn>
                <a:cxn ang="T8">
                  <a:pos x="T4" y="T5"/>
                </a:cxn>
              </a:cxnLst>
              <a:rect l="T9" t="T10" r="T11" b="T12"/>
              <a:pathLst>
                <a:path w="424" h="10">
                  <a:moveTo>
                    <a:pt x="0" y="0"/>
                  </a:moveTo>
                  <a:lnTo>
                    <a:pt x="212" y="10"/>
                  </a:lnTo>
                  <a:lnTo>
                    <a:pt x="424" y="10"/>
                  </a:lnTo>
                </a:path>
              </a:pathLst>
            </a:custGeom>
            <a:noFill/>
            <a:ln w="30163">
              <a:solidFill>
                <a:srgbClr val="FFCC00"/>
              </a:solidFill>
              <a:round/>
              <a:headEnd/>
              <a:tailEnd/>
            </a:ln>
          </p:spPr>
          <p:txBody>
            <a:bodyPr/>
            <a:lstStyle/>
            <a:p>
              <a:endParaRPr lang="es-VE"/>
            </a:p>
          </p:txBody>
        </p:sp>
        <p:sp>
          <p:nvSpPr>
            <p:cNvPr id="23674" name="Line 84"/>
            <p:cNvSpPr>
              <a:spLocks noChangeShapeType="1"/>
            </p:cNvSpPr>
            <p:nvPr/>
          </p:nvSpPr>
          <p:spPr bwMode="auto">
            <a:xfrm>
              <a:off x="4834" y="3294"/>
              <a:ext cx="414" cy="11"/>
            </a:xfrm>
            <a:prstGeom prst="line">
              <a:avLst/>
            </a:prstGeom>
            <a:noFill/>
            <a:ln w="30163">
              <a:solidFill>
                <a:srgbClr val="FFCC00"/>
              </a:solidFill>
              <a:round/>
              <a:headEnd/>
              <a:tailEnd/>
            </a:ln>
          </p:spPr>
          <p:txBody>
            <a:bodyPr/>
            <a:lstStyle/>
            <a:p>
              <a:endParaRPr lang="es-VE"/>
            </a:p>
          </p:txBody>
        </p:sp>
        <p:sp>
          <p:nvSpPr>
            <p:cNvPr id="23675" name="Rectangle 85"/>
            <p:cNvSpPr>
              <a:spLocks noChangeArrowheads="1"/>
            </p:cNvSpPr>
            <p:nvPr/>
          </p:nvSpPr>
          <p:spPr bwMode="auto">
            <a:xfrm>
              <a:off x="728" y="3253"/>
              <a:ext cx="62" cy="134"/>
            </a:xfrm>
            <a:prstGeom prst="rect">
              <a:avLst/>
            </a:prstGeom>
            <a:noFill/>
            <a:ln w="9525">
              <a:noFill/>
              <a:miter lim="800000"/>
              <a:headEnd/>
              <a:tailEnd/>
            </a:ln>
          </p:spPr>
          <p:txBody>
            <a:bodyPr wrap="none" lIns="0" tIns="0" rIns="0" bIns="0">
              <a:spAutoFit/>
            </a:bodyPr>
            <a:lstStyle/>
            <a:p>
              <a:pPr algn="ctr" eaLnBrk="0" hangingPunct="0"/>
              <a:r>
                <a:rPr lang="en-US" sz="1400">
                  <a:solidFill>
                    <a:srgbClr val="FFFFFF"/>
                  </a:solidFill>
                </a:rPr>
                <a:t>0</a:t>
              </a:r>
              <a:endParaRPr lang="en-US" sz="900"/>
            </a:p>
          </p:txBody>
        </p:sp>
        <p:sp>
          <p:nvSpPr>
            <p:cNvPr id="23676" name="Rectangle 86"/>
            <p:cNvSpPr>
              <a:spLocks noChangeArrowheads="1"/>
            </p:cNvSpPr>
            <p:nvPr/>
          </p:nvSpPr>
          <p:spPr bwMode="auto">
            <a:xfrm>
              <a:off x="613" y="2997"/>
              <a:ext cx="186" cy="134"/>
            </a:xfrm>
            <a:prstGeom prst="rect">
              <a:avLst/>
            </a:prstGeom>
            <a:noFill/>
            <a:ln w="9525">
              <a:noFill/>
              <a:miter lim="800000"/>
              <a:headEnd/>
              <a:tailEnd/>
            </a:ln>
          </p:spPr>
          <p:txBody>
            <a:bodyPr wrap="none" lIns="0" tIns="0" rIns="0" bIns="0">
              <a:spAutoFit/>
            </a:bodyPr>
            <a:lstStyle/>
            <a:p>
              <a:pPr algn="ctr" eaLnBrk="0" hangingPunct="0"/>
              <a:r>
                <a:rPr lang="en-US" sz="1400">
                  <a:solidFill>
                    <a:srgbClr val="FFFFFF"/>
                  </a:solidFill>
                </a:rPr>
                <a:t>100</a:t>
              </a:r>
              <a:endParaRPr lang="en-US" sz="900"/>
            </a:p>
          </p:txBody>
        </p:sp>
        <p:sp>
          <p:nvSpPr>
            <p:cNvPr id="23677" name="Rectangle 87"/>
            <p:cNvSpPr>
              <a:spLocks noChangeArrowheads="1"/>
            </p:cNvSpPr>
            <p:nvPr/>
          </p:nvSpPr>
          <p:spPr bwMode="auto">
            <a:xfrm>
              <a:off x="613" y="2740"/>
              <a:ext cx="186" cy="134"/>
            </a:xfrm>
            <a:prstGeom prst="rect">
              <a:avLst/>
            </a:prstGeom>
            <a:noFill/>
            <a:ln w="9525">
              <a:noFill/>
              <a:miter lim="800000"/>
              <a:headEnd/>
              <a:tailEnd/>
            </a:ln>
          </p:spPr>
          <p:txBody>
            <a:bodyPr wrap="none" lIns="0" tIns="0" rIns="0" bIns="0">
              <a:spAutoFit/>
            </a:bodyPr>
            <a:lstStyle/>
            <a:p>
              <a:pPr algn="ctr" eaLnBrk="0" hangingPunct="0"/>
              <a:r>
                <a:rPr lang="en-US" sz="1400">
                  <a:solidFill>
                    <a:srgbClr val="FFFFFF"/>
                  </a:solidFill>
                </a:rPr>
                <a:t>200</a:t>
              </a:r>
              <a:endParaRPr lang="en-US" sz="900"/>
            </a:p>
          </p:txBody>
        </p:sp>
        <p:sp>
          <p:nvSpPr>
            <p:cNvPr id="23678" name="Rectangle 88"/>
            <p:cNvSpPr>
              <a:spLocks noChangeArrowheads="1"/>
            </p:cNvSpPr>
            <p:nvPr/>
          </p:nvSpPr>
          <p:spPr bwMode="auto">
            <a:xfrm>
              <a:off x="613" y="2494"/>
              <a:ext cx="186" cy="134"/>
            </a:xfrm>
            <a:prstGeom prst="rect">
              <a:avLst/>
            </a:prstGeom>
            <a:noFill/>
            <a:ln w="9525">
              <a:noFill/>
              <a:miter lim="800000"/>
              <a:headEnd/>
              <a:tailEnd/>
            </a:ln>
          </p:spPr>
          <p:txBody>
            <a:bodyPr wrap="none" lIns="0" tIns="0" rIns="0" bIns="0">
              <a:spAutoFit/>
            </a:bodyPr>
            <a:lstStyle/>
            <a:p>
              <a:pPr algn="ctr" eaLnBrk="0" hangingPunct="0"/>
              <a:r>
                <a:rPr lang="en-US" sz="1400">
                  <a:solidFill>
                    <a:srgbClr val="FFFFFF"/>
                  </a:solidFill>
                </a:rPr>
                <a:t>300</a:t>
              </a:r>
              <a:endParaRPr lang="en-US" sz="900"/>
            </a:p>
          </p:txBody>
        </p:sp>
        <p:sp>
          <p:nvSpPr>
            <p:cNvPr id="23679" name="Rectangle 89"/>
            <p:cNvSpPr>
              <a:spLocks noChangeArrowheads="1"/>
            </p:cNvSpPr>
            <p:nvPr/>
          </p:nvSpPr>
          <p:spPr bwMode="auto">
            <a:xfrm>
              <a:off x="613" y="2238"/>
              <a:ext cx="186" cy="134"/>
            </a:xfrm>
            <a:prstGeom prst="rect">
              <a:avLst/>
            </a:prstGeom>
            <a:noFill/>
            <a:ln w="9525">
              <a:noFill/>
              <a:miter lim="800000"/>
              <a:headEnd/>
              <a:tailEnd/>
            </a:ln>
          </p:spPr>
          <p:txBody>
            <a:bodyPr wrap="none" lIns="0" tIns="0" rIns="0" bIns="0">
              <a:spAutoFit/>
            </a:bodyPr>
            <a:lstStyle/>
            <a:p>
              <a:pPr algn="ctr" eaLnBrk="0" hangingPunct="0"/>
              <a:r>
                <a:rPr lang="en-US" sz="1400">
                  <a:solidFill>
                    <a:srgbClr val="FFFFFF"/>
                  </a:solidFill>
                </a:rPr>
                <a:t>400</a:t>
              </a:r>
              <a:endParaRPr lang="en-US" sz="900"/>
            </a:p>
          </p:txBody>
        </p:sp>
        <p:sp>
          <p:nvSpPr>
            <p:cNvPr id="23680" name="Rectangle 90"/>
            <p:cNvSpPr>
              <a:spLocks noChangeArrowheads="1"/>
            </p:cNvSpPr>
            <p:nvPr/>
          </p:nvSpPr>
          <p:spPr bwMode="auto">
            <a:xfrm>
              <a:off x="613" y="1981"/>
              <a:ext cx="186" cy="134"/>
            </a:xfrm>
            <a:prstGeom prst="rect">
              <a:avLst/>
            </a:prstGeom>
            <a:noFill/>
            <a:ln w="9525">
              <a:noFill/>
              <a:miter lim="800000"/>
              <a:headEnd/>
              <a:tailEnd/>
            </a:ln>
          </p:spPr>
          <p:txBody>
            <a:bodyPr wrap="none" lIns="0" tIns="0" rIns="0" bIns="0">
              <a:spAutoFit/>
            </a:bodyPr>
            <a:lstStyle/>
            <a:p>
              <a:pPr algn="ctr" eaLnBrk="0" hangingPunct="0"/>
              <a:r>
                <a:rPr lang="en-US" sz="1400">
                  <a:solidFill>
                    <a:srgbClr val="FFFFFF"/>
                  </a:solidFill>
                </a:rPr>
                <a:t>500</a:t>
              </a:r>
              <a:endParaRPr lang="en-US" sz="900"/>
            </a:p>
          </p:txBody>
        </p:sp>
        <p:sp>
          <p:nvSpPr>
            <p:cNvPr id="23681" name="Rectangle 91"/>
            <p:cNvSpPr>
              <a:spLocks noChangeArrowheads="1"/>
            </p:cNvSpPr>
            <p:nvPr/>
          </p:nvSpPr>
          <p:spPr bwMode="auto">
            <a:xfrm>
              <a:off x="613" y="1725"/>
              <a:ext cx="186" cy="134"/>
            </a:xfrm>
            <a:prstGeom prst="rect">
              <a:avLst/>
            </a:prstGeom>
            <a:noFill/>
            <a:ln w="9525">
              <a:noFill/>
              <a:miter lim="800000"/>
              <a:headEnd/>
              <a:tailEnd/>
            </a:ln>
          </p:spPr>
          <p:txBody>
            <a:bodyPr wrap="none" lIns="0" tIns="0" rIns="0" bIns="0">
              <a:spAutoFit/>
            </a:bodyPr>
            <a:lstStyle/>
            <a:p>
              <a:pPr algn="ctr" eaLnBrk="0" hangingPunct="0"/>
              <a:r>
                <a:rPr lang="en-US" sz="1400">
                  <a:solidFill>
                    <a:srgbClr val="FFFFFF"/>
                  </a:solidFill>
                </a:rPr>
                <a:t>600</a:t>
              </a:r>
              <a:endParaRPr lang="en-US" sz="900"/>
            </a:p>
          </p:txBody>
        </p:sp>
        <p:sp>
          <p:nvSpPr>
            <p:cNvPr id="23682" name="Rectangle 92"/>
            <p:cNvSpPr>
              <a:spLocks noChangeArrowheads="1"/>
            </p:cNvSpPr>
            <p:nvPr/>
          </p:nvSpPr>
          <p:spPr bwMode="auto">
            <a:xfrm>
              <a:off x="613" y="1469"/>
              <a:ext cx="186" cy="134"/>
            </a:xfrm>
            <a:prstGeom prst="rect">
              <a:avLst/>
            </a:prstGeom>
            <a:noFill/>
            <a:ln w="9525">
              <a:noFill/>
              <a:miter lim="800000"/>
              <a:headEnd/>
              <a:tailEnd/>
            </a:ln>
          </p:spPr>
          <p:txBody>
            <a:bodyPr wrap="none" lIns="0" tIns="0" rIns="0" bIns="0">
              <a:spAutoFit/>
            </a:bodyPr>
            <a:lstStyle/>
            <a:p>
              <a:pPr algn="ctr" eaLnBrk="0" hangingPunct="0"/>
              <a:r>
                <a:rPr lang="en-US" sz="1400">
                  <a:solidFill>
                    <a:srgbClr val="FFFFFF"/>
                  </a:solidFill>
                </a:rPr>
                <a:t>700</a:t>
              </a:r>
              <a:endParaRPr lang="en-US" sz="900"/>
            </a:p>
          </p:txBody>
        </p:sp>
        <p:sp>
          <p:nvSpPr>
            <p:cNvPr id="23683" name="Rectangle 93"/>
            <p:cNvSpPr>
              <a:spLocks noChangeArrowheads="1"/>
            </p:cNvSpPr>
            <p:nvPr/>
          </p:nvSpPr>
          <p:spPr bwMode="auto">
            <a:xfrm>
              <a:off x="613" y="1222"/>
              <a:ext cx="186" cy="134"/>
            </a:xfrm>
            <a:prstGeom prst="rect">
              <a:avLst/>
            </a:prstGeom>
            <a:noFill/>
            <a:ln w="9525">
              <a:noFill/>
              <a:miter lim="800000"/>
              <a:headEnd/>
              <a:tailEnd/>
            </a:ln>
          </p:spPr>
          <p:txBody>
            <a:bodyPr wrap="none" lIns="0" tIns="0" rIns="0" bIns="0">
              <a:spAutoFit/>
            </a:bodyPr>
            <a:lstStyle/>
            <a:p>
              <a:pPr algn="ctr" eaLnBrk="0" hangingPunct="0"/>
              <a:r>
                <a:rPr lang="en-US" sz="1400">
                  <a:solidFill>
                    <a:srgbClr val="FFFFFF"/>
                  </a:solidFill>
                </a:rPr>
                <a:t>800</a:t>
              </a:r>
              <a:endParaRPr lang="en-US" sz="900"/>
            </a:p>
          </p:txBody>
        </p:sp>
        <p:sp>
          <p:nvSpPr>
            <p:cNvPr id="23684" name="Rectangle 94"/>
            <p:cNvSpPr>
              <a:spLocks noChangeArrowheads="1"/>
            </p:cNvSpPr>
            <p:nvPr/>
          </p:nvSpPr>
          <p:spPr bwMode="auto">
            <a:xfrm>
              <a:off x="613" y="966"/>
              <a:ext cx="186" cy="134"/>
            </a:xfrm>
            <a:prstGeom prst="rect">
              <a:avLst/>
            </a:prstGeom>
            <a:noFill/>
            <a:ln w="9525">
              <a:noFill/>
              <a:miter lim="800000"/>
              <a:headEnd/>
              <a:tailEnd/>
            </a:ln>
          </p:spPr>
          <p:txBody>
            <a:bodyPr wrap="none" lIns="0" tIns="0" rIns="0" bIns="0">
              <a:spAutoFit/>
            </a:bodyPr>
            <a:lstStyle/>
            <a:p>
              <a:pPr algn="ctr" eaLnBrk="0" hangingPunct="0"/>
              <a:r>
                <a:rPr lang="en-US" sz="1400">
                  <a:solidFill>
                    <a:srgbClr val="FFFFFF"/>
                  </a:solidFill>
                </a:rPr>
                <a:t>900</a:t>
              </a:r>
              <a:endParaRPr lang="en-US" sz="900"/>
            </a:p>
          </p:txBody>
        </p:sp>
        <p:sp>
          <p:nvSpPr>
            <p:cNvPr id="23685" name="Rectangle 95"/>
            <p:cNvSpPr>
              <a:spLocks noChangeArrowheads="1"/>
            </p:cNvSpPr>
            <p:nvPr/>
          </p:nvSpPr>
          <p:spPr bwMode="auto">
            <a:xfrm>
              <a:off x="558" y="710"/>
              <a:ext cx="248" cy="134"/>
            </a:xfrm>
            <a:prstGeom prst="rect">
              <a:avLst/>
            </a:prstGeom>
            <a:noFill/>
            <a:ln w="9525">
              <a:noFill/>
              <a:miter lim="800000"/>
              <a:headEnd/>
              <a:tailEnd/>
            </a:ln>
          </p:spPr>
          <p:txBody>
            <a:bodyPr wrap="none" lIns="0" tIns="0" rIns="0" bIns="0">
              <a:spAutoFit/>
            </a:bodyPr>
            <a:lstStyle/>
            <a:p>
              <a:pPr algn="ctr" eaLnBrk="0" hangingPunct="0"/>
              <a:r>
                <a:rPr lang="en-US" sz="1400">
                  <a:solidFill>
                    <a:srgbClr val="FFFFFF"/>
                  </a:solidFill>
                </a:rPr>
                <a:t>1000</a:t>
              </a:r>
              <a:endParaRPr lang="en-US" sz="900"/>
            </a:p>
          </p:txBody>
        </p:sp>
        <p:sp>
          <p:nvSpPr>
            <p:cNvPr id="23686" name="Rectangle 96"/>
            <p:cNvSpPr>
              <a:spLocks noChangeArrowheads="1"/>
            </p:cNvSpPr>
            <p:nvPr/>
          </p:nvSpPr>
          <p:spPr bwMode="auto">
            <a:xfrm>
              <a:off x="962" y="3417"/>
              <a:ext cx="248" cy="134"/>
            </a:xfrm>
            <a:prstGeom prst="rect">
              <a:avLst/>
            </a:prstGeom>
            <a:noFill/>
            <a:ln w="9525">
              <a:noFill/>
              <a:miter lim="800000"/>
              <a:headEnd/>
              <a:tailEnd/>
            </a:ln>
          </p:spPr>
          <p:txBody>
            <a:bodyPr wrap="none" lIns="0" tIns="0" rIns="0" bIns="0">
              <a:spAutoFit/>
            </a:bodyPr>
            <a:lstStyle/>
            <a:p>
              <a:pPr algn="ctr" eaLnBrk="0" hangingPunct="0"/>
              <a:r>
                <a:rPr lang="en-US" sz="1400">
                  <a:solidFill>
                    <a:srgbClr val="FFFFFF"/>
                  </a:solidFill>
                </a:rPr>
                <a:t>1900</a:t>
              </a:r>
              <a:endParaRPr lang="en-US" sz="900"/>
            </a:p>
          </p:txBody>
        </p:sp>
        <p:sp>
          <p:nvSpPr>
            <p:cNvPr id="23687" name="Rectangle 97"/>
            <p:cNvSpPr>
              <a:spLocks noChangeArrowheads="1"/>
            </p:cNvSpPr>
            <p:nvPr/>
          </p:nvSpPr>
          <p:spPr bwMode="auto">
            <a:xfrm>
              <a:off x="1377" y="3417"/>
              <a:ext cx="248" cy="134"/>
            </a:xfrm>
            <a:prstGeom prst="rect">
              <a:avLst/>
            </a:prstGeom>
            <a:noFill/>
            <a:ln w="9525">
              <a:noFill/>
              <a:miter lim="800000"/>
              <a:headEnd/>
              <a:tailEnd/>
            </a:ln>
          </p:spPr>
          <p:txBody>
            <a:bodyPr wrap="none" lIns="0" tIns="0" rIns="0" bIns="0">
              <a:spAutoFit/>
            </a:bodyPr>
            <a:lstStyle/>
            <a:p>
              <a:pPr algn="ctr" eaLnBrk="0" hangingPunct="0"/>
              <a:r>
                <a:rPr lang="en-US" sz="1400">
                  <a:solidFill>
                    <a:srgbClr val="FFFFFF"/>
                  </a:solidFill>
                </a:rPr>
                <a:t>1910</a:t>
              </a:r>
              <a:endParaRPr lang="en-US" sz="900"/>
            </a:p>
          </p:txBody>
        </p:sp>
        <p:sp>
          <p:nvSpPr>
            <p:cNvPr id="23688" name="Rectangle 98"/>
            <p:cNvSpPr>
              <a:spLocks noChangeArrowheads="1"/>
            </p:cNvSpPr>
            <p:nvPr/>
          </p:nvSpPr>
          <p:spPr bwMode="auto">
            <a:xfrm>
              <a:off x="1801" y="3417"/>
              <a:ext cx="248" cy="134"/>
            </a:xfrm>
            <a:prstGeom prst="rect">
              <a:avLst/>
            </a:prstGeom>
            <a:noFill/>
            <a:ln w="9525">
              <a:noFill/>
              <a:miter lim="800000"/>
              <a:headEnd/>
              <a:tailEnd/>
            </a:ln>
          </p:spPr>
          <p:txBody>
            <a:bodyPr wrap="none" lIns="0" tIns="0" rIns="0" bIns="0">
              <a:spAutoFit/>
            </a:bodyPr>
            <a:lstStyle/>
            <a:p>
              <a:pPr algn="ctr" eaLnBrk="0" hangingPunct="0"/>
              <a:r>
                <a:rPr lang="en-US" sz="1400">
                  <a:solidFill>
                    <a:srgbClr val="FFFFFF"/>
                  </a:solidFill>
                </a:rPr>
                <a:t>1920</a:t>
              </a:r>
              <a:endParaRPr lang="en-US" sz="900"/>
            </a:p>
          </p:txBody>
        </p:sp>
        <p:sp>
          <p:nvSpPr>
            <p:cNvPr id="23689" name="Rectangle 99"/>
            <p:cNvSpPr>
              <a:spLocks noChangeArrowheads="1"/>
            </p:cNvSpPr>
            <p:nvPr/>
          </p:nvSpPr>
          <p:spPr bwMode="auto">
            <a:xfrm>
              <a:off x="2224" y="3417"/>
              <a:ext cx="248" cy="134"/>
            </a:xfrm>
            <a:prstGeom prst="rect">
              <a:avLst/>
            </a:prstGeom>
            <a:noFill/>
            <a:ln w="9525">
              <a:noFill/>
              <a:miter lim="800000"/>
              <a:headEnd/>
              <a:tailEnd/>
            </a:ln>
          </p:spPr>
          <p:txBody>
            <a:bodyPr wrap="none" lIns="0" tIns="0" rIns="0" bIns="0">
              <a:spAutoFit/>
            </a:bodyPr>
            <a:lstStyle/>
            <a:p>
              <a:pPr algn="ctr" eaLnBrk="0" hangingPunct="0"/>
              <a:r>
                <a:rPr lang="en-US" sz="1400">
                  <a:solidFill>
                    <a:srgbClr val="FFFFFF"/>
                  </a:solidFill>
                </a:rPr>
                <a:t>1930</a:t>
              </a:r>
              <a:endParaRPr lang="en-US" sz="900"/>
            </a:p>
          </p:txBody>
        </p:sp>
        <p:sp>
          <p:nvSpPr>
            <p:cNvPr id="23690" name="Rectangle 100"/>
            <p:cNvSpPr>
              <a:spLocks noChangeArrowheads="1"/>
            </p:cNvSpPr>
            <p:nvPr/>
          </p:nvSpPr>
          <p:spPr bwMode="auto">
            <a:xfrm>
              <a:off x="2639" y="3417"/>
              <a:ext cx="248" cy="134"/>
            </a:xfrm>
            <a:prstGeom prst="rect">
              <a:avLst/>
            </a:prstGeom>
            <a:noFill/>
            <a:ln w="9525">
              <a:noFill/>
              <a:miter lim="800000"/>
              <a:headEnd/>
              <a:tailEnd/>
            </a:ln>
          </p:spPr>
          <p:txBody>
            <a:bodyPr wrap="none" lIns="0" tIns="0" rIns="0" bIns="0">
              <a:spAutoFit/>
            </a:bodyPr>
            <a:lstStyle/>
            <a:p>
              <a:pPr algn="ctr" eaLnBrk="0" hangingPunct="0"/>
              <a:r>
                <a:rPr lang="en-US" sz="1400">
                  <a:solidFill>
                    <a:srgbClr val="FFFFFF"/>
                  </a:solidFill>
                </a:rPr>
                <a:t>1940</a:t>
              </a:r>
              <a:endParaRPr lang="en-US" sz="900"/>
            </a:p>
          </p:txBody>
        </p:sp>
        <p:sp>
          <p:nvSpPr>
            <p:cNvPr id="23691" name="Rectangle 101"/>
            <p:cNvSpPr>
              <a:spLocks noChangeArrowheads="1"/>
            </p:cNvSpPr>
            <p:nvPr/>
          </p:nvSpPr>
          <p:spPr bwMode="auto">
            <a:xfrm>
              <a:off x="3063" y="3417"/>
              <a:ext cx="248" cy="134"/>
            </a:xfrm>
            <a:prstGeom prst="rect">
              <a:avLst/>
            </a:prstGeom>
            <a:noFill/>
            <a:ln w="9525">
              <a:noFill/>
              <a:miter lim="800000"/>
              <a:headEnd/>
              <a:tailEnd/>
            </a:ln>
          </p:spPr>
          <p:txBody>
            <a:bodyPr wrap="none" lIns="0" tIns="0" rIns="0" bIns="0">
              <a:spAutoFit/>
            </a:bodyPr>
            <a:lstStyle/>
            <a:p>
              <a:pPr algn="ctr" eaLnBrk="0" hangingPunct="0"/>
              <a:r>
                <a:rPr lang="en-US" sz="1400">
                  <a:solidFill>
                    <a:srgbClr val="FFFFFF"/>
                  </a:solidFill>
                </a:rPr>
                <a:t>1950</a:t>
              </a:r>
              <a:endParaRPr lang="en-US" sz="900"/>
            </a:p>
          </p:txBody>
        </p:sp>
        <p:sp>
          <p:nvSpPr>
            <p:cNvPr id="23692" name="Rectangle 102"/>
            <p:cNvSpPr>
              <a:spLocks noChangeArrowheads="1"/>
            </p:cNvSpPr>
            <p:nvPr/>
          </p:nvSpPr>
          <p:spPr bwMode="auto">
            <a:xfrm>
              <a:off x="3486" y="3417"/>
              <a:ext cx="248" cy="134"/>
            </a:xfrm>
            <a:prstGeom prst="rect">
              <a:avLst/>
            </a:prstGeom>
            <a:noFill/>
            <a:ln w="9525">
              <a:noFill/>
              <a:miter lim="800000"/>
              <a:headEnd/>
              <a:tailEnd/>
            </a:ln>
          </p:spPr>
          <p:txBody>
            <a:bodyPr wrap="none" lIns="0" tIns="0" rIns="0" bIns="0">
              <a:spAutoFit/>
            </a:bodyPr>
            <a:lstStyle/>
            <a:p>
              <a:pPr algn="ctr" eaLnBrk="0" hangingPunct="0"/>
              <a:r>
                <a:rPr lang="en-US" sz="1400">
                  <a:solidFill>
                    <a:srgbClr val="FFFFFF"/>
                  </a:solidFill>
                </a:rPr>
                <a:t>1960</a:t>
              </a:r>
              <a:endParaRPr lang="en-US" sz="900"/>
            </a:p>
          </p:txBody>
        </p:sp>
        <p:sp>
          <p:nvSpPr>
            <p:cNvPr id="23693" name="Rectangle 103"/>
            <p:cNvSpPr>
              <a:spLocks noChangeArrowheads="1"/>
            </p:cNvSpPr>
            <p:nvPr/>
          </p:nvSpPr>
          <p:spPr bwMode="auto">
            <a:xfrm>
              <a:off x="3901" y="3417"/>
              <a:ext cx="248" cy="134"/>
            </a:xfrm>
            <a:prstGeom prst="rect">
              <a:avLst/>
            </a:prstGeom>
            <a:noFill/>
            <a:ln w="9525">
              <a:noFill/>
              <a:miter lim="800000"/>
              <a:headEnd/>
              <a:tailEnd/>
            </a:ln>
          </p:spPr>
          <p:txBody>
            <a:bodyPr wrap="none" lIns="0" tIns="0" rIns="0" bIns="0">
              <a:spAutoFit/>
            </a:bodyPr>
            <a:lstStyle/>
            <a:p>
              <a:pPr algn="ctr" eaLnBrk="0" hangingPunct="0"/>
              <a:r>
                <a:rPr lang="en-US" sz="1400">
                  <a:solidFill>
                    <a:srgbClr val="FFFFFF"/>
                  </a:solidFill>
                </a:rPr>
                <a:t>1970</a:t>
              </a:r>
              <a:endParaRPr lang="en-US" sz="900"/>
            </a:p>
          </p:txBody>
        </p:sp>
        <p:sp>
          <p:nvSpPr>
            <p:cNvPr id="23694" name="Rectangle 104"/>
            <p:cNvSpPr>
              <a:spLocks noChangeArrowheads="1"/>
            </p:cNvSpPr>
            <p:nvPr/>
          </p:nvSpPr>
          <p:spPr bwMode="auto">
            <a:xfrm>
              <a:off x="4325" y="3417"/>
              <a:ext cx="248" cy="134"/>
            </a:xfrm>
            <a:prstGeom prst="rect">
              <a:avLst/>
            </a:prstGeom>
            <a:noFill/>
            <a:ln w="9525">
              <a:noFill/>
              <a:miter lim="800000"/>
              <a:headEnd/>
              <a:tailEnd/>
            </a:ln>
          </p:spPr>
          <p:txBody>
            <a:bodyPr wrap="none" lIns="0" tIns="0" rIns="0" bIns="0">
              <a:spAutoFit/>
            </a:bodyPr>
            <a:lstStyle/>
            <a:p>
              <a:pPr algn="ctr" eaLnBrk="0" hangingPunct="0"/>
              <a:r>
                <a:rPr lang="en-US" sz="1400">
                  <a:solidFill>
                    <a:srgbClr val="FFFFFF"/>
                  </a:solidFill>
                </a:rPr>
                <a:t>1980</a:t>
              </a:r>
              <a:endParaRPr lang="en-US" sz="900"/>
            </a:p>
          </p:txBody>
        </p:sp>
        <p:sp>
          <p:nvSpPr>
            <p:cNvPr id="23695" name="Rectangle 105"/>
            <p:cNvSpPr>
              <a:spLocks noChangeArrowheads="1"/>
            </p:cNvSpPr>
            <p:nvPr/>
          </p:nvSpPr>
          <p:spPr bwMode="auto">
            <a:xfrm>
              <a:off x="4749" y="3417"/>
              <a:ext cx="248" cy="134"/>
            </a:xfrm>
            <a:prstGeom prst="rect">
              <a:avLst/>
            </a:prstGeom>
            <a:noFill/>
            <a:ln w="9525">
              <a:noFill/>
              <a:miter lim="800000"/>
              <a:headEnd/>
              <a:tailEnd/>
            </a:ln>
          </p:spPr>
          <p:txBody>
            <a:bodyPr wrap="none" lIns="0" tIns="0" rIns="0" bIns="0">
              <a:spAutoFit/>
            </a:bodyPr>
            <a:lstStyle/>
            <a:p>
              <a:pPr algn="ctr" eaLnBrk="0" hangingPunct="0"/>
              <a:r>
                <a:rPr lang="en-US" sz="1400">
                  <a:solidFill>
                    <a:srgbClr val="FFFFFF"/>
                  </a:solidFill>
                </a:rPr>
                <a:t>1990</a:t>
              </a:r>
              <a:endParaRPr lang="en-US" sz="900"/>
            </a:p>
          </p:txBody>
        </p:sp>
        <p:sp>
          <p:nvSpPr>
            <p:cNvPr id="23696" name="Rectangle 106"/>
            <p:cNvSpPr>
              <a:spLocks noChangeArrowheads="1"/>
            </p:cNvSpPr>
            <p:nvPr/>
          </p:nvSpPr>
          <p:spPr bwMode="auto">
            <a:xfrm>
              <a:off x="5163" y="3417"/>
              <a:ext cx="248" cy="134"/>
            </a:xfrm>
            <a:prstGeom prst="rect">
              <a:avLst/>
            </a:prstGeom>
            <a:noFill/>
            <a:ln w="9525">
              <a:noFill/>
              <a:miter lim="800000"/>
              <a:headEnd/>
              <a:tailEnd/>
            </a:ln>
          </p:spPr>
          <p:txBody>
            <a:bodyPr wrap="none" lIns="0" tIns="0" rIns="0" bIns="0">
              <a:spAutoFit/>
            </a:bodyPr>
            <a:lstStyle/>
            <a:p>
              <a:pPr algn="ctr" eaLnBrk="0" hangingPunct="0"/>
              <a:r>
                <a:rPr lang="en-US" sz="1400">
                  <a:solidFill>
                    <a:srgbClr val="FFFFFF"/>
                  </a:solidFill>
                </a:rPr>
                <a:t>2000</a:t>
              </a:r>
              <a:endParaRPr lang="en-US" sz="900"/>
            </a:p>
          </p:txBody>
        </p:sp>
        <p:sp>
          <p:nvSpPr>
            <p:cNvPr id="23697" name="Rectangle 107"/>
            <p:cNvSpPr>
              <a:spLocks noChangeArrowheads="1"/>
            </p:cNvSpPr>
            <p:nvPr/>
          </p:nvSpPr>
          <p:spPr bwMode="auto">
            <a:xfrm rot="-5400000">
              <a:off x="-656" y="1910"/>
              <a:ext cx="2114" cy="134"/>
            </a:xfrm>
            <a:prstGeom prst="rect">
              <a:avLst/>
            </a:prstGeom>
            <a:noFill/>
            <a:ln w="9525">
              <a:noFill/>
              <a:miter lim="800000"/>
              <a:headEnd/>
              <a:tailEnd/>
            </a:ln>
          </p:spPr>
          <p:txBody>
            <a:bodyPr wrap="none" lIns="0" tIns="0" rIns="0" bIns="0">
              <a:spAutoFit/>
            </a:bodyPr>
            <a:lstStyle/>
            <a:p>
              <a:pPr algn="ctr" eaLnBrk="0" hangingPunct="0"/>
              <a:r>
                <a:rPr lang="en-US" sz="1400">
                  <a:solidFill>
                    <a:srgbClr val="FFFFFF"/>
                  </a:solidFill>
                </a:rPr>
                <a:t>mortalidad materna (tasa por 100,000 n.v.)</a:t>
              </a:r>
              <a:endParaRPr lang="en-US" sz="900"/>
            </a:p>
          </p:txBody>
        </p:sp>
        <p:grpSp>
          <p:nvGrpSpPr>
            <p:cNvPr id="23698" name="Group 108"/>
            <p:cNvGrpSpPr>
              <a:grpSpLocks/>
            </p:cNvGrpSpPr>
            <p:nvPr/>
          </p:nvGrpSpPr>
          <p:grpSpPr bwMode="auto">
            <a:xfrm>
              <a:off x="860" y="807"/>
              <a:ext cx="655" cy="318"/>
              <a:chOff x="860" y="807"/>
              <a:chExt cx="655" cy="318"/>
            </a:xfrm>
          </p:grpSpPr>
          <p:sp>
            <p:nvSpPr>
              <p:cNvPr id="23699" name="Rectangle 109"/>
              <p:cNvSpPr>
                <a:spLocks noChangeArrowheads="1"/>
              </p:cNvSpPr>
              <p:nvPr/>
            </p:nvSpPr>
            <p:spPr bwMode="auto">
              <a:xfrm>
                <a:off x="860" y="807"/>
                <a:ext cx="655" cy="318"/>
              </a:xfrm>
              <a:prstGeom prst="rect">
                <a:avLst/>
              </a:prstGeom>
              <a:noFill/>
              <a:ln w="15875" cap="rnd">
                <a:solidFill>
                  <a:srgbClr val="FFCC00"/>
                </a:solidFill>
                <a:miter lim="800000"/>
                <a:headEnd/>
                <a:tailEnd/>
              </a:ln>
            </p:spPr>
            <p:txBody>
              <a:bodyPr/>
              <a:lstStyle/>
              <a:p>
                <a:endParaRPr lang="es-VE"/>
              </a:p>
            </p:txBody>
          </p:sp>
          <p:sp>
            <p:nvSpPr>
              <p:cNvPr id="23700" name="Rectangle 110"/>
              <p:cNvSpPr>
                <a:spLocks noChangeArrowheads="1"/>
              </p:cNvSpPr>
              <p:nvPr/>
            </p:nvSpPr>
            <p:spPr bwMode="auto">
              <a:xfrm>
                <a:off x="939" y="949"/>
                <a:ext cx="520" cy="134"/>
              </a:xfrm>
              <a:prstGeom prst="rect">
                <a:avLst/>
              </a:prstGeom>
              <a:noFill/>
              <a:ln w="9525">
                <a:noFill/>
                <a:miter lim="800000"/>
                <a:headEnd/>
                <a:tailEnd/>
              </a:ln>
            </p:spPr>
            <p:txBody>
              <a:bodyPr wrap="none" lIns="0" tIns="0" rIns="0" bIns="0">
                <a:spAutoFit/>
              </a:bodyPr>
              <a:lstStyle/>
              <a:p>
                <a:pPr algn="ctr" eaLnBrk="0" hangingPunct="0"/>
                <a:r>
                  <a:rPr lang="en-US" sz="1400" b="1">
                    <a:solidFill>
                      <a:srgbClr val="FFCC00"/>
                    </a:solidFill>
                  </a:rPr>
                  <a:t>tendencia</a:t>
                </a:r>
                <a:endParaRPr lang="en-US" sz="900"/>
              </a:p>
            </p:txBody>
          </p:sp>
          <p:sp>
            <p:nvSpPr>
              <p:cNvPr id="23701" name="Rectangle 111"/>
              <p:cNvSpPr>
                <a:spLocks noChangeArrowheads="1"/>
              </p:cNvSpPr>
              <p:nvPr/>
            </p:nvSpPr>
            <p:spPr bwMode="auto">
              <a:xfrm>
                <a:off x="1016" y="811"/>
                <a:ext cx="374" cy="134"/>
              </a:xfrm>
              <a:prstGeom prst="rect">
                <a:avLst/>
              </a:prstGeom>
              <a:noFill/>
              <a:ln w="9525">
                <a:noFill/>
                <a:miter lim="800000"/>
                <a:headEnd/>
                <a:tailEnd/>
              </a:ln>
            </p:spPr>
            <p:txBody>
              <a:bodyPr wrap="none" lIns="0" tIns="0" rIns="0" bIns="0">
                <a:spAutoFit/>
              </a:bodyPr>
              <a:lstStyle/>
              <a:p>
                <a:pPr algn="ctr" eaLnBrk="0" hangingPunct="0"/>
                <a:r>
                  <a:rPr lang="en-US" sz="1400" b="1">
                    <a:solidFill>
                      <a:srgbClr val="FFCC00"/>
                    </a:solidFill>
                  </a:rPr>
                  <a:t>EE.UU.</a:t>
                </a:r>
                <a:endParaRPr lang="en-US" sz="900"/>
              </a:p>
            </p:txBody>
          </p:sp>
        </p:grpSp>
      </p:grpSp>
      <p:grpSp>
        <p:nvGrpSpPr>
          <p:cNvPr id="4" name="Group 113"/>
          <p:cNvGrpSpPr>
            <a:grpSpLocks/>
          </p:cNvGrpSpPr>
          <p:nvPr/>
        </p:nvGrpSpPr>
        <p:grpSpPr bwMode="auto">
          <a:xfrm>
            <a:off x="3303588" y="1370013"/>
            <a:ext cx="3516312" cy="3797300"/>
            <a:chOff x="2081" y="863"/>
            <a:chExt cx="2215" cy="2392"/>
          </a:xfrm>
        </p:grpSpPr>
        <p:sp>
          <p:nvSpPr>
            <p:cNvPr id="23564" name="Rectangle 114"/>
            <p:cNvSpPr>
              <a:spLocks noChangeArrowheads="1"/>
            </p:cNvSpPr>
            <p:nvPr/>
          </p:nvSpPr>
          <p:spPr bwMode="auto">
            <a:xfrm>
              <a:off x="2081" y="863"/>
              <a:ext cx="159" cy="115"/>
            </a:xfrm>
            <a:prstGeom prst="rect">
              <a:avLst/>
            </a:prstGeom>
            <a:noFill/>
            <a:ln w="9525">
              <a:noFill/>
              <a:miter lim="800000"/>
              <a:headEnd/>
              <a:tailEnd/>
            </a:ln>
          </p:spPr>
          <p:txBody>
            <a:bodyPr wrap="none" lIns="0" tIns="0" rIns="0" bIns="0">
              <a:spAutoFit/>
            </a:bodyPr>
            <a:lstStyle/>
            <a:p>
              <a:pPr algn="ctr" eaLnBrk="0" hangingPunct="0"/>
              <a:r>
                <a:rPr lang="en-US" sz="1200">
                  <a:solidFill>
                    <a:srgbClr val="CCECFF"/>
                  </a:solidFill>
                  <a:latin typeface="Tahoma" pitchFamily="34" charset="0"/>
                </a:rPr>
                <a:t>HAI</a:t>
              </a:r>
            </a:p>
          </p:txBody>
        </p:sp>
        <p:sp>
          <p:nvSpPr>
            <p:cNvPr id="23565" name="Rectangle 115"/>
            <p:cNvSpPr>
              <a:spLocks noChangeArrowheads="1"/>
            </p:cNvSpPr>
            <p:nvPr/>
          </p:nvSpPr>
          <p:spPr bwMode="auto">
            <a:xfrm>
              <a:off x="2406" y="1079"/>
              <a:ext cx="173" cy="115"/>
            </a:xfrm>
            <a:prstGeom prst="rect">
              <a:avLst/>
            </a:prstGeom>
            <a:noFill/>
            <a:ln w="9525">
              <a:noFill/>
              <a:miter lim="800000"/>
              <a:headEnd/>
              <a:tailEnd/>
            </a:ln>
          </p:spPr>
          <p:txBody>
            <a:bodyPr wrap="none" lIns="0" tIns="0" rIns="0" bIns="0">
              <a:spAutoFit/>
            </a:bodyPr>
            <a:lstStyle/>
            <a:p>
              <a:pPr algn="ctr" eaLnBrk="0" hangingPunct="0"/>
              <a:r>
                <a:rPr lang="en-US" sz="1200">
                  <a:solidFill>
                    <a:srgbClr val="CCECFF"/>
                  </a:solidFill>
                  <a:latin typeface="Tahoma" pitchFamily="34" charset="0"/>
                </a:rPr>
                <a:t>BOL</a:t>
              </a:r>
            </a:p>
          </p:txBody>
        </p:sp>
        <p:sp>
          <p:nvSpPr>
            <p:cNvPr id="23566" name="Rectangle 116"/>
            <p:cNvSpPr>
              <a:spLocks noChangeArrowheads="1"/>
            </p:cNvSpPr>
            <p:nvPr/>
          </p:nvSpPr>
          <p:spPr bwMode="auto">
            <a:xfrm>
              <a:off x="2399" y="1202"/>
              <a:ext cx="167" cy="115"/>
            </a:xfrm>
            <a:prstGeom prst="rect">
              <a:avLst/>
            </a:prstGeom>
            <a:noFill/>
            <a:ln w="9525">
              <a:noFill/>
              <a:miter lim="800000"/>
              <a:headEnd/>
              <a:tailEnd/>
            </a:ln>
          </p:spPr>
          <p:txBody>
            <a:bodyPr wrap="none" lIns="0" tIns="0" rIns="0" bIns="0">
              <a:spAutoFit/>
            </a:bodyPr>
            <a:lstStyle/>
            <a:p>
              <a:pPr algn="ctr" eaLnBrk="0" hangingPunct="0"/>
              <a:r>
                <a:rPr lang="en-US" sz="1200">
                  <a:solidFill>
                    <a:srgbClr val="CCECFF"/>
                  </a:solidFill>
                  <a:latin typeface="Tahoma" pitchFamily="34" charset="0"/>
                </a:rPr>
                <a:t>PER</a:t>
              </a:r>
            </a:p>
          </p:txBody>
        </p:sp>
        <p:sp>
          <p:nvSpPr>
            <p:cNvPr id="23567" name="Rectangle 117"/>
            <p:cNvSpPr>
              <a:spLocks noChangeArrowheads="1"/>
            </p:cNvSpPr>
            <p:nvPr/>
          </p:nvSpPr>
          <p:spPr bwMode="auto">
            <a:xfrm>
              <a:off x="2617" y="1325"/>
              <a:ext cx="175" cy="115"/>
            </a:xfrm>
            <a:prstGeom prst="rect">
              <a:avLst/>
            </a:prstGeom>
            <a:noFill/>
            <a:ln w="9525">
              <a:noFill/>
              <a:miter lim="800000"/>
              <a:headEnd/>
              <a:tailEnd/>
            </a:ln>
          </p:spPr>
          <p:txBody>
            <a:bodyPr wrap="none" lIns="0" tIns="0" rIns="0" bIns="0">
              <a:spAutoFit/>
            </a:bodyPr>
            <a:lstStyle/>
            <a:p>
              <a:pPr algn="ctr" eaLnBrk="0" hangingPunct="0"/>
              <a:r>
                <a:rPr lang="en-US" sz="1200">
                  <a:solidFill>
                    <a:srgbClr val="CCECFF"/>
                  </a:solidFill>
                  <a:latin typeface="Tahoma" pitchFamily="34" charset="0"/>
                </a:rPr>
                <a:t>BRA</a:t>
              </a:r>
            </a:p>
          </p:txBody>
        </p:sp>
        <p:sp>
          <p:nvSpPr>
            <p:cNvPr id="23568" name="Rectangle 118"/>
            <p:cNvSpPr>
              <a:spLocks noChangeArrowheads="1"/>
            </p:cNvSpPr>
            <p:nvPr/>
          </p:nvSpPr>
          <p:spPr bwMode="auto">
            <a:xfrm>
              <a:off x="2628" y="1448"/>
              <a:ext cx="183" cy="115"/>
            </a:xfrm>
            <a:prstGeom prst="rect">
              <a:avLst/>
            </a:prstGeom>
            <a:noFill/>
            <a:ln w="9525">
              <a:noFill/>
              <a:miter lim="800000"/>
              <a:headEnd/>
              <a:tailEnd/>
            </a:ln>
          </p:spPr>
          <p:txBody>
            <a:bodyPr wrap="none" lIns="0" tIns="0" rIns="0" bIns="0">
              <a:spAutoFit/>
            </a:bodyPr>
            <a:lstStyle/>
            <a:p>
              <a:pPr algn="ctr" eaLnBrk="0" hangingPunct="0"/>
              <a:r>
                <a:rPr lang="en-US" sz="1200">
                  <a:solidFill>
                    <a:srgbClr val="CCECFF"/>
                  </a:solidFill>
                  <a:latin typeface="Tahoma" pitchFamily="34" charset="0"/>
                </a:rPr>
                <a:t>GUT</a:t>
              </a:r>
            </a:p>
          </p:txBody>
        </p:sp>
        <p:sp>
          <p:nvSpPr>
            <p:cNvPr id="23569" name="Rectangle 119"/>
            <p:cNvSpPr>
              <a:spLocks noChangeArrowheads="1"/>
            </p:cNvSpPr>
            <p:nvPr/>
          </p:nvSpPr>
          <p:spPr bwMode="auto">
            <a:xfrm>
              <a:off x="2640" y="1571"/>
              <a:ext cx="158" cy="115"/>
            </a:xfrm>
            <a:prstGeom prst="rect">
              <a:avLst/>
            </a:prstGeom>
            <a:noFill/>
            <a:ln w="9525">
              <a:noFill/>
              <a:miter lim="800000"/>
              <a:headEnd/>
              <a:tailEnd/>
            </a:ln>
          </p:spPr>
          <p:txBody>
            <a:bodyPr wrap="none" lIns="0" tIns="0" rIns="0" bIns="0">
              <a:spAutoFit/>
            </a:bodyPr>
            <a:lstStyle/>
            <a:p>
              <a:pPr algn="ctr" eaLnBrk="0" hangingPunct="0"/>
              <a:r>
                <a:rPr lang="en-US" sz="1200">
                  <a:solidFill>
                    <a:srgbClr val="CCECFF"/>
                  </a:solidFill>
                  <a:latin typeface="Tahoma" pitchFamily="34" charset="0"/>
                </a:rPr>
                <a:t>NIC</a:t>
              </a:r>
            </a:p>
          </p:txBody>
        </p:sp>
        <p:sp>
          <p:nvSpPr>
            <p:cNvPr id="23570" name="Rectangle 120"/>
            <p:cNvSpPr>
              <a:spLocks noChangeArrowheads="1"/>
            </p:cNvSpPr>
            <p:nvPr/>
          </p:nvSpPr>
          <p:spPr bwMode="auto">
            <a:xfrm>
              <a:off x="2908" y="1130"/>
              <a:ext cx="171" cy="115"/>
            </a:xfrm>
            <a:prstGeom prst="rect">
              <a:avLst/>
            </a:prstGeom>
            <a:noFill/>
            <a:ln w="9525">
              <a:noFill/>
              <a:miter lim="800000"/>
              <a:headEnd/>
              <a:tailEnd/>
            </a:ln>
          </p:spPr>
          <p:txBody>
            <a:bodyPr wrap="none" lIns="0" tIns="0" rIns="0" bIns="0">
              <a:spAutoFit/>
            </a:bodyPr>
            <a:lstStyle/>
            <a:p>
              <a:pPr algn="ctr" eaLnBrk="0" hangingPunct="0"/>
              <a:r>
                <a:rPr lang="en-US" sz="1200">
                  <a:solidFill>
                    <a:srgbClr val="CCECFF"/>
                  </a:solidFill>
                  <a:latin typeface="Tahoma" pitchFamily="34" charset="0"/>
                </a:rPr>
                <a:t>PAR</a:t>
              </a:r>
            </a:p>
          </p:txBody>
        </p:sp>
        <p:sp>
          <p:nvSpPr>
            <p:cNvPr id="23571" name="Rectangle 121"/>
            <p:cNvSpPr>
              <a:spLocks noChangeArrowheads="1"/>
            </p:cNvSpPr>
            <p:nvPr/>
          </p:nvSpPr>
          <p:spPr bwMode="auto">
            <a:xfrm>
              <a:off x="2906" y="1253"/>
              <a:ext cx="175" cy="115"/>
            </a:xfrm>
            <a:prstGeom prst="rect">
              <a:avLst/>
            </a:prstGeom>
            <a:noFill/>
            <a:ln w="9525">
              <a:noFill/>
              <a:miter lim="800000"/>
              <a:headEnd/>
              <a:tailEnd/>
            </a:ln>
          </p:spPr>
          <p:txBody>
            <a:bodyPr wrap="none" lIns="0" tIns="0" rIns="0" bIns="0">
              <a:spAutoFit/>
            </a:bodyPr>
            <a:lstStyle/>
            <a:p>
              <a:pPr algn="ctr" eaLnBrk="0" hangingPunct="0"/>
              <a:r>
                <a:rPr lang="en-US" sz="1200">
                  <a:solidFill>
                    <a:srgbClr val="CCECFF"/>
                  </a:solidFill>
                  <a:latin typeface="Tahoma" pitchFamily="34" charset="0"/>
                </a:rPr>
                <a:t>PAN</a:t>
              </a:r>
            </a:p>
          </p:txBody>
        </p:sp>
        <p:sp>
          <p:nvSpPr>
            <p:cNvPr id="23572" name="Rectangle 122"/>
            <p:cNvSpPr>
              <a:spLocks noChangeArrowheads="1"/>
            </p:cNvSpPr>
            <p:nvPr/>
          </p:nvSpPr>
          <p:spPr bwMode="auto">
            <a:xfrm>
              <a:off x="2903" y="1376"/>
              <a:ext cx="172" cy="115"/>
            </a:xfrm>
            <a:prstGeom prst="rect">
              <a:avLst/>
            </a:prstGeom>
            <a:noFill/>
            <a:ln w="9525">
              <a:noFill/>
              <a:miter lim="800000"/>
              <a:headEnd/>
              <a:tailEnd/>
            </a:ln>
          </p:spPr>
          <p:txBody>
            <a:bodyPr wrap="none" lIns="0" tIns="0" rIns="0" bIns="0">
              <a:spAutoFit/>
            </a:bodyPr>
            <a:lstStyle/>
            <a:p>
              <a:pPr algn="ctr" eaLnBrk="0" hangingPunct="0"/>
              <a:r>
                <a:rPr lang="en-US" sz="1200">
                  <a:solidFill>
                    <a:srgbClr val="CCECFF"/>
                  </a:solidFill>
                  <a:latin typeface="Tahoma" pitchFamily="34" charset="0"/>
                </a:rPr>
                <a:t>TRT</a:t>
              </a:r>
            </a:p>
          </p:txBody>
        </p:sp>
        <p:sp>
          <p:nvSpPr>
            <p:cNvPr id="23573" name="Rectangle 123"/>
            <p:cNvSpPr>
              <a:spLocks noChangeArrowheads="1"/>
            </p:cNvSpPr>
            <p:nvPr/>
          </p:nvSpPr>
          <p:spPr bwMode="auto">
            <a:xfrm>
              <a:off x="2906" y="1499"/>
              <a:ext cx="193" cy="115"/>
            </a:xfrm>
            <a:prstGeom prst="rect">
              <a:avLst/>
            </a:prstGeom>
            <a:noFill/>
            <a:ln w="9525">
              <a:noFill/>
              <a:miter lim="800000"/>
              <a:headEnd/>
              <a:tailEnd/>
            </a:ln>
          </p:spPr>
          <p:txBody>
            <a:bodyPr wrap="none" lIns="0" tIns="0" rIns="0" bIns="0">
              <a:spAutoFit/>
            </a:bodyPr>
            <a:lstStyle/>
            <a:p>
              <a:pPr algn="ctr" eaLnBrk="0" hangingPunct="0"/>
              <a:r>
                <a:rPr lang="en-US" sz="1200">
                  <a:solidFill>
                    <a:srgbClr val="CCECFF"/>
                  </a:solidFill>
                  <a:latin typeface="Tahoma" pitchFamily="34" charset="0"/>
                </a:rPr>
                <a:t>DOR</a:t>
              </a:r>
            </a:p>
          </p:txBody>
        </p:sp>
        <p:sp>
          <p:nvSpPr>
            <p:cNvPr id="23574" name="Rectangle 124"/>
            <p:cNvSpPr>
              <a:spLocks noChangeArrowheads="1"/>
            </p:cNvSpPr>
            <p:nvPr/>
          </p:nvSpPr>
          <p:spPr bwMode="auto">
            <a:xfrm>
              <a:off x="2911" y="1622"/>
              <a:ext cx="155" cy="115"/>
            </a:xfrm>
            <a:prstGeom prst="rect">
              <a:avLst/>
            </a:prstGeom>
            <a:noFill/>
            <a:ln w="9525">
              <a:noFill/>
              <a:miter lim="800000"/>
              <a:headEnd/>
              <a:tailEnd/>
            </a:ln>
          </p:spPr>
          <p:txBody>
            <a:bodyPr wrap="none" lIns="0" tIns="0" rIns="0" bIns="0">
              <a:spAutoFit/>
            </a:bodyPr>
            <a:lstStyle/>
            <a:p>
              <a:pPr algn="ctr" eaLnBrk="0" hangingPunct="0"/>
              <a:r>
                <a:rPr lang="en-US" sz="1200">
                  <a:solidFill>
                    <a:srgbClr val="CCECFF"/>
                  </a:solidFill>
                  <a:latin typeface="Tahoma" pitchFamily="34" charset="0"/>
                </a:rPr>
                <a:t>ELS</a:t>
              </a:r>
            </a:p>
          </p:txBody>
        </p:sp>
        <p:sp>
          <p:nvSpPr>
            <p:cNvPr id="23575" name="Rectangle 125"/>
            <p:cNvSpPr>
              <a:spLocks noChangeArrowheads="1"/>
            </p:cNvSpPr>
            <p:nvPr/>
          </p:nvSpPr>
          <p:spPr bwMode="auto">
            <a:xfrm>
              <a:off x="3024" y="1879"/>
              <a:ext cx="174" cy="115"/>
            </a:xfrm>
            <a:prstGeom prst="rect">
              <a:avLst/>
            </a:prstGeom>
            <a:noFill/>
            <a:ln w="9525">
              <a:noFill/>
              <a:miter lim="800000"/>
              <a:headEnd/>
              <a:tailEnd/>
            </a:ln>
          </p:spPr>
          <p:txBody>
            <a:bodyPr wrap="none" lIns="0" tIns="0" rIns="0" bIns="0">
              <a:spAutoFit/>
            </a:bodyPr>
            <a:lstStyle/>
            <a:p>
              <a:pPr algn="ctr" eaLnBrk="0" hangingPunct="0"/>
              <a:r>
                <a:rPr lang="en-US" sz="1200">
                  <a:solidFill>
                    <a:srgbClr val="CCECFF"/>
                  </a:solidFill>
                  <a:latin typeface="Tahoma" pitchFamily="34" charset="0"/>
                </a:rPr>
                <a:t>COL</a:t>
              </a:r>
            </a:p>
          </p:txBody>
        </p:sp>
        <p:sp>
          <p:nvSpPr>
            <p:cNvPr id="23576" name="Rectangle 126"/>
            <p:cNvSpPr>
              <a:spLocks noChangeArrowheads="1"/>
            </p:cNvSpPr>
            <p:nvPr/>
          </p:nvSpPr>
          <p:spPr bwMode="auto">
            <a:xfrm>
              <a:off x="3028" y="2002"/>
              <a:ext cx="175" cy="115"/>
            </a:xfrm>
            <a:prstGeom prst="rect">
              <a:avLst/>
            </a:prstGeom>
            <a:noFill/>
            <a:ln w="9525">
              <a:noFill/>
              <a:miter lim="800000"/>
              <a:headEnd/>
              <a:tailEnd/>
            </a:ln>
          </p:spPr>
          <p:txBody>
            <a:bodyPr wrap="none" lIns="0" tIns="0" rIns="0" bIns="0">
              <a:spAutoFit/>
            </a:bodyPr>
            <a:lstStyle/>
            <a:p>
              <a:pPr algn="ctr" eaLnBrk="0" hangingPunct="0"/>
              <a:r>
                <a:rPr lang="en-US" sz="1200">
                  <a:solidFill>
                    <a:srgbClr val="CCECFF"/>
                  </a:solidFill>
                  <a:latin typeface="Tahoma" pitchFamily="34" charset="0"/>
                </a:rPr>
                <a:t>ECU</a:t>
              </a:r>
            </a:p>
          </p:txBody>
        </p:sp>
        <p:sp>
          <p:nvSpPr>
            <p:cNvPr id="23577" name="Rectangle 127"/>
            <p:cNvSpPr>
              <a:spLocks noChangeArrowheads="1"/>
            </p:cNvSpPr>
            <p:nvPr/>
          </p:nvSpPr>
          <p:spPr bwMode="auto">
            <a:xfrm>
              <a:off x="3022" y="2125"/>
              <a:ext cx="197" cy="115"/>
            </a:xfrm>
            <a:prstGeom prst="rect">
              <a:avLst/>
            </a:prstGeom>
            <a:noFill/>
            <a:ln w="9525">
              <a:noFill/>
              <a:miter lim="800000"/>
              <a:headEnd/>
              <a:tailEnd/>
            </a:ln>
          </p:spPr>
          <p:txBody>
            <a:bodyPr wrap="none" lIns="0" tIns="0" rIns="0" bIns="0">
              <a:spAutoFit/>
            </a:bodyPr>
            <a:lstStyle/>
            <a:p>
              <a:pPr algn="ctr" eaLnBrk="0" hangingPunct="0"/>
              <a:r>
                <a:rPr lang="en-US" sz="1200">
                  <a:solidFill>
                    <a:srgbClr val="CCECFF"/>
                  </a:solidFill>
                  <a:latin typeface="Tahoma" pitchFamily="34" charset="0"/>
                </a:rPr>
                <a:t>HON</a:t>
              </a:r>
            </a:p>
          </p:txBody>
        </p:sp>
        <p:sp>
          <p:nvSpPr>
            <p:cNvPr id="23578" name="Rectangle 128"/>
            <p:cNvSpPr>
              <a:spLocks noChangeArrowheads="1"/>
            </p:cNvSpPr>
            <p:nvPr/>
          </p:nvSpPr>
          <p:spPr bwMode="auto">
            <a:xfrm>
              <a:off x="3301" y="1817"/>
              <a:ext cx="175" cy="115"/>
            </a:xfrm>
            <a:prstGeom prst="rect">
              <a:avLst/>
            </a:prstGeom>
            <a:noFill/>
            <a:ln w="9525">
              <a:noFill/>
              <a:miter lim="800000"/>
              <a:headEnd/>
              <a:tailEnd/>
            </a:ln>
          </p:spPr>
          <p:txBody>
            <a:bodyPr wrap="none" lIns="0" tIns="0" rIns="0" bIns="0">
              <a:spAutoFit/>
            </a:bodyPr>
            <a:lstStyle/>
            <a:p>
              <a:pPr algn="ctr" eaLnBrk="0" hangingPunct="0"/>
              <a:r>
                <a:rPr lang="en-US" sz="1200">
                  <a:solidFill>
                    <a:srgbClr val="FF9933"/>
                  </a:solidFill>
                  <a:latin typeface="Tahoma" pitchFamily="34" charset="0"/>
                </a:rPr>
                <a:t>VEN</a:t>
              </a:r>
            </a:p>
          </p:txBody>
        </p:sp>
        <p:sp>
          <p:nvSpPr>
            <p:cNvPr id="23579" name="Rectangle 129"/>
            <p:cNvSpPr>
              <a:spLocks noChangeArrowheads="1"/>
            </p:cNvSpPr>
            <p:nvPr/>
          </p:nvSpPr>
          <p:spPr bwMode="auto">
            <a:xfrm>
              <a:off x="3301" y="1940"/>
              <a:ext cx="175" cy="115"/>
            </a:xfrm>
            <a:prstGeom prst="rect">
              <a:avLst/>
            </a:prstGeom>
            <a:noFill/>
            <a:ln w="9525">
              <a:noFill/>
              <a:miter lim="800000"/>
              <a:headEnd/>
              <a:tailEnd/>
            </a:ln>
          </p:spPr>
          <p:txBody>
            <a:bodyPr wrap="none" lIns="0" tIns="0" rIns="0" bIns="0">
              <a:spAutoFit/>
            </a:bodyPr>
            <a:lstStyle/>
            <a:p>
              <a:pPr algn="ctr" eaLnBrk="0" hangingPunct="0"/>
              <a:r>
                <a:rPr lang="en-US" sz="1200">
                  <a:solidFill>
                    <a:srgbClr val="CCECFF"/>
                  </a:solidFill>
                  <a:latin typeface="Tahoma" pitchFamily="34" charset="0"/>
                </a:rPr>
                <a:t>BAR</a:t>
              </a:r>
            </a:p>
          </p:txBody>
        </p:sp>
        <p:sp>
          <p:nvSpPr>
            <p:cNvPr id="23580" name="Rectangle 130"/>
            <p:cNvSpPr>
              <a:spLocks noChangeArrowheads="1"/>
            </p:cNvSpPr>
            <p:nvPr/>
          </p:nvSpPr>
          <p:spPr bwMode="auto">
            <a:xfrm>
              <a:off x="3302" y="2064"/>
              <a:ext cx="172" cy="115"/>
            </a:xfrm>
            <a:prstGeom prst="rect">
              <a:avLst/>
            </a:prstGeom>
            <a:noFill/>
            <a:ln w="9525">
              <a:noFill/>
              <a:miter lim="800000"/>
              <a:headEnd/>
              <a:tailEnd/>
            </a:ln>
          </p:spPr>
          <p:txBody>
            <a:bodyPr wrap="none" lIns="0" tIns="0" rIns="0" bIns="0">
              <a:spAutoFit/>
            </a:bodyPr>
            <a:lstStyle/>
            <a:p>
              <a:pPr algn="ctr" eaLnBrk="0" hangingPunct="0"/>
              <a:r>
                <a:rPr lang="en-US" sz="1200">
                  <a:solidFill>
                    <a:srgbClr val="CCECFF"/>
                  </a:solidFill>
                  <a:latin typeface="Tahoma" pitchFamily="34" charset="0"/>
                </a:rPr>
                <a:t>JAM</a:t>
              </a:r>
            </a:p>
          </p:txBody>
        </p:sp>
        <p:sp>
          <p:nvSpPr>
            <p:cNvPr id="23581" name="Rectangle 131"/>
            <p:cNvSpPr>
              <a:spLocks noChangeArrowheads="1"/>
            </p:cNvSpPr>
            <p:nvPr/>
          </p:nvSpPr>
          <p:spPr bwMode="auto">
            <a:xfrm>
              <a:off x="3306" y="2187"/>
              <a:ext cx="184" cy="115"/>
            </a:xfrm>
            <a:prstGeom prst="rect">
              <a:avLst/>
            </a:prstGeom>
            <a:noFill/>
            <a:ln w="9525">
              <a:noFill/>
              <a:miter lim="800000"/>
              <a:headEnd/>
              <a:tailEnd/>
            </a:ln>
          </p:spPr>
          <p:txBody>
            <a:bodyPr wrap="none" lIns="0" tIns="0" rIns="0" bIns="0">
              <a:spAutoFit/>
            </a:bodyPr>
            <a:lstStyle/>
            <a:p>
              <a:pPr algn="ctr" eaLnBrk="0" hangingPunct="0"/>
              <a:r>
                <a:rPr lang="en-US" sz="1200">
                  <a:solidFill>
                    <a:srgbClr val="CCECFF"/>
                  </a:solidFill>
                  <a:latin typeface="Tahoma" pitchFamily="34" charset="0"/>
                </a:rPr>
                <a:t>MEX</a:t>
              </a:r>
            </a:p>
          </p:txBody>
        </p:sp>
        <p:sp>
          <p:nvSpPr>
            <p:cNvPr id="23582" name="Rectangle 132"/>
            <p:cNvSpPr>
              <a:spLocks noChangeArrowheads="1"/>
            </p:cNvSpPr>
            <p:nvPr/>
          </p:nvSpPr>
          <p:spPr bwMode="auto">
            <a:xfrm>
              <a:off x="3303" y="2310"/>
              <a:ext cx="182" cy="115"/>
            </a:xfrm>
            <a:prstGeom prst="rect">
              <a:avLst/>
            </a:prstGeom>
            <a:noFill/>
            <a:ln w="9525">
              <a:noFill/>
              <a:miter lim="800000"/>
              <a:headEnd/>
              <a:tailEnd/>
            </a:ln>
          </p:spPr>
          <p:txBody>
            <a:bodyPr wrap="none" lIns="0" tIns="0" rIns="0" bIns="0">
              <a:spAutoFit/>
            </a:bodyPr>
            <a:lstStyle/>
            <a:p>
              <a:pPr algn="ctr" eaLnBrk="0" hangingPunct="0"/>
              <a:r>
                <a:rPr lang="en-US" sz="1200">
                  <a:solidFill>
                    <a:srgbClr val="CCECFF"/>
                  </a:solidFill>
                  <a:latin typeface="Tahoma" pitchFamily="34" charset="0"/>
                </a:rPr>
                <a:t>ARG</a:t>
              </a:r>
            </a:p>
          </p:txBody>
        </p:sp>
        <p:sp>
          <p:nvSpPr>
            <p:cNvPr id="23583" name="Rectangle 133"/>
            <p:cNvSpPr>
              <a:spLocks noChangeArrowheads="1"/>
            </p:cNvSpPr>
            <p:nvPr/>
          </p:nvSpPr>
          <p:spPr bwMode="auto">
            <a:xfrm>
              <a:off x="3684" y="2315"/>
              <a:ext cx="180" cy="115"/>
            </a:xfrm>
            <a:prstGeom prst="rect">
              <a:avLst/>
            </a:prstGeom>
            <a:noFill/>
            <a:ln w="9525">
              <a:noFill/>
              <a:miter lim="800000"/>
              <a:headEnd/>
              <a:tailEnd/>
            </a:ln>
          </p:spPr>
          <p:txBody>
            <a:bodyPr wrap="none" lIns="0" tIns="0" rIns="0" bIns="0">
              <a:spAutoFit/>
            </a:bodyPr>
            <a:lstStyle/>
            <a:p>
              <a:pPr algn="ctr" eaLnBrk="0" hangingPunct="0"/>
              <a:r>
                <a:rPr lang="en-US" sz="1200">
                  <a:solidFill>
                    <a:srgbClr val="CCECFF"/>
                  </a:solidFill>
                  <a:latin typeface="Tahoma" pitchFamily="34" charset="0"/>
                </a:rPr>
                <a:t>BAH</a:t>
              </a:r>
            </a:p>
          </p:txBody>
        </p:sp>
        <p:sp>
          <p:nvSpPr>
            <p:cNvPr id="23584" name="Rectangle 134"/>
            <p:cNvSpPr>
              <a:spLocks noChangeArrowheads="1"/>
            </p:cNvSpPr>
            <p:nvPr/>
          </p:nvSpPr>
          <p:spPr bwMode="auto">
            <a:xfrm>
              <a:off x="3690" y="2438"/>
              <a:ext cx="186" cy="115"/>
            </a:xfrm>
            <a:prstGeom prst="rect">
              <a:avLst/>
            </a:prstGeom>
            <a:noFill/>
            <a:ln w="9525">
              <a:noFill/>
              <a:miter lim="800000"/>
              <a:headEnd/>
              <a:tailEnd/>
            </a:ln>
          </p:spPr>
          <p:txBody>
            <a:bodyPr wrap="none" lIns="0" tIns="0" rIns="0" bIns="0">
              <a:spAutoFit/>
            </a:bodyPr>
            <a:lstStyle/>
            <a:p>
              <a:pPr algn="ctr" eaLnBrk="0" hangingPunct="0"/>
              <a:r>
                <a:rPr lang="en-US" sz="1200">
                  <a:solidFill>
                    <a:srgbClr val="CCECFF"/>
                  </a:solidFill>
                  <a:latin typeface="Tahoma" pitchFamily="34" charset="0"/>
                </a:rPr>
                <a:t>COR</a:t>
              </a:r>
            </a:p>
          </p:txBody>
        </p:sp>
        <p:sp>
          <p:nvSpPr>
            <p:cNvPr id="23585" name="Rectangle 135"/>
            <p:cNvSpPr>
              <a:spLocks noChangeArrowheads="1"/>
            </p:cNvSpPr>
            <p:nvPr/>
          </p:nvSpPr>
          <p:spPr bwMode="auto">
            <a:xfrm>
              <a:off x="4104" y="2517"/>
              <a:ext cx="178" cy="115"/>
            </a:xfrm>
            <a:prstGeom prst="rect">
              <a:avLst/>
            </a:prstGeom>
            <a:noFill/>
            <a:ln w="9525">
              <a:noFill/>
              <a:miter lim="800000"/>
              <a:headEnd/>
              <a:tailEnd/>
            </a:ln>
          </p:spPr>
          <p:txBody>
            <a:bodyPr wrap="none" lIns="0" tIns="0" rIns="0" bIns="0">
              <a:spAutoFit/>
            </a:bodyPr>
            <a:lstStyle/>
            <a:p>
              <a:pPr algn="ctr" eaLnBrk="0" hangingPunct="0"/>
              <a:r>
                <a:rPr lang="en-US" sz="1200">
                  <a:solidFill>
                    <a:srgbClr val="CCECFF"/>
                  </a:solidFill>
                  <a:latin typeface="Tahoma" pitchFamily="34" charset="0"/>
                </a:rPr>
                <a:t>CUB</a:t>
              </a:r>
            </a:p>
          </p:txBody>
        </p:sp>
        <p:sp>
          <p:nvSpPr>
            <p:cNvPr id="23586" name="Rectangle 136"/>
            <p:cNvSpPr>
              <a:spLocks noChangeArrowheads="1"/>
            </p:cNvSpPr>
            <p:nvPr/>
          </p:nvSpPr>
          <p:spPr bwMode="auto">
            <a:xfrm>
              <a:off x="4114" y="2640"/>
              <a:ext cx="159" cy="115"/>
            </a:xfrm>
            <a:prstGeom prst="rect">
              <a:avLst/>
            </a:prstGeom>
            <a:noFill/>
            <a:ln w="9525">
              <a:noFill/>
              <a:miter lim="800000"/>
              <a:headEnd/>
              <a:tailEnd/>
            </a:ln>
          </p:spPr>
          <p:txBody>
            <a:bodyPr wrap="none" lIns="0" tIns="0" rIns="0" bIns="0">
              <a:spAutoFit/>
            </a:bodyPr>
            <a:lstStyle/>
            <a:p>
              <a:pPr algn="ctr" eaLnBrk="0" hangingPunct="0"/>
              <a:r>
                <a:rPr lang="en-US" sz="1200">
                  <a:solidFill>
                    <a:srgbClr val="CCECFF"/>
                  </a:solidFill>
                  <a:latin typeface="Tahoma" pitchFamily="34" charset="0"/>
                </a:rPr>
                <a:t>CHI</a:t>
              </a:r>
            </a:p>
          </p:txBody>
        </p:sp>
        <p:sp>
          <p:nvSpPr>
            <p:cNvPr id="23587" name="Rectangle 137"/>
            <p:cNvSpPr>
              <a:spLocks noChangeArrowheads="1"/>
            </p:cNvSpPr>
            <p:nvPr/>
          </p:nvSpPr>
          <p:spPr bwMode="auto">
            <a:xfrm>
              <a:off x="4110" y="2764"/>
              <a:ext cx="186" cy="115"/>
            </a:xfrm>
            <a:prstGeom prst="rect">
              <a:avLst/>
            </a:prstGeom>
            <a:noFill/>
            <a:ln w="9525">
              <a:noFill/>
              <a:miter lim="800000"/>
              <a:headEnd/>
              <a:tailEnd/>
            </a:ln>
          </p:spPr>
          <p:txBody>
            <a:bodyPr wrap="none" lIns="0" tIns="0" rIns="0" bIns="0">
              <a:spAutoFit/>
            </a:bodyPr>
            <a:lstStyle/>
            <a:p>
              <a:pPr algn="ctr" eaLnBrk="0" hangingPunct="0"/>
              <a:r>
                <a:rPr lang="en-US" sz="1200">
                  <a:solidFill>
                    <a:srgbClr val="CCECFF"/>
                  </a:solidFill>
                  <a:latin typeface="Tahoma" pitchFamily="34" charset="0"/>
                </a:rPr>
                <a:t>URU</a:t>
              </a:r>
            </a:p>
          </p:txBody>
        </p:sp>
        <p:sp>
          <p:nvSpPr>
            <p:cNvPr id="23588" name="Line 138"/>
            <p:cNvSpPr>
              <a:spLocks noChangeShapeType="1"/>
            </p:cNvSpPr>
            <p:nvPr/>
          </p:nvSpPr>
          <p:spPr bwMode="auto">
            <a:xfrm>
              <a:off x="2241" y="988"/>
              <a:ext cx="0" cy="594"/>
            </a:xfrm>
            <a:prstGeom prst="line">
              <a:avLst/>
            </a:prstGeom>
            <a:noFill/>
            <a:ln w="9525">
              <a:solidFill>
                <a:srgbClr val="CCECFF"/>
              </a:solidFill>
              <a:round/>
              <a:headEnd/>
              <a:tailEnd type="stealth" w="med" len="lg"/>
            </a:ln>
          </p:spPr>
          <p:txBody>
            <a:bodyPr wrap="none" anchor="ctr"/>
            <a:lstStyle/>
            <a:p>
              <a:endParaRPr lang="es-VE"/>
            </a:p>
          </p:txBody>
        </p:sp>
        <p:sp>
          <p:nvSpPr>
            <p:cNvPr id="23589" name="Line 139"/>
            <p:cNvSpPr>
              <a:spLocks noChangeShapeType="1"/>
            </p:cNvSpPr>
            <p:nvPr/>
          </p:nvSpPr>
          <p:spPr bwMode="auto">
            <a:xfrm>
              <a:off x="2529" y="1331"/>
              <a:ext cx="0" cy="896"/>
            </a:xfrm>
            <a:prstGeom prst="line">
              <a:avLst/>
            </a:prstGeom>
            <a:noFill/>
            <a:ln w="9525">
              <a:solidFill>
                <a:srgbClr val="CCECFF"/>
              </a:solidFill>
              <a:round/>
              <a:headEnd/>
              <a:tailEnd type="stealth" w="med" len="lg"/>
            </a:ln>
          </p:spPr>
          <p:txBody>
            <a:bodyPr wrap="none" anchor="ctr"/>
            <a:lstStyle/>
            <a:p>
              <a:endParaRPr lang="es-VE"/>
            </a:p>
          </p:txBody>
        </p:sp>
        <p:sp>
          <p:nvSpPr>
            <p:cNvPr id="23590" name="Line 140"/>
            <p:cNvSpPr>
              <a:spLocks noChangeShapeType="1"/>
            </p:cNvSpPr>
            <p:nvPr/>
          </p:nvSpPr>
          <p:spPr bwMode="auto">
            <a:xfrm>
              <a:off x="2725" y="1719"/>
              <a:ext cx="0" cy="896"/>
            </a:xfrm>
            <a:prstGeom prst="line">
              <a:avLst/>
            </a:prstGeom>
            <a:noFill/>
            <a:ln w="9525">
              <a:solidFill>
                <a:srgbClr val="CCECFF"/>
              </a:solidFill>
              <a:round/>
              <a:headEnd/>
              <a:tailEnd type="stealth" w="med" len="lg"/>
            </a:ln>
          </p:spPr>
          <p:txBody>
            <a:bodyPr wrap="none" anchor="ctr"/>
            <a:lstStyle/>
            <a:p>
              <a:endParaRPr lang="es-VE"/>
            </a:p>
          </p:txBody>
        </p:sp>
        <p:sp>
          <p:nvSpPr>
            <p:cNvPr id="23591" name="Line 141"/>
            <p:cNvSpPr>
              <a:spLocks noChangeShapeType="1"/>
            </p:cNvSpPr>
            <p:nvPr/>
          </p:nvSpPr>
          <p:spPr bwMode="auto">
            <a:xfrm>
              <a:off x="2922" y="1770"/>
              <a:ext cx="0" cy="1097"/>
            </a:xfrm>
            <a:prstGeom prst="line">
              <a:avLst/>
            </a:prstGeom>
            <a:noFill/>
            <a:ln w="9525">
              <a:solidFill>
                <a:srgbClr val="CCECFF"/>
              </a:solidFill>
              <a:round/>
              <a:headEnd/>
              <a:tailEnd type="stealth" w="med" len="lg"/>
            </a:ln>
          </p:spPr>
          <p:txBody>
            <a:bodyPr wrap="none" anchor="ctr"/>
            <a:lstStyle/>
            <a:p>
              <a:endParaRPr lang="es-VE"/>
            </a:p>
          </p:txBody>
        </p:sp>
        <p:sp>
          <p:nvSpPr>
            <p:cNvPr id="23592" name="Line 142"/>
            <p:cNvSpPr>
              <a:spLocks noChangeShapeType="1"/>
            </p:cNvSpPr>
            <p:nvPr/>
          </p:nvSpPr>
          <p:spPr bwMode="auto">
            <a:xfrm>
              <a:off x="3068" y="2264"/>
              <a:ext cx="0" cy="749"/>
            </a:xfrm>
            <a:prstGeom prst="line">
              <a:avLst/>
            </a:prstGeom>
            <a:noFill/>
            <a:ln w="9525">
              <a:solidFill>
                <a:srgbClr val="CCECFF"/>
              </a:solidFill>
              <a:round/>
              <a:headEnd/>
              <a:tailEnd type="stealth" w="med" len="lg"/>
            </a:ln>
          </p:spPr>
          <p:txBody>
            <a:bodyPr wrap="none" anchor="ctr"/>
            <a:lstStyle/>
            <a:p>
              <a:endParaRPr lang="es-VE"/>
            </a:p>
          </p:txBody>
        </p:sp>
        <p:sp>
          <p:nvSpPr>
            <p:cNvPr id="23593" name="Line 143"/>
            <p:cNvSpPr>
              <a:spLocks noChangeShapeType="1"/>
            </p:cNvSpPr>
            <p:nvPr/>
          </p:nvSpPr>
          <p:spPr bwMode="auto">
            <a:xfrm>
              <a:off x="3329" y="2461"/>
              <a:ext cx="0" cy="639"/>
            </a:xfrm>
            <a:prstGeom prst="line">
              <a:avLst/>
            </a:prstGeom>
            <a:noFill/>
            <a:ln w="9525">
              <a:solidFill>
                <a:srgbClr val="CCECFF"/>
              </a:solidFill>
              <a:round/>
              <a:headEnd/>
              <a:tailEnd type="stealth" w="med" len="lg"/>
            </a:ln>
          </p:spPr>
          <p:txBody>
            <a:bodyPr wrap="none" anchor="ctr"/>
            <a:lstStyle/>
            <a:p>
              <a:endParaRPr lang="es-VE"/>
            </a:p>
          </p:txBody>
        </p:sp>
        <p:sp>
          <p:nvSpPr>
            <p:cNvPr id="23594" name="Line 144"/>
            <p:cNvSpPr>
              <a:spLocks noChangeShapeType="1"/>
            </p:cNvSpPr>
            <p:nvPr/>
          </p:nvSpPr>
          <p:spPr bwMode="auto">
            <a:xfrm>
              <a:off x="3773" y="2566"/>
              <a:ext cx="0" cy="639"/>
            </a:xfrm>
            <a:prstGeom prst="line">
              <a:avLst/>
            </a:prstGeom>
            <a:noFill/>
            <a:ln w="9525">
              <a:solidFill>
                <a:srgbClr val="CCECFF"/>
              </a:solidFill>
              <a:round/>
              <a:headEnd/>
              <a:tailEnd type="stealth" w="med" len="lg"/>
            </a:ln>
          </p:spPr>
          <p:txBody>
            <a:bodyPr wrap="none" anchor="ctr"/>
            <a:lstStyle/>
            <a:p>
              <a:endParaRPr lang="es-VE"/>
            </a:p>
          </p:txBody>
        </p:sp>
        <p:sp>
          <p:nvSpPr>
            <p:cNvPr id="23595" name="Line 145"/>
            <p:cNvSpPr>
              <a:spLocks noChangeShapeType="1"/>
            </p:cNvSpPr>
            <p:nvPr/>
          </p:nvSpPr>
          <p:spPr bwMode="auto">
            <a:xfrm>
              <a:off x="4208" y="2899"/>
              <a:ext cx="0" cy="356"/>
            </a:xfrm>
            <a:prstGeom prst="line">
              <a:avLst/>
            </a:prstGeom>
            <a:noFill/>
            <a:ln w="9525">
              <a:solidFill>
                <a:srgbClr val="CCECFF"/>
              </a:solidFill>
              <a:round/>
              <a:headEnd/>
              <a:tailEnd type="stealth" w="med" len="lg"/>
            </a:ln>
          </p:spPr>
          <p:txBody>
            <a:bodyPr wrap="none" anchor="ctr"/>
            <a:lstStyle/>
            <a:p>
              <a:endParaRPr lang="es-VE"/>
            </a:p>
          </p:txBody>
        </p:sp>
      </p:grpSp>
      <p:grpSp>
        <p:nvGrpSpPr>
          <p:cNvPr id="5" name="Group 146"/>
          <p:cNvGrpSpPr>
            <a:grpSpLocks/>
          </p:cNvGrpSpPr>
          <p:nvPr/>
        </p:nvGrpSpPr>
        <p:grpSpPr bwMode="auto">
          <a:xfrm>
            <a:off x="8318500" y="1298575"/>
            <a:ext cx="285750" cy="3970338"/>
            <a:chOff x="5240" y="818"/>
            <a:chExt cx="180" cy="2501"/>
          </a:xfrm>
        </p:grpSpPr>
        <p:sp>
          <p:nvSpPr>
            <p:cNvPr id="23562" name="Rectangle 147"/>
            <p:cNvSpPr>
              <a:spLocks noChangeArrowheads="1"/>
            </p:cNvSpPr>
            <p:nvPr/>
          </p:nvSpPr>
          <p:spPr bwMode="auto">
            <a:xfrm>
              <a:off x="5240" y="818"/>
              <a:ext cx="180" cy="115"/>
            </a:xfrm>
            <a:prstGeom prst="rect">
              <a:avLst/>
            </a:prstGeom>
            <a:noFill/>
            <a:ln w="9525">
              <a:noFill/>
              <a:miter lim="800000"/>
              <a:headEnd/>
              <a:tailEnd/>
            </a:ln>
          </p:spPr>
          <p:txBody>
            <a:bodyPr wrap="none" lIns="0" tIns="0" rIns="0" bIns="0">
              <a:spAutoFit/>
            </a:bodyPr>
            <a:lstStyle/>
            <a:p>
              <a:pPr algn="ctr" eaLnBrk="0" hangingPunct="0"/>
              <a:r>
                <a:rPr lang="en-US" sz="1200">
                  <a:solidFill>
                    <a:schemeClr val="bg1"/>
                  </a:solidFill>
                  <a:latin typeface="Tahoma" pitchFamily="34" charset="0"/>
                </a:rPr>
                <a:t>CAN</a:t>
              </a:r>
            </a:p>
          </p:txBody>
        </p:sp>
        <p:sp>
          <p:nvSpPr>
            <p:cNvPr id="23563" name="Line 148"/>
            <p:cNvSpPr>
              <a:spLocks noChangeShapeType="1"/>
            </p:cNvSpPr>
            <p:nvPr/>
          </p:nvSpPr>
          <p:spPr bwMode="auto">
            <a:xfrm>
              <a:off x="5340" y="970"/>
              <a:ext cx="0" cy="2349"/>
            </a:xfrm>
            <a:prstGeom prst="line">
              <a:avLst/>
            </a:prstGeom>
            <a:noFill/>
            <a:ln w="9525">
              <a:solidFill>
                <a:schemeClr val="bg1"/>
              </a:solidFill>
              <a:prstDash val="dashDot"/>
              <a:round/>
              <a:headEnd/>
              <a:tailEnd type="stealth" w="med" len="lg"/>
            </a:ln>
          </p:spPr>
          <p:txBody>
            <a:bodyPr wrap="none" anchor="ctr"/>
            <a:lstStyle/>
            <a:p>
              <a:endParaRPr lang="es-VE"/>
            </a:p>
          </p:txBody>
        </p:sp>
      </p:grpSp>
      <p:grpSp>
        <p:nvGrpSpPr>
          <p:cNvPr id="6" name="Group 149"/>
          <p:cNvGrpSpPr>
            <a:grpSpLocks/>
          </p:cNvGrpSpPr>
          <p:nvPr/>
        </p:nvGrpSpPr>
        <p:grpSpPr bwMode="auto">
          <a:xfrm>
            <a:off x="4376738" y="1395413"/>
            <a:ext cx="342900" cy="3032125"/>
            <a:chOff x="2757" y="879"/>
            <a:chExt cx="216" cy="1910"/>
          </a:xfrm>
        </p:grpSpPr>
        <p:sp>
          <p:nvSpPr>
            <p:cNvPr id="23560" name="Rectangle 150"/>
            <p:cNvSpPr>
              <a:spLocks noChangeArrowheads="1"/>
            </p:cNvSpPr>
            <p:nvPr/>
          </p:nvSpPr>
          <p:spPr bwMode="auto">
            <a:xfrm>
              <a:off x="2757" y="879"/>
              <a:ext cx="216" cy="134"/>
            </a:xfrm>
            <a:prstGeom prst="rect">
              <a:avLst/>
            </a:prstGeom>
            <a:noFill/>
            <a:ln w="9525">
              <a:noFill/>
              <a:miter lim="800000"/>
              <a:headEnd/>
              <a:tailEnd/>
            </a:ln>
          </p:spPr>
          <p:txBody>
            <a:bodyPr wrap="none" lIns="0" tIns="0" rIns="0" bIns="0">
              <a:spAutoFit/>
            </a:bodyPr>
            <a:lstStyle/>
            <a:p>
              <a:pPr algn="ctr" eaLnBrk="0" hangingPunct="0"/>
              <a:r>
                <a:rPr lang="en-US" sz="1400" b="1">
                  <a:solidFill>
                    <a:srgbClr val="FFCC00"/>
                  </a:solidFill>
                  <a:latin typeface="Tahoma" pitchFamily="34" charset="0"/>
                </a:rPr>
                <a:t>LAC</a:t>
              </a:r>
              <a:endParaRPr lang="en-US" sz="1400">
                <a:solidFill>
                  <a:srgbClr val="FFCC00"/>
                </a:solidFill>
                <a:latin typeface="Tahoma" pitchFamily="34" charset="0"/>
              </a:endParaRPr>
            </a:p>
          </p:txBody>
        </p:sp>
        <p:sp>
          <p:nvSpPr>
            <p:cNvPr id="23561" name="Line 151"/>
            <p:cNvSpPr>
              <a:spLocks noChangeShapeType="1"/>
            </p:cNvSpPr>
            <p:nvPr/>
          </p:nvSpPr>
          <p:spPr bwMode="auto">
            <a:xfrm>
              <a:off x="2844" y="1043"/>
              <a:ext cx="0" cy="1746"/>
            </a:xfrm>
            <a:prstGeom prst="line">
              <a:avLst/>
            </a:prstGeom>
            <a:noFill/>
            <a:ln w="9525">
              <a:solidFill>
                <a:srgbClr val="FFCC00"/>
              </a:solidFill>
              <a:round/>
              <a:headEnd/>
              <a:tailEnd type="stealth" w="med" len="lg"/>
            </a:ln>
          </p:spPr>
          <p:txBody>
            <a:bodyPr wrap="none" anchor="ctr"/>
            <a:lstStyle/>
            <a:p>
              <a:endParaRPr lang="es-VE"/>
            </a:p>
          </p:txBody>
        </p:sp>
      </p:grpSp>
      <p:sp>
        <p:nvSpPr>
          <p:cNvPr id="150" name="149 Rectángulo"/>
          <p:cNvSpPr/>
          <p:nvPr/>
        </p:nvSpPr>
        <p:spPr>
          <a:xfrm>
            <a:off x="1619672" y="188640"/>
            <a:ext cx="5976664" cy="707886"/>
          </a:xfrm>
          <a:prstGeom prst="rect">
            <a:avLst/>
          </a:prstGeom>
        </p:spPr>
        <p:txBody>
          <a:bodyPr wrap="square">
            <a:spAutoFit/>
          </a:bodyPr>
          <a:lstStyle/>
          <a:p>
            <a:pPr algn="ctr" eaLnBrk="0" hangingPunct="0">
              <a:defRPr/>
            </a:pPr>
            <a:r>
              <a:rPr lang="en-US" sz="2000" dirty="0" smtClean="0">
                <a:solidFill>
                  <a:srgbClr val="FFCC00"/>
                </a:solidFill>
                <a:latin typeface="Tahoma" pitchFamily="34" charset="0"/>
              </a:rPr>
              <a:t>La </a:t>
            </a:r>
            <a:r>
              <a:rPr lang="en-US" sz="2000" dirty="0" err="1" smtClean="0">
                <a:solidFill>
                  <a:srgbClr val="FFCC00"/>
                </a:solidFill>
                <a:latin typeface="Tahoma" pitchFamily="34" charset="0"/>
              </a:rPr>
              <a:t>magnitud</a:t>
            </a:r>
            <a:r>
              <a:rPr lang="en-US" sz="2000" dirty="0" smtClean="0">
                <a:solidFill>
                  <a:srgbClr val="FFCC00"/>
                </a:solidFill>
                <a:latin typeface="Tahoma" pitchFamily="34" charset="0"/>
              </a:rPr>
              <a:t> de la agenda </a:t>
            </a:r>
            <a:r>
              <a:rPr lang="en-US" sz="2000" dirty="0" err="1" smtClean="0">
                <a:solidFill>
                  <a:srgbClr val="FFCC00"/>
                </a:solidFill>
                <a:latin typeface="Tahoma" pitchFamily="34" charset="0"/>
              </a:rPr>
              <a:t>inconclusa</a:t>
            </a:r>
            <a:r>
              <a:rPr lang="en-US" sz="2000" dirty="0" smtClean="0">
                <a:solidFill>
                  <a:srgbClr val="FFCC00"/>
                </a:solidFill>
                <a:latin typeface="Tahoma" pitchFamily="34" charset="0"/>
              </a:rPr>
              <a:t> en la </a:t>
            </a:r>
            <a:r>
              <a:rPr lang="en-US" sz="2000" dirty="0" err="1" smtClean="0">
                <a:solidFill>
                  <a:srgbClr val="FFCC00"/>
                </a:solidFill>
                <a:latin typeface="Tahoma" pitchFamily="34" charset="0"/>
              </a:rPr>
              <a:t>mortalidad</a:t>
            </a:r>
            <a:r>
              <a:rPr lang="en-US" sz="2000" dirty="0" smtClean="0">
                <a:solidFill>
                  <a:srgbClr val="FFCC00"/>
                </a:solidFill>
                <a:latin typeface="Tahoma" pitchFamily="34" charset="0"/>
              </a:rPr>
              <a:t> </a:t>
            </a:r>
            <a:r>
              <a:rPr lang="en-US" sz="2000" dirty="0" err="1" smtClean="0">
                <a:solidFill>
                  <a:srgbClr val="FFCC00"/>
                </a:solidFill>
                <a:latin typeface="Tahoma" pitchFamily="34" charset="0"/>
              </a:rPr>
              <a:t>materna</a:t>
            </a:r>
            <a:r>
              <a:rPr lang="en-US" sz="2000" dirty="0" smtClean="0">
                <a:solidFill>
                  <a:srgbClr val="FFCC00"/>
                </a:solidFill>
                <a:latin typeface="Tahoma" pitchFamily="34" charset="0"/>
              </a:rPr>
              <a:t> en </a:t>
            </a:r>
            <a:r>
              <a:rPr lang="en-US" sz="2000" dirty="0" err="1" smtClean="0">
                <a:solidFill>
                  <a:srgbClr val="FFCC00"/>
                </a:solidFill>
                <a:latin typeface="Tahoma" pitchFamily="34" charset="0"/>
              </a:rPr>
              <a:t>América</a:t>
            </a:r>
            <a:r>
              <a:rPr lang="en-US" sz="2000" dirty="0" smtClean="0">
                <a:solidFill>
                  <a:srgbClr val="FFCC00"/>
                </a:solidFill>
                <a:latin typeface="Tahoma" pitchFamily="34" charset="0"/>
              </a:rPr>
              <a:t> Latina &amp; el </a:t>
            </a:r>
            <a:r>
              <a:rPr lang="en-US" sz="2000" dirty="0" err="1" smtClean="0">
                <a:solidFill>
                  <a:srgbClr val="FFCC00"/>
                </a:solidFill>
                <a:latin typeface="Tahoma" pitchFamily="34" charset="0"/>
              </a:rPr>
              <a:t>Caribe</a:t>
            </a:r>
            <a:endParaRPr lang="en-US" sz="2000" dirty="0">
              <a:solidFill>
                <a:srgbClr val="FFCC00"/>
              </a:solidFill>
              <a:latin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up)">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up)">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2" cstate="print"/>
          <a:srcRect/>
          <a:stretch>
            <a:fillRect/>
          </a:stretch>
        </p:blipFill>
        <p:spPr bwMode="auto">
          <a:xfrm>
            <a:off x="214313" y="500063"/>
            <a:ext cx="8715375" cy="6000750"/>
          </a:xfrm>
          <a:prstGeom prst="rect">
            <a:avLst/>
          </a:prstGeom>
          <a:noFill/>
          <a:ln w="9525">
            <a:noFill/>
            <a:miter lim="800000"/>
            <a:headEnd/>
            <a:tailEnd/>
          </a:ln>
        </p:spPr>
      </p:pic>
      <p:sp>
        <p:nvSpPr>
          <p:cNvPr id="5" name="4 CuadroTexto"/>
          <p:cNvSpPr txBox="1"/>
          <p:nvPr/>
        </p:nvSpPr>
        <p:spPr>
          <a:xfrm>
            <a:off x="500034" y="0"/>
            <a:ext cx="7572428" cy="461665"/>
          </a:xfrm>
          <a:prstGeom prst="rect">
            <a:avLst/>
          </a:prstGeom>
          <a:noFill/>
        </p:spPr>
        <p:txBody>
          <a:bodyPr>
            <a:spAutoFit/>
          </a:bodyPr>
          <a:lstStyle/>
          <a:p>
            <a:pPr>
              <a:defRPr/>
            </a:pPr>
            <a:r>
              <a:rPr lang="es-ES" sz="2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Mortalidad materna (100000 nacidos vivos) 2005</a:t>
            </a:r>
          </a:p>
        </p:txBody>
      </p:sp>
      <p:sp>
        <p:nvSpPr>
          <p:cNvPr id="6" name="5 CuadroTexto"/>
          <p:cNvSpPr txBox="1"/>
          <p:nvPr/>
        </p:nvSpPr>
        <p:spPr>
          <a:xfrm>
            <a:off x="1071538" y="6500834"/>
            <a:ext cx="2214578" cy="369332"/>
          </a:xfrm>
          <a:prstGeom prst="rect">
            <a:avLst/>
          </a:prstGeom>
          <a:noFill/>
        </p:spPr>
        <p:txBody>
          <a:bodyPr>
            <a:spAutoFit/>
          </a:bodyPr>
          <a:lstStyle/>
          <a:p>
            <a:pPr>
              <a:defRPr/>
            </a:pPr>
            <a:r>
              <a:rPr lang="es-E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Fuente: OPS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1124744"/>
            <a:ext cx="9143999" cy="5345386"/>
          </a:xfrm>
          <a:prstGeom prst="rect">
            <a:avLst/>
          </a:prstGeom>
          <a:noFill/>
          <a:ln w="9525">
            <a:noFill/>
            <a:miter lim="800000"/>
            <a:headEnd/>
            <a:tailEnd/>
          </a:ln>
        </p:spPr>
      </p:pic>
      <p:sp>
        <p:nvSpPr>
          <p:cNvPr id="10" name="Text Box 6"/>
          <p:cNvSpPr txBox="1">
            <a:spLocks noChangeArrowheads="1"/>
          </p:cNvSpPr>
          <p:nvPr/>
        </p:nvSpPr>
        <p:spPr bwMode="auto">
          <a:xfrm>
            <a:off x="3923928" y="6491287"/>
            <a:ext cx="4969420" cy="369332"/>
          </a:xfrm>
          <a:prstGeom prst="rect">
            <a:avLst/>
          </a:prstGeom>
          <a:noFill/>
          <a:ln w="9525">
            <a:noFill/>
            <a:miter lim="800000"/>
            <a:headEnd/>
            <a:tailEnd/>
          </a:ln>
        </p:spPr>
        <p:txBody>
          <a:bodyPr wrap="square">
            <a:spAutoFit/>
          </a:bodyPr>
          <a:lstStyle/>
          <a:p>
            <a:pPr>
              <a:spcBef>
                <a:spcPct val="50000"/>
              </a:spcBef>
            </a:pPr>
            <a:r>
              <a:rPr lang="es-ES" dirty="0">
                <a:solidFill>
                  <a:srgbClr val="FFCC00"/>
                </a:solidFill>
              </a:rPr>
              <a:t>Fuente: </a:t>
            </a:r>
            <a:r>
              <a:rPr lang="es-ES" dirty="0" err="1" smtClean="0">
                <a:solidFill>
                  <a:srgbClr val="FFCC00"/>
                </a:solidFill>
              </a:rPr>
              <a:t>Oletta</a:t>
            </a:r>
            <a:r>
              <a:rPr lang="es-ES" dirty="0" smtClean="0">
                <a:solidFill>
                  <a:srgbClr val="FFCC00"/>
                </a:solidFill>
              </a:rPr>
              <a:t> López, Carvajal y Peña </a:t>
            </a:r>
            <a:r>
              <a:rPr lang="es-ES" dirty="0">
                <a:solidFill>
                  <a:srgbClr val="FFCC00"/>
                </a:solidFill>
              </a:rPr>
              <a:t>(</a:t>
            </a:r>
            <a:r>
              <a:rPr lang="es-ES" dirty="0" smtClean="0">
                <a:solidFill>
                  <a:srgbClr val="FFCC00"/>
                </a:solidFill>
              </a:rPr>
              <a:t>2010)       </a:t>
            </a:r>
            <a:endParaRPr lang="es-ES" dirty="0">
              <a:solidFill>
                <a:srgbClr val="FFCC00"/>
              </a:solidFill>
            </a:endParaRPr>
          </a:p>
        </p:txBody>
      </p:sp>
      <p:sp>
        <p:nvSpPr>
          <p:cNvPr id="5" name="4 Rectángulo"/>
          <p:cNvSpPr/>
          <p:nvPr/>
        </p:nvSpPr>
        <p:spPr>
          <a:xfrm>
            <a:off x="1331640" y="129406"/>
            <a:ext cx="6480720" cy="923330"/>
          </a:xfrm>
          <a:prstGeom prst="rect">
            <a:avLst/>
          </a:prstGeom>
        </p:spPr>
        <p:txBody>
          <a:bodyPr wrap="square">
            <a:spAutoFit/>
          </a:bodyPr>
          <a:lstStyle/>
          <a:p>
            <a:r>
              <a:rPr lang="es-VE" dirty="0" smtClean="0">
                <a:solidFill>
                  <a:srgbClr val="FFCC00"/>
                </a:solidFill>
              </a:rPr>
              <a:t>Objetivos y Metas del Milenio vinculadas directamente</a:t>
            </a:r>
            <a:br>
              <a:rPr lang="es-VE" dirty="0" smtClean="0">
                <a:solidFill>
                  <a:srgbClr val="FFCC00"/>
                </a:solidFill>
              </a:rPr>
            </a:br>
            <a:r>
              <a:rPr lang="es-VE" dirty="0" smtClean="0">
                <a:solidFill>
                  <a:srgbClr val="FFCC00"/>
                </a:solidFill>
              </a:rPr>
              <a:t>con la salud (en azul) y la meta que debe alcanzar Venezuela en 2015 (en rojo)</a:t>
            </a:r>
            <a:endParaRPr lang="es-VE"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1357290" y="1071546"/>
            <a:ext cx="6711668" cy="446631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0034" y="571480"/>
            <a:ext cx="8229600" cy="5929354"/>
          </a:xfrm>
        </p:spPr>
        <p:txBody>
          <a:bodyPr>
            <a:normAutofit fontScale="92500" lnSpcReduction="10000"/>
          </a:bodyPr>
          <a:lstStyle/>
          <a:p>
            <a:r>
              <a:rPr lang="es-VE" dirty="0" smtClean="0"/>
              <a:t>193 países aprobaron el compromiso histórico. </a:t>
            </a:r>
          </a:p>
          <a:p>
            <a:r>
              <a:rPr lang="es-VE" dirty="0" smtClean="0"/>
              <a:t>Concluyeron con 17 objetivos tras 3 años de negociaciones. </a:t>
            </a:r>
          </a:p>
          <a:p>
            <a:r>
              <a:rPr lang="es-VE" dirty="0" smtClean="0"/>
              <a:t>Participación de miembros de la ONU y algunas ONG.</a:t>
            </a:r>
          </a:p>
          <a:p>
            <a:r>
              <a:rPr lang="es-VE" dirty="0" smtClean="0"/>
              <a:t>Se abrió una encuesta global denominada MI MUNDO donde participaron de mas de 2 millones de votantes</a:t>
            </a:r>
          </a:p>
          <a:p>
            <a:pPr algn="just"/>
            <a:r>
              <a:rPr lang="es-VE" dirty="0" smtClean="0"/>
              <a:t>Se plantean 169 metas destinadas a resolver los problemas sociales, económicos y ambientales que aquejan al mundo.</a:t>
            </a:r>
          </a:p>
          <a:p>
            <a:pPr>
              <a:buNone/>
            </a:pPr>
            <a:endParaRPr lang="es-VE"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928670"/>
            <a:ext cx="8229600" cy="3899362"/>
          </a:xfrm>
        </p:spPr>
        <p:txBody>
          <a:bodyPr>
            <a:normAutofit fontScale="90000"/>
          </a:bodyPr>
          <a:lstStyle/>
          <a:p>
            <a:pPr algn="just"/>
            <a:r>
              <a:rPr lang="es-VE" dirty="0" smtClean="0"/>
              <a:t>El principal Objetivo es acabar con la pobreza, combatir la desigualdad y luchar contra el cambio climático para los próximos 15 años</a:t>
            </a:r>
            <a:endParaRPr lang="es-VE"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p:cNvSpPr>
            <a:spLocks noGrp="1" noChangeArrowheads="1"/>
          </p:cNvSpPr>
          <p:nvPr>
            <p:ph idx="1"/>
          </p:nvPr>
        </p:nvSpPr>
        <p:spPr>
          <a:xfrm>
            <a:off x="457200" y="549275"/>
            <a:ext cx="8229600" cy="5576888"/>
          </a:xfrm>
        </p:spPr>
        <p:txBody>
          <a:bodyPr/>
          <a:lstStyle/>
          <a:p>
            <a:pPr algn="just" eaLnBrk="1" hangingPunct="1">
              <a:buFontTx/>
              <a:buNone/>
            </a:pPr>
            <a:r>
              <a:rPr lang="es-ES" sz="2000" dirty="0" smtClean="0">
                <a:solidFill>
                  <a:schemeClr val="bg1"/>
                </a:solidFill>
              </a:rPr>
              <a:t>     El desarrollo humano trata de las personas y de ampliar sus oportunidades de llevar una vida plena y creativa con libertad y dignidad. </a:t>
            </a:r>
          </a:p>
          <a:p>
            <a:pPr algn="just" eaLnBrk="1" hangingPunct="1">
              <a:buFontTx/>
              <a:buNone/>
            </a:pPr>
            <a:endParaRPr lang="es-ES" sz="2000" dirty="0" smtClean="0">
              <a:solidFill>
                <a:schemeClr val="bg1"/>
              </a:solidFill>
            </a:endParaRPr>
          </a:p>
          <a:p>
            <a:pPr algn="just" eaLnBrk="1" hangingPunct="1">
              <a:buFontTx/>
              <a:buNone/>
            </a:pPr>
            <a:r>
              <a:rPr lang="es-ES" sz="2000" dirty="0" smtClean="0">
                <a:solidFill>
                  <a:schemeClr val="bg1"/>
                </a:solidFill>
              </a:rPr>
              <a:t>	El crecimiento económico, el incremento del comercio y de las inversiones y los avances tecnológicos son muy importantes, pero son medios y no fines en sí mismos. Para ampliar esas oportunidades, es fundamental desarrollar las </a:t>
            </a:r>
            <a:r>
              <a:rPr lang="es-ES" sz="2000" dirty="0" smtClean="0">
                <a:solidFill>
                  <a:srgbClr val="FFFF00"/>
                </a:solidFill>
              </a:rPr>
              <a:t>capacidades humanas</a:t>
            </a:r>
            <a:r>
              <a:rPr lang="es-ES" sz="2000" dirty="0" smtClean="0">
                <a:solidFill>
                  <a:schemeClr val="bg1"/>
                </a:solidFill>
              </a:rPr>
              <a:t>, es decir, la variedad de cosas que las personas pueden llegar a ser. </a:t>
            </a:r>
          </a:p>
          <a:p>
            <a:pPr algn="just" eaLnBrk="1" hangingPunct="1">
              <a:buFontTx/>
              <a:buNone/>
            </a:pPr>
            <a:endParaRPr lang="es-ES" sz="2000" dirty="0" smtClean="0">
              <a:solidFill>
                <a:schemeClr val="bg1"/>
              </a:solidFill>
            </a:endParaRPr>
          </a:p>
          <a:p>
            <a:pPr algn="just" eaLnBrk="1" hangingPunct="1">
              <a:buFontTx/>
              <a:buNone/>
            </a:pPr>
            <a:r>
              <a:rPr lang="es-ES" sz="2000" dirty="0" smtClean="0">
                <a:solidFill>
                  <a:schemeClr val="bg1"/>
                </a:solidFill>
              </a:rPr>
              <a:t>	Las capacidades más elementales del desarrollo humano son </a:t>
            </a:r>
            <a:r>
              <a:rPr lang="es-ES" sz="2000" i="1" dirty="0" smtClean="0">
                <a:solidFill>
                  <a:srgbClr val="FFFF00"/>
                </a:solidFill>
              </a:rPr>
              <a:t>tener una vida larga y saludable, recibir una educación, tener un nivel de vida digno y disfrutar de una libertad civil y política que permita participar en la vida de la comunidad a la que se pertenece.</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285984" y="404664"/>
            <a:ext cx="6400816" cy="6050144"/>
          </a:xfrm>
        </p:spPr>
        <p:txBody>
          <a:bodyPr>
            <a:normAutofit fontScale="92500" lnSpcReduction="10000"/>
          </a:bodyPr>
          <a:lstStyle/>
          <a:p>
            <a:pPr algn="just"/>
            <a:r>
              <a:rPr lang="es-VE" dirty="0" smtClean="0"/>
              <a:t>28% de los latinoamericanos viven en pobreza, es decir, 167 millones de personas, de ellos 71 millones su condición es de pobreza extrema (CEPAL, 2015).</a:t>
            </a:r>
          </a:p>
          <a:p>
            <a:pPr algn="just"/>
            <a:r>
              <a:rPr lang="es-VE" dirty="0"/>
              <a:t>En el caso Venezolano para el 2013 se registró una tasa de  32,1%  de pobreza y una tasa de 9,8% de indigencia</a:t>
            </a:r>
            <a:r>
              <a:rPr lang="es-VE" dirty="0" smtClean="0"/>
              <a:t>. </a:t>
            </a:r>
            <a:r>
              <a:rPr lang="es-VE" dirty="0"/>
              <a:t>(</a:t>
            </a:r>
            <a:r>
              <a:rPr lang="es-VE" dirty="0" smtClean="0"/>
              <a:t>CENDES, 2015).</a:t>
            </a:r>
          </a:p>
          <a:p>
            <a:pPr algn="just"/>
            <a:r>
              <a:rPr lang="es-VE" dirty="0" smtClean="0"/>
              <a:t>Salario diario del venezolano equivale a 83 centavos de dólar. (</a:t>
            </a:r>
            <a:r>
              <a:rPr lang="es-VE" sz="1900" b="1" dirty="0"/>
              <a:t>Para el Banco Mundial, los países que cobran menos de 1,90 dólares al día son considerados en pobreza extrema</a:t>
            </a:r>
            <a:r>
              <a:rPr lang="es-VE" dirty="0" smtClean="0"/>
              <a:t>)</a:t>
            </a:r>
          </a:p>
          <a:p>
            <a:endParaRPr lang="es-VE" dirty="0" smtClean="0"/>
          </a:p>
          <a:p>
            <a:endParaRPr lang="es-VE" dirty="0"/>
          </a:p>
        </p:txBody>
      </p:sp>
      <p:pic>
        <p:nvPicPr>
          <p:cNvPr id="43010" name="Picture 2" descr="SDG_E_Individual Icons"/>
          <p:cNvPicPr>
            <a:picLocks noChangeAspect="1" noChangeArrowheads="1"/>
          </p:cNvPicPr>
          <p:nvPr/>
        </p:nvPicPr>
        <p:blipFill>
          <a:blip r:embed="rId2" cstate="print"/>
          <a:srcRect/>
          <a:stretch>
            <a:fillRect/>
          </a:stretch>
        </p:blipFill>
        <p:spPr bwMode="auto">
          <a:xfrm>
            <a:off x="0" y="0"/>
            <a:ext cx="2000232" cy="685800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43808" y="692696"/>
            <a:ext cx="5842992" cy="5762112"/>
          </a:xfrm>
        </p:spPr>
        <p:txBody>
          <a:bodyPr>
            <a:normAutofit/>
          </a:bodyPr>
          <a:lstStyle/>
          <a:p>
            <a:pPr algn="just"/>
            <a:r>
              <a:rPr lang="es-VE" dirty="0" smtClean="0"/>
              <a:t>En Venezuela: poca </a:t>
            </a:r>
            <a:r>
              <a:rPr lang="es-VE" dirty="0"/>
              <a:t>producción de alimentos, escasez en diversos rubros.</a:t>
            </a:r>
          </a:p>
          <a:p>
            <a:pPr algn="just"/>
            <a:r>
              <a:rPr lang="es-VE" dirty="0"/>
              <a:t> El Fondo Monetario Internacional informó que se espera que la inflación en Venezuela superará la barrera de </a:t>
            </a:r>
            <a:r>
              <a:rPr lang="es-VE" dirty="0" smtClean="0"/>
              <a:t>500% </a:t>
            </a:r>
            <a:r>
              <a:rPr lang="es-VE" dirty="0"/>
              <a:t>durante 2016.</a:t>
            </a:r>
          </a:p>
          <a:p>
            <a:pPr algn="just"/>
            <a:r>
              <a:rPr lang="es-VE" dirty="0" smtClean="0"/>
              <a:t>Actualmente el poder adquisitivo cayó en un 40%. (Guerra, J; 2016)</a:t>
            </a:r>
          </a:p>
          <a:p>
            <a:pPr marL="64008" indent="0" algn="just">
              <a:buNone/>
            </a:pPr>
            <a:endParaRPr lang="es-VE" dirty="0"/>
          </a:p>
        </p:txBody>
      </p:sp>
      <p:pic>
        <p:nvPicPr>
          <p:cNvPr id="102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0"/>
            <a:ext cx="2411760" cy="6858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3162828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8640"/>
            <a:ext cx="8229600" cy="6480720"/>
          </a:xfrm>
        </p:spPr>
        <p:txBody>
          <a:bodyPr>
            <a:normAutofit fontScale="47500" lnSpcReduction="20000"/>
          </a:bodyPr>
          <a:lstStyle/>
          <a:p>
            <a:pPr marL="64008" indent="0">
              <a:buNone/>
            </a:pPr>
            <a:endParaRPr lang="es-VE" dirty="0"/>
          </a:p>
          <a:p>
            <a:pPr algn="just"/>
            <a:r>
              <a:rPr lang="es-VE" sz="5100" dirty="0"/>
              <a:t>Las imágenes de las extensas filas para comprar comida en Venezuela se han transformado en una postal cotidiana que refleja la escasez de alimentos que sufre el país. No se puede describir la situación como hambruna, tal y como la define el Programa Mundial de Alimentos de Naciones Unidas. Sin embargo, en diversas zonas de Venezuela se pasa hambre. Según varias encuestas, el 90% de la población asegura comprar menos alimentos que antes (Datos), el 31% asegura comer menos de tres veces al día (</a:t>
            </a:r>
            <a:r>
              <a:rPr lang="es-VE" sz="5100" dirty="0" err="1"/>
              <a:t>Venebarómetro</a:t>
            </a:r>
            <a:r>
              <a:rPr lang="es-VE" sz="5100" dirty="0"/>
              <a:t>) y el 15% considera que su alimentación es poco variada o deficiente (</a:t>
            </a:r>
            <a:r>
              <a:rPr lang="es-VE" sz="5100" dirty="0" err="1"/>
              <a:t>Encovi</a:t>
            </a:r>
            <a:r>
              <a:rPr lang="es-VE" sz="5100" dirty="0"/>
              <a:t>). BBC Mundo recorrió Venezuela para registrar cuál es la situación respecto a la alimentación que se vive en Caracas y en otras ciudades del interior del país</a:t>
            </a:r>
            <a:r>
              <a:rPr lang="es-VE" sz="5100" dirty="0" smtClean="0"/>
              <a:t>.</a:t>
            </a:r>
          </a:p>
          <a:p>
            <a:endParaRPr lang="es-VE" dirty="0"/>
          </a:p>
          <a:p>
            <a:pPr marL="64008" indent="0" algn="r">
              <a:buNone/>
            </a:pPr>
            <a:r>
              <a:rPr lang="es-VE" dirty="0"/>
              <a:t>Fuente: </a:t>
            </a:r>
            <a:r>
              <a:rPr lang="es-VE" dirty="0">
                <a:hlinkClick r:id="rId2"/>
              </a:rPr>
              <a:t>http://</a:t>
            </a:r>
            <a:r>
              <a:rPr lang="es-VE" dirty="0" smtClean="0">
                <a:hlinkClick r:id="rId2"/>
              </a:rPr>
              <a:t>www.el-nacional.com/bbc_mundo/crisis-hambre-Venezuela_3_893340668.html</a:t>
            </a:r>
            <a:r>
              <a:rPr lang="es-VE" dirty="0" smtClean="0"/>
              <a:t>. </a:t>
            </a:r>
            <a:endParaRPr lang="es-VE" dirty="0"/>
          </a:p>
        </p:txBody>
      </p:sp>
    </p:spTree>
    <p:extLst>
      <p:ext uri="{BB962C8B-B14F-4D97-AF65-F5344CB8AC3E}">
        <p14:creationId xmlns="" xmlns:p14="http://schemas.microsoft.com/office/powerpoint/2010/main" val="257201404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260635" y="476672"/>
            <a:ext cx="8271805" cy="309634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9459"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60635" y="3573016"/>
            <a:ext cx="8271805" cy="24059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295128" y="6192760"/>
            <a:ext cx="7848872" cy="646331"/>
          </a:xfrm>
          <a:prstGeom prst="rect">
            <a:avLst/>
          </a:prstGeom>
          <a:noFill/>
        </p:spPr>
        <p:txBody>
          <a:bodyPr wrap="square" rtlCol="0">
            <a:spAutoFit/>
          </a:bodyPr>
          <a:lstStyle/>
          <a:p>
            <a:r>
              <a:rPr lang="es-VE" dirty="0" smtClean="0">
                <a:solidFill>
                  <a:srgbClr val="FFFF00"/>
                </a:solidFill>
              </a:rPr>
              <a:t>Fuente: </a:t>
            </a:r>
            <a:r>
              <a:rPr lang="es-VE" dirty="0" smtClean="0"/>
              <a:t>http</a:t>
            </a:r>
            <a:r>
              <a:rPr lang="es-VE" dirty="0"/>
              <a:t>://</a:t>
            </a:r>
            <a:r>
              <a:rPr lang="es-VE" dirty="0" smtClean="0"/>
              <a:t>elpitazo.com/ultimas-noticias/bloomberg-venezuela-el-pais-con-la-economia-mas-miserable-del-mundo</a:t>
            </a:r>
            <a:r>
              <a:rPr lang="es-VE" dirty="0"/>
              <a:t>/</a:t>
            </a:r>
          </a:p>
        </p:txBody>
      </p:sp>
    </p:spTree>
    <p:extLst>
      <p:ext uri="{BB962C8B-B14F-4D97-AF65-F5344CB8AC3E}">
        <p14:creationId xmlns="" xmlns:p14="http://schemas.microsoft.com/office/powerpoint/2010/main" val="40829502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143108" y="214290"/>
            <a:ext cx="6786610" cy="6429420"/>
          </a:xfrm>
        </p:spPr>
        <p:txBody>
          <a:bodyPr>
            <a:normAutofit fontScale="92500" lnSpcReduction="10000"/>
          </a:bodyPr>
          <a:lstStyle/>
          <a:p>
            <a:pPr algn="just"/>
            <a:r>
              <a:rPr lang="es-VE" dirty="0" smtClean="0"/>
              <a:t>Mortalidad infantil se redujo para 2009 en un 46%.</a:t>
            </a:r>
          </a:p>
          <a:p>
            <a:pPr algn="just"/>
            <a:r>
              <a:rPr lang="es-VE" dirty="0" smtClean="0"/>
              <a:t>Para el 2010 aumentó en un 15,98% x 100 NVR. </a:t>
            </a:r>
          </a:p>
          <a:p>
            <a:pPr algn="just"/>
            <a:r>
              <a:rPr lang="es-VE" dirty="0" smtClean="0"/>
              <a:t>Ritmo de reducción fue inferior al requerido</a:t>
            </a:r>
          </a:p>
          <a:p>
            <a:pPr algn="just"/>
            <a:r>
              <a:rPr lang="es-VE" dirty="0" smtClean="0"/>
              <a:t>Salud materna en descenso </a:t>
            </a:r>
          </a:p>
          <a:p>
            <a:pPr algn="just"/>
            <a:r>
              <a:rPr lang="es-VE" dirty="0" smtClean="0"/>
              <a:t>Problemas de cobertura y suministro de medicamentos. </a:t>
            </a:r>
          </a:p>
          <a:p>
            <a:pPr algn="just"/>
            <a:r>
              <a:rPr lang="es-VE" dirty="0" smtClean="0"/>
              <a:t>Problemas de salud pública. Enfermedades  reemergentes. </a:t>
            </a:r>
          </a:p>
          <a:p>
            <a:pPr algn="just"/>
            <a:r>
              <a:rPr lang="es-VE" dirty="0" smtClean="0"/>
              <a:t>Epidemias: </a:t>
            </a:r>
          </a:p>
          <a:p>
            <a:pPr marL="578358" indent="-514350" algn="just">
              <a:buFont typeface="+mj-lt"/>
              <a:buAutoNum type="arabicPeriod"/>
            </a:pPr>
            <a:r>
              <a:rPr lang="es-VE" dirty="0" smtClean="0"/>
              <a:t>En el 2013 se conocen 76.621 casos de malaria en Venezuela.</a:t>
            </a:r>
          </a:p>
        </p:txBody>
      </p:sp>
      <p:pic>
        <p:nvPicPr>
          <p:cNvPr id="41986" name="Picture 2" descr="S_SDG_Icons-01-03"/>
          <p:cNvPicPr>
            <a:picLocks noChangeAspect="1" noChangeArrowheads="1"/>
          </p:cNvPicPr>
          <p:nvPr/>
        </p:nvPicPr>
        <p:blipFill>
          <a:blip r:embed="rId2" cstate="print"/>
          <a:srcRect/>
          <a:stretch>
            <a:fillRect/>
          </a:stretch>
        </p:blipFill>
        <p:spPr bwMode="auto">
          <a:xfrm>
            <a:off x="0" y="0"/>
            <a:ext cx="2071670" cy="6858000"/>
          </a:xfrm>
          <a:prstGeom prst="rect">
            <a:avLst/>
          </a:prstGeom>
          <a:noFill/>
        </p:spPr>
      </p:pic>
      <p:sp>
        <p:nvSpPr>
          <p:cNvPr id="5" name="4 CuadroTexto"/>
          <p:cNvSpPr txBox="1"/>
          <p:nvPr/>
        </p:nvSpPr>
        <p:spPr>
          <a:xfrm>
            <a:off x="5857852" y="6441538"/>
            <a:ext cx="3286148" cy="369332"/>
          </a:xfrm>
          <a:prstGeom prst="rect">
            <a:avLst/>
          </a:prstGeom>
          <a:noFill/>
        </p:spPr>
        <p:txBody>
          <a:bodyPr wrap="square" rtlCol="0">
            <a:spAutoFit/>
          </a:bodyPr>
          <a:lstStyle/>
          <a:p>
            <a:r>
              <a:rPr lang="es-VE" dirty="0" smtClean="0"/>
              <a:t>CEPAL/CENDAS</a:t>
            </a:r>
            <a:endParaRPr lang="es-VE"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0034" y="1142984"/>
            <a:ext cx="8229600" cy="4572000"/>
          </a:xfrm>
        </p:spPr>
        <p:txBody>
          <a:bodyPr/>
          <a:lstStyle/>
          <a:p>
            <a:pPr algn="just">
              <a:buNone/>
            </a:pPr>
            <a:r>
              <a:rPr lang="es-VE" sz="3200" dirty="0" smtClean="0"/>
              <a:t>Venezuela. Ley de Medicamentos 2000. Art.7  </a:t>
            </a:r>
          </a:p>
          <a:p>
            <a:pPr algn="just">
              <a:buNone/>
            </a:pPr>
            <a:r>
              <a:rPr lang="es-VE" sz="3200" dirty="0" smtClean="0"/>
              <a:t>  “el gobierno debe garantizar los medicamentos esenciales para satisfacer las necesidades de atención de salud de la mayoría de la población”</a:t>
            </a:r>
          </a:p>
          <a:p>
            <a:endParaRPr lang="es-VE"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267744" y="260648"/>
            <a:ext cx="6768752" cy="6194160"/>
          </a:xfrm>
        </p:spPr>
        <p:txBody>
          <a:bodyPr/>
          <a:lstStyle/>
          <a:p>
            <a:pPr algn="just"/>
            <a:r>
              <a:rPr lang="es-VE" sz="2000" dirty="0" smtClean="0"/>
              <a:t>Hasta el 2015 la tasa se presentó: estancamiento en educación primaria y descenso en la matricula escolar en todos los niveles. </a:t>
            </a:r>
          </a:p>
          <a:p>
            <a:pPr marL="64008" indent="0">
              <a:buNone/>
            </a:pPr>
            <a:endParaRPr lang="es-VE" dirty="0"/>
          </a:p>
        </p:txBody>
      </p:sp>
      <p:pic>
        <p:nvPicPr>
          <p:cNvPr id="45058" name="Picture 2" descr="S_SDG_Icons-01-04"/>
          <p:cNvPicPr>
            <a:picLocks noChangeAspect="1" noChangeArrowheads="1"/>
          </p:cNvPicPr>
          <p:nvPr/>
        </p:nvPicPr>
        <p:blipFill>
          <a:blip r:embed="rId2" cstate="print"/>
          <a:srcRect/>
          <a:stretch>
            <a:fillRect/>
          </a:stretch>
        </p:blipFill>
        <p:spPr bwMode="auto">
          <a:xfrm>
            <a:off x="5769" y="0"/>
            <a:ext cx="2261975" cy="6858000"/>
          </a:xfrm>
          <a:prstGeom prst="rect">
            <a:avLst/>
          </a:prstGeom>
          <a:noFill/>
        </p:spPr>
      </p:pic>
      <p:pic>
        <p:nvPicPr>
          <p:cNvPr id="18434"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266616" y="1268760"/>
            <a:ext cx="6876257" cy="511256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860032" y="6525344"/>
            <a:ext cx="3168352" cy="369332"/>
          </a:xfrm>
          <a:prstGeom prst="rect">
            <a:avLst/>
          </a:prstGeom>
          <a:noFill/>
        </p:spPr>
        <p:txBody>
          <a:bodyPr wrap="square" rtlCol="0">
            <a:spAutoFit/>
          </a:bodyPr>
          <a:lstStyle/>
          <a:p>
            <a:r>
              <a:rPr lang="es-VE" dirty="0" smtClean="0">
                <a:solidFill>
                  <a:srgbClr val="FFFF00"/>
                </a:solidFill>
              </a:rPr>
              <a:t>Fuente: Jáuregui, 2015. </a:t>
            </a:r>
            <a:endParaRPr lang="es-VE" dirty="0">
              <a:solidFill>
                <a:srgbClr val="FFFF00"/>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20688"/>
            <a:ext cx="8229600" cy="5834120"/>
          </a:xfrm>
        </p:spPr>
        <p:txBody>
          <a:bodyPr>
            <a:normAutofit lnSpcReduction="10000"/>
          </a:bodyPr>
          <a:lstStyle/>
          <a:p>
            <a:pPr marL="64008" indent="0" algn="just">
              <a:lnSpc>
                <a:spcPct val="150000"/>
              </a:lnSpc>
              <a:buNone/>
            </a:pPr>
            <a:r>
              <a:rPr lang="es-VE" dirty="0"/>
              <a:t>	</a:t>
            </a:r>
            <a:r>
              <a:rPr lang="es-VE" dirty="0" smtClean="0"/>
              <a:t>En otras palabras </a:t>
            </a:r>
            <a:r>
              <a:rPr lang="es-VE" dirty="0"/>
              <a:t>se incrementa la desatención educativa del conjunto social por </a:t>
            </a:r>
            <a:r>
              <a:rPr lang="es-VE" dirty="0" smtClean="0"/>
              <a:t>parte del </a:t>
            </a:r>
            <a:r>
              <a:rPr lang="es-VE" dirty="0"/>
              <a:t>aparato educativo instalado, estatalmente sustentado, vamos a contracorriente de la idea universal de EDUCACIÓN PERMANENTE GARANTIZADA POR EL ESFUERZO COLECTIVO</a:t>
            </a:r>
            <a:r>
              <a:rPr lang="es-VE" dirty="0" smtClean="0"/>
              <a:t>.</a:t>
            </a:r>
          </a:p>
          <a:p>
            <a:pPr marL="64008" indent="0" algn="r">
              <a:lnSpc>
                <a:spcPct val="150000"/>
              </a:lnSpc>
              <a:buNone/>
            </a:pPr>
            <a:r>
              <a:rPr lang="es-VE" sz="2200" dirty="0" smtClean="0">
                <a:solidFill>
                  <a:srgbClr val="FFFF00"/>
                </a:solidFill>
              </a:rPr>
              <a:t>Fuente</a:t>
            </a:r>
            <a:r>
              <a:rPr lang="es-VE" sz="2200" dirty="0" smtClean="0"/>
              <a:t>: Centro </a:t>
            </a:r>
            <a:r>
              <a:rPr lang="es-VE" sz="2200" dirty="0"/>
              <a:t>de Investigaciones Educativas (CIES) Escuela de Educación. FHE-UCV </a:t>
            </a:r>
            <a:r>
              <a:rPr lang="es-VE" sz="2200" dirty="0" smtClean="0"/>
              <a:t>2015</a:t>
            </a:r>
            <a:r>
              <a:rPr lang="es-VE" dirty="0" smtClean="0"/>
              <a:t>.  </a:t>
            </a:r>
            <a:endParaRPr lang="es-VE" dirty="0"/>
          </a:p>
        </p:txBody>
      </p:sp>
    </p:spTree>
    <p:extLst>
      <p:ext uri="{BB962C8B-B14F-4D97-AF65-F5344CB8AC3E}">
        <p14:creationId xmlns="" xmlns:p14="http://schemas.microsoft.com/office/powerpoint/2010/main" val="28366268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59832" y="260648"/>
            <a:ext cx="5626968" cy="6194160"/>
          </a:xfrm>
        </p:spPr>
        <p:txBody>
          <a:bodyPr/>
          <a:lstStyle/>
          <a:p>
            <a:pPr algn="just"/>
            <a:r>
              <a:rPr lang="es-VE" dirty="0" smtClean="0"/>
              <a:t>Cumplida en educación.</a:t>
            </a:r>
          </a:p>
          <a:p>
            <a:pPr algn="just"/>
            <a:r>
              <a:rPr lang="es-VE" dirty="0" smtClean="0"/>
              <a:t>No se han atacado las causas estructurales para lograr autonomía económica de la mujer.</a:t>
            </a:r>
          </a:p>
          <a:p>
            <a:pPr algn="just"/>
            <a:r>
              <a:rPr lang="es-VE" dirty="0" smtClean="0"/>
              <a:t>No existe igualdad en el parlamento.</a:t>
            </a:r>
          </a:p>
          <a:p>
            <a:pPr algn="just"/>
            <a:r>
              <a:rPr lang="es-VE" dirty="0" smtClean="0"/>
              <a:t>No hay igualdad en cargos directivos </a:t>
            </a:r>
          </a:p>
          <a:p>
            <a:pPr algn="just"/>
            <a:r>
              <a:rPr lang="es-VE" dirty="0" smtClean="0"/>
              <a:t>No paridad en ingresos  </a:t>
            </a:r>
            <a:endParaRPr lang="es-VE" dirty="0"/>
          </a:p>
        </p:txBody>
      </p:sp>
      <p:pic>
        <p:nvPicPr>
          <p:cNvPr id="2050"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888" y="0"/>
            <a:ext cx="2907928" cy="6858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3868672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11413" y="188640"/>
            <a:ext cx="5675387" cy="6480720"/>
          </a:xfrm>
        </p:spPr>
        <p:txBody>
          <a:bodyPr>
            <a:normAutofit fontScale="25000" lnSpcReduction="20000"/>
          </a:bodyPr>
          <a:lstStyle/>
          <a:p>
            <a:pPr algn="just"/>
            <a:endParaRPr lang="es-VE" dirty="0" smtClean="0"/>
          </a:p>
          <a:p>
            <a:pPr algn="just"/>
            <a:r>
              <a:rPr lang="es-VE" sz="10000" dirty="0" smtClean="0"/>
              <a:t>Afecta negativamente que existan poblaciones donde no hay agua potable y plantas potabilizadoras.</a:t>
            </a:r>
          </a:p>
          <a:p>
            <a:pPr algn="just"/>
            <a:r>
              <a:rPr lang="es-VE" sz="10000" dirty="0"/>
              <a:t>Se habla de entre 2.250.000 y 3.500.000 venezolanos no tienen acceso a este servicio</a:t>
            </a:r>
            <a:r>
              <a:rPr lang="es-VE" sz="10000" dirty="0" smtClean="0"/>
              <a:t>.</a:t>
            </a:r>
          </a:p>
          <a:p>
            <a:pPr algn="just"/>
            <a:r>
              <a:rPr lang="es-VE" sz="10000" dirty="0" smtClean="0"/>
              <a:t>Continuos derrames petroleros.</a:t>
            </a:r>
          </a:p>
          <a:p>
            <a:pPr algn="just"/>
            <a:r>
              <a:rPr lang="es-VE" sz="10000" dirty="0" smtClean="0"/>
              <a:t>No existe tratamiento en las plantas </a:t>
            </a:r>
          </a:p>
          <a:p>
            <a:pPr algn="just"/>
            <a:r>
              <a:rPr lang="es-VE" sz="10000" dirty="0" smtClean="0"/>
              <a:t>La intervención en ecosistemas naturales aumentó en un 84%. </a:t>
            </a:r>
          </a:p>
          <a:p>
            <a:pPr algn="just"/>
            <a:r>
              <a:rPr lang="es-VE" sz="10000" dirty="0" smtClean="0"/>
              <a:t>Tasa de  deforestación ronda el 10%, la  más alta del mundo. </a:t>
            </a:r>
          </a:p>
          <a:p>
            <a:pPr algn="just"/>
            <a:r>
              <a:rPr lang="es-VE" sz="10000" dirty="0" smtClean="0"/>
              <a:t>Fallas en el suministro regular. </a:t>
            </a:r>
          </a:p>
          <a:p>
            <a:pPr marL="64008" indent="0" algn="just">
              <a:buNone/>
            </a:pPr>
            <a:endParaRPr lang="es-VE" sz="10000" dirty="0" smtClean="0"/>
          </a:p>
        </p:txBody>
      </p:sp>
      <p:pic>
        <p:nvPicPr>
          <p:cNvPr id="3074"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0"/>
            <a:ext cx="3011413" cy="6858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8497156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274638"/>
            <a:ext cx="8229600" cy="633412"/>
          </a:xfrm>
        </p:spPr>
        <p:txBody>
          <a:bodyPr/>
          <a:lstStyle/>
          <a:p>
            <a:pPr eaLnBrk="1" hangingPunct="1"/>
            <a:r>
              <a:rPr lang="es-ES" sz="2800" b="1" smtClean="0">
                <a:solidFill>
                  <a:srgbClr val="FFFF00"/>
                </a:solidFill>
              </a:rPr>
              <a:t>El índice de desarrollo humano (IDH)</a:t>
            </a:r>
          </a:p>
        </p:txBody>
      </p:sp>
      <p:sp>
        <p:nvSpPr>
          <p:cNvPr id="5123" name="Rectangle 3"/>
          <p:cNvSpPr>
            <a:spLocks noGrp="1" noChangeArrowheads="1"/>
          </p:cNvSpPr>
          <p:nvPr>
            <p:ph idx="1"/>
          </p:nvPr>
        </p:nvSpPr>
        <p:spPr>
          <a:xfrm>
            <a:off x="457200" y="1196975"/>
            <a:ext cx="8229600" cy="4929188"/>
          </a:xfrm>
        </p:spPr>
        <p:txBody>
          <a:bodyPr/>
          <a:lstStyle/>
          <a:p>
            <a:pPr eaLnBrk="1" hangingPunct="1">
              <a:lnSpc>
                <a:spcPct val="90000"/>
              </a:lnSpc>
            </a:pPr>
            <a:endParaRPr lang="es-ES" sz="2400" dirty="0" smtClean="0">
              <a:solidFill>
                <a:schemeClr val="bg1"/>
              </a:solidFill>
            </a:endParaRPr>
          </a:p>
          <a:p>
            <a:pPr algn="just" eaLnBrk="1" hangingPunct="1">
              <a:lnSpc>
                <a:spcPct val="90000"/>
              </a:lnSpc>
              <a:buFontTx/>
              <a:buNone/>
            </a:pPr>
            <a:r>
              <a:rPr lang="es-ES" sz="2400" dirty="0" smtClean="0">
                <a:solidFill>
                  <a:srgbClr val="FFFF00"/>
                </a:solidFill>
              </a:rPr>
              <a:t>    El Índice de Desarrollo Humano (IDH)</a:t>
            </a:r>
            <a:r>
              <a:rPr lang="es-ES" sz="2400" dirty="0" smtClean="0">
                <a:solidFill>
                  <a:schemeClr val="bg1"/>
                </a:solidFill>
              </a:rPr>
              <a:t> es una medida sinóptica de tres dimensiones del concepto de desarrollo humano: </a:t>
            </a:r>
            <a:r>
              <a:rPr lang="es-ES" sz="2400" i="1" dirty="0" smtClean="0">
                <a:solidFill>
                  <a:schemeClr val="bg1"/>
                </a:solidFill>
              </a:rPr>
              <a:t>disfrutar de una vida larga y saludable, disponer de educación y tener un nivel de vida digno</a:t>
            </a:r>
            <a:r>
              <a:rPr lang="es-ES" sz="2400" dirty="0" smtClean="0">
                <a:solidFill>
                  <a:schemeClr val="bg1"/>
                </a:solidFill>
              </a:rPr>
              <a:t>.</a:t>
            </a:r>
          </a:p>
          <a:p>
            <a:pPr algn="just" eaLnBrk="1" hangingPunct="1">
              <a:lnSpc>
                <a:spcPct val="90000"/>
              </a:lnSpc>
              <a:buFontTx/>
              <a:buNone/>
            </a:pPr>
            <a:endParaRPr lang="es-ES" sz="2400" dirty="0" smtClean="0">
              <a:solidFill>
                <a:schemeClr val="bg1"/>
              </a:solidFill>
            </a:endParaRPr>
          </a:p>
          <a:p>
            <a:pPr algn="just" eaLnBrk="1" hangingPunct="1">
              <a:lnSpc>
                <a:spcPct val="90000"/>
              </a:lnSpc>
              <a:buFontTx/>
              <a:buNone/>
            </a:pPr>
            <a:r>
              <a:rPr lang="es-ES" sz="2400" dirty="0" smtClean="0">
                <a:solidFill>
                  <a:schemeClr val="bg1"/>
                </a:solidFill>
              </a:rPr>
              <a:t>    Por lo tanto, combina medidas relativas a </a:t>
            </a:r>
            <a:r>
              <a:rPr lang="es-ES" sz="2400" dirty="0" smtClean="0">
                <a:solidFill>
                  <a:srgbClr val="FFFF00"/>
                </a:solidFill>
              </a:rPr>
              <a:t>esperanza de vida</a:t>
            </a:r>
            <a:r>
              <a:rPr lang="es-ES" sz="2400" dirty="0" smtClean="0">
                <a:solidFill>
                  <a:schemeClr val="bg1"/>
                </a:solidFill>
              </a:rPr>
              <a:t>, </a:t>
            </a:r>
            <a:r>
              <a:rPr lang="es-ES" sz="2400" dirty="0" smtClean="0">
                <a:solidFill>
                  <a:srgbClr val="FFFF00"/>
                </a:solidFill>
              </a:rPr>
              <a:t>escolarización</a:t>
            </a:r>
            <a:r>
              <a:rPr lang="es-ES" sz="2400" dirty="0" smtClean="0">
                <a:solidFill>
                  <a:schemeClr val="bg1"/>
                </a:solidFill>
              </a:rPr>
              <a:t>, </a:t>
            </a:r>
            <a:r>
              <a:rPr lang="es-ES" sz="2400" dirty="0" smtClean="0">
                <a:solidFill>
                  <a:srgbClr val="FFFF00"/>
                </a:solidFill>
              </a:rPr>
              <a:t>alfabetización</a:t>
            </a:r>
            <a:r>
              <a:rPr lang="es-ES" sz="2400" dirty="0" smtClean="0">
                <a:solidFill>
                  <a:schemeClr val="bg1"/>
                </a:solidFill>
              </a:rPr>
              <a:t> e </a:t>
            </a:r>
            <a:r>
              <a:rPr lang="es-ES" sz="2400" dirty="0" smtClean="0">
                <a:solidFill>
                  <a:srgbClr val="FFFF00"/>
                </a:solidFill>
              </a:rPr>
              <a:t>ingresos</a:t>
            </a:r>
            <a:r>
              <a:rPr lang="es-ES" sz="2400" dirty="0" smtClean="0">
                <a:solidFill>
                  <a:schemeClr val="bg1"/>
                </a:solidFill>
              </a:rPr>
              <a:t> para aportar una visión más amplia del desarrollo de un país que la que proporcionan los ingresos (con demasiada frecuencia equiparados con el bienestar). Ver Informe sobre desarrollo humano 2003, p. 60.</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55776" y="332656"/>
            <a:ext cx="6131024" cy="6122152"/>
          </a:xfrm>
        </p:spPr>
        <p:txBody>
          <a:bodyPr>
            <a:normAutofit fontScale="92500" lnSpcReduction="10000"/>
          </a:bodyPr>
          <a:lstStyle/>
          <a:p>
            <a:pPr algn="just"/>
            <a:r>
              <a:rPr lang="es-VE" dirty="0" smtClean="0"/>
              <a:t>Parques de energía eólica no están en funcionamiento.</a:t>
            </a:r>
          </a:p>
          <a:p>
            <a:pPr algn="just"/>
            <a:r>
              <a:rPr lang="es-VE" dirty="0" smtClean="0"/>
              <a:t>Frecuentes derrames petroleros.</a:t>
            </a:r>
          </a:p>
          <a:p>
            <a:pPr algn="just"/>
            <a:r>
              <a:rPr lang="es-VE" dirty="0" smtClean="0"/>
              <a:t>No hubo prevención, mantenimiento ni inversiones en las principales plantas hidroeléctricas del país.</a:t>
            </a:r>
          </a:p>
          <a:p>
            <a:r>
              <a:rPr lang="es-VE" dirty="0"/>
              <a:t>“La energía está directamente relacionada con la seguridad mundial. Va a ha producirse un cambio de poder y de orden mundial</a:t>
            </a:r>
            <a:r>
              <a:rPr lang="es-VE" dirty="0" smtClean="0"/>
              <a:t>”. Diario Las Américas, 2016. </a:t>
            </a:r>
          </a:p>
          <a:p>
            <a:endParaRPr lang="es-VE" dirty="0"/>
          </a:p>
        </p:txBody>
      </p:sp>
      <p:pic>
        <p:nvPicPr>
          <p:cNvPr id="7170"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744"/>
            <a:ext cx="2481263" cy="6858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2301185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43240" y="428604"/>
            <a:ext cx="5832648" cy="6194160"/>
          </a:xfrm>
        </p:spPr>
        <p:txBody>
          <a:bodyPr>
            <a:normAutofit fontScale="92500"/>
          </a:bodyPr>
          <a:lstStyle/>
          <a:p>
            <a:pPr algn="just"/>
            <a:r>
              <a:rPr lang="es-VE" dirty="0" smtClean="0"/>
              <a:t>Al no existir un crecimiento económico sostenible no se cumple con este objetivo</a:t>
            </a:r>
          </a:p>
          <a:p>
            <a:pPr algn="just"/>
            <a:r>
              <a:rPr lang="es-VE" dirty="0" smtClean="0"/>
              <a:t>Crecimiento de la economía informal - trabajos informales.</a:t>
            </a:r>
          </a:p>
          <a:p>
            <a:pPr algn="just"/>
            <a:r>
              <a:rPr lang="es-VE" dirty="0" smtClean="0"/>
              <a:t>Monopolio de Estado.</a:t>
            </a:r>
          </a:p>
          <a:p>
            <a:pPr algn="just"/>
            <a:r>
              <a:rPr lang="es-VE" dirty="0" smtClean="0"/>
              <a:t>Alto índice inflacionario.</a:t>
            </a:r>
          </a:p>
          <a:p>
            <a:pPr algn="just"/>
            <a:r>
              <a:rPr lang="es-VE" dirty="0" smtClean="0"/>
              <a:t>Según el </a:t>
            </a:r>
            <a:r>
              <a:rPr lang="es-VE" dirty="0"/>
              <a:t>vicepresidente de Planificación y Conocimiento, Ricardo </a:t>
            </a:r>
            <a:r>
              <a:rPr lang="es-VE" dirty="0" err="1"/>
              <a:t>Ménendez</a:t>
            </a:r>
            <a:r>
              <a:rPr lang="es-VE" dirty="0" smtClean="0"/>
              <a:t> la tasa </a:t>
            </a:r>
            <a:r>
              <a:rPr lang="es-VE" dirty="0"/>
              <a:t>de desempleo de ubicó en un 7,3%. </a:t>
            </a:r>
            <a:endParaRPr lang="es-VE" dirty="0" smtClean="0"/>
          </a:p>
          <a:p>
            <a:endParaRPr lang="es-VE" dirty="0" smtClean="0"/>
          </a:p>
        </p:txBody>
      </p:sp>
      <p:pic>
        <p:nvPicPr>
          <p:cNvPr id="5122"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 y="0"/>
            <a:ext cx="3059832" cy="6858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2881542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71800" y="188640"/>
            <a:ext cx="6192688" cy="6372200"/>
          </a:xfrm>
        </p:spPr>
        <p:txBody>
          <a:bodyPr>
            <a:normAutofit fontScale="92500" lnSpcReduction="20000"/>
          </a:bodyPr>
          <a:lstStyle/>
          <a:p>
            <a:pPr algn="just"/>
            <a:r>
              <a:rPr lang="es-VE" dirty="0" smtClean="0"/>
              <a:t>Poca inversiones </a:t>
            </a:r>
            <a:r>
              <a:rPr lang="es-VE" dirty="0"/>
              <a:t>en infraestructura (transporte, riego, energía y tecnología de la información y las comunicaciones</a:t>
            </a:r>
            <a:r>
              <a:rPr lang="es-VE" dirty="0" smtClean="0"/>
              <a:t>) que </a:t>
            </a:r>
            <a:r>
              <a:rPr lang="es-VE" dirty="0"/>
              <a:t>son fundamentales para lograr el desarrollo sostenible y empoderar a las comunidades en numerosos países</a:t>
            </a:r>
            <a:r>
              <a:rPr lang="es-VE" dirty="0" smtClean="0"/>
              <a:t>.</a:t>
            </a:r>
          </a:p>
          <a:p>
            <a:pPr algn="just"/>
            <a:r>
              <a:rPr lang="es-VE" dirty="0" smtClean="0"/>
              <a:t> </a:t>
            </a:r>
            <a:r>
              <a:rPr lang="es-VE" dirty="0"/>
              <a:t>Desde hace tiempo se reconoce que, para conseguir un incremento de la productividad y de los ingresos y mejoras en los resultados sanitarios y educativos, se necesitan inversiones en infraestructura</a:t>
            </a:r>
            <a:r>
              <a:rPr lang="es-VE" dirty="0" smtClean="0"/>
              <a:t>.</a:t>
            </a:r>
            <a:endParaRPr lang="es-VE" dirty="0"/>
          </a:p>
        </p:txBody>
      </p:sp>
      <p:pic>
        <p:nvPicPr>
          <p:cNvPr id="8194"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071" y="0"/>
            <a:ext cx="2632855" cy="6858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167956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62620" y="260648"/>
            <a:ext cx="2577909" cy="302547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140529" y="255960"/>
            <a:ext cx="2674866" cy="304087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9220" name="Picture 4"/>
          <p:cNvPicPr>
            <a:picLocks noGrp="1" noChangeAspect="1" noChangeArrowheads="1"/>
          </p:cNvPicPr>
          <p:nvPr>
            <p:ph idx="1"/>
          </p:nvPr>
        </p:nvPicPr>
        <p:blipFill>
          <a:blip r:embed="rId4" cstate="print">
            <a:extLst>
              <a:ext uri="{28A0092B-C50C-407E-A947-70E740481C1C}">
                <a14:useLocalDpi xmlns="" xmlns:a14="http://schemas.microsoft.com/office/drawing/2010/main" val="0"/>
              </a:ext>
            </a:extLst>
          </a:blip>
          <a:srcRect/>
          <a:stretch>
            <a:fillRect/>
          </a:stretch>
        </p:blipFill>
        <p:spPr bwMode="auto">
          <a:xfrm>
            <a:off x="5799056" y="241265"/>
            <a:ext cx="2733384" cy="305557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9221" name="Picture 5"/>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548805" y="3496749"/>
            <a:ext cx="2594435" cy="30285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9222" name="Picture 6"/>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3143240" y="3500438"/>
            <a:ext cx="2767760" cy="30278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9223" name="Picture 7"/>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5857884" y="3499679"/>
            <a:ext cx="2674556" cy="303898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6092621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691680" y="839887"/>
            <a:ext cx="5472608" cy="547260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92891936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857250"/>
          </a:xfrm>
        </p:spPr>
        <p:txBody>
          <a:bodyPr/>
          <a:lstStyle/>
          <a:p>
            <a:r>
              <a:rPr lang="es-VE" dirty="0" smtClean="0"/>
              <a:t>Referencias </a:t>
            </a:r>
            <a:endParaRPr lang="es-VE" dirty="0"/>
          </a:p>
        </p:txBody>
      </p:sp>
      <p:sp>
        <p:nvSpPr>
          <p:cNvPr id="3" name="Content Placeholder 2"/>
          <p:cNvSpPr>
            <a:spLocks noGrp="1"/>
          </p:cNvSpPr>
          <p:nvPr>
            <p:ph idx="1"/>
          </p:nvPr>
        </p:nvSpPr>
        <p:spPr>
          <a:xfrm>
            <a:off x="457200" y="1124744"/>
            <a:ext cx="8229600" cy="5330064"/>
          </a:xfrm>
        </p:spPr>
        <p:txBody>
          <a:bodyPr>
            <a:normAutofit/>
          </a:bodyPr>
          <a:lstStyle/>
          <a:p>
            <a:pPr algn="just"/>
            <a:r>
              <a:rPr lang="es-VE" sz="1600" dirty="0" smtClean="0"/>
              <a:t>Guerra</a:t>
            </a:r>
            <a:r>
              <a:rPr lang="es-VE" sz="1600" dirty="0"/>
              <a:t>, </a:t>
            </a:r>
            <a:r>
              <a:rPr lang="es-VE" sz="1600" dirty="0" smtClean="0"/>
              <a:t>José. “ Poder </a:t>
            </a:r>
            <a:r>
              <a:rPr lang="es-VE" sz="1600" dirty="0"/>
              <a:t>adquisitivo de los trabajadores ha caído 40% en </a:t>
            </a:r>
            <a:r>
              <a:rPr lang="es-VE" sz="1600" dirty="0" smtClean="0"/>
              <a:t>2016”. </a:t>
            </a:r>
            <a:r>
              <a:rPr lang="es-VE" sz="1600" dirty="0">
                <a:hlinkClick r:id="rId2"/>
              </a:rPr>
              <a:t>http://</a:t>
            </a:r>
            <a:r>
              <a:rPr lang="es-VE" sz="1600" dirty="0" smtClean="0">
                <a:hlinkClick r:id="rId2"/>
              </a:rPr>
              <a:t>www.finanzasdigital.com/2016/07/jose-guerra-poder-adquisitivo-los-trabajadores-ha-caido-40-2016/V</a:t>
            </a:r>
            <a:r>
              <a:rPr lang="es-VE" sz="1600" dirty="0" smtClean="0"/>
              <a:t>. Finanzas Digital, Noticias de economía y finanzas.  Venezuela.</a:t>
            </a:r>
            <a:endParaRPr lang="es-VE" sz="1600" dirty="0"/>
          </a:p>
          <a:p>
            <a:pPr algn="just"/>
            <a:r>
              <a:rPr lang="es-VE" sz="1600" dirty="0" err="1" smtClean="0"/>
              <a:t>Jaúregui</a:t>
            </a:r>
            <a:r>
              <a:rPr lang="es-VE" sz="1600" dirty="0" smtClean="0"/>
              <a:t>,  Luis (2015). Escolaridad e inversión educativa en Venezuela 2015. Documento en línea. Disponible en: </a:t>
            </a:r>
            <a:r>
              <a:rPr lang="es-VE" sz="1600" dirty="0" smtClean="0">
                <a:hlinkClick r:id="rId3"/>
              </a:rPr>
              <a:t>http</a:t>
            </a:r>
            <a:r>
              <a:rPr lang="es-VE" sz="1600" dirty="0">
                <a:hlinkClick r:id="rId3"/>
              </a:rPr>
              <a:t>://www.cerpe.org.ve/tl_files/Cerpe/contenido/documentos/Actualidad%20Educativa/1-%</a:t>
            </a:r>
            <a:r>
              <a:rPr lang="es-VE" sz="1600" dirty="0" smtClean="0">
                <a:hlinkClick r:id="rId3"/>
              </a:rPr>
              <a:t>20INFORME%20%202015.pdf</a:t>
            </a:r>
            <a:r>
              <a:rPr lang="es-VE" sz="1600" dirty="0" smtClean="0"/>
              <a:t> [Consulta, 2015 Noviembre, 10]</a:t>
            </a:r>
          </a:p>
          <a:p>
            <a:pPr algn="just"/>
            <a:r>
              <a:rPr lang="es-VE" sz="1600" dirty="0" smtClean="0"/>
              <a:t>ONU </a:t>
            </a:r>
            <a:r>
              <a:rPr lang="es-VE" sz="1600" dirty="0" smtClean="0"/>
              <a:t>(S/F). </a:t>
            </a:r>
            <a:r>
              <a:rPr lang="es-VE" sz="1600" dirty="0" smtClean="0"/>
              <a:t>Objetivos de desarrollo Sostenible </a:t>
            </a:r>
            <a:r>
              <a:rPr lang="es-VE" sz="1600" dirty="0" smtClean="0">
                <a:hlinkClick r:id="rId4"/>
              </a:rPr>
              <a:t>http</a:t>
            </a:r>
            <a:r>
              <a:rPr lang="es-VE" sz="1600" dirty="0">
                <a:hlinkClick r:id="rId4"/>
              </a:rPr>
              <a:t>://www.un.org/sustainabledevelopment/es/objetivos-de-desarrollo-sostenible</a:t>
            </a:r>
            <a:r>
              <a:rPr lang="es-VE" sz="1600" dirty="0" smtClean="0">
                <a:hlinkClick r:id="rId4"/>
              </a:rPr>
              <a:t>/</a:t>
            </a:r>
            <a:r>
              <a:rPr lang="es-VE" sz="1600" dirty="0" smtClean="0"/>
              <a:t>. [Consulta, 2015 Noviembre, 10]</a:t>
            </a:r>
            <a:endParaRPr lang="es-VE" sz="1600" dirty="0"/>
          </a:p>
        </p:txBody>
      </p:sp>
    </p:spTree>
    <p:extLst>
      <p:ext uri="{BB962C8B-B14F-4D97-AF65-F5344CB8AC3E}">
        <p14:creationId xmlns="" xmlns:p14="http://schemas.microsoft.com/office/powerpoint/2010/main" val="27897295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5"/>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4"/>
          <p:cNvGrpSpPr>
            <a:grpSpLocks/>
          </p:cNvGrpSpPr>
          <p:nvPr/>
        </p:nvGrpSpPr>
        <p:grpSpPr bwMode="auto">
          <a:xfrm>
            <a:off x="1882775" y="2211388"/>
            <a:ext cx="5148263" cy="517525"/>
            <a:chOff x="1210" y="1393"/>
            <a:chExt cx="3243" cy="326"/>
          </a:xfrm>
        </p:grpSpPr>
        <p:sp>
          <p:nvSpPr>
            <p:cNvPr id="7213" name="Text Box 95"/>
            <p:cNvSpPr txBox="1">
              <a:spLocks noChangeArrowheads="1"/>
            </p:cNvSpPr>
            <p:nvPr/>
          </p:nvSpPr>
          <p:spPr bwMode="auto">
            <a:xfrm>
              <a:off x="1210" y="1393"/>
              <a:ext cx="1180" cy="326"/>
            </a:xfrm>
            <a:prstGeom prst="rect">
              <a:avLst/>
            </a:prstGeom>
            <a:noFill/>
            <a:ln w="12700" algn="ctr">
              <a:noFill/>
              <a:miter lim="800000"/>
              <a:headEnd/>
              <a:tailEnd/>
            </a:ln>
          </p:spPr>
          <p:txBody>
            <a:bodyPr>
              <a:spAutoFit/>
            </a:bodyPr>
            <a:lstStyle/>
            <a:p>
              <a:pPr algn="ctr" eaLnBrk="0" hangingPunct="0">
                <a:spcBef>
                  <a:spcPct val="50000"/>
                </a:spcBef>
              </a:pPr>
              <a:r>
                <a:rPr lang="es-ES" sz="1400">
                  <a:solidFill>
                    <a:srgbClr val="FFFF66"/>
                  </a:solidFill>
                  <a:latin typeface="Tahoma" pitchFamily="34" charset="0"/>
                </a:rPr>
                <a:t>DEMOCRATIZACIÓN y descentralización</a:t>
              </a:r>
            </a:p>
          </p:txBody>
        </p:sp>
        <p:sp>
          <p:nvSpPr>
            <p:cNvPr id="7214" name="Line 96"/>
            <p:cNvSpPr>
              <a:spLocks noChangeShapeType="1"/>
            </p:cNvSpPr>
            <p:nvPr/>
          </p:nvSpPr>
          <p:spPr bwMode="auto">
            <a:xfrm flipV="1">
              <a:off x="2310" y="1563"/>
              <a:ext cx="2143" cy="1"/>
            </a:xfrm>
            <a:prstGeom prst="line">
              <a:avLst/>
            </a:prstGeom>
            <a:noFill/>
            <a:ln w="19050">
              <a:solidFill>
                <a:srgbClr val="FFFF66"/>
              </a:solidFill>
              <a:prstDash val="dash"/>
              <a:round/>
              <a:headEnd/>
              <a:tailEnd type="stealth" w="med" len="lg"/>
            </a:ln>
          </p:spPr>
          <p:txBody>
            <a:bodyPr wrap="none" anchor="ctr"/>
            <a:lstStyle/>
            <a:p>
              <a:endParaRPr lang="es-VE"/>
            </a:p>
          </p:txBody>
        </p:sp>
      </p:grpSp>
      <p:grpSp>
        <p:nvGrpSpPr>
          <p:cNvPr id="3" name="Group 97"/>
          <p:cNvGrpSpPr>
            <a:grpSpLocks/>
          </p:cNvGrpSpPr>
          <p:nvPr/>
        </p:nvGrpSpPr>
        <p:grpSpPr bwMode="auto">
          <a:xfrm>
            <a:off x="104775" y="4578350"/>
            <a:ext cx="8948738" cy="488950"/>
            <a:chOff x="66" y="2884"/>
            <a:chExt cx="5637" cy="308"/>
          </a:xfrm>
        </p:grpSpPr>
        <p:sp>
          <p:nvSpPr>
            <p:cNvPr id="7204" name="Text Box 98"/>
            <p:cNvSpPr txBox="1">
              <a:spLocks noChangeArrowheads="1"/>
            </p:cNvSpPr>
            <p:nvPr/>
          </p:nvSpPr>
          <p:spPr bwMode="auto">
            <a:xfrm>
              <a:off x="66" y="3000"/>
              <a:ext cx="457" cy="192"/>
            </a:xfrm>
            <a:prstGeom prst="rect">
              <a:avLst/>
            </a:prstGeom>
            <a:noFill/>
            <a:ln w="12700" algn="ctr">
              <a:noFill/>
              <a:miter lim="800000"/>
              <a:headEnd/>
              <a:tailEnd/>
            </a:ln>
          </p:spPr>
          <p:txBody>
            <a:bodyPr>
              <a:spAutoFit/>
            </a:bodyPr>
            <a:lstStyle/>
            <a:p>
              <a:pPr algn="ctr" eaLnBrk="0" hangingPunct="0">
                <a:spcBef>
                  <a:spcPct val="50000"/>
                </a:spcBef>
              </a:pPr>
              <a:r>
                <a:rPr lang="es-ES" sz="1400">
                  <a:solidFill>
                    <a:srgbClr val="FFCC00"/>
                  </a:solidFill>
                  <a:latin typeface="Tahoma" pitchFamily="34" charset="0"/>
                </a:rPr>
                <a:t>1975</a:t>
              </a:r>
            </a:p>
          </p:txBody>
        </p:sp>
        <p:sp>
          <p:nvSpPr>
            <p:cNvPr id="7205" name="Text Box 99"/>
            <p:cNvSpPr txBox="1">
              <a:spLocks noChangeArrowheads="1"/>
            </p:cNvSpPr>
            <p:nvPr/>
          </p:nvSpPr>
          <p:spPr bwMode="auto">
            <a:xfrm>
              <a:off x="2228" y="3000"/>
              <a:ext cx="503" cy="192"/>
            </a:xfrm>
            <a:prstGeom prst="rect">
              <a:avLst/>
            </a:prstGeom>
            <a:noFill/>
            <a:ln w="12700" algn="ctr">
              <a:noFill/>
              <a:miter lim="800000"/>
              <a:headEnd/>
              <a:tailEnd/>
            </a:ln>
          </p:spPr>
          <p:txBody>
            <a:bodyPr>
              <a:spAutoFit/>
            </a:bodyPr>
            <a:lstStyle/>
            <a:p>
              <a:pPr algn="ctr" eaLnBrk="0" hangingPunct="0">
                <a:spcBef>
                  <a:spcPct val="50000"/>
                </a:spcBef>
              </a:pPr>
              <a:r>
                <a:rPr lang="es-ES" sz="1400">
                  <a:solidFill>
                    <a:srgbClr val="FFCC00"/>
                  </a:solidFill>
                  <a:latin typeface="Tahoma" pitchFamily="34" charset="0"/>
                </a:rPr>
                <a:t>1990</a:t>
              </a:r>
            </a:p>
          </p:txBody>
        </p:sp>
        <p:sp>
          <p:nvSpPr>
            <p:cNvPr id="7206" name="Text Box 100"/>
            <p:cNvSpPr txBox="1">
              <a:spLocks noChangeArrowheads="1"/>
            </p:cNvSpPr>
            <p:nvPr/>
          </p:nvSpPr>
          <p:spPr bwMode="auto">
            <a:xfrm>
              <a:off x="3628" y="2999"/>
              <a:ext cx="484" cy="192"/>
            </a:xfrm>
            <a:prstGeom prst="rect">
              <a:avLst/>
            </a:prstGeom>
            <a:noFill/>
            <a:ln w="12700" algn="ctr">
              <a:noFill/>
              <a:miter lim="800000"/>
              <a:headEnd/>
              <a:tailEnd/>
            </a:ln>
          </p:spPr>
          <p:txBody>
            <a:bodyPr>
              <a:spAutoFit/>
            </a:bodyPr>
            <a:lstStyle/>
            <a:p>
              <a:pPr algn="ctr" eaLnBrk="0" hangingPunct="0">
                <a:spcBef>
                  <a:spcPct val="50000"/>
                </a:spcBef>
              </a:pPr>
              <a:r>
                <a:rPr lang="es-ES" sz="1400">
                  <a:solidFill>
                    <a:srgbClr val="FFCC00"/>
                  </a:solidFill>
                  <a:latin typeface="Tahoma" pitchFamily="34" charset="0"/>
                </a:rPr>
                <a:t>2000</a:t>
              </a:r>
            </a:p>
          </p:txBody>
        </p:sp>
        <p:sp>
          <p:nvSpPr>
            <p:cNvPr id="7207" name="Text Box 101"/>
            <p:cNvSpPr txBox="1">
              <a:spLocks noChangeArrowheads="1"/>
            </p:cNvSpPr>
            <p:nvPr/>
          </p:nvSpPr>
          <p:spPr bwMode="auto">
            <a:xfrm>
              <a:off x="5173" y="3000"/>
              <a:ext cx="530" cy="192"/>
            </a:xfrm>
            <a:prstGeom prst="rect">
              <a:avLst/>
            </a:prstGeom>
            <a:noFill/>
            <a:ln w="12700" algn="ctr">
              <a:noFill/>
              <a:miter lim="800000"/>
              <a:headEnd/>
              <a:tailEnd/>
            </a:ln>
          </p:spPr>
          <p:txBody>
            <a:bodyPr>
              <a:spAutoFit/>
            </a:bodyPr>
            <a:lstStyle/>
            <a:p>
              <a:pPr algn="r" eaLnBrk="0" hangingPunct="0">
                <a:spcBef>
                  <a:spcPct val="50000"/>
                </a:spcBef>
              </a:pPr>
              <a:r>
                <a:rPr lang="es-ES" sz="1400">
                  <a:solidFill>
                    <a:srgbClr val="FFCC00"/>
                  </a:solidFill>
                  <a:latin typeface="Tahoma" pitchFamily="34" charset="0"/>
                </a:rPr>
                <a:t>2015</a:t>
              </a:r>
            </a:p>
          </p:txBody>
        </p:sp>
        <p:sp>
          <p:nvSpPr>
            <p:cNvPr id="7208" name="Line 102"/>
            <p:cNvSpPr>
              <a:spLocks noChangeShapeType="1"/>
            </p:cNvSpPr>
            <p:nvPr/>
          </p:nvSpPr>
          <p:spPr bwMode="auto">
            <a:xfrm flipV="1">
              <a:off x="283" y="2952"/>
              <a:ext cx="4270" cy="1"/>
            </a:xfrm>
            <a:prstGeom prst="line">
              <a:avLst/>
            </a:prstGeom>
            <a:noFill/>
            <a:ln w="28575">
              <a:solidFill>
                <a:srgbClr val="FFCC00"/>
              </a:solidFill>
              <a:round/>
              <a:headEnd/>
              <a:tailEnd/>
            </a:ln>
          </p:spPr>
          <p:txBody>
            <a:bodyPr wrap="none" anchor="ctr"/>
            <a:lstStyle/>
            <a:p>
              <a:endParaRPr lang="es-VE"/>
            </a:p>
          </p:txBody>
        </p:sp>
        <p:sp>
          <p:nvSpPr>
            <p:cNvPr id="7209" name="Line 103"/>
            <p:cNvSpPr>
              <a:spLocks noChangeShapeType="1"/>
            </p:cNvSpPr>
            <p:nvPr/>
          </p:nvSpPr>
          <p:spPr bwMode="auto">
            <a:xfrm flipV="1">
              <a:off x="4585" y="2953"/>
              <a:ext cx="979" cy="0"/>
            </a:xfrm>
            <a:prstGeom prst="line">
              <a:avLst/>
            </a:prstGeom>
            <a:noFill/>
            <a:ln w="28575">
              <a:solidFill>
                <a:srgbClr val="FFCC00"/>
              </a:solidFill>
              <a:prstDash val="sysDot"/>
              <a:round/>
              <a:headEnd/>
              <a:tailEnd type="stealth" w="med" len="lg"/>
            </a:ln>
          </p:spPr>
          <p:txBody>
            <a:bodyPr wrap="none" anchor="ctr"/>
            <a:lstStyle/>
            <a:p>
              <a:endParaRPr lang="es-VE"/>
            </a:p>
          </p:txBody>
        </p:sp>
        <p:sp>
          <p:nvSpPr>
            <p:cNvPr id="7210" name="Line 104"/>
            <p:cNvSpPr>
              <a:spLocks noChangeShapeType="1"/>
            </p:cNvSpPr>
            <p:nvPr/>
          </p:nvSpPr>
          <p:spPr bwMode="auto">
            <a:xfrm flipH="1">
              <a:off x="284" y="2889"/>
              <a:ext cx="0" cy="130"/>
            </a:xfrm>
            <a:prstGeom prst="line">
              <a:avLst/>
            </a:prstGeom>
            <a:noFill/>
            <a:ln w="19050">
              <a:solidFill>
                <a:srgbClr val="FFCC00"/>
              </a:solidFill>
              <a:round/>
              <a:headEnd/>
              <a:tailEnd/>
            </a:ln>
          </p:spPr>
          <p:txBody>
            <a:bodyPr wrap="none" anchor="ctr"/>
            <a:lstStyle/>
            <a:p>
              <a:endParaRPr lang="es-VE"/>
            </a:p>
          </p:txBody>
        </p:sp>
        <p:sp>
          <p:nvSpPr>
            <p:cNvPr id="7211" name="Line 105"/>
            <p:cNvSpPr>
              <a:spLocks noChangeShapeType="1"/>
            </p:cNvSpPr>
            <p:nvPr/>
          </p:nvSpPr>
          <p:spPr bwMode="auto">
            <a:xfrm flipH="1">
              <a:off x="2465" y="2884"/>
              <a:ext cx="0" cy="130"/>
            </a:xfrm>
            <a:prstGeom prst="line">
              <a:avLst/>
            </a:prstGeom>
            <a:noFill/>
            <a:ln w="19050">
              <a:solidFill>
                <a:srgbClr val="FFCC00"/>
              </a:solidFill>
              <a:round/>
              <a:headEnd/>
              <a:tailEnd/>
            </a:ln>
          </p:spPr>
          <p:txBody>
            <a:bodyPr wrap="none" anchor="ctr"/>
            <a:lstStyle/>
            <a:p>
              <a:endParaRPr lang="es-VE"/>
            </a:p>
          </p:txBody>
        </p:sp>
        <p:sp>
          <p:nvSpPr>
            <p:cNvPr id="7212" name="Line 106"/>
            <p:cNvSpPr>
              <a:spLocks noChangeShapeType="1"/>
            </p:cNvSpPr>
            <p:nvPr/>
          </p:nvSpPr>
          <p:spPr bwMode="auto">
            <a:xfrm flipH="1">
              <a:off x="3855" y="2884"/>
              <a:ext cx="0" cy="130"/>
            </a:xfrm>
            <a:prstGeom prst="line">
              <a:avLst/>
            </a:prstGeom>
            <a:noFill/>
            <a:ln w="19050">
              <a:solidFill>
                <a:srgbClr val="FFCC00"/>
              </a:solidFill>
              <a:round/>
              <a:headEnd/>
              <a:tailEnd/>
            </a:ln>
          </p:spPr>
          <p:txBody>
            <a:bodyPr wrap="none" anchor="ctr"/>
            <a:lstStyle/>
            <a:p>
              <a:endParaRPr lang="es-VE"/>
            </a:p>
          </p:txBody>
        </p:sp>
      </p:grpSp>
      <p:grpSp>
        <p:nvGrpSpPr>
          <p:cNvPr id="4" name="Group 107"/>
          <p:cNvGrpSpPr>
            <a:grpSpLocks/>
          </p:cNvGrpSpPr>
          <p:nvPr/>
        </p:nvGrpSpPr>
        <p:grpSpPr bwMode="auto">
          <a:xfrm>
            <a:off x="5743575" y="3557588"/>
            <a:ext cx="3124200" cy="409575"/>
            <a:chOff x="3618" y="2177"/>
            <a:chExt cx="1968" cy="258"/>
          </a:xfrm>
        </p:grpSpPr>
        <p:sp>
          <p:nvSpPr>
            <p:cNvPr id="7202" name="Text Box 108"/>
            <p:cNvSpPr txBox="1">
              <a:spLocks noChangeArrowheads="1"/>
            </p:cNvSpPr>
            <p:nvPr/>
          </p:nvSpPr>
          <p:spPr bwMode="auto">
            <a:xfrm>
              <a:off x="3618" y="2177"/>
              <a:ext cx="484" cy="258"/>
            </a:xfrm>
            <a:prstGeom prst="rect">
              <a:avLst/>
            </a:prstGeom>
            <a:noFill/>
            <a:ln w="12700" algn="ctr">
              <a:solidFill>
                <a:srgbClr val="FFFF00"/>
              </a:solidFill>
              <a:miter lim="800000"/>
              <a:headEnd/>
              <a:tailEnd/>
            </a:ln>
          </p:spPr>
          <p:txBody>
            <a:bodyPr>
              <a:spAutoFit/>
            </a:bodyPr>
            <a:lstStyle/>
            <a:p>
              <a:pPr algn="ctr" eaLnBrk="0" hangingPunct="0">
                <a:spcBef>
                  <a:spcPct val="50000"/>
                </a:spcBef>
              </a:pPr>
              <a:r>
                <a:rPr lang="es-ES" sz="2000">
                  <a:solidFill>
                    <a:srgbClr val="FFFF00"/>
                  </a:solidFill>
                  <a:latin typeface="Tahoma" pitchFamily="34" charset="0"/>
                </a:rPr>
                <a:t>ODM</a:t>
              </a:r>
            </a:p>
          </p:txBody>
        </p:sp>
        <p:sp>
          <p:nvSpPr>
            <p:cNvPr id="7203" name="Line 109"/>
            <p:cNvSpPr>
              <a:spLocks noChangeShapeType="1"/>
            </p:cNvSpPr>
            <p:nvPr/>
          </p:nvSpPr>
          <p:spPr bwMode="auto">
            <a:xfrm>
              <a:off x="4114" y="2301"/>
              <a:ext cx="1472" cy="0"/>
            </a:xfrm>
            <a:prstGeom prst="line">
              <a:avLst/>
            </a:prstGeom>
            <a:noFill/>
            <a:ln w="19050">
              <a:solidFill>
                <a:srgbClr val="FFFF00"/>
              </a:solidFill>
              <a:prstDash val="sysDot"/>
              <a:round/>
              <a:headEnd/>
              <a:tailEnd type="stealth" w="med" len="lg"/>
            </a:ln>
          </p:spPr>
          <p:txBody>
            <a:bodyPr wrap="none" anchor="ctr"/>
            <a:lstStyle/>
            <a:p>
              <a:endParaRPr lang="es-VE"/>
            </a:p>
          </p:txBody>
        </p:sp>
      </p:grpSp>
      <p:grpSp>
        <p:nvGrpSpPr>
          <p:cNvPr id="5" name="Group 110"/>
          <p:cNvGrpSpPr>
            <a:grpSpLocks/>
          </p:cNvGrpSpPr>
          <p:nvPr/>
        </p:nvGrpSpPr>
        <p:grpSpPr bwMode="auto">
          <a:xfrm>
            <a:off x="820738" y="3884613"/>
            <a:ext cx="5303837" cy="644525"/>
            <a:chOff x="517" y="2447"/>
            <a:chExt cx="3341" cy="406"/>
          </a:xfrm>
        </p:grpSpPr>
        <p:sp>
          <p:nvSpPr>
            <p:cNvPr id="7199" name="Text Box 111"/>
            <p:cNvSpPr txBox="1">
              <a:spLocks noChangeArrowheads="1"/>
            </p:cNvSpPr>
            <p:nvPr/>
          </p:nvSpPr>
          <p:spPr bwMode="auto">
            <a:xfrm>
              <a:off x="517" y="2447"/>
              <a:ext cx="420" cy="258"/>
            </a:xfrm>
            <a:prstGeom prst="rect">
              <a:avLst/>
            </a:prstGeom>
            <a:noFill/>
            <a:ln w="12700" algn="ctr">
              <a:solidFill>
                <a:srgbClr val="CCECFF"/>
              </a:solidFill>
              <a:miter lim="800000"/>
              <a:headEnd/>
              <a:tailEnd/>
            </a:ln>
          </p:spPr>
          <p:txBody>
            <a:bodyPr>
              <a:spAutoFit/>
            </a:bodyPr>
            <a:lstStyle/>
            <a:p>
              <a:pPr algn="ctr" eaLnBrk="0" hangingPunct="0">
                <a:spcBef>
                  <a:spcPct val="50000"/>
                </a:spcBef>
              </a:pPr>
              <a:r>
                <a:rPr lang="es-ES" sz="2000">
                  <a:solidFill>
                    <a:srgbClr val="CCECFF"/>
                  </a:solidFill>
                  <a:latin typeface="Tahoma" pitchFamily="34" charset="0"/>
                </a:rPr>
                <a:t>SPT</a:t>
              </a:r>
            </a:p>
          </p:txBody>
        </p:sp>
        <p:sp>
          <p:nvSpPr>
            <p:cNvPr id="7200" name="Line 112"/>
            <p:cNvSpPr>
              <a:spLocks noChangeShapeType="1"/>
            </p:cNvSpPr>
            <p:nvPr/>
          </p:nvSpPr>
          <p:spPr bwMode="auto">
            <a:xfrm>
              <a:off x="942" y="2580"/>
              <a:ext cx="2916" cy="0"/>
            </a:xfrm>
            <a:prstGeom prst="line">
              <a:avLst/>
            </a:prstGeom>
            <a:noFill/>
            <a:ln w="12700">
              <a:solidFill>
                <a:srgbClr val="CCECFF"/>
              </a:solidFill>
              <a:prstDash val="sysDot"/>
              <a:round/>
              <a:headEnd/>
              <a:tailEnd/>
            </a:ln>
          </p:spPr>
          <p:txBody>
            <a:bodyPr wrap="none" anchor="ctr"/>
            <a:lstStyle/>
            <a:p>
              <a:endParaRPr lang="es-VE"/>
            </a:p>
          </p:txBody>
        </p:sp>
        <p:sp>
          <p:nvSpPr>
            <p:cNvPr id="7201" name="Line 113"/>
            <p:cNvSpPr>
              <a:spLocks noChangeShapeType="1"/>
            </p:cNvSpPr>
            <p:nvPr/>
          </p:nvSpPr>
          <p:spPr bwMode="auto">
            <a:xfrm>
              <a:off x="3849" y="2588"/>
              <a:ext cx="0" cy="265"/>
            </a:xfrm>
            <a:prstGeom prst="line">
              <a:avLst/>
            </a:prstGeom>
            <a:noFill/>
            <a:ln w="12700">
              <a:solidFill>
                <a:srgbClr val="CCECFF"/>
              </a:solidFill>
              <a:prstDash val="sysDot"/>
              <a:round/>
              <a:headEnd/>
              <a:tailEnd type="stealth" w="med" len="lg"/>
            </a:ln>
          </p:spPr>
          <p:txBody>
            <a:bodyPr wrap="none" anchor="ctr"/>
            <a:lstStyle/>
            <a:p>
              <a:endParaRPr lang="es-VE"/>
            </a:p>
          </p:txBody>
        </p:sp>
      </p:grpSp>
      <p:grpSp>
        <p:nvGrpSpPr>
          <p:cNvPr id="6" name="Group 114"/>
          <p:cNvGrpSpPr>
            <a:grpSpLocks/>
          </p:cNvGrpSpPr>
          <p:nvPr/>
        </p:nvGrpSpPr>
        <p:grpSpPr bwMode="auto">
          <a:xfrm>
            <a:off x="1651000" y="2889250"/>
            <a:ext cx="2028825" cy="1755775"/>
            <a:chOff x="1040" y="1892"/>
            <a:chExt cx="1134" cy="1034"/>
          </a:xfrm>
        </p:grpSpPr>
        <p:sp>
          <p:nvSpPr>
            <p:cNvPr id="7197" name="Text Box 115"/>
            <p:cNvSpPr txBox="1">
              <a:spLocks noChangeArrowheads="1"/>
            </p:cNvSpPr>
            <p:nvPr/>
          </p:nvSpPr>
          <p:spPr bwMode="auto">
            <a:xfrm>
              <a:off x="1040" y="1892"/>
              <a:ext cx="1134" cy="269"/>
            </a:xfrm>
            <a:prstGeom prst="rect">
              <a:avLst/>
            </a:prstGeom>
            <a:noFill/>
            <a:ln w="12700" algn="ctr">
              <a:noFill/>
              <a:miter lim="800000"/>
              <a:headEnd/>
              <a:tailEnd/>
            </a:ln>
          </p:spPr>
          <p:txBody>
            <a:bodyPr>
              <a:spAutoFit/>
            </a:bodyPr>
            <a:lstStyle/>
            <a:p>
              <a:pPr algn="ctr" eaLnBrk="0" hangingPunct="0">
                <a:spcBef>
                  <a:spcPct val="50000"/>
                </a:spcBef>
              </a:pPr>
              <a:r>
                <a:rPr lang="es-ES" sz="1200">
                  <a:solidFill>
                    <a:srgbClr val="99FF66"/>
                  </a:solidFill>
                  <a:latin typeface="Tahoma" pitchFamily="34" charset="0"/>
                </a:rPr>
                <a:t>Estado benefactor y crisis de la seguridad social</a:t>
              </a:r>
            </a:p>
          </p:txBody>
        </p:sp>
        <p:sp>
          <p:nvSpPr>
            <p:cNvPr id="7198" name="AutoShape 116"/>
            <p:cNvSpPr>
              <a:spLocks noChangeArrowheads="1"/>
            </p:cNvSpPr>
            <p:nvPr/>
          </p:nvSpPr>
          <p:spPr bwMode="auto">
            <a:xfrm>
              <a:off x="1190" y="2214"/>
              <a:ext cx="805" cy="712"/>
            </a:xfrm>
            <a:prstGeom prst="downArrow">
              <a:avLst>
                <a:gd name="adj1" fmla="val 53537"/>
                <a:gd name="adj2" fmla="val 39046"/>
              </a:avLst>
            </a:prstGeom>
            <a:noFill/>
            <a:ln w="19050" algn="ctr">
              <a:solidFill>
                <a:srgbClr val="FFFF66"/>
              </a:solidFill>
              <a:prstDash val="sysDot"/>
              <a:miter lim="800000"/>
              <a:headEnd/>
              <a:tailEnd/>
            </a:ln>
          </p:spPr>
          <p:txBody>
            <a:bodyPr wrap="none" anchor="ctr"/>
            <a:lstStyle/>
            <a:p>
              <a:endParaRPr lang="es-VE"/>
            </a:p>
          </p:txBody>
        </p:sp>
      </p:grpSp>
      <p:grpSp>
        <p:nvGrpSpPr>
          <p:cNvPr id="7" name="Group 117"/>
          <p:cNvGrpSpPr>
            <a:grpSpLocks/>
          </p:cNvGrpSpPr>
          <p:nvPr/>
        </p:nvGrpSpPr>
        <p:grpSpPr bwMode="auto">
          <a:xfrm>
            <a:off x="3868738" y="2587625"/>
            <a:ext cx="3097212" cy="2065338"/>
            <a:chOff x="2437" y="1630"/>
            <a:chExt cx="1687" cy="1301"/>
          </a:xfrm>
        </p:grpSpPr>
        <p:sp>
          <p:nvSpPr>
            <p:cNvPr id="7194" name="Text Box 118"/>
            <p:cNvSpPr txBox="1">
              <a:spLocks noChangeArrowheads="1"/>
            </p:cNvSpPr>
            <p:nvPr/>
          </p:nvSpPr>
          <p:spPr bwMode="auto">
            <a:xfrm>
              <a:off x="2445" y="1630"/>
              <a:ext cx="1449" cy="288"/>
            </a:xfrm>
            <a:prstGeom prst="rect">
              <a:avLst/>
            </a:prstGeom>
            <a:noFill/>
            <a:ln w="12700" algn="ctr">
              <a:noFill/>
              <a:miter lim="800000"/>
              <a:headEnd/>
              <a:tailEnd/>
            </a:ln>
          </p:spPr>
          <p:txBody>
            <a:bodyPr>
              <a:spAutoFit/>
            </a:bodyPr>
            <a:lstStyle/>
            <a:p>
              <a:pPr eaLnBrk="0" hangingPunct="0"/>
              <a:r>
                <a:rPr lang="es-ES" sz="1200">
                  <a:solidFill>
                    <a:srgbClr val="CCFFFF"/>
                  </a:solidFill>
                  <a:latin typeface="Tahoma" pitchFamily="34" charset="0"/>
                </a:rPr>
                <a:t>Reformas económicas y del Estado</a:t>
              </a:r>
            </a:p>
            <a:p>
              <a:pPr eaLnBrk="0" hangingPunct="0"/>
              <a:r>
                <a:rPr lang="es-ES" sz="1200">
                  <a:solidFill>
                    <a:srgbClr val="CCFFFF"/>
                  </a:solidFill>
                  <a:latin typeface="Tahoma" pitchFamily="34" charset="0"/>
                </a:rPr>
                <a:t>Reformas del sector de la salud</a:t>
              </a:r>
            </a:p>
          </p:txBody>
        </p:sp>
        <p:sp>
          <p:nvSpPr>
            <p:cNvPr id="7195" name="AutoShape 119"/>
            <p:cNvSpPr>
              <a:spLocks noChangeArrowheads="1"/>
            </p:cNvSpPr>
            <p:nvPr/>
          </p:nvSpPr>
          <p:spPr bwMode="auto">
            <a:xfrm>
              <a:off x="2437" y="1954"/>
              <a:ext cx="210" cy="977"/>
            </a:xfrm>
            <a:prstGeom prst="downArrow">
              <a:avLst>
                <a:gd name="adj1" fmla="val 36074"/>
                <a:gd name="adj2" fmla="val 135091"/>
              </a:avLst>
            </a:prstGeom>
            <a:noFill/>
            <a:ln w="19050" algn="ctr">
              <a:solidFill>
                <a:srgbClr val="CCFFFF"/>
              </a:solidFill>
              <a:prstDash val="sysDot"/>
              <a:miter lim="800000"/>
              <a:headEnd/>
              <a:tailEnd/>
            </a:ln>
          </p:spPr>
          <p:txBody>
            <a:bodyPr wrap="none" anchor="ctr"/>
            <a:lstStyle/>
            <a:p>
              <a:endParaRPr lang="es-VE"/>
            </a:p>
          </p:txBody>
        </p:sp>
        <p:sp>
          <p:nvSpPr>
            <p:cNvPr id="7196" name="Line 120"/>
            <p:cNvSpPr>
              <a:spLocks noChangeShapeType="1"/>
            </p:cNvSpPr>
            <p:nvPr/>
          </p:nvSpPr>
          <p:spPr bwMode="auto">
            <a:xfrm>
              <a:off x="2533" y="1954"/>
              <a:ext cx="1591" cy="0"/>
            </a:xfrm>
            <a:prstGeom prst="line">
              <a:avLst/>
            </a:prstGeom>
            <a:noFill/>
            <a:ln w="12700">
              <a:solidFill>
                <a:srgbClr val="CCFFFF"/>
              </a:solidFill>
              <a:prstDash val="sysDot"/>
              <a:round/>
              <a:headEnd/>
              <a:tailEnd type="stealth" w="med" len="lg"/>
            </a:ln>
          </p:spPr>
          <p:txBody>
            <a:bodyPr wrap="none" anchor="ctr"/>
            <a:lstStyle/>
            <a:p>
              <a:endParaRPr lang="es-VE"/>
            </a:p>
          </p:txBody>
        </p:sp>
      </p:grpSp>
      <p:grpSp>
        <p:nvGrpSpPr>
          <p:cNvPr id="8" name="Group 121"/>
          <p:cNvGrpSpPr>
            <a:grpSpLocks/>
          </p:cNvGrpSpPr>
          <p:nvPr/>
        </p:nvGrpSpPr>
        <p:grpSpPr bwMode="auto">
          <a:xfrm>
            <a:off x="3652838" y="1647825"/>
            <a:ext cx="3359150" cy="504825"/>
            <a:chOff x="2325" y="1118"/>
            <a:chExt cx="2116" cy="318"/>
          </a:xfrm>
        </p:grpSpPr>
        <p:sp>
          <p:nvSpPr>
            <p:cNvPr id="7192" name="Rectangle 122"/>
            <p:cNvSpPr>
              <a:spLocks noChangeArrowheads="1"/>
            </p:cNvSpPr>
            <p:nvPr/>
          </p:nvSpPr>
          <p:spPr bwMode="auto">
            <a:xfrm>
              <a:off x="2325" y="1118"/>
              <a:ext cx="1245" cy="318"/>
            </a:xfrm>
            <a:prstGeom prst="rect">
              <a:avLst/>
            </a:prstGeom>
            <a:noFill/>
            <a:ln w="12700" algn="ctr">
              <a:noFill/>
              <a:miter lim="800000"/>
              <a:headEnd/>
              <a:tailEnd/>
            </a:ln>
          </p:spPr>
          <p:txBody>
            <a:bodyPr wrap="none" anchor="ctr"/>
            <a:lstStyle/>
            <a:p>
              <a:pPr algn="ctr" eaLnBrk="0" hangingPunct="0"/>
              <a:r>
                <a:rPr lang="es-ES" sz="1400">
                  <a:solidFill>
                    <a:schemeClr val="bg1"/>
                  </a:solidFill>
                  <a:latin typeface="Tahoma" pitchFamily="34" charset="0"/>
                </a:rPr>
                <a:t>GLOBALIZACIÓN</a:t>
              </a:r>
            </a:p>
            <a:p>
              <a:pPr algn="ctr" eaLnBrk="0" hangingPunct="0"/>
              <a:r>
                <a:rPr lang="es-ES" sz="1400">
                  <a:solidFill>
                    <a:schemeClr val="bg1"/>
                  </a:solidFill>
                  <a:latin typeface="Tahoma" pitchFamily="34" charset="0"/>
                </a:rPr>
                <a:t>y nuevo orden económico</a:t>
              </a:r>
            </a:p>
          </p:txBody>
        </p:sp>
        <p:sp>
          <p:nvSpPr>
            <p:cNvPr id="7193" name="Line 123"/>
            <p:cNvSpPr>
              <a:spLocks noChangeShapeType="1"/>
            </p:cNvSpPr>
            <p:nvPr/>
          </p:nvSpPr>
          <p:spPr bwMode="auto">
            <a:xfrm>
              <a:off x="3533" y="1263"/>
              <a:ext cx="908" cy="0"/>
            </a:xfrm>
            <a:prstGeom prst="line">
              <a:avLst/>
            </a:prstGeom>
            <a:noFill/>
            <a:ln w="19050">
              <a:solidFill>
                <a:srgbClr val="FFFFFF"/>
              </a:solidFill>
              <a:prstDash val="dash"/>
              <a:round/>
              <a:headEnd/>
              <a:tailEnd type="stealth" w="med" len="lg"/>
            </a:ln>
          </p:spPr>
          <p:txBody>
            <a:bodyPr wrap="none" anchor="ctr"/>
            <a:lstStyle/>
            <a:p>
              <a:endParaRPr lang="es-VE"/>
            </a:p>
          </p:txBody>
        </p:sp>
      </p:grpSp>
      <p:grpSp>
        <p:nvGrpSpPr>
          <p:cNvPr id="9" name="Group 124"/>
          <p:cNvGrpSpPr>
            <a:grpSpLocks/>
          </p:cNvGrpSpPr>
          <p:nvPr/>
        </p:nvGrpSpPr>
        <p:grpSpPr bwMode="auto">
          <a:xfrm>
            <a:off x="222250" y="5165725"/>
            <a:ext cx="8604250" cy="274638"/>
            <a:chOff x="140" y="3254"/>
            <a:chExt cx="5420" cy="173"/>
          </a:xfrm>
        </p:grpSpPr>
        <p:sp>
          <p:nvSpPr>
            <p:cNvPr id="7190" name="Text Box 125"/>
            <p:cNvSpPr txBox="1">
              <a:spLocks noChangeArrowheads="1"/>
            </p:cNvSpPr>
            <p:nvPr/>
          </p:nvSpPr>
          <p:spPr bwMode="auto">
            <a:xfrm>
              <a:off x="140" y="3254"/>
              <a:ext cx="4314" cy="173"/>
            </a:xfrm>
            <a:prstGeom prst="rect">
              <a:avLst/>
            </a:prstGeom>
            <a:noFill/>
            <a:ln w="12700" algn="ctr">
              <a:noFill/>
              <a:miter lim="800000"/>
              <a:headEnd/>
              <a:tailEnd/>
            </a:ln>
          </p:spPr>
          <p:txBody>
            <a:bodyPr>
              <a:spAutoFit/>
            </a:bodyPr>
            <a:lstStyle/>
            <a:p>
              <a:pPr eaLnBrk="0" hangingPunct="0">
                <a:spcBef>
                  <a:spcPct val="50000"/>
                </a:spcBef>
              </a:pPr>
              <a:r>
                <a:rPr lang="es-ES" sz="1200">
                  <a:solidFill>
                    <a:srgbClr val="FFCC00"/>
                  </a:solidFill>
                  <a:latin typeface="Tahoma" pitchFamily="34" charset="0"/>
                </a:rPr>
                <a:t>TRANSICIÓN DEMOGRÁFICA: </a:t>
              </a:r>
              <a:r>
                <a:rPr lang="es-ES" sz="1200">
                  <a:solidFill>
                    <a:srgbClr val="FFFF99"/>
                  </a:solidFill>
                  <a:latin typeface="Tahoma" pitchFamily="34" charset="0"/>
                </a:rPr>
                <a:t>crecimiento, urbanización y envejecimiento poblacionales</a:t>
              </a:r>
            </a:p>
          </p:txBody>
        </p:sp>
        <p:sp>
          <p:nvSpPr>
            <p:cNvPr id="7191" name="Line 126"/>
            <p:cNvSpPr>
              <a:spLocks noChangeShapeType="1"/>
            </p:cNvSpPr>
            <p:nvPr/>
          </p:nvSpPr>
          <p:spPr bwMode="auto">
            <a:xfrm>
              <a:off x="3994" y="3374"/>
              <a:ext cx="1566" cy="0"/>
            </a:xfrm>
            <a:prstGeom prst="line">
              <a:avLst/>
            </a:prstGeom>
            <a:noFill/>
            <a:ln w="12700">
              <a:solidFill>
                <a:srgbClr val="FFFF99"/>
              </a:solidFill>
              <a:prstDash val="sysDot"/>
              <a:round/>
              <a:headEnd/>
              <a:tailEnd type="stealth" w="med" len="lg"/>
            </a:ln>
          </p:spPr>
          <p:txBody>
            <a:bodyPr wrap="none" anchor="ctr"/>
            <a:lstStyle/>
            <a:p>
              <a:endParaRPr lang="es-VE"/>
            </a:p>
          </p:txBody>
        </p:sp>
      </p:grpSp>
      <p:grpSp>
        <p:nvGrpSpPr>
          <p:cNvPr id="10" name="Group 127"/>
          <p:cNvGrpSpPr>
            <a:grpSpLocks/>
          </p:cNvGrpSpPr>
          <p:nvPr/>
        </p:nvGrpSpPr>
        <p:grpSpPr bwMode="auto">
          <a:xfrm>
            <a:off x="1144588" y="5514975"/>
            <a:ext cx="7673975" cy="274638"/>
            <a:chOff x="721" y="3474"/>
            <a:chExt cx="4834" cy="173"/>
          </a:xfrm>
        </p:grpSpPr>
        <p:sp>
          <p:nvSpPr>
            <p:cNvPr id="7188" name="Text Box 128"/>
            <p:cNvSpPr txBox="1">
              <a:spLocks noChangeArrowheads="1"/>
            </p:cNvSpPr>
            <p:nvPr/>
          </p:nvSpPr>
          <p:spPr bwMode="auto">
            <a:xfrm>
              <a:off x="721" y="3474"/>
              <a:ext cx="4361" cy="173"/>
            </a:xfrm>
            <a:prstGeom prst="rect">
              <a:avLst/>
            </a:prstGeom>
            <a:noFill/>
            <a:ln w="12700" algn="ctr">
              <a:noFill/>
              <a:miter lim="800000"/>
              <a:headEnd/>
              <a:tailEnd/>
            </a:ln>
          </p:spPr>
          <p:txBody>
            <a:bodyPr>
              <a:spAutoFit/>
            </a:bodyPr>
            <a:lstStyle/>
            <a:p>
              <a:pPr eaLnBrk="0" hangingPunct="0">
                <a:spcBef>
                  <a:spcPct val="50000"/>
                </a:spcBef>
              </a:pPr>
              <a:r>
                <a:rPr lang="es-ES" sz="1200">
                  <a:solidFill>
                    <a:srgbClr val="FFCC00"/>
                  </a:solidFill>
                  <a:latin typeface="Tahoma" pitchFamily="34" charset="0"/>
                </a:rPr>
                <a:t>POLARIZACIÓN EPIDEMIOLÓGICA:</a:t>
              </a:r>
              <a:r>
                <a:rPr lang="es-ES" sz="1200">
                  <a:solidFill>
                    <a:schemeClr val="bg1"/>
                  </a:solidFill>
                  <a:latin typeface="Tahoma" pitchFamily="34" charset="0"/>
                </a:rPr>
                <a:t> coexistencia de perfiles de riesgo y enfermedad opuestos</a:t>
              </a:r>
              <a:endParaRPr lang="es-ES" sz="1200">
                <a:solidFill>
                  <a:srgbClr val="FFFF99"/>
                </a:solidFill>
                <a:latin typeface="Tahoma" pitchFamily="34" charset="0"/>
              </a:endParaRPr>
            </a:p>
          </p:txBody>
        </p:sp>
        <p:sp>
          <p:nvSpPr>
            <p:cNvPr id="7189" name="Line 129"/>
            <p:cNvSpPr>
              <a:spLocks noChangeShapeType="1"/>
            </p:cNvSpPr>
            <p:nvPr/>
          </p:nvSpPr>
          <p:spPr bwMode="auto">
            <a:xfrm>
              <a:off x="4812" y="3591"/>
              <a:ext cx="743" cy="0"/>
            </a:xfrm>
            <a:prstGeom prst="line">
              <a:avLst/>
            </a:prstGeom>
            <a:noFill/>
            <a:ln w="12700">
              <a:solidFill>
                <a:srgbClr val="FFFF99"/>
              </a:solidFill>
              <a:prstDash val="sysDot"/>
              <a:round/>
              <a:headEnd/>
              <a:tailEnd type="stealth" w="med" len="lg"/>
            </a:ln>
          </p:spPr>
          <p:txBody>
            <a:bodyPr wrap="none" anchor="ctr"/>
            <a:lstStyle/>
            <a:p>
              <a:endParaRPr lang="es-VE"/>
            </a:p>
          </p:txBody>
        </p:sp>
      </p:grpSp>
      <p:grpSp>
        <p:nvGrpSpPr>
          <p:cNvPr id="11" name="Group 130"/>
          <p:cNvGrpSpPr>
            <a:grpSpLocks/>
          </p:cNvGrpSpPr>
          <p:nvPr/>
        </p:nvGrpSpPr>
        <p:grpSpPr bwMode="auto">
          <a:xfrm>
            <a:off x="2662238" y="5865813"/>
            <a:ext cx="6169025" cy="304800"/>
            <a:chOff x="1677" y="3695"/>
            <a:chExt cx="3886" cy="192"/>
          </a:xfrm>
        </p:grpSpPr>
        <p:sp>
          <p:nvSpPr>
            <p:cNvPr id="7186" name="Text Box 131"/>
            <p:cNvSpPr txBox="1">
              <a:spLocks noChangeArrowheads="1"/>
            </p:cNvSpPr>
            <p:nvPr/>
          </p:nvSpPr>
          <p:spPr bwMode="auto">
            <a:xfrm>
              <a:off x="1677" y="3695"/>
              <a:ext cx="2889" cy="192"/>
            </a:xfrm>
            <a:prstGeom prst="rect">
              <a:avLst/>
            </a:prstGeom>
            <a:noFill/>
            <a:ln w="12700" algn="ctr">
              <a:noFill/>
              <a:miter lim="800000"/>
              <a:headEnd/>
              <a:tailEnd/>
            </a:ln>
          </p:spPr>
          <p:txBody>
            <a:bodyPr>
              <a:spAutoFit/>
            </a:bodyPr>
            <a:lstStyle/>
            <a:p>
              <a:pPr eaLnBrk="0" hangingPunct="0">
                <a:spcBef>
                  <a:spcPct val="50000"/>
                </a:spcBef>
              </a:pPr>
              <a:r>
                <a:rPr lang="es-ES" sz="1400">
                  <a:solidFill>
                    <a:srgbClr val="FFCC00"/>
                  </a:solidFill>
                  <a:latin typeface="Tahoma" pitchFamily="34" charset="0"/>
                </a:rPr>
                <a:t>Impacto AMBIENTAL y ECOLÓGICO abrumador</a:t>
              </a:r>
              <a:endParaRPr lang="es-ES" sz="1400">
                <a:solidFill>
                  <a:srgbClr val="FFFF99"/>
                </a:solidFill>
                <a:latin typeface="Tahoma" pitchFamily="34" charset="0"/>
              </a:endParaRPr>
            </a:p>
          </p:txBody>
        </p:sp>
        <p:sp>
          <p:nvSpPr>
            <p:cNvPr id="7187" name="Line 132"/>
            <p:cNvSpPr>
              <a:spLocks noChangeShapeType="1"/>
            </p:cNvSpPr>
            <p:nvPr/>
          </p:nvSpPr>
          <p:spPr bwMode="auto">
            <a:xfrm>
              <a:off x="4145" y="3817"/>
              <a:ext cx="1418" cy="0"/>
            </a:xfrm>
            <a:prstGeom prst="line">
              <a:avLst/>
            </a:prstGeom>
            <a:noFill/>
            <a:ln w="12700">
              <a:solidFill>
                <a:srgbClr val="FFFF99"/>
              </a:solidFill>
              <a:prstDash val="sysDot"/>
              <a:round/>
              <a:headEnd/>
              <a:tailEnd type="stealth" w="med" len="lg"/>
            </a:ln>
          </p:spPr>
          <p:txBody>
            <a:bodyPr wrap="none" anchor="ctr"/>
            <a:lstStyle/>
            <a:p>
              <a:endParaRPr lang="es-VE"/>
            </a:p>
          </p:txBody>
        </p:sp>
      </p:grpSp>
      <p:sp>
        <p:nvSpPr>
          <p:cNvPr id="2181" name="Rectangle 133"/>
          <p:cNvSpPr>
            <a:spLocks noChangeArrowheads="1"/>
          </p:cNvSpPr>
          <p:nvPr/>
        </p:nvSpPr>
        <p:spPr bwMode="auto">
          <a:xfrm>
            <a:off x="373063" y="219075"/>
            <a:ext cx="8428037" cy="458788"/>
          </a:xfrm>
          <a:prstGeom prst="rect">
            <a:avLst/>
          </a:prstGeom>
          <a:noFill/>
          <a:ln w="9525">
            <a:noFill/>
            <a:miter lim="800000"/>
            <a:headEnd/>
            <a:tailEnd/>
          </a:ln>
          <a:effectLst>
            <a:outerShdw dist="35921" dir="2700000" algn="ctr" rotWithShape="0">
              <a:schemeClr val="tx1"/>
            </a:outerShdw>
          </a:effectLst>
        </p:spPr>
        <p:txBody>
          <a:bodyPr anchor="ctr"/>
          <a:lstStyle/>
          <a:p>
            <a:pPr algn="ctr">
              <a:defRPr/>
            </a:pPr>
            <a:r>
              <a:rPr lang="es-ES" sz="2400">
                <a:solidFill>
                  <a:srgbClr val="FFCC00"/>
                </a:solidFill>
                <a:latin typeface="Tahoma" pitchFamily="34" charset="0"/>
              </a:rPr>
              <a:t>De la Salud Para Todos a la Declaración del Milenio</a:t>
            </a:r>
          </a:p>
        </p:txBody>
      </p:sp>
      <p:grpSp>
        <p:nvGrpSpPr>
          <p:cNvPr id="12" name="Group 134"/>
          <p:cNvGrpSpPr>
            <a:grpSpLocks/>
          </p:cNvGrpSpPr>
          <p:nvPr/>
        </p:nvGrpSpPr>
        <p:grpSpPr bwMode="auto">
          <a:xfrm>
            <a:off x="395288" y="1125538"/>
            <a:ext cx="8512175" cy="504825"/>
            <a:chOff x="225" y="583"/>
            <a:chExt cx="5362" cy="318"/>
          </a:xfrm>
        </p:grpSpPr>
        <p:sp>
          <p:nvSpPr>
            <p:cNvPr id="7182" name="Line 135"/>
            <p:cNvSpPr>
              <a:spLocks noChangeShapeType="1"/>
            </p:cNvSpPr>
            <p:nvPr/>
          </p:nvSpPr>
          <p:spPr bwMode="auto">
            <a:xfrm>
              <a:off x="4480" y="741"/>
              <a:ext cx="1107" cy="0"/>
            </a:xfrm>
            <a:prstGeom prst="line">
              <a:avLst/>
            </a:prstGeom>
            <a:noFill/>
            <a:ln w="12700">
              <a:solidFill>
                <a:srgbClr val="FF9900"/>
              </a:solidFill>
              <a:prstDash val="sysDot"/>
              <a:round/>
              <a:headEnd type="none" w="med" len="lg"/>
              <a:tailEnd type="stealth" w="med" len="lg"/>
            </a:ln>
          </p:spPr>
          <p:txBody>
            <a:bodyPr wrap="none" anchor="ctr"/>
            <a:lstStyle/>
            <a:p>
              <a:endParaRPr lang="es-VE"/>
            </a:p>
          </p:txBody>
        </p:sp>
        <p:sp>
          <p:nvSpPr>
            <p:cNvPr id="7183" name="Line 136"/>
            <p:cNvSpPr>
              <a:spLocks noChangeShapeType="1"/>
            </p:cNvSpPr>
            <p:nvPr/>
          </p:nvSpPr>
          <p:spPr bwMode="auto">
            <a:xfrm>
              <a:off x="225" y="743"/>
              <a:ext cx="1920" cy="0"/>
            </a:xfrm>
            <a:prstGeom prst="line">
              <a:avLst/>
            </a:prstGeom>
            <a:noFill/>
            <a:ln w="12700">
              <a:solidFill>
                <a:srgbClr val="FF9900"/>
              </a:solidFill>
              <a:round/>
              <a:headEnd type="stealth" w="med" len="lg"/>
              <a:tailEnd/>
            </a:ln>
          </p:spPr>
          <p:txBody>
            <a:bodyPr wrap="none" anchor="ctr"/>
            <a:lstStyle/>
            <a:p>
              <a:endParaRPr lang="es-VE"/>
            </a:p>
          </p:txBody>
        </p:sp>
        <p:sp>
          <p:nvSpPr>
            <p:cNvPr id="7184" name="Rectangle 137"/>
            <p:cNvSpPr>
              <a:spLocks noChangeArrowheads="1"/>
            </p:cNvSpPr>
            <p:nvPr/>
          </p:nvSpPr>
          <p:spPr bwMode="auto">
            <a:xfrm>
              <a:off x="2148" y="583"/>
              <a:ext cx="1446" cy="318"/>
            </a:xfrm>
            <a:prstGeom prst="rect">
              <a:avLst/>
            </a:prstGeom>
            <a:noFill/>
            <a:ln w="12700" algn="ctr">
              <a:solidFill>
                <a:srgbClr val="FF9900"/>
              </a:solidFill>
              <a:miter lim="800000"/>
              <a:headEnd/>
              <a:tailEnd/>
            </a:ln>
          </p:spPr>
          <p:txBody>
            <a:bodyPr wrap="none" anchor="ctr"/>
            <a:lstStyle/>
            <a:p>
              <a:pPr algn="ctr" eaLnBrk="0" hangingPunct="0"/>
              <a:r>
                <a:rPr lang="es-ES" sz="1000">
                  <a:solidFill>
                    <a:srgbClr val="FF9900"/>
                  </a:solidFill>
                  <a:latin typeface="Tahoma" pitchFamily="34" charset="0"/>
                </a:rPr>
                <a:t>AMPLIACIÓN DE LAS DISPARIDADES</a:t>
              </a:r>
            </a:p>
            <a:p>
              <a:pPr algn="ctr" eaLnBrk="0" hangingPunct="0"/>
              <a:r>
                <a:rPr lang="es-ES" sz="1000">
                  <a:solidFill>
                    <a:srgbClr val="FF9900"/>
                  </a:solidFill>
                  <a:latin typeface="Tahoma" pitchFamily="34" charset="0"/>
                </a:rPr>
                <a:t>AUMENTO DE LA EXCLUSIÓN</a:t>
              </a:r>
            </a:p>
          </p:txBody>
        </p:sp>
        <p:sp>
          <p:nvSpPr>
            <p:cNvPr id="7185" name="Line 138"/>
            <p:cNvSpPr>
              <a:spLocks noChangeShapeType="1"/>
            </p:cNvSpPr>
            <p:nvPr/>
          </p:nvSpPr>
          <p:spPr bwMode="auto">
            <a:xfrm flipV="1">
              <a:off x="3589" y="739"/>
              <a:ext cx="905" cy="0"/>
            </a:xfrm>
            <a:prstGeom prst="line">
              <a:avLst/>
            </a:prstGeom>
            <a:noFill/>
            <a:ln w="12700">
              <a:solidFill>
                <a:srgbClr val="FF9900"/>
              </a:solidFill>
              <a:round/>
              <a:headEnd type="none" w="med" len="lg"/>
              <a:tailEnd type="none" w="med" len="lg"/>
            </a:ln>
          </p:spPr>
          <p:txBody>
            <a:bodyPr wrap="none" anchor="ctr"/>
            <a:lstStyle/>
            <a:p>
              <a:endParaRPr lang="es-VE"/>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1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up)">
                                      <p:cBhvr>
                                        <p:cTn id="17" dur="1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up)">
                                      <p:cBhvr>
                                        <p:cTn id="22" dur="10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ipe(left)">
                                      <p:cBhvr>
                                        <p:cTn id="27" dur="1000"/>
                                        <p:tgtEl>
                                          <p:spTgt spid="2"/>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10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wipe(left)">
                                      <p:cBhvr>
                                        <p:cTn id="37" dur="1000"/>
                                        <p:tgtEl>
                                          <p:spTgt spid="4"/>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wipe(left)">
                                      <p:cBhvr>
                                        <p:cTn id="42" dur="1000"/>
                                        <p:tgtEl>
                                          <p:spTgt spid="9"/>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left)">
                                      <p:cBhvr>
                                        <p:cTn id="47" dur="1000"/>
                                        <p:tgtEl>
                                          <p:spTgt spid="10"/>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nodeType="click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wipe(left)">
                                      <p:cBhvr>
                                        <p:cTn id="52" dur="1000"/>
                                        <p:tgtEl>
                                          <p:spTgt spid="11"/>
                                        </p:tgtEl>
                                      </p:cBhvr>
                                    </p:animEffect>
                                  </p:childTnLst>
                                </p:cTn>
                              </p:par>
                            </p:childTnLst>
                          </p:cTn>
                        </p:par>
                      </p:childTnLst>
                    </p:cTn>
                  </p:par>
                  <p:par>
                    <p:cTn id="53" fill="hold">
                      <p:stCondLst>
                        <p:cond delay="indefinite"/>
                      </p:stCondLst>
                      <p:childTnLst>
                        <p:par>
                          <p:cTn id="54" fill="hold">
                            <p:stCondLst>
                              <p:cond delay="0"/>
                            </p:stCondLst>
                            <p:childTnLst>
                              <p:par>
                                <p:cTn id="55" presetID="12" presetClass="entr" presetSubtype="4" fill="hold" nodeType="click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slide(fromBottom)">
                                      <p:cBhvr>
                                        <p:cTn id="57"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ChangeArrowheads="1"/>
          </p:cNvSpPr>
          <p:nvPr/>
        </p:nvSpPr>
        <p:spPr bwMode="auto">
          <a:xfrm>
            <a:off x="4511675" y="1138238"/>
            <a:ext cx="4343400" cy="5029200"/>
          </a:xfrm>
          <a:prstGeom prst="rect">
            <a:avLst/>
          </a:prstGeom>
          <a:noFill/>
          <a:ln w="9525">
            <a:noFill/>
            <a:miter lim="800000"/>
            <a:headEnd/>
            <a:tailEnd/>
          </a:ln>
        </p:spPr>
        <p:txBody>
          <a:bodyPr lIns="92075" tIns="46038" rIns="92075" bIns="46038"/>
          <a:lstStyle/>
          <a:p>
            <a:pPr marL="342900" indent="-342900">
              <a:lnSpc>
                <a:spcPct val="60000"/>
              </a:lnSpc>
              <a:spcBef>
                <a:spcPct val="50000"/>
              </a:spcBef>
              <a:buClr>
                <a:schemeClr val="tx2"/>
              </a:buClr>
            </a:pPr>
            <a:endParaRPr lang="es-ES" sz="1400">
              <a:latin typeface="Arial Black" pitchFamily="34" charset="0"/>
            </a:endParaRPr>
          </a:p>
          <a:p>
            <a:pPr marL="342900" indent="-342900">
              <a:lnSpc>
                <a:spcPct val="90000"/>
              </a:lnSpc>
              <a:spcBef>
                <a:spcPct val="50000"/>
              </a:spcBef>
              <a:buClr>
                <a:srgbClr val="FFFF00"/>
              </a:buClr>
              <a:buFont typeface="Wingdings" pitchFamily="2" charset="2"/>
              <a:buChar char="§"/>
            </a:pPr>
            <a:endParaRPr lang="es-ES">
              <a:latin typeface="Arial Black" pitchFamily="34" charset="0"/>
            </a:endParaRPr>
          </a:p>
        </p:txBody>
      </p:sp>
      <p:sp>
        <p:nvSpPr>
          <p:cNvPr id="3079" name="Rectangle 7"/>
          <p:cNvSpPr>
            <a:spLocks noGrp="1" noChangeArrowheads="1"/>
          </p:cNvSpPr>
          <p:nvPr>
            <p:ph type="title"/>
          </p:nvPr>
        </p:nvSpPr>
        <p:spPr>
          <a:xfrm>
            <a:off x="373063" y="333375"/>
            <a:ext cx="8428037" cy="458788"/>
          </a:xfrm>
          <a:effectLst>
            <a:outerShdw dist="35921" dir="2700000" algn="ctr" rotWithShape="0">
              <a:schemeClr val="tx1"/>
            </a:outerShdw>
          </a:effectLst>
        </p:spPr>
        <p:txBody>
          <a:bodyPr>
            <a:normAutofit fontScale="90000"/>
          </a:bodyPr>
          <a:lstStyle/>
          <a:p>
            <a:pPr eaLnBrk="1" hangingPunct="1">
              <a:defRPr/>
            </a:pPr>
            <a:r>
              <a:rPr lang="es-ES" sz="3200" smtClean="0">
                <a:solidFill>
                  <a:srgbClr val="FFCC00"/>
                </a:solidFill>
              </a:rPr>
              <a:t>El impacto de la inequidad en la salud global</a:t>
            </a:r>
          </a:p>
        </p:txBody>
      </p:sp>
      <p:sp>
        <p:nvSpPr>
          <p:cNvPr id="3077" name="Rectangle 5"/>
          <p:cNvSpPr>
            <a:spLocks noGrp="1" noChangeArrowheads="1"/>
          </p:cNvSpPr>
          <p:nvPr>
            <p:ph idx="1"/>
          </p:nvPr>
        </p:nvSpPr>
        <p:spPr>
          <a:xfrm>
            <a:off x="400050" y="1700213"/>
            <a:ext cx="4897438" cy="4102100"/>
          </a:xfrm>
          <a:effectLst>
            <a:outerShdw dist="35921" dir="2700000" algn="ctr" rotWithShape="0">
              <a:schemeClr val="tx1"/>
            </a:outerShdw>
          </a:effectLst>
        </p:spPr>
        <p:txBody>
          <a:bodyPr>
            <a:normAutofit fontScale="92500"/>
          </a:bodyPr>
          <a:lstStyle/>
          <a:p>
            <a:pPr eaLnBrk="1" hangingPunct="1">
              <a:defRPr/>
            </a:pPr>
            <a:r>
              <a:rPr lang="en-US" sz="2400" smtClean="0">
                <a:solidFill>
                  <a:schemeClr val="bg1"/>
                </a:solidFill>
              </a:rPr>
              <a:t>Los países menos desarrollados concentran el 84% de la población mundial…</a:t>
            </a:r>
          </a:p>
          <a:p>
            <a:pPr eaLnBrk="1" hangingPunct="1">
              <a:defRPr/>
            </a:pPr>
            <a:endParaRPr lang="en-US" sz="2400" smtClean="0">
              <a:solidFill>
                <a:schemeClr val="bg1"/>
              </a:solidFill>
            </a:endParaRPr>
          </a:p>
          <a:p>
            <a:pPr eaLnBrk="1" hangingPunct="1">
              <a:defRPr/>
            </a:pPr>
            <a:r>
              <a:rPr lang="en-US" sz="2400" smtClean="0">
                <a:solidFill>
                  <a:schemeClr val="bg1"/>
                </a:solidFill>
              </a:rPr>
              <a:t>consumen menos del 11% de los gastos mundiales en salud…</a:t>
            </a:r>
          </a:p>
          <a:p>
            <a:pPr eaLnBrk="1" hangingPunct="1">
              <a:defRPr/>
            </a:pPr>
            <a:endParaRPr lang="en-US" sz="2400" smtClean="0">
              <a:solidFill>
                <a:schemeClr val="bg1"/>
              </a:solidFill>
            </a:endParaRPr>
          </a:p>
          <a:p>
            <a:pPr eaLnBrk="1" hangingPunct="1">
              <a:defRPr/>
            </a:pPr>
            <a:r>
              <a:rPr lang="en-US" sz="2400" smtClean="0">
                <a:solidFill>
                  <a:schemeClr val="bg1"/>
                </a:solidFill>
              </a:rPr>
              <a:t>pero sobrellevan el 93% de la carga global de enfermedad</a:t>
            </a:r>
          </a:p>
        </p:txBody>
      </p:sp>
      <p:pic>
        <p:nvPicPr>
          <p:cNvPr id="3078" name="Picture 6" descr="pag-35"/>
          <p:cNvPicPr>
            <a:picLocks noChangeAspect="1" noChangeArrowheads="1"/>
          </p:cNvPicPr>
          <p:nvPr/>
        </p:nvPicPr>
        <p:blipFill>
          <a:blip r:embed="rId2" cstate="print"/>
          <a:srcRect/>
          <a:stretch>
            <a:fillRect/>
          </a:stretch>
        </p:blipFill>
        <p:spPr bwMode="auto">
          <a:xfrm>
            <a:off x="5662613" y="1600200"/>
            <a:ext cx="3162300" cy="4343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078"/>
                                        </p:tgtEl>
                                        <p:attrNameLst>
                                          <p:attrName>style.visibility</p:attrName>
                                        </p:attrNameLst>
                                      </p:cBhvr>
                                      <p:to>
                                        <p:strVal val="visible"/>
                                      </p:to>
                                    </p:set>
                                    <p:animEffect transition="in" filter="dissolve">
                                      <p:cBhvr>
                                        <p:cTn id="7" dur="500"/>
                                        <p:tgtEl>
                                          <p:spTgt spid="30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5" descr="img0052"/>
          <p:cNvPicPr>
            <a:picLocks noChangeAspect="1" noChangeArrowheads="1"/>
          </p:cNvPicPr>
          <p:nvPr/>
        </p:nvPicPr>
        <p:blipFill>
          <a:blip r:embed="rId2" cstate="print"/>
          <a:srcRect/>
          <a:stretch>
            <a:fillRect/>
          </a:stretch>
        </p:blipFill>
        <p:spPr bwMode="auto">
          <a:xfrm rot="839463">
            <a:off x="4791075" y="1965325"/>
            <a:ext cx="3878263" cy="2701925"/>
          </a:xfrm>
          <a:prstGeom prst="rect">
            <a:avLst/>
          </a:prstGeom>
          <a:noFill/>
          <a:ln w="38100">
            <a:solidFill>
              <a:srgbClr val="FF9933"/>
            </a:solidFill>
            <a:miter lim="800000"/>
            <a:headEnd/>
            <a:tailEnd/>
          </a:ln>
        </p:spPr>
      </p:pic>
      <p:sp>
        <p:nvSpPr>
          <p:cNvPr id="9219" name="Rectangle 6"/>
          <p:cNvSpPr>
            <a:spLocks noGrp="1" noChangeArrowheads="1"/>
          </p:cNvSpPr>
          <p:nvPr>
            <p:ph idx="1"/>
          </p:nvPr>
        </p:nvSpPr>
        <p:spPr>
          <a:xfrm>
            <a:off x="747713" y="1611313"/>
            <a:ext cx="4141787" cy="3432175"/>
          </a:xfrm>
          <a:noFill/>
        </p:spPr>
        <p:txBody>
          <a:bodyPr lIns="92075" tIns="46038" rIns="92075" bIns="46038">
            <a:normAutofit lnSpcReduction="10000"/>
          </a:bodyPr>
          <a:lstStyle/>
          <a:p>
            <a:pPr marL="288925" indent="-288925" eaLnBrk="1" hangingPunct="1">
              <a:spcBef>
                <a:spcPct val="50000"/>
              </a:spcBef>
              <a:buSzPct val="80000"/>
              <a:buFont typeface="Wingdings" pitchFamily="2" charset="2"/>
              <a:buChar char="ü"/>
            </a:pPr>
            <a:r>
              <a:rPr lang="es-ES" sz="2000" smtClean="0">
                <a:solidFill>
                  <a:srgbClr val="CCECFF"/>
                </a:solidFill>
                <a:latin typeface="Tahoma" pitchFamily="34" charset="0"/>
              </a:rPr>
              <a:t>27% sin acceso permanente a los servicios básicos de salud: 125 millones</a:t>
            </a:r>
          </a:p>
          <a:p>
            <a:pPr marL="288925" indent="-288925" eaLnBrk="1" hangingPunct="1">
              <a:spcBef>
                <a:spcPct val="50000"/>
              </a:spcBef>
              <a:buSzPct val="80000"/>
              <a:buFont typeface="Wingdings" pitchFamily="2" charset="2"/>
              <a:buChar char="ü"/>
            </a:pPr>
            <a:r>
              <a:rPr lang="es-ES" sz="2000" smtClean="0">
                <a:solidFill>
                  <a:srgbClr val="CCECFF"/>
                </a:solidFill>
                <a:latin typeface="Tahoma" pitchFamily="34" charset="0"/>
              </a:rPr>
              <a:t>46% sin seguro de salud, público o privado: 230 millones</a:t>
            </a:r>
          </a:p>
          <a:p>
            <a:pPr marL="288925" indent="-288925" eaLnBrk="1" hangingPunct="1">
              <a:spcBef>
                <a:spcPct val="50000"/>
              </a:spcBef>
              <a:buSzPct val="80000"/>
              <a:buFont typeface="Wingdings" pitchFamily="2" charset="2"/>
              <a:buChar char="ü"/>
            </a:pPr>
            <a:r>
              <a:rPr lang="es-ES" sz="2000" smtClean="0">
                <a:solidFill>
                  <a:srgbClr val="CCECFF"/>
                </a:solidFill>
                <a:latin typeface="Tahoma" pitchFamily="34" charset="0"/>
              </a:rPr>
              <a:t>EE. UU: 44 millones sin</a:t>
            </a:r>
            <a:r>
              <a:rPr lang="es-ES" sz="2800" smtClean="0">
                <a:solidFill>
                  <a:srgbClr val="CCECFF"/>
                </a:solidFill>
                <a:latin typeface="Tahoma" pitchFamily="34" charset="0"/>
              </a:rPr>
              <a:t>  </a:t>
            </a:r>
            <a:r>
              <a:rPr lang="es-ES" sz="2000" smtClean="0">
                <a:solidFill>
                  <a:srgbClr val="CCECFF"/>
                </a:solidFill>
                <a:latin typeface="Tahoma" pitchFamily="34" charset="0"/>
              </a:rPr>
              <a:t>protección social de salud</a:t>
            </a:r>
          </a:p>
          <a:p>
            <a:pPr marL="288925" indent="-288925" eaLnBrk="1" hangingPunct="1">
              <a:spcBef>
                <a:spcPct val="50000"/>
              </a:spcBef>
              <a:buSzPct val="80000"/>
              <a:buFont typeface="Wingdings" pitchFamily="2" charset="2"/>
              <a:buChar char="ü"/>
            </a:pPr>
            <a:r>
              <a:rPr lang="es-ES" sz="2000" smtClean="0">
                <a:solidFill>
                  <a:srgbClr val="CCECFF"/>
                </a:solidFill>
                <a:latin typeface="Tahoma" pitchFamily="34" charset="0"/>
              </a:rPr>
              <a:t>685,000 niños sin esquema de vacunación completo</a:t>
            </a:r>
            <a:r>
              <a:rPr lang="es-ES" sz="2800" smtClean="0">
                <a:solidFill>
                  <a:srgbClr val="CCECFF"/>
                </a:solidFill>
                <a:latin typeface="Tahoma" pitchFamily="34" charset="0"/>
              </a:rPr>
              <a:t> </a:t>
            </a:r>
          </a:p>
        </p:txBody>
      </p:sp>
      <p:sp>
        <p:nvSpPr>
          <p:cNvPr id="4103" name="Rectangle 7"/>
          <p:cNvSpPr>
            <a:spLocks noChangeArrowheads="1"/>
          </p:cNvSpPr>
          <p:nvPr/>
        </p:nvSpPr>
        <p:spPr bwMode="auto">
          <a:xfrm>
            <a:off x="285750" y="330200"/>
            <a:ext cx="8512175" cy="465138"/>
          </a:xfrm>
          <a:prstGeom prst="rect">
            <a:avLst/>
          </a:prstGeom>
          <a:noFill/>
          <a:ln w="9525">
            <a:noFill/>
            <a:miter lim="800000"/>
            <a:headEnd/>
            <a:tailEnd/>
          </a:ln>
          <a:effectLst>
            <a:outerShdw dist="50800" dir="5400000" algn="ctr" rotWithShape="0">
              <a:schemeClr val="tx1"/>
            </a:outerShdw>
          </a:effectLst>
        </p:spPr>
        <p:txBody>
          <a:bodyPr anchor="ctr"/>
          <a:lstStyle/>
          <a:p>
            <a:pPr algn="ctr">
              <a:defRPr/>
            </a:pPr>
            <a:r>
              <a:rPr lang="es-ES" sz="2800">
                <a:solidFill>
                  <a:srgbClr val="FFCC00"/>
                </a:solidFill>
                <a:latin typeface="Tahoma" pitchFamily="34" charset="0"/>
              </a:rPr>
              <a:t>La exclusión social en el ámbito de la salud y el ambiente</a:t>
            </a:r>
            <a:endParaRPr lang="es-AR" sz="2800">
              <a:solidFill>
                <a:srgbClr val="FFCC00"/>
              </a:solidFill>
              <a:latin typeface="Tahoma" pitchFamily="34" charset="0"/>
            </a:endParaRPr>
          </a:p>
        </p:txBody>
      </p:sp>
      <p:sp>
        <p:nvSpPr>
          <p:cNvPr id="4104" name="Rectangle 8"/>
          <p:cNvSpPr>
            <a:spLocks noChangeArrowheads="1"/>
          </p:cNvSpPr>
          <p:nvPr/>
        </p:nvSpPr>
        <p:spPr bwMode="auto">
          <a:xfrm>
            <a:off x="755650" y="5000625"/>
            <a:ext cx="7669213" cy="728663"/>
          </a:xfrm>
          <a:prstGeom prst="rect">
            <a:avLst/>
          </a:prstGeom>
          <a:noFill/>
          <a:ln w="9525">
            <a:noFill/>
            <a:miter lim="800000"/>
            <a:headEnd/>
            <a:tailEnd/>
          </a:ln>
        </p:spPr>
        <p:txBody>
          <a:bodyPr lIns="92075" tIns="46038" rIns="92075" bIns="46038"/>
          <a:lstStyle/>
          <a:p>
            <a:pPr marL="288925" indent="-288925">
              <a:lnSpc>
                <a:spcPct val="120000"/>
              </a:lnSpc>
              <a:spcBef>
                <a:spcPct val="50000"/>
              </a:spcBef>
              <a:buSzPct val="80000"/>
              <a:buFont typeface="Wingdings" pitchFamily="2" charset="2"/>
              <a:buChar char="ü"/>
            </a:pPr>
            <a:r>
              <a:rPr lang="es-ES" sz="2000">
                <a:solidFill>
                  <a:srgbClr val="CCECFF"/>
                </a:solidFill>
                <a:latin typeface="Tahoma" pitchFamily="34" charset="0"/>
              </a:rPr>
              <a:t>17% de los partos en ALC son atendidos por personal de salud no calificado</a:t>
            </a:r>
          </a:p>
        </p:txBody>
      </p:sp>
      <p:sp>
        <p:nvSpPr>
          <p:cNvPr id="4105" name="Rectangle 9"/>
          <p:cNvSpPr>
            <a:spLocks noChangeArrowheads="1"/>
          </p:cNvSpPr>
          <p:nvPr/>
        </p:nvSpPr>
        <p:spPr bwMode="auto">
          <a:xfrm>
            <a:off x="755650" y="1068388"/>
            <a:ext cx="7880350" cy="544512"/>
          </a:xfrm>
          <a:prstGeom prst="rect">
            <a:avLst/>
          </a:prstGeom>
          <a:noFill/>
          <a:ln w="9525">
            <a:noFill/>
            <a:miter lim="800000"/>
            <a:headEnd/>
            <a:tailEnd/>
          </a:ln>
        </p:spPr>
        <p:txBody>
          <a:bodyPr lIns="92075" tIns="46038" rIns="92075" bIns="46038"/>
          <a:lstStyle/>
          <a:p>
            <a:pPr marL="288925" indent="-288925">
              <a:lnSpc>
                <a:spcPct val="120000"/>
              </a:lnSpc>
              <a:spcBef>
                <a:spcPct val="50000"/>
              </a:spcBef>
              <a:buSzPct val="80000"/>
              <a:buFont typeface="Wingdings" pitchFamily="2" charset="2"/>
              <a:buChar char="ü"/>
            </a:pPr>
            <a:r>
              <a:rPr lang="es-ES" sz="2000">
                <a:solidFill>
                  <a:srgbClr val="CCECFF"/>
                </a:solidFill>
                <a:latin typeface="Tahoma" pitchFamily="34" charset="0"/>
              </a:rPr>
              <a:t>Población de América Latina y el Caribe: 500 millones (2004)</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105">
                                            <p:txEl>
                                              <p:pRg st="0" end="0"/>
                                            </p:txEl>
                                          </p:spTgt>
                                        </p:tgtEl>
                                        <p:attrNameLst>
                                          <p:attrName>style.visibility</p:attrName>
                                        </p:attrNameLst>
                                      </p:cBhvr>
                                      <p:to>
                                        <p:strVal val="visible"/>
                                      </p:to>
                                    </p:set>
                                    <p:animEffect transition="in" filter="dissolve">
                                      <p:cBhvr>
                                        <p:cTn id="7" dur="500"/>
                                        <p:tgtEl>
                                          <p:spTgt spid="410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104">
                                            <p:txEl>
                                              <p:pRg st="0" end="0"/>
                                            </p:txEl>
                                          </p:spTgt>
                                        </p:tgtEl>
                                        <p:attrNameLst>
                                          <p:attrName>style.visibility</p:attrName>
                                        </p:attrNameLst>
                                      </p:cBhvr>
                                      <p:to>
                                        <p:strVal val="visible"/>
                                      </p:to>
                                    </p:set>
                                    <p:animEffect transition="in" filter="dissolve">
                                      <p:cBhvr>
                                        <p:cTn id="12" dur="500"/>
                                        <p:tgtEl>
                                          <p:spTgt spid="410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4" grpId="0" build="p"/>
      <p:bldP spid="410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img0085"/>
          <p:cNvPicPr>
            <a:picLocks noChangeAspect="1" noChangeArrowheads="1"/>
          </p:cNvPicPr>
          <p:nvPr/>
        </p:nvPicPr>
        <p:blipFill>
          <a:blip r:embed="rId2" cstate="print"/>
          <a:srcRect/>
          <a:stretch>
            <a:fillRect/>
          </a:stretch>
        </p:blipFill>
        <p:spPr bwMode="auto">
          <a:xfrm>
            <a:off x="1093788" y="1050925"/>
            <a:ext cx="6915150" cy="4840288"/>
          </a:xfrm>
          <a:prstGeom prst="rect">
            <a:avLst/>
          </a:prstGeom>
          <a:noFill/>
          <a:ln w="9525">
            <a:noFill/>
            <a:miter lim="800000"/>
            <a:headEnd/>
            <a:tailEnd/>
          </a:ln>
        </p:spPr>
      </p:pic>
      <p:sp>
        <p:nvSpPr>
          <p:cNvPr id="5125" name="Rectangle 5"/>
          <p:cNvSpPr>
            <a:spLocks noChangeArrowheads="1"/>
          </p:cNvSpPr>
          <p:nvPr/>
        </p:nvSpPr>
        <p:spPr bwMode="auto">
          <a:xfrm rot="-1406999">
            <a:off x="5334000" y="5013325"/>
            <a:ext cx="3603625" cy="1044575"/>
          </a:xfrm>
          <a:prstGeom prst="rect">
            <a:avLst/>
          </a:prstGeom>
          <a:solidFill>
            <a:srgbClr val="FFFF66"/>
          </a:solidFill>
          <a:ln w="38100">
            <a:solidFill>
              <a:schemeClr val="accent2"/>
            </a:solidFill>
            <a:miter lim="800000"/>
            <a:headEnd/>
            <a:tailEnd/>
          </a:ln>
          <a:effectLst/>
        </p:spPr>
        <p:txBody>
          <a:bodyPr>
            <a:spAutoFit/>
          </a:bodyPr>
          <a:lstStyle/>
          <a:p>
            <a:pPr eaLnBrk="0" hangingPunct="0">
              <a:buClr>
                <a:srgbClr val="FF9933"/>
              </a:buClr>
              <a:buFontTx/>
              <a:buChar char="•"/>
              <a:defRPr/>
            </a:pPr>
            <a:r>
              <a:rPr lang="es-ES" sz="2000" b="1">
                <a:solidFill>
                  <a:schemeClr val="accent2"/>
                </a:solidFill>
                <a:effectLst>
                  <a:outerShdw blurRad="38100" dist="38100" dir="2700000" algn="tl">
                    <a:srgbClr val="000000"/>
                  </a:outerShdw>
                </a:effectLst>
                <a:latin typeface="Arial Narrow" pitchFamily="34" charset="0"/>
              </a:rPr>
              <a:t>107 millones sin acceso a los servicios de salud por razones geográficas </a:t>
            </a:r>
          </a:p>
        </p:txBody>
      </p:sp>
      <p:sp>
        <p:nvSpPr>
          <p:cNvPr id="5126" name="Text Box 6"/>
          <p:cNvSpPr txBox="1">
            <a:spLocks noChangeArrowheads="1"/>
          </p:cNvSpPr>
          <p:nvPr/>
        </p:nvSpPr>
        <p:spPr bwMode="auto">
          <a:xfrm>
            <a:off x="4645025" y="1855788"/>
            <a:ext cx="4298950" cy="730250"/>
          </a:xfrm>
          <a:prstGeom prst="rect">
            <a:avLst/>
          </a:prstGeom>
          <a:solidFill>
            <a:srgbClr val="FFFF66"/>
          </a:solidFill>
          <a:ln w="28575">
            <a:solidFill>
              <a:schemeClr val="accent2"/>
            </a:solidFill>
            <a:miter lim="800000"/>
            <a:headEnd/>
            <a:tailEnd/>
          </a:ln>
          <a:effectLst/>
        </p:spPr>
        <p:txBody>
          <a:bodyPr>
            <a:spAutoFit/>
          </a:bodyPr>
          <a:lstStyle/>
          <a:p>
            <a:pPr eaLnBrk="0" hangingPunct="0">
              <a:buClr>
                <a:srgbClr val="FF9933"/>
              </a:buClr>
              <a:buFontTx/>
              <a:buChar char="•"/>
              <a:defRPr/>
            </a:pPr>
            <a:r>
              <a:rPr lang="es-ES" sz="2000" b="1">
                <a:solidFill>
                  <a:schemeClr val="accent2"/>
                </a:solidFill>
                <a:effectLst>
                  <a:outerShdw blurRad="38100" dist="38100" dir="2700000" algn="tl">
                    <a:srgbClr val="000000"/>
                  </a:outerShdw>
                </a:effectLst>
                <a:latin typeface="Arial Narrow" pitchFamily="34" charset="0"/>
              </a:rPr>
              <a:t>152 millones de personas sin acceso a agua potable ni saneamiento básico</a:t>
            </a:r>
            <a:endParaRPr lang="en-US">
              <a:solidFill>
                <a:schemeClr val="accent2"/>
              </a:solidFill>
              <a:latin typeface="Arial Narrow" pitchFamily="34" charset="0"/>
            </a:endParaRPr>
          </a:p>
        </p:txBody>
      </p:sp>
      <p:sp>
        <p:nvSpPr>
          <p:cNvPr id="5127" name="Text Box 7"/>
          <p:cNvSpPr txBox="1">
            <a:spLocks noChangeArrowheads="1"/>
          </p:cNvSpPr>
          <p:nvPr/>
        </p:nvSpPr>
        <p:spPr bwMode="auto">
          <a:xfrm rot="1203996">
            <a:off x="1193800" y="4375150"/>
            <a:ext cx="2879725" cy="1016000"/>
          </a:xfrm>
          <a:prstGeom prst="rect">
            <a:avLst/>
          </a:prstGeom>
          <a:solidFill>
            <a:srgbClr val="FFFF66"/>
          </a:solidFill>
          <a:ln w="9525">
            <a:solidFill>
              <a:schemeClr val="accent2"/>
            </a:solidFill>
            <a:miter lim="800000"/>
            <a:headEnd/>
            <a:tailEnd/>
          </a:ln>
          <a:effectLst/>
        </p:spPr>
        <p:txBody>
          <a:bodyPr>
            <a:spAutoFit/>
          </a:bodyPr>
          <a:lstStyle/>
          <a:p>
            <a:pPr eaLnBrk="0" hangingPunct="0">
              <a:spcBef>
                <a:spcPct val="50000"/>
              </a:spcBef>
              <a:defRPr/>
            </a:pPr>
            <a:r>
              <a:rPr lang="es-ES" sz="2000" b="1">
                <a:solidFill>
                  <a:schemeClr val="accent2"/>
                </a:solidFill>
                <a:effectLst>
                  <a:outerShdw blurRad="38100" dist="38100" dir="2700000" algn="tl">
                    <a:srgbClr val="000000"/>
                  </a:outerShdw>
                </a:effectLst>
                <a:latin typeface="Arial Narrow" pitchFamily="34" charset="0"/>
              </a:rPr>
              <a:t>120 millones sin acceso a los servicios de salud por razones económicas</a:t>
            </a:r>
            <a:endParaRPr lang="en-US" sz="2000" b="1">
              <a:solidFill>
                <a:schemeClr val="accent2"/>
              </a:solidFill>
              <a:effectLst>
                <a:outerShdw blurRad="38100" dist="38100" dir="2700000" algn="tl">
                  <a:srgbClr val="000000"/>
                </a:outerShdw>
              </a:effectLst>
              <a:latin typeface="Arial Narrow" pitchFamily="34" charset="0"/>
            </a:endParaRPr>
          </a:p>
        </p:txBody>
      </p:sp>
      <p:sp>
        <p:nvSpPr>
          <p:cNvPr id="5128" name="Rectangle 8"/>
          <p:cNvSpPr>
            <a:spLocks noChangeArrowheads="1"/>
          </p:cNvSpPr>
          <p:nvPr/>
        </p:nvSpPr>
        <p:spPr bwMode="auto">
          <a:xfrm>
            <a:off x="250825" y="333375"/>
            <a:ext cx="8512175" cy="465138"/>
          </a:xfrm>
          <a:prstGeom prst="rect">
            <a:avLst/>
          </a:prstGeom>
          <a:noFill/>
          <a:ln w="9525">
            <a:noFill/>
            <a:miter lim="800000"/>
            <a:headEnd/>
            <a:tailEnd/>
          </a:ln>
          <a:effectLst>
            <a:outerShdw dist="50800" dir="5400000" algn="ctr" rotWithShape="0">
              <a:schemeClr val="tx1"/>
            </a:outerShdw>
          </a:effectLst>
        </p:spPr>
        <p:txBody>
          <a:bodyPr anchor="ctr"/>
          <a:lstStyle/>
          <a:p>
            <a:pPr algn="ctr">
              <a:defRPr/>
            </a:pPr>
            <a:r>
              <a:rPr lang="es-ES" sz="2800">
                <a:solidFill>
                  <a:srgbClr val="FFCC00"/>
                </a:solidFill>
                <a:latin typeface="Tahoma" pitchFamily="34" charset="0"/>
              </a:rPr>
              <a:t>La exclusión social en el ámbito de la salud y el ambiente</a:t>
            </a:r>
            <a:endParaRPr lang="es-AR" sz="2800">
              <a:solidFill>
                <a:srgbClr val="FFCC00"/>
              </a:solidFill>
              <a:latin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124"/>
                                        </p:tgtEl>
                                        <p:attrNameLst>
                                          <p:attrName>style.visibility</p:attrName>
                                        </p:attrNameLst>
                                      </p:cBhvr>
                                      <p:to>
                                        <p:strVal val="visible"/>
                                      </p:to>
                                    </p:set>
                                    <p:animEffect transition="in" filter="dissolve">
                                      <p:cBhvr>
                                        <p:cTn id="7" dur="1000"/>
                                        <p:tgtEl>
                                          <p:spTgt spid="512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126"/>
                                        </p:tgtEl>
                                        <p:attrNameLst>
                                          <p:attrName>style.visibility</p:attrName>
                                        </p:attrNameLst>
                                      </p:cBhvr>
                                      <p:to>
                                        <p:strVal val="visible"/>
                                      </p:to>
                                    </p:set>
                                    <p:animEffect transition="in" filter="dissolve">
                                      <p:cBhvr>
                                        <p:cTn id="12" dur="1000"/>
                                        <p:tgtEl>
                                          <p:spTgt spid="5126"/>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5127"/>
                                        </p:tgtEl>
                                        <p:attrNameLst>
                                          <p:attrName>style.visibility</p:attrName>
                                        </p:attrNameLst>
                                      </p:cBhvr>
                                      <p:to>
                                        <p:strVal val="visible"/>
                                      </p:to>
                                    </p:set>
                                    <p:animEffect transition="in" filter="dissolve">
                                      <p:cBhvr>
                                        <p:cTn id="17" dur="1000"/>
                                        <p:tgtEl>
                                          <p:spTgt spid="5127"/>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5125"/>
                                        </p:tgtEl>
                                        <p:attrNameLst>
                                          <p:attrName>style.visibility</p:attrName>
                                        </p:attrNameLst>
                                      </p:cBhvr>
                                      <p:to>
                                        <p:strVal val="visible"/>
                                      </p:to>
                                    </p:set>
                                    <p:animEffect transition="in" filter="dissolve">
                                      <p:cBhvr>
                                        <p:cTn id="22" dur="1000"/>
                                        <p:tgtEl>
                                          <p:spTgt spid="5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5" grpId="0" animBg="1"/>
      <p:bldP spid="5126" grpId="0" animBg="1"/>
      <p:bldP spid="512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4"/>
          <p:cNvSpPr>
            <a:spLocks noGrp="1" noChangeArrowheads="1"/>
          </p:cNvSpPr>
          <p:nvPr>
            <p:ph type="title"/>
          </p:nvPr>
        </p:nvSpPr>
        <p:spPr>
          <a:xfrm>
            <a:off x="0" y="304800"/>
            <a:ext cx="9144000" cy="1143000"/>
          </a:xfrm>
          <a:noFill/>
        </p:spPr>
        <p:txBody>
          <a:bodyPr>
            <a:normAutofit fontScale="90000"/>
          </a:bodyPr>
          <a:lstStyle/>
          <a:p>
            <a:pPr eaLnBrk="1" hangingPunct="1"/>
            <a:r>
              <a:rPr lang="es-MX" sz="2400" b="1" smtClean="0">
                <a:solidFill>
                  <a:srgbClr val="FFCC00"/>
                </a:solidFill>
              </a:rPr>
              <a:t>Promedio</a:t>
            </a:r>
            <a:r>
              <a:rPr lang="en-US" sz="2400" b="1" smtClean="0">
                <a:solidFill>
                  <a:srgbClr val="FFCC00"/>
                </a:solidFill>
              </a:rPr>
              <a:t> </a:t>
            </a:r>
            <a:r>
              <a:rPr lang="es-MX" sz="2400" b="1" smtClean="0">
                <a:solidFill>
                  <a:srgbClr val="FFCC00"/>
                </a:solidFill>
              </a:rPr>
              <a:t>tasa mortalidad menores de 5 años y tasa neta de matriculación primaria</a:t>
            </a:r>
            <a:r>
              <a:rPr lang="en-US" sz="2400" b="1" smtClean="0">
                <a:solidFill>
                  <a:srgbClr val="FFCC00"/>
                </a:solidFill>
              </a:rPr>
              <a:t> </a:t>
            </a:r>
            <a:r>
              <a:rPr lang="es-MX" sz="2400" b="1" smtClean="0">
                <a:solidFill>
                  <a:srgbClr val="FFCC00"/>
                </a:solidFill>
              </a:rPr>
              <a:t>en países en vías de desarrollo</a:t>
            </a:r>
            <a:endParaRPr lang="en-US" sz="2400" b="1" smtClean="0">
              <a:solidFill>
                <a:srgbClr val="FFCC00"/>
              </a:solidFill>
            </a:endParaRPr>
          </a:p>
        </p:txBody>
      </p:sp>
      <p:graphicFrame>
        <p:nvGraphicFramePr>
          <p:cNvPr id="4" name="Object 5"/>
          <p:cNvGraphicFramePr>
            <a:graphicFrameLocks noChangeAspect="1"/>
          </p:cNvGraphicFramePr>
          <p:nvPr/>
        </p:nvGraphicFramePr>
        <p:xfrm>
          <a:off x="228600" y="1700213"/>
          <a:ext cx="8915400" cy="4865687"/>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wipe(left)">
                                      <p:cBhvr>
                                        <p:cTn id="7" dur="500"/>
                                        <p:tgtEl>
                                          <p:spTgt spid="4">
                                            <p:graphicEl>
                                              <a:chart seriesIdx="-3" categoryIdx="-3" bldStep="gridLegen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graphicEl>
                                              <a:chart seriesIdx="0" categoryIdx="-4" bldStep="series"/>
                                            </p:graphicEl>
                                          </p:spTgt>
                                        </p:tgtEl>
                                        <p:attrNameLst>
                                          <p:attrName>style.visibility</p:attrName>
                                        </p:attrNameLst>
                                      </p:cBhvr>
                                      <p:to>
                                        <p:strVal val="visible"/>
                                      </p:to>
                                    </p:set>
                                    <p:animEffect transition="in" filter="wipe(left)">
                                      <p:cBhvr>
                                        <p:cTn id="12" dur="500"/>
                                        <p:tgtEl>
                                          <p:spTgt spid="4">
                                            <p:graphicEl>
                                              <a:chart seriesIdx="0" categoryIdx="-4" bldStep="series"/>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wipe(left)">
                                      <p:cBhvr>
                                        <p:cTn id="17" dur="500"/>
                                        <p:tgtEl>
                                          <p:spTgt spid="4">
                                            <p:graphicEl>
                                              <a:chart seriesIdx="1"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Chart bld="series"/>
        </p:bldSub>
      </p:bldGraphic>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ío">
  <a:themeElements>
    <a:clrScheme name="Brío">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Brí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Brío">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1445</TotalTime>
  <Words>1761</Words>
  <Application>Microsoft Office PowerPoint</Application>
  <PresentationFormat>Presentación en pantalla (4:3)</PresentationFormat>
  <Paragraphs>204</Paragraphs>
  <Slides>35</Slides>
  <Notes>0</Notes>
  <HiddenSlides>0</HiddenSlides>
  <MMClips>0</MMClips>
  <ScaleCrop>false</ScaleCrop>
  <HeadingPairs>
    <vt:vector size="4" baseType="variant">
      <vt:variant>
        <vt:lpstr>Tema</vt:lpstr>
      </vt:variant>
      <vt:variant>
        <vt:i4>1</vt:i4>
      </vt:variant>
      <vt:variant>
        <vt:lpstr>Títulos de diapositiva</vt:lpstr>
      </vt:variant>
      <vt:variant>
        <vt:i4>35</vt:i4>
      </vt:variant>
    </vt:vector>
  </HeadingPairs>
  <TitlesOfParts>
    <vt:vector size="36" baseType="lpstr">
      <vt:lpstr>Brío</vt:lpstr>
      <vt:lpstr>Universidad de Los Andes Departamento de Ciencias de la Conducta Mérida – Venezuela  Tema 8. El desarrollo humano:         Objetivos de Desarrollo del Milenio (ODM) / Objetivos de Desarrollo Sustentable (ODS).</vt:lpstr>
      <vt:lpstr>Diapositiva 2</vt:lpstr>
      <vt:lpstr>El índice de desarrollo humano (IDH)</vt:lpstr>
      <vt:lpstr>Diapositiva 4</vt:lpstr>
      <vt:lpstr>Diapositiva 5</vt:lpstr>
      <vt:lpstr>El impacto de la inequidad en la salud global</vt:lpstr>
      <vt:lpstr>Diapositiva 7</vt:lpstr>
      <vt:lpstr>Diapositiva 8</vt:lpstr>
      <vt:lpstr>Promedio tasa mortalidad menores de 5 años y tasa neta de matriculación primaria en países en vías de desarrollo</vt:lpstr>
      <vt:lpstr>¿Qué son los Objetivos de Desarrollo del Milenio?</vt:lpstr>
      <vt:lpstr>¿Por qué son importantes los Objetivos de Desarrollo del Milenio?</vt:lpstr>
      <vt:lpstr>Diapositiva 12</vt:lpstr>
      <vt:lpstr>Diapositiva 13</vt:lpstr>
      <vt:lpstr>Diapositiva 14</vt:lpstr>
      <vt:lpstr>Diapositiva 15</vt:lpstr>
      <vt:lpstr>Diapositiva 16</vt:lpstr>
      <vt:lpstr>Diapositiva 17</vt:lpstr>
      <vt:lpstr>Diapositiva 18</vt:lpstr>
      <vt:lpstr>El principal Objetivo es acabar con la pobreza, combatir la desigualdad y luchar contra el cambio climático para los próximos 15 años</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Referencias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Principal</dc:creator>
  <cp:lastModifiedBy>Usuario1</cp:lastModifiedBy>
  <cp:revision>112</cp:revision>
  <dcterms:created xsi:type="dcterms:W3CDTF">2007-02-12T18:49:05Z</dcterms:created>
  <dcterms:modified xsi:type="dcterms:W3CDTF">2017-03-23T11:32:12Z</dcterms:modified>
</cp:coreProperties>
</file>