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60" r:id="rId5"/>
    <p:sldId id="272" r:id="rId6"/>
    <p:sldId id="270" r:id="rId7"/>
    <p:sldId id="261" r:id="rId8"/>
    <p:sldId id="262" r:id="rId9"/>
    <p:sldId id="276" r:id="rId10"/>
    <p:sldId id="263" r:id="rId11"/>
    <p:sldId id="264" r:id="rId12"/>
    <p:sldId id="277" r:id="rId13"/>
    <p:sldId id="278" r:id="rId14"/>
    <p:sldId id="265" r:id="rId15"/>
    <p:sldId id="271" r:id="rId16"/>
    <p:sldId id="266" r:id="rId17"/>
    <p:sldId id="269" r:id="rId18"/>
    <p:sldId id="275" r:id="rId19"/>
    <p:sldId id="274" r:id="rId20"/>
    <p:sldId id="268" r:id="rId21"/>
    <p:sldId id="267" r:id="rId22"/>
    <p:sldId id="273" r:id="rId23"/>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8831" autoAdjust="0"/>
  </p:normalViewPr>
  <p:slideViewPr>
    <p:cSldViewPr>
      <p:cViewPr>
        <p:scale>
          <a:sx n="80" d="100"/>
          <a:sy n="80" d="100"/>
        </p:scale>
        <p:origin x="-870" y="-6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diagrams/_rels/data1.xml.rels><?xml version="1.0" encoding="UTF-8" standalone="yes"?>
<Relationships xmlns="http://schemas.openxmlformats.org/package/2006/relationships"><Relationship Id="rId1" Type="http://schemas.openxmlformats.org/officeDocument/2006/relationships/image" Target="../media/image12.png"/></Relationships>
</file>

<file path=ppt/diagrams/_rels/data4.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95557-B6E4-49AE-894B-9E2104C9E27A}" type="doc">
      <dgm:prSet loTypeId="urn:microsoft.com/office/officeart/2005/8/layout/process1" loCatId="process" qsTypeId="urn:microsoft.com/office/officeart/2005/8/quickstyle/simple1" qsCatId="simple" csTypeId="urn:microsoft.com/office/officeart/2005/8/colors/accent0_2" csCatId="mainScheme" phldr="1"/>
      <dgm:spPr/>
    </dgm:pt>
    <dgm:pt modelId="{72EF0BAD-89F0-419E-8A0B-B1EE985B0F08}">
      <dgm:prSet phldrT="[Texto]"/>
      <dgm:spPr/>
      <dgm:t>
        <a:bodyPr/>
        <a:lstStyle/>
        <a:p>
          <a:r>
            <a:rPr lang="es-ES" dirty="0" smtClean="0"/>
            <a:t>Hegemonía cultural de </a:t>
          </a:r>
          <a:r>
            <a:rPr lang="es-ES" smtClean="0"/>
            <a:t>los EEUU</a:t>
          </a:r>
          <a:endParaRPr lang="es-VE" dirty="0"/>
        </a:p>
      </dgm:t>
    </dgm:pt>
    <dgm:pt modelId="{31EDC827-CB4F-4C2D-A57B-839BF0C7A9B3}" type="parTrans" cxnId="{B74EC09B-288E-4E42-B233-DE8E3C96380E}">
      <dgm:prSet/>
      <dgm:spPr/>
      <dgm:t>
        <a:bodyPr/>
        <a:lstStyle/>
        <a:p>
          <a:endParaRPr lang="es-VE"/>
        </a:p>
      </dgm:t>
    </dgm:pt>
    <dgm:pt modelId="{96CD9B18-FB93-4AC7-93ED-F69E7C59FB0B}" type="sibTrans" cxnId="{B74EC09B-288E-4E42-B233-DE8E3C96380E}">
      <dgm:prSet/>
      <dgm:spPr/>
      <dgm:t>
        <a:bodyPr/>
        <a:lstStyle/>
        <a:p>
          <a:endParaRPr lang="es-VE"/>
        </a:p>
      </dgm:t>
    </dgm:pt>
    <dgm:pt modelId="{23ECCE05-B08C-43A4-8A6F-993536CCAD8B}">
      <dgm:prSet phldrT="[Texto]"/>
      <dgm:spPr/>
      <dgm:t>
        <a:bodyPr/>
        <a:lstStyle/>
        <a:p>
          <a:r>
            <a:rPr lang="es-VE" dirty="0" smtClean="0"/>
            <a:t>Consumo mundial de medicamentos 400 mil millones $, la mitad de ellos en EEUU </a:t>
          </a:r>
          <a:endParaRPr lang="es-VE" dirty="0"/>
        </a:p>
      </dgm:t>
    </dgm:pt>
    <dgm:pt modelId="{5925EC61-D172-4FBF-9D5C-B780FF2D2250}" type="parTrans" cxnId="{9A199608-A99C-401F-962B-CAE9065CF75D}">
      <dgm:prSet/>
      <dgm:spPr/>
      <dgm:t>
        <a:bodyPr/>
        <a:lstStyle/>
        <a:p>
          <a:endParaRPr lang="es-VE"/>
        </a:p>
      </dgm:t>
    </dgm:pt>
    <dgm:pt modelId="{71F822F4-91E3-47AD-8BDB-A4F35614A326}" type="sibTrans" cxnId="{9A199608-A99C-401F-962B-CAE9065CF75D}">
      <dgm:prSet/>
      <dgm:spPr/>
      <dgm:t>
        <a:bodyPr/>
        <a:lstStyle/>
        <a:p>
          <a:endParaRPr lang="es-VE"/>
        </a:p>
      </dgm:t>
    </dgm:pt>
    <dgm:pt modelId="{530CA7DA-9F58-4767-ABDF-8BBC7B88F673}">
      <dgm:prSet phldrT="[Texto]"/>
      <dgm:spPr>
        <a:blipFill rotWithShape="0">
          <a:blip xmlns:r="http://schemas.openxmlformats.org/officeDocument/2006/relationships" r:embed="rId1"/>
          <a:stretch>
            <a:fillRect/>
          </a:stretch>
        </a:blipFill>
      </dgm:spPr>
      <dgm:t>
        <a:bodyPr/>
        <a:lstStyle/>
        <a:p>
          <a:r>
            <a:rPr lang="es-VE" b="1" cap="none" spc="0" dirty="0" smtClean="0">
              <a:ln w="17780" cmpd="sng">
                <a:solidFill>
                  <a:srgbClr val="FFFFFF"/>
                </a:solidFill>
                <a:prstDash val="solid"/>
                <a:miter lim="800000"/>
              </a:ln>
              <a:solidFill>
                <a:srgbClr val="C00000"/>
              </a:solidFill>
              <a:effectLst>
                <a:outerShdw blurRad="50800" algn="tl" rotWithShape="0">
                  <a:srgbClr val="000000"/>
                </a:outerShdw>
              </a:effectLst>
            </a:rPr>
            <a:t>Consumismo sanitario</a:t>
          </a:r>
          <a:endParaRPr lang="es-VE" b="1" cap="none" spc="0" dirty="0">
            <a:ln w="17780" cmpd="sng">
              <a:solidFill>
                <a:srgbClr val="FFFFFF"/>
              </a:solidFill>
              <a:prstDash val="solid"/>
              <a:miter lim="800000"/>
            </a:ln>
            <a:solidFill>
              <a:srgbClr val="C00000"/>
            </a:solidFill>
            <a:effectLst>
              <a:outerShdw blurRad="50800" algn="tl" rotWithShape="0">
                <a:srgbClr val="000000"/>
              </a:outerShdw>
            </a:effectLst>
          </a:endParaRPr>
        </a:p>
      </dgm:t>
    </dgm:pt>
    <dgm:pt modelId="{218BF6F5-490F-4C44-90A5-7E31333C4DAB}" type="sibTrans" cxnId="{974597FE-D04C-4783-AED3-B538CD25B5CF}">
      <dgm:prSet/>
      <dgm:spPr/>
      <dgm:t>
        <a:bodyPr/>
        <a:lstStyle/>
        <a:p>
          <a:endParaRPr lang="es-VE"/>
        </a:p>
      </dgm:t>
    </dgm:pt>
    <dgm:pt modelId="{F05BF681-810D-4767-8660-39A2DB109401}" type="parTrans" cxnId="{974597FE-D04C-4783-AED3-B538CD25B5CF}">
      <dgm:prSet/>
      <dgm:spPr/>
      <dgm:t>
        <a:bodyPr/>
        <a:lstStyle/>
        <a:p>
          <a:endParaRPr lang="es-VE"/>
        </a:p>
      </dgm:t>
    </dgm:pt>
    <dgm:pt modelId="{D718A7AF-76B7-4110-B37B-8929974B56BA}" type="pres">
      <dgm:prSet presAssocID="{41C95557-B6E4-49AE-894B-9E2104C9E27A}" presName="Name0" presStyleCnt="0">
        <dgm:presLayoutVars>
          <dgm:dir/>
          <dgm:resizeHandles val="exact"/>
        </dgm:presLayoutVars>
      </dgm:prSet>
      <dgm:spPr/>
    </dgm:pt>
    <dgm:pt modelId="{3EEDA907-44D0-44F6-8F2D-DF75B52F4C2D}" type="pres">
      <dgm:prSet presAssocID="{72EF0BAD-89F0-419E-8A0B-B1EE985B0F08}" presName="node" presStyleLbl="node1" presStyleIdx="0" presStyleCnt="3" custScaleY="161496">
        <dgm:presLayoutVars>
          <dgm:bulletEnabled val="1"/>
        </dgm:presLayoutVars>
      </dgm:prSet>
      <dgm:spPr/>
      <dgm:t>
        <a:bodyPr/>
        <a:lstStyle/>
        <a:p>
          <a:endParaRPr lang="es-VE"/>
        </a:p>
      </dgm:t>
    </dgm:pt>
    <dgm:pt modelId="{BA776B9B-22C3-4691-A67B-9E1D3919EF69}" type="pres">
      <dgm:prSet presAssocID="{96CD9B18-FB93-4AC7-93ED-F69E7C59FB0B}" presName="sibTrans" presStyleLbl="sibTrans2D1" presStyleIdx="0" presStyleCnt="2"/>
      <dgm:spPr/>
      <dgm:t>
        <a:bodyPr/>
        <a:lstStyle/>
        <a:p>
          <a:endParaRPr lang="es-ES"/>
        </a:p>
      </dgm:t>
    </dgm:pt>
    <dgm:pt modelId="{A9814097-2E11-4A18-AD97-D61D863A6CD6}" type="pres">
      <dgm:prSet presAssocID="{96CD9B18-FB93-4AC7-93ED-F69E7C59FB0B}" presName="connectorText" presStyleLbl="sibTrans2D1" presStyleIdx="0" presStyleCnt="2"/>
      <dgm:spPr/>
      <dgm:t>
        <a:bodyPr/>
        <a:lstStyle/>
        <a:p>
          <a:endParaRPr lang="es-ES"/>
        </a:p>
      </dgm:t>
    </dgm:pt>
    <dgm:pt modelId="{BCBBF8C7-9FF4-4C9B-89F0-772ED4A4C9D5}" type="pres">
      <dgm:prSet presAssocID="{530CA7DA-9F58-4767-ABDF-8BBC7B88F673}" presName="node" presStyleLbl="node1" presStyleIdx="1" presStyleCnt="3" custScaleY="152771">
        <dgm:presLayoutVars>
          <dgm:bulletEnabled val="1"/>
        </dgm:presLayoutVars>
      </dgm:prSet>
      <dgm:spPr/>
      <dgm:t>
        <a:bodyPr/>
        <a:lstStyle/>
        <a:p>
          <a:endParaRPr lang="es-VE"/>
        </a:p>
      </dgm:t>
    </dgm:pt>
    <dgm:pt modelId="{C0DB41B3-7E5F-4FC5-85B4-827D1170E544}" type="pres">
      <dgm:prSet presAssocID="{218BF6F5-490F-4C44-90A5-7E31333C4DAB}" presName="sibTrans" presStyleLbl="sibTrans2D1" presStyleIdx="1" presStyleCnt="2"/>
      <dgm:spPr/>
      <dgm:t>
        <a:bodyPr/>
        <a:lstStyle/>
        <a:p>
          <a:endParaRPr lang="es-ES"/>
        </a:p>
      </dgm:t>
    </dgm:pt>
    <dgm:pt modelId="{2937132E-B82C-4827-8C0B-E40776C138FA}" type="pres">
      <dgm:prSet presAssocID="{218BF6F5-490F-4C44-90A5-7E31333C4DAB}" presName="connectorText" presStyleLbl="sibTrans2D1" presStyleIdx="1" presStyleCnt="2"/>
      <dgm:spPr/>
      <dgm:t>
        <a:bodyPr/>
        <a:lstStyle/>
        <a:p>
          <a:endParaRPr lang="es-ES"/>
        </a:p>
      </dgm:t>
    </dgm:pt>
    <dgm:pt modelId="{8D61C927-1473-4AA8-95A3-8AEDCCEDEE9D}" type="pres">
      <dgm:prSet presAssocID="{23ECCE05-B08C-43A4-8A6F-993536CCAD8B}" presName="node" presStyleLbl="node1" presStyleIdx="2" presStyleCnt="3" custScaleY="152771">
        <dgm:presLayoutVars>
          <dgm:bulletEnabled val="1"/>
        </dgm:presLayoutVars>
      </dgm:prSet>
      <dgm:spPr/>
      <dgm:t>
        <a:bodyPr/>
        <a:lstStyle/>
        <a:p>
          <a:endParaRPr lang="es-VE"/>
        </a:p>
      </dgm:t>
    </dgm:pt>
  </dgm:ptLst>
  <dgm:cxnLst>
    <dgm:cxn modelId="{974597FE-D04C-4783-AED3-B538CD25B5CF}" srcId="{41C95557-B6E4-49AE-894B-9E2104C9E27A}" destId="{530CA7DA-9F58-4767-ABDF-8BBC7B88F673}" srcOrd="1" destOrd="0" parTransId="{F05BF681-810D-4767-8660-39A2DB109401}" sibTransId="{218BF6F5-490F-4C44-90A5-7E31333C4DAB}"/>
    <dgm:cxn modelId="{B74EC09B-288E-4E42-B233-DE8E3C96380E}" srcId="{41C95557-B6E4-49AE-894B-9E2104C9E27A}" destId="{72EF0BAD-89F0-419E-8A0B-B1EE985B0F08}" srcOrd="0" destOrd="0" parTransId="{31EDC827-CB4F-4C2D-A57B-839BF0C7A9B3}" sibTransId="{96CD9B18-FB93-4AC7-93ED-F69E7C59FB0B}"/>
    <dgm:cxn modelId="{3FB6F4D9-C652-42C2-94D0-B072A3B346E6}" type="presOf" srcId="{96CD9B18-FB93-4AC7-93ED-F69E7C59FB0B}" destId="{A9814097-2E11-4A18-AD97-D61D863A6CD6}" srcOrd="1" destOrd="0" presId="urn:microsoft.com/office/officeart/2005/8/layout/process1"/>
    <dgm:cxn modelId="{9A199608-A99C-401F-962B-CAE9065CF75D}" srcId="{41C95557-B6E4-49AE-894B-9E2104C9E27A}" destId="{23ECCE05-B08C-43A4-8A6F-993536CCAD8B}" srcOrd="2" destOrd="0" parTransId="{5925EC61-D172-4FBF-9D5C-B780FF2D2250}" sibTransId="{71F822F4-91E3-47AD-8BDB-A4F35614A326}"/>
    <dgm:cxn modelId="{5D740B39-FAD0-4A08-B314-534DC2679728}" type="presOf" srcId="{218BF6F5-490F-4C44-90A5-7E31333C4DAB}" destId="{2937132E-B82C-4827-8C0B-E40776C138FA}" srcOrd="1" destOrd="0" presId="urn:microsoft.com/office/officeart/2005/8/layout/process1"/>
    <dgm:cxn modelId="{A9D45617-9064-41CA-998F-FF5F93F7E712}" type="presOf" srcId="{96CD9B18-FB93-4AC7-93ED-F69E7C59FB0B}" destId="{BA776B9B-22C3-4691-A67B-9E1D3919EF69}" srcOrd="0" destOrd="0" presId="urn:microsoft.com/office/officeart/2005/8/layout/process1"/>
    <dgm:cxn modelId="{5E47E04B-6529-4D2D-8D2D-551F799F5413}" type="presOf" srcId="{530CA7DA-9F58-4767-ABDF-8BBC7B88F673}" destId="{BCBBF8C7-9FF4-4C9B-89F0-772ED4A4C9D5}" srcOrd="0" destOrd="0" presId="urn:microsoft.com/office/officeart/2005/8/layout/process1"/>
    <dgm:cxn modelId="{EEF40502-D0C9-41C7-8CCB-54BDC42371AA}" type="presOf" srcId="{218BF6F5-490F-4C44-90A5-7E31333C4DAB}" destId="{C0DB41B3-7E5F-4FC5-85B4-827D1170E544}" srcOrd="0" destOrd="0" presId="urn:microsoft.com/office/officeart/2005/8/layout/process1"/>
    <dgm:cxn modelId="{0683DCDD-5814-4B53-886F-B1BC375F079E}" type="presOf" srcId="{72EF0BAD-89F0-419E-8A0B-B1EE985B0F08}" destId="{3EEDA907-44D0-44F6-8F2D-DF75B52F4C2D}" srcOrd="0" destOrd="0" presId="urn:microsoft.com/office/officeart/2005/8/layout/process1"/>
    <dgm:cxn modelId="{0EBDC415-711A-4FAA-8A1B-27B42ACE324A}" type="presOf" srcId="{23ECCE05-B08C-43A4-8A6F-993536CCAD8B}" destId="{8D61C927-1473-4AA8-95A3-8AEDCCEDEE9D}" srcOrd="0" destOrd="0" presId="urn:microsoft.com/office/officeart/2005/8/layout/process1"/>
    <dgm:cxn modelId="{065CD477-F8E9-409D-91AB-DA82743BB62A}" type="presOf" srcId="{41C95557-B6E4-49AE-894B-9E2104C9E27A}" destId="{D718A7AF-76B7-4110-B37B-8929974B56BA}" srcOrd="0" destOrd="0" presId="urn:microsoft.com/office/officeart/2005/8/layout/process1"/>
    <dgm:cxn modelId="{0E73991A-66A5-429B-80A9-68BDF07C4045}" type="presParOf" srcId="{D718A7AF-76B7-4110-B37B-8929974B56BA}" destId="{3EEDA907-44D0-44F6-8F2D-DF75B52F4C2D}" srcOrd="0" destOrd="0" presId="urn:microsoft.com/office/officeart/2005/8/layout/process1"/>
    <dgm:cxn modelId="{F6ADD120-F82D-434C-BB49-738AA833DE73}" type="presParOf" srcId="{D718A7AF-76B7-4110-B37B-8929974B56BA}" destId="{BA776B9B-22C3-4691-A67B-9E1D3919EF69}" srcOrd="1" destOrd="0" presId="urn:microsoft.com/office/officeart/2005/8/layout/process1"/>
    <dgm:cxn modelId="{902D3B24-8E0A-4F76-8937-61AC7F2E1E14}" type="presParOf" srcId="{BA776B9B-22C3-4691-A67B-9E1D3919EF69}" destId="{A9814097-2E11-4A18-AD97-D61D863A6CD6}" srcOrd="0" destOrd="0" presId="urn:microsoft.com/office/officeart/2005/8/layout/process1"/>
    <dgm:cxn modelId="{30B731EE-F5F5-4CDA-808B-1C0711336797}" type="presParOf" srcId="{D718A7AF-76B7-4110-B37B-8929974B56BA}" destId="{BCBBF8C7-9FF4-4C9B-89F0-772ED4A4C9D5}" srcOrd="2" destOrd="0" presId="urn:microsoft.com/office/officeart/2005/8/layout/process1"/>
    <dgm:cxn modelId="{832C0D20-DC1A-4E23-B943-5DD4A132E65F}" type="presParOf" srcId="{D718A7AF-76B7-4110-B37B-8929974B56BA}" destId="{C0DB41B3-7E5F-4FC5-85B4-827D1170E544}" srcOrd="3" destOrd="0" presId="urn:microsoft.com/office/officeart/2005/8/layout/process1"/>
    <dgm:cxn modelId="{1DDB7477-E1E5-4956-A1EA-830F1B40C9EA}" type="presParOf" srcId="{C0DB41B3-7E5F-4FC5-85B4-827D1170E544}" destId="{2937132E-B82C-4827-8C0B-E40776C138FA}" srcOrd="0" destOrd="0" presId="urn:microsoft.com/office/officeart/2005/8/layout/process1"/>
    <dgm:cxn modelId="{137E431B-30AA-451C-B900-8210521C2199}" type="presParOf" srcId="{D718A7AF-76B7-4110-B37B-8929974B56BA}" destId="{8D61C927-1473-4AA8-95A3-8AEDCCEDEE9D}"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95557-B6E4-49AE-894B-9E2104C9E27A}" type="doc">
      <dgm:prSet loTypeId="urn:microsoft.com/office/officeart/2005/8/layout/process1" loCatId="process" qsTypeId="urn:microsoft.com/office/officeart/2005/8/quickstyle/simple1" qsCatId="simple" csTypeId="urn:microsoft.com/office/officeart/2005/8/colors/accent0_2" csCatId="mainScheme" phldr="1"/>
      <dgm:spPr/>
    </dgm:pt>
    <dgm:pt modelId="{72EF0BAD-89F0-419E-8A0B-B1EE985B0F08}">
      <dgm:prSet phldrT="[Texto]">
        <dgm:style>
          <a:lnRef idx="1">
            <a:schemeClr val="accent1"/>
          </a:lnRef>
          <a:fillRef idx="2">
            <a:schemeClr val="accent1"/>
          </a:fillRef>
          <a:effectRef idx="1">
            <a:schemeClr val="accent1"/>
          </a:effectRef>
          <a:fontRef idx="minor">
            <a:schemeClr val="dk1"/>
          </a:fontRef>
        </dgm:style>
      </dgm:prSet>
      <dgm:spPr/>
      <dgm:t>
        <a:bodyPr/>
        <a:lstStyle/>
        <a:p>
          <a:r>
            <a:rPr lang="es-VE" dirty="0" smtClean="0"/>
            <a:t>300</a:t>
          </a:r>
          <a:r>
            <a:rPr lang="es-VE" baseline="0" dirty="0" smtClean="0"/>
            <a:t> millones de personas en EEUU consumen la mitad de medicamentos en un mundo con 6500 millones</a:t>
          </a:r>
          <a:endParaRPr lang="es-VE" dirty="0"/>
        </a:p>
      </dgm:t>
    </dgm:pt>
    <dgm:pt modelId="{31EDC827-CB4F-4C2D-A57B-839BF0C7A9B3}" type="parTrans" cxnId="{B74EC09B-288E-4E42-B233-DE8E3C96380E}">
      <dgm:prSet/>
      <dgm:spPr/>
      <dgm:t>
        <a:bodyPr/>
        <a:lstStyle/>
        <a:p>
          <a:endParaRPr lang="es-VE"/>
        </a:p>
      </dgm:t>
    </dgm:pt>
    <dgm:pt modelId="{96CD9B18-FB93-4AC7-93ED-F69E7C59FB0B}" type="sibTrans" cxnId="{B74EC09B-288E-4E42-B233-DE8E3C96380E}">
      <dgm:prSet/>
      <dgm:spPr/>
      <dgm:t>
        <a:bodyPr/>
        <a:lstStyle/>
        <a:p>
          <a:endParaRPr lang="es-VE"/>
        </a:p>
      </dgm:t>
    </dgm:pt>
    <dgm:pt modelId="{530CA7DA-9F58-4767-ABDF-8BBC7B88F673}">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dirty="0" smtClean="0"/>
            <a:t>modelo </a:t>
          </a:r>
          <a:r>
            <a:rPr lang="es-ES" dirty="0" err="1" smtClean="0"/>
            <a:t>hospitalocéntrico</a:t>
          </a:r>
          <a:r>
            <a:rPr lang="es-ES" dirty="0" smtClean="0"/>
            <a:t>, individualista y </a:t>
          </a:r>
          <a:r>
            <a:rPr lang="es-ES" dirty="0" err="1" smtClean="0"/>
            <a:t>curativista</a:t>
          </a:r>
          <a:endParaRPr lang="es-VE" dirty="0"/>
        </a:p>
      </dgm:t>
    </dgm:pt>
    <dgm:pt modelId="{F05BF681-810D-4767-8660-39A2DB109401}" type="parTrans" cxnId="{974597FE-D04C-4783-AED3-B538CD25B5CF}">
      <dgm:prSet/>
      <dgm:spPr/>
      <dgm:t>
        <a:bodyPr/>
        <a:lstStyle/>
        <a:p>
          <a:endParaRPr lang="es-VE"/>
        </a:p>
      </dgm:t>
    </dgm:pt>
    <dgm:pt modelId="{218BF6F5-490F-4C44-90A5-7E31333C4DAB}" type="sibTrans" cxnId="{974597FE-D04C-4783-AED3-B538CD25B5CF}">
      <dgm:prSet/>
      <dgm:spPr/>
      <dgm:t>
        <a:bodyPr/>
        <a:lstStyle/>
        <a:p>
          <a:endParaRPr lang="es-VE"/>
        </a:p>
      </dgm:t>
    </dgm:pt>
    <dgm:pt modelId="{23ECCE05-B08C-43A4-8A6F-993536CCAD8B}">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dirty="0" smtClean="0"/>
            <a:t>se ha </a:t>
          </a:r>
          <a:r>
            <a:rPr lang="es-ES" dirty="0" err="1" smtClean="0"/>
            <a:t>transculturizado</a:t>
          </a:r>
          <a:r>
            <a:rPr lang="es-ES" dirty="0" smtClean="0"/>
            <a:t> a muchas sociedades en vías de desarrollo. Medicalización</a:t>
          </a:r>
          <a:endParaRPr lang="es-VE" dirty="0"/>
        </a:p>
      </dgm:t>
    </dgm:pt>
    <dgm:pt modelId="{5925EC61-D172-4FBF-9D5C-B780FF2D2250}" type="parTrans" cxnId="{9A199608-A99C-401F-962B-CAE9065CF75D}">
      <dgm:prSet/>
      <dgm:spPr/>
      <dgm:t>
        <a:bodyPr/>
        <a:lstStyle/>
        <a:p>
          <a:endParaRPr lang="es-VE"/>
        </a:p>
      </dgm:t>
    </dgm:pt>
    <dgm:pt modelId="{71F822F4-91E3-47AD-8BDB-A4F35614A326}" type="sibTrans" cxnId="{9A199608-A99C-401F-962B-CAE9065CF75D}">
      <dgm:prSet/>
      <dgm:spPr/>
      <dgm:t>
        <a:bodyPr/>
        <a:lstStyle/>
        <a:p>
          <a:endParaRPr lang="es-VE"/>
        </a:p>
      </dgm:t>
    </dgm:pt>
    <dgm:pt modelId="{D718A7AF-76B7-4110-B37B-8929974B56BA}" type="pres">
      <dgm:prSet presAssocID="{41C95557-B6E4-49AE-894B-9E2104C9E27A}" presName="Name0" presStyleCnt="0">
        <dgm:presLayoutVars>
          <dgm:dir/>
          <dgm:resizeHandles val="exact"/>
        </dgm:presLayoutVars>
      </dgm:prSet>
      <dgm:spPr/>
    </dgm:pt>
    <dgm:pt modelId="{3EEDA907-44D0-44F6-8F2D-DF75B52F4C2D}" type="pres">
      <dgm:prSet presAssocID="{72EF0BAD-89F0-419E-8A0B-B1EE985B0F08}" presName="node" presStyleLbl="node1" presStyleIdx="0" presStyleCnt="3" custScaleY="161496">
        <dgm:presLayoutVars>
          <dgm:bulletEnabled val="1"/>
        </dgm:presLayoutVars>
      </dgm:prSet>
      <dgm:spPr/>
      <dgm:t>
        <a:bodyPr/>
        <a:lstStyle/>
        <a:p>
          <a:endParaRPr lang="es-VE"/>
        </a:p>
      </dgm:t>
    </dgm:pt>
    <dgm:pt modelId="{BA776B9B-22C3-4691-A67B-9E1D3919EF69}" type="pres">
      <dgm:prSet presAssocID="{96CD9B18-FB93-4AC7-93ED-F69E7C59FB0B}" presName="sibTrans" presStyleLbl="sibTrans2D1" presStyleIdx="0" presStyleCnt="2"/>
      <dgm:spPr/>
      <dgm:t>
        <a:bodyPr/>
        <a:lstStyle/>
        <a:p>
          <a:endParaRPr lang="es-ES"/>
        </a:p>
      </dgm:t>
    </dgm:pt>
    <dgm:pt modelId="{A9814097-2E11-4A18-AD97-D61D863A6CD6}" type="pres">
      <dgm:prSet presAssocID="{96CD9B18-FB93-4AC7-93ED-F69E7C59FB0B}" presName="connectorText" presStyleLbl="sibTrans2D1" presStyleIdx="0" presStyleCnt="2"/>
      <dgm:spPr/>
      <dgm:t>
        <a:bodyPr/>
        <a:lstStyle/>
        <a:p>
          <a:endParaRPr lang="es-ES"/>
        </a:p>
      </dgm:t>
    </dgm:pt>
    <dgm:pt modelId="{BCBBF8C7-9FF4-4C9B-89F0-772ED4A4C9D5}" type="pres">
      <dgm:prSet presAssocID="{530CA7DA-9F58-4767-ABDF-8BBC7B88F673}" presName="node" presStyleLbl="node1" presStyleIdx="1" presStyleCnt="3" custScaleY="152771">
        <dgm:presLayoutVars>
          <dgm:bulletEnabled val="1"/>
        </dgm:presLayoutVars>
      </dgm:prSet>
      <dgm:spPr/>
      <dgm:t>
        <a:bodyPr/>
        <a:lstStyle/>
        <a:p>
          <a:endParaRPr lang="es-VE"/>
        </a:p>
      </dgm:t>
    </dgm:pt>
    <dgm:pt modelId="{C0DB41B3-7E5F-4FC5-85B4-827D1170E544}" type="pres">
      <dgm:prSet presAssocID="{218BF6F5-490F-4C44-90A5-7E31333C4DAB}" presName="sibTrans" presStyleLbl="sibTrans2D1" presStyleIdx="1" presStyleCnt="2"/>
      <dgm:spPr/>
      <dgm:t>
        <a:bodyPr/>
        <a:lstStyle/>
        <a:p>
          <a:endParaRPr lang="es-ES"/>
        </a:p>
      </dgm:t>
    </dgm:pt>
    <dgm:pt modelId="{2937132E-B82C-4827-8C0B-E40776C138FA}" type="pres">
      <dgm:prSet presAssocID="{218BF6F5-490F-4C44-90A5-7E31333C4DAB}" presName="connectorText" presStyleLbl="sibTrans2D1" presStyleIdx="1" presStyleCnt="2"/>
      <dgm:spPr/>
      <dgm:t>
        <a:bodyPr/>
        <a:lstStyle/>
        <a:p>
          <a:endParaRPr lang="es-ES"/>
        </a:p>
      </dgm:t>
    </dgm:pt>
    <dgm:pt modelId="{8D61C927-1473-4AA8-95A3-8AEDCCEDEE9D}" type="pres">
      <dgm:prSet presAssocID="{23ECCE05-B08C-43A4-8A6F-993536CCAD8B}" presName="node" presStyleLbl="node1" presStyleIdx="2" presStyleCnt="3" custScaleY="152771">
        <dgm:presLayoutVars>
          <dgm:bulletEnabled val="1"/>
        </dgm:presLayoutVars>
      </dgm:prSet>
      <dgm:spPr/>
      <dgm:t>
        <a:bodyPr/>
        <a:lstStyle/>
        <a:p>
          <a:endParaRPr lang="es-VE"/>
        </a:p>
      </dgm:t>
    </dgm:pt>
  </dgm:ptLst>
  <dgm:cxnLst>
    <dgm:cxn modelId="{35BC79F0-4DDA-463A-A02A-6629CE8DEBB2}" type="presOf" srcId="{218BF6F5-490F-4C44-90A5-7E31333C4DAB}" destId="{C0DB41B3-7E5F-4FC5-85B4-827D1170E544}" srcOrd="0" destOrd="0" presId="urn:microsoft.com/office/officeart/2005/8/layout/process1"/>
    <dgm:cxn modelId="{974597FE-D04C-4783-AED3-B538CD25B5CF}" srcId="{41C95557-B6E4-49AE-894B-9E2104C9E27A}" destId="{530CA7DA-9F58-4767-ABDF-8BBC7B88F673}" srcOrd="1" destOrd="0" parTransId="{F05BF681-810D-4767-8660-39A2DB109401}" sibTransId="{218BF6F5-490F-4C44-90A5-7E31333C4DAB}"/>
    <dgm:cxn modelId="{B74EC09B-288E-4E42-B233-DE8E3C96380E}" srcId="{41C95557-B6E4-49AE-894B-9E2104C9E27A}" destId="{72EF0BAD-89F0-419E-8A0B-B1EE985B0F08}" srcOrd="0" destOrd="0" parTransId="{31EDC827-CB4F-4C2D-A57B-839BF0C7A9B3}" sibTransId="{96CD9B18-FB93-4AC7-93ED-F69E7C59FB0B}"/>
    <dgm:cxn modelId="{B015689B-FB44-44B0-ACC5-0FAF4D2F911E}" type="presOf" srcId="{218BF6F5-490F-4C44-90A5-7E31333C4DAB}" destId="{2937132E-B82C-4827-8C0B-E40776C138FA}" srcOrd="1" destOrd="0" presId="urn:microsoft.com/office/officeart/2005/8/layout/process1"/>
    <dgm:cxn modelId="{3BD8CD3F-87EA-4BF1-A39B-F86301FB44E8}" type="presOf" srcId="{96CD9B18-FB93-4AC7-93ED-F69E7C59FB0B}" destId="{A9814097-2E11-4A18-AD97-D61D863A6CD6}" srcOrd="1" destOrd="0" presId="urn:microsoft.com/office/officeart/2005/8/layout/process1"/>
    <dgm:cxn modelId="{95FF799C-1DF9-48F5-B3C6-9A292BE09F3E}" type="presOf" srcId="{530CA7DA-9F58-4767-ABDF-8BBC7B88F673}" destId="{BCBBF8C7-9FF4-4C9B-89F0-772ED4A4C9D5}" srcOrd="0" destOrd="0" presId="urn:microsoft.com/office/officeart/2005/8/layout/process1"/>
    <dgm:cxn modelId="{F9C7CD23-5CF1-4D02-87AB-37B1CF9F1749}" type="presOf" srcId="{96CD9B18-FB93-4AC7-93ED-F69E7C59FB0B}" destId="{BA776B9B-22C3-4691-A67B-9E1D3919EF69}" srcOrd="0" destOrd="0" presId="urn:microsoft.com/office/officeart/2005/8/layout/process1"/>
    <dgm:cxn modelId="{9A199608-A99C-401F-962B-CAE9065CF75D}" srcId="{41C95557-B6E4-49AE-894B-9E2104C9E27A}" destId="{23ECCE05-B08C-43A4-8A6F-993536CCAD8B}" srcOrd="2" destOrd="0" parTransId="{5925EC61-D172-4FBF-9D5C-B780FF2D2250}" sibTransId="{71F822F4-91E3-47AD-8BDB-A4F35614A326}"/>
    <dgm:cxn modelId="{822C3279-58B1-4D36-AA89-65F8B1BD3FAE}" type="presOf" srcId="{23ECCE05-B08C-43A4-8A6F-993536CCAD8B}" destId="{8D61C927-1473-4AA8-95A3-8AEDCCEDEE9D}" srcOrd="0" destOrd="0" presId="urn:microsoft.com/office/officeart/2005/8/layout/process1"/>
    <dgm:cxn modelId="{FFA957CE-DEF3-4F44-A440-17C2EA74FE84}" type="presOf" srcId="{72EF0BAD-89F0-419E-8A0B-B1EE985B0F08}" destId="{3EEDA907-44D0-44F6-8F2D-DF75B52F4C2D}" srcOrd="0" destOrd="0" presId="urn:microsoft.com/office/officeart/2005/8/layout/process1"/>
    <dgm:cxn modelId="{25FD979D-A793-404B-8695-184B88766CBF}" type="presOf" srcId="{41C95557-B6E4-49AE-894B-9E2104C9E27A}" destId="{D718A7AF-76B7-4110-B37B-8929974B56BA}" srcOrd="0" destOrd="0" presId="urn:microsoft.com/office/officeart/2005/8/layout/process1"/>
    <dgm:cxn modelId="{6162FCDB-7041-4133-A457-5DEAEC1FC919}" type="presParOf" srcId="{D718A7AF-76B7-4110-B37B-8929974B56BA}" destId="{3EEDA907-44D0-44F6-8F2D-DF75B52F4C2D}" srcOrd="0" destOrd="0" presId="urn:microsoft.com/office/officeart/2005/8/layout/process1"/>
    <dgm:cxn modelId="{95513CBE-BF2C-4710-9841-019E27C55BD2}" type="presParOf" srcId="{D718A7AF-76B7-4110-B37B-8929974B56BA}" destId="{BA776B9B-22C3-4691-A67B-9E1D3919EF69}" srcOrd="1" destOrd="0" presId="urn:microsoft.com/office/officeart/2005/8/layout/process1"/>
    <dgm:cxn modelId="{0C090BB6-081D-4EFB-BAEE-6B5B8780D6B3}" type="presParOf" srcId="{BA776B9B-22C3-4691-A67B-9E1D3919EF69}" destId="{A9814097-2E11-4A18-AD97-D61D863A6CD6}" srcOrd="0" destOrd="0" presId="urn:microsoft.com/office/officeart/2005/8/layout/process1"/>
    <dgm:cxn modelId="{51D8C847-7F4B-4080-A530-3EA5E20DF087}" type="presParOf" srcId="{D718A7AF-76B7-4110-B37B-8929974B56BA}" destId="{BCBBF8C7-9FF4-4C9B-89F0-772ED4A4C9D5}" srcOrd="2" destOrd="0" presId="urn:microsoft.com/office/officeart/2005/8/layout/process1"/>
    <dgm:cxn modelId="{6B4C5B71-445C-4B23-AD3E-7CA5F11F1E59}" type="presParOf" srcId="{D718A7AF-76B7-4110-B37B-8929974B56BA}" destId="{C0DB41B3-7E5F-4FC5-85B4-827D1170E544}" srcOrd="3" destOrd="0" presId="urn:microsoft.com/office/officeart/2005/8/layout/process1"/>
    <dgm:cxn modelId="{A21241DB-3DDB-4F2A-8616-00ABB6299C3F}" type="presParOf" srcId="{C0DB41B3-7E5F-4FC5-85B4-827D1170E544}" destId="{2937132E-B82C-4827-8C0B-E40776C138FA}" srcOrd="0" destOrd="0" presId="urn:microsoft.com/office/officeart/2005/8/layout/process1"/>
    <dgm:cxn modelId="{16470633-18C7-452E-843D-0E0EAA977369}" type="presParOf" srcId="{D718A7AF-76B7-4110-B37B-8929974B56BA}" destId="{8D61C927-1473-4AA8-95A3-8AEDCCEDEE9D}"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3B5219-BC68-425E-8367-3A117B09A83B}"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VE"/>
        </a:p>
      </dgm:t>
    </dgm:pt>
    <dgm:pt modelId="{314790EB-FEA6-40AC-930A-3D60D67D07F4}">
      <dgm:prSet phldrT="[Texto]"/>
      <dgm:spPr/>
      <dgm:t>
        <a:bodyPr/>
        <a:lstStyle/>
        <a:p>
          <a:r>
            <a:rPr lang="es-VE" dirty="0" smtClean="0"/>
            <a:t>Medicalización</a:t>
          </a:r>
          <a:endParaRPr lang="es-VE" dirty="0"/>
        </a:p>
      </dgm:t>
    </dgm:pt>
    <dgm:pt modelId="{26DF92D0-C64D-411A-9BEA-98A4EF7AD5BB}" type="parTrans" cxnId="{0042B574-7C1E-4041-A4CA-5049A07C33F5}">
      <dgm:prSet/>
      <dgm:spPr/>
      <dgm:t>
        <a:bodyPr/>
        <a:lstStyle/>
        <a:p>
          <a:endParaRPr lang="es-VE"/>
        </a:p>
      </dgm:t>
    </dgm:pt>
    <dgm:pt modelId="{CAF13EDF-80AF-4C6D-AEFF-56EE5E2601DF}" type="sibTrans" cxnId="{0042B574-7C1E-4041-A4CA-5049A07C33F5}">
      <dgm:prSet/>
      <dgm:spPr/>
      <dgm:t>
        <a:bodyPr/>
        <a:lstStyle/>
        <a:p>
          <a:endParaRPr lang="es-VE"/>
        </a:p>
      </dgm:t>
    </dgm:pt>
    <dgm:pt modelId="{671DF32C-3579-400E-99DF-64332823ED75}">
      <dgm:prSet phldrT="[Texto]"/>
      <dgm:spPr/>
      <dgm:t>
        <a:bodyPr/>
        <a:lstStyle/>
        <a:p>
          <a:r>
            <a:rPr lang="es-ES" dirty="0" smtClean="0"/>
            <a:t>Incremento del número de condiciones de la vida humana y del quehacer cotidiano que han pasado a ser consideradas objeto de atención médica, motivado por el crecimiento de la industria sanitaria y el prestigio del gremio médico.</a:t>
          </a:r>
          <a:endParaRPr lang="es-VE" dirty="0"/>
        </a:p>
      </dgm:t>
    </dgm:pt>
    <dgm:pt modelId="{87027236-4AE9-425C-8156-F3A78301F69A}" type="parTrans" cxnId="{12184D58-F099-49FE-90B8-DAE8CDA9C797}">
      <dgm:prSet/>
      <dgm:spPr/>
      <dgm:t>
        <a:bodyPr/>
        <a:lstStyle/>
        <a:p>
          <a:endParaRPr lang="es-VE"/>
        </a:p>
      </dgm:t>
    </dgm:pt>
    <dgm:pt modelId="{00BE8760-D53E-4773-BD14-349157645846}" type="sibTrans" cxnId="{12184D58-F099-49FE-90B8-DAE8CDA9C797}">
      <dgm:prSet/>
      <dgm:spPr/>
      <dgm:t>
        <a:bodyPr/>
        <a:lstStyle/>
        <a:p>
          <a:endParaRPr lang="es-VE"/>
        </a:p>
      </dgm:t>
    </dgm:pt>
    <dgm:pt modelId="{0F55F254-9EC5-41F1-AC0D-3C8B9435977A}" type="pres">
      <dgm:prSet presAssocID="{9B3B5219-BC68-425E-8367-3A117B09A83B}" presName="Name0" presStyleCnt="0">
        <dgm:presLayoutVars>
          <dgm:dir/>
          <dgm:animLvl val="lvl"/>
          <dgm:resizeHandles/>
        </dgm:presLayoutVars>
      </dgm:prSet>
      <dgm:spPr/>
      <dgm:t>
        <a:bodyPr/>
        <a:lstStyle/>
        <a:p>
          <a:endParaRPr lang="es-ES"/>
        </a:p>
      </dgm:t>
    </dgm:pt>
    <dgm:pt modelId="{299772D5-69A3-4037-B8F6-D2BD1D198F44}" type="pres">
      <dgm:prSet presAssocID="{314790EB-FEA6-40AC-930A-3D60D67D07F4}" presName="linNode" presStyleCnt="0"/>
      <dgm:spPr/>
    </dgm:pt>
    <dgm:pt modelId="{1597ABD5-B606-421D-9C62-6B7E08EA3684}" type="pres">
      <dgm:prSet presAssocID="{314790EB-FEA6-40AC-930A-3D60D67D07F4}" presName="parentShp" presStyleLbl="node1" presStyleIdx="0" presStyleCnt="1" custScaleX="76768" custScaleY="75739" custLinFactNeighborX="-1683">
        <dgm:presLayoutVars>
          <dgm:bulletEnabled val="1"/>
        </dgm:presLayoutVars>
      </dgm:prSet>
      <dgm:spPr/>
      <dgm:t>
        <a:bodyPr/>
        <a:lstStyle/>
        <a:p>
          <a:endParaRPr lang="es-ES"/>
        </a:p>
      </dgm:t>
    </dgm:pt>
    <dgm:pt modelId="{3A5A074E-38EB-47E4-AC58-8EEA0C43F2B4}" type="pres">
      <dgm:prSet presAssocID="{314790EB-FEA6-40AC-930A-3D60D67D07F4}" presName="childShp" presStyleLbl="bgAccFollowNode1" presStyleIdx="0" presStyleCnt="1" custScaleX="112121">
        <dgm:presLayoutVars>
          <dgm:bulletEnabled val="1"/>
        </dgm:presLayoutVars>
      </dgm:prSet>
      <dgm:spPr/>
      <dgm:t>
        <a:bodyPr/>
        <a:lstStyle/>
        <a:p>
          <a:endParaRPr lang="es-VE"/>
        </a:p>
      </dgm:t>
    </dgm:pt>
  </dgm:ptLst>
  <dgm:cxnLst>
    <dgm:cxn modelId="{217B6DD1-41A1-46F6-BC5F-F782FD75B58A}" type="presOf" srcId="{314790EB-FEA6-40AC-930A-3D60D67D07F4}" destId="{1597ABD5-B606-421D-9C62-6B7E08EA3684}" srcOrd="0" destOrd="0" presId="urn:microsoft.com/office/officeart/2005/8/layout/vList6"/>
    <dgm:cxn modelId="{2667DBE0-6400-46AC-A375-3744041B59AF}" type="presOf" srcId="{671DF32C-3579-400E-99DF-64332823ED75}" destId="{3A5A074E-38EB-47E4-AC58-8EEA0C43F2B4}" srcOrd="0" destOrd="0" presId="urn:microsoft.com/office/officeart/2005/8/layout/vList6"/>
    <dgm:cxn modelId="{12184D58-F099-49FE-90B8-DAE8CDA9C797}" srcId="{314790EB-FEA6-40AC-930A-3D60D67D07F4}" destId="{671DF32C-3579-400E-99DF-64332823ED75}" srcOrd="0" destOrd="0" parTransId="{87027236-4AE9-425C-8156-F3A78301F69A}" sibTransId="{00BE8760-D53E-4773-BD14-349157645846}"/>
    <dgm:cxn modelId="{56F7861E-0DDF-4BF3-B6C0-AEFFDBA4ACD9}" type="presOf" srcId="{9B3B5219-BC68-425E-8367-3A117B09A83B}" destId="{0F55F254-9EC5-41F1-AC0D-3C8B9435977A}" srcOrd="0" destOrd="0" presId="urn:microsoft.com/office/officeart/2005/8/layout/vList6"/>
    <dgm:cxn modelId="{0042B574-7C1E-4041-A4CA-5049A07C33F5}" srcId="{9B3B5219-BC68-425E-8367-3A117B09A83B}" destId="{314790EB-FEA6-40AC-930A-3D60D67D07F4}" srcOrd="0" destOrd="0" parTransId="{26DF92D0-C64D-411A-9BEA-98A4EF7AD5BB}" sibTransId="{CAF13EDF-80AF-4C6D-AEFF-56EE5E2601DF}"/>
    <dgm:cxn modelId="{563802EB-C94F-4774-A262-78CE699B94C1}" type="presParOf" srcId="{0F55F254-9EC5-41F1-AC0D-3C8B9435977A}" destId="{299772D5-69A3-4037-B8F6-D2BD1D198F44}" srcOrd="0" destOrd="0" presId="urn:microsoft.com/office/officeart/2005/8/layout/vList6"/>
    <dgm:cxn modelId="{CA54019B-D00B-4005-9CD5-15134FEC6DCA}" type="presParOf" srcId="{299772D5-69A3-4037-B8F6-D2BD1D198F44}" destId="{1597ABD5-B606-421D-9C62-6B7E08EA3684}" srcOrd="0" destOrd="0" presId="urn:microsoft.com/office/officeart/2005/8/layout/vList6"/>
    <dgm:cxn modelId="{11A6FB29-B70D-4277-A5EC-6AAD7D3D40E6}" type="presParOf" srcId="{299772D5-69A3-4037-B8F6-D2BD1D198F44}" destId="{3A5A074E-38EB-47E4-AC58-8EEA0C43F2B4}"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EAE7EC-FAA8-4D86-BB1C-5062586CDC33}" type="doc">
      <dgm:prSet loTypeId="urn:microsoft.com/office/officeart/2005/8/layout/vList3" loCatId="list" qsTypeId="urn:microsoft.com/office/officeart/2005/8/quickstyle/simple1" qsCatId="simple" csTypeId="urn:microsoft.com/office/officeart/2005/8/colors/accent1_2" csCatId="accent1" phldr="1"/>
      <dgm:spPr/>
    </dgm:pt>
    <dgm:pt modelId="{C66B303B-E093-4422-9F81-A71AB07BD8DB}">
      <dgm:prSet phldrT="[Texto]"/>
      <dgm:spPr/>
      <dgm:t>
        <a:bodyPr/>
        <a:lstStyle/>
        <a:p>
          <a:pPr algn="l"/>
          <a:r>
            <a:rPr lang="es-ES" dirty="0" err="1" smtClean="0"/>
            <a:t>Ivan</a:t>
          </a:r>
          <a:r>
            <a:rPr lang="es-ES" dirty="0" smtClean="0"/>
            <a:t> </a:t>
          </a:r>
          <a:r>
            <a:rPr lang="es-ES" dirty="0" err="1" smtClean="0"/>
            <a:t>Ilich</a:t>
          </a:r>
          <a:r>
            <a:rPr lang="es-ES" dirty="0" smtClean="0"/>
            <a:t> </a:t>
          </a:r>
          <a:r>
            <a:rPr lang="es-ES" i="1" dirty="0" smtClean="0"/>
            <a:t>Némesis Médica</a:t>
          </a:r>
          <a:r>
            <a:rPr lang="es-ES" dirty="0" smtClean="0"/>
            <a:t> (1978), Michel Foucault (1963), </a:t>
          </a:r>
          <a:r>
            <a:rPr lang="es-ES" dirty="0" err="1" smtClean="0"/>
            <a:t>Dupuy</a:t>
          </a:r>
          <a:r>
            <a:rPr lang="es-ES" dirty="0" smtClean="0"/>
            <a:t> y </a:t>
          </a:r>
          <a:r>
            <a:rPr lang="es-ES" dirty="0" err="1" smtClean="0"/>
            <a:t>Karsenty</a:t>
          </a:r>
          <a:r>
            <a:rPr lang="es-ES" dirty="0" smtClean="0"/>
            <a:t> (1974), </a:t>
          </a:r>
          <a:r>
            <a:rPr lang="es-ES" dirty="0" err="1" smtClean="0"/>
            <a:t>Clavreul</a:t>
          </a:r>
          <a:r>
            <a:rPr lang="es-ES" dirty="0" smtClean="0"/>
            <a:t> (1978), </a:t>
          </a:r>
          <a:r>
            <a:rPr lang="es-ES" dirty="0" err="1" smtClean="0"/>
            <a:t>Attali</a:t>
          </a:r>
          <a:r>
            <a:rPr lang="es-ES" dirty="0" smtClean="0"/>
            <a:t> (1979) y </a:t>
          </a:r>
          <a:r>
            <a:rPr lang="es-ES" dirty="0" err="1" smtClean="0"/>
            <a:t>Boltanski</a:t>
          </a:r>
          <a:r>
            <a:rPr lang="es-ES" dirty="0" smtClean="0"/>
            <a:t> (1979)</a:t>
          </a:r>
          <a:endParaRPr lang="es-VE" dirty="0"/>
        </a:p>
      </dgm:t>
    </dgm:pt>
    <dgm:pt modelId="{EB93ACB2-32CD-4F31-9DF1-439FC6C5A6EB}" type="parTrans" cxnId="{EFDACF97-7B9E-46BA-8F86-2A25D3A87079}">
      <dgm:prSet/>
      <dgm:spPr/>
      <dgm:t>
        <a:bodyPr/>
        <a:lstStyle/>
        <a:p>
          <a:endParaRPr lang="es-VE"/>
        </a:p>
      </dgm:t>
    </dgm:pt>
    <dgm:pt modelId="{00D2F012-EDF2-4564-9BB4-F99CFBFB3360}" type="sibTrans" cxnId="{EFDACF97-7B9E-46BA-8F86-2A25D3A87079}">
      <dgm:prSet/>
      <dgm:spPr/>
      <dgm:t>
        <a:bodyPr/>
        <a:lstStyle/>
        <a:p>
          <a:endParaRPr lang="es-VE"/>
        </a:p>
      </dgm:t>
    </dgm:pt>
    <dgm:pt modelId="{259504C3-B7ED-4433-847A-8D3EFB7D047E}" type="pres">
      <dgm:prSet presAssocID="{CEEAE7EC-FAA8-4D86-BB1C-5062586CDC33}" presName="linearFlow" presStyleCnt="0">
        <dgm:presLayoutVars>
          <dgm:dir/>
          <dgm:resizeHandles val="exact"/>
        </dgm:presLayoutVars>
      </dgm:prSet>
      <dgm:spPr/>
    </dgm:pt>
    <dgm:pt modelId="{8ACF8D66-43A0-4A13-A9DC-90B02E03D485}" type="pres">
      <dgm:prSet presAssocID="{C66B303B-E093-4422-9F81-A71AB07BD8DB}" presName="composite" presStyleCnt="0"/>
      <dgm:spPr/>
    </dgm:pt>
    <dgm:pt modelId="{F85BFC89-44E1-4780-A9FD-8F6E9E8C7097}" type="pres">
      <dgm:prSet presAssocID="{C66B303B-E093-4422-9F81-A71AB07BD8DB}" presName="imgShp" presStyleLbl="fgImgPlace1" presStyleIdx="0" presStyleCnt="1"/>
      <dgm:spPr>
        <a:blipFill rotWithShape="0">
          <a:blip xmlns:r="http://schemas.openxmlformats.org/officeDocument/2006/relationships" r:embed="rId1"/>
          <a:stretch>
            <a:fillRect/>
          </a:stretch>
        </a:blipFill>
      </dgm:spPr>
    </dgm:pt>
    <dgm:pt modelId="{0E313D85-04D3-486A-9BC3-E8A23AAA0D3F}" type="pres">
      <dgm:prSet presAssocID="{C66B303B-E093-4422-9F81-A71AB07BD8DB}" presName="txShp" presStyleLbl="node1" presStyleIdx="0" presStyleCnt="1" custScaleX="97095">
        <dgm:presLayoutVars>
          <dgm:bulletEnabled val="1"/>
        </dgm:presLayoutVars>
      </dgm:prSet>
      <dgm:spPr/>
      <dgm:t>
        <a:bodyPr/>
        <a:lstStyle/>
        <a:p>
          <a:endParaRPr lang="es-VE"/>
        </a:p>
      </dgm:t>
    </dgm:pt>
  </dgm:ptLst>
  <dgm:cxnLst>
    <dgm:cxn modelId="{EFDACF97-7B9E-46BA-8F86-2A25D3A87079}" srcId="{CEEAE7EC-FAA8-4D86-BB1C-5062586CDC33}" destId="{C66B303B-E093-4422-9F81-A71AB07BD8DB}" srcOrd="0" destOrd="0" parTransId="{EB93ACB2-32CD-4F31-9DF1-439FC6C5A6EB}" sibTransId="{00D2F012-EDF2-4564-9BB4-F99CFBFB3360}"/>
    <dgm:cxn modelId="{FE5F6785-2D3E-49B9-AC34-2D57BE0BD987}" type="presOf" srcId="{CEEAE7EC-FAA8-4D86-BB1C-5062586CDC33}" destId="{259504C3-B7ED-4433-847A-8D3EFB7D047E}" srcOrd="0" destOrd="0" presId="urn:microsoft.com/office/officeart/2005/8/layout/vList3"/>
    <dgm:cxn modelId="{B1D6D9F4-5E78-4DDC-863D-B319689F34BA}" type="presOf" srcId="{C66B303B-E093-4422-9F81-A71AB07BD8DB}" destId="{0E313D85-04D3-486A-9BC3-E8A23AAA0D3F}" srcOrd="0" destOrd="0" presId="urn:microsoft.com/office/officeart/2005/8/layout/vList3"/>
    <dgm:cxn modelId="{2ADCDF94-2316-4A8E-9A8A-8D52FF34C691}" type="presParOf" srcId="{259504C3-B7ED-4433-847A-8D3EFB7D047E}" destId="{8ACF8D66-43A0-4A13-A9DC-90B02E03D485}" srcOrd="0" destOrd="0" presId="urn:microsoft.com/office/officeart/2005/8/layout/vList3"/>
    <dgm:cxn modelId="{E54E30F3-BDFA-438A-B5DC-6E27484D32C4}" type="presParOf" srcId="{8ACF8D66-43A0-4A13-A9DC-90B02E03D485}" destId="{F85BFC89-44E1-4780-A9FD-8F6E9E8C7097}" srcOrd="0" destOrd="0" presId="urn:microsoft.com/office/officeart/2005/8/layout/vList3"/>
    <dgm:cxn modelId="{63712E36-C3CA-47A0-B272-B0BCF45F8CFF}" type="presParOf" srcId="{8ACF8D66-43A0-4A13-A9DC-90B02E03D485}" destId="{0E313D85-04D3-486A-9BC3-E8A23AAA0D3F}" srcOrd="1" destOrd="0" presId="urn:microsoft.com/office/officeart/2005/8/layout/vList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EDA907-44D0-44F6-8F2D-DF75B52F4C2D}">
      <dsp:nvSpPr>
        <dsp:cNvPr id="0" name=""/>
        <dsp:cNvSpPr/>
      </dsp:nvSpPr>
      <dsp:spPr>
        <a:xfrm>
          <a:off x="6961" y="0"/>
          <a:ext cx="2080778" cy="252028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Hegemonía cultural de </a:t>
          </a:r>
          <a:r>
            <a:rPr lang="es-ES" sz="1800" kern="1200" smtClean="0"/>
            <a:t>los EEUU</a:t>
          </a:r>
          <a:endParaRPr lang="es-VE" sz="1800" kern="1200" dirty="0"/>
        </a:p>
      </dsp:txBody>
      <dsp:txXfrm>
        <a:off x="6961" y="0"/>
        <a:ext cx="2080778" cy="2520280"/>
      </dsp:txXfrm>
    </dsp:sp>
    <dsp:sp modelId="{BA776B9B-22C3-4691-A67B-9E1D3919EF69}">
      <dsp:nvSpPr>
        <dsp:cNvPr id="0" name=""/>
        <dsp:cNvSpPr/>
      </dsp:nvSpPr>
      <dsp:spPr>
        <a:xfrm>
          <a:off x="2295817" y="1002123"/>
          <a:ext cx="441124" cy="5160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VE" sz="1400" kern="1200"/>
        </a:p>
      </dsp:txBody>
      <dsp:txXfrm>
        <a:off x="2295817" y="1002123"/>
        <a:ext cx="441124" cy="516032"/>
      </dsp:txXfrm>
    </dsp:sp>
    <dsp:sp modelId="{BCBBF8C7-9FF4-4C9B-89F0-772ED4A4C9D5}">
      <dsp:nvSpPr>
        <dsp:cNvPr id="0" name=""/>
        <dsp:cNvSpPr/>
      </dsp:nvSpPr>
      <dsp:spPr>
        <a:xfrm>
          <a:off x="2920050" y="68080"/>
          <a:ext cx="2080778" cy="2384119"/>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VE" sz="1800" b="1" kern="1200" cap="none" spc="0" dirty="0" smtClean="0">
              <a:ln w="17780" cmpd="sng">
                <a:solidFill>
                  <a:srgbClr val="FFFFFF"/>
                </a:solidFill>
                <a:prstDash val="solid"/>
                <a:miter lim="800000"/>
              </a:ln>
              <a:solidFill>
                <a:srgbClr val="C00000"/>
              </a:solidFill>
              <a:effectLst>
                <a:outerShdw blurRad="50800" algn="tl" rotWithShape="0">
                  <a:srgbClr val="000000"/>
                </a:outerShdw>
              </a:effectLst>
            </a:rPr>
            <a:t>Consumismo sanitario</a:t>
          </a:r>
          <a:endParaRPr lang="es-VE" sz="1800" b="1" kern="1200" cap="none" spc="0" dirty="0">
            <a:ln w="17780" cmpd="sng">
              <a:solidFill>
                <a:srgbClr val="FFFFFF"/>
              </a:solidFill>
              <a:prstDash val="solid"/>
              <a:miter lim="800000"/>
            </a:ln>
            <a:solidFill>
              <a:srgbClr val="C00000"/>
            </a:solidFill>
            <a:effectLst>
              <a:outerShdw blurRad="50800" algn="tl" rotWithShape="0">
                <a:srgbClr val="000000"/>
              </a:outerShdw>
            </a:effectLst>
          </a:endParaRPr>
        </a:p>
      </dsp:txBody>
      <dsp:txXfrm>
        <a:off x="2920050" y="68080"/>
        <a:ext cx="2080778" cy="2384119"/>
      </dsp:txXfrm>
    </dsp:sp>
    <dsp:sp modelId="{C0DB41B3-7E5F-4FC5-85B4-827D1170E544}">
      <dsp:nvSpPr>
        <dsp:cNvPr id="0" name=""/>
        <dsp:cNvSpPr/>
      </dsp:nvSpPr>
      <dsp:spPr>
        <a:xfrm>
          <a:off x="5208906" y="1002123"/>
          <a:ext cx="441124" cy="5160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VE" sz="1400" kern="1200"/>
        </a:p>
      </dsp:txBody>
      <dsp:txXfrm>
        <a:off x="5208906" y="1002123"/>
        <a:ext cx="441124" cy="516032"/>
      </dsp:txXfrm>
    </dsp:sp>
    <dsp:sp modelId="{8D61C927-1473-4AA8-95A3-8AEDCCEDEE9D}">
      <dsp:nvSpPr>
        <dsp:cNvPr id="0" name=""/>
        <dsp:cNvSpPr/>
      </dsp:nvSpPr>
      <dsp:spPr>
        <a:xfrm>
          <a:off x="5833140" y="68080"/>
          <a:ext cx="2080778" cy="238411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VE" sz="1800" kern="1200" dirty="0" smtClean="0"/>
            <a:t>Consumo mundial de medicamentos 400 mil millones $, la mitad de ellos en EEUU </a:t>
          </a:r>
          <a:endParaRPr lang="es-VE" sz="1800" kern="1200" dirty="0"/>
        </a:p>
      </dsp:txBody>
      <dsp:txXfrm>
        <a:off x="5833140" y="68080"/>
        <a:ext cx="2080778" cy="23841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EDA907-44D0-44F6-8F2D-DF75B52F4C2D}">
      <dsp:nvSpPr>
        <dsp:cNvPr id="0" name=""/>
        <dsp:cNvSpPr/>
      </dsp:nvSpPr>
      <dsp:spPr>
        <a:xfrm>
          <a:off x="6961" y="0"/>
          <a:ext cx="2080778" cy="2320032"/>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VE" sz="1600" kern="1200" dirty="0" smtClean="0"/>
            <a:t>300</a:t>
          </a:r>
          <a:r>
            <a:rPr lang="es-VE" sz="1600" kern="1200" baseline="0" dirty="0" smtClean="0"/>
            <a:t> millones de personas en EEUU consumen la mitad de medicamentos en un mundo con 6500 millones</a:t>
          </a:r>
          <a:endParaRPr lang="es-VE" sz="1600" kern="1200" dirty="0"/>
        </a:p>
      </dsp:txBody>
      <dsp:txXfrm>
        <a:off x="6961" y="0"/>
        <a:ext cx="2080778" cy="2320032"/>
      </dsp:txXfrm>
    </dsp:sp>
    <dsp:sp modelId="{BA776B9B-22C3-4691-A67B-9E1D3919EF69}">
      <dsp:nvSpPr>
        <dsp:cNvPr id="0" name=""/>
        <dsp:cNvSpPr/>
      </dsp:nvSpPr>
      <dsp:spPr>
        <a:xfrm>
          <a:off x="2295817" y="901999"/>
          <a:ext cx="441124" cy="5160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VE" sz="1300" kern="1200"/>
        </a:p>
      </dsp:txBody>
      <dsp:txXfrm>
        <a:off x="2295817" y="901999"/>
        <a:ext cx="441124" cy="516032"/>
      </dsp:txXfrm>
    </dsp:sp>
    <dsp:sp modelId="{BCBBF8C7-9FF4-4C9B-89F0-772ED4A4C9D5}">
      <dsp:nvSpPr>
        <dsp:cNvPr id="0" name=""/>
        <dsp:cNvSpPr/>
      </dsp:nvSpPr>
      <dsp:spPr>
        <a:xfrm>
          <a:off x="2920050" y="62671"/>
          <a:ext cx="2080778" cy="2194689"/>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modelo </a:t>
          </a:r>
          <a:r>
            <a:rPr lang="es-ES" sz="1600" kern="1200" dirty="0" err="1" smtClean="0"/>
            <a:t>hospitalocéntrico</a:t>
          </a:r>
          <a:r>
            <a:rPr lang="es-ES" sz="1600" kern="1200" dirty="0" smtClean="0"/>
            <a:t>, individualista y </a:t>
          </a:r>
          <a:r>
            <a:rPr lang="es-ES" sz="1600" kern="1200" dirty="0" err="1" smtClean="0"/>
            <a:t>curativista</a:t>
          </a:r>
          <a:endParaRPr lang="es-VE" sz="1600" kern="1200" dirty="0"/>
        </a:p>
      </dsp:txBody>
      <dsp:txXfrm>
        <a:off x="2920050" y="62671"/>
        <a:ext cx="2080778" cy="2194689"/>
      </dsp:txXfrm>
    </dsp:sp>
    <dsp:sp modelId="{C0DB41B3-7E5F-4FC5-85B4-827D1170E544}">
      <dsp:nvSpPr>
        <dsp:cNvPr id="0" name=""/>
        <dsp:cNvSpPr/>
      </dsp:nvSpPr>
      <dsp:spPr>
        <a:xfrm>
          <a:off x="5208906" y="901999"/>
          <a:ext cx="441124" cy="5160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VE" sz="1300" kern="1200"/>
        </a:p>
      </dsp:txBody>
      <dsp:txXfrm>
        <a:off x="5208906" y="901999"/>
        <a:ext cx="441124" cy="516032"/>
      </dsp:txXfrm>
    </dsp:sp>
    <dsp:sp modelId="{8D61C927-1473-4AA8-95A3-8AEDCCEDEE9D}">
      <dsp:nvSpPr>
        <dsp:cNvPr id="0" name=""/>
        <dsp:cNvSpPr/>
      </dsp:nvSpPr>
      <dsp:spPr>
        <a:xfrm>
          <a:off x="5833140" y="62671"/>
          <a:ext cx="2080778" cy="2194689"/>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se ha </a:t>
          </a:r>
          <a:r>
            <a:rPr lang="es-ES" sz="1600" kern="1200" dirty="0" err="1" smtClean="0"/>
            <a:t>transculturizado</a:t>
          </a:r>
          <a:r>
            <a:rPr lang="es-ES" sz="1600" kern="1200" dirty="0" smtClean="0"/>
            <a:t> a muchas sociedades en vías de desarrollo. Medicalización</a:t>
          </a:r>
          <a:endParaRPr lang="es-VE" sz="1600" kern="1200" dirty="0"/>
        </a:p>
      </dsp:txBody>
      <dsp:txXfrm>
        <a:off x="5833140" y="62671"/>
        <a:ext cx="2080778" cy="219468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4716463" y="5345113"/>
            <a:ext cx="4427537" cy="1512887"/>
            <a:chOff x="2971" y="3367"/>
            <a:chExt cx="2789" cy="953"/>
          </a:xfrm>
        </p:grpSpPr>
        <p:sp>
          <p:nvSpPr>
            <p:cNvPr id="5123"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s-VE"/>
            </a:p>
          </p:txBody>
        </p:sp>
        <p:sp>
          <p:nvSpPr>
            <p:cNvPr id="5124"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25"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26"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27"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28"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29"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0"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1"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2"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3"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4"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5"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6"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5137"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grpSp>
      <p:sp>
        <p:nvSpPr>
          <p:cNvPr id="513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s-MX"/>
              <a:t>Haga clic para cambiar el estilo de título	</a:t>
            </a:r>
          </a:p>
        </p:txBody>
      </p:sp>
      <p:sp>
        <p:nvSpPr>
          <p:cNvPr id="513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s-MX"/>
              <a:t>Haga clic para modificar el estilo de subtítulo del patrón</a:t>
            </a:r>
          </a:p>
        </p:txBody>
      </p:sp>
      <p:sp>
        <p:nvSpPr>
          <p:cNvPr id="5140" name="Rectangle 20"/>
          <p:cNvSpPr>
            <a:spLocks noGrp="1" noChangeArrowheads="1"/>
          </p:cNvSpPr>
          <p:nvPr>
            <p:ph type="dt" sz="quarter" idx="2"/>
          </p:nvPr>
        </p:nvSpPr>
        <p:spPr/>
        <p:txBody>
          <a:bodyPr/>
          <a:lstStyle>
            <a:lvl1pPr>
              <a:defRPr/>
            </a:lvl1pPr>
          </a:lstStyle>
          <a:p>
            <a:endParaRPr lang="es-MX"/>
          </a:p>
        </p:txBody>
      </p:sp>
      <p:sp>
        <p:nvSpPr>
          <p:cNvPr id="5141" name="Rectangle 21"/>
          <p:cNvSpPr>
            <a:spLocks noGrp="1" noChangeArrowheads="1"/>
          </p:cNvSpPr>
          <p:nvPr>
            <p:ph type="ftr" sz="quarter" idx="3"/>
          </p:nvPr>
        </p:nvSpPr>
        <p:spPr/>
        <p:txBody>
          <a:bodyPr/>
          <a:lstStyle>
            <a:lvl1pPr>
              <a:defRPr/>
            </a:lvl1pPr>
          </a:lstStyle>
          <a:p>
            <a:endParaRPr lang="es-MX"/>
          </a:p>
        </p:txBody>
      </p:sp>
      <p:sp>
        <p:nvSpPr>
          <p:cNvPr id="5142" name="Rectangle 22"/>
          <p:cNvSpPr>
            <a:spLocks noGrp="1" noChangeArrowheads="1"/>
          </p:cNvSpPr>
          <p:nvPr>
            <p:ph type="sldNum" sz="quarter" idx="4"/>
          </p:nvPr>
        </p:nvSpPr>
        <p:spPr/>
        <p:txBody>
          <a:bodyPr/>
          <a:lstStyle>
            <a:lvl1pPr>
              <a:defRPr/>
            </a:lvl1pPr>
          </a:lstStyle>
          <a:p>
            <a:fld id="{2B0ECE67-01FE-4882-851E-38EBF092947D}" type="slidenum">
              <a:rPr lang="es-MX"/>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7AC19071-141C-43CD-9AB6-9FE14A0123C0}" type="slidenum">
              <a:rPr lang="es-MX"/>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27C02D4B-4E7F-46F0-8F86-5725153F26C7}" type="slidenum">
              <a:rPr lang="es-MX"/>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VE"/>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a:xfrm>
            <a:off x="457200" y="6243638"/>
            <a:ext cx="2133600" cy="457200"/>
          </a:xfrm>
        </p:spPr>
        <p:txBody>
          <a:bodyPr/>
          <a:lstStyle>
            <a:lvl1pPr>
              <a:defRPr/>
            </a:lvl1pPr>
          </a:lstStyle>
          <a:p>
            <a:endParaRPr lang="es-MX"/>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MX"/>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A7334078-C795-44E6-BD1B-773B3AE2F20F}" type="slidenum">
              <a:rPr lang="es-MX"/>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9DD7580C-B2FB-4716-85FD-00254B911D7B}" type="slidenum">
              <a:rPr lang="es-MX"/>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6E2FD5DD-8038-4764-B46C-90FC7C0B76D9}" type="slidenum">
              <a:rPr lang="es-MX"/>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B5ACBDC1-5598-4517-8F62-808E2C49E9FA}" type="slidenum">
              <a:rPr lang="es-MX"/>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lvl1pPr>
              <a:defRPr/>
            </a:lvl1pPr>
          </a:lstStyle>
          <a:p>
            <a:endParaRPr lang="es-MX"/>
          </a:p>
        </p:txBody>
      </p:sp>
      <p:sp>
        <p:nvSpPr>
          <p:cNvPr id="8" name="7 Marcador de pie de página"/>
          <p:cNvSpPr>
            <a:spLocks noGrp="1"/>
          </p:cNvSpPr>
          <p:nvPr>
            <p:ph type="ftr" sz="quarter" idx="11"/>
          </p:nvPr>
        </p:nvSpPr>
        <p:spPr/>
        <p:txBody>
          <a:bodyPr/>
          <a:lstStyle>
            <a:lvl1pPr>
              <a:defRPr/>
            </a:lvl1pPr>
          </a:lstStyle>
          <a:p>
            <a:endParaRPr lang="es-MX"/>
          </a:p>
        </p:txBody>
      </p:sp>
      <p:sp>
        <p:nvSpPr>
          <p:cNvPr id="9" name="8 Marcador de número de diapositiva"/>
          <p:cNvSpPr>
            <a:spLocks noGrp="1"/>
          </p:cNvSpPr>
          <p:nvPr>
            <p:ph type="sldNum" sz="quarter" idx="12"/>
          </p:nvPr>
        </p:nvSpPr>
        <p:spPr/>
        <p:txBody>
          <a:bodyPr/>
          <a:lstStyle>
            <a:lvl1pPr>
              <a:defRPr/>
            </a:lvl1pPr>
          </a:lstStyle>
          <a:p>
            <a:fld id="{56474EDF-39E0-46C8-A5E8-66A3B5176394}" type="slidenum">
              <a:rPr lang="es-MX"/>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lvl1pPr>
              <a:defRPr/>
            </a:lvl1pPr>
          </a:lstStyle>
          <a:p>
            <a:endParaRPr lang="es-MX"/>
          </a:p>
        </p:txBody>
      </p:sp>
      <p:sp>
        <p:nvSpPr>
          <p:cNvPr id="4" name="3 Marcador de pie de página"/>
          <p:cNvSpPr>
            <a:spLocks noGrp="1"/>
          </p:cNvSpPr>
          <p:nvPr>
            <p:ph type="ftr" sz="quarter" idx="11"/>
          </p:nvPr>
        </p:nvSpPr>
        <p:spPr/>
        <p:txBody>
          <a:bodyPr/>
          <a:lstStyle>
            <a:lvl1pPr>
              <a:defRPr/>
            </a:lvl1pPr>
          </a:lstStyle>
          <a:p>
            <a:endParaRPr lang="es-MX"/>
          </a:p>
        </p:txBody>
      </p:sp>
      <p:sp>
        <p:nvSpPr>
          <p:cNvPr id="5" name="4 Marcador de número de diapositiva"/>
          <p:cNvSpPr>
            <a:spLocks noGrp="1"/>
          </p:cNvSpPr>
          <p:nvPr>
            <p:ph type="sldNum" sz="quarter" idx="12"/>
          </p:nvPr>
        </p:nvSpPr>
        <p:spPr/>
        <p:txBody>
          <a:bodyPr/>
          <a:lstStyle>
            <a:lvl1pPr>
              <a:defRPr/>
            </a:lvl1pPr>
          </a:lstStyle>
          <a:p>
            <a:fld id="{476D5C71-3218-4A45-B000-8549F791B293}" type="slidenum">
              <a:rPr lang="es-MX"/>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MX"/>
          </a:p>
        </p:txBody>
      </p:sp>
      <p:sp>
        <p:nvSpPr>
          <p:cNvPr id="3" name="2 Marcador de pie de página"/>
          <p:cNvSpPr>
            <a:spLocks noGrp="1"/>
          </p:cNvSpPr>
          <p:nvPr>
            <p:ph type="ftr" sz="quarter" idx="11"/>
          </p:nvPr>
        </p:nvSpPr>
        <p:spPr/>
        <p:txBody>
          <a:bodyPr/>
          <a:lstStyle>
            <a:lvl1pPr>
              <a:defRPr/>
            </a:lvl1pPr>
          </a:lstStyle>
          <a:p>
            <a:endParaRPr lang="es-MX"/>
          </a:p>
        </p:txBody>
      </p:sp>
      <p:sp>
        <p:nvSpPr>
          <p:cNvPr id="4" name="3 Marcador de número de diapositiva"/>
          <p:cNvSpPr>
            <a:spLocks noGrp="1"/>
          </p:cNvSpPr>
          <p:nvPr>
            <p:ph type="sldNum" sz="quarter" idx="12"/>
          </p:nvPr>
        </p:nvSpPr>
        <p:spPr/>
        <p:txBody>
          <a:bodyPr/>
          <a:lstStyle>
            <a:lvl1pPr>
              <a:defRPr/>
            </a:lvl1pPr>
          </a:lstStyle>
          <a:p>
            <a:fld id="{55AF979D-AC9D-452F-8B85-335E36FE60A1}" type="slidenum">
              <a:rPr lang="es-MX"/>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4FB77C25-8C9F-4AE4-93A5-E04FC5F19449}" type="slidenum">
              <a:rPr lang="es-MX"/>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8CB750BA-E17B-4091-92D2-C7B987A4EAEB}" type="slidenum">
              <a:rPr lang="es-MX"/>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4716463" y="5345113"/>
            <a:ext cx="4427537" cy="1512887"/>
            <a:chOff x="2971" y="3367"/>
            <a:chExt cx="2789" cy="953"/>
          </a:xfrm>
        </p:grpSpPr>
        <p:sp>
          <p:nvSpPr>
            <p:cNvPr id="409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s-VE"/>
            </a:p>
          </p:txBody>
        </p:sp>
        <p:sp>
          <p:nvSpPr>
            <p:cNvPr id="410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0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1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1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1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sp>
          <p:nvSpPr>
            <p:cNvPr id="411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s-VE"/>
            </a:p>
          </p:txBody>
        </p:sp>
      </p:grpSp>
      <p:sp>
        <p:nvSpPr>
          <p:cNvPr id="411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411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MX"/>
          </a:p>
        </p:txBody>
      </p:sp>
      <p:sp>
        <p:nvSpPr>
          <p:cNvPr id="411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s-MX"/>
          </a:p>
        </p:txBody>
      </p:sp>
      <p:sp>
        <p:nvSpPr>
          <p:cNvPr id="411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6BF7648A-959E-4EE3-89F5-4AB4C760EAED}" type="slidenum">
              <a:rPr lang="es-MX"/>
              <a:pPr/>
              <a:t>‹Nº›</a:t>
            </a:fld>
            <a:endParaRPr lang="es-MX"/>
          </a:p>
        </p:txBody>
      </p:sp>
      <p:sp>
        <p:nvSpPr>
          <p:cNvPr id="411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enbuenasmanos.com/ARTICULO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28650" y="1700213"/>
            <a:ext cx="7885113" cy="576262"/>
          </a:xfrm>
        </p:spPr>
        <p:txBody>
          <a:bodyPr/>
          <a:lstStyle/>
          <a:p>
            <a:r>
              <a:rPr lang="es-MX" sz="3600" b="1"/>
              <a:t>Ética en la Industria Farmacéutica</a:t>
            </a:r>
            <a:r>
              <a:rPr lang="es-MX" sz="3600"/>
              <a:t> </a:t>
            </a:r>
          </a:p>
        </p:txBody>
      </p:sp>
      <p:graphicFrame>
        <p:nvGraphicFramePr>
          <p:cNvPr id="2051" name="Object 3"/>
          <p:cNvGraphicFramePr>
            <a:graphicFrameLocks noChangeAspect="1"/>
          </p:cNvGraphicFramePr>
          <p:nvPr>
            <p:ph type="subTitle" idx="1"/>
          </p:nvPr>
        </p:nvGraphicFramePr>
        <p:xfrm>
          <a:off x="2735263" y="2349500"/>
          <a:ext cx="3671887" cy="2957513"/>
        </p:xfrm>
        <a:graphic>
          <a:graphicData uri="http://schemas.openxmlformats.org/presentationml/2006/ole">
            <p:oleObj spid="_x0000_s2051" name="Fotografía de Photo Editor" r:id="rId3" imgW="2838846" imgH="2285714" progId="">
              <p:embed/>
            </p:oleObj>
          </a:graphicData>
        </a:graphic>
      </p:graphicFrame>
      <p:sp>
        <p:nvSpPr>
          <p:cNvPr id="2052" name="Rectangle 4"/>
          <p:cNvSpPr>
            <a:spLocks noChangeArrowheads="1"/>
          </p:cNvSpPr>
          <p:nvPr/>
        </p:nvSpPr>
        <p:spPr bwMode="auto">
          <a:xfrm>
            <a:off x="1763713" y="5373688"/>
            <a:ext cx="5014912" cy="884237"/>
          </a:xfrm>
          <a:prstGeom prst="rect">
            <a:avLst/>
          </a:prstGeom>
          <a:noFill/>
          <a:ln w="9525">
            <a:noFill/>
            <a:miter lim="800000"/>
            <a:headEnd/>
            <a:tailEnd/>
          </a:ln>
          <a:effectLst/>
        </p:spPr>
        <p:txBody>
          <a:bodyPr>
            <a:spAutoFit/>
          </a:bodyPr>
          <a:lstStyle/>
          <a:p>
            <a:pPr algn="ctr"/>
            <a:r>
              <a:rPr lang="es-ES" sz="2000" b="1" dirty="0">
                <a:solidFill>
                  <a:schemeClr val="tx2"/>
                </a:solidFill>
                <a:effectLst>
                  <a:outerShdw blurRad="38100" dist="38100" dir="2700000" algn="tl">
                    <a:srgbClr val="000000"/>
                  </a:outerShdw>
                </a:effectLst>
              </a:rPr>
              <a:t>Prof. Gustavo </a:t>
            </a:r>
            <a:r>
              <a:rPr lang="es-ES" sz="2000" b="1" dirty="0" smtClean="0">
                <a:solidFill>
                  <a:schemeClr val="tx2"/>
                </a:solidFill>
                <a:effectLst>
                  <a:outerShdw blurRad="38100" dist="38100" dir="2700000" algn="tl">
                    <a:srgbClr val="000000"/>
                  </a:outerShdw>
                </a:effectLst>
              </a:rPr>
              <a:t>Alcántara Moreno</a:t>
            </a:r>
            <a:endParaRPr lang="es-ES" sz="2000" b="1" dirty="0">
              <a:solidFill>
                <a:schemeClr val="tx2"/>
              </a:solidFill>
              <a:effectLst>
                <a:outerShdw blurRad="38100" dist="38100" dir="2700000" algn="tl">
                  <a:srgbClr val="000000"/>
                </a:outerShdw>
              </a:effectLst>
            </a:endParaRPr>
          </a:p>
          <a:p>
            <a:pPr algn="ctr"/>
            <a:r>
              <a:rPr lang="es-ES" sz="1400" b="1" dirty="0">
                <a:solidFill>
                  <a:schemeClr val="tx2"/>
                </a:solidFill>
                <a:effectLst>
                  <a:outerShdw blurRad="38100" dist="38100" dir="2700000" algn="tl">
                    <a:srgbClr val="000000"/>
                  </a:outerShdw>
                </a:effectLst>
              </a:rPr>
              <a:t>galcantara@ula.ve</a:t>
            </a:r>
            <a:r>
              <a:rPr lang="es-ES" dirty="0">
                <a:solidFill>
                  <a:schemeClr val="tx2"/>
                </a:solidFill>
                <a:effectLst>
                  <a:outerShdw blurRad="38100" dist="38100" dir="2700000" algn="tl">
                    <a:srgbClr val="000000"/>
                  </a:outerShdw>
                </a:effectLst>
              </a:rPr>
              <a:t/>
            </a:r>
            <a:br>
              <a:rPr lang="es-ES" dirty="0">
                <a:solidFill>
                  <a:schemeClr val="tx2"/>
                </a:solidFill>
                <a:effectLst>
                  <a:outerShdw blurRad="38100" dist="38100" dir="2700000" algn="tl">
                    <a:srgbClr val="000000"/>
                  </a:outerShdw>
                </a:effectLst>
              </a:rPr>
            </a:br>
            <a:endParaRPr lang="es-ES" dirty="0">
              <a:solidFill>
                <a:schemeClr val="tx2"/>
              </a:solidFill>
              <a:effectLst>
                <a:outerShdw blurRad="38100" dist="38100" dir="2700000" algn="tl">
                  <a:srgbClr val="000000"/>
                </a:outerShdw>
              </a:effectLst>
            </a:endParaRPr>
          </a:p>
        </p:txBody>
      </p:sp>
      <p:sp>
        <p:nvSpPr>
          <p:cNvPr id="2053" name="Rectangle 5"/>
          <p:cNvSpPr>
            <a:spLocks noChangeArrowheads="1"/>
          </p:cNvSpPr>
          <p:nvPr/>
        </p:nvSpPr>
        <p:spPr bwMode="auto">
          <a:xfrm>
            <a:off x="2051050" y="549275"/>
            <a:ext cx="5184775" cy="915988"/>
          </a:xfrm>
          <a:prstGeom prst="rect">
            <a:avLst/>
          </a:prstGeom>
          <a:noFill/>
          <a:ln w="9525">
            <a:noFill/>
            <a:miter lim="800000"/>
            <a:headEnd/>
            <a:tailEnd/>
          </a:ln>
          <a:effectLst/>
        </p:spPr>
        <p:txBody>
          <a:bodyPr>
            <a:spAutoFit/>
          </a:bodyPr>
          <a:lstStyle/>
          <a:p>
            <a:pPr algn="ctr"/>
            <a:r>
              <a:rPr lang="es-MX">
                <a:solidFill>
                  <a:schemeClr val="tx2"/>
                </a:solidFill>
                <a:effectLst>
                  <a:outerShdw blurRad="38100" dist="38100" dir="2700000" algn="tl">
                    <a:srgbClr val="000000"/>
                  </a:outerShdw>
                </a:effectLst>
              </a:rPr>
              <a:t>Universidad de los Andes</a:t>
            </a:r>
            <a:r>
              <a:rPr lang="es-ES">
                <a:solidFill>
                  <a:schemeClr val="tx2"/>
                </a:solidFill>
                <a:effectLst>
                  <a:outerShdw blurRad="38100" dist="38100" dir="2700000" algn="tl">
                    <a:srgbClr val="000000"/>
                  </a:outerShdw>
                </a:effectLst>
              </a:rPr>
              <a:t/>
            </a:r>
            <a:br>
              <a:rPr lang="es-ES">
                <a:solidFill>
                  <a:schemeClr val="tx2"/>
                </a:solidFill>
                <a:effectLst>
                  <a:outerShdw blurRad="38100" dist="38100" dir="2700000" algn="tl">
                    <a:srgbClr val="000000"/>
                  </a:outerShdw>
                </a:effectLst>
              </a:rPr>
            </a:br>
            <a:r>
              <a:rPr lang="es-ES">
                <a:solidFill>
                  <a:schemeClr val="tx2"/>
                </a:solidFill>
                <a:effectLst>
                  <a:outerShdw blurRad="38100" dist="38100" dir="2700000" algn="tl">
                    <a:srgbClr val="000000"/>
                  </a:outerShdw>
                </a:effectLst>
              </a:rPr>
              <a:t>Departamento de Ciencias de la Conducta</a:t>
            </a:r>
          </a:p>
          <a:p>
            <a:pPr algn="ctr"/>
            <a:r>
              <a:rPr lang="es-ES">
                <a:solidFill>
                  <a:schemeClr val="tx2"/>
                </a:solidFill>
                <a:effectLst>
                  <a:outerShdw blurRad="38100" dist="38100" dir="2700000" algn="tl">
                    <a:srgbClr val="000000"/>
                  </a:outerShdw>
                </a:effectLst>
              </a:rPr>
              <a:t>Facultad de Medicina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sz="half" idx="1"/>
          </p:nvPr>
        </p:nvSpPr>
        <p:spPr>
          <a:xfrm>
            <a:off x="468313" y="620713"/>
            <a:ext cx="7416800" cy="5400675"/>
          </a:xfrm>
        </p:spPr>
        <p:txBody>
          <a:bodyPr/>
          <a:lstStyle/>
          <a:p>
            <a:pPr algn="just">
              <a:lnSpc>
                <a:spcPct val="80000"/>
              </a:lnSpc>
              <a:buFont typeface="Symbol" pitchFamily="18" charset="2"/>
              <a:buChar char=""/>
            </a:pPr>
            <a:r>
              <a:rPr lang="es-ES_tradnl" sz="2000"/>
              <a:t>El </a:t>
            </a:r>
            <a:r>
              <a:rPr lang="es-ES_tradnl" sz="2000" i="1">
                <a:solidFill>
                  <a:schemeClr val="tx2"/>
                </a:solidFill>
              </a:rPr>
              <a:t>sistema de </a:t>
            </a:r>
            <a:r>
              <a:rPr lang="es-ES_tradnl" sz="2000" b="1" i="1">
                <a:solidFill>
                  <a:schemeClr val="tx2"/>
                </a:solidFill>
              </a:rPr>
              <a:t>patentes</a:t>
            </a:r>
            <a:r>
              <a:rPr lang="es-ES_tradnl" sz="2000" b="1"/>
              <a:t> </a:t>
            </a:r>
            <a:r>
              <a:rPr lang="es-ES_tradnl" sz="2000"/>
              <a:t>ocasiona problemas tanto para el sistema de salud moderno como para el tradicional, pues permite que se ejerza la piratería de la medicina tradicional, propiciando la concentración monopólica del mercado de fármacos modernos manteniéndolos a precios artificialmente altos, colocando al sistema de salud moderno fuera del alcance de la mayoría de los pobres.</a:t>
            </a:r>
          </a:p>
          <a:p>
            <a:pPr algn="just">
              <a:lnSpc>
                <a:spcPct val="80000"/>
              </a:lnSpc>
              <a:buFont typeface="Symbol" pitchFamily="18" charset="2"/>
              <a:buNone/>
            </a:pPr>
            <a:endParaRPr lang="es-ES_tradnl" sz="2000"/>
          </a:p>
          <a:p>
            <a:pPr algn="just">
              <a:lnSpc>
                <a:spcPct val="80000"/>
              </a:lnSpc>
              <a:buFont typeface="Symbol" pitchFamily="18" charset="2"/>
              <a:buChar char=""/>
            </a:pPr>
            <a:r>
              <a:rPr lang="es-ES_tradnl" sz="2000"/>
              <a:t>En los países en desarrollo, las empresas nacionales son pequeños laboratorios sin capacidad para desarrollar </a:t>
            </a:r>
            <a:r>
              <a:rPr lang="es-ES_tradnl" sz="2000" b="1"/>
              <a:t>investigaciones</a:t>
            </a:r>
            <a:r>
              <a:rPr lang="es-ES_tradnl" sz="2000"/>
              <a:t>, no posee suficientes medios económicos, su tecnología proviene de la IFM</a:t>
            </a:r>
          </a:p>
          <a:p>
            <a:pPr algn="just">
              <a:lnSpc>
                <a:spcPct val="80000"/>
              </a:lnSpc>
              <a:buFont typeface="Symbol" pitchFamily="18" charset="2"/>
              <a:buChar char=""/>
            </a:pPr>
            <a:endParaRPr lang="es-ES_tradnl" sz="2000"/>
          </a:p>
          <a:p>
            <a:pPr algn="just">
              <a:lnSpc>
                <a:spcPct val="80000"/>
              </a:lnSpc>
              <a:buFont typeface="Symbol" pitchFamily="18" charset="2"/>
              <a:buChar char=""/>
            </a:pPr>
            <a:r>
              <a:rPr lang="es-MX" sz="2000"/>
              <a:t>Dificultades para la industria farmacéutica nacional: No hay información asequible contenida en bases de datos confiables. No se realizan investigaciones sistemáticas para el desarrollo de medicinas destinadas a cubrir las necesidades sanitarias nacionales, son escasas drogas autóctonas (La Cruz citado en Añez, 1995).</a:t>
            </a:r>
            <a:endParaRPr lang="es-ES_tradnl" sz="2000"/>
          </a:p>
          <a:p>
            <a:pPr algn="just">
              <a:lnSpc>
                <a:spcPct val="80000"/>
              </a:lnSpc>
              <a:buFont typeface="Symbol" pitchFamily="18" charset="2"/>
              <a:buChar char=""/>
            </a:pPr>
            <a:endParaRPr lang="es-MX" sz="2000"/>
          </a:p>
          <a:p>
            <a:pPr>
              <a:lnSpc>
                <a:spcPct val="80000"/>
              </a:lnSpc>
            </a:pPr>
            <a:endParaRPr lang="es-MX" sz="2000"/>
          </a:p>
        </p:txBody>
      </p:sp>
      <p:pic>
        <p:nvPicPr>
          <p:cNvPr id="16388" name="Picture 4" descr="j0305257"/>
          <p:cNvPicPr>
            <a:picLocks noGrp="1" noChangeAspect="1" noChangeArrowheads="1"/>
          </p:cNvPicPr>
          <p:nvPr>
            <p:ph sz="half" idx="2"/>
          </p:nvPr>
        </p:nvPicPr>
        <p:blipFill>
          <a:blip r:embed="rId2" cstate="print"/>
          <a:srcRect/>
          <a:stretch>
            <a:fillRect/>
          </a:stretch>
        </p:blipFill>
        <p:spPr>
          <a:xfrm>
            <a:off x="7885113" y="2276475"/>
            <a:ext cx="1138237" cy="1828800"/>
          </a:xfrm>
          <a:noFill/>
          <a:ln/>
        </p:spPr>
      </p:pic>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sz="half" idx="1"/>
          </p:nvPr>
        </p:nvSpPr>
        <p:spPr>
          <a:xfrm>
            <a:off x="250825" y="692150"/>
            <a:ext cx="6562725" cy="5545138"/>
          </a:xfrm>
        </p:spPr>
        <p:txBody>
          <a:bodyPr/>
          <a:lstStyle/>
          <a:p>
            <a:endParaRPr lang="es-ES_tradnl" sz="2000"/>
          </a:p>
          <a:p>
            <a:pPr algn="just"/>
            <a:r>
              <a:rPr lang="es-ES_tradnl" sz="2400"/>
              <a:t>En un estudio realizado por Avorn et al, el 46% de los médicos informaron que los visitadores médicos son de moderadamente a muy importantes en cuanto a influenciar sus hábitos de prescripción. (Amer. Journal of Med., 1982).</a:t>
            </a:r>
          </a:p>
          <a:p>
            <a:pPr algn="just"/>
            <a:endParaRPr lang="es-ES_tradnl" sz="2400"/>
          </a:p>
          <a:p>
            <a:pPr algn="just"/>
            <a:r>
              <a:rPr lang="es-MX" sz="2400"/>
              <a:t> </a:t>
            </a:r>
            <a:r>
              <a:rPr lang="es-ES_tradnl" sz="2400"/>
              <a:t>En otro estudio realizado por Lurie, et al, un tercio de los residentes médicos informaron que cambian su práctica en base a la información que les brindan los visitadores médicos (Journal of Gen Int Med, 1990).</a:t>
            </a:r>
            <a:endParaRPr lang="es-MX" sz="2400"/>
          </a:p>
          <a:p>
            <a:pPr algn="just"/>
            <a:endParaRPr lang="es-MX" sz="2400"/>
          </a:p>
        </p:txBody>
      </p:sp>
      <p:pic>
        <p:nvPicPr>
          <p:cNvPr id="17412" name="Picture 4" descr="1msaycmo[1]"/>
          <p:cNvPicPr>
            <a:picLocks noGrp="1" noChangeAspect="1" noChangeArrowheads="1"/>
          </p:cNvPicPr>
          <p:nvPr>
            <p:ph sz="half" idx="2"/>
          </p:nvPr>
        </p:nvPicPr>
        <p:blipFill>
          <a:blip r:embed="rId2" cstate="print"/>
          <a:srcRect/>
          <a:stretch>
            <a:fillRect/>
          </a:stretch>
        </p:blipFill>
        <p:spPr>
          <a:xfrm>
            <a:off x="6948488" y="2060575"/>
            <a:ext cx="1976437" cy="2016125"/>
          </a:xfrm>
          <a:noFill/>
          <a:ln/>
        </p:spPr>
      </p:pic>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b="1" dirty="0" smtClean="0"/>
              <a:t>Globalización </a:t>
            </a:r>
            <a:r>
              <a:rPr lang="es-ES" sz="2400" b="1" dirty="0"/>
              <a:t>de la cultura norteamericana y el consumismo sanitario en las sociedades en vías de desarrollo.</a:t>
            </a:r>
            <a:endParaRPr lang="es-VE" sz="2400" dirty="0"/>
          </a:p>
        </p:txBody>
      </p:sp>
      <p:graphicFrame>
        <p:nvGraphicFramePr>
          <p:cNvPr id="6" name="5 Diagrama"/>
          <p:cNvGraphicFramePr/>
          <p:nvPr/>
        </p:nvGraphicFramePr>
        <p:xfrm>
          <a:off x="683568" y="1412776"/>
          <a:ext cx="7920880"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Diagrama"/>
          <p:cNvGraphicFramePr/>
          <p:nvPr/>
        </p:nvGraphicFramePr>
        <p:xfrm>
          <a:off x="755576" y="4149080"/>
          <a:ext cx="7920880" cy="23200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630907"/>
          </a:xfrm>
        </p:spPr>
        <p:txBody>
          <a:bodyPr/>
          <a:lstStyle/>
          <a:p>
            <a:r>
              <a:rPr lang="es-ES" sz="2400" b="1" dirty="0"/>
              <a:t>La medicalización de la sociedad</a:t>
            </a:r>
            <a:endParaRPr lang="es-VE" sz="2400" dirty="0"/>
          </a:p>
        </p:txBody>
      </p:sp>
      <p:graphicFrame>
        <p:nvGraphicFramePr>
          <p:cNvPr id="5" name="4 Diagrama"/>
          <p:cNvGraphicFramePr/>
          <p:nvPr/>
        </p:nvGraphicFramePr>
        <p:xfrm>
          <a:off x="179512" y="692696"/>
          <a:ext cx="7128792"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7 Diagrama"/>
          <p:cNvGraphicFramePr/>
          <p:nvPr/>
        </p:nvGraphicFramePr>
        <p:xfrm>
          <a:off x="23664" y="3212976"/>
          <a:ext cx="5412432" cy="21760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9" name="8 Grupo"/>
          <p:cNvGrpSpPr/>
          <p:nvPr/>
        </p:nvGrpSpPr>
        <p:grpSpPr>
          <a:xfrm>
            <a:off x="6775436" y="3284984"/>
            <a:ext cx="2189052" cy="2088232"/>
            <a:chOff x="21" y="305722"/>
            <a:chExt cx="2189052" cy="1908834"/>
          </a:xfrm>
        </p:grpSpPr>
        <p:sp>
          <p:nvSpPr>
            <p:cNvPr id="10" name="9 Rectángulo redondeado"/>
            <p:cNvSpPr/>
            <p:nvPr/>
          </p:nvSpPr>
          <p:spPr>
            <a:xfrm>
              <a:off x="21" y="305722"/>
              <a:ext cx="2189052" cy="1908834"/>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10 Rectángulo"/>
            <p:cNvSpPr/>
            <p:nvPr/>
          </p:nvSpPr>
          <p:spPr>
            <a:xfrm>
              <a:off x="93203" y="398904"/>
              <a:ext cx="2002688" cy="17224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lvl="0" algn="ctr" defTabSz="889000">
                <a:lnSpc>
                  <a:spcPct val="90000"/>
                </a:lnSpc>
                <a:spcAft>
                  <a:spcPct val="35000"/>
                </a:spcAft>
              </a:pPr>
              <a:r>
                <a:rPr lang="es-ES" sz="1600" dirty="0" smtClean="0"/>
                <a:t>El </a:t>
              </a:r>
              <a:r>
                <a:rPr lang="es-ES" sz="1600" dirty="0"/>
                <a:t>envejecimiento, la caída del cabello, la ansiedad, el insomnio, la disfunción eréctil, la obesidad, las cirugías </a:t>
              </a:r>
              <a:r>
                <a:rPr lang="es-ES" sz="1600" dirty="0" smtClean="0"/>
                <a:t>estéticas</a:t>
              </a:r>
              <a:endParaRPr lang="es-VE" sz="1600" kern="1200" dirty="0"/>
            </a:p>
          </p:txBody>
        </p:sp>
      </p:grpSp>
      <p:sp>
        <p:nvSpPr>
          <p:cNvPr id="12" name="11 Pentágono"/>
          <p:cNvSpPr/>
          <p:nvPr/>
        </p:nvSpPr>
        <p:spPr>
          <a:xfrm>
            <a:off x="4932040" y="3645024"/>
            <a:ext cx="1800200" cy="1368152"/>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VE" dirty="0" smtClean="0"/>
              <a:t>Ejemplos</a:t>
            </a:r>
            <a:endParaRPr lang="es-VE" dirty="0"/>
          </a:p>
        </p:txBody>
      </p:sp>
      <p:sp>
        <p:nvSpPr>
          <p:cNvPr id="13"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388" y="333375"/>
            <a:ext cx="5903912" cy="1152525"/>
          </a:xfrm>
        </p:spPr>
        <p:txBody>
          <a:bodyPr/>
          <a:lstStyle/>
          <a:p>
            <a:r>
              <a:rPr lang="es-MX" sz="2400">
                <a:solidFill>
                  <a:srgbClr val="FFFF00"/>
                </a:solidFill>
              </a:rPr>
              <a:t>¿Qué papel juegan los médicos en el negocio de los fármacos?</a:t>
            </a:r>
          </a:p>
        </p:txBody>
      </p:sp>
      <p:sp>
        <p:nvSpPr>
          <p:cNvPr id="19459" name="Rectangle 3"/>
          <p:cNvSpPr>
            <a:spLocks noGrp="1" noChangeArrowheads="1"/>
          </p:cNvSpPr>
          <p:nvPr>
            <p:ph type="body" sz="half" idx="1"/>
          </p:nvPr>
        </p:nvSpPr>
        <p:spPr>
          <a:xfrm>
            <a:off x="323850" y="2205038"/>
            <a:ext cx="8569325" cy="4321175"/>
          </a:xfrm>
        </p:spPr>
        <p:txBody>
          <a:bodyPr/>
          <a:lstStyle/>
          <a:p>
            <a:pPr>
              <a:lnSpc>
                <a:spcPct val="80000"/>
              </a:lnSpc>
            </a:pPr>
            <a:r>
              <a:rPr lang="es-ES_tradnl" sz="2400"/>
              <a:t>El futuro médico debe estar conciente de que él es quien recibirá el efecto de la publicidad a través principalmente del visitador médico. </a:t>
            </a:r>
          </a:p>
          <a:p>
            <a:pPr>
              <a:lnSpc>
                <a:spcPct val="80000"/>
              </a:lnSpc>
            </a:pPr>
            <a:endParaRPr lang="es-ES_tradnl" sz="2400"/>
          </a:p>
          <a:p>
            <a:pPr algn="just">
              <a:lnSpc>
                <a:spcPct val="80000"/>
              </a:lnSpc>
              <a:buFont typeface="Symbol" pitchFamily="18" charset="2"/>
              <a:buChar char=""/>
            </a:pPr>
            <a:r>
              <a:rPr lang="es-ES" sz="2400"/>
              <a:t>El médico es un intermediario en el negocio del medicamento.</a:t>
            </a:r>
            <a:endParaRPr lang="es-ES_tradnl" sz="2400"/>
          </a:p>
          <a:p>
            <a:pPr>
              <a:lnSpc>
                <a:spcPct val="80000"/>
              </a:lnSpc>
              <a:buFont typeface="Wingdings" pitchFamily="2" charset="2"/>
              <a:buNone/>
            </a:pPr>
            <a:endParaRPr lang="es-ES_tradnl" sz="2400"/>
          </a:p>
          <a:p>
            <a:pPr algn="just">
              <a:lnSpc>
                <a:spcPct val="80000"/>
              </a:lnSpc>
              <a:buFont typeface="Symbol" pitchFamily="18" charset="2"/>
              <a:buChar char=""/>
            </a:pPr>
            <a:r>
              <a:rPr lang="es-ES_tradnl" sz="2400"/>
              <a:t>La publicidad de la IFM actúa desde muy temprano en la vida de los (as) estudiantes, ofreciéndole regalos, libros becas, revistas, viajes de placer, premios, entre otros, para que prescriba sus productos. </a:t>
            </a:r>
          </a:p>
        </p:txBody>
      </p:sp>
      <p:pic>
        <p:nvPicPr>
          <p:cNvPr id="19464" name="Picture 8" descr="farmaco"/>
          <p:cNvPicPr>
            <a:picLocks noGrp="1" noChangeAspect="1" noChangeArrowheads="1"/>
          </p:cNvPicPr>
          <p:nvPr>
            <p:ph sz="half" idx="2"/>
          </p:nvPr>
        </p:nvPicPr>
        <p:blipFill>
          <a:blip r:embed="rId2" cstate="print"/>
          <a:srcRect/>
          <a:stretch>
            <a:fillRect/>
          </a:stretch>
        </p:blipFill>
        <p:spPr>
          <a:xfrm>
            <a:off x="6156325" y="188913"/>
            <a:ext cx="2844800" cy="1814512"/>
          </a:xfrm>
          <a:noFill/>
          <a:ln/>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7813"/>
            <a:ext cx="6707188" cy="1495425"/>
          </a:xfrm>
        </p:spPr>
        <p:txBody>
          <a:bodyPr/>
          <a:lstStyle/>
          <a:p>
            <a:r>
              <a:rPr lang="es-MX" sz="2800">
                <a:solidFill>
                  <a:srgbClr val="FFFF00"/>
                </a:solidFill>
              </a:rPr>
              <a:t>Principales pautas de comportamiento del gremio médico al prescribir ¿Ausencia de ética?</a:t>
            </a:r>
            <a:endParaRPr lang="es-ES" sz="2800">
              <a:solidFill>
                <a:srgbClr val="FFFF00"/>
              </a:solidFill>
            </a:endParaRPr>
          </a:p>
        </p:txBody>
      </p:sp>
      <p:sp>
        <p:nvSpPr>
          <p:cNvPr id="28675" name="Rectangle 3"/>
          <p:cNvSpPr>
            <a:spLocks noGrp="1" noChangeArrowheads="1"/>
          </p:cNvSpPr>
          <p:nvPr>
            <p:ph type="body" idx="1"/>
          </p:nvPr>
        </p:nvSpPr>
        <p:spPr>
          <a:xfrm>
            <a:off x="250825" y="2060575"/>
            <a:ext cx="8229600" cy="4530725"/>
          </a:xfrm>
        </p:spPr>
        <p:txBody>
          <a:bodyPr/>
          <a:lstStyle/>
          <a:p>
            <a:pPr algn="just">
              <a:lnSpc>
                <a:spcPct val="80000"/>
              </a:lnSpc>
              <a:buFont typeface="Symbol" pitchFamily="18" charset="2"/>
              <a:buChar char=""/>
            </a:pPr>
            <a:r>
              <a:rPr lang="es-ES" sz="2400"/>
              <a:t>El médico retiene el nombre comercial del medicamento y no el genérico o el de sus principios activos</a:t>
            </a:r>
          </a:p>
          <a:p>
            <a:pPr algn="just">
              <a:lnSpc>
                <a:spcPct val="80000"/>
              </a:lnSpc>
              <a:buFont typeface="Symbol" pitchFamily="18" charset="2"/>
              <a:buChar char=""/>
            </a:pPr>
            <a:endParaRPr lang="es-ES" sz="2400"/>
          </a:p>
          <a:p>
            <a:pPr algn="just">
              <a:lnSpc>
                <a:spcPct val="80000"/>
              </a:lnSpc>
              <a:buFont typeface="Symbol" pitchFamily="18" charset="2"/>
              <a:buChar char=""/>
            </a:pPr>
            <a:r>
              <a:rPr lang="es-ES" sz="2400"/>
              <a:t>No observa la capacidad económica del paciente.</a:t>
            </a:r>
          </a:p>
          <a:p>
            <a:pPr algn="just">
              <a:lnSpc>
                <a:spcPct val="80000"/>
              </a:lnSpc>
              <a:buFont typeface="Symbol" pitchFamily="18" charset="2"/>
              <a:buChar char=""/>
            </a:pPr>
            <a:endParaRPr lang="es-ES" sz="2400"/>
          </a:p>
          <a:p>
            <a:pPr algn="just">
              <a:lnSpc>
                <a:spcPct val="80000"/>
              </a:lnSpc>
              <a:buFont typeface="Symbol" pitchFamily="18" charset="2"/>
              <a:buChar char=""/>
            </a:pPr>
            <a:r>
              <a:rPr lang="es-ES" sz="2400"/>
              <a:t>No prescribe en base a lo que lee en revistas científicas sino en base a lo que el visitador médico le dice.</a:t>
            </a:r>
          </a:p>
          <a:p>
            <a:pPr algn="just">
              <a:lnSpc>
                <a:spcPct val="80000"/>
              </a:lnSpc>
              <a:buFont typeface="Symbol" pitchFamily="18" charset="2"/>
              <a:buChar char=""/>
            </a:pPr>
            <a:endParaRPr lang="es-ES" sz="2400"/>
          </a:p>
          <a:p>
            <a:pPr algn="just">
              <a:lnSpc>
                <a:spcPct val="80000"/>
              </a:lnSpc>
              <a:buFont typeface="Symbol" pitchFamily="18" charset="2"/>
              <a:buChar char=""/>
            </a:pPr>
            <a:r>
              <a:rPr lang="es-ES" sz="2400"/>
              <a:t>Actitud acrítica del profesional de la medicina que da por sentado que los productos de la IFM son mejores que los nacionales.</a:t>
            </a:r>
          </a:p>
          <a:p>
            <a:pPr>
              <a:lnSpc>
                <a:spcPct val="80000"/>
              </a:lnSpc>
            </a:pPr>
            <a:endParaRPr lang="es-ES" sz="2400"/>
          </a:p>
        </p:txBody>
      </p:sp>
      <p:pic>
        <p:nvPicPr>
          <p:cNvPr id="28676" name="Picture 4" descr="gws1rin0[1]"/>
          <p:cNvPicPr>
            <a:picLocks noChangeAspect="1" noChangeArrowheads="1"/>
          </p:cNvPicPr>
          <p:nvPr/>
        </p:nvPicPr>
        <p:blipFill>
          <a:blip r:embed="rId2" cstate="print"/>
          <a:srcRect/>
          <a:stretch>
            <a:fillRect/>
          </a:stretch>
        </p:blipFill>
        <p:spPr bwMode="auto">
          <a:xfrm>
            <a:off x="7119938" y="0"/>
            <a:ext cx="2024062" cy="2036763"/>
          </a:xfrm>
          <a:prstGeom prst="rect">
            <a:avLst/>
          </a:prstGeom>
          <a:noFill/>
          <a:ln w="9525">
            <a:noFill/>
            <a:miter lim="800000"/>
            <a:headEnd/>
            <a:tailEnd/>
          </a:ln>
          <a:effectLst/>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0825" y="277813"/>
            <a:ext cx="5041900" cy="1638300"/>
          </a:xfrm>
        </p:spPr>
        <p:txBody>
          <a:bodyPr/>
          <a:lstStyle/>
          <a:p>
            <a:r>
              <a:rPr lang="es-MX" sz="2400">
                <a:solidFill>
                  <a:srgbClr val="FFFF00"/>
                </a:solidFill>
              </a:rPr>
              <a:t>¿Sobre qué factores descansa el éxito publicitario y comercial de las IFM?</a:t>
            </a:r>
          </a:p>
        </p:txBody>
      </p:sp>
      <p:sp>
        <p:nvSpPr>
          <p:cNvPr id="20483" name="Rectangle 3"/>
          <p:cNvSpPr>
            <a:spLocks noGrp="1" noChangeArrowheads="1"/>
          </p:cNvSpPr>
          <p:nvPr>
            <p:ph type="body" sz="half" idx="1"/>
          </p:nvPr>
        </p:nvSpPr>
        <p:spPr>
          <a:xfrm>
            <a:off x="457200" y="1600200"/>
            <a:ext cx="6491288" cy="4924425"/>
          </a:xfrm>
        </p:spPr>
        <p:txBody>
          <a:bodyPr/>
          <a:lstStyle/>
          <a:p>
            <a:pPr algn="ctr">
              <a:buFont typeface="Wingdings" pitchFamily="2" charset="2"/>
              <a:buNone/>
            </a:pPr>
            <a:endParaRPr lang="es-MX" sz="2800"/>
          </a:p>
          <a:p>
            <a:pPr algn="ctr">
              <a:buFont typeface="Wingdings" pitchFamily="2" charset="2"/>
              <a:buNone/>
            </a:pPr>
            <a:endParaRPr lang="es-MX" sz="2800"/>
          </a:p>
          <a:p>
            <a:pPr algn="ctr">
              <a:buFont typeface="Wingdings" pitchFamily="2" charset="2"/>
              <a:buNone/>
            </a:pPr>
            <a:endParaRPr lang="es-MX" sz="2800"/>
          </a:p>
          <a:p>
            <a:pPr algn="ctr">
              <a:buFont typeface="Wingdings" pitchFamily="2" charset="2"/>
              <a:buNone/>
            </a:pPr>
            <a:endParaRPr lang="es-MX" sz="2800"/>
          </a:p>
        </p:txBody>
      </p:sp>
      <p:sp>
        <p:nvSpPr>
          <p:cNvPr id="20490" name="Text Box 10"/>
          <p:cNvSpPr txBox="1">
            <a:spLocks noChangeArrowheads="1"/>
          </p:cNvSpPr>
          <p:nvPr/>
        </p:nvSpPr>
        <p:spPr bwMode="auto">
          <a:xfrm>
            <a:off x="179388" y="1989138"/>
            <a:ext cx="8496300" cy="5686425"/>
          </a:xfrm>
          <a:prstGeom prst="rect">
            <a:avLst/>
          </a:prstGeom>
          <a:noFill/>
          <a:ln w="9525">
            <a:noFill/>
            <a:miter lim="800000"/>
            <a:headEnd/>
            <a:tailEnd/>
          </a:ln>
          <a:effectLst/>
        </p:spPr>
        <p:txBody>
          <a:bodyPr>
            <a:spAutoFit/>
          </a:bodyPr>
          <a:lstStyle/>
          <a:p>
            <a:pPr algn="just">
              <a:spcBef>
                <a:spcPct val="50000"/>
              </a:spcBef>
              <a:buFont typeface="Wingdings" pitchFamily="2" charset="2"/>
              <a:buChar char="Ø"/>
            </a:pPr>
            <a:r>
              <a:rPr lang="es-ES_tradnl" sz="2000">
                <a:effectLst>
                  <a:outerShdw blurRad="38100" dist="38100" dir="2700000" algn="tl">
                    <a:srgbClr val="000000"/>
                  </a:outerShdw>
                </a:effectLst>
              </a:rPr>
              <a:t>Necesidad impostergable del enfermo.</a:t>
            </a:r>
          </a:p>
          <a:p>
            <a:pPr algn="just">
              <a:spcBef>
                <a:spcPct val="50000"/>
              </a:spcBef>
              <a:buFont typeface="Wingdings" pitchFamily="2" charset="2"/>
              <a:buChar char="Ø"/>
            </a:pPr>
            <a:r>
              <a:rPr lang="es-ES_tradnl" sz="2000">
                <a:effectLst>
                  <a:outerShdw blurRad="38100" dist="38100" dir="2700000" algn="tl">
                    <a:srgbClr val="000000"/>
                  </a:outerShdw>
                </a:effectLst>
              </a:rPr>
              <a:t>Oligopólios, representados por poderosas asociaciones comerciales: Fabricantes e Investigadores Farmacéuticos de América (PhRMA), y la Federación Internacional de Asociaciones de la Industria Farmacéutica (IFPMA).</a:t>
            </a:r>
          </a:p>
          <a:p>
            <a:pPr algn="just">
              <a:spcBef>
                <a:spcPct val="50000"/>
              </a:spcBef>
              <a:buFont typeface="Wingdings" pitchFamily="2" charset="2"/>
              <a:buChar char="Ø"/>
            </a:pPr>
            <a:r>
              <a:rPr lang="es-ES_tradnl" sz="2000">
                <a:effectLst>
                  <a:outerShdw blurRad="38100" dist="38100" dir="2700000" algn="tl">
                    <a:srgbClr val="000000"/>
                  </a:outerShdw>
                </a:effectLst>
              </a:rPr>
              <a:t>Separación entre el comprador y el que decide, o sea, papel mediador del médico que es el que recibe el efecto de la publicidad. </a:t>
            </a:r>
          </a:p>
          <a:p>
            <a:pPr algn="just">
              <a:spcBef>
                <a:spcPct val="50000"/>
              </a:spcBef>
              <a:buFont typeface="Wingdings" pitchFamily="2" charset="2"/>
              <a:buChar char="Ø"/>
            </a:pPr>
            <a:r>
              <a:rPr lang="es-ES_tradnl" sz="2000">
                <a:effectLst>
                  <a:outerShdw blurRad="38100" dist="38100" dir="2700000" algn="tl">
                    <a:srgbClr val="000000"/>
                  </a:outerShdw>
                </a:effectLst>
              </a:rPr>
              <a:t>División internacional entre productores y consumidores. La tecnología biomédica no está globalizada.</a:t>
            </a:r>
          </a:p>
          <a:p>
            <a:pPr algn="just">
              <a:spcBef>
                <a:spcPct val="50000"/>
              </a:spcBef>
              <a:buFont typeface="Wingdings" pitchFamily="2" charset="2"/>
              <a:buChar char="Ø"/>
            </a:pPr>
            <a:r>
              <a:rPr lang="es-ES_tradnl" sz="2000">
                <a:effectLst>
                  <a:outerShdw blurRad="38100" dist="38100" dir="2700000" algn="tl">
                    <a:srgbClr val="000000"/>
                  </a:outerShdw>
                </a:effectLst>
              </a:rPr>
              <a:t>Sistema de patentes y marcas registradas sobre productos y procesos. </a:t>
            </a:r>
          </a:p>
          <a:p>
            <a:pPr algn="just">
              <a:spcBef>
                <a:spcPct val="50000"/>
              </a:spcBef>
            </a:pPr>
            <a:endParaRPr lang="es-ES_tradnl" sz="2000">
              <a:effectLst>
                <a:outerShdw blurRad="38100" dist="38100" dir="2700000" algn="tl">
                  <a:srgbClr val="000000"/>
                </a:outerShdw>
              </a:effectLst>
            </a:endParaRPr>
          </a:p>
          <a:p>
            <a:pPr>
              <a:spcBef>
                <a:spcPct val="50000"/>
              </a:spcBef>
            </a:pPr>
            <a:endParaRPr lang="es-ES_tradnl" sz="2000">
              <a:effectLst>
                <a:outerShdw blurRad="38100" dist="38100" dir="2700000" algn="tl">
                  <a:srgbClr val="000000"/>
                </a:outerShdw>
              </a:effectLst>
            </a:endParaRPr>
          </a:p>
          <a:p>
            <a:pPr>
              <a:spcBef>
                <a:spcPct val="50000"/>
              </a:spcBef>
            </a:pPr>
            <a:endParaRPr lang="es-ES">
              <a:effectLst>
                <a:outerShdw blurRad="38100" dist="38100" dir="2700000" algn="tl">
                  <a:srgbClr val="000000"/>
                </a:outerShdw>
              </a:effectLst>
            </a:endParaRPr>
          </a:p>
        </p:txBody>
      </p:sp>
      <p:pic>
        <p:nvPicPr>
          <p:cNvPr id="20493" name="Picture 13"/>
          <p:cNvPicPr>
            <a:picLocks noChangeAspect="1" noChangeArrowheads="1"/>
          </p:cNvPicPr>
          <p:nvPr/>
        </p:nvPicPr>
        <p:blipFill>
          <a:blip r:embed="rId2" cstate="print"/>
          <a:srcRect/>
          <a:stretch>
            <a:fillRect/>
          </a:stretch>
        </p:blipFill>
        <p:spPr bwMode="auto">
          <a:xfrm>
            <a:off x="5508625" y="115888"/>
            <a:ext cx="3635375" cy="2212975"/>
          </a:xfrm>
          <a:prstGeom prst="rect">
            <a:avLst/>
          </a:prstGeom>
          <a:noFill/>
          <a:ln w="9525">
            <a:noFill/>
            <a:miter lim="800000"/>
            <a:headEnd/>
            <a:tailEnd/>
          </a:ln>
          <a:effectLst/>
        </p:spPr>
      </p:pic>
      <p:sp>
        <p:nvSpPr>
          <p:cNvPr id="8"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99" name="Rectangle 75"/>
          <p:cNvSpPr>
            <a:spLocks noGrp="1" noChangeArrowheads="1"/>
          </p:cNvSpPr>
          <p:nvPr>
            <p:ph type="title"/>
          </p:nvPr>
        </p:nvSpPr>
        <p:spPr>
          <a:xfrm>
            <a:off x="468313" y="0"/>
            <a:ext cx="8229600" cy="850900"/>
          </a:xfrm>
          <a:noFill/>
          <a:ln/>
        </p:spPr>
        <p:txBody>
          <a:bodyPr anchorCtr="0"/>
          <a:lstStyle/>
          <a:p>
            <a:r>
              <a:rPr lang="es-ES" sz="1600" b="1">
                <a:solidFill>
                  <a:schemeClr val="tx1"/>
                </a:solidFill>
              </a:rPr>
              <a:t/>
            </a:r>
            <a:br>
              <a:rPr lang="es-ES" sz="1600" b="1">
                <a:solidFill>
                  <a:schemeClr val="tx1"/>
                </a:solidFill>
              </a:rPr>
            </a:br>
            <a:r>
              <a:rPr lang="es-ES" sz="1600" b="1">
                <a:solidFill>
                  <a:schemeClr val="tx1"/>
                </a:solidFill>
              </a:rPr>
              <a:t>Compañías farmacéuticas en ventas a nivel mundial, año 2000</a:t>
            </a:r>
            <a:r>
              <a:rPr lang="es-ES" sz="1600">
                <a:solidFill>
                  <a:schemeClr val="tx1"/>
                </a:solidFill>
              </a:rPr>
              <a:t/>
            </a:r>
            <a:br>
              <a:rPr lang="es-ES" sz="1600">
                <a:solidFill>
                  <a:schemeClr val="tx1"/>
                </a:solidFill>
              </a:rPr>
            </a:br>
            <a:r>
              <a:rPr lang="es-ES" sz="1600" b="1">
                <a:solidFill>
                  <a:schemeClr val="tx1"/>
                </a:solidFill>
              </a:rPr>
              <a:t>(millones de $ EE.UU.)</a:t>
            </a:r>
          </a:p>
        </p:txBody>
      </p:sp>
      <p:graphicFrame>
        <p:nvGraphicFramePr>
          <p:cNvPr id="26700" name="Group 76"/>
          <p:cNvGraphicFramePr>
            <a:graphicFrameLocks noGrp="1"/>
          </p:cNvGraphicFramePr>
          <p:nvPr/>
        </p:nvGraphicFramePr>
        <p:xfrm>
          <a:off x="1042988" y="836613"/>
          <a:ext cx="7345362" cy="5432108"/>
        </p:xfrm>
        <a:graphic>
          <a:graphicData uri="http://schemas.openxmlformats.org/drawingml/2006/table">
            <a:tbl>
              <a:tblPr/>
              <a:tblGrid>
                <a:gridCol w="4122737"/>
                <a:gridCol w="3222625"/>
              </a:tblGrid>
              <a:tr h="369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E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Empresa multinacional</a:t>
                      </a:r>
                      <a:endParaRPr kumimoji="0" lang="es-E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E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Ventas</a:t>
                      </a:r>
                      <a:endParaRPr kumimoji="0" lang="es-E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 Glaxo Smith Klime</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23.450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2. Pfizer</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22.570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3. Merck</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20.200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4. Astra Zeneca</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15.700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5. Aventis</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15.050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6352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6. Bristol Myers Scuibb</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14.400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7. Johnson &amp; Jonson</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11.950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8. Pharmacia</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10.800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9. Novartis</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10.700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10. Eli Lilly</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10.180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6193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11. American Home Products</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10.000</a:t>
                      </a:r>
                      <a:endParaRPr kumimoji="0" lang="en-US"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12. Roche</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8.410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13. Schering Plough</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8.300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14. Takeda</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7.730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15. Bayer</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Times New Roman" pitchFamily="18" charset="0"/>
                        </a:rPr>
                        <a:t>5.510</a:t>
                      </a:r>
                      <a:endParaRPr kumimoji="0" lang="es-MX" sz="1600" b="1"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6768" name="Rectangle 144"/>
          <p:cNvSpPr>
            <a:spLocks noChangeArrowheads="1"/>
          </p:cNvSpPr>
          <p:nvPr/>
        </p:nvSpPr>
        <p:spPr bwMode="auto">
          <a:xfrm>
            <a:off x="395288" y="6308725"/>
            <a:ext cx="5064125" cy="304800"/>
          </a:xfrm>
          <a:prstGeom prst="rect">
            <a:avLst/>
          </a:prstGeom>
          <a:noFill/>
          <a:ln w="9525">
            <a:noFill/>
            <a:miter lim="800000"/>
            <a:headEnd/>
            <a:tailEnd/>
          </a:ln>
          <a:effectLst/>
        </p:spPr>
        <p:txBody>
          <a:bodyPr anchor="ctr">
            <a:spAutoFit/>
          </a:bodyPr>
          <a:lstStyle/>
          <a:p>
            <a:pPr indent="457200"/>
            <a:r>
              <a:rPr lang="es-MX" sz="1400" b="1">
                <a:latin typeface="Arial" charset="0"/>
              </a:rPr>
              <a:t>Fuente:</a:t>
            </a:r>
            <a:r>
              <a:rPr lang="es-MX" sz="1400">
                <a:latin typeface="Arial" charset="0"/>
              </a:rPr>
              <a:t> Pharmaceutical Executive, abril de 2001</a:t>
            </a:r>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6700"/>
                                        </p:tgtEl>
                                        <p:attrNameLst>
                                          <p:attrName>style.visibility</p:attrName>
                                        </p:attrNameLst>
                                      </p:cBhvr>
                                      <p:to>
                                        <p:strVal val="visible"/>
                                      </p:to>
                                    </p:set>
                                    <p:animEffect transition="in" filter="circle(in)">
                                      <p:cBhvr>
                                        <p:cTn id="7" dur="2000"/>
                                        <p:tgtEl>
                                          <p:spTgt spid="2670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6768"/>
                                        </p:tgtEl>
                                        <p:attrNameLst>
                                          <p:attrName>style.visibility</p:attrName>
                                        </p:attrNameLst>
                                      </p:cBhvr>
                                      <p:to>
                                        <p:strVal val="visible"/>
                                      </p:to>
                                    </p:set>
                                    <p:animEffect transition="in" filter="circle(in)">
                                      <p:cBhvr>
                                        <p:cTn id="12" dur="2000"/>
                                        <p:tgtEl>
                                          <p:spTgt spid="26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6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0"/>
            <a:ext cx="8229600" cy="1196975"/>
          </a:xfrm>
        </p:spPr>
        <p:txBody>
          <a:bodyPr/>
          <a:lstStyle/>
          <a:p>
            <a:r>
              <a:rPr lang="es-ES" sz="2800"/>
              <a:t>Aspectos de los Derechos de Propiedad Intelectual relacionados con el Comercio</a:t>
            </a:r>
            <a:r>
              <a:rPr lang="es-ES" sz="3200"/>
              <a:t> (ADPIC)</a:t>
            </a:r>
          </a:p>
        </p:txBody>
      </p:sp>
      <p:sp>
        <p:nvSpPr>
          <p:cNvPr id="36867" name="Rectangle 3"/>
          <p:cNvSpPr>
            <a:spLocks noGrp="1" noChangeArrowheads="1"/>
          </p:cNvSpPr>
          <p:nvPr>
            <p:ph type="body" idx="1"/>
          </p:nvPr>
        </p:nvSpPr>
        <p:spPr/>
        <p:txBody>
          <a:bodyPr/>
          <a:lstStyle/>
          <a:p>
            <a:pPr algn="just">
              <a:buFont typeface="Wingdings" pitchFamily="2" charset="2"/>
              <a:buNone/>
            </a:pPr>
            <a:r>
              <a:rPr lang="es-ES" sz="2200"/>
              <a:t>Firmado en 1994             regula patentes, derechos de autor y aspectos relativos a propiedad intelectual.</a:t>
            </a:r>
          </a:p>
          <a:p>
            <a:pPr algn="just">
              <a:buFont typeface="Wingdings" pitchFamily="2" charset="2"/>
              <a:buNone/>
            </a:pPr>
            <a:r>
              <a:rPr lang="es-ES" sz="2200"/>
              <a:t>Garantiza derechos exclusivos a dueños de patentes por 20 años.</a:t>
            </a:r>
          </a:p>
          <a:p>
            <a:pPr algn="just">
              <a:buFont typeface="Wingdings" pitchFamily="2" charset="2"/>
              <a:buNone/>
            </a:pPr>
            <a:r>
              <a:rPr lang="es-ES" sz="2200"/>
              <a:t>Tiene entre sus políticas que los países puedan suspender los derechos de patentes en situaciones de emergencia nacional.</a:t>
            </a:r>
          </a:p>
          <a:p>
            <a:pPr algn="just">
              <a:buFont typeface="Wingdings" pitchFamily="2" charset="2"/>
              <a:buNone/>
            </a:pPr>
            <a:r>
              <a:rPr lang="es-ES" sz="2200"/>
              <a:t>Países como Brasil e India se han acogido a este punto para producir genéricos aún patentados</a:t>
            </a:r>
            <a:r>
              <a:rPr lang="es-ES" sz="2400"/>
              <a:t> (Antirretrovirales).       </a:t>
            </a:r>
          </a:p>
        </p:txBody>
      </p:sp>
      <p:sp>
        <p:nvSpPr>
          <p:cNvPr id="36868" name="Line 4"/>
          <p:cNvSpPr>
            <a:spLocks noChangeShapeType="1"/>
          </p:cNvSpPr>
          <p:nvPr/>
        </p:nvSpPr>
        <p:spPr bwMode="auto">
          <a:xfrm>
            <a:off x="3348038" y="1844675"/>
            <a:ext cx="1079500" cy="0"/>
          </a:xfrm>
          <a:prstGeom prst="line">
            <a:avLst/>
          </a:prstGeom>
          <a:noFill/>
          <a:ln w="57150">
            <a:solidFill>
              <a:schemeClr val="tx1"/>
            </a:solidFill>
            <a:round/>
            <a:headEnd/>
            <a:tailEnd type="arrow" w="med" len="med"/>
          </a:ln>
          <a:effectLst/>
        </p:spPr>
        <p:txBody>
          <a:bodyPr/>
          <a:lstStyle/>
          <a:p>
            <a:endParaRPr lang="es-VE"/>
          </a:p>
        </p:txBody>
      </p:sp>
      <p:pic>
        <p:nvPicPr>
          <p:cNvPr id="36869" name="Picture 5" descr="tamiflu1"/>
          <p:cNvPicPr>
            <a:picLocks noChangeAspect="1" noChangeArrowheads="1"/>
          </p:cNvPicPr>
          <p:nvPr/>
        </p:nvPicPr>
        <p:blipFill>
          <a:blip r:embed="rId2" cstate="print"/>
          <a:srcRect/>
          <a:stretch>
            <a:fillRect/>
          </a:stretch>
        </p:blipFill>
        <p:spPr bwMode="auto">
          <a:xfrm>
            <a:off x="5435600" y="4953000"/>
            <a:ext cx="2794000" cy="1905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7813"/>
            <a:ext cx="8229600" cy="1135062"/>
          </a:xfrm>
        </p:spPr>
        <p:txBody>
          <a:bodyPr/>
          <a:lstStyle/>
          <a:p>
            <a:r>
              <a:rPr lang="es-ES" sz="2400"/>
              <a:t>Mecanismos de propiedad intelectual Para responder a desafíos de salud pública según ADPIC</a:t>
            </a:r>
          </a:p>
        </p:txBody>
      </p:sp>
      <p:sp>
        <p:nvSpPr>
          <p:cNvPr id="35843" name="Rectangle 3"/>
          <p:cNvSpPr>
            <a:spLocks noGrp="1" noChangeArrowheads="1"/>
          </p:cNvSpPr>
          <p:nvPr>
            <p:ph type="body" idx="1"/>
          </p:nvPr>
        </p:nvSpPr>
        <p:spPr>
          <a:xfrm>
            <a:off x="250825" y="1628775"/>
            <a:ext cx="8353425" cy="4968875"/>
          </a:xfrm>
        </p:spPr>
        <p:txBody>
          <a:bodyPr/>
          <a:lstStyle/>
          <a:p>
            <a:pPr algn="just">
              <a:lnSpc>
                <a:spcPct val="80000"/>
              </a:lnSpc>
            </a:pPr>
            <a:r>
              <a:rPr lang="es-ES_tradnl" sz="2100" b="1">
                <a:solidFill>
                  <a:srgbClr val="FFFF00"/>
                </a:solidFill>
              </a:rPr>
              <a:t>La importación en paralelo</a:t>
            </a:r>
            <a:r>
              <a:rPr lang="es-ES_tradnl" sz="2100"/>
              <a:t> supone comprar un producto en un país cuando el precio es bajo, y distribuirlo o revenderlo en otro país cuando el precio en el país de origen es elevado. Debido a que, con frecuencia, los precios de venta de los medicamentos son diferentes entre países, los países pobres pueden usar la importación en paralelo para buscar mercados en los que se vendan medicamentos esenciales más económicos.</a:t>
            </a:r>
          </a:p>
          <a:p>
            <a:pPr algn="just">
              <a:lnSpc>
                <a:spcPct val="80000"/>
              </a:lnSpc>
            </a:pPr>
            <a:endParaRPr lang="es-ES_tradnl" sz="2100"/>
          </a:p>
          <a:p>
            <a:pPr algn="just">
              <a:lnSpc>
                <a:spcPct val="80000"/>
              </a:lnSpc>
            </a:pPr>
            <a:r>
              <a:rPr lang="es-ES_tradnl" sz="2100" b="1">
                <a:solidFill>
                  <a:srgbClr val="FFFF00"/>
                </a:solidFill>
              </a:rPr>
              <a:t>Licencia obligatoria</a:t>
            </a:r>
            <a:r>
              <a:rPr lang="es-ES_tradnl" sz="2100"/>
              <a:t>: un gobierno puede ordenar al poseedor de una patente que dé licencia para que una entidad gubernamental, una empresa diferente o cualesquiera otras terceras partes fabriquen, usen, vendan o importen su producto patentado (por ejemplo, un medicamento contra el SIDA). El nuevo fabricante produce y distribuye el artículo, pagando a quien lo creó una cantidad razonable por sus derechos. </a:t>
            </a:r>
            <a:endParaRPr lang="es-ES" sz="2100"/>
          </a:p>
        </p:txBody>
      </p:sp>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68538" y="277813"/>
            <a:ext cx="6418262" cy="1139825"/>
          </a:xfrm>
        </p:spPr>
        <p:txBody>
          <a:bodyPr/>
          <a:lstStyle/>
          <a:p>
            <a:r>
              <a:rPr lang="es-MX">
                <a:solidFill>
                  <a:srgbClr val="FFFF00"/>
                </a:solidFill>
              </a:rPr>
              <a:t>Objetivo General</a:t>
            </a:r>
          </a:p>
        </p:txBody>
      </p:sp>
      <p:sp>
        <p:nvSpPr>
          <p:cNvPr id="7171" name="Rectangle 3"/>
          <p:cNvSpPr>
            <a:spLocks noGrp="1" noChangeArrowheads="1"/>
          </p:cNvSpPr>
          <p:nvPr>
            <p:ph type="body" sz="half" idx="1"/>
          </p:nvPr>
        </p:nvSpPr>
        <p:spPr>
          <a:xfrm>
            <a:off x="1835150" y="1773238"/>
            <a:ext cx="6840538" cy="4530725"/>
          </a:xfrm>
        </p:spPr>
        <p:txBody>
          <a:bodyPr/>
          <a:lstStyle/>
          <a:p>
            <a:pPr algn="just"/>
            <a:r>
              <a:rPr lang="es-MX" sz="2800"/>
              <a:t>El objetivo central de la presente exposición consiste en desarrollar un análisis crítico del comportamiento de la Industria Farmacéutica Multinacional (IFM), desde una perspectiva ética.</a:t>
            </a:r>
          </a:p>
        </p:txBody>
      </p:sp>
      <p:pic>
        <p:nvPicPr>
          <p:cNvPr id="7172" name="Picture 4" descr="MCBD10415_0000[1]"/>
          <p:cNvPicPr>
            <a:picLocks noGrp="1" noChangeAspect="1" noChangeArrowheads="1"/>
          </p:cNvPicPr>
          <p:nvPr>
            <p:ph sz="half" idx="2"/>
          </p:nvPr>
        </p:nvPicPr>
        <p:blipFill>
          <a:blip r:embed="rId2" cstate="print"/>
          <a:srcRect/>
          <a:stretch>
            <a:fillRect/>
          </a:stretch>
        </p:blipFill>
        <p:spPr>
          <a:xfrm>
            <a:off x="250825" y="4437063"/>
            <a:ext cx="2447925" cy="1931987"/>
          </a:xfrm>
          <a:noFill/>
          <a:ln/>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188913"/>
            <a:ext cx="6084888" cy="1139825"/>
          </a:xfrm>
        </p:spPr>
        <p:txBody>
          <a:bodyPr/>
          <a:lstStyle/>
          <a:p>
            <a:r>
              <a:rPr lang="es-ES" sz="2800">
                <a:solidFill>
                  <a:srgbClr val="FFFF00"/>
                </a:solidFill>
              </a:rPr>
              <a:t>Problemas que se plantea la industria farmacéutica en el corto plazo</a:t>
            </a:r>
            <a:r>
              <a:rPr lang="es-ES" sz="2800"/>
              <a:t> </a:t>
            </a:r>
          </a:p>
        </p:txBody>
      </p:sp>
      <p:sp>
        <p:nvSpPr>
          <p:cNvPr id="25603" name="Rectangle 3"/>
          <p:cNvSpPr>
            <a:spLocks noGrp="1" noChangeArrowheads="1"/>
          </p:cNvSpPr>
          <p:nvPr>
            <p:ph type="body" idx="1"/>
          </p:nvPr>
        </p:nvSpPr>
        <p:spPr>
          <a:xfrm>
            <a:off x="179388" y="2060575"/>
            <a:ext cx="8064500" cy="4530725"/>
          </a:xfrm>
        </p:spPr>
        <p:txBody>
          <a:bodyPr/>
          <a:lstStyle/>
          <a:p>
            <a:pPr algn="just"/>
            <a:r>
              <a:rPr lang="es-ES" sz="2100"/>
              <a:t>Introducción de controles de precios por parte de los gobiernos</a:t>
            </a:r>
          </a:p>
          <a:p>
            <a:pPr algn="just"/>
            <a:r>
              <a:rPr lang="es-ES" sz="2100"/>
              <a:t>El aumento de los costos del I+D y de lanzamiento de nuevos productos. Así, para producir un nuevo fármaco se gastan entre 250 y 800 millones de $ (Irwin et. al., 2005) </a:t>
            </a:r>
          </a:p>
          <a:p>
            <a:pPr algn="just"/>
            <a:r>
              <a:rPr lang="es-ES" sz="2100"/>
              <a:t>La posibilidad de que más profesionales puedan prescribir.</a:t>
            </a:r>
          </a:p>
          <a:p>
            <a:pPr algn="just"/>
            <a:r>
              <a:rPr lang="es-ES" sz="2100"/>
              <a:t>El aumento de la competencia en los mercados globales.</a:t>
            </a:r>
          </a:p>
          <a:p>
            <a:pPr algn="just"/>
            <a:r>
              <a:rPr lang="es-ES" sz="2100"/>
              <a:t>Reducción de la exclusividad, expiración de patentes, utilización de medicamentos genéricos.</a:t>
            </a:r>
          </a:p>
        </p:txBody>
      </p:sp>
      <p:pic>
        <p:nvPicPr>
          <p:cNvPr id="25604" name="Picture 4" descr="Aspirinas"/>
          <p:cNvPicPr>
            <a:picLocks noChangeAspect="1" noChangeArrowheads="1"/>
          </p:cNvPicPr>
          <p:nvPr/>
        </p:nvPicPr>
        <p:blipFill>
          <a:blip r:embed="rId2" cstate="print"/>
          <a:srcRect/>
          <a:stretch>
            <a:fillRect/>
          </a:stretch>
        </p:blipFill>
        <p:spPr bwMode="auto">
          <a:xfrm>
            <a:off x="6156325" y="115888"/>
            <a:ext cx="2771775" cy="1800225"/>
          </a:xfrm>
          <a:prstGeom prst="rect">
            <a:avLst/>
          </a:prstGeom>
          <a:noFill/>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MX" sz="4000">
                <a:solidFill>
                  <a:srgbClr val="FFFF00"/>
                </a:solidFill>
              </a:rPr>
              <a:t>Bibliografía y direcciones en Internet</a:t>
            </a:r>
          </a:p>
        </p:txBody>
      </p:sp>
      <p:sp>
        <p:nvSpPr>
          <p:cNvPr id="21507" name="Rectangle 3"/>
          <p:cNvSpPr>
            <a:spLocks noGrp="1" noChangeArrowheads="1"/>
          </p:cNvSpPr>
          <p:nvPr>
            <p:ph type="body" idx="1"/>
          </p:nvPr>
        </p:nvSpPr>
        <p:spPr/>
        <p:txBody>
          <a:bodyPr/>
          <a:lstStyle/>
          <a:p>
            <a:pPr>
              <a:lnSpc>
                <a:spcPct val="80000"/>
              </a:lnSpc>
            </a:pPr>
            <a:r>
              <a:rPr lang="es-MX" sz="2000"/>
              <a:t>Irwin, A. y Fallows (2005). Sida global: verdades y mentiras. Buenos Aires. Paidos</a:t>
            </a:r>
          </a:p>
          <a:p>
            <a:pPr>
              <a:lnSpc>
                <a:spcPct val="80000"/>
              </a:lnSpc>
            </a:pPr>
            <a:r>
              <a:rPr lang="es-MX" sz="2000"/>
              <a:t>Brudon Pascale.</a:t>
            </a:r>
            <a:r>
              <a:rPr lang="es-MX" sz="2000" i="1"/>
              <a:t> ¿Medicamentos para todos en el año 2000?</a:t>
            </a:r>
            <a:r>
              <a:rPr lang="es-MX" sz="2000"/>
              <a:t>, Editorial Siglo XXI, México, 1997.</a:t>
            </a:r>
          </a:p>
          <a:p>
            <a:pPr>
              <a:lnSpc>
                <a:spcPct val="80000"/>
              </a:lnSpc>
            </a:pPr>
            <a:r>
              <a:rPr lang="es-MX" sz="2000"/>
              <a:t>Collazo Manuel. “El poder de mercado de la industria farmacéutica”, </a:t>
            </a:r>
            <a:r>
              <a:rPr lang="es-MX" sz="1800"/>
              <a:t>Rev Cubana Farm 1997;31(2):119-124, </a:t>
            </a:r>
            <a:r>
              <a:rPr lang="es-MX" sz="2000"/>
              <a:t>http://bvs.sld.cu/revistas/far/vol31_2_97/far09297.htm</a:t>
            </a:r>
          </a:p>
          <a:p>
            <a:pPr>
              <a:lnSpc>
                <a:spcPct val="80000"/>
              </a:lnSpc>
            </a:pPr>
            <a:r>
              <a:rPr lang="es-MX" sz="2000"/>
              <a:t>Gereffi Gary. </a:t>
            </a:r>
            <a:r>
              <a:rPr lang="es-MX" sz="2000" i="1"/>
              <a:t>Industria farmacéutica y dependencia en el tercer mundo. </a:t>
            </a:r>
            <a:r>
              <a:rPr lang="es-MX" sz="2000"/>
              <a:t>F.C.E. México, 1986.</a:t>
            </a:r>
          </a:p>
          <a:p>
            <a:pPr>
              <a:lnSpc>
                <a:spcPct val="80000"/>
              </a:lnSpc>
            </a:pPr>
            <a:r>
              <a:rPr lang="es-MX" sz="2000"/>
              <a:t>Muro Antonio. “Mitos y realidades de la industria farmacéutica”, en </a:t>
            </a:r>
            <a:r>
              <a:rPr lang="es-MX" sz="2000" i="1"/>
              <a:t>Discovery Salud</a:t>
            </a:r>
            <a:r>
              <a:rPr lang="es-MX" sz="2000"/>
              <a:t>, N° 50/05/2003.</a:t>
            </a:r>
          </a:p>
          <a:p>
            <a:pPr>
              <a:lnSpc>
                <a:spcPct val="80000"/>
              </a:lnSpc>
            </a:pPr>
            <a:r>
              <a:rPr lang="es-MX" sz="2000"/>
              <a:t>Muro Antonio. “La corrupción del sistema sanitario”, en </a:t>
            </a:r>
            <a:r>
              <a:rPr lang="es-MX" sz="2000" i="1"/>
              <a:t>Discovery Salud</a:t>
            </a:r>
            <a:r>
              <a:rPr lang="es-MX" sz="2000"/>
              <a:t>, N° 50/05/2003.</a:t>
            </a:r>
          </a:p>
          <a:p>
            <a:pPr>
              <a:lnSpc>
                <a:spcPct val="80000"/>
              </a:lnSpc>
            </a:pPr>
            <a:r>
              <a:rPr lang="es-MX" sz="2000"/>
              <a:t>“Hechos y falacias de la industria farmacéutica” en </a:t>
            </a:r>
            <a:r>
              <a:rPr lang="es-MX" sz="2000">
                <a:hlinkClick r:id="rId2"/>
              </a:rPr>
              <a:t>www.enbuenasmanos.com/ARTICULOS</a:t>
            </a:r>
            <a:r>
              <a:rPr lang="es-MX" sz="2000"/>
              <a:t> </a:t>
            </a:r>
          </a:p>
          <a:p>
            <a:pPr>
              <a:lnSpc>
                <a:spcPct val="80000"/>
              </a:lnSpc>
              <a:buFont typeface="Wingdings" pitchFamily="2" charset="2"/>
              <a:buNone/>
            </a:pPr>
            <a:endParaRPr lang="es-MX" sz="1800"/>
          </a:p>
        </p:txBody>
      </p:sp>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6"/>
          <p:cNvSpPr>
            <a:spLocks noGrp="1" noChangeArrowheads="1"/>
          </p:cNvSpPr>
          <p:nvPr>
            <p:ph type="title"/>
          </p:nvPr>
        </p:nvSpPr>
        <p:spPr>
          <a:xfrm>
            <a:off x="468313" y="5589588"/>
            <a:ext cx="8229600" cy="995362"/>
          </a:xfrm>
        </p:spPr>
        <p:txBody>
          <a:bodyPr/>
          <a:lstStyle/>
          <a:p>
            <a:r>
              <a:rPr lang="es-VE" b="1">
                <a:solidFill>
                  <a:srgbClr val="FFFF00"/>
                </a:solidFill>
                <a:latin typeface="Verdana" pitchFamily="34" charset="0"/>
              </a:rPr>
              <a:t>Muchas Gracias…</a:t>
            </a:r>
          </a:p>
        </p:txBody>
      </p:sp>
      <p:pic>
        <p:nvPicPr>
          <p:cNvPr id="33797" name="Picture 5" descr="0Visita_Doctor_de_Alejandro_Magno_Le_Sueur"/>
          <p:cNvPicPr>
            <a:picLocks noGrp="1" noChangeAspect="1" noChangeArrowheads="1"/>
          </p:cNvPicPr>
          <p:nvPr>
            <p:ph idx="1"/>
          </p:nvPr>
        </p:nvPicPr>
        <p:blipFill>
          <a:blip r:embed="rId2" cstate="print"/>
          <a:srcRect/>
          <a:stretch>
            <a:fillRect/>
          </a:stretch>
        </p:blipFill>
        <p:spPr>
          <a:xfrm>
            <a:off x="1692275" y="260350"/>
            <a:ext cx="5903913" cy="5329238"/>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7813"/>
            <a:ext cx="8229600" cy="774923"/>
          </a:xfrm>
        </p:spPr>
        <p:txBody>
          <a:bodyPr/>
          <a:lstStyle/>
          <a:p>
            <a:r>
              <a:rPr lang="es-MX" dirty="0"/>
              <a:t>Objetivos específicos</a:t>
            </a:r>
          </a:p>
        </p:txBody>
      </p:sp>
      <p:sp>
        <p:nvSpPr>
          <p:cNvPr id="8195" name="Rectangle 3"/>
          <p:cNvSpPr>
            <a:spLocks noGrp="1" noChangeArrowheads="1"/>
          </p:cNvSpPr>
          <p:nvPr>
            <p:ph type="body" sz="half" idx="1"/>
          </p:nvPr>
        </p:nvSpPr>
        <p:spPr>
          <a:xfrm>
            <a:off x="529604" y="1844824"/>
            <a:ext cx="7570788" cy="4530725"/>
          </a:xfrm>
        </p:spPr>
        <p:txBody>
          <a:bodyPr/>
          <a:lstStyle/>
          <a:p>
            <a:r>
              <a:rPr lang="es-MX" sz="2400" dirty="0"/>
              <a:t>Conocer las principales </a:t>
            </a:r>
          </a:p>
          <a:p>
            <a:pPr>
              <a:buFont typeface="Wingdings" pitchFamily="2" charset="2"/>
              <a:buNone/>
            </a:pPr>
            <a:r>
              <a:rPr lang="es-MX" sz="2400" dirty="0"/>
              <a:t>   características de la IFM</a:t>
            </a:r>
            <a:r>
              <a:rPr lang="es-MX" sz="2400" dirty="0" smtClean="0"/>
              <a:t>.</a:t>
            </a:r>
            <a:endParaRPr lang="es-MX" sz="2400" dirty="0"/>
          </a:p>
          <a:p>
            <a:r>
              <a:rPr lang="es-MX" sz="2400" dirty="0"/>
              <a:t>Analizar los factores sobre </a:t>
            </a:r>
            <a:endParaRPr lang="es-MX" sz="2400" dirty="0" smtClean="0"/>
          </a:p>
          <a:p>
            <a:r>
              <a:rPr lang="es-MX" sz="2400" dirty="0" smtClean="0"/>
              <a:t>los </a:t>
            </a:r>
            <a:r>
              <a:rPr lang="es-MX" sz="2400" dirty="0"/>
              <a:t>cuales descansa el éxito comercial y la alta tasa de ganancia de la IFM</a:t>
            </a:r>
            <a:r>
              <a:rPr lang="es-MX" sz="2400" dirty="0" smtClean="0"/>
              <a:t>.</a:t>
            </a:r>
          </a:p>
          <a:p>
            <a:pPr>
              <a:lnSpc>
                <a:spcPct val="90000"/>
              </a:lnSpc>
            </a:pPr>
            <a:r>
              <a:rPr lang="es-MX" sz="2400" dirty="0" smtClean="0"/>
              <a:t>Explicar qué papel juega el médico en el negocio de los medicamentos y sus implicaciones éticas.</a:t>
            </a:r>
          </a:p>
          <a:p>
            <a:pPr>
              <a:lnSpc>
                <a:spcPct val="90000"/>
              </a:lnSpc>
            </a:pPr>
            <a:r>
              <a:rPr lang="es-MX" sz="2400" dirty="0" smtClean="0"/>
              <a:t>Señalar cuáles son las principales pautas de conducta de los médicos al prescribir un fármaco.</a:t>
            </a:r>
          </a:p>
          <a:p>
            <a:endParaRPr lang="es-MX" sz="2800" dirty="0"/>
          </a:p>
        </p:txBody>
      </p:sp>
      <p:pic>
        <p:nvPicPr>
          <p:cNvPr id="8196" name="Picture 4" descr="Medicamentos 2"/>
          <p:cNvPicPr>
            <a:picLocks noGrp="1" noChangeAspect="1" noChangeArrowheads="1"/>
          </p:cNvPicPr>
          <p:nvPr>
            <p:ph sz="half" idx="2"/>
          </p:nvPr>
        </p:nvPicPr>
        <p:blipFill>
          <a:blip r:embed="rId2" cstate="print"/>
          <a:srcRect/>
          <a:stretch>
            <a:fillRect/>
          </a:stretch>
        </p:blipFill>
        <p:spPr>
          <a:xfrm>
            <a:off x="5162376" y="1396876"/>
            <a:ext cx="2794000" cy="1816100"/>
          </a:xfrm>
          <a:noFill/>
          <a:ln/>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MX">
                <a:solidFill>
                  <a:srgbClr val="FFFF00"/>
                </a:solidFill>
              </a:rPr>
              <a:t>Introducción</a:t>
            </a:r>
          </a:p>
        </p:txBody>
      </p:sp>
      <p:sp>
        <p:nvSpPr>
          <p:cNvPr id="10243" name="Rectangle 3"/>
          <p:cNvSpPr>
            <a:spLocks noGrp="1" noChangeArrowheads="1"/>
          </p:cNvSpPr>
          <p:nvPr>
            <p:ph type="body" sz="half" idx="1"/>
          </p:nvPr>
        </p:nvSpPr>
        <p:spPr>
          <a:xfrm>
            <a:off x="250825" y="1628775"/>
            <a:ext cx="5257800" cy="4933950"/>
          </a:xfrm>
        </p:spPr>
        <p:txBody>
          <a:bodyPr/>
          <a:lstStyle/>
          <a:p>
            <a:pPr algn="ctr">
              <a:lnSpc>
                <a:spcPct val="90000"/>
              </a:lnSpc>
              <a:buFont typeface="Wingdings" pitchFamily="2" charset="2"/>
              <a:buNone/>
            </a:pPr>
            <a:r>
              <a:rPr lang="es-ES" sz="2400"/>
              <a:t>Se entiende por sector farmacéutico a la industria formada por laboratorios</a:t>
            </a:r>
          </a:p>
          <a:p>
            <a:pPr algn="ctr">
              <a:lnSpc>
                <a:spcPct val="90000"/>
              </a:lnSpc>
              <a:buFont typeface="Wingdings" pitchFamily="2" charset="2"/>
              <a:buNone/>
            </a:pPr>
            <a:r>
              <a:rPr lang="es-ES" sz="2400"/>
              <a:t>que se dedican a la investigación, desarrollo, producción y comercialización</a:t>
            </a:r>
          </a:p>
          <a:p>
            <a:pPr algn="ctr">
              <a:lnSpc>
                <a:spcPct val="90000"/>
              </a:lnSpc>
              <a:buFont typeface="Wingdings" pitchFamily="2" charset="2"/>
              <a:buNone/>
            </a:pPr>
            <a:r>
              <a:rPr lang="es-ES" sz="2400"/>
              <a:t>de sustancias químicas con aplicaciones terapéuticas así como otros productos, herramientas</a:t>
            </a:r>
          </a:p>
          <a:p>
            <a:pPr algn="ctr">
              <a:lnSpc>
                <a:spcPct val="90000"/>
              </a:lnSpc>
              <a:buFont typeface="Wingdings" pitchFamily="2" charset="2"/>
              <a:buNone/>
            </a:pPr>
            <a:r>
              <a:rPr lang="es-ES" sz="2400"/>
              <a:t>o dispositivos relacionados con la salud.</a:t>
            </a:r>
            <a:endParaRPr lang="es-MX" sz="2400"/>
          </a:p>
          <a:p>
            <a:pPr algn="ctr">
              <a:lnSpc>
                <a:spcPct val="90000"/>
              </a:lnSpc>
              <a:buFont typeface="Wingdings" pitchFamily="2" charset="2"/>
              <a:buNone/>
            </a:pPr>
            <a:endParaRPr lang="es-MX" sz="2400"/>
          </a:p>
          <a:p>
            <a:pPr algn="ctr">
              <a:lnSpc>
                <a:spcPct val="90000"/>
              </a:lnSpc>
              <a:buFont typeface="Wingdings" pitchFamily="2" charset="2"/>
              <a:buNone/>
            </a:pPr>
            <a:endParaRPr lang="es-MX" sz="2400"/>
          </a:p>
        </p:txBody>
      </p:sp>
      <p:graphicFrame>
        <p:nvGraphicFramePr>
          <p:cNvPr id="10244" name="Object 4"/>
          <p:cNvGraphicFramePr>
            <a:graphicFrameLocks noChangeAspect="1"/>
          </p:cNvGraphicFramePr>
          <p:nvPr>
            <p:ph sz="half" idx="2"/>
          </p:nvPr>
        </p:nvGraphicFramePr>
        <p:xfrm>
          <a:off x="5867400" y="2349500"/>
          <a:ext cx="3024188" cy="2232025"/>
        </p:xfrm>
        <a:graphic>
          <a:graphicData uri="http://schemas.openxmlformats.org/presentationml/2006/ole">
            <p:oleObj spid="_x0000_s10244" name="Fotografía de Photo Editor" r:id="rId3" imgW="1380952" imgH="905001" progId="">
              <p:embed/>
            </p:oleObj>
          </a:graphicData>
        </a:graphic>
      </p:graphicFrame>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a:solidFill>
                  <a:srgbClr val="FFFF00"/>
                </a:solidFill>
              </a:rPr>
              <a:t>La ética.</a:t>
            </a:r>
          </a:p>
        </p:txBody>
      </p:sp>
      <p:sp>
        <p:nvSpPr>
          <p:cNvPr id="29699" name="Rectangle 3"/>
          <p:cNvSpPr>
            <a:spLocks noGrp="1" noChangeArrowheads="1"/>
          </p:cNvSpPr>
          <p:nvPr>
            <p:ph type="body" idx="1"/>
          </p:nvPr>
        </p:nvSpPr>
        <p:spPr>
          <a:xfrm>
            <a:off x="457200" y="1600200"/>
            <a:ext cx="5699125" cy="4530725"/>
          </a:xfrm>
        </p:spPr>
        <p:txBody>
          <a:bodyPr/>
          <a:lstStyle/>
          <a:p>
            <a:pPr algn="just">
              <a:lnSpc>
                <a:spcPct val="80000"/>
              </a:lnSpc>
            </a:pPr>
            <a:r>
              <a:rPr lang="es-ES" sz="2800"/>
              <a:t>La palabra ética viene del griego </a:t>
            </a:r>
            <a:r>
              <a:rPr lang="es-ES" sz="2800" i="1"/>
              <a:t>ethos</a:t>
            </a:r>
            <a:r>
              <a:rPr lang="es-ES" sz="2800"/>
              <a:t>, que significa costumbre.</a:t>
            </a:r>
          </a:p>
          <a:p>
            <a:pPr algn="just">
              <a:lnSpc>
                <a:spcPct val="80000"/>
              </a:lnSpc>
            </a:pPr>
            <a:r>
              <a:rPr lang="es-ES" sz="2800"/>
              <a:t>Le interesa estudiar la bondad o maldad de los actos humanos.</a:t>
            </a:r>
          </a:p>
          <a:p>
            <a:pPr algn="just">
              <a:lnSpc>
                <a:spcPct val="80000"/>
              </a:lnSpc>
            </a:pPr>
            <a:r>
              <a:rPr lang="es-ES" sz="2800"/>
              <a:t>La ética establece un modelo o patrón de comportamiento; no nos indica cómo se comporta un objeto sino cómo debe actuar. </a:t>
            </a:r>
          </a:p>
        </p:txBody>
      </p:sp>
      <p:pic>
        <p:nvPicPr>
          <p:cNvPr id="29701" name="Picture 5" descr="platon-aristoteles"/>
          <p:cNvPicPr>
            <a:picLocks noChangeAspect="1" noChangeArrowheads="1"/>
          </p:cNvPicPr>
          <p:nvPr/>
        </p:nvPicPr>
        <p:blipFill>
          <a:blip r:embed="rId2" cstate="print"/>
          <a:srcRect/>
          <a:stretch>
            <a:fillRect/>
          </a:stretch>
        </p:blipFill>
        <p:spPr bwMode="auto">
          <a:xfrm>
            <a:off x="6372225" y="1916113"/>
            <a:ext cx="2568575" cy="3241675"/>
          </a:xfrm>
          <a:prstGeom prst="rect">
            <a:avLst/>
          </a:prstGeom>
          <a:noFill/>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7813"/>
            <a:ext cx="5627688" cy="1139825"/>
          </a:xfrm>
        </p:spPr>
        <p:txBody>
          <a:bodyPr/>
          <a:lstStyle/>
          <a:p>
            <a:r>
              <a:rPr lang="es-ES" sz="2800">
                <a:solidFill>
                  <a:srgbClr val="FFFF00"/>
                </a:solidFill>
              </a:rPr>
              <a:t>Las Empresas Multinacionales</a:t>
            </a:r>
          </a:p>
        </p:txBody>
      </p:sp>
      <p:sp>
        <p:nvSpPr>
          <p:cNvPr id="27651" name="Rectangle 3"/>
          <p:cNvSpPr>
            <a:spLocks noGrp="1" noChangeArrowheads="1"/>
          </p:cNvSpPr>
          <p:nvPr>
            <p:ph type="body" sz="half" idx="1"/>
          </p:nvPr>
        </p:nvSpPr>
        <p:spPr>
          <a:xfrm>
            <a:off x="250825" y="2060575"/>
            <a:ext cx="7634288" cy="4248150"/>
          </a:xfrm>
        </p:spPr>
        <p:txBody>
          <a:bodyPr/>
          <a:lstStyle/>
          <a:p>
            <a:pPr>
              <a:buFont typeface="Wingdings" pitchFamily="2" charset="2"/>
              <a:buNone/>
            </a:pPr>
            <a:r>
              <a:rPr lang="es-ES" sz="2400"/>
              <a:t>  </a:t>
            </a:r>
            <a:r>
              <a:rPr lang="es-ES" sz="1800"/>
              <a:t>Las </a:t>
            </a:r>
            <a:r>
              <a:rPr lang="es-ES" sz="1800" b="1"/>
              <a:t>empresas multinacionales</a:t>
            </a:r>
            <a:r>
              <a:rPr lang="es-ES" sz="1800"/>
              <a:t> son las que </a:t>
            </a:r>
          </a:p>
          <a:p>
            <a:pPr>
              <a:buFont typeface="Wingdings" pitchFamily="2" charset="2"/>
              <a:buNone/>
            </a:pPr>
            <a:r>
              <a:rPr lang="es-ES" sz="1800"/>
              <a:t>   no solamente están establecidas en su país de </a:t>
            </a:r>
          </a:p>
          <a:p>
            <a:pPr>
              <a:buFont typeface="Wingdings" pitchFamily="2" charset="2"/>
              <a:buNone/>
            </a:pPr>
            <a:r>
              <a:rPr lang="es-ES" sz="1800"/>
              <a:t>   origen, sino que también se constituyen en otros </a:t>
            </a:r>
          </a:p>
          <a:p>
            <a:pPr>
              <a:buFont typeface="Wingdings" pitchFamily="2" charset="2"/>
              <a:buNone/>
            </a:pPr>
            <a:r>
              <a:rPr lang="es-ES" sz="1800"/>
              <a:t>   países, para realizar sus actividades comerciales no sólo de venta y compra, sino de producción en los países donde se han establecido.</a:t>
            </a:r>
          </a:p>
          <a:p>
            <a:pPr>
              <a:buFont typeface="Wingdings" pitchFamily="2" charset="2"/>
              <a:buNone/>
            </a:pPr>
            <a:endParaRPr lang="es-ES" sz="1800"/>
          </a:p>
          <a:p>
            <a:pPr algn="just">
              <a:buFont typeface="Wingdings" pitchFamily="2" charset="2"/>
              <a:buNone/>
            </a:pPr>
            <a:r>
              <a:rPr lang="es-ES" sz="1800"/>
              <a:t>    Las multinacionales están en capacidad de expandir la producción y otras operaciones alrededor del mundo, así como de movilizar plantas industriales de un país a otro, su poder de negociación se ha fortalecido y su importancia en la economía mundial se ha incrementado con el proceso de reestructuración económica y </a:t>
            </a:r>
            <a:r>
              <a:rPr lang="es-ES" sz="1800" b="1"/>
              <a:t>globalización</a:t>
            </a:r>
            <a:r>
              <a:rPr lang="es-ES" sz="1800"/>
              <a:t>.</a:t>
            </a:r>
          </a:p>
          <a:p>
            <a:pPr>
              <a:buFont typeface="Wingdings" pitchFamily="2" charset="2"/>
              <a:buNone/>
            </a:pPr>
            <a:endParaRPr lang="es-ES" sz="1800"/>
          </a:p>
          <a:p>
            <a:pPr>
              <a:buFont typeface="Wingdings" pitchFamily="2" charset="2"/>
              <a:buNone/>
            </a:pPr>
            <a:endParaRPr lang="es-ES" sz="1800"/>
          </a:p>
        </p:txBody>
      </p:sp>
      <p:pic>
        <p:nvPicPr>
          <p:cNvPr id="27653" name="Picture 5" descr="Economy_image001Globalisierung_de"/>
          <p:cNvPicPr>
            <a:picLocks noGrp="1" noChangeAspect="1" noChangeArrowheads="1"/>
          </p:cNvPicPr>
          <p:nvPr>
            <p:ph sz="half" idx="2"/>
          </p:nvPr>
        </p:nvPicPr>
        <p:blipFill>
          <a:blip r:embed="rId2" cstate="print"/>
          <a:srcRect/>
          <a:stretch>
            <a:fillRect/>
          </a:stretch>
        </p:blipFill>
        <p:spPr>
          <a:xfrm>
            <a:off x="6300788" y="333375"/>
            <a:ext cx="2668587" cy="2662238"/>
          </a:xfrm>
          <a:noFill/>
          <a:ln/>
        </p:spPr>
      </p:pic>
      <p:sp>
        <p:nvSpPr>
          <p:cNvPr id="7"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2771775" y="476250"/>
            <a:ext cx="6121400" cy="5761038"/>
          </a:xfrm>
        </p:spPr>
        <p:txBody>
          <a:bodyPr/>
          <a:lstStyle/>
          <a:p>
            <a:pPr algn="just"/>
            <a:r>
              <a:rPr lang="es-MX" sz="2000"/>
              <a:t>La IFM se mueve por dinero.</a:t>
            </a:r>
          </a:p>
          <a:p>
            <a:pPr algn="just">
              <a:buFont typeface="Wingdings" pitchFamily="2" charset="2"/>
              <a:buNone/>
            </a:pPr>
            <a:r>
              <a:rPr lang="es-MX" sz="2000"/>
              <a:t>   Según </a:t>
            </a:r>
            <a:r>
              <a:rPr lang="es-MX" sz="2000" i="1"/>
              <a:t>Fortune 500</a:t>
            </a:r>
            <a:r>
              <a:rPr lang="es-MX" sz="2000"/>
              <a:t> durante 2001 en los Estados Unidos los beneficios de la mayoría de las empresas de otros sectores bajaron 53 %, mientras que la IFM aumentó sus ganancias el 33 %, es decir, de 28.000 $ millones a 37.000 $ millones.</a:t>
            </a:r>
          </a:p>
          <a:p>
            <a:pPr algn="just">
              <a:buFont typeface="Wingdings" pitchFamily="2" charset="2"/>
              <a:buNone/>
            </a:pPr>
            <a:endParaRPr lang="es-ES_tradnl" sz="2000"/>
          </a:p>
          <a:p>
            <a:pPr algn="just"/>
            <a:r>
              <a:rPr lang="es-ES_tradnl" sz="2000"/>
              <a:t>Los salarios de los ejecutivos y los paquetes de compensación suponen una proporción enorme en la industria farmacéutica. El Instituto Panos declara que tan sólo en el año 2001 los cinco ejecutivos mejor pagados de la industria farmacéutica recibieron más de 183 millones de dólares bajo la forma de compensaciones, y eso sin añadir la opción de recibir dividendos de las acciones.</a:t>
            </a:r>
            <a:r>
              <a:rPr lang="es-ES" sz="2000"/>
              <a:t> </a:t>
            </a:r>
            <a:r>
              <a:rPr lang="es-MX" sz="2000"/>
              <a:t>            </a:t>
            </a:r>
          </a:p>
          <a:p>
            <a:pPr>
              <a:buFont typeface="Wingdings" pitchFamily="2" charset="2"/>
              <a:buNone/>
            </a:pPr>
            <a:endParaRPr lang="es-MX" sz="2000"/>
          </a:p>
        </p:txBody>
      </p:sp>
      <p:pic>
        <p:nvPicPr>
          <p:cNvPr id="12296" name="Picture 8" descr="psxsux10[1]"/>
          <p:cNvPicPr>
            <a:picLocks noGrp="1" noChangeAspect="1" noChangeArrowheads="1"/>
          </p:cNvPicPr>
          <p:nvPr>
            <p:ph sz="half" idx="2"/>
          </p:nvPr>
        </p:nvPicPr>
        <p:blipFill>
          <a:blip r:embed="rId2" cstate="print"/>
          <a:srcRect/>
          <a:stretch>
            <a:fillRect/>
          </a:stretch>
        </p:blipFill>
        <p:spPr>
          <a:xfrm>
            <a:off x="250825" y="2060575"/>
            <a:ext cx="2173288" cy="2335213"/>
          </a:xfrm>
          <a:noFill/>
          <a:ln/>
        </p:spPr>
      </p:pic>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sz="half" idx="1"/>
          </p:nvPr>
        </p:nvSpPr>
        <p:spPr>
          <a:xfrm>
            <a:off x="250825" y="333375"/>
            <a:ext cx="6121400" cy="5975350"/>
          </a:xfrm>
        </p:spPr>
        <p:txBody>
          <a:bodyPr/>
          <a:lstStyle/>
          <a:p>
            <a:pPr algn="just">
              <a:lnSpc>
                <a:spcPct val="90000"/>
              </a:lnSpc>
            </a:pPr>
            <a:r>
              <a:rPr lang="es-MX" sz="2000"/>
              <a:t>La IFM invierte la mayor parte de sus ganancias en </a:t>
            </a:r>
            <a:r>
              <a:rPr lang="es-MX" sz="2000" b="1"/>
              <a:t>publicidad</a:t>
            </a:r>
            <a:r>
              <a:rPr lang="es-MX" sz="2000"/>
              <a:t>. </a:t>
            </a:r>
            <a:r>
              <a:rPr lang="es-ES_tradnl" sz="2000"/>
              <a:t>Desde 1995, el personal de investigación y desarrollo de las compañías farmacéuticas de nombre en los EE.UU. ha disminuido un 2%, mientras que el personal de marketing ha aumentado un 59%. Actualmente, el 22% del personal está en investigación y desarrollo, mientras que el 39% está en marketing.</a:t>
            </a:r>
            <a:r>
              <a:rPr lang="es-ES_tradnl" sz="2000" b="1"/>
              <a:t> </a:t>
            </a:r>
            <a:r>
              <a:rPr lang="es-ES_tradnl" sz="2000"/>
              <a:t>(PHARMA Industry Profile 2000: percentages calculated by Sager and Socolar).</a:t>
            </a:r>
          </a:p>
          <a:p>
            <a:pPr algn="just">
              <a:lnSpc>
                <a:spcPct val="90000"/>
              </a:lnSpc>
            </a:pPr>
            <a:endParaRPr lang="es-ES_tradnl" sz="2000"/>
          </a:p>
          <a:p>
            <a:pPr algn="just">
              <a:lnSpc>
                <a:spcPct val="90000"/>
              </a:lnSpc>
            </a:pPr>
            <a:r>
              <a:rPr lang="es-ES_tradnl" sz="2000"/>
              <a:t>En 2001, la compañía farmacéutica Pharmacia gastó, por ejemplo, el 44 % de sus beneficios en publicidad y administración, frente al 16 % en investigación y desarrollo.</a:t>
            </a:r>
            <a:r>
              <a:rPr lang="es-ES" sz="2000"/>
              <a:t> </a:t>
            </a:r>
            <a:endParaRPr lang="es-ES_tradnl" sz="2000"/>
          </a:p>
          <a:p>
            <a:pPr algn="just">
              <a:lnSpc>
                <a:spcPct val="90000"/>
              </a:lnSpc>
            </a:pPr>
            <a:endParaRPr lang="es-MX" sz="2000"/>
          </a:p>
        </p:txBody>
      </p:sp>
      <p:pic>
        <p:nvPicPr>
          <p:cNvPr id="14340" name="Picture 4" descr="pildora"/>
          <p:cNvPicPr>
            <a:picLocks noGrp="1" noChangeAspect="1" noChangeArrowheads="1"/>
          </p:cNvPicPr>
          <p:nvPr>
            <p:ph sz="half" idx="2"/>
          </p:nvPr>
        </p:nvPicPr>
        <p:blipFill>
          <a:blip r:embed="rId2" cstate="print"/>
          <a:srcRect/>
          <a:stretch>
            <a:fillRect/>
          </a:stretch>
        </p:blipFill>
        <p:spPr>
          <a:xfrm>
            <a:off x="6516688" y="1844675"/>
            <a:ext cx="2376487" cy="3455988"/>
          </a:xfrm>
          <a:noFill/>
          <a:ln/>
        </p:spPr>
      </p:pic>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457200" y="333375"/>
            <a:ext cx="5770563" cy="6264275"/>
          </a:xfrm>
        </p:spPr>
        <p:txBody>
          <a:bodyPr/>
          <a:lstStyle/>
          <a:p>
            <a:pPr algn="just">
              <a:lnSpc>
                <a:spcPct val="90000"/>
              </a:lnSpc>
            </a:pPr>
            <a:r>
              <a:rPr lang="es-MX" sz="2000"/>
              <a:t>La investigación financiada públicamente en los EEUU. a través de los Institutos Nacionales de Salud, contribuye notablemente al desarrollo de muchos de los productos más rentables de la industria farmacéutica. E</a:t>
            </a:r>
            <a:r>
              <a:rPr lang="es-ES" sz="2000"/>
              <a:t>s falso que las multinacionales tengan que resarcirse de los costos inherentes al desarrollo con productos farmacéuticos caros.</a:t>
            </a:r>
          </a:p>
          <a:p>
            <a:pPr algn="just">
              <a:lnSpc>
                <a:spcPct val="90000"/>
              </a:lnSpc>
            </a:pPr>
            <a:endParaRPr lang="es-ES" sz="2000"/>
          </a:p>
          <a:p>
            <a:pPr algn="just">
              <a:lnSpc>
                <a:spcPct val="90000"/>
              </a:lnSpc>
            </a:pPr>
            <a:r>
              <a:rPr lang="es-ES_tradnl" sz="2000"/>
              <a:t>Las diez compañías farmacéuticas incluidas en la lista de empresas elaborada por </a:t>
            </a:r>
            <a:r>
              <a:rPr lang="es-ES_tradnl" sz="2000" i="1"/>
              <a:t>Fortune 500, </a:t>
            </a:r>
            <a:r>
              <a:rPr lang="es-ES_tradnl" sz="2000"/>
              <a:t>obtuvieron unos beneficios medios de </a:t>
            </a:r>
            <a:r>
              <a:rPr lang="es-ES_tradnl" sz="2000" i="1"/>
              <a:t>18,5 </a:t>
            </a:r>
            <a:r>
              <a:rPr lang="es-ES_tradnl" sz="2000"/>
              <a:t>céntimos por cada dólar de ventas, ocho veces más que el margen de beneficios medios que establece </a:t>
            </a:r>
            <a:r>
              <a:rPr lang="es-ES_tradnl" sz="2000" i="1"/>
              <a:t>Fortune 500, </a:t>
            </a:r>
            <a:r>
              <a:rPr lang="es-ES_tradnl" sz="2000"/>
              <a:t>que se sitúa en 2,2 céntimos.</a:t>
            </a:r>
            <a:r>
              <a:rPr lang="es-ES" sz="2000"/>
              <a:t> </a:t>
            </a:r>
            <a:endParaRPr lang="es-MX" sz="2000"/>
          </a:p>
          <a:p>
            <a:pPr>
              <a:lnSpc>
                <a:spcPct val="90000"/>
              </a:lnSpc>
            </a:pPr>
            <a:endParaRPr lang="es-ES" sz="2000"/>
          </a:p>
        </p:txBody>
      </p:sp>
      <p:pic>
        <p:nvPicPr>
          <p:cNvPr id="37892" name="Picture 4" descr="51808_1"/>
          <p:cNvPicPr>
            <a:picLocks noChangeAspect="1" noChangeArrowheads="1"/>
          </p:cNvPicPr>
          <p:nvPr/>
        </p:nvPicPr>
        <p:blipFill>
          <a:blip r:embed="rId2" cstate="print"/>
          <a:srcRect/>
          <a:stretch>
            <a:fillRect/>
          </a:stretch>
        </p:blipFill>
        <p:spPr bwMode="auto">
          <a:xfrm>
            <a:off x="6300788" y="1700213"/>
            <a:ext cx="2687637" cy="2520950"/>
          </a:xfrm>
          <a:prstGeom prst="rect">
            <a:avLst/>
          </a:prstGeom>
          <a:noFill/>
        </p:spPr>
      </p:pic>
      <p:sp>
        <p:nvSpPr>
          <p:cNvPr id="6" name="Rectangle 9"/>
          <p:cNvSpPr>
            <a:spLocks noChangeArrowheads="1"/>
          </p:cNvSpPr>
          <p:nvPr/>
        </p:nvSpPr>
        <p:spPr bwMode="auto">
          <a:xfrm>
            <a:off x="5724128" y="6544068"/>
            <a:ext cx="3419872" cy="313932"/>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1600" dirty="0">
                <a:solidFill>
                  <a:srgbClr val="FFCC66"/>
                </a:solidFill>
                <a:effectLst>
                  <a:outerShdw blurRad="38100" dist="38100" dir="2700000" algn="tl">
                    <a:srgbClr val="000000"/>
                  </a:outerShdw>
                </a:effectLst>
              </a:rPr>
              <a:t>Prof. Gustavo </a:t>
            </a:r>
            <a:r>
              <a:rPr lang="es-ES" sz="1600" dirty="0" smtClean="0">
                <a:solidFill>
                  <a:srgbClr val="FFCC66"/>
                </a:solidFill>
                <a:effectLst>
                  <a:outerShdw blurRad="38100" dist="38100" dir="2700000" algn="tl">
                    <a:srgbClr val="000000"/>
                  </a:outerShdw>
                </a:effectLst>
              </a:rPr>
              <a:t>Alcántara Moreno</a:t>
            </a:r>
            <a:endParaRPr lang="es-ES" sz="1600" dirty="0">
              <a:effectLst>
                <a:outerShdw blurRad="38100" dist="38100" dir="2700000" algn="tl">
                  <a:srgbClr val="FFFFFF"/>
                </a:outerShdw>
              </a:effectLst>
              <a:latin typeface="Tahoma" pitchFamily="34" charset="0"/>
            </a:endParaRPr>
          </a:p>
        </p:txBody>
      </p:sp>
    </p:spTree>
  </p:cSld>
  <p:clrMapOvr>
    <a:masterClrMapping/>
  </p:clrMapOvr>
</p:sld>
</file>

<file path=ppt/theme/theme1.xml><?xml version="1.0" encoding="utf-8"?>
<a:theme xmlns:a="http://schemas.openxmlformats.org/drawingml/2006/main" name="Acantilado">
  <a:themeElements>
    <a:clrScheme name="Acantilado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Acantilad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cantilado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Acantilado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Acantilado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Acantilado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Acantilado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Acantilado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Acantilado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Cliff</Template>
  <TotalTime>563</TotalTime>
  <Words>1963</Words>
  <Application>Microsoft Office PowerPoint</Application>
  <PresentationFormat>Presentación en pantalla (4:3)</PresentationFormat>
  <Paragraphs>161</Paragraphs>
  <Slides>22</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22</vt:i4>
      </vt:variant>
    </vt:vector>
  </HeadingPairs>
  <TitlesOfParts>
    <vt:vector size="24" baseType="lpstr">
      <vt:lpstr>Acantilado</vt:lpstr>
      <vt:lpstr>Fotografía de Photo Editor</vt:lpstr>
      <vt:lpstr>Ética en la Industria Farmacéutica </vt:lpstr>
      <vt:lpstr>Objetivo General</vt:lpstr>
      <vt:lpstr>Objetivos específicos</vt:lpstr>
      <vt:lpstr>Introducción</vt:lpstr>
      <vt:lpstr>La ética.</vt:lpstr>
      <vt:lpstr>Las Empresas Multinacionales</vt:lpstr>
      <vt:lpstr>Diapositiva 7</vt:lpstr>
      <vt:lpstr>Diapositiva 8</vt:lpstr>
      <vt:lpstr>Diapositiva 9</vt:lpstr>
      <vt:lpstr>Diapositiva 10</vt:lpstr>
      <vt:lpstr>Diapositiva 11</vt:lpstr>
      <vt:lpstr>Globalización de la cultura norteamericana y el consumismo sanitario en las sociedades en vías de desarrollo.</vt:lpstr>
      <vt:lpstr>La medicalización de la sociedad</vt:lpstr>
      <vt:lpstr>¿Qué papel juegan los médicos en el negocio de los fármacos?</vt:lpstr>
      <vt:lpstr>Principales pautas de comportamiento del gremio médico al prescribir ¿Ausencia de ética?</vt:lpstr>
      <vt:lpstr>¿Sobre qué factores descansa el éxito publicitario y comercial de las IFM?</vt:lpstr>
      <vt:lpstr> Compañías farmacéuticas en ventas a nivel mundial, año 2000 (millones de $ EE.UU.)</vt:lpstr>
      <vt:lpstr>Aspectos de los Derechos de Propiedad Intelectual relacionados con el Comercio (ADPIC)</vt:lpstr>
      <vt:lpstr>Mecanismos de propiedad intelectual Para responder a desafíos de salud pública según ADPIC</vt:lpstr>
      <vt:lpstr>Problemas que se plantea la industria farmacéutica en el corto plazo </vt:lpstr>
      <vt:lpstr>Bibliografía y direcciones en Internet</vt:lpstr>
      <vt:lpstr>Muchas 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10 La Industria Farmacéutica Multinacional</dc:title>
  <dc:creator>gustavo</dc:creator>
  <cp:lastModifiedBy>pili</cp:lastModifiedBy>
  <cp:revision>54</cp:revision>
  <dcterms:created xsi:type="dcterms:W3CDTF">2004-05-26T00:24:37Z</dcterms:created>
  <dcterms:modified xsi:type="dcterms:W3CDTF">2012-09-19T15:46:49Z</dcterms:modified>
</cp:coreProperties>
</file>