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96" r:id="rId2"/>
    <p:sldId id="260" r:id="rId3"/>
    <p:sldId id="279" r:id="rId4"/>
    <p:sldId id="280" r:id="rId5"/>
    <p:sldId id="281" r:id="rId6"/>
    <p:sldId id="276" r:id="rId7"/>
    <p:sldId id="282" r:id="rId8"/>
    <p:sldId id="284" r:id="rId9"/>
    <p:sldId id="283" r:id="rId10"/>
    <p:sldId id="285" r:id="rId11"/>
    <p:sldId id="290" r:id="rId12"/>
    <p:sldId id="291" r:id="rId13"/>
    <p:sldId id="292" r:id="rId14"/>
    <p:sldId id="286" r:id="rId15"/>
    <p:sldId id="294" r:id="rId16"/>
    <p:sldId id="295" r:id="rId17"/>
    <p:sldId id="293" r:id="rId18"/>
    <p:sldId id="321" r:id="rId19"/>
    <p:sldId id="307" r:id="rId20"/>
    <p:sldId id="298" r:id="rId21"/>
    <p:sldId id="299" r:id="rId22"/>
    <p:sldId id="300" r:id="rId23"/>
    <p:sldId id="302" r:id="rId24"/>
    <p:sldId id="301" r:id="rId25"/>
    <p:sldId id="303" r:id="rId26"/>
    <p:sldId id="304" r:id="rId27"/>
    <p:sldId id="305" r:id="rId28"/>
    <p:sldId id="312" r:id="rId29"/>
    <p:sldId id="313" r:id="rId30"/>
    <p:sldId id="314" r:id="rId31"/>
    <p:sldId id="315" r:id="rId32"/>
    <p:sldId id="316" r:id="rId33"/>
    <p:sldId id="317" r:id="rId34"/>
    <p:sldId id="318" r:id="rId35"/>
    <p:sldId id="308" r:id="rId36"/>
    <p:sldId id="309" r:id="rId37"/>
    <p:sldId id="310" r:id="rId38"/>
    <p:sldId id="311" r:id="rId39"/>
    <p:sldId id="288" r:id="rId40"/>
    <p:sldId id="306" r:id="rId41"/>
    <p:sldId id="297" r:id="rId42"/>
    <p:sldId id="261" r:id="rId43"/>
    <p:sldId id="257" r:id="rId44"/>
    <p:sldId id="258" r:id="rId45"/>
    <p:sldId id="259" r:id="rId46"/>
    <p:sldId id="270" r:id="rId47"/>
    <p:sldId id="271" r:id="rId48"/>
    <p:sldId id="320" r:id="rId49"/>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008000"/>
    <a:srgbClr val="00CC00"/>
    <a:srgbClr val="0000FF"/>
    <a:srgbClr val="009900"/>
    <a:srgbClr val="FF9900"/>
    <a:srgbClr val="66FF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80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V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4761E9-8073-4E8E-9280-1D5387004A83}" type="datetimeFigureOut">
              <a:rPr lang="es-VE" smtClean="0"/>
              <a:pPr/>
              <a:t>01/10/2014</a:t>
            </a:fld>
            <a:endParaRPr lang="es-V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VE"/>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V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56017A-7105-45C9-9C0F-92E7286080B9}" type="slidenum">
              <a:rPr lang="es-VE" smtClean="0"/>
              <a:pPr/>
              <a:t>‹Nº›</a:t>
            </a:fld>
            <a:endParaRPr lang="es-VE"/>
          </a:p>
        </p:txBody>
      </p:sp>
    </p:spTree>
    <p:extLst>
      <p:ext uri="{BB962C8B-B14F-4D97-AF65-F5344CB8AC3E}">
        <p14:creationId xmlns:p14="http://schemas.microsoft.com/office/powerpoint/2010/main" xmlns="" val="3321684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VE" dirty="0"/>
          </a:p>
        </p:txBody>
      </p:sp>
      <p:sp>
        <p:nvSpPr>
          <p:cNvPr id="4" name="3 Marcador de número de diapositiva"/>
          <p:cNvSpPr>
            <a:spLocks noGrp="1"/>
          </p:cNvSpPr>
          <p:nvPr>
            <p:ph type="sldNum" sz="quarter" idx="10"/>
          </p:nvPr>
        </p:nvSpPr>
        <p:spPr/>
        <p:txBody>
          <a:bodyPr/>
          <a:lstStyle/>
          <a:p>
            <a:fld id="{E956017A-7105-45C9-9C0F-92E7286080B9}" type="slidenum">
              <a:rPr lang="es-VE" smtClean="0"/>
              <a:pPr/>
              <a:t>39</a:t>
            </a:fld>
            <a:endParaRPr lang="es-VE"/>
          </a:p>
        </p:txBody>
      </p:sp>
    </p:spTree>
    <p:extLst>
      <p:ext uri="{BB962C8B-B14F-4D97-AF65-F5344CB8AC3E}">
        <p14:creationId xmlns:p14="http://schemas.microsoft.com/office/powerpoint/2010/main" xmlns="" val="3529973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V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VE"/>
          </a:p>
        </p:txBody>
      </p:sp>
      <p:sp>
        <p:nvSpPr>
          <p:cNvPr id="4" name="3 Marcador de fecha"/>
          <p:cNvSpPr>
            <a:spLocks noGrp="1"/>
          </p:cNvSpPr>
          <p:nvPr>
            <p:ph type="dt" sz="half" idx="10"/>
          </p:nvPr>
        </p:nvSpPr>
        <p:spPr/>
        <p:txBody>
          <a:bodyPr/>
          <a:lstStyle/>
          <a:p>
            <a:fld id="{EF643C99-FFDD-4E77-8757-BCF6CC71304E}" type="datetimeFigureOut">
              <a:rPr lang="es-VE" smtClean="0"/>
              <a:pPr/>
              <a:t>01/10/2014</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AC0F8D31-6D66-4904-BFE6-97FB104B1252}" type="slidenum">
              <a:rPr lang="es-VE" smtClean="0"/>
              <a:pPr/>
              <a:t>‹Nº›</a:t>
            </a:fld>
            <a:endParaRPr lang="es-VE"/>
          </a:p>
        </p:txBody>
      </p:sp>
    </p:spTree>
    <p:extLst>
      <p:ext uri="{BB962C8B-B14F-4D97-AF65-F5344CB8AC3E}">
        <p14:creationId xmlns:p14="http://schemas.microsoft.com/office/powerpoint/2010/main" xmlns="" val="4020902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EF643C99-FFDD-4E77-8757-BCF6CC71304E}" type="datetimeFigureOut">
              <a:rPr lang="es-VE" smtClean="0"/>
              <a:pPr/>
              <a:t>01/10/2014</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AC0F8D31-6D66-4904-BFE6-97FB104B1252}" type="slidenum">
              <a:rPr lang="es-VE" smtClean="0"/>
              <a:pPr/>
              <a:t>‹Nº›</a:t>
            </a:fld>
            <a:endParaRPr lang="es-VE"/>
          </a:p>
        </p:txBody>
      </p:sp>
    </p:spTree>
    <p:extLst>
      <p:ext uri="{BB962C8B-B14F-4D97-AF65-F5344CB8AC3E}">
        <p14:creationId xmlns:p14="http://schemas.microsoft.com/office/powerpoint/2010/main" xmlns="" val="2275126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EF643C99-FFDD-4E77-8757-BCF6CC71304E}" type="datetimeFigureOut">
              <a:rPr lang="es-VE" smtClean="0"/>
              <a:pPr/>
              <a:t>01/10/2014</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AC0F8D31-6D66-4904-BFE6-97FB104B1252}" type="slidenum">
              <a:rPr lang="es-VE" smtClean="0"/>
              <a:pPr/>
              <a:t>‹Nº›</a:t>
            </a:fld>
            <a:endParaRPr lang="es-VE"/>
          </a:p>
        </p:txBody>
      </p:sp>
    </p:spTree>
    <p:extLst>
      <p:ext uri="{BB962C8B-B14F-4D97-AF65-F5344CB8AC3E}">
        <p14:creationId xmlns:p14="http://schemas.microsoft.com/office/powerpoint/2010/main" xmlns="" val="150452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EF643C99-FFDD-4E77-8757-BCF6CC71304E}" type="datetimeFigureOut">
              <a:rPr lang="es-VE" smtClean="0"/>
              <a:pPr/>
              <a:t>01/10/2014</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AC0F8D31-6D66-4904-BFE6-97FB104B1252}" type="slidenum">
              <a:rPr lang="es-VE" smtClean="0"/>
              <a:pPr/>
              <a:t>‹Nº›</a:t>
            </a:fld>
            <a:endParaRPr lang="es-VE"/>
          </a:p>
        </p:txBody>
      </p:sp>
    </p:spTree>
    <p:extLst>
      <p:ext uri="{BB962C8B-B14F-4D97-AF65-F5344CB8AC3E}">
        <p14:creationId xmlns:p14="http://schemas.microsoft.com/office/powerpoint/2010/main" xmlns="" val="3592310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F643C99-FFDD-4E77-8757-BCF6CC71304E}" type="datetimeFigureOut">
              <a:rPr lang="es-VE" smtClean="0"/>
              <a:pPr/>
              <a:t>01/10/2014</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AC0F8D31-6D66-4904-BFE6-97FB104B1252}" type="slidenum">
              <a:rPr lang="es-VE" smtClean="0"/>
              <a:pPr/>
              <a:t>‹Nº›</a:t>
            </a:fld>
            <a:endParaRPr lang="es-VE"/>
          </a:p>
        </p:txBody>
      </p:sp>
    </p:spTree>
    <p:extLst>
      <p:ext uri="{BB962C8B-B14F-4D97-AF65-F5344CB8AC3E}">
        <p14:creationId xmlns:p14="http://schemas.microsoft.com/office/powerpoint/2010/main" xmlns="" val="1831156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p:txBody>
          <a:bodyPr/>
          <a:lstStyle/>
          <a:p>
            <a:fld id="{EF643C99-FFDD-4E77-8757-BCF6CC71304E}" type="datetimeFigureOut">
              <a:rPr lang="es-VE" smtClean="0"/>
              <a:pPr/>
              <a:t>01/10/2014</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AC0F8D31-6D66-4904-BFE6-97FB104B1252}" type="slidenum">
              <a:rPr lang="es-VE" smtClean="0"/>
              <a:pPr/>
              <a:t>‹Nº›</a:t>
            </a:fld>
            <a:endParaRPr lang="es-VE"/>
          </a:p>
        </p:txBody>
      </p:sp>
    </p:spTree>
    <p:extLst>
      <p:ext uri="{BB962C8B-B14F-4D97-AF65-F5344CB8AC3E}">
        <p14:creationId xmlns:p14="http://schemas.microsoft.com/office/powerpoint/2010/main" xmlns="" val="2560846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6 Marcador de fecha"/>
          <p:cNvSpPr>
            <a:spLocks noGrp="1"/>
          </p:cNvSpPr>
          <p:nvPr>
            <p:ph type="dt" sz="half" idx="10"/>
          </p:nvPr>
        </p:nvSpPr>
        <p:spPr/>
        <p:txBody>
          <a:bodyPr/>
          <a:lstStyle/>
          <a:p>
            <a:fld id="{EF643C99-FFDD-4E77-8757-BCF6CC71304E}" type="datetimeFigureOut">
              <a:rPr lang="es-VE" smtClean="0"/>
              <a:pPr/>
              <a:t>01/10/2014</a:t>
            </a:fld>
            <a:endParaRPr lang="es-VE"/>
          </a:p>
        </p:txBody>
      </p:sp>
      <p:sp>
        <p:nvSpPr>
          <p:cNvPr id="8" name="7 Marcador de pie de página"/>
          <p:cNvSpPr>
            <a:spLocks noGrp="1"/>
          </p:cNvSpPr>
          <p:nvPr>
            <p:ph type="ftr" sz="quarter" idx="11"/>
          </p:nvPr>
        </p:nvSpPr>
        <p:spPr/>
        <p:txBody>
          <a:bodyPr/>
          <a:lstStyle/>
          <a:p>
            <a:endParaRPr lang="es-VE"/>
          </a:p>
        </p:txBody>
      </p:sp>
      <p:sp>
        <p:nvSpPr>
          <p:cNvPr id="9" name="8 Marcador de número de diapositiva"/>
          <p:cNvSpPr>
            <a:spLocks noGrp="1"/>
          </p:cNvSpPr>
          <p:nvPr>
            <p:ph type="sldNum" sz="quarter" idx="12"/>
          </p:nvPr>
        </p:nvSpPr>
        <p:spPr/>
        <p:txBody>
          <a:bodyPr/>
          <a:lstStyle/>
          <a:p>
            <a:fld id="{AC0F8D31-6D66-4904-BFE6-97FB104B1252}" type="slidenum">
              <a:rPr lang="es-VE" smtClean="0"/>
              <a:pPr/>
              <a:t>‹Nº›</a:t>
            </a:fld>
            <a:endParaRPr lang="es-VE"/>
          </a:p>
        </p:txBody>
      </p:sp>
    </p:spTree>
    <p:extLst>
      <p:ext uri="{BB962C8B-B14F-4D97-AF65-F5344CB8AC3E}">
        <p14:creationId xmlns:p14="http://schemas.microsoft.com/office/powerpoint/2010/main" xmlns="" val="3643154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fecha"/>
          <p:cNvSpPr>
            <a:spLocks noGrp="1"/>
          </p:cNvSpPr>
          <p:nvPr>
            <p:ph type="dt" sz="half" idx="10"/>
          </p:nvPr>
        </p:nvSpPr>
        <p:spPr/>
        <p:txBody>
          <a:bodyPr/>
          <a:lstStyle/>
          <a:p>
            <a:fld id="{EF643C99-FFDD-4E77-8757-BCF6CC71304E}" type="datetimeFigureOut">
              <a:rPr lang="es-VE" smtClean="0"/>
              <a:pPr/>
              <a:t>01/10/2014</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AC0F8D31-6D66-4904-BFE6-97FB104B1252}" type="slidenum">
              <a:rPr lang="es-VE" smtClean="0"/>
              <a:pPr/>
              <a:t>‹Nº›</a:t>
            </a:fld>
            <a:endParaRPr lang="es-VE"/>
          </a:p>
        </p:txBody>
      </p:sp>
    </p:spTree>
    <p:extLst>
      <p:ext uri="{BB962C8B-B14F-4D97-AF65-F5344CB8AC3E}">
        <p14:creationId xmlns:p14="http://schemas.microsoft.com/office/powerpoint/2010/main" xmlns="" val="2450778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F643C99-FFDD-4E77-8757-BCF6CC71304E}" type="datetimeFigureOut">
              <a:rPr lang="es-VE" smtClean="0"/>
              <a:pPr/>
              <a:t>01/10/2014</a:t>
            </a:fld>
            <a:endParaRPr lang="es-VE"/>
          </a:p>
        </p:txBody>
      </p:sp>
      <p:sp>
        <p:nvSpPr>
          <p:cNvPr id="3" name="2 Marcador de pie de página"/>
          <p:cNvSpPr>
            <a:spLocks noGrp="1"/>
          </p:cNvSpPr>
          <p:nvPr>
            <p:ph type="ftr" sz="quarter" idx="11"/>
          </p:nvPr>
        </p:nvSpPr>
        <p:spPr/>
        <p:txBody>
          <a:bodyPr/>
          <a:lstStyle/>
          <a:p>
            <a:endParaRPr lang="es-VE"/>
          </a:p>
        </p:txBody>
      </p:sp>
      <p:sp>
        <p:nvSpPr>
          <p:cNvPr id="4" name="3 Marcador de número de diapositiva"/>
          <p:cNvSpPr>
            <a:spLocks noGrp="1"/>
          </p:cNvSpPr>
          <p:nvPr>
            <p:ph type="sldNum" sz="quarter" idx="12"/>
          </p:nvPr>
        </p:nvSpPr>
        <p:spPr/>
        <p:txBody>
          <a:bodyPr/>
          <a:lstStyle/>
          <a:p>
            <a:fld id="{AC0F8D31-6D66-4904-BFE6-97FB104B1252}" type="slidenum">
              <a:rPr lang="es-VE" smtClean="0"/>
              <a:pPr/>
              <a:t>‹Nº›</a:t>
            </a:fld>
            <a:endParaRPr lang="es-VE"/>
          </a:p>
        </p:txBody>
      </p:sp>
    </p:spTree>
    <p:extLst>
      <p:ext uri="{BB962C8B-B14F-4D97-AF65-F5344CB8AC3E}">
        <p14:creationId xmlns:p14="http://schemas.microsoft.com/office/powerpoint/2010/main" xmlns="" val="205679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F643C99-FFDD-4E77-8757-BCF6CC71304E}" type="datetimeFigureOut">
              <a:rPr lang="es-VE" smtClean="0"/>
              <a:pPr/>
              <a:t>01/10/2014</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AC0F8D31-6D66-4904-BFE6-97FB104B1252}" type="slidenum">
              <a:rPr lang="es-VE" smtClean="0"/>
              <a:pPr/>
              <a:t>‹Nº›</a:t>
            </a:fld>
            <a:endParaRPr lang="es-VE"/>
          </a:p>
        </p:txBody>
      </p:sp>
    </p:spTree>
    <p:extLst>
      <p:ext uri="{BB962C8B-B14F-4D97-AF65-F5344CB8AC3E}">
        <p14:creationId xmlns:p14="http://schemas.microsoft.com/office/powerpoint/2010/main" xmlns="" val="919799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F643C99-FFDD-4E77-8757-BCF6CC71304E}" type="datetimeFigureOut">
              <a:rPr lang="es-VE" smtClean="0"/>
              <a:pPr/>
              <a:t>01/10/2014</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AC0F8D31-6D66-4904-BFE6-97FB104B1252}" type="slidenum">
              <a:rPr lang="es-VE" smtClean="0"/>
              <a:pPr/>
              <a:t>‹Nº›</a:t>
            </a:fld>
            <a:endParaRPr lang="es-VE"/>
          </a:p>
        </p:txBody>
      </p:sp>
    </p:spTree>
    <p:extLst>
      <p:ext uri="{BB962C8B-B14F-4D97-AF65-F5344CB8AC3E}">
        <p14:creationId xmlns:p14="http://schemas.microsoft.com/office/powerpoint/2010/main" xmlns="" val="2804736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643C99-FFDD-4E77-8757-BCF6CC71304E}" type="datetimeFigureOut">
              <a:rPr lang="es-VE" smtClean="0"/>
              <a:pPr/>
              <a:t>01/10/2014</a:t>
            </a:fld>
            <a:endParaRPr lang="es-V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F8D31-6D66-4904-BFE6-97FB104B1252}" type="slidenum">
              <a:rPr lang="es-VE" smtClean="0"/>
              <a:pPr/>
              <a:t>‹Nº›</a:t>
            </a:fld>
            <a:endParaRPr lang="es-VE"/>
          </a:p>
        </p:txBody>
      </p:sp>
    </p:spTree>
    <p:extLst>
      <p:ext uri="{BB962C8B-B14F-4D97-AF65-F5344CB8AC3E}">
        <p14:creationId xmlns:p14="http://schemas.microsoft.com/office/powerpoint/2010/main" xmlns="" val="35822426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saber.ula.ve/handle/123456789/30403"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image" Target="../media/image18.emf"/><Relationship Id="rId4" Type="http://schemas.openxmlformats.org/officeDocument/2006/relationships/image" Target="../media/image17.emf"/></Relationships>
</file>

<file path=ppt/slides/_rels/slide21.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21.emf"/><Relationship Id="rId7" Type="http://schemas.openxmlformats.org/officeDocument/2006/relationships/image" Target="../media/image25.emf"/><Relationship Id="rId2" Type="http://schemas.openxmlformats.org/officeDocument/2006/relationships/image" Target="../media/image20.emf"/><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hyperlink" Target="https://www.google.co.ve/?gws_rd=ssl" TargetMode="External"/><Relationship Id="rId7" Type="http://schemas.openxmlformats.org/officeDocument/2006/relationships/hyperlink" Target="http://jonathansafer.blogspot.com/2010/10/blog-3-comparacion-entre-lugares-ricos.html" TargetMode="External"/><Relationship Id="rId2" Type="http://schemas.openxmlformats.org/officeDocument/2006/relationships/hyperlink" Target="http://www.saber.ula.ve/dspace/handle/123456789/14454" TargetMode="Externa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hyperlink" Target="http://www.amigosdevilla.it/" TargetMode="External"/><Relationship Id="rId10" Type="http://schemas.openxmlformats.org/officeDocument/2006/relationships/image" Target="../media/image29.jpeg"/><Relationship Id="rId4" Type="http://schemas.openxmlformats.org/officeDocument/2006/relationships/image" Target="../media/image2.jpeg"/><Relationship Id="rId9" Type="http://schemas.openxmlformats.org/officeDocument/2006/relationships/hyperlink" Target="http://www.encuestas.com.pe/category/encuestas-lima/encuestas-distritos-de-lima/encuestas-villa-el-salvador/page/2/"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monitorizandoelmundo.blogspot.com/2014/06/vision-social-pico-petroleo.html" TargetMode="External"/><Relationship Id="rId2" Type="http://schemas.openxmlformats.org/officeDocument/2006/relationships/hyperlink" Target="http://monitorizandoelmundo.blogspot.com/" TargetMode="Externa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hyperlink" Target="http://noticias.ve.msn.com/internacional/fotos.aspx?cp-documentid=264646299&amp;page=2" TargetMode="External"/><Relationship Id="rId4" Type="http://schemas.openxmlformats.org/officeDocument/2006/relationships/hyperlink" Target="http://scholar.google.es/citations?user=15wfJG4AAAAJ"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noticias.ve.msn.com/internacional/fotos.aspx?cp-documentid=264646299&amp;page=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noticias.ve.msn.com/internacional/fotos.aspx?cp-documentid=264646299&amp;page=2" TargetMode="Externa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hyperlink" Target="http://noticias.ve.msn.com/venezuela/fotos.aspx?cp-documentid=264661429&amp;page=2"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noticias.ve.msn.com/venezuela/fotos.aspx?cp-documentid=264661429&amp;page=2" TargetMode="Externa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hyperlink" Target="http://noticias.ve.msn.com/internacional/fotos.aspx?cp-documentid=264646299&amp;page=2"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cav.org.ve/cms/index.php?option=com_flexicontent&amp;view=items&amp;cid=156:noticias&amp;id=1852:ii-jornada-de-arquitectura-del-paisaje&amp;Itemid=56" TargetMode="External"/><Relationship Id="rId2" Type="http://schemas.openxmlformats.org/officeDocument/2006/relationships/hyperlink" Target="http://cav.org.ve/cms/index.php?option=com_flexicontent&amp;view=items&amp;cid=156:noticias&amp;id=1864:balance-de-julio-mes-de-la-arquitectura-2014&amp;Itemid=56" TargetMode="External"/><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hyperlink" Target="http://cav.org.ve/cms/"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hyperlink" Target="http://cav.org.ve/cms/images/stories/flexicontent/l_2886320940_62346b5571_z2.jpg"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hyperlink" Target="http://medioambientales.com/ciudades-ecologicas/" TargetMode="External"/><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ventos.ula.ve/ciudadsostenible/documentos/pdf/congreso_virtual/Jornadas%20_CIDIAT_WA.pdf" TargetMode="External"/><Relationship Id="rId2" Type="http://schemas.openxmlformats.org/officeDocument/2006/relationships/hyperlink" Target="http://www.eventos.ula.ve/ciudadsostenibl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oei.es/decada/boletin097.php" TargetMode="External"/><Relationship Id="rId2" Type="http://schemas.openxmlformats.org/officeDocument/2006/relationships/hyperlink" Target="mailto:redvua@gmail.com"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www.iredes.es/2010/10/las-redes-sociales-mas-populares-suman-dos-mil-millones-de-usuario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encolombia.com/medioambiente/interes-a/Componentes_Medio"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988840"/>
          </a:xfrm>
        </p:spPr>
        <p:txBody>
          <a:bodyPr>
            <a:normAutofit fontScale="90000"/>
          </a:bodyPr>
          <a:lstStyle/>
          <a:p>
            <a:r>
              <a:rPr lang="es-ES" sz="2700" b="1" dirty="0">
                <a:solidFill>
                  <a:srgbClr val="0000FF"/>
                </a:solidFill>
              </a:rPr>
              <a:t>LA INVESTIGACIÓN ENTRE </a:t>
            </a:r>
            <a:br>
              <a:rPr lang="es-ES" sz="2700" b="1" dirty="0">
                <a:solidFill>
                  <a:srgbClr val="0000FF"/>
                </a:solidFill>
              </a:rPr>
            </a:br>
            <a:r>
              <a:rPr lang="es-ES" sz="2700" b="1" dirty="0">
                <a:solidFill>
                  <a:srgbClr val="0000FF"/>
                </a:solidFill>
              </a:rPr>
              <a:t>LA DOCENCIA Y LA EXTENSIÓN EN LA FAD-ULA</a:t>
            </a:r>
            <a:r>
              <a:rPr lang="es-VE" sz="2700" dirty="0">
                <a:solidFill>
                  <a:srgbClr val="0000FF"/>
                </a:solidFill>
              </a:rPr>
              <a:t/>
            </a:r>
            <a:br>
              <a:rPr lang="es-VE" sz="2700" dirty="0">
                <a:solidFill>
                  <a:srgbClr val="0000FF"/>
                </a:solidFill>
              </a:rPr>
            </a:br>
            <a:r>
              <a:rPr lang="es-VE" sz="1800" b="1" dirty="0"/>
              <a:t>Ponencia a las Jornadas de Actualización de Investigación, del Centro de Investigaciones de la Vivienda y el Hábitat – CIVHA- FAD-ULA, Mérida, Venezuela, Octubre 1 al 3, 2014</a:t>
            </a:r>
            <a:br>
              <a:rPr lang="es-VE" sz="1800" b="1" dirty="0"/>
            </a:br>
            <a:r>
              <a:rPr lang="es-VE" sz="1800" dirty="0"/>
              <a:t>Luis Jugo </a:t>
            </a:r>
            <a:r>
              <a:rPr lang="es-VE" sz="1800" dirty="0" err="1"/>
              <a:t>Burguera</a:t>
            </a:r>
            <a:r>
              <a:rPr lang="es-VE" sz="1800" dirty="0"/>
              <a:t>, profesor jubilado 1999, activo en funciones universitarias.</a:t>
            </a:r>
          </a:p>
        </p:txBody>
      </p:sp>
      <p:sp>
        <p:nvSpPr>
          <p:cNvPr id="4" name="3 Marcador de contenido"/>
          <p:cNvSpPr>
            <a:spLocks noGrp="1"/>
          </p:cNvSpPr>
          <p:nvPr>
            <p:ph idx="1"/>
          </p:nvPr>
        </p:nvSpPr>
        <p:spPr>
          <a:xfrm>
            <a:off x="457200" y="1600200"/>
            <a:ext cx="8229600" cy="5141168"/>
          </a:xfrm>
        </p:spPr>
        <p:txBody>
          <a:bodyPr>
            <a:normAutofit fontScale="55000" lnSpcReduction="20000"/>
          </a:bodyPr>
          <a:lstStyle/>
          <a:p>
            <a:pPr marL="0" indent="0">
              <a:buNone/>
            </a:pPr>
            <a:endParaRPr lang="es-VE" b="1" dirty="0" smtClean="0"/>
          </a:p>
          <a:p>
            <a:pPr marL="0" indent="0">
              <a:buNone/>
            </a:pPr>
            <a:endParaRPr lang="es-VE" b="1" dirty="0"/>
          </a:p>
          <a:p>
            <a:pPr marL="0" indent="0">
              <a:buNone/>
            </a:pPr>
            <a:endParaRPr lang="es-VE" sz="2300" b="1" dirty="0" smtClean="0">
              <a:solidFill>
                <a:srgbClr val="FF0000"/>
              </a:solidFill>
            </a:endParaRPr>
          </a:p>
          <a:p>
            <a:pPr marL="0" indent="0">
              <a:buNone/>
            </a:pPr>
            <a:endParaRPr lang="es-VE" b="1" dirty="0"/>
          </a:p>
          <a:p>
            <a:pPr marL="0" indent="0" algn="ctr">
              <a:buNone/>
            </a:pPr>
            <a:endParaRPr lang="es-VE" b="1" dirty="0" smtClean="0"/>
          </a:p>
          <a:p>
            <a:pPr marL="0" indent="0">
              <a:buNone/>
            </a:pPr>
            <a:endParaRPr lang="es-VE" b="1" dirty="0"/>
          </a:p>
          <a:p>
            <a:pPr marL="0" indent="0">
              <a:buNone/>
            </a:pPr>
            <a:endParaRPr lang="es-VE" b="1" dirty="0" smtClean="0"/>
          </a:p>
          <a:p>
            <a:pPr marL="0" indent="0">
              <a:buNone/>
            </a:pPr>
            <a:endParaRPr lang="es-VE" b="1" dirty="0"/>
          </a:p>
          <a:p>
            <a:pPr marL="0" indent="0">
              <a:buNone/>
            </a:pPr>
            <a:endParaRPr lang="es-VE" b="1" dirty="0" smtClean="0"/>
          </a:p>
          <a:p>
            <a:pPr marL="0" indent="0" algn="ctr">
              <a:lnSpc>
                <a:spcPct val="120000"/>
              </a:lnSpc>
              <a:buNone/>
            </a:pPr>
            <a:endParaRPr lang="es-VE" sz="2900" b="1" dirty="0" smtClean="0"/>
          </a:p>
          <a:p>
            <a:pPr marL="0" indent="0" algn="ctr">
              <a:lnSpc>
                <a:spcPct val="120000"/>
              </a:lnSpc>
              <a:buNone/>
            </a:pPr>
            <a:endParaRPr lang="es-VE" sz="2900" b="1" dirty="0" smtClean="0"/>
          </a:p>
          <a:p>
            <a:pPr marL="0" indent="0" algn="ctr">
              <a:lnSpc>
                <a:spcPct val="120000"/>
              </a:lnSpc>
              <a:buNone/>
            </a:pPr>
            <a:r>
              <a:rPr lang="es-VE" sz="2900" b="1" dirty="0" smtClean="0"/>
              <a:t>“¿</a:t>
            </a:r>
            <a:r>
              <a:rPr lang="es-VE" sz="2900" b="1" dirty="0"/>
              <a:t>El desastre contemporáneo </a:t>
            </a:r>
            <a:r>
              <a:rPr lang="es-VE" sz="2900" b="1" dirty="0" smtClean="0"/>
              <a:t> o </a:t>
            </a:r>
            <a:r>
              <a:rPr lang="es-VE" sz="2900" b="1" dirty="0"/>
              <a:t>la libertad de la organización espacial?”</a:t>
            </a:r>
          </a:p>
          <a:p>
            <a:pPr marL="0" indent="0" algn="ctr">
              <a:lnSpc>
                <a:spcPct val="120000"/>
              </a:lnSpc>
              <a:buNone/>
            </a:pPr>
            <a:r>
              <a:rPr lang="es-VE" sz="2900" b="1" dirty="0"/>
              <a:t>Dibujo y texto de Le Corbusier. </a:t>
            </a:r>
            <a:r>
              <a:rPr lang="es-VE" sz="2900" b="1" dirty="0" smtClean="0"/>
              <a:t>Inspiración </a:t>
            </a:r>
            <a:r>
              <a:rPr lang="es-VE" sz="2900" b="1" dirty="0"/>
              <a:t>a nuestro reto urbano y humano</a:t>
            </a:r>
            <a:r>
              <a:rPr lang="es-VE" sz="2900" b="1" dirty="0" smtClean="0"/>
              <a:t>.</a:t>
            </a:r>
          </a:p>
          <a:p>
            <a:pPr marL="0" indent="0" algn="ctr">
              <a:lnSpc>
                <a:spcPct val="120000"/>
              </a:lnSpc>
              <a:buNone/>
            </a:pPr>
            <a:r>
              <a:rPr lang="es-VE" sz="2200" b="1" u="sng" dirty="0" smtClean="0">
                <a:solidFill>
                  <a:srgbClr val="FF0000"/>
                </a:solidFill>
              </a:rPr>
              <a:t>Una Interpretación</a:t>
            </a:r>
            <a:r>
              <a:rPr lang="es-VE" sz="2200" b="1" dirty="0" smtClean="0">
                <a:solidFill>
                  <a:srgbClr val="FF0000"/>
                </a:solidFill>
              </a:rPr>
              <a:t>: </a:t>
            </a:r>
            <a:r>
              <a:rPr lang="es-VE" sz="2200" b="1" u="sng" dirty="0" smtClean="0">
                <a:solidFill>
                  <a:srgbClr val="FF0000"/>
                </a:solidFill>
              </a:rPr>
              <a:t>Lado izquierdo</a:t>
            </a:r>
            <a:r>
              <a:rPr lang="es-VE" sz="2200" b="1" dirty="0" smtClean="0">
                <a:solidFill>
                  <a:srgbClr val="FF0000"/>
                </a:solidFill>
              </a:rPr>
              <a:t>: Si dejamos cabos sueltos en el proceso de nuestra vida, es decir asuntos sin resolver, se nos va complicando el futuro, se nos va agriando el alma y el espíritu, nuestro físico se desequilibra, la cara se descompone, con la mente convertida en una medusa, donde cada cabo suelto representa una culebrilla … y la vida se torna como un infierno…</a:t>
            </a:r>
          </a:p>
          <a:p>
            <a:pPr marL="0" indent="0" algn="ctr">
              <a:lnSpc>
                <a:spcPct val="120000"/>
              </a:lnSpc>
              <a:buNone/>
            </a:pPr>
            <a:r>
              <a:rPr lang="es-VE" sz="2200" b="1" u="sng" dirty="0" smtClean="0">
                <a:solidFill>
                  <a:srgbClr val="008000"/>
                </a:solidFill>
              </a:rPr>
              <a:t>Lado derecho</a:t>
            </a:r>
            <a:r>
              <a:rPr lang="es-VE" sz="2200" b="1" dirty="0" smtClean="0">
                <a:solidFill>
                  <a:srgbClr val="008000"/>
                </a:solidFill>
              </a:rPr>
              <a:t>: Si por el contrario, cada asunto lo resolvemos en su momento, simplificamos nuestro futuro: el alma y el espíritu se serenan y nuestro físico se llena de satisfacción que se lee en nuestra faz, nuestra mente se equilibra, y así aprendemos, enseñamos y ayudamos a construir un mundo mejor para las generaciones futuras. </a:t>
            </a:r>
          </a:p>
          <a:p>
            <a:pPr marL="0" indent="0" algn="ctr">
              <a:lnSpc>
                <a:spcPct val="120000"/>
              </a:lnSpc>
              <a:buNone/>
            </a:pPr>
            <a:r>
              <a:rPr lang="es-VE" sz="2200" b="1" dirty="0" smtClean="0">
                <a:solidFill>
                  <a:srgbClr val="CC0099"/>
                </a:solidFill>
              </a:rPr>
              <a:t>Como católico, se trata de “ayudar a construir el Reino de Dios en la Tierra”. LJB, 11.08.2014.</a:t>
            </a:r>
            <a:endParaRPr lang="es-VE" sz="2200" b="1" u="sng" dirty="0" smtClean="0">
              <a:solidFill>
                <a:srgbClr val="CC0099"/>
              </a:solidFill>
            </a:endParaRPr>
          </a:p>
          <a:p>
            <a:pPr marL="0" indent="0" algn="ctr">
              <a:lnSpc>
                <a:spcPct val="120000"/>
              </a:lnSpc>
              <a:buNone/>
            </a:pPr>
            <a:endParaRPr lang="es-VE" sz="2900" dirty="0"/>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87824" y="1700809"/>
            <a:ext cx="3024336" cy="29003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958511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t>3. </a:t>
            </a:r>
            <a:r>
              <a:rPr lang="es-ES" sz="3200" b="1" dirty="0">
                <a:solidFill>
                  <a:srgbClr val="009900"/>
                </a:solidFill>
              </a:rPr>
              <a:t>Desarrollo sustentable-sostenible </a:t>
            </a:r>
            <a:r>
              <a:rPr lang="es-ES" sz="3200" b="1" dirty="0"/>
              <a:t>y </a:t>
            </a:r>
            <a:r>
              <a:rPr lang="es-ES" sz="3200" b="1" dirty="0">
                <a:solidFill>
                  <a:srgbClr val="FF0000"/>
                </a:solidFill>
              </a:rPr>
              <a:t>el </a:t>
            </a:r>
            <a:r>
              <a:rPr lang="es-ES" sz="3200" b="1" dirty="0" smtClean="0">
                <a:solidFill>
                  <a:srgbClr val="FF0000"/>
                </a:solidFill>
              </a:rPr>
              <a:t/>
            </a:r>
            <a:br>
              <a:rPr lang="es-ES" sz="3200" b="1" dirty="0" smtClean="0">
                <a:solidFill>
                  <a:srgbClr val="FF0000"/>
                </a:solidFill>
              </a:rPr>
            </a:br>
            <a:r>
              <a:rPr lang="es-ES" sz="3200" b="1" dirty="0" smtClean="0">
                <a:solidFill>
                  <a:srgbClr val="FF0000"/>
                </a:solidFill>
              </a:rPr>
              <a:t>Reto intergeneracional</a:t>
            </a:r>
            <a:r>
              <a:rPr lang="es-ES" sz="3200" b="1" dirty="0" smtClean="0"/>
              <a:t> </a:t>
            </a:r>
            <a:r>
              <a:rPr lang="es-ES" sz="3200" b="1" dirty="0"/>
              <a:t>(en 2014). </a:t>
            </a:r>
            <a:r>
              <a:rPr lang="es-ES" sz="3200" b="1" dirty="0" smtClean="0">
                <a:solidFill>
                  <a:srgbClr val="0000FF"/>
                </a:solidFill>
              </a:rPr>
              <a:t>2/5</a:t>
            </a:r>
            <a:endParaRPr lang="es-VE" sz="3200" dirty="0"/>
          </a:p>
        </p:txBody>
      </p:sp>
      <p:sp>
        <p:nvSpPr>
          <p:cNvPr id="3" name="2 Marcador de contenido"/>
          <p:cNvSpPr>
            <a:spLocks noGrp="1"/>
          </p:cNvSpPr>
          <p:nvPr>
            <p:ph idx="1"/>
          </p:nvPr>
        </p:nvSpPr>
        <p:spPr>
          <a:xfrm>
            <a:off x="0" y="1340768"/>
            <a:ext cx="9144000" cy="5472608"/>
          </a:xfrm>
        </p:spPr>
        <p:txBody>
          <a:bodyPr>
            <a:normAutofit lnSpcReduction="10000"/>
          </a:bodyPr>
          <a:lstStyle/>
          <a:p>
            <a:pPr marL="0" indent="0" algn="ctr">
              <a:buNone/>
            </a:pPr>
            <a:r>
              <a:rPr lang="es-ES" sz="1800" b="1" u="sng" dirty="0" smtClean="0">
                <a:solidFill>
                  <a:srgbClr val="009900"/>
                </a:solidFill>
              </a:rPr>
              <a:t>NUESTRO RETO GENERACIONAL: </a:t>
            </a:r>
          </a:p>
          <a:p>
            <a:pPr marL="0" indent="0" algn="ctr">
              <a:buNone/>
            </a:pPr>
            <a:r>
              <a:rPr lang="es-ES" sz="1800" b="1" u="sng" dirty="0" smtClean="0">
                <a:solidFill>
                  <a:srgbClr val="FF0000"/>
                </a:solidFill>
              </a:rPr>
              <a:t>RECIBIMOS UN MUNDO INSUSTENTABLE </a:t>
            </a:r>
            <a:r>
              <a:rPr lang="es-ES" sz="1800" b="1" u="sng" dirty="0" smtClean="0"/>
              <a:t>Y </a:t>
            </a:r>
            <a:r>
              <a:rPr lang="es-ES" sz="1800" b="1" u="sng" dirty="0" smtClean="0">
                <a:solidFill>
                  <a:srgbClr val="009900"/>
                </a:solidFill>
              </a:rPr>
              <a:t>DEBEMOS LEGARLO SUSTENTABLE</a:t>
            </a:r>
            <a:r>
              <a:rPr lang="es-ES" sz="1800" b="1" dirty="0" smtClean="0"/>
              <a:t>, </a:t>
            </a:r>
          </a:p>
          <a:p>
            <a:pPr marL="0" indent="0" algn="ctr">
              <a:buNone/>
            </a:pPr>
            <a:r>
              <a:rPr lang="es-ES" sz="1800" b="1" u="sng" dirty="0" smtClean="0">
                <a:solidFill>
                  <a:srgbClr val="009900"/>
                </a:solidFill>
              </a:rPr>
              <a:t>NO DEBEMOS QUEDAR COMO UNA GENERACIÓN DE IRRESPONSABLES</a:t>
            </a:r>
            <a:r>
              <a:rPr lang="es-ES" sz="1800" b="1" dirty="0" smtClean="0">
                <a:solidFill>
                  <a:srgbClr val="009900"/>
                </a:solidFill>
              </a:rPr>
              <a:t>. </a:t>
            </a:r>
          </a:p>
          <a:p>
            <a:pPr marL="0" indent="0" algn="ctr">
              <a:buNone/>
            </a:pPr>
            <a:r>
              <a:rPr lang="es-ES" sz="1600" b="1" dirty="0" smtClean="0">
                <a:solidFill>
                  <a:srgbClr val="FF0000"/>
                </a:solidFill>
              </a:rPr>
              <a:t>Hoy </a:t>
            </a:r>
            <a:r>
              <a:rPr lang="es-ES" sz="1600" b="1" dirty="0">
                <a:solidFill>
                  <a:srgbClr val="FF0000"/>
                </a:solidFill>
              </a:rPr>
              <a:t>con tantas distracciones, </a:t>
            </a:r>
            <a:r>
              <a:rPr lang="es-ES" sz="1600" b="1" dirty="0" smtClean="0">
                <a:solidFill>
                  <a:srgbClr val="FF0000"/>
                </a:solidFill>
              </a:rPr>
              <a:t>poco </a:t>
            </a:r>
            <a:r>
              <a:rPr lang="es-ES" sz="1600" b="1" dirty="0">
                <a:solidFill>
                  <a:srgbClr val="FF0000"/>
                </a:solidFill>
              </a:rPr>
              <a:t>avanzamos en educarnos </a:t>
            </a:r>
            <a:r>
              <a:rPr lang="es-ES" sz="1600" b="1" dirty="0" smtClean="0">
                <a:solidFill>
                  <a:srgbClr val="FF0000"/>
                </a:solidFill>
              </a:rPr>
              <a:t>ni </a:t>
            </a:r>
            <a:r>
              <a:rPr lang="es-ES" sz="1600" b="1" dirty="0">
                <a:solidFill>
                  <a:srgbClr val="FF0000"/>
                </a:solidFill>
              </a:rPr>
              <a:t>como comunidades locales ni como </a:t>
            </a:r>
            <a:r>
              <a:rPr lang="es-ES" sz="1600" b="1" dirty="0" smtClean="0">
                <a:solidFill>
                  <a:srgbClr val="FF0000"/>
                </a:solidFill>
              </a:rPr>
              <a:t>sociedad-planeta, para actuar </a:t>
            </a:r>
            <a:r>
              <a:rPr lang="es-ES" sz="1600" b="1" dirty="0">
                <a:solidFill>
                  <a:srgbClr val="FF0000"/>
                </a:solidFill>
              </a:rPr>
              <a:t>en conciencia</a:t>
            </a:r>
            <a:r>
              <a:rPr lang="es-ES" sz="1600" b="1" dirty="0" smtClean="0">
                <a:solidFill>
                  <a:srgbClr val="FF0000"/>
                </a:solidFill>
              </a:rPr>
              <a:t>: cada </a:t>
            </a:r>
            <a:r>
              <a:rPr lang="es-ES" sz="1600" b="1" dirty="0">
                <a:solidFill>
                  <a:srgbClr val="FF0000"/>
                </a:solidFill>
              </a:rPr>
              <a:t>vez más se deteriora la calidad de la vida de la gente.</a:t>
            </a:r>
            <a:r>
              <a:rPr lang="es-ES" sz="1600" dirty="0"/>
              <a:t> </a:t>
            </a:r>
            <a:endParaRPr lang="es-VE" sz="1600" dirty="0"/>
          </a:p>
          <a:p>
            <a:pPr marL="0" indent="0" algn="ctr">
              <a:buNone/>
            </a:pPr>
            <a:endParaRPr lang="es-ES" sz="800" b="1" dirty="0" smtClean="0"/>
          </a:p>
          <a:p>
            <a:pPr marL="0" indent="0" algn="ctr">
              <a:buNone/>
            </a:pPr>
            <a:r>
              <a:rPr lang="es-ES" sz="1600" b="1" dirty="0"/>
              <a:t>EN EL PLANETA </a:t>
            </a:r>
            <a:r>
              <a:rPr lang="es-ES" sz="1600" b="1" dirty="0" smtClean="0"/>
              <a:t>Hace 10.000 años: estiman </a:t>
            </a:r>
            <a:r>
              <a:rPr lang="es-ES" sz="1600" b="1" dirty="0"/>
              <a:t>hubo de 5 a 10 millones de </a:t>
            </a:r>
            <a:r>
              <a:rPr lang="es-ES" sz="1600" b="1" dirty="0" smtClean="0"/>
              <a:t>habitantes. Luego</a:t>
            </a:r>
            <a:r>
              <a:rPr lang="es-ES" sz="1600" b="1" dirty="0"/>
              <a:t>, </a:t>
            </a:r>
            <a:r>
              <a:rPr lang="es-ES" sz="1600" b="1" dirty="0" smtClean="0"/>
              <a:t>EN MILLONES, </a:t>
            </a:r>
          </a:p>
          <a:p>
            <a:pPr marL="0" indent="0" algn="ctr">
              <a:buNone/>
            </a:pPr>
            <a:r>
              <a:rPr lang="es-ES" sz="1600" b="1" dirty="0" smtClean="0"/>
              <a:t>200 siglo </a:t>
            </a:r>
            <a:r>
              <a:rPr lang="es-ES" sz="1600" b="1" dirty="0"/>
              <a:t>I d.C., 1.000 en 1800, </a:t>
            </a:r>
            <a:r>
              <a:rPr lang="es-ES" sz="1800" b="1" dirty="0"/>
              <a:t>2.000 en 1930</a:t>
            </a:r>
            <a:r>
              <a:rPr lang="es-ES" sz="1800" b="1" dirty="0" smtClean="0"/>
              <a:t>, 4.000 </a:t>
            </a:r>
            <a:r>
              <a:rPr lang="es-ES" sz="1800" b="1" dirty="0"/>
              <a:t>en 1975, </a:t>
            </a:r>
            <a:r>
              <a:rPr lang="es-ES" sz="2000" b="1" dirty="0"/>
              <a:t>6.000 en </a:t>
            </a:r>
            <a:r>
              <a:rPr lang="es-ES" sz="2000" b="1" dirty="0" smtClean="0"/>
              <a:t>1999 </a:t>
            </a:r>
          </a:p>
          <a:p>
            <a:pPr marL="0" indent="0" algn="ctr">
              <a:buNone/>
            </a:pPr>
            <a:r>
              <a:rPr lang="es-ES" sz="2000" b="1" dirty="0" smtClean="0"/>
              <a:t>7 mil en 2011</a:t>
            </a:r>
            <a:r>
              <a:rPr lang="es-ES" sz="1700" b="1" dirty="0" smtClean="0"/>
              <a:t>. Se estiman: </a:t>
            </a:r>
            <a:r>
              <a:rPr lang="es-ES" sz="2400" b="1" dirty="0" smtClean="0"/>
              <a:t>8.000 </a:t>
            </a:r>
            <a:r>
              <a:rPr lang="es-ES" sz="1800" b="1" dirty="0"/>
              <a:t>en 2024 </a:t>
            </a:r>
            <a:r>
              <a:rPr lang="es-ES" sz="1600" b="1" dirty="0"/>
              <a:t>y </a:t>
            </a:r>
            <a:r>
              <a:rPr lang="es-ES" sz="2800" b="1" dirty="0"/>
              <a:t>9.000 millones </a:t>
            </a:r>
            <a:r>
              <a:rPr lang="es-ES" sz="2000" b="1" dirty="0"/>
              <a:t>en 2045</a:t>
            </a:r>
            <a:r>
              <a:rPr lang="es-ES" sz="1600" b="1" dirty="0"/>
              <a:t>. </a:t>
            </a:r>
            <a:endParaRPr lang="es-ES" sz="1600" b="1" dirty="0" smtClean="0"/>
          </a:p>
          <a:p>
            <a:pPr marL="0" indent="0" algn="ctr">
              <a:buNone/>
            </a:pPr>
            <a:r>
              <a:rPr lang="es-ES" sz="2000" b="1" dirty="0" smtClean="0">
                <a:solidFill>
                  <a:srgbClr val="FF0000"/>
                </a:solidFill>
              </a:rPr>
              <a:t>En Venezuela </a:t>
            </a:r>
            <a:r>
              <a:rPr lang="es-ES" sz="2000" b="1" dirty="0">
                <a:solidFill>
                  <a:srgbClr val="FF0000"/>
                </a:solidFill>
              </a:rPr>
              <a:t>según censos, </a:t>
            </a:r>
            <a:r>
              <a:rPr lang="es-ES" sz="2000" b="1" dirty="0" smtClean="0">
                <a:solidFill>
                  <a:srgbClr val="FF0000"/>
                </a:solidFill>
              </a:rPr>
              <a:t>en </a:t>
            </a:r>
            <a:r>
              <a:rPr lang="es-ES" sz="2000" b="1" dirty="0">
                <a:solidFill>
                  <a:srgbClr val="FF0000"/>
                </a:solidFill>
              </a:rPr>
              <a:t>2011 </a:t>
            </a:r>
            <a:r>
              <a:rPr lang="es-ES" sz="2000" b="1" dirty="0" smtClean="0">
                <a:solidFill>
                  <a:srgbClr val="FF0000"/>
                </a:solidFill>
              </a:rPr>
              <a:t>casi </a:t>
            </a:r>
            <a:r>
              <a:rPr lang="es-ES" sz="2000" b="1" dirty="0">
                <a:solidFill>
                  <a:srgbClr val="FF0000"/>
                </a:solidFill>
              </a:rPr>
              <a:t>30 millones de </a:t>
            </a:r>
            <a:r>
              <a:rPr lang="es-ES" sz="2000" b="1" dirty="0" smtClean="0">
                <a:solidFill>
                  <a:srgbClr val="FF0000"/>
                </a:solidFill>
              </a:rPr>
              <a:t>personas</a:t>
            </a:r>
            <a:r>
              <a:rPr lang="es-ES" sz="1600" b="1" dirty="0" smtClean="0">
                <a:solidFill>
                  <a:srgbClr val="FF0000"/>
                </a:solidFill>
              </a:rPr>
              <a:t> (</a:t>
            </a:r>
            <a:r>
              <a:rPr lang="es-ES" sz="1600" b="1" dirty="0">
                <a:solidFill>
                  <a:srgbClr val="FF0000"/>
                </a:solidFill>
              </a:rPr>
              <a:t>Siso, 2011</a:t>
            </a:r>
            <a:r>
              <a:rPr lang="es-ES" sz="1600" b="1" dirty="0" smtClean="0">
                <a:solidFill>
                  <a:srgbClr val="FF0000"/>
                </a:solidFill>
              </a:rPr>
              <a:t>):</a:t>
            </a:r>
            <a:endParaRPr lang="es-VE" sz="1600" b="1" dirty="0">
              <a:solidFill>
                <a:srgbClr val="FF0000"/>
              </a:solidFill>
            </a:endParaRPr>
          </a:p>
          <a:p>
            <a:pPr marL="0" indent="0" algn="ctr">
              <a:buNone/>
            </a:pPr>
            <a:r>
              <a:rPr lang="es-ES" sz="1600" b="1" dirty="0" smtClean="0"/>
              <a:t>   1891</a:t>
            </a:r>
            <a:r>
              <a:rPr lang="es-ES" sz="1600" b="1" dirty="0"/>
              <a:t>: 2.221.572;	</a:t>
            </a:r>
            <a:r>
              <a:rPr lang="es-ES" sz="1600" b="1" dirty="0" smtClean="0"/>
              <a:t>   1950</a:t>
            </a:r>
            <a:r>
              <a:rPr lang="es-ES" sz="1600" b="1" dirty="0"/>
              <a:t>:  5.034.838;	</a:t>
            </a:r>
            <a:r>
              <a:rPr lang="es-ES" sz="1600" b="1" dirty="0" smtClean="0"/>
              <a:t>   1981</a:t>
            </a:r>
            <a:r>
              <a:rPr lang="es-ES" sz="1600" b="1" dirty="0"/>
              <a:t>: </a:t>
            </a:r>
            <a:r>
              <a:rPr lang="es-ES" sz="1600" b="1" dirty="0" smtClean="0"/>
              <a:t>14.516.735</a:t>
            </a:r>
            <a:r>
              <a:rPr lang="es-ES" sz="1600" b="1" dirty="0"/>
              <a:t>;	</a:t>
            </a:r>
            <a:endParaRPr lang="es-ES" sz="1600" b="1" dirty="0" smtClean="0"/>
          </a:p>
          <a:p>
            <a:pPr marL="0" indent="0" algn="ctr">
              <a:buNone/>
            </a:pPr>
            <a:r>
              <a:rPr lang="es-ES" sz="1600" b="1" dirty="0" smtClean="0"/>
              <a:t>1920</a:t>
            </a:r>
            <a:r>
              <a:rPr lang="es-ES" sz="1600" b="1" dirty="0"/>
              <a:t>: 2.479.525;	1961:  7.523.999;	1990: </a:t>
            </a:r>
            <a:r>
              <a:rPr lang="es-ES" sz="1600" b="1" dirty="0" smtClean="0"/>
              <a:t>18.105.265;</a:t>
            </a:r>
            <a:endParaRPr lang="es-VE" sz="1600" b="1" dirty="0"/>
          </a:p>
          <a:p>
            <a:pPr marL="0" indent="0" algn="ctr">
              <a:buNone/>
            </a:pPr>
            <a:r>
              <a:rPr lang="es-ES" sz="1600" b="1" dirty="0"/>
              <a:t>1936: 3.364.347;	1971:10.721.522;	2001: 23.054.210.</a:t>
            </a:r>
            <a:endParaRPr lang="es-VE" sz="1600" b="1" dirty="0"/>
          </a:p>
          <a:p>
            <a:pPr marL="0" indent="0" algn="ctr">
              <a:buNone/>
            </a:pPr>
            <a:r>
              <a:rPr lang="es-VE" sz="1800" b="1" u="sng" dirty="0" smtClean="0">
                <a:solidFill>
                  <a:srgbClr val="FF0000"/>
                </a:solidFill>
              </a:rPr>
              <a:t>Un problema estructural</a:t>
            </a:r>
            <a:r>
              <a:rPr lang="es-VE" sz="1800" b="1" dirty="0" smtClean="0">
                <a:solidFill>
                  <a:srgbClr val="FF0000"/>
                </a:solidFill>
              </a:rPr>
              <a:t>: </a:t>
            </a:r>
          </a:p>
          <a:p>
            <a:pPr marL="0" indent="0" algn="ctr">
              <a:buNone/>
            </a:pPr>
            <a:r>
              <a:rPr lang="es-ES" sz="1800" b="1" dirty="0" smtClean="0"/>
              <a:t>El </a:t>
            </a:r>
            <a:r>
              <a:rPr lang="es-ES" sz="1800" b="1" dirty="0"/>
              <a:t>proceso de urbanización: </a:t>
            </a:r>
            <a:r>
              <a:rPr lang="es-ES" sz="1800" b="1" dirty="0" smtClean="0"/>
              <a:t> </a:t>
            </a:r>
            <a:r>
              <a:rPr lang="es-ES" sz="1800" dirty="0" smtClean="0">
                <a:solidFill>
                  <a:srgbClr val="FF0000"/>
                </a:solidFill>
              </a:rPr>
              <a:t>POBLACIÓN RURAL</a:t>
            </a:r>
            <a:r>
              <a:rPr lang="es-ES" sz="1800" dirty="0">
                <a:solidFill>
                  <a:srgbClr val="FF0000"/>
                </a:solidFill>
              </a:rPr>
              <a:t>, </a:t>
            </a:r>
            <a:r>
              <a:rPr lang="es-ES" sz="1800" dirty="0" smtClean="0">
                <a:solidFill>
                  <a:srgbClr val="FF0000"/>
                </a:solidFill>
              </a:rPr>
              <a:t>1900: 80</a:t>
            </a:r>
            <a:r>
              <a:rPr lang="es-ES" sz="1800" dirty="0">
                <a:solidFill>
                  <a:srgbClr val="FF0000"/>
                </a:solidFill>
              </a:rPr>
              <a:t>% de la población nacional </a:t>
            </a:r>
            <a:r>
              <a:rPr lang="es-ES" sz="1800" dirty="0" smtClean="0">
                <a:solidFill>
                  <a:srgbClr val="FF0000"/>
                </a:solidFill>
              </a:rPr>
              <a:t> </a:t>
            </a:r>
          </a:p>
          <a:p>
            <a:pPr marL="0" indent="0" algn="ctr">
              <a:buNone/>
            </a:pPr>
            <a:r>
              <a:rPr lang="es-ES" sz="1800" b="1" dirty="0" smtClean="0">
                <a:solidFill>
                  <a:srgbClr val="009900"/>
                </a:solidFill>
              </a:rPr>
              <a:t>La </a:t>
            </a:r>
            <a:r>
              <a:rPr lang="es-ES" sz="1800" b="1" dirty="0">
                <a:solidFill>
                  <a:srgbClr val="009900"/>
                </a:solidFill>
              </a:rPr>
              <a:t>gente del </a:t>
            </a:r>
            <a:r>
              <a:rPr lang="es-ES" sz="1800" b="1" dirty="0" smtClean="0">
                <a:solidFill>
                  <a:srgbClr val="009900"/>
                </a:solidFill>
              </a:rPr>
              <a:t>campo, sin servicios, era pobre, pero </a:t>
            </a:r>
            <a:r>
              <a:rPr lang="es-ES" sz="1800" b="1" dirty="0">
                <a:solidFill>
                  <a:srgbClr val="009900"/>
                </a:solidFill>
              </a:rPr>
              <a:t>producía </a:t>
            </a:r>
            <a:r>
              <a:rPr lang="es-ES" sz="1800" b="1" dirty="0" smtClean="0">
                <a:solidFill>
                  <a:srgbClr val="009900"/>
                </a:solidFill>
              </a:rPr>
              <a:t>alimentos. </a:t>
            </a:r>
            <a:r>
              <a:rPr lang="es-ES" sz="1800" dirty="0">
                <a:solidFill>
                  <a:srgbClr val="FF0000"/>
                </a:solidFill>
              </a:rPr>
              <a:t>2000: 10% RURAL. </a:t>
            </a:r>
            <a:endParaRPr lang="es-ES" sz="1800" dirty="0" smtClean="0">
              <a:solidFill>
                <a:srgbClr val="FF0000"/>
              </a:solidFill>
            </a:endParaRPr>
          </a:p>
          <a:p>
            <a:pPr marL="0" indent="0" algn="ctr">
              <a:buNone/>
            </a:pPr>
            <a:r>
              <a:rPr lang="es-ES" sz="1800" b="1" dirty="0" smtClean="0">
                <a:solidFill>
                  <a:srgbClr val="FF0000"/>
                </a:solidFill>
              </a:rPr>
              <a:t>No tuvieron arraigo.  </a:t>
            </a:r>
            <a:r>
              <a:rPr lang="es-ES" sz="1800" dirty="0" smtClean="0"/>
              <a:t>VIVEN AHORA EN PERIFERIAS URBANAS. </a:t>
            </a:r>
          </a:p>
          <a:p>
            <a:pPr marL="0" indent="0" algn="ctr">
              <a:buNone/>
            </a:pPr>
            <a:r>
              <a:rPr lang="es-ES" sz="1800" dirty="0" smtClean="0"/>
              <a:t>Boom </a:t>
            </a:r>
            <a:r>
              <a:rPr lang="es-ES" sz="1800" dirty="0"/>
              <a:t>de los barrios desde 1940, </a:t>
            </a:r>
            <a:r>
              <a:rPr lang="es-ES" sz="1800" b="1" dirty="0">
                <a:solidFill>
                  <a:srgbClr val="FF0000"/>
                </a:solidFill>
              </a:rPr>
              <a:t>pero ahora no </a:t>
            </a:r>
            <a:r>
              <a:rPr lang="es-ES" sz="1800" b="1" dirty="0" smtClean="0">
                <a:solidFill>
                  <a:srgbClr val="FF0000"/>
                </a:solidFill>
              </a:rPr>
              <a:t>producen </a:t>
            </a:r>
            <a:r>
              <a:rPr lang="es-ES" sz="1800" b="1" dirty="0">
                <a:solidFill>
                  <a:srgbClr val="FF0000"/>
                </a:solidFill>
              </a:rPr>
              <a:t>alimentos</a:t>
            </a:r>
            <a:r>
              <a:rPr lang="es-ES" sz="1800" dirty="0"/>
              <a:t>. </a:t>
            </a:r>
          </a:p>
          <a:p>
            <a:pPr marL="0" indent="0">
              <a:buNone/>
            </a:pPr>
            <a:endParaRPr lang="es-VE" sz="1800" dirty="0"/>
          </a:p>
        </p:txBody>
      </p:sp>
      <p:pic>
        <p:nvPicPr>
          <p:cNvPr id="8" name="7 Imagen" descr="Conjunto de editable vector foregrounds de multitudes Foto de archivo - 3789648"/>
          <p:cNvPicPr/>
          <p:nvPr/>
        </p:nvPicPr>
        <p:blipFill rotWithShape="1">
          <a:blip r:embed="rId2" cstate="print">
            <a:extLst>
              <a:ext uri="{28A0092B-C50C-407E-A947-70E740481C1C}">
                <a14:useLocalDpi xmlns:a14="http://schemas.microsoft.com/office/drawing/2010/main" xmlns="" val="0"/>
              </a:ext>
            </a:extLst>
          </a:blip>
          <a:srcRect t="45433" b="18032"/>
          <a:stretch/>
        </p:blipFill>
        <p:spPr bwMode="auto">
          <a:xfrm flipH="1">
            <a:off x="7219697" y="4293096"/>
            <a:ext cx="1924302" cy="1146374"/>
          </a:xfrm>
          <a:prstGeom prst="rect">
            <a:avLst/>
          </a:prstGeom>
          <a:noFill/>
          <a:ln>
            <a:noFill/>
          </a:ln>
        </p:spPr>
      </p:pic>
      <p:pic>
        <p:nvPicPr>
          <p:cNvPr id="12" name="11 Imagen" descr="Conjunto de editable vector foregrounds de multitudes Foto de archivo - 3789648"/>
          <p:cNvPicPr/>
          <p:nvPr/>
        </p:nvPicPr>
        <p:blipFill rotWithShape="1">
          <a:blip r:embed="rId3" cstate="print">
            <a:extLst>
              <a:ext uri="{28A0092B-C50C-407E-A947-70E740481C1C}">
                <a14:useLocalDpi xmlns:a14="http://schemas.microsoft.com/office/drawing/2010/main" xmlns="" val="0"/>
              </a:ext>
            </a:extLst>
          </a:blip>
          <a:srcRect t="27882" r="37183" b="55377"/>
          <a:stretch/>
        </p:blipFill>
        <p:spPr bwMode="auto">
          <a:xfrm>
            <a:off x="7740352" y="6597352"/>
            <a:ext cx="1403648" cy="260648"/>
          </a:xfrm>
          <a:prstGeom prst="rect">
            <a:avLst/>
          </a:prstGeom>
          <a:noFill/>
          <a:ln>
            <a:noFill/>
          </a:ln>
        </p:spPr>
      </p:pic>
      <p:pic>
        <p:nvPicPr>
          <p:cNvPr id="17" name="16 Imagen" descr="Conjunto de editable vector foregrounds de multitudes Foto de archivo - 3789648"/>
          <p:cNvPicPr/>
          <p:nvPr/>
        </p:nvPicPr>
        <p:blipFill rotWithShape="1">
          <a:blip r:embed="rId4" cstate="print">
            <a:extLst>
              <a:ext uri="{28A0092B-C50C-407E-A947-70E740481C1C}">
                <a14:useLocalDpi xmlns:a14="http://schemas.microsoft.com/office/drawing/2010/main" xmlns="" val="0"/>
              </a:ext>
            </a:extLst>
          </a:blip>
          <a:srcRect t="82527" r="59148"/>
          <a:stretch/>
        </p:blipFill>
        <p:spPr bwMode="auto">
          <a:xfrm flipV="1">
            <a:off x="7357098" y="4293096"/>
            <a:ext cx="1305923" cy="573187"/>
          </a:xfrm>
          <a:prstGeom prst="rect">
            <a:avLst/>
          </a:prstGeom>
          <a:noFill/>
          <a:ln>
            <a:noFill/>
          </a:ln>
          <a:extLst>
            <a:ext uri="{53640926-AAD7-44D8-BBD7-CCE9431645EC}">
              <a14:shadowObscured xmlns:a14="http://schemas.microsoft.com/office/drawing/2010/main" xmlns=""/>
            </a:ext>
          </a:extLst>
        </p:spPr>
      </p:pic>
      <p:pic>
        <p:nvPicPr>
          <p:cNvPr id="19" name="18 Imagen" descr="Conjunto de editable vector foregrounds de multitudes Foto de archivo - 3789648"/>
          <p:cNvPicPr/>
          <p:nvPr/>
        </p:nvPicPr>
        <p:blipFill rotWithShape="1">
          <a:blip r:embed="rId5" cstate="print">
            <a:extLst>
              <a:ext uri="{28A0092B-C50C-407E-A947-70E740481C1C}">
                <a14:useLocalDpi xmlns:a14="http://schemas.microsoft.com/office/drawing/2010/main" xmlns="" val="0"/>
              </a:ext>
            </a:extLst>
          </a:blip>
          <a:srcRect t="27648" r="37183" b="55377"/>
          <a:stretch/>
        </p:blipFill>
        <p:spPr bwMode="auto">
          <a:xfrm flipH="1">
            <a:off x="6457" y="4866283"/>
            <a:ext cx="1583159" cy="373797"/>
          </a:xfrm>
          <a:prstGeom prst="rect">
            <a:avLst/>
          </a:prstGeom>
          <a:noFill/>
          <a:ln>
            <a:noFill/>
          </a:ln>
        </p:spPr>
      </p:pic>
    </p:spTree>
    <p:extLst>
      <p:ext uri="{BB962C8B-B14F-4D97-AF65-F5344CB8AC3E}">
        <p14:creationId xmlns:p14="http://schemas.microsoft.com/office/powerpoint/2010/main" xmlns="" val="11251141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t>3. </a:t>
            </a:r>
            <a:r>
              <a:rPr lang="es-ES" sz="3200" b="1" dirty="0">
                <a:solidFill>
                  <a:srgbClr val="00B050"/>
                </a:solidFill>
              </a:rPr>
              <a:t>Desarrollo sustentable-sostenible </a:t>
            </a:r>
            <a:r>
              <a:rPr lang="es-ES" sz="3200" b="1" dirty="0"/>
              <a:t>y </a:t>
            </a:r>
            <a:r>
              <a:rPr lang="es-ES" sz="3200" b="1" dirty="0">
                <a:solidFill>
                  <a:srgbClr val="FF0000"/>
                </a:solidFill>
              </a:rPr>
              <a:t>el Reto-intergeneracional</a:t>
            </a:r>
            <a:r>
              <a:rPr lang="es-ES" sz="3200" b="1" dirty="0"/>
              <a:t> (en 2014). </a:t>
            </a:r>
            <a:r>
              <a:rPr lang="es-ES" sz="3200" b="1" dirty="0" smtClean="0">
                <a:solidFill>
                  <a:srgbClr val="0000FF"/>
                </a:solidFill>
              </a:rPr>
              <a:t>3/5</a:t>
            </a:r>
            <a:endParaRPr lang="es-VE" sz="3200" dirty="0"/>
          </a:p>
        </p:txBody>
      </p:sp>
      <p:sp>
        <p:nvSpPr>
          <p:cNvPr id="3" name="2 Marcador de contenido"/>
          <p:cNvSpPr>
            <a:spLocks noGrp="1"/>
          </p:cNvSpPr>
          <p:nvPr>
            <p:ph idx="1"/>
          </p:nvPr>
        </p:nvSpPr>
        <p:spPr>
          <a:xfrm>
            <a:off x="467544" y="1600200"/>
            <a:ext cx="8219256" cy="5141168"/>
          </a:xfrm>
        </p:spPr>
        <p:txBody>
          <a:bodyPr>
            <a:normAutofit fontScale="92500" lnSpcReduction="10000"/>
          </a:bodyPr>
          <a:lstStyle/>
          <a:p>
            <a:pPr marL="0" indent="0">
              <a:buNone/>
            </a:pPr>
            <a:r>
              <a:rPr lang="es-ES" sz="1600" u="sng" dirty="0"/>
              <a:t>Algunos </a:t>
            </a:r>
            <a:r>
              <a:rPr lang="es-ES" sz="1600" u="sng" dirty="0" smtClean="0"/>
              <a:t>otros problemas </a:t>
            </a:r>
            <a:r>
              <a:rPr lang="es-ES" sz="1600" u="sng" dirty="0"/>
              <a:t>estructurales</a:t>
            </a:r>
            <a:r>
              <a:rPr lang="es-ES" sz="1600" dirty="0"/>
              <a:t>: </a:t>
            </a:r>
            <a:endParaRPr lang="es-ES" sz="1600" dirty="0" smtClean="0"/>
          </a:p>
          <a:p>
            <a:pPr>
              <a:buFontTx/>
              <a:buChar char="-"/>
            </a:pPr>
            <a:r>
              <a:rPr lang="es-ES" sz="1600" b="1" dirty="0" smtClean="0">
                <a:solidFill>
                  <a:srgbClr val="009900"/>
                </a:solidFill>
              </a:rPr>
              <a:t>el </a:t>
            </a:r>
            <a:r>
              <a:rPr lang="es-ES" sz="1600" b="1" dirty="0">
                <a:solidFill>
                  <a:srgbClr val="009900"/>
                </a:solidFill>
              </a:rPr>
              <a:t>mejoramiento de los </a:t>
            </a:r>
            <a:r>
              <a:rPr lang="es-ES" sz="1600" b="1" u="sng" dirty="0" smtClean="0">
                <a:solidFill>
                  <a:srgbClr val="009900"/>
                </a:solidFill>
              </a:rPr>
              <a:t>SERVICIOS DE SALUD </a:t>
            </a:r>
            <a:r>
              <a:rPr lang="es-ES" sz="1600" b="1" dirty="0" smtClean="0">
                <a:solidFill>
                  <a:srgbClr val="009900"/>
                </a:solidFill>
              </a:rPr>
              <a:t>aumentó </a:t>
            </a:r>
            <a:r>
              <a:rPr lang="es-ES" sz="1600" b="1" dirty="0">
                <a:solidFill>
                  <a:srgbClr val="009900"/>
                </a:solidFill>
              </a:rPr>
              <a:t>el promedio de vida del venezolano de 36 años en los 30, a 50 en los 50, 71 años en 1990 y 75 años en </a:t>
            </a:r>
            <a:r>
              <a:rPr lang="es-ES" sz="1600" b="1" dirty="0" smtClean="0">
                <a:solidFill>
                  <a:srgbClr val="009900"/>
                </a:solidFill>
              </a:rPr>
              <a:t>2013</a:t>
            </a:r>
            <a:r>
              <a:rPr lang="es-ES" sz="1600" dirty="0" smtClean="0"/>
              <a:t>. </a:t>
            </a:r>
            <a:r>
              <a:rPr lang="es-ES" sz="1600" b="1" dirty="0" smtClean="0">
                <a:solidFill>
                  <a:srgbClr val="FF0000"/>
                </a:solidFill>
              </a:rPr>
              <a:t>SIN EDUCACIÓN Y SIN CONCIENCIA aumenta la población. Consecuencia: pobreza física, mental y espiritual. </a:t>
            </a:r>
          </a:p>
          <a:p>
            <a:pPr>
              <a:buFontTx/>
              <a:buChar char="-"/>
            </a:pPr>
            <a:r>
              <a:rPr lang="es-ES" sz="1600" b="1" u="sng" dirty="0" smtClean="0">
                <a:solidFill>
                  <a:srgbClr val="FF0000"/>
                </a:solidFill>
              </a:rPr>
              <a:t>EL SISTEMA EDUCATIVO </a:t>
            </a:r>
            <a:r>
              <a:rPr lang="es-ES" sz="1600" b="1" dirty="0" smtClean="0">
                <a:solidFill>
                  <a:srgbClr val="FF0000"/>
                </a:solidFill>
              </a:rPr>
              <a:t>no </a:t>
            </a:r>
            <a:r>
              <a:rPr lang="es-ES" sz="1600" b="1" dirty="0">
                <a:solidFill>
                  <a:srgbClr val="FF0000"/>
                </a:solidFill>
              </a:rPr>
              <a:t>está debidamente relacionado con la capacitación para el trabajo, ni para producir alimentos (agricultura urbana), y generalmente buena parte de los estudiantes desertan del sistema educativ</a:t>
            </a:r>
            <a:r>
              <a:rPr lang="es-ES" sz="1600" dirty="0"/>
              <a:t>o. </a:t>
            </a:r>
            <a:endParaRPr lang="es-ES" sz="1600" dirty="0" smtClean="0"/>
          </a:p>
          <a:p>
            <a:pPr>
              <a:buFontTx/>
              <a:buChar char="-"/>
            </a:pPr>
            <a:r>
              <a:rPr lang="es-ES" sz="1600" b="1" dirty="0" smtClean="0">
                <a:solidFill>
                  <a:srgbClr val="0000FF"/>
                </a:solidFill>
              </a:rPr>
              <a:t>Quizás </a:t>
            </a:r>
            <a:r>
              <a:rPr lang="es-ES" sz="1600" b="1" dirty="0">
                <a:solidFill>
                  <a:srgbClr val="0000FF"/>
                </a:solidFill>
              </a:rPr>
              <a:t>el desafío estructural más importante es </a:t>
            </a:r>
            <a:r>
              <a:rPr lang="es-ES" sz="1600" b="1" dirty="0" smtClean="0">
                <a:solidFill>
                  <a:srgbClr val="0000FF"/>
                </a:solidFill>
              </a:rPr>
              <a:t>MEJORAR LA DISTRIBUCIÓN DE LOS INGRESOS</a:t>
            </a:r>
            <a:r>
              <a:rPr lang="es-ES" sz="1600" dirty="0" smtClean="0"/>
              <a:t>.</a:t>
            </a:r>
            <a:endParaRPr lang="es-VE" sz="1600" dirty="0"/>
          </a:p>
          <a:p>
            <a:pPr marL="0" indent="0">
              <a:buNone/>
            </a:pPr>
            <a:r>
              <a:rPr lang="es-VE" sz="1600" u="sng" dirty="0" smtClean="0"/>
              <a:t>Investigando sobre la Educación en Venezuela</a:t>
            </a:r>
            <a:r>
              <a:rPr lang="es-VE" sz="1600" dirty="0" smtClean="0"/>
              <a:t> para la tesis de maestría en 1979, encontré: </a:t>
            </a:r>
          </a:p>
          <a:p>
            <a:pPr marL="0" indent="0">
              <a:buNone/>
            </a:pPr>
            <a:r>
              <a:rPr lang="es-ES" sz="1600" b="1" dirty="0" smtClean="0">
                <a:solidFill>
                  <a:srgbClr val="009900"/>
                </a:solidFill>
              </a:rPr>
              <a:t>La </a:t>
            </a:r>
            <a:r>
              <a:rPr lang="es-ES" sz="1600" b="1" dirty="0">
                <a:solidFill>
                  <a:srgbClr val="009900"/>
                </a:solidFill>
              </a:rPr>
              <a:t>visión del “Estado Docente” del Dr. Luis Beltrán Prieto Figueroa</a:t>
            </a:r>
            <a:r>
              <a:rPr lang="es-ES" sz="1600" dirty="0"/>
              <a:t>, </a:t>
            </a:r>
            <a:r>
              <a:rPr lang="es-ES" sz="1600" dirty="0" smtClean="0"/>
              <a:t>a quien no dejaron ser Presidente de la República en 1968, por lo que se dividió y </a:t>
            </a:r>
            <a:r>
              <a:rPr lang="es-ES" sz="1600" dirty="0"/>
              <a:t>perdió AD </a:t>
            </a:r>
            <a:r>
              <a:rPr lang="es-ES" sz="1600" dirty="0" smtClean="0"/>
              <a:t>y ganó </a:t>
            </a:r>
            <a:r>
              <a:rPr lang="es-ES" sz="1600" dirty="0" err="1" smtClean="0"/>
              <a:t>Copei</a:t>
            </a:r>
            <a:r>
              <a:rPr lang="es-ES" sz="1600" dirty="0" smtClean="0"/>
              <a:t>. </a:t>
            </a:r>
            <a:endParaRPr lang="es-VE" sz="1600" dirty="0"/>
          </a:p>
          <a:p>
            <a:pPr lvl="0"/>
            <a:r>
              <a:rPr lang="es-ES" sz="1600" b="1" dirty="0" smtClean="0">
                <a:solidFill>
                  <a:srgbClr val="FF0000"/>
                </a:solidFill>
              </a:rPr>
              <a:t>A </a:t>
            </a:r>
            <a:r>
              <a:rPr lang="es-ES" sz="1600" b="1" dirty="0">
                <a:solidFill>
                  <a:srgbClr val="FF0000"/>
                </a:solidFill>
              </a:rPr>
              <a:t>pesar de los avances estábamos lejos de alcanzar la escolaridad total de la población en edad de estudiar, (aun hoy, 2014, no la hemos alcanzado);</a:t>
            </a:r>
            <a:endParaRPr lang="es-VE" sz="1600" b="1" dirty="0">
              <a:solidFill>
                <a:srgbClr val="FF0000"/>
              </a:solidFill>
            </a:endParaRPr>
          </a:p>
          <a:p>
            <a:pPr lvl="0"/>
            <a:r>
              <a:rPr lang="es-ES" sz="1600" b="1" dirty="0"/>
              <a:t>L</a:t>
            </a:r>
            <a:r>
              <a:rPr lang="es-ES" sz="1600" b="1" dirty="0" smtClean="0"/>
              <a:t>a </a:t>
            </a:r>
            <a:r>
              <a:rPr lang="es-ES" sz="1600" b="1" dirty="0"/>
              <a:t>educación </a:t>
            </a:r>
            <a:r>
              <a:rPr lang="es-ES" sz="1600" dirty="0"/>
              <a:t>en general tenía </a:t>
            </a:r>
            <a:r>
              <a:rPr lang="es-ES" sz="1600" dirty="0" smtClean="0"/>
              <a:t>(y tiene) graves </a:t>
            </a:r>
            <a:r>
              <a:rPr lang="es-ES" sz="1600" dirty="0"/>
              <a:t>deficiencias estructurales, ya que </a:t>
            </a:r>
            <a:r>
              <a:rPr lang="es-ES" sz="1600" b="1" dirty="0">
                <a:solidFill>
                  <a:srgbClr val="FF0000"/>
                </a:solidFill>
              </a:rPr>
              <a:t>no estaba sincronizada con el sistema laboral</a:t>
            </a:r>
            <a:r>
              <a:rPr lang="es-ES" sz="1600" dirty="0"/>
              <a:t>, sino que todo el sistema conducía a la universidad (</a:t>
            </a:r>
            <a:r>
              <a:rPr lang="es-ES" sz="1600" b="1" dirty="0">
                <a:solidFill>
                  <a:srgbClr val="FF0000"/>
                </a:solidFill>
              </a:rPr>
              <a:t>las escuelas técnicas </a:t>
            </a:r>
            <a:r>
              <a:rPr lang="es-ES" sz="1600" b="1" dirty="0" smtClean="0">
                <a:solidFill>
                  <a:srgbClr val="FF0000"/>
                </a:solidFill>
              </a:rPr>
              <a:t>impulsadas por el maestro Pietro, las </a:t>
            </a:r>
            <a:r>
              <a:rPr lang="es-ES" sz="1600" b="1" dirty="0">
                <a:solidFill>
                  <a:srgbClr val="FF0000"/>
                </a:solidFill>
              </a:rPr>
              <a:t>desapareció </a:t>
            </a:r>
            <a:r>
              <a:rPr lang="es-ES" sz="1600" b="1" dirty="0" smtClean="0">
                <a:solidFill>
                  <a:srgbClr val="FF0000"/>
                </a:solidFill>
              </a:rPr>
              <a:t>Caldera </a:t>
            </a:r>
            <a:r>
              <a:rPr lang="es-ES" sz="1600" b="1" dirty="0">
                <a:solidFill>
                  <a:srgbClr val="FF0000"/>
                </a:solidFill>
              </a:rPr>
              <a:t>en 1970</a:t>
            </a:r>
            <a:r>
              <a:rPr lang="es-ES" sz="1600" dirty="0"/>
              <a:t>)</a:t>
            </a:r>
            <a:endParaRPr lang="es-VE" sz="1600" dirty="0"/>
          </a:p>
          <a:p>
            <a:pPr lvl="0"/>
            <a:r>
              <a:rPr lang="es-ES" sz="1600" b="1" dirty="0">
                <a:solidFill>
                  <a:srgbClr val="FF0000"/>
                </a:solidFill>
              </a:rPr>
              <a:t>L</a:t>
            </a:r>
            <a:r>
              <a:rPr lang="es-ES" sz="1600" b="1" dirty="0" smtClean="0">
                <a:solidFill>
                  <a:srgbClr val="FF0000"/>
                </a:solidFill>
              </a:rPr>
              <a:t>os </a:t>
            </a:r>
            <a:r>
              <a:rPr lang="es-ES" sz="1600" b="1" dirty="0">
                <a:solidFill>
                  <a:srgbClr val="FF0000"/>
                </a:solidFill>
              </a:rPr>
              <a:t>problemas sociales de las familias inducía a muchos alumnos a desertar del sistema educativo antes de terminar el ciclo básico del bachillerato o aún la primaria; la pobreza es un problema físico, mental y espiritua</a:t>
            </a:r>
            <a:r>
              <a:rPr lang="es-ES" sz="1600" dirty="0"/>
              <a:t>l.</a:t>
            </a:r>
            <a:endParaRPr lang="es-VE" sz="1600" dirty="0"/>
          </a:p>
          <a:p>
            <a:pPr lvl="0"/>
            <a:r>
              <a:rPr lang="es-ES" sz="1600" b="1" dirty="0">
                <a:solidFill>
                  <a:srgbClr val="FF0000"/>
                </a:solidFill>
              </a:rPr>
              <a:t>E</a:t>
            </a:r>
            <a:r>
              <a:rPr lang="es-ES" sz="1600" b="1" dirty="0" smtClean="0">
                <a:solidFill>
                  <a:srgbClr val="FF0000"/>
                </a:solidFill>
              </a:rPr>
              <a:t>l </a:t>
            </a:r>
            <a:r>
              <a:rPr lang="es-ES" sz="1600" b="1" dirty="0">
                <a:solidFill>
                  <a:srgbClr val="FF0000"/>
                </a:solidFill>
              </a:rPr>
              <a:t>sistema pre-escolar </a:t>
            </a:r>
            <a:r>
              <a:rPr lang="es-ES" sz="1600" dirty="0"/>
              <a:t>en Venezuela había sido incorporado tardíamente y </a:t>
            </a:r>
            <a:r>
              <a:rPr lang="es-ES" sz="1600" b="1" dirty="0">
                <a:solidFill>
                  <a:srgbClr val="FF0000"/>
                </a:solidFill>
              </a:rPr>
              <a:t>el déficit</a:t>
            </a:r>
            <a:r>
              <a:rPr lang="es-ES" sz="1600" b="1" dirty="0"/>
              <a:t> </a:t>
            </a:r>
            <a:r>
              <a:rPr lang="es-ES" sz="1600" dirty="0"/>
              <a:t>para este nivel de edades </a:t>
            </a:r>
            <a:r>
              <a:rPr lang="es-ES" sz="1600" b="1" dirty="0">
                <a:solidFill>
                  <a:srgbClr val="FF0000"/>
                </a:solidFill>
              </a:rPr>
              <a:t>era (y sigue siendo) muy elevado </a:t>
            </a:r>
            <a:r>
              <a:rPr lang="es-ES" sz="1600" dirty="0"/>
              <a:t>(</a:t>
            </a:r>
            <a:r>
              <a:rPr lang="es-ES" sz="1600" dirty="0" smtClean="0"/>
              <a:t>Jugo: Universidad y Desarrollo, </a:t>
            </a:r>
            <a:r>
              <a:rPr lang="es-ES" sz="1600" dirty="0"/>
              <a:t>1979).</a:t>
            </a:r>
            <a:endParaRPr lang="es-VE" sz="1600" dirty="0"/>
          </a:p>
          <a:p>
            <a:pPr marL="0" indent="0">
              <a:buNone/>
            </a:pPr>
            <a:endParaRPr lang="es-VE" sz="1600" u="sng" dirty="0"/>
          </a:p>
        </p:txBody>
      </p:sp>
      <p:pic>
        <p:nvPicPr>
          <p:cNvPr id="5" name="4 Imagen" descr="Conjunto de editable vector foregrounds de multitudes Foto de archivo - 3789648"/>
          <p:cNvPicPr/>
          <p:nvPr/>
        </p:nvPicPr>
        <p:blipFill rotWithShape="1">
          <a:blip r:embed="rId2" cstate="print">
            <a:extLst>
              <a:ext uri="{28A0092B-C50C-407E-A947-70E740481C1C}">
                <a14:useLocalDpi xmlns:a14="http://schemas.microsoft.com/office/drawing/2010/main" xmlns="" val="0"/>
              </a:ext>
            </a:extLst>
          </a:blip>
          <a:srcRect b="74976"/>
          <a:stretch/>
        </p:blipFill>
        <p:spPr bwMode="auto">
          <a:xfrm>
            <a:off x="4342008" y="1349122"/>
            <a:ext cx="2416011" cy="539552"/>
          </a:xfrm>
          <a:prstGeom prst="rect">
            <a:avLst/>
          </a:prstGeom>
          <a:noFill/>
          <a:ln>
            <a:noFill/>
          </a:ln>
        </p:spPr>
      </p:pic>
      <p:pic>
        <p:nvPicPr>
          <p:cNvPr id="8" name="7 Imagen" descr="Conjunto de editable vector foregrounds de multitudes Foto de archivo - 3789648"/>
          <p:cNvPicPr/>
          <p:nvPr/>
        </p:nvPicPr>
        <p:blipFill rotWithShape="1">
          <a:blip r:embed="rId2" cstate="print">
            <a:extLst>
              <a:ext uri="{28A0092B-C50C-407E-A947-70E740481C1C}">
                <a14:useLocalDpi xmlns:a14="http://schemas.microsoft.com/office/drawing/2010/main" xmlns="" val="0"/>
              </a:ext>
            </a:extLst>
          </a:blip>
          <a:srcRect b="74976"/>
          <a:stretch/>
        </p:blipFill>
        <p:spPr bwMode="auto">
          <a:xfrm>
            <a:off x="6727989" y="1349122"/>
            <a:ext cx="2416011" cy="539552"/>
          </a:xfrm>
          <a:prstGeom prst="rect">
            <a:avLst/>
          </a:prstGeom>
          <a:noFill/>
          <a:ln>
            <a:noFill/>
          </a:ln>
        </p:spPr>
      </p:pic>
    </p:spTree>
    <p:extLst>
      <p:ext uri="{BB962C8B-B14F-4D97-AF65-F5344CB8AC3E}">
        <p14:creationId xmlns:p14="http://schemas.microsoft.com/office/powerpoint/2010/main" xmlns="" val="3884324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16632"/>
            <a:ext cx="8712968" cy="1301006"/>
          </a:xfrm>
        </p:spPr>
        <p:txBody>
          <a:bodyPr>
            <a:normAutofit/>
          </a:bodyPr>
          <a:lstStyle/>
          <a:p>
            <a:r>
              <a:rPr lang="es-ES" sz="3200" b="1" dirty="0"/>
              <a:t>3. </a:t>
            </a:r>
            <a:r>
              <a:rPr lang="es-ES" sz="3200" b="1" dirty="0">
                <a:solidFill>
                  <a:srgbClr val="009900"/>
                </a:solidFill>
              </a:rPr>
              <a:t>Desarrollo sustentable-sostenible </a:t>
            </a:r>
            <a:r>
              <a:rPr lang="es-ES" sz="3200" b="1" dirty="0"/>
              <a:t>y </a:t>
            </a:r>
            <a:r>
              <a:rPr lang="es-ES" sz="3200" b="1" dirty="0">
                <a:solidFill>
                  <a:srgbClr val="FF0000"/>
                </a:solidFill>
              </a:rPr>
              <a:t>el Reto-intergeneracional</a:t>
            </a:r>
            <a:r>
              <a:rPr lang="es-ES" sz="3200" b="1" dirty="0"/>
              <a:t> (en 2014). </a:t>
            </a:r>
            <a:r>
              <a:rPr lang="es-ES" sz="3200" b="1" dirty="0" smtClean="0">
                <a:solidFill>
                  <a:srgbClr val="0000FF"/>
                </a:solidFill>
              </a:rPr>
              <a:t>4/5</a:t>
            </a:r>
            <a:endParaRPr lang="es-VE" sz="3200" dirty="0"/>
          </a:p>
        </p:txBody>
      </p:sp>
      <p:sp>
        <p:nvSpPr>
          <p:cNvPr id="3" name="2 Marcador de contenido"/>
          <p:cNvSpPr>
            <a:spLocks noGrp="1"/>
          </p:cNvSpPr>
          <p:nvPr>
            <p:ph idx="1"/>
          </p:nvPr>
        </p:nvSpPr>
        <p:spPr>
          <a:xfrm>
            <a:off x="107504" y="1268760"/>
            <a:ext cx="8856984" cy="5400600"/>
          </a:xfrm>
        </p:spPr>
        <p:txBody>
          <a:bodyPr>
            <a:normAutofit fontScale="92500"/>
          </a:bodyPr>
          <a:lstStyle/>
          <a:p>
            <a:pPr marL="0" indent="0">
              <a:buNone/>
            </a:pPr>
            <a:r>
              <a:rPr lang="es-ES" sz="1600" b="1" u="sng" dirty="0" smtClean="0"/>
              <a:t>El Problema de Mérida. Población</a:t>
            </a:r>
            <a:r>
              <a:rPr lang="es-ES" sz="1600" b="1" dirty="0" smtClean="0"/>
              <a:t>:</a:t>
            </a:r>
            <a:r>
              <a:rPr lang="es-ES" sz="1600" dirty="0" smtClean="0"/>
              <a:t> En 1951: Casi </a:t>
            </a:r>
            <a:r>
              <a:rPr lang="es-ES" sz="1600" dirty="0"/>
              <a:t>25.000 </a:t>
            </a:r>
            <a:r>
              <a:rPr lang="es-ES" sz="1600" dirty="0" smtClean="0"/>
              <a:t>habitantes. En 1971: Casi 75.000 (Triplicó en 20 años). </a:t>
            </a:r>
          </a:p>
          <a:p>
            <a:pPr marL="0" indent="0">
              <a:buNone/>
            </a:pPr>
            <a:r>
              <a:rPr lang="es-ES" sz="1600" dirty="0" smtClean="0"/>
              <a:t>En 2011: 217.537 (Casi triplicó en 40 años). Hoy, urbanismo conurbado: 391.287 </a:t>
            </a:r>
            <a:r>
              <a:rPr lang="es-ES" sz="1600" dirty="0"/>
              <a:t>habitantes en áreas </a:t>
            </a:r>
            <a:r>
              <a:rPr lang="es-ES" sz="1600" dirty="0" smtClean="0"/>
              <a:t>urbanas  </a:t>
            </a:r>
            <a:r>
              <a:rPr lang="es-ES" sz="1600" dirty="0"/>
              <a:t>municipios Santos Marquina, Libertador, Campo Elías y Sucre. </a:t>
            </a:r>
            <a:r>
              <a:rPr lang="es-ES" sz="1600" dirty="0" smtClean="0"/>
              <a:t> </a:t>
            </a:r>
            <a:r>
              <a:rPr lang="es-ES" sz="1600" b="1" dirty="0">
                <a:solidFill>
                  <a:srgbClr val="FF0000"/>
                </a:solidFill>
              </a:rPr>
              <a:t>Á</a:t>
            </a:r>
            <a:r>
              <a:rPr lang="es-ES" sz="1600" b="1" dirty="0" smtClean="0">
                <a:solidFill>
                  <a:srgbClr val="FF0000"/>
                </a:solidFill>
              </a:rPr>
              <a:t>rea </a:t>
            </a:r>
            <a:r>
              <a:rPr lang="es-ES" sz="1600" b="1" dirty="0">
                <a:solidFill>
                  <a:srgbClr val="FF0000"/>
                </a:solidFill>
              </a:rPr>
              <a:t>metropolitana </a:t>
            </a:r>
            <a:r>
              <a:rPr lang="es-ES" sz="1600" b="1" dirty="0" smtClean="0">
                <a:solidFill>
                  <a:srgbClr val="FF0000"/>
                </a:solidFill>
              </a:rPr>
              <a:t>Ejido-</a:t>
            </a:r>
            <a:r>
              <a:rPr lang="es-ES" sz="1600" b="1" dirty="0" err="1" smtClean="0">
                <a:solidFill>
                  <a:srgbClr val="FF0000"/>
                </a:solidFill>
              </a:rPr>
              <a:t>Tabay</a:t>
            </a:r>
            <a:r>
              <a:rPr lang="es-ES" sz="1600" b="1" dirty="0" smtClean="0">
                <a:solidFill>
                  <a:srgbClr val="FF0000"/>
                </a:solidFill>
              </a:rPr>
              <a:t>: no </a:t>
            </a:r>
            <a:r>
              <a:rPr lang="es-ES" sz="1600" b="1" dirty="0">
                <a:solidFill>
                  <a:srgbClr val="FF0000"/>
                </a:solidFill>
              </a:rPr>
              <a:t>se </a:t>
            </a:r>
            <a:r>
              <a:rPr lang="es-ES" sz="1600" b="1" dirty="0" smtClean="0">
                <a:solidFill>
                  <a:srgbClr val="FF0000"/>
                </a:solidFill>
              </a:rPr>
              <a:t>respeta la </a:t>
            </a:r>
            <a:r>
              <a:rPr lang="es-ES" sz="1600" b="1" dirty="0">
                <a:solidFill>
                  <a:srgbClr val="FF0000"/>
                </a:solidFill>
              </a:rPr>
              <a:t>ordenación urbanística y </a:t>
            </a:r>
            <a:r>
              <a:rPr lang="es-ES" sz="1600" b="1" dirty="0" smtClean="0">
                <a:solidFill>
                  <a:srgbClr val="FF0000"/>
                </a:solidFill>
              </a:rPr>
              <a:t>no </a:t>
            </a:r>
            <a:r>
              <a:rPr lang="es-ES" sz="1600" b="1" dirty="0">
                <a:solidFill>
                  <a:srgbClr val="FF0000"/>
                </a:solidFill>
              </a:rPr>
              <a:t>hay planes </a:t>
            </a:r>
            <a:r>
              <a:rPr lang="es-ES" sz="1600" b="1" dirty="0" smtClean="0">
                <a:solidFill>
                  <a:srgbClr val="FF0000"/>
                </a:solidFill>
              </a:rPr>
              <a:t>de </a:t>
            </a:r>
            <a:r>
              <a:rPr lang="es-ES" sz="1600" b="1" dirty="0">
                <a:solidFill>
                  <a:srgbClr val="FF0000"/>
                </a:solidFill>
              </a:rPr>
              <a:t>desarrollo urbano local por ámbitos primarios o parroquias.</a:t>
            </a:r>
            <a:r>
              <a:rPr lang="es-ES" sz="1600" dirty="0"/>
              <a:t> </a:t>
            </a:r>
            <a:r>
              <a:rPr lang="es-ES" sz="1600" dirty="0" smtClean="0"/>
              <a:t> </a:t>
            </a:r>
            <a:r>
              <a:rPr lang="es-ES" sz="1600" b="1" u="sng" dirty="0" smtClean="0">
                <a:solidFill>
                  <a:srgbClr val="CC0099"/>
                </a:solidFill>
              </a:rPr>
              <a:t>Propuesta Conclusión </a:t>
            </a:r>
            <a:r>
              <a:rPr lang="es-ES" sz="1600" b="1" u="sng" dirty="0">
                <a:solidFill>
                  <a:srgbClr val="CC0099"/>
                </a:solidFill>
              </a:rPr>
              <a:t>2</a:t>
            </a:r>
            <a:r>
              <a:rPr lang="es-ES" sz="1600" dirty="0"/>
              <a:t>: </a:t>
            </a:r>
            <a:r>
              <a:rPr lang="es-ES" sz="1600" b="1" dirty="0">
                <a:solidFill>
                  <a:srgbClr val="009900"/>
                </a:solidFill>
              </a:rPr>
              <a:t>Ayudar a descentralizar la ciudad, que </a:t>
            </a:r>
            <a:r>
              <a:rPr lang="es-ES" sz="1600" b="1" u="sng" dirty="0">
                <a:solidFill>
                  <a:srgbClr val="009900"/>
                </a:solidFill>
              </a:rPr>
              <a:t>cuenta sólo con </a:t>
            </a:r>
            <a:r>
              <a:rPr lang="es-ES" sz="1600" b="1" u="sng" dirty="0" smtClean="0">
                <a:solidFill>
                  <a:srgbClr val="009900"/>
                </a:solidFill>
              </a:rPr>
              <a:t>7 PLAZAS </a:t>
            </a:r>
            <a:r>
              <a:rPr lang="es-ES" sz="1600" b="1" dirty="0" smtClean="0">
                <a:solidFill>
                  <a:srgbClr val="009900"/>
                </a:solidFill>
              </a:rPr>
              <a:t>(</a:t>
            </a:r>
            <a:r>
              <a:rPr lang="es-ES" sz="1600" b="1" dirty="0">
                <a:solidFill>
                  <a:srgbClr val="009900"/>
                </a:solidFill>
              </a:rPr>
              <a:t>6 coloniales y Glorias Patrias, republicana), todas en el casco central, </a:t>
            </a:r>
            <a:r>
              <a:rPr lang="es-ES" sz="1600" b="1" dirty="0" smtClean="0">
                <a:solidFill>
                  <a:srgbClr val="009900"/>
                </a:solidFill>
              </a:rPr>
              <a:t>y proceder a su rescate, pues está </a:t>
            </a:r>
            <a:r>
              <a:rPr lang="es-ES" sz="1600" b="1" dirty="0">
                <a:solidFill>
                  <a:srgbClr val="009900"/>
                </a:solidFill>
              </a:rPr>
              <a:t>en </a:t>
            </a:r>
            <a:r>
              <a:rPr lang="es-ES" sz="1600" b="1" dirty="0" smtClean="0">
                <a:solidFill>
                  <a:srgbClr val="009900"/>
                </a:solidFill>
              </a:rPr>
              <a:t>agudo proceso de deterioro y colapsa </a:t>
            </a:r>
            <a:r>
              <a:rPr lang="es-ES" sz="1600" b="1" dirty="0">
                <a:solidFill>
                  <a:srgbClr val="009900"/>
                </a:solidFill>
              </a:rPr>
              <a:t>por </a:t>
            </a:r>
            <a:r>
              <a:rPr lang="es-ES" sz="1600" b="1" dirty="0" smtClean="0">
                <a:solidFill>
                  <a:srgbClr val="009900"/>
                </a:solidFill>
              </a:rPr>
              <a:t>tráfico: Creando </a:t>
            </a:r>
            <a:r>
              <a:rPr lang="es-ES" sz="1600" b="1" dirty="0">
                <a:solidFill>
                  <a:srgbClr val="009900"/>
                </a:solidFill>
              </a:rPr>
              <a:t>centros cívicos-plazas con servicios y empleo en las parroquias donde no existen: La Otra Banda, Pie del Llano-La Punta y en El Arenal-San </a:t>
            </a:r>
            <a:r>
              <a:rPr lang="es-ES" sz="1600" b="1" dirty="0" smtClean="0">
                <a:solidFill>
                  <a:srgbClr val="009900"/>
                </a:solidFill>
              </a:rPr>
              <a:t>Jacinto.</a:t>
            </a:r>
            <a:r>
              <a:rPr lang="es-ES" sz="1600" dirty="0" smtClean="0"/>
              <a:t> </a:t>
            </a:r>
            <a:r>
              <a:rPr lang="es-ES" sz="1600" b="1" dirty="0" smtClean="0"/>
              <a:t>Con ello se anima </a:t>
            </a:r>
            <a:r>
              <a:rPr lang="es-ES" sz="1600" b="1" dirty="0"/>
              <a:t>la vida local </a:t>
            </a:r>
            <a:r>
              <a:rPr lang="es-ES" sz="1600" b="1" dirty="0" smtClean="0"/>
              <a:t>y se impulsa a la </a:t>
            </a:r>
            <a:r>
              <a:rPr lang="es-ES" sz="1600" b="1" dirty="0"/>
              <a:t>ciudad sostenible por autogestión de comunidades, </a:t>
            </a:r>
            <a:r>
              <a:rPr lang="es-ES" sz="1600" b="1" dirty="0" smtClean="0"/>
              <a:t>con proyectos </a:t>
            </a:r>
            <a:r>
              <a:rPr lang="es-ES" sz="1600" b="1" dirty="0"/>
              <a:t>socio-ambientales por cuencas y </a:t>
            </a:r>
            <a:r>
              <a:rPr lang="es-ES" sz="1600" b="1" dirty="0" err="1"/>
              <a:t>subcuencas</a:t>
            </a:r>
            <a:r>
              <a:rPr lang="es-ES" sz="1600" b="1" dirty="0"/>
              <a:t>. </a:t>
            </a:r>
            <a:r>
              <a:rPr lang="es-ES" sz="1600" b="1" dirty="0" smtClean="0"/>
              <a:t>Se </a:t>
            </a:r>
            <a:r>
              <a:rPr lang="es-ES" sz="1600" b="1" dirty="0"/>
              <a:t>reduce el tráfico al centro—que en todo caso requiere plan de </a:t>
            </a:r>
            <a:r>
              <a:rPr lang="es-ES" sz="1600" b="1" dirty="0" smtClean="0"/>
              <a:t>estacionamientos</a:t>
            </a:r>
            <a:r>
              <a:rPr lang="es-ES" sz="1600" dirty="0" smtClean="0"/>
              <a:t>.</a:t>
            </a:r>
          </a:p>
          <a:p>
            <a:pPr marL="0" indent="0">
              <a:buNone/>
            </a:pPr>
            <a:endParaRPr lang="es-ES" sz="1200" b="1" dirty="0" smtClean="0"/>
          </a:p>
          <a:p>
            <a:pPr marL="0" indent="0">
              <a:buNone/>
            </a:pPr>
            <a:r>
              <a:rPr lang="es-ES" sz="1400" b="1" dirty="0" smtClean="0"/>
              <a:t>TODO CONVERGE AL CASCO CENTRAL, QUE COLAPSA. </a:t>
            </a:r>
            <a:r>
              <a:rPr lang="es-ES" sz="1400" b="1" dirty="0" smtClean="0">
                <a:solidFill>
                  <a:srgbClr val="008000"/>
                </a:solidFill>
              </a:rPr>
              <a:t>IMPULSAR SUB-CENTROS CÍVICOS EN PARROQUIAS. DESCONCENTRAR</a:t>
            </a:r>
            <a:r>
              <a:rPr lang="es-ES" sz="1200" b="1" dirty="0" smtClean="0"/>
              <a:t>.</a:t>
            </a:r>
          </a:p>
          <a:p>
            <a:pPr marL="0" indent="0">
              <a:buNone/>
            </a:pPr>
            <a:r>
              <a:rPr lang="es-ES" sz="1200" b="1" dirty="0" smtClean="0"/>
              <a:t>Plano esquemático de la Mérida Descentralizada.</a:t>
            </a:r>
          </a:p>
          <a:p>
            <a:pPr marL="0" indent="0">
              <a:buNone/>
            </a:pPr>
            <a:r>
              <a:rPr lang="es-ES" sz="1200" dirty="0" smtClean="0"/>
              <a:t>(El plano es de 1970, no incluía San Jacinto-El Arenal).</a:t>
            </a:r>
          </a:p>
          <a:p>
            <a:pPr marL="0" indent="0">
              <a:buNone/>
            </a:pPr>
            <a:r>
              <a:rPr lang="es-ES" sz="1200" dirty="0" smtClean="0"/>
              <a:t>Se identificaban para la ciudad de sub-sectores urbanos</a:t>
            </a:r>
          </a:p>
          <a:p>
            <a:pPr marL="0" indent="0">
              <a:buNone/>
            </a:pPr>
            <a:r>
              <a:rPr lang="es-ES" sz="1200" dirty="0" smtClean="0"/>
              <a:t>(ámbitos primarios en rojo) de tamaño más o menos </a:t>
            </a:r>
          </a:p>
          <a:p>
            <a:pPr marL="0" indent="0">
              <a:buNone/>
            </a:pPr>
            <a:r>
              <a:rPr lang="es-ES" sz="1200" dirty="0" smtClean="0"/>
              <a:t>equivalente al tamaño del casco central entre Milla y </a:t>
            </a:r>
          </a:p>
          <a:p>
            <a:pPr marL="0" indent="0">
              <a:buNone/>
            </a:pPr>
            <a:r>
              <a:rPr lang="es-ES" sz="1200" dirty="0" smtClean="0"/>
              <a:t>Glorias Patrias. Se ubicaban plazas </a:t>
            </a:r>
            <a:r>
              <a:rPr lang="es-ES" sz="1200" dirty="0"/>
              <a:t>(los puntos verdes) </a:t>
            </a:r>
            <a:endParaRPr lang="es-ES" sz="1200" dirty="0" smtClean="0"/>
          </a:p>
          <a:p>
            <a:pPr marL="0" indent="0">
              <a:buNone/>
            </a:pPr>
            <a:r>
              <a:rPr lang="es-ES" sz="1200" dirty="0"/>
              <a:t>c</a:t>
            </a:r>
            <a:r>
              <a:rPr lang="es-ES" sz="1200" dirty="0" smtClean="0"/>
              <a:t>on servicios alrededor definiendo (en color naranja) </a:t>
            </a:r>
          </a:p>
          <a:p>
            <a:pPr marL="0" indent="0">
              <a:buNone/>
            </a:pPr>
            <a:r>
              <a:rPr lang="es-ES" sz="1200" dirty="0" smtClean="0"/>
              <a:t>áreas de influencia de </a:t>
            </a:r>
            <a:r>
              <a:rPr lang="es-ES" sz="1200" dirty="0"/>
              <a:t>nuevos sub-centros </a:t>
            </a:r>
            <a:r>
              <a:rPr lang="es-ES" sz="1200" dirty="0" smtClean="0"/>
              <a:t>cívicos. </a:t>
            </a:r>
          </a:p>
          <a:p>
            <a:pPr marL="0" indent="0">
              <a:buNone/>
            </a:pPr>
            <a:r>
              <a:rPr lang="es-ES" sz="1200" dirty="0" smtClean="0"/>
              <a:t>    La ciudad se dotaría de una red peatonal, que al </a:t>
            </a:r>
          </a:p>
          <a:p>
            <a:pPr marL="0" indent="0">
              <a:buNone/>
            </a:pPr>
            <a:r>
              <a:rPr lang="es-ES" sz="1200" dirty="0" smtClean="0"/>
              <a:t>enlazar las nuevas plazas articularia para la ciudad </a:t>
            </a:r>
          </a:p>
          <a:p>
            <a:pPr marL="0" indent="0">
              <a:buNone/>
            </a:pPr>
            <a:r>
              <a:rPr lang="es-ES" sz="1200" dirty="0"/>
              <a:t>u</a:t>
            </a:r>
            <a:r>
              <a:rPr lang="es-ES" sz="1200" dirty="0" smtClean="0"/>
              <a:t>na red de espacios públicos. Los ríos y quebradas se </a:t>
            </a:r>
          </a:p>
          <a:p>
            <a:pPr marL="0" indent="0">
              <a:buNone/>
            </a:pPr>
            <a:r>
              <a:rPr lang="es-ES" sz="1200" dirty="0"/>
              <a:t>c</a:t>
            </a:r>
            <a:r>
              <a:rPr lang="es-ES" sz="1200" dirty="0" smtClean="0"/>
              <a:t>onvierten en ejes estructurantes socio-ambientales.</a:t>
            </a:r>
            <a:endParaRPr lang="es-VE" dirty="0"/>
          </a:p>
        </p:txBody>
      </p:sp>
      <p:pic>
        <p:nvPicPr>
          <p:cNvPr id="4" name="3 Imagen" descr="Copia de Copia de luis merida mapas"/>
          <p:cNvPicPr/>
          <p:nvPr/>
        </p:nvPicPr>
        <p:blipFill rotWithShape="1">
          <a:blip r:embed="rId2" cstate="print"/>
          <a:srcRect t="7259" r="8717" b="54536"/>
          <a:stretch/>
        </p:blipFill>
        <p:spPr bwMode="auto">
          <a:xfrm>
            <a:off x="3635896" y="4167962"/>
            <a:ext cx="5328592" cy="2501397"/>
          </a:xfrm>
          <a:prstGeom prst="rect">
            <a:avLst/>
          </a:prstGeom>
          <a:noFill/>
          <a:ln w="9525">
            <a:noFill/>
            <a:miter lim="800000"/>
            <a:headEnd/>
            <a:tailEnd/>
          </a:ln>
        </p:spPr>
      </p:pic>
    </p:spTree>
    <p:extLst>
      <p:ext uri="{BB962C8B-B14F-4D97-AF65-F5344CB8AC3E}">
        <p14:creationId xmlns:p14="http://schemas.microsoft.com/office/powerpoint/2010/main" xmlns="" val="305644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t>3. </a:t>
            </a:r>
            <a:r>
              <a:rPr lang="es-ES" sz="3200" b="1" dirty="0">
                <a:solidFill>
                  <a:srgbClr val="00B050"/>
                </a:solidFill>
              </a:rPr>
              <a:t>Desarrollo sustentable-sostenible </a:t>
            </a:r>
            <a:r>
              <a:rPr lang="es-ES" sz="3200" b="1" dirty="0"/>
              <a:t>y </a:t>
            </a:r>
            <a:r>
              <a:rPr lang="es-ES" sz="3200" b="1" dirty="0">
                <a:solidFill>
                  <a:srgbClr val="FF0000"/>
                </a:solidFill>
              </a:rPr>
              <a:t>el Reto-intergeneracional</a:t>
            </a:r>
            <a:r>
              <a:rPr lang="es-ES" sz="3200" b="1" dirty="0"/>
              <a:t> (en 2014). </a:t>
            </a:r>
            <a:r>
              <a:rPr lang="es-ES" sz="3200" b="1" dirty="0" smtClean="0">
                <a:solidFill>
                  <a:srgbClr val="0000FF"/>
                </a:solidFill>
              </a:rPr>
              <a:t>5/5</a:t>
            </a:r>
            <a:endParaRPr lang="es-VE" sz="3200" dirty="0"/>
          </a:p>
        </p:txBody>
      </p:sp>
      <p:sp>
        <p:nvSpPr>
          <p:cNvPr id="3" name="2 Marcador de contenido"/>
          <p:cNvSpPr>
            <a:spLocks noGrp="1"/>
          </p:cNvSpPr>
          <p:nvPr>
            <p:ph idx="1"/>
          </p:nvPr>
        </p:nvSpPr>
        <p:spPr>
          <a:xfrm>
            <a:off x="251520" y="1340768"/>
            <a:ext cx="8640960" cy="5256584"/>
          </a:xfrm>
        </p:spPr>
        <p:txBody>
          <a:bodyPr>
            <a:normAutofit fontScale="70000" lnSpcReduction="20000"/>
          </a:bodyPr>
          <a:lstStyle/>
          <a:p>
            <a:pPr marL="0" indent="0" algn="r">
              <a:buNone/>
            </a:pPr>
            <a:r>
              <a:rPr lang="es-ES" b="1" dirty="0" smtClean="0"/>
              <a:t>Para </a:t>
            </a:r>
            <a:r>
              <a:rPr lang="es-ES" b="1" dirty="0"/>
              <a:t>la </a:t>
            </a:r>
            <a:r>
              <a:rPr lang="es-ES" b="1" dirty="0" smtClean="0"/>
              <a:t>escuela, es </a:t>
            </a:r>
            <a:r>
              <a:rPr lang="es-ES" b="1" dirty="0"/>
              <a:t>un reto darle sentido </a:t>
            </a:r>
            <a:r>
              <a:rPr lang="es-ES" b="1" dirty="0" smtClean="0"/>
              <a:t>a </a:t>
            </a:r>
            <a:r>
              <a:rPr lang="es-ES" b="1" dirty="0"/>
              <a:t>la frase </a:t>
            </a:r>
            <a:r>
              <a:rPr lang="es-ES" b="1" dirty="0" smtClean="0"/>
              <a:t>del maestro Villanueva, que debe ser analizada con profundidad, para el ser, saber y hacer de los estudiantes y profesores </a:t>
            </a:r>
            <a:r>
              <a:rPr lang="es-ES" b="1" dirty="0"/>
              <a:t>de arquitectura </a:t>
            </a:r>
            <a:r>
              <a:rPr lang="es-ES" b="1" dirty="0" smtClean="0"/>
              <a:t>:</a:t>
            </a:r>
            <a:endParaRPr lang="es-VE" b="1" dirty="0"/>
          </a:p>
          <a:p>
            <a:pPr marL="0" indent="0">
              <a:buNone/>
            </a:pPr>
            <a:r>
              <a:rPr lang="es-ES" sz="4300" b="1" dirty="0" smtClean="0">
                <a:latin typeface="Amienne" panose="04000508060000020003" pitchFamily="82" charset="0"/>
              </a:rPr>
              <a:t>La Arquitectura es Acto Social por excelencia, Arte utilitario como </a:t>
            </a:r>
            <a:r>
              <a:rPr lang="es-ES" sz="4300" b="1" u="sng" dirty="0" smtClean="0">
                <a:latin typeface="Amienne" panose="04000508060000020003" pitchFamily="82" charset="0"/>
              </a:rPr>
              <a:t>proyección de la Vida misma</a:t>
            </a:r>
            <a:r>
              <a:rPr lang="es-ES" sz="4300" b="1" dirty="0" smtClean="0">
                <a:latin typeface="Amienne" panose="04000508060000020003" pitchFamily="82" charset="0"/>
              </a:rPr>
              <a:t>, ligada a problemas económicos y sociales y no únicamente a normas estéticas. </a:t>
            </a:r>
            <a:r>
              <a:rPr lang="es-ES" sz="2000" b="1" u="sng" dirty="0" smtClean="0">
                <a:solidFill>
                  <a:srgbClr val="008000"/>
                </a:solidFill>
              </a:rPr>
              <a:t>LO SOCIO-ECONÓMICO</a:t>
            </a:r>
            <a:endParaRPr lang="es-ES" sz="4300" b="1" u="sng" dirty="0" smtClean="0">
              <a:latin typeface="Amienne" panose="04000508060000020003" pitchFamily="82" charset="0"/>
            </a:endParaRPr>
          </a:p>
          <a:p>
            <a:pPr marL="0" indent="0">
              <a:buNone/>
            </a:pPr>
            <a:r>
              <a:rPr lang="es-ES" sz="4300" b="1" dirty="0" smtClean="0">
                <a:latin typeface="Amienne" panose="04000508060000020003" pitchFamily="82" charset="0"/>
              </a:rPr>
              <a:t>Para ella, la forma no es lo más importante : su principal misión: </a:t>
            </a:r>
            <a:r>
              <a:rPr lang="es-ES" sz="4300" b="1" u="sng" dirty="0" smtClean="0">
                <a:latin typeface="Amienne" panose="04000508060000020003" pitchFamily="82" charset="0"/>
              </a:rPr>
              <a:t>Resolver hechos humanos</a:t>
            </a:r>
            <a:r>
              <a:rPr lang="es-ES" sz="4300" b="1" dirty="0" smtClean="0">
                <a:latin typeface="Amienne" panose="04000508060000020003" pitchFamily="82" charset="0"/>
              </a:rPr>
              <a:t> .</a:t>
            </a:r>
          </a:p>
          <a:p>
            <a:pPr marL="0" indent="0">
              <a:buNone/>
            </a:pPr>
            <a:r>
              <a:rPr lang="es-ES" sz="4300" b="1" dirty="0" smtClean="0">
                <a:latin typeface="Amienne" panose="04000508060000020003" pitchFamily="82" charset="0"/>
              </a:rPr>
              <a:t>Su medio expresivo y condicional: el espacio interior , el espacio útil , fluido , usado y gozado por los hombres : “</a:t>
            </a:r>
            <a:r>
              <a:rPr lang="es-ES" sz="4300" b="1" u="sng" dirty="0" smtClean="0">
                <a:latin typeface="Amienne" panose="04000508060000020003" pitchFamily="82" charset="0"/>
              </a:rPr>
              <a:t>es una matriz que envuelve Vida”</a:t>
            </a:r>
            <a:r>
              <a:rPr lang="es-ES" sz="4300" b="1" dirty="0" smtClean="0">
                <a:latin typeface="Amienne" panose="04000508060000020003" pitchFamily="82" charset="0"/>
              </a:rPr>
              <a:t>. 	</a:t>
            </a:r>
            <a:r>
              <a:rPr lang="es-ES" sz="2000" b="1" u="sng" dirty="0" smtClean="0">
                <a:solidFill>
                  <a:srgbClr val="008000"/>
                </a:solidFill>
              </a:rPr>
              <a:t>LO ACADÉMICO EXPERIMENTAL INVESTIGATIVO</a:t>
            </a:r>
            <a:endParaRPr lang="es-ES" sz="4300" b="1" u="sng" dirty="0" smtClean="0">
              <a:latin typeface="Amienne" panose="04000508060000020003" pitchFamily="82" charset="0"/>
            </a:endParaRPr>
          </a:p>
          <a:p>
            <a:pPr marL="0" indent="0">
              <a:buNone/>
            </a:pPr>
            <a:r>
              <a:rPr lang="es-ES" sz="4300" b="1" dirty="0" smtClean="0">
                <a:latin typeface="Amienne" panose="04000508060000020003" pitchFamily="82" charset="0"/>
              </a:rPr>
              <a:t>Es Arte del Espacio adentro y afuera , Arte Abstracto y no representativo , </a:t>
            </a:r>
            <a:r>
              <a:rPr lang="es-ES" sz="4300" b="1" u="sng" dirty="0" smtClean="0">
                <a:latin typeface="Amienne" panose="04000508060000020003" pitchFamily="82" charset="0"/>
              </a:rPr>
              <a:t>pero con una función</a:t>
            </a:r>
            <a:r>
              <a:rPr lang="es-ES" sz="4300" b="1" dirty="0" smtClean="0">
                <a:latin typeface="Amienne" panose="04000508060000020003" pitchFamily="82" charset="0"/>
              </a:rPr>
              <a:t> y esencia de lógica cartesiana . </a:t>
            </a:r>
          </a:p>
          <a:p>
            <a:pPr marL="0" indent="0" algn="ctr">
              <a:buNone/>
            </a:pPr>
            <a:r>
              <a:rPr lang="es-ES" sz="4300" b="1" dirty="0">
                <a:latin typeface="Amienne" panose="04000508060000020003" pitchFamily="82" charset="0"/>
              </a:rPr>
              <a:t>Carlos R</a:t>
            </a:r>
            <a:r>
              <a:rPr lang="es-ES" sz="4300" b="1" u="sng" dirty="0">
                <a:latin typeface="Amienne" panose="04000508060000020003" pitchFamily="82" charset="0"/>
              </a:rPr>
              <a:t>aúl Villanueva</a:t>
            </a:r>
            <a:r>
              <a:rPr lang="es-ES" sz="4300" b="1" dirty="0" smtClean="0">
                <a:latin typeface="Amienne" panose="04000508060000020003" pitchFamily="82" charset="0"/>
              </a:rPr>
              <a:t>. </a:t>
            </a:r>
          </a:p>
          <a:p>
            <a:pPr marL="0" indent="0">
              <a:buNone/>
            </a:pPr>
            <a:r>
              <a:rPr lang="es-ES" sz="4300" b="1" dirty="0" smtClean="0">
                <a:latin typeface="Amienne" panose="04000508060000020003" pitchFamily="82" charset="0"/>
              </a:rPr>
              <a:t>Caracas, </a:t>
            </a:r>
            <a:r>
              <a:rPr lang="es-ES" sz="4300" b="1" dirty="0">
                <a:latin typeface="Amienne" panose="04000508060000020003" pitchFamily="82" charset="0"/>
              </a:rPr>
              <a:t>UCV, </a:t>
            </a:r>
            <a:r>
              <a:rPr lang="es-ES" sz="4300" b="1" dirty="0" smtClean="0">
                <a:latin typeface="Amienne" panose="04000508060000020003" pitchFamily="82" charset="0"/>
              </a:rPr>
              <a:t>22/12/1967 *</a:t>
            </a:r>
            <a:endParaRPr lang="es-VE" sz="4300" b="1" dirty="0">
              <a:latin typeface="Amienne" panose="04000508060000020003" pitchFamily="82" charset="0"/>
            </a:endParaRPr>
          </a:p>
          <a:p>
            <a:pPr marL="0" indent="0">
              <a:buNone/>
            </a:pPr>
            <a:endParaRPr lang="es-VE" dirty="0"/>
          </a:p>
        </p:txBody>
      </p:sp>
      <p:pic>
        <p:nvPicPr>
          <p:cNvPr id="4" name="3 Imagen" descr="CRV: Doctorado Honoris Causa UCV. 1961. Cortesía: Abner Colmenares"/>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73680" y="4797152"/>
            <a:ext cx="2630767" cy="1913108"/>
          </a:xfrm>
          <a:prstGeom prst="rect">
            <a:avLst/>
          </a:prstGeom>
          <a:noFill/>
          <a:ln>
            <a:noFill/>
          </a:ln>
        </p:spPr>
      </p:pic>
    </p:spTree>
    <p:extLst>
      <p:ext uri="{BB962C8B-B14F-4D97-AF65-F5344CB8AC3E}">
        <p14:creationId xmlns:p14="http://schemas.microsoft.com/office/powerpoint/2010/main" xmlns="" val="2741212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88640"/>
            <a:ext cx="8640960" cy="1152128"/>
          </a:xfrm>
        </p:spPr>
        <p:txBody>
          <a:bodyPr>
            <a:normAutofit fontScale="90000"/>
          </a:bodyPr>
          <a:lstStyle/>
          <a:p>
            <a:pPr algn="l"/>
            <a:r>
              <a:rPr lang="es-ES" sz="3600" b="1" dirty="0" smtClean="0"/>
              <a:t/>
            </a:r>
            <a:br>
              <a:rPr lang="es-ES" sz="3600" b="1" dirty="0" smtClean="0"/>
            </a:br>
            <a:r>
              <a:rPr lang="es-ES" sz="3600" b="1" dirty="0" smtClean="0"/>
              <a:t>4</a:t>
            </a:r>
            <a:r>
              <a:rPr lang="es-ES" sz="3600" b="1" dirty="0"/>
              <a:t>. La FAD-ULA </a:t>
            </a:r>
            <a:r>
              <a:rPr lang="es-ES" sz="3600" b="1" dirty="0" smtClean="0"/>
              <a:t/>
            </a:r>
            <a:br>
              <a:rPr lang="es-ES" sz="3600" b="1" dirty="0" smtClean="0"/>
            </a:br>
            <a:r>
              <a:rPr lang="es-ES" sz="3600" b="1" dirty="0" smtClean="0"/>
              <a:t>(</a:t>
            </a:r>
            <a:r>
              <a:rPr lang="es-ES" sz="3600" b="1" dirty="0"/>
              <a:t>su evolución en la investigación</a:t>
            </a:r>
            <a:r>
              <a:rPr lang="es-ES" sz="3600" b="1" dirty="0" smtClean="0"/>
              <a:t>)	     </a:t>
            </a:r>
            <a:r>
              <a:rPr lang="es-ES" b="1" dirty="0" smtClean="0">
                <a:solidFill>
                  <a:srgbClr val="0000FF"/>
                </a:solidFill>
              </a:rPr>
              <a:t>1/9</a:t>
            </a:r>
            <a:r>
              <a:rPr lang="es-ES" sz="1400" b="1" dirty="0" smtClean="0">
                <a:solidFill>
                  <a:srgbClr val="0000FF"/>
                </a:solidFill>
              </a:rPr>
              <a:t/>
            </a:r>
            <a:br>
              <a:rPr lang="es-ES" sz="1400" b="1" dirty="0" smtClean="0">
                <a:solidFill>
                  <a:srgbClr val="0000FF"/>
                </a:solidFill>
              </a:rPr>
            </a:br>
            <a:r>
              <a:rPr lang="es-VE" sz="3200" dirty="0"/>
              <a:t/>
            </a:r>
            <a:br>
              <a:rPr lang="es-VE" sz="3200" dirty="0"/>
            </a:br>
            <a:endParaRPr lang="es-VE" sz="3200" dirty="0"/>
          </a:p>
        </p:txBody>
      </p:sp>
      <p:sp>
        <p:nvSpPr>
          <p:cNvPr id="3" name="2 Marcador de contenido"/>
          <p:cNvSpPr>
            <a:spLocks noGrp="1"/>
          </p:cNvSpPr>
          <p:nvPr>
            <p:ph idx="1"/>
          </p:nvPr>
        </p:nvSpPr>
        <p:spPr>
          <a:xfrm>
            <a:off x="179512" y="980727"/>
            <a:ext cx="8784976" cy="5877273"/>
          </a:xfrm>
        </p:spPr>
        <p:txBody>
          <a:bodyPr>
            <a:normAutofit fontScale="47500" lnSpcReduction="20000"/>
          </a:bodyPr>
          <a:lstStyle/>
          <a:p>
            <a:pPr marL="0" indent="0" algn="r">
              <a:buNone/>
            </a:pPr>
            <a:endParaRPr lang="es-ES" sz="800" b="1" dirty="0" smtClean="0">
              <a:solidFill>
                <a:srgbClr val="CC0099"/>
              </a:solidFill>
            </a:endParaRPr>
          </a:p>
          <a:p>
            <a:pPr marL="0" indent="0" algn="r">
              <a:buNone/>
            </a:pPr>
            <a:r>
              <a:rPr lang="es-ES" sz="2900" b="1" dirty="0" smtClean="0">
                <a:solidFill>
                  <a:srgbClr val="CC0099"/>
                </a:solidFill>
              </a:rPr>
              <a:t>(</a:t>
            </a:r>
            <a:r>
              <a:rPr lang="es-ES" sz="2900" b="1" dirty="0">
                <a:solidFill>
                  <a:srgbClr val="CC0099"/>
                </a:solidFill>
              </a:rPr>
              <a:t>Frase del resumen)</a:t>
            </a:r>
          </a:p>
          <a:p>
            <a:pPr marL="0" indent="0" algn="r">
              <a:buNone/>
            </a:pPr>
            <a:r>
              <a:rPr lang="es-ES" sz="3400" b="1" i="1" dirty="0" smtClean="0">
                <a:solidFill>
                  <a:srgbClr val="009900"/>
                </a:solidFill>
              </a:rPr>
              <a:t>La Escuela de Arquitectura de la ULA en sus inicios intentó caracterizarse como </a:t>
            </a:r>
            <a:r>
              <a:rPr lang="es-ES" sz="4200" b="1" i="1" dirty="0" smtClean="0">
                <a:solidFill>
                  <a:srgbClr val="009900"/>
                </a:solidFill>
              </a:rPr>
              <a:t>Escuela Abierta.</a:t>
            </a:r>
            <a:r>
              <a:rPr lang="es-ES" sz="3400" b="1" i="1" dirty="0" smtClean="0"/>
              <a:t> </a:t>
            </a:r>
          </a:p>
          <a:p>
            <a:pPr marL="0" indent="0" algn="r">
              <a:buNone/>
            </a:pPr>
            <a:r>
              <a:rPr lang="es-ES" sz="3400" i="1" dirty="0" smtClean="0"/>
              <a:t>Realizó algunos estudios sobre poblados rurales, entre 1967 y 1968. </a:t>
            </a:r>
          </a:p>
          <a:p>
            <a:pPr marL="0" indent="0" algn="r">
              <a:buNone/>
            </a:pPr>
            <a:r>
              <a:rPr lang="es-ES" sz="3400" i="1" dirty="0" smtClean="0"/>
              <a:t>Luego, como Facultad, entre 1970 y 1972, en barrios de la ciudad. Existía un Centro de Investigaciones: cinco secciones, funcionaron tres: planeamiento, tecnología e historia. Sólo quedó Planeamiento: en los 80 se especializó en la Vivienda. Se crearon un Centro de Historia y 3 grupos de investigación. </a:t>
            </a:r>
          </a:p>
          <a:p>
            <a:pPr marL="0" indent="0" algn="r">
              <a:buNone/>
            </a:pPr>
            <a:r>
              <a:rPr lang="es-ES" sz="3400" i="1" dirty="0" smtClean="0"/>
              <a:t>Sobreviven por la mística de algunos profesores.</a:t>
            </a:r>
            <a:r>
              <a:rPr lang="es-ES" sz="3400" b="1" u="sng" dirty="0">
                <a:solidFill>
                  <a:srgbClr val="008000"/>
                </a:solidFill>
              </a:rPr>
              <a:t> </a:t>
            </a:r>
            <a:endParaRPr lang="es-ES" sz="3400" b="1" u="sng" dirty="0" smtClean="0">
              <a:solidFill>
                <a:srgbClr val="008000"/>
              </a:solidFill>
            </a:endParaRPr>
          </a:p>
          <a:p>
            <a:pPr marL="0" indent="0" algn="r">
              <a:buNone/>
            </a:pPr>
            <a:r>
              <a:rPr lang="es-ES" sz="3400" b="1" u="sng" dirty="0" smtClean="0">
                <a:solidFill>
                  <a:srgbClr val="008000"/>
                </a:solidFill>
              </a:rPr>
              <a:t>Año 1961</a:t>
            </a:r>
            <a:r>
              <a:rPr lang="es-ES" sz="3400" b="1" dirty="0" smtClean="0">
                <a:solidFill>
                  <a:srgbClr val="008000"/>
                </a:solidFill>
              </a:rPr>
              <a:t> .                                                 </a:t>
            </a:r>
            <a:r>
              <a:rPr lang="es-ES" sz="3400" i="1" dirty="0" smtClean="0"/>
              <a:t>La investigación no está institucionalizada con los departamentos.</a:t>
            </a:r>
          </a:p>
          <a:p>
            <a:pPr marL="85725" indent="-85725">
              <a:buNone/>
            </a:pPr>
            <a:r>
              <a:rPr lang="es-ES" sz="2900" b="1" dirty="0" smtClean="0"/>
              <a:t>- La </a:t>
            </a:r>
            <a:r>
              <a:rPr lang="es-ES" sz="2900" b="1" dirty="0"/>
              <a:t>Universidad </a:t>
            </a:r>
            <a:r>
              <a:rPr lang="es-ES" sz="2900" b="1" dirty="0" smtClean="0"/>
              <a:t>N.A. de </a:t>
            </a:r>
            <a:r>
              <a:rPr lang="es-ES" sz="2900" b="1" dirty="0"/>
              <a:t>México UNAM, </a:t>
            </a:r>
            <a:r>
              <a:rPr lang="es-ES" sz="2900" b="1" dirty="0" smtClean="0"/>
              <a:t>cumple 180 </a:t>
            </a:r>
            <a:r>
              <a:rPr lang="es-ES" sz="2900" b="1" dirty="0"/>
              <a:t>años de </a:t>
            </a:r>
            <a:r>
              <a:rPr lang="es-ES" sz="2900" b="1" dirty="0" smtClean="0"/>
              <a:t>académicas </a:t>
            </a:r>
            <a:r>
              <a:rPr lang="es-ES" sz="2900" b="1" dirty="0"/>
              <a:t>en arquitectura </a:t>
            </a:r>
            <a:r>
              <a:rPr lang="es-ES" sz="2900" b="1" dirty="0" smtClean="0"/>
              <a:t>.</a:t>
            </a:r>
          </a:p>
          <a:p>
            <a:pPr marL="85725" indent="-85725">
              <a:buNone/>
            </a:pPr>
            <a:r>
              <a:rPr lang="es-ES" sz="2900" b="1" dirty="0" smtClean="0"/>
              <a:t>- Convoca a la “2ª </a:t>
            </a:r>
            <a:r>
              <a:rPr lang="es-ES" sz="2900" b="1" dirty="0"/>
              <a:t>Conferencia Latinoamericana de Escuelas y Facultades de Arquitectura” CLEFA, </a:t>
            </a:r>
            <a:r>
              <a:rPr lang="es-ES" sz="2900" b="1" dirty="0" smtClean="0"/>
              <a:t>para Octubre, y  </a:t>
            </a:r>
            <a:r>
              <a:rPr lang="es-ES" sz="2900" b="1" dirty="0" smtClean="0">
                <a:solidFill>
                  <a:srgbClr val="0000FF"/>
                </a:solidFill>
              </a:rPr>
              <a:t>envía ponencias </a:t>
            </a:r>
            <a:r>
              <a:rPr lang="es-ES" sz="2900" b="1" dirty="0">
                <a:solidFill>
                  <a:srgbClr val="0000FF"/>
                </a:solidFill>
              </a:rPr>
              <a:t>sobre la enseñanza del diseño, la historia y la tecnología más una referida a “Evolución de los planes de estudio de acuerdo con el momento histórico y las necesidades locales</a:t>
            </a:r>
            <a:r>
              <a:rPr lang="es-ES" sz="2900" b="1" dirty="0" smtClean="0">
                <a:solidFill>
                  <a:srgbClr val="0000FF"/>
                </a:solidFill>
              </a:rPr>
              <a:t>”.</a:t>
            </a:r>
          </a:p>
          <a:p>
            <a:pPr marL="85725" indent="-85725">
              <a:buNone/>
            </a:pPr>
            <a:r>
              <a:rPr lang="es-ES" sz="2900" b="1" dirty="0" smtClean="0"/>
              <a:t>- La Escuela de </a:t>
            </a:r>
            <a:r>
              <a:rPr lang="es-ES" sz="2900" dirty="0" smtClean="0"/>
              <a:t>Arquitectura de LUZ (U. </a:t>
            </a:r>
            <a:r>
              <a:rPr lang="es-ES" sz="2900" dirty="0"/>
              <a:t>del </a:t>
            </a:r>
            <a:r>
              <a:rPr lang="es-ES" sz="2900" dirty="0" smtClean="0"/>
              <a:t>Zulia) que se inició en 1960, presenta una ponencia que titula: </a:t>
            </a:r>
            <a:r>
              <a:rPr lang="es-ES" sz="2900" b="1" dirty="0"/>
              <a:t>“Problemas Pedagógicos Básicos de la Enseñanza de la Arquitectura” </a:t>
            </a:r>
            <a:r>
              <a:rPr lang="es-ES" sz="2900" b="1" dirty="0" smtClean="0"/>
              <a:t>. Señalan: “</a:t>
            </a:r>
            <a:r>
              <a:rPr lang="es-ES" sz="2900" b="1" u="sng" dirty="0" smtClean="0">
                <a:solidFill>
                  <a:srgbClr val="FF0000"/>
                </a:solidFill>
              </a:rPr>
              <a:t>La </a:t>
            </a:r>
            <a:r>
              <a:rPr lang="es-ES" sz="2900" b="1" u="sng" dirty="0">
                <a:solidFill>
                  <a:srgbClr val="FF0000"/>
                </a:solidFill>
              </a:rPr>
              <a:t>apatía social que caracteriza a la mayoría de los arquitectos … es cuestión de </a:t>
            </a:r>
            <a:r>
              <a:rPr lang="es-ES" sz="2900" b="1" u="sng" dirty="0" smtClean="0">
                <a:solidFill>
                  <a:srgbClr val="FF0000"/>
                </a:solidFill>
              </a:rPr>
              <a:t>formación”</a:t>
            </a:r>
            <a:r>
              <a:rPr lang="es-ES" sz="2900" b="1" dirty="0" smtClean="0">
                <a:solidFill>
                  <a:srgbClr val="FF0000"/>
                </a:solidFill>
              </a:rPr>
              <a:t>. </a:t>
            </a:r>
            <a:r>
              <a:rPr lang="es-ES" sz="2900" dirty="0"/>
              <a:t>Formulan entonces </a:t>
            </a:r>
            <a:r>
              <a:rPr lang="es-ES" sz="2900" dirty="0" smtClean="0"/>
              <a:t>14 conclusiones, porque, </a:t>
            </a:r>
            <a:r>
              <a:rPr lang="es-ES" sz="2900" b="1" dirty="0" smtClean="0">
                <a:solidFill>
                  <a:srgbClr val="FF0000"/>
                </a:solidFill>
              </a:rPr>
              <a:t>pensando en lo social</a:t>
            </a:r>
            <a:r>
              <a:rPr lang="es-ES" sz="2900" dirty="0" smtClean="0"/>
              <a:t>, </a:t>
            </a:r>
            <a:r>
              <a:rPr lang="es-ES" sz="2900" b="1" dirty="0" smtClean="0">
                <a:solidFill>
                  <a:srgbClr val="009900"/>
                </a:solidFill>
              </a:rPr>
              <a:t>“lo </a:t>
            </a:r>
            <a:r>
              <a:rPr lang="es-ES" sz="2900" b="1" dirty="0">
                <a:solidFill>
                  <a:srgbClr val="009900"/>
                </a:solidFill>
              </a:rPr>
              <a:t>que se debe lograr es un procedimiento docente, una metodología de la enseñanza con carácter formativo para el nuevo </a:t>
            </a:r>
            <a:r>
              <a:rPr lang="es-ES" sz="2900" b="1" dirty="0" smtClean="0">
                <a:solidFill>
                  <a:srgbClr val="009900"/>
                </a:solidFill>
              </a:rPr>
              <a:t>arquitecto”. </a:t>
            </a:r>
          </a:p>
          <a:p>
            <a:pPr marL="85725" indent="-85725">
              <a:buNone/>
            </a:pPr>
            <a:r>
              <a:rPr lang="es-ES" sz="3400" b="1" dirty="0" smtClean="0"/>
              <a:t>- </a:t>
            </a:r>
            <a:r>
              <a:rPr lang="es-ES" sz="3800" b="1" dirty="0" smtClean="0"/>
              <a:t>La primera conclusión se refiere al </a:t>
            </a:r>
            <a:r>
              <a:rPr lang="es-ES" sz="3800" b="1" dirty="0" smtClean="0">
                <a:solidFill>
                  <a:srgbClr val="008000"/>
                </a:solidFill>
              </a:rPr>
              <a:t>concepto de </a:t>
            </a:r>
            <a:r>
              <a:rPr lang="es-ES" sz="3800" b="1" i="1" u="sng" dirty="0">
                <a:solidFill>
                  <a:srgbClr val="009900"/>
                </a:solidFill>
              </a:rPr>
              <a:t>Escuela abierta</a:t>
            </a:r>
            <a:r>
              <a:rPr lang="es-ES" sz="3800" i="1" dirty="0">
                <a:solidFill>
                  <a:srgbClr val="009900"/>
                </a:solidFill>
              </a:rPr>
              <a:t>... </a:t>
            </a:r>
            <a:r>
              <a:rPr lang="es-ES" sz="3400" b="1" i="1" dirty="0">
                <a:solidFill>
                  <a:srgbClr val="008000"/>
                </a:solidFill>
              </a:rPr>
              <a:t>la que se vincula a la labor colectiva de combatir el subdesarrollo como problema mayor... La realidad debe estudiarse in situ y la docencia trasladarse del taller cerrado, a las barriadas, las aglomeraciones menores, los asentamientos agrícolas, es decir, al escenario natural de la América Latina... </a:t>
            </a:r>
            <a:endParaRPr lang="es-ES" sz="3400" b="1" u="sng" dirty="0" smtClean="0">
              <a:solidFill>
                <a:srgbClr val="008000"/>
              </a:solidFill>
            </a:endParaRPr>
          </a:p>
          <a:p>
            <a:pPr marL="0" indent="0">
              <a:buNone/>
            </a:pPr>
            <a:r>
              <a:rPr lang="es-ES" sz="3800" b="1" u="sng" dirty="0" smtClean="0"/>
              <a:t>Por tanto el concepto de Escuela Abierta al entorno</a:t>
            </a:r>
            <a:r>
              <a:rPr lang="es-ES" sz="3800" dirty="0" smtClean="0"/>
              <a:t> nació en LUZ en </a:t>
            </a:r>
            <a:r>
              <a:rPr lang="es-ES" sz="3800" b="1" dirty="0" smtClean="0">
                <a:solidFill>
                  <a:srgbClr val="009900"/>
                </a:solidFill>
              </a:rPr>
              <a:t>1961, el mismo año en que en noviembre se iniciaron los estudios de arquitectura la ULA.  El Director de Arquitectura en la ULA, señalará, al estudiar poblados de Los Andes, que la Escuela funciona como Escuela Abierta.</a:t>
            </a:r>
            <a:endParaRPr lang="es-ES" sz="3800" dirty="0" smtClean="0"/>
          </a:p>
          <a:p>
            <a:pPr marL="0" indent="0">
              <a:buNone/>
            </a:pPr>
            <a:endParaRPr lang="es-ES" sz="1700" dirty="0" smtClean="0"/>
          </a:p>
          <a:p>
            <a:pPr marL="0" lvl="0" indent="0">
              <a:buNone/>
            </a:pPr>
            <a:r>
              <a:rPr lang="es-ES" sz="3400" i="1" dirty="0" smtClean="0"/>
              <a:t>			</a:t>
            </a:r>
            <a:r>
              <a:rPr lang="es-ES" sz="3400" i="1" dirty="0" smtClean="0">
                <a:solidFill>
                  <a:srgbClr val="7030A0"/>
                </a:solidFill>
              </a:rPr>
              <a:t>…continúan siete de las 14 conclusiones de LUZ a la CLEFA…</a:t>
            </a:r>
            <a:endParaRPr lang="es-VE" sz="3400" i="1" dirty="0" smtClean="0"/>
          </a:p>
          <a:p>
            <a:pPr marL="0" indent="0">
              <a:buNone/>
            </a:pPr>
            <a:endParaRPr lang="es-VE" dirty="0"/>
          </a:p>
          <a:p>
            <a:pPr marL="0" indent="0">
              <a:buNone/>
            </a:pPr>
            <a:endParaRPr lang="es-VE" dirty="0"/>
          </a:p>
        </p:txBody>
      </p:sp>
    </p:spTree>
    <p:extLst>
      <p:ext uri="{BB962C8B-B14F-4D97-AF65-F5344CB8AC3E}">
        <p14:creationId xmlns:p14="http://schemas.microsoft.com/office/powerpoint/2010/main" xmlns="" val="38236037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ES" sz="3200" b="1" dirty="0"/>
              <a:t>4. La FAD-ULA </a:t>
            </a:r>
            <a:br>
              <a:rPr lang="es-ES" sz="3200" b="1" dirty="0"/>
            </a:br>
            <a:r>
              <a:rPr lang="es-ES" sz="3200" b="1" dirty="0"/>
              <a:t>(su evolución en la investigación)	     </a:t>
            </a:r>
            <a:r>
              <a:rPr lang="es-ES" sz="4000" b="1" dirty="0" smtClean="0">
                <a:solidFill>
                  <a:srgbClr val="0000FF"/>
                </a:solidFill>
              </a:rPr>
              <a:t>2/9</a:t>
            </a:r>
            <a:endParaRPr lang="es-VE" sz="4000" dirty="0"/>
          </a:p>
        </p:txBody>
      </p:sp>
      <p:sp>
        <p:nvSpPr>
          <p:cNvPr id="3" name="2 Marcador de contenido"/>
          <p:cNvSpPr>
            <a:spLocks noGrp="1"/>
          </p:cNvSpPr>
          <p:nvPr>
            <p:ph idx="1"/>
          </p:nvPr>
        </p:nvSpPr>
        <p:spPr>
          <a:xfrm>
            <a:off x="457200" y="1340768"/>
            <a:ext cx="8229600" cy="5328592"/>
          </a:xfrm>
        </p:spPr>
        <p:txBody>
          <a:bodyPr>
            <a:normAutofit fontScale="77500" lnSpcReduction="20000"/>
          </a:bodyPr>
          <a:lstStyle/>
          <a:p>
            <a:pPr marL="0" lvl="0" indent="0">
              <a:buNone/>
            </a:pPr>
            <a:endParaRPr lang="es-ES" sz="1900" i="1" dirty="0" smtClean="0">
              <a:solidFill>
                <a:srgbClr val="7030A0"/>
              </a:solidFill>
            </a:endParaRPr>
          </a:p>
          <a:p>
            <a:pPr marL="0" lvl="0" indent="0">
              <a:buNone/>
            </a:pPr>
            <a:r>
              <a:rPr lang="es-ES" sz="1900" i="1" dirty="0" smtClean="0">
                <a:solidFill>
                  <a:srgbClr val="7030A0"/>
                </a:solidFill>
              </a:rPr>
              <a:t>…Continuación…las </a:t>
            </a:r>
            <a:r>
              <a:rPr lang="es-ES" sz="1900" i="1" dirty="0">
                <a:solidFill>
                  <a:srgbClr val="7030A0"/>
                </a:solidFill>
              </a:rPr>
              <a:t>siete </a:t>
            </a:r>
            <a:r>
              <a:rPr lang="es-ES" sz="1900" i="1" dirty="0" smtClean="0">
                <a:solidFill>
                  <a:srgbClr val="7030A0"/>
                </a:solidFill>
              </a:rPr>
              <a:t>conclusiones de LUZ en 1961 sobre “la enseñanza de la arquitectura”…</a:t>
            </a:r>
          </a:p>
          <a:p>
            <a:pPr marL="0" lvl="0" indent="0">
              <a:buNone/>
            </a:pPr>
            <a:endParaRPr lang="es-ES" sz="1900" i="1" dirty="0" smtClean="0">
              <a:solidFill>
                <a:srgbClr val="7030A0"/>
              </a:solidFill>
            </a:endParaRPr>
          </a:p>
          <a:p>
            <a:pPr marL="180975" lvl="0" indent="-180975">
              <a:buNone/>
            </a:pPr>
            <a:r>
              <a:rPr lang="es-ES" sz="2100" dirty="0" smtClean="0">
                <a:solidFill>
                  <a:srgbClr val="7030A0"/>
                </a:solidFill>
              </a:rPr>
              <a:t>1. </a:t>
            </a:r>
            <a:r>
              <a:rPr lang="es-ES" sz="2100" b="1" dirty="0" smtClean="0">
                <a:solidFill>
                  <a:srgbClr val="7030A0"/>
                </a:solidFill>
              </a:rPr>
              <a:t>Escuela abierta</a:t>
            </a:r>
            <a:r>
              <a:rPr lang="es-ES" sz="2100" dirty="0" smtClean="0">
                <a:solidFill>
                  <a:srgbClr val="7030A0"/>
                </a:solidFill>
              </a:rPr>
              <a:t>… en la lámina anterior…</a:t>
            </a:r>
            <a:endParaRPr lang="es-ES" sz="2100" dirty="0" smtClean="0"/>
          </a:p>
          <a:p>
            <a:pPr marL="180975" lvl="0" indent="-180975">
              <a:buNone/>
            </a:pPr>
            <a:r>
              <a:rPr lang="es-ES" sz="2100" b="1" dirty="0" smtClean="0">
                <a:solidFill>
                  <a:srgbClr val="009900"/>
                </a:solidFill>
              </a:rPr>
              <a:t>2 Contactos </a:t>
            </a:r>
            <a:r>
              <a:rPr lang="es-ES" sz="2100" b="1" dirty="0">
                <a:solidFill>
                  <a:srgbClr val="009900"/>
                </a:solidFill>
              </a:rPr>
              <a:t>permanentes de alumnos y profesores con la masa y los problemas...</a:t>
            </a:r>
            <a:endParaRPr lang="es-VE" sz="2100" b="1" dirty="0">
              <a:solidFill>
                <a:srgbClr val="009900"/>
              </a:solidFill>
            </a:endParaRPr>
          </a:p>
          <a:p>
            <a:pPr marL="180975" lvl="0" indent="-180975">
              <a:buNone/>
            </a:pPr>
            <a:r>
              <a:rPr lang="es-ES" sz="2100" b="1" dirty="0" smtClean="0">
                <a:solidFill>
                  <a:srgbClr val="009900"/>
                </a:solidFill>
              </a:rPr>
              <a:t>3 Desarrollo </a:t>
            </a:r>
            <a:r>
              <a:rPr lang="es-ES" sz="2100" b="1" dirty="0">
                <a:solidFill>
                  <a:srgbClr val="009900"/>
                </a:solidFill>
              </a:rPr>
              <a:t>Comunal... el alumno como líder de la comunidad en programas de autoconstrucción de viviendas o de dotación de servicios... </a:t>
            </a:r>
            <a:endParaRPr lang="es-VE" sz="2100" b="1" dirty="0">
              <a:solidFill>
                <a:srgbClr val="009900"/>
              </a:solidFill>
            </a:endParaRPr>
          </a:p>
          <a:p>
            <a:pPr marL="180975" lvl="0" indent="-180975">
              <a:buNone/>
            </a:pPr>
            <a:r>
              <a:rPr lang="es-ES" sz="2100" b="1" dirty="0" smtClean="0">
                <a:solidFill>
                  <a:srgbClr val="009900"/>
                </a:solidFill>
              </a:rPr>
              <a:t>4 Urbanismo</a:t>
            </a:r>
            <a:r>
              <a:rPr lang="es-ES" sz="2100" b="1" dirty="0">
                <a:solidFill>
                  <a:srgbClr val="009900"/>
                </a:solidFill>
              </a:rPr>
              <a:t>, para estudiar comunidades menores como aldeas, caseríos, pueblos desde el punto de vista urbanístico hasta soluciones de carácter territorial...</a:t>
            </a:r>
            <a:endParaRPr lang="es-VE" sz="2100" b="1" dirty="0">
              <a:solidFill>
                <a:srgbClr val="009900"/>
              </a:solidFill>
            </a:endParaRPr>
          </a:p>
          <a:p>
            <a:pPr marL="180975" lvl="0" indent="-180975">
              <a:buNone/>
            </a:pPr>
            <a:r>
              <a:rPr lang="es-ES" sz="2100" b="1" dirty="0" smtClean="0">
                <a:solidFill>
                  <a:srgbClr val="009900"/>
                </a:solidFill>
              </a:rPr>
              <a:t>5 Vivienda</a:t>
            </a:r>
            <a:r>
              <a:rPr lang="es-ES" sz="2100" b="1" dirty="0">
                <a:solidFill>
                  <a:srgbClr val="009900"/>
                </a:solidFill>
              </a:rPr>
              <a:t>... tema siempre presente, relacionando vivienda con planificación, con economía, con servicio social, con urbanismo...</a:t>
            </a:r>
            <a:endParaRPr lang="es-VE" sz="2100" b="1" dirty="0">
              <a:solidFill>
                <a:srgbClr val="009900"/>
              </a:solidFill>
            </a:endParaRPr>
          </a:p>
          <a:p>
            <a:pPr marL="180975" lvl="0" indent="-180975">
              <a:buNone/>
            </a:pPr>
            <a:r>
              <a:rPr lang="es-ES" sz="2100" b="1" dirty="0" smtClean="0">
                <a:solidFill>
                  <a:srgbClr val="009900"/>
                </a:solidFill>
              </a:rPr>
              <a:t>6 Visitando </a:t>
            </a:r>
            <a:r>
              <a:rPr lang="es-ES" sz="2100" b="1" dirty="0">
                <a:solidFill>
                  <a:srgbClr val="009900"/>
                </a:solidFill>
              </a:rPr>
              <a:t>las oficinas de Administración Pública a diversos niveles (nacional, regional, municipal) y estudiando los principios de funcionamiento de las municipalidades como célula vital de América... y visitando obras de envergadura que signifiquen contribución al desarrollo de la región.</a:t>
            </a:r>
            <a:endParaRPr lang="es-VE" sz="2100" b="1" dirty="0">
              <a:solidFill>
                <a:srgbClr val="009900"/>
              </a:solidFill>
            </a:endParaRPr>
          </a:p>
          <a:p>
            <a:pPr marL="180975" indent="-180975">
              <a:buNone/>
            </a:pPr>
            <a:r>
              <a:rPr lang="es-ES" sz="2100" b="1" dirty="0" smtClean="0">
                <a:solidFill>
                  <a:srgbClr val="009900"/>
                </a:solidFill>
              </a:rPr>
              <a:t>7 </a:t>
            </a:r>
            <a:r>
              <a:rPr lang="es-ES" sz="2100" b="1" u="sng" dirty="0" smtClean="0">
                <a:solidFill>
                  <a:srgbClr val="009900"/>
                </a:solidFill>
              </a:rPr>
              <a:t>Organización </a:t>
            </a:r>
            <a:r>
              <a:rPr lang="es-ES" sz="2100" b="1" u="sng" dirty="0">
                <a:solidFill>
                  <a:srgbClr val="009900"/>
                </a:solidFill>
              </a:rPr>
              <a:t>de los estudios </a:t>
            </a:r>
            <a:r>
              <a:rPr lang="es-ES" sz="2100" b="1" u="sng" dirty="0" smtClean="0">
                <a:solidFill>
                  <a:srgbClr val="009900"/>
                </a:solidFill>
              </a:rPr>
              <a:t>e importancia </a:t>
            </a:r>
            <a:r>
              <a:rPr lang="es-ES" sz="2100" b="1" u="sng" dirty="0">
                <a:solidFill>
                  <a:srgbClr val="009900"/>
                </a:solidFill>
              </a:rPr>
              <a:t>del Taller como eje central </a:t>
            </a:r>
            <a:r>
              <a:rPr lang="es-ES" sz="2100" b="1" u="sng" dirty="0" smtClean="0">
                <a:solidFill>
                  <a:srgbClr val="009900"/>
                </a:solidFill>
              </a:rPr>
              <a:t>abordando </a:t>
            </a:r>
            <a:r>
              <a:rPr lang="es-ES" sz="2100" b="1" u="sng" dirty="0">
                <a:solidFill>
                  <a:srgbClr val="009900"/>
                </a:solidFill>
              </a:rPr>
              <a:t>problemas reales</a:t>
            </a:r>
            <a:r>
              <a:rPr lang="es-ES" sz="2100" dirty="0">
                <a:solidFill>
                  <a:srgbClr val="009900"/>
                </a:solidFill>
              </a:rPr>
              <a:t>... </a:t>
            </a:r>
            <a:r>
              <a:rPr lang="es-ES" sz="2100" b="1" dirty="0">
                <a:solidFill>
                  <a:srgbClr val="009900"/>
                </a:solidFill>
              </a:rPr>
              <a:t>Las escuelas nuevas, “Escuelas Abiertas”, deben trazarse un programa homogéneo que abarque todos los años académicos</a:t>
            </a:r>
            <a:r>
              <a:rPr lang="es-ES" sz="2100" dirty="0"/>
              <a:t>, </a:t>
            </a:r>
            <a:r>
              <a:rPr lang="es-ES" sz="2100" b="1" dirty="0"/>
              <a:t>el cual cuanto más rápido se haga, con mayor rapidez se comenzará a obtener la cosecha de arquitectos entrenados para satisfacer las necesidades del 85% del pueblo de América </a:t>
            </a:r>
            <a:r>
              <a:rPr lang="es-ES" sz="2100" b="1" dirty="0" smtClean="0"/>
              <a:t>Latina.</a:t>
            </a:r>
            <a:r>
              <a:rPr lang="es-ES" sz="2100" b="1" dirty="0" smtClean="0">
                <a:solidFill>
                  <a:srgbClr val="009900"/>
                </a:solidFill>
              </a:rPr>
              <a:t> </a:t>
            </a:r>
          </a:p>
          <a:p>
            <a:pPr marL="0" indent="0" algn="r">
              <a:buNone/>
            </a:pPr>
            <a:endParaRPr lang="es-ES" sz="1600" dirty="0" smtClean="0"/>
          </a:p>
          <a:p>
            <a:pPr marL="0" indent="0" algn="r">
              <a:buNone/>
            </a:pPr>
            <a:r>
              <a:rPr lang="es-ES" sz="1600" dirty="0" smtClean="0"/>
              <a:t>(Jugo, Luis: </a:t>
            </a:r>
            <a:r>
              <a:rPr lang="es-ES" sz="1600" dirty="0"/>
              <a:t>2009: "Los Encuentros de Escuelas de Arquitectura en Venezuela 1961-1987 y su contexto. Notas para la Historia. Retos al siglo XXI". </a:t>
            </a:r>
            <a:r>
              <a:rPr lang="es-ES" sz="1600" dirty="0" smtClean="0"/>
              <a:t>En </a:t>
            </a:r>
            <a:r>
              <a:rPr lang="es-ES" sz="1600" dirty="0"/>
              <a:t>"Portafolio", revista indexada de la Facultad de Arquitectura y Diseño, Universidad del Zulia, número 19, </a:t>
            </a:r>
            <a:r>
              <a:rPr lang="es-ES" sz="1600" dirty="0" err="1"/>
              <a:t>vol</a:t>
            </a:r>
            <a:r>
              <a:rPr lang="es-ES" sz="1600" dirty="0"/>
              <a:t> 2, año </a:t>
            </a:r>
            <a:r>
              <a:rPr lang="es-ES" sz="1600" dirty="0" smtClean="0"/>
              <a:t>2009. </a:t>
            </a:r>
            <a:r>
              <a:rPr lang="es-ES" sz="1400" dirty="0"/>
              <a:t>Consultable en: </a:t>
            </a:r>
            <a:r>
              <a:rPr lang="es-ES" sz="1400" u="sng" dirty="0">
                <a:hlinkClick r:id="rId2"/>
              </a:rPr>
              <a:t>http://</a:t>
            </a:r>
            <a:r>
              <a:rPr lang="es-ES" sz="1400" u="sng" dirty="0" smtClean="0">
                <a:hlinkClick r:id="rId2"/>
              </a:rPr>
              <a:t>www.saber.ula.ve/handle/123456789/30403</a:t>
            </a:r>
            <a:r>
              <a:rPr lang="es-ES" sz="1400" dirty="0" smtClean="0"/>
              <a:t>)</a:t>
            </a:r>
            <a:endParaRPr lang="es-VE" sz="1400" b="1" dirty="0">
              <a:solidFill>
                <a:srgbClr val="0000FF"/>
              </a:solidFill>
            </a:endParaRPr>
          </a:p>
          <a:p>
            <a:pPr marL="0" indent="0">
              <a:buNone/>
            </a:pPr>
            <a:endParaRPr lang="es-VE" sz="1600" dirty="0"/>
          </a:p>
        </p:txBody>
      </p:sp>
    </p:spTree>
    <p:extLst>
      <p:ext uri="{BB962C8B-B14F-4D97-AF65-F5344CB8AC3E}">
        <p14:creationId xmlns:p14="http://schemas.microsoft.com/office/powerpoint/2010/main" xmlns="" val="7754565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16632"/>
            <a:ext cx="8712968" cy="1301006"/>
          </a:xfrm>
        </p:spPr>
        <p:txBody>
          <a:bodyPr>
            <a:normAutofit/>
          </a:bodyPr>
          <a:lstStyle/>
          <a:p>
            <a:pPr algn="l"/>
            <a:r>
              <a:rPr lang="es-ES" sz="3200" b="1" dirty="0"/>
              <a:t>4. La FAD-ULA </a:t>
            </a:r>
            <a:r>
              <a:rPr lang="es-ES" sz="3200" b="1" dirty="0" smtClean="0"/>
              <a:t>	</a:t>
            </a:r>
            <a:r>
              <a:rPr lang="es-ES" sz="3200" b="1" dirty="0" smtClean="0">
                <a:solidFill>
                  <a:srgbClr val="CC0099"/>
                </a:solidFill>
              </a:rPr>
              <a:t>1965, 1967, 1969, 1972</a:t>
            </a:r>
            <a:r>
              <a:rPr lang="es-ES" sz="3200" b="1" dirty="0">
                <a:solidFill>
                  <a:srgbClr val="CC0099"/>
                </a:solidFill>
              </a:rPr>
              <a:t/>
            </a:r>
            <a:br>
              <a:rPr lang="es-ES" sz="3200" b="1" dirty="0">
                <a:solidFill>
                  <a:srgbClr val="CC0099"/>
                </a:solidFill>
              </a:rPr>
            </a:br>
            <a:r>
              <a:rPr lang="es-ES" sz="3200" b="1" dirty="0"/>
              <a:t>(su evolución en la investigación)	     </a:t>
            </a:r>
            <a:r>
              <a:rPr lang="es-ES" sz="4000" b="1" dirty="0" smtClean="0">
                <a:solidFill>
                  <a:srgbClr val="0000FF"/>
                </a:solidFill>
              </a:rPr>
              <a:t>3/9</a:t>
            </a:r>
            <a:endParaRPr lang="es-VE" sz="3200" dirty="0"/>
          </a:p>
        </p:txBody>
      </p:sp>
      <p:sp>
        <p:nvSpPr>
          <p:cNvPr id="3" name="2 Marcador de contenido"/>
          <p:cNvSpPr>
            <a:spLocks noGrp="1"/>
          </p:cNvSpPr>
          <p:nvPr>
            <p:ph idx="1"/>
          </p:nvPr>
        </p:nvSpPr>
        <p:spPr>
          <a:xfrm>
            <a:off x="251520" y="1340768"/>
            <a:ext cx="8712968" cy="5328592"/>
          </a:xfrm>
        </p:spPr>
        <p:txBody>
          <a:bodyPr>
            <a:normAutofit fontScale="25000" lnSpcReduction="20000"/>
          </a:bodyPr>
          <a:lstStyle/>
          <a:p>
            <a:pPr marL="0" indent="0">
              <a:buNone/>
            </a:pPr>
            <a:r>
              <a:rPr lang="es-ES" sz="5600" b="1" u="sng" dirty="0"/>
              <a:t>1965</a:t>
            </a:r>
            <a:r>
              <a:rPr lang="es-ES" sz="5600" b="1" dirty="0"/>
              <a:t>: ULA aprueba el Reglamento del CDCH </a:t>
            </a:r>
            <a:r>
              <a:rPr lang="es-ES" sz="5600" b="1" dirty="0" smtClean="0"/>
              <a:t>. </a:t>
            </a:r>
            <a:r>
              <a:rPr lang="es-ES" sz="5600" b="1" u="sng" dirty="0" smtClean="0">
                <a:solidFill>
                  <a:srgbClr val="008000"/>
                </a:solidFill>
              </a:rPr>
              <a:t>De </a:t>
            </a:r>
            <a:r>
              <a:rPr lang="es-ES" sz="5600" b="1" u="sng" dirty="0">
                <a:solidFill>
                  <a:srgbClr val="008000"/>
                </a:solidFill>
              </a:rPr>
              <a:t>Escuela a Facultad y origen del Centro de Investigaciones</a:t>
            </a:r>
            <a:r>
              <a:rPr lang="es-ES" sz="5600" dirty="0"/>
              <a:t>. </a:t>
            </a:r>
            <a:endParaRPr lang="es-ES" sz="5600" b="1" dirty="0" smtClean="0"/>
          </a:p>
          <a:p>
            <a:pPr marL="0" indent="0">
              <a:buNone/>
            </a:pPr>
            <a:r>
              <a:rPr lang="es-ES" sz="5600" dirty="0" smtClean="0"/>
              <a:t> </a:t>
            </a:r>
            <a:r>
              <a:rPr lang="es-VE" sz="5600" b="1" dirty="0" smtClean="0">
                <a:solidFill>
                  <a:srgbClr val="009900"/>
                </a:solidFill>
              </a:rPr>
              <a:t>En Arquitectura ULA</a:t>
            </a:r>
            <a:r>
              <a:rPr lang="es-ES" sz="5600" b="1" dirty="0" smtClean="0">
                <a:solidFill>
                  <a:srgbClr val="009900"/>
                </a:solidFill>
              </a:rPr>
              <a:t> </a:t>
            </a:r>
            <a:r>
              <a:rPr lang="es-ES" sz="5600" b="1" dirty="0">
                <a:solidFill>
                  <a:srgbClr val="009900"/>
                </a:solidFill>
              </a:rPr>
              <a:t>se había </a:t>
            </a:r>
            <a:r>
              <a:rPr lang="es-ES" sz="5600" b="1" dirty="0" smtClean="0">
                <a:solidFill>
                  <a:srgbClr val="009900"/>
                </a:solidFill>
              </a:rPr>
              <a:t>instaurado como en LUZ </a:t>
            </a:r>
            <a:r>
              <a:rPr lang="es-ES" sz="5600" b="1" dirty="0">
                <a:solidFill>
                  <a:srgbClr val="009900"/>
                </a:solidFill>
              </a:rPr>
              <a:t>un Seminario </a:t>
            </a:r>
            <a:r>
              <a:rPr lang="es-ES" sz="5600" b="1" dirty="0" err="1">
                <a:solidFill>
                  <a:srgbClr val="009900"/>
                </a:solidFill>
              </a:rPr>
              <a:t>Interprofesoral</a:t>
            </a:r>
            <a:r>
              <a:rPr lang="es-ES" sz="5600" b="1" dirty="0">
                <a:solidFill>
                  <a:srgbClr val="009900"/>
                </a:solidFill>
              </a:rPr>
              <a:t> </a:t>
            </a:r>
            <a:r>
              <a:rPr lang="es-ES" sz="5600" b="1" dirty="0" smtClean="0">
                <a:solidFill>
                  <a:srgbClr val="009900"/>
                </a:solidFill>
              </a:rPr>
              <a:t>Permanente</a:t>
            </a:r>
            <a:r>
              <a:rPr lang="es-ES" sz="5600" dirty="0" smtClean="0"/>
              <a:t>. </a:t>
            </a:r>
          </a:p>
          <a:p>
            <a:pPr marL="0" indent="0">
              <a:buNone/>
            </a:pPr>
            <a:r>
              <a:rPr lang="es-ES" sz="5600" b="1" u="sng" dirty="0" smtClean="0"/>
              <a:t>1967</a:t>
            </a:r>
            <a:r>
              <a:rPr lang="es-ES" sz="5600" dirty="0"/>
              <a:t>, </a:t>
            </a:r>
            <a:r>
              <a:rPr lang="es-ES" sz="5600" b="1" dirty="0"/>
              <a:t>noviembre </a:t>
            </a:r>
            <a:r>
              <a:rPr lang="es-ES" sz="5600" b="1" dirty="0" smtClean="0"/>
              <a:t>: el II </a:t>
            </a:r>
            <a:r>
              <a:rPr lang="es-ES" sz="5600" b="1" dirty="0"/>
              <a:t>Seminario </a:t>
            </a:r>
            <a:r>
              <a:rPr lang="es-ES" sz="5600" b="1" dirty="0" smtClean="0"/>
              <a:t>Interno recomienda: </a:t>
            </a:r>
            <a:r>
              <a:rPr lang="es-ES" sz="5600" b="1" u="sng" dirty="0" smtClean="0">
                <a:solidFill>
                  <a:srgbClr val="008000"/>
                </a:solidFill>
              </a:rPr>
              <a:t>CREAR CUATRO CENTROS DE INVESTIGACIÓN </a:t>
            </a:r>
            <a:r>
              <a:rPr lang="es-ES" sz="5600" dirty="0" smtClean="0"/>
              <a:t>que </a:t>
            </a:r>
            <a:r>
              <a:rPr lang="es-ES" sz="5600" dirty="0"/>
              <a:t>se relacionaran con </a:t>
            </a:r>
            <a:r>
              <a:rPr lang="es-ES" sz="5600" dirty="0" smtClean="0"/>
              <a:t>la docencia, </a:t>
            </a:r>
            <a:r>
              <a:rPr lang="es-ES" sz="5600" b="1" dirty="0"/>
              <a:t>áreas de conocimiento que </a:t>
            </a:r>
            <a:r>
              <a:rPr lang="es-ES" sz="5600" b="1" dirty="0" smtClean="0"/>
              <a:t>reunían  </a:t>
            </a:r>
            <a:r>
              <a:rPr lang="es-ES" sz="5600" b="1" dirty="0"/>
              <a:t>a los </a:t>
            </a:r>
            <a:r>
              <a:rPr lang="es-ES" sz="5600" b="1" dirty="0" smtClean="0"/>
              <a:t>profesores de los </a:t>
            </a:r>
            <a:r>
              <a:rPr lang="es-ES" sz="5600" b="1" dirty="0"/>
              <a:t>cuatro </a:t>
            </a:r>
            <a:r>
              <a:rPr lang="es-ES" sz="5600" b="1" dirty="0" smtClean="0"/>
              <a:t>Departamentos . </a:t>
            </a:r>
          </a:p>
          <a:p>
            <a:pPr marL="0" indent="0">
              <a:buNone/>
            </a:pPr>
            <a:r>
              <a:rPr lang="es-ES" sz="5600" b="1" u="sng" dirty="0" smtClean="0"/>
              <a:t>1969: Proyecto </a:t>
            </a:r>
            <a:r>
              <a:rPr lang="es-ES" sz="5600" b="1" u="sng" dirty="0"/>
              <a:t>de Transformación </a:t>
            </a:r>
            <a:r>
              <a:rPr lang="es-ES" sz="5600" b="1" u="sng" dirty="0" smtClean="0"/>
              <a:t>a Facultad</a:t>
            </a:r>
            <a:r>
              <a:rPr lang="es-ES" sz="5600" dirty="0" smtClean="0"/>
              <a:t>:  </a:t>
            </a:r>
            <a:r>
              <a:rPr lang="es-ES" sz="5600" b="1" dirty="0" smtClean="0"/>
              <a:t>Se señala </a:t>
            </a:r>
            <a:r>
              <a:rPr lang="es-ES" sz="5600" b="1" dirty="0"/>
              <a:t>que se cuenta con los cuatro centros </a:t>
            </a:r>
            <a:r>
              <a:rPr lang="es-ES" sz="5600" b="1" dirty="0" smtClean="0"/>
              <a:t>referidos y </a:t>
            </a:r>
            <a:r>
              <a:rPr lang="es-ES" sz="5600" b="1" dirty="0"/>
              <a:t>se reseñan trabajos realizados y por realizar sobre pueblos </a:t>
            </a:r>
            <a:r>
              <a:rPr lang="es-ES" sz="5600" b="1" dirty="0" smtClean="0"/>
              <a:t>andinos</a:t>
            </a:r>
            <a:r>
              <a:rPr lang="es-ES" sz="5600" dirty="0" smtClean="0"/>
              <a:t>. </a:t>
            </a:r>
            <a:r>
              <a:rPr lang="es-ES" sz="7200" b="1" dirty="0" smtClean="0">
                <a:solidFill>
                  <a:srgbClr val="008000"/>
                </a:solidFill>
              </a:rPr>
              <a:t>SE APROBÓ CREAR UN CENTRO DE INVESTIGACIÓN</a:t>
            </a:r>
            <a:r>
              <a:rPr lang="es-ES" sz="7200" dirty="0" smtClean="0"/>
              <a:t> con cuatro secciones, que se convirtieron en cinco al separarse Diseño y Planeamiento Urbano. </a:t>
            </a:r>
            <a:r>
              <a:rPr lang="es-ES" sz="7200" b="1" dirty="0">
                <a:solidFill>
                  <a:srgbClr val="008000"/>
                </a:solidFill>
              </a:rPr>
              <a:t>1-Experiencias Visuales, 2-Experiencias Históricas y Estéticas, </a:t>
            </a:r>
            <a:r>
              <a:rPr lang="es-ES" sz="7200" b="1" dirty="0" smtClean="0">
                <a:solidFill>
                  <a:srgbClr val="008000"/>
                </a:solidFill>
              </a:rPr>
              <a:t>3-Experiencias Tecnológicas, </a:t>
            </a:r>
            <a:r>
              <a:rPr lang="es-ES" sz="7200" b="1" dirty="0">
                <a:solidFill>
                  <a:srgbClr val="008000"/>
                </a:solidFill>
              </a:rPr>
              <a:t>4- Experiencias de Diseño y 5. Planeamiento Urbano.</a:t>
            </a:r>
            <a:r>
              <a:rPr lang="es-ES" sz="7200" dirty="0" smtClean="0"/>
              <a:t> </a:t>
            </a:r>
            <a:endParaRPr lang="es-ES" dirty="0" smtClean="0"/>
          </a:p>
          <a:p>
            <a:pPr marL="0" indent="0" algn="r">
              <a:buNone/>
            </a:pPr>
            <a:endParaRPr lang="es-ES" dirty="0"/>
          </a:p>
          <a:p>
            <a:pPr marL="0" indent="0" algn="r">
              <a:buNone/>
            </a:pPr>
            <a:r>
              <a:rPr lang="es-ES" sz="6400" b="1" dirty="0" smtClean="0"/>
              <a:t>Ramón </a:t>
            </a:r>
            <a:r>
              <a:rPr lang="es-ES" sz="6400" b="1" dirty="0"/>
              <a:t>Pérez, </a:t>
            </a:r>
            <a:r>
              <a:rPr lang="es-ES" sz="6400" b="1" dirty="0" smtClean="0"/>
              <a:t>egresado de la 1ª promoción, Jefe de la Sección 5,  define al Centro</a:t>
            </a:r>
            <a:r>
              <a:rPr lang="es-ES" sz="6400" dirty="0" smtClean="0"/>
              <a:t>: </a:t>
            </a:r>
            <a:r>
              <a:rPr lang="es-ES" sz="6400" i="1" dirty="0" smtClean="0"/>
              <a:t>…</a:t>
            </a:r>
            <a:r>
              <a:rPr lang="es-ES" sz="6400" b="1" i="1" dirty="0" smtClean="0">
                <a:solidFill>
                  <a:srgbClr val="009900"/>
                </a:solidFill>
              </a:rPr>
              <a:t> </a:t>
            </a:r>
            <a:r>
              <a:rPr lang="es-ES" sz="6400" b="1" i="1" dirty="0">
                <a:solidFill>
                  <a:srgbClr val="009900"/>
                </a:solidFill>
              </a:rPr>
              <a:t>organismo con diferentes secciones profesionales, orientadas a la investigación pura y aplicada en sus campos respectivos</a:t>
            </a:r>
            <a:r>
              <a:rPr lang="es-ES" sz="6400" b="1" dirty="0">
                <a:solidFill>
                  <a:srgbClr val="009900"/>
                </a:solidFill>
              </a:rPr>
              <a:t>, con cinco </a:t>
            </a:r>
            <a:r>
              <a:rPr lang="es-ES" sz="6400" b="1" dirty="0" smtClean="0">
                <a:solidFill>
                  <a:srgbClr val="009900"/>
                </a:solidFill>
              </a:rPr>
              <a:t>secciones. </a:t>
            </a:r>
            <a:r>
              <a:rPr lang="es-ES" sz="6400" b="1" u="sng" dirty="0" smtClean="0">
                <a:solidFill>
                  <a:srgbClr val="009900"/>
                </a:solidFill>
              </a:rPr>
              <a:t>FINALIDAD</a:t>
            </a:r>
            <a:r>
              <a:rPr lang="es-ES" sz="6400" b="1" dirty="0" smtClean="0">
                <a:solidFill>
                  <a:srgbClr val="009900"/>
                </a:solidFill>
              </a:rPr>
              <a:t>: </a:t>
            </a:r>
            <a:r>
              <a:rPr lang="es-ES" sz="6400" b="1" i="1" dirty="0" smtClean="0">
                <a:solidFill>
                  <a:srgbClr val="009900"/>
                </a:solidFill>
              </a:rPr>
              <a:t>CONTRIBUIR AL PROGRESO DEL DESARROLLO HUMANO DE LAS CIENCIAS Y LA TÉCNICA Y EN GENERAL AL DESARROLLO INTEGRAL DEL PAÍS</a:t>
            </a:r>
            <a:r>
              <a:rPr lang="es-ES" sz="6400" b="1" dirty="0" smtClean="0">
                <a:solidFill>
                  <a:srgbClr val="009900"/>
                </a:solidFill>
              </a:rPr>
              <a:t>.</a:t>
            </a:r>
            <a:r>
              <a:rPr lang="es-ES" sz="6400" dirty="0" smtClean="0">
                <a:solidFill>
                  <a:srgbClr val="009900"/>
                </a:solidFill>
              </a:rPr>
              <a:t> </a:t>
            </a:r>
            <a:r>
              <a:rPr lang="es-ES" sz="6400" u="sng" dirty="0" smtClean="0">
                <a:solidFill>
                  <a:srgbClr val="009900"/>
                </a:solidFill>
              </a:rPr>
              <a:t>Relación </a:t>
            </a:r>
            <a:r>
              <a:rPr lang="es-ES" sz="6400" dirty="0" smtClean="0">
                <a:solidFill>
                  <a:srgbClr val="009900"/>
                </a:solidFill>
              </a:rPr>
              <a:t>interinstitucional con </a:t>
            </a:r>
            <a:r>
              <a:rPr lang="es-ES" sz="6400" dirty="0">
                <a:solidFill>
                  <a:srgbClr val="009900"/>
                </a:solidFill>
              </a:rPr>
              <a:t>el CIDIAT (Centro Interamericano de Infraestructura en Aguas y Tierras), los Institutos de Investigaciones Económicas y de Geografía, </a:t>
            </a:r>
            <a:r>
              <a:rPr lang="es-ES" sz="6400" dirty="0" err="1">
                <a:solidFill>
                  <a:srgbClr val="009900"/>
                </a:solidFill>
              </a:rPr>
              <a:t>Corpoandes</a:t>
            </a:r>
            <a:r>
              <a:rPr lang="es-ES" sz="6400" dirty="0">
                <a:solidFill>
                  <a:srgbClr val="009900"/>
                </a:solidFill>
              </a:rPr>
              <a:t> y otros organismos. </a:t>
            </a:r>
            <a:endParaRPr lang="es-ES" sz="6400" u="sng" dirty="0" smtClean="0">
              <a:solidFill>
                <a:srgbClr val="009900"/>
              </a:solidFill>
            </a:endParaRPr>
          </a:p>
          <a:p>
            <a:pPr marL="0" indent="0">
              <a:buNone/>
            </a:pPr>
            <a:endParaRPr lang="es-ES" dirty="0" smtClean="0"/>
          </a:p>
          <a:p>
            <a:pPr marL="0" indent="0">
              <a:buNone/>
            </a:pPr>
            <a:r>
              <a:rPr lang="es-ES" sz="5600" b="1" u="sng" dirty="0" smtClean="0"/>
              <a:t>En 1972</a:t>
            </a:r>
            <a:r>
              <a:rPr lang="es-ES" sz="5600" b="1" dirty="0" smtClean="0"/>
              <a:t>, </a:t>
            </a:r>
            <a:r>
              <a:rPr lang="es-ES" sz="5600" b="1" dirty="0"/>
              <a:t>el </a:t>
            </a:r>
            <a:r>
              <a:rPr lang="es-ES" sz="5600" b="1" dirty="0" smtClean="0"/>
              <a:t>Director Luis Ramírez solicita </a:t>
            </a:r>
            <a:r>
              <a:rPr lang="es-ES" sz="5600" b="1" dirty="0"/>
              <a:t>a los profesores </a:t>
            </a:r>
            <a:r>
              <a:rPr lang="es-ES" sz="5600" b="1" i="1" dirty="0"/>
              <a:t>ideas en torno a la acción, objetivos y metas de </a:t>
            </a:r>
            <a:r>
              <a:rPr lang="es-ES" sz="5600" b="1" i="1" dirty="0" smtClean="0"/>
              <a:t>Investigación</a:t>
            </a:r>
            <a:r>
              <a:rPr lang="es-ES" sz="5600" i="1" dirty="0" smtClean="0"/>
              <a:t> y </a:t>
            </a:r>
            <a:r>
              <a:rPr lang="es-ES" sz="5600" b="1" dirty="0" smtClean="0">
                <a:solidFill>
                  <a:srgbClr val="008000"/>
                </a:solidFill>
              </a:rPr>
              <a:t>definía </a:t>
            </a:r>
            <a:r>
              <a:rPr lang="es-ES" sz="5600" b="1" dirty="0">
                <a:solidFill>
                  <a:srgbClr val="008000"/>
                </a:solidFill>
              </a:rPr>
              <a:t>áreas de interés </a:t>
            </a:r>
            <a:r>
              <a:rPr lang="es-ES" sz="5600" b="1" dirty="0" smtClean="0">
                <a:solidFill>
                  <a:srgbClr val="008000"/>
                </a:solidFill>
              </a:rPr>
              <a:t>en </a:t>
            </a:r>
            <a:r>
              <a:rPr lang="es-ES" sz="5600" b="1" dirty="0">
                <a:solidFill>
                  <a:srgbClr val="008000"/>
                </a:solidFill>
              </a:rPr>
              <a:t>el trabajo de cada una de las secciones, a saber: 1. el desarrollo regional, 2. el acondicionamiento ambiental, 3. la docencia como investigación, 4. el diseño y 5. la investigación histórica</a:t>
            </a:r>
            <a:r>
              <a:rPr lang="es-ES" sz="5600" b="1" dirty="0" smtClean="0">
                <a:solidFill>
                  <a:srgbClr val="008000"/>
                </a:solidFill>
              </a:rPr>
              <a:t>. </a:t>
            </a:r>
            <a:r>
              <a:rPr lang="es-ES" sz="5600" b="1" dirty="0">
                <a:solidFill>
                  <a:srgbClr val="FF0000"/>
                </a:solidFill>
              </a:rPr>
              <a:t>Nótese que no figura la investigación curricular aunque sí aspectos. </a:t>
            </a:r>
            <a:r>
              <a:rPr lang="es-ES" sz="5600" i="1" u="sng" dirty="0" smtClean="0">
                <a:solidFill>
                  <a:srgbClr val="FF0000"/>
                </a:solidFill>
              </a:rPr>
              <a:t>Sin embargo, </a:t>
            </a:r>
            <a:r>
              <a:rPr lang="es-ES" sz="5600" b="1" i="1" u="sng" dirty="0" smtClean="0">
                <a:solidFill>
                  <a:srgbClr val="FF0000"/>
                </a:solidFill>
              </a:rPr>
              <a:t>la </a:t>
            </a:r>
            <a:r>
              <a:rPr lang="es-ES" sz="5600" b="1" u="sng" dirty="0" smtClean="0">
                <a:solidFill>
                  <a:srgbClr val="FF0000"/>
                </a:solidFill>
              </a:rPr>
              <a:t>actividad de investigación no repuntó. La escuela experimentó la masificación de la matrícula </a:t>
            </a:r>
            <a:r>
              <a:rPr lang="es-ES" sz="5600" b="1" u="sng" dirty="0">
                <a:solidFill>
                  <a:srgbClr val="FF0000"/>
                </a:solidFill>
              </a:rPr>
              <a:t>(hasta 1700 </a:t>
            </a:r>
            <a:r>
              <a:rPr lang="es-ES" sz="5600" b="1" u="sng" dirty="0" smtClean="0">
                <a:solidFill>
                  <a:srgbClr val="FF0000"/>
                </a:solidFill>
              </a:rPr>
              <a:t>estudiantes</a:t>
            </a:r>
            <a:r>
              <a:rPr lang="es-ES" sz="5600" dirty="0" smtClean="0">
                <a:solidFill>
                  <a:srgbClr val="FF0000"/>
                </a:solidFill>
              </a:rPr>
              <a:t>). En la década, </a:t>
            </a:r>
            <a:r>
              <a:rPr lang="es-ES" sz="5600" i="1" dirty="0" smtClean="0">
                <a:solidFill>
                  <a:srgbClr val="FF0000"/>
                </a:solidFill>
              </a:rPr>
              <a:t>el trabajo de </a:t>
            </a:r>
            <a:r>
              <a:rPr lang="es-ES" sz="5600" b="1" i="1" dirty="0">
                <a:solidFill>
                  <a:srgbClr val="FF0000"/>
                </a:solidFill>
              </a:rPr>
              <a:t>las </a:t>
            </a:r>
            <a:r>
              <a:rPr lang="es-ES" sz="5600" b="1" i="1" dirty="0" smtClean="0">
                <a:solidFill>
                  <a:srgbClr val="FF0000"/>
                </a:solidFill>
              </a:rPr>
              <a:t>Secciones </a:t>
            </a:r>
            <a:r>
              <a:rPr lang="es-ES" sz="5600" i="1" dirty="0" smtClean="0">
                <a:solidFill>
                  <a:srgbClr val="FF0000"/>
                </a:solidFill>
              </a:rPr>
              <a:t>fue </a:t>
            </a:r>
            <a:r>
              <a:rPr lang="es-ES" sz="5600" i="1" dirty="0">
                <a:solidFill>
                  <a:srgbClr val="FF0000"/>
                </a:solidFill>
              </a:rPr>
              <a:t>languideciendo hasta que subrepticiamente </a:t>
            </a:r>
            <a:r>
              <a:rPr lang="es-ES" sz="5600" b="1" i="1" dirty="0" smtClean="0">
                <a:solidFill>
                  <a:srgbClr val="FF0000"/>
                </a:solidFill>
              </a:rPr>
              <a:t>desaparecen: </a:t>
            </a:r>
            <a:r>
              <a:rPr lang="es-ES" sz="5600" b="1" i="1" dirty="0">
                <a:solidFill>
                  <a:srgbClr val="FF0000"/>
                </a:solidFill>
              </a:rPr>
              <a:t>quedando </a:t>
            </a:r>
            <a:r>
              <a:rPr lang="es-ES" sz="5600" b="1" i="1" dirty="0" smtClean="0">
                <a:solidFill>
                  <a:srgbClr val="FF0000"/>
                </a:solidFill>
              </a:rPr>
              <a:t>una sola como el Centro, con pocos investigadores</a:t>
            </a:r>
            <a:r>
              <a:rPr lang="es-ES" sz="5600" i="1" dirty="0" smtClean="0">
                <a:solidFill>
                  <a:srgbClr val="FF0000"/>
                </a:solidFill>
              </a:rPr>
              <a:t>. </a:t>
            </a:r>
            <a:r>
              <a:rPr lang="es-ES" sz="5600" b="1" i="1" u="sng" dirty="0" smtClean="0">
                <a:solidFill>
                  <a:srgbClr val="FF0000"/>
                </a:solidFill>
              </a:rPr>
              <a:t>Tampoco se investigaba en los Departamentos</a:t>
            </a:r>
            <a:r>
              <a:rPr lang="es-ES" sz="5600" i="1" dirty="0" smtClean="0">
                <a:solidFill>
                  <a:srgbClr val="FF0000"/>
                </a:solidFill>
              </a:rPr>
              <a:t>, </a:t>
            </a:r>
            <a:r>
              <a:rPr lang="es-ES" sz="5600" i="1" dirty="0">
                <a:solidFill>
                  <a:srgbClr val="FF0000"/>
                </a:solidFill>
              </a:rPr>
              <a:t>unidades académicas que </a:t>
            </a:r>
            <a:r>
              <a:rPr lang="es-ES" sz="5600" i="1" dirty="0" smtClean="0">
                <a:solidFill>
                  <a:srgbClr val="FF0000"/>
                </a:solidFill>
              </a:rPr>
              <a:t>reúnen al personal docente y de investigación. A veces algunos investigan para sus trabajos de ascenso. Por la </a:t>
            </a:r>
            <a:r>
              <a:rPr lang="es-ES" sz="5600" b="1" i="1" u="sng" dirty="0" smtClean="0">
                <a:solidFill>
                  <a:srgbClr val="FF0000"/>
                </a:solidFill>
              </a:rPr>
              <a:t>ausencia </a:t>
            </a:r>
            <a:r>
              <a:rPr lang="es-ES" sz="5600" b="1" i="1" u="sng" dirty="0">
                <a:solidFill>
                  <a:srgbClr val="FF0000"/>
                </a:solidFill>
              </a:rPr>
              <a:t>de lineamientos </a:t>
            </a:r>
            <a:r>
              <a:rPr lang="es-ES" sz="5600" b="1" i="1" u="sng" dirty="0" smtClean="0">
                <a:solidFill>
                  <a:srgbClr val="FF0000"/>
                </a:solidFill>
              </a:rPr>
              <a:t>de los Departamentos, la </a:t>
            </a:r>
            <a:r>
              <a:rPr lang="es-ES" sz="5600" b="1" i="1" u="sng" dirty="0">
                <a:solidFill>
                  <a:srgbClr val="FF0000"/>
                </a:solidFill>
              </a:rPr>
              <a:t>Escuela y </a:t>
            </a:r>
            <a:r>
              <a:rPr lang="es-ES" sz="5600" b="1" i="1" u="sng" dirty="0" smtClean="0">
                <a:solidFill>
                  <a:srgbClr val="FF0000"/>
                </a:solidFill>
              </a:rPr>
              <a:t>la </a:t>
            </a:r>
            <a:r>
              <a:rPr lang="es-ES" sz="5600" b="1" i="1" u="sng" dirty="0">
                <a:solidFill>
                  <a:srgbClr val="FF0000"/>
                </a:solidFill>
              </a:rPr>
              <a:t>Facultad</a:t>
            </a:r>
            <a:r>
              <a:rPr lang="es-ES" sz="5600" i="1" dirty="0">
                <a:solidFill>
                  <a:srgbClr val="FF0000"/>
                </a:solidFill>
              </a:rPr>
              <a:t>, generalmente constituyen esfuerzos </a:t>
            </a:r>
            <a:r>
              <a:rPr lang="es-ES" sz="5600" i="1" dirty="0" smtClean="0">
                <a:solidFill>
                  <a:srgbClr val="FF0000"/>
                </a:solidFill>
              </a:rPr>
              <a:t>aislados, a </a:t>
            </a:r>
            <a:r>
              <a:rPr lang="es-ES" sz="5600" i="1" dirty="0">
                <a:solidFill>
                  <a:srgbClr val="FF0000"/>
                </a:solidFill>
              </a:rPr>
              <a:t>veces no </a:t>
            </a:r>
            <a:r>
              <a:rPr lang="es-ES" sz="5600" i="1" dirty="0" smtClean="0">
                <a:solidFill>
                  <a:srgbClr val="FF0000"/>
                </a:solidFill>
              </a:rPr>
              <a:t>relevantes. </a:t>
            </a:r>
            <a:endParaRPr lang="es-ES" sz="5600" u="sng" dirty="0">
              <a:solidFill>
                <a:srgbClr val="009900"/>
              </a:solidFill>
            </a:endParaRPr>
          </a:p>
          <a:p>
            <a:pPr marL="0" indent="0" algn="ctr">
              <a:buNone/>
            </a:pPr>
            <a:r>
              <a:rPr lang="es-ES" sz="4800" dirty="0"/>
              <a:t>(Jugo, Luis: “Currículum, Revisión y Transformación Curricular”: el caso de la Facultad de Arquitectura de la ULA. 1987, p. 42 y </a:t>
            </a:r>
            <a:r>
              <a:rPr lang="es-ES" sz="4800" dirty="0" err="1"/>
              <a:t>ss</a:t>
            </a:r>
            <a:r>
              <a:rPr lang="es-ES" sz="4800" dirty="0"/>
              <a:t>).</a:t>
            </a:r>
          </a:p>
          <a:p>
            <a:pPr marL="0" indent="0">
              <a:buNone/>
            </a:pPr>
            <a:endParaRPr lang="es-ES" dirty="0" smtClean="0"/>
          </a:p>
          <a:p>
            <a:pPr marL="0" indent="0">
              <a:buNone/>
            </a:pPr>
            <a:endParaRPr lang="es-VE" dirty="0"/>
          </a:p>
        </p:txBody>
      </p:sp>
    </p:spTree>
    <p:extLst>
      <p:ext uri="{BB962C8B-B14F-4D97-AF65-F5344CB8AC3E}">
        <p14:creationId xmlns:p14="http://schemas.microsoft.com/office/powerpoint/2010/main" xmlns="" val="35228498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9144000" cy="1417638"/>
          </a:xfrm>
        </p:spPr>
        <p:txBody>
          <a:bodyPr>
            <a:normAutofit/>
          </a:bodyPr>
          <a:lstStyle/>
          <a:p>
            <a:pPr algn="l"/>
            <a:r>
              <a:rPr lang="es-ES" sz="2800" b="1" dirty="0"/>
              <a:t>4. La FAD-ULA </a:t>
            </a:r>
            <a:r>
              <a:rPr lang="es-ES" sz="2000" b="1" dirty="0" smtClean="0">
                <a:solidFill>
                  <a:srgbClr val="CC0099"/>
                </a:solidFill>
              </a:rPr>
              <a:t>Centros y grupos de los 80 a 2014. </a:t>
            </a:r>
            <a:r>
              <a:rPr lang="es-ES" sz="1600" b="1" dirty="0" smtClean="0">
                <a:solidFill>
                  <a:srgbClr val="CC0099"/>
                </a:solidFill>
              </a:rPr>
              <a:t>Aparte: La investigación curricular.</a:t>
            </a:r>
            <a:r>
              <a:rPr lang="es-ES" sz="1600" b="1" dirty="0"/>
              <a:t/>
            </a:r>
            <a:br>
              <a:rPr lang="es-ES" sz="1600" b="1" dirty="0"/>
            </a:br>
            <a:r>
              <a:rPr lang="es-ES" sz="2800" b="1" dirty="0"/>
              <a:t>(su evolución en la investigación)	     </a:t>
            </a:r>
            <a:r>
              <a:rPr lang="es-ES" sz="3600" b="1" dirty="0" smtClean="0">
                <a:solidFill>
                  <a:srgbClr val="0000FF"/>
                </a:solidFill>
              </a:rPr>
              <a:t>4/9</a:t>
            </a:r>
            <a:endParaRPr lang="es-VE" sz="2800" dirty="0"/>
          </a:p>
        </p:txBody>
      </p:sp>
      <p:sp>
        <p:nvSpPr>
          <p:cNvPr id="3" name="2 Marcador de contenido"/>
          <p:cNvSpPr>
            <a:spLocks noGrp="1"/>
          </p:cNvSpPr>
          <p:nvPr>
            <p:ph idx="1"/>
          </p:nvPr>
        </p:nvSpPr>
        <p:spPr>
          <a:xfrm>
            <a:off x="251520" y="1124744"/>
            <a:ext cx="8712968" cy="5544616"/>
          </a:xfrm>
        </p:spPr>
        <p:txBody>
          <a:bodyPr>
            <a:normAutofit fontScale="25000" lnSpcReduction="20000"/>
          </a:bodyPr>
          <a:lstStyle/>
          <a:p>
            <a:pPr marL="0" indent="0">
              <a:buNone/>
            </a:pPr>
            <a:endParaRPr lang="es-ES" sz="5600" b="1" dirty="0" smtClean="0"/>
          </a:p>
          <a:p>
            <a:pPr marL="0" indent="0">
              <a:buNone/>
            </a:pPr>
            <a:r>
              <a:rPr lang="es-ES" sz="9600" b="1" dirty="0" smtClean="0"/>
              <a:t>En los </a:t>
            </a:r>
            <a:r>
              <a:rPr lang="es-ES" sz="9600" b="1" dirty="0"/>
              <a:t>80 se </a:t>
            </a:r>
            <a:r>
              <a:rPr lang="es-ES" sz="9600" b="1" dirty="0" smtClean="0"/>
              <a:t>reorientó como Centro de Investigaciones sobre </a:t>
            </a:r>
            <a:r>
              <a:rPr lang="es-ES" sz="9600" b="1" dirty="0"/>
              <a:t>la Vivienda</a:t>
            </a:r>
            <a:r>
              <a:rPr lang="es-ES" sz="9600" dirty="0"/>
              <a:t>, incluyó la construcción en tierra </a:t>
            </a:r>
            <a:r>
              <a:rPr lang="es-ES" sz="9600" b="1" dirty="0"/>
              <a:t>y </a:t>
            </a:r>
            <a:r>
              <a:rPr lang="es-ES" sz="9600" b="1" dirty="0" smtClean="0"/>
              <a:t>posteriormente se acuñó en el nombre el </a:t>
            </a:r>
            <a:r>
              <a:rPr lang="es-ES" sz="9600" b="1" dirty="0"/>
              <a:t>estudio del Hábitat</a:t>
            </a:r>
            <a:r>
              <a:rPr lang="es-ES" sz="9600" dirty="0"/>
              <a:t>. </a:t>
            </a:r>
            <a:r>
              <a:rPr lang="es-ES" sz="9600" b="1" dirty="0" smtClean="0">
                <a:solidFill>
                  <a:srgbClr val="009900"/>
                </a:solidFill>
              </a:rPr>
              <a:t>A fines de los 80 se crea el </a:t>
            </a:r>
            <a:r>
              <a:rPr lang="es-ES" sz="9600" b="1" dirty="0">
                <a:solidFill>
                  <a:srgbClr val="009900"/>
                </a:solidFill>
              </a:rPr>
              <a:t>Centro de Estudios Históricos de la Arquitectura "Alfonso Vanegas" </a:t>
            </a:r>
            <a:r>
              <a:rPr lang="es-ES" sz="9600" b="1" dirty="0" smtClean="0">
                <a:solidFill>
                  <a:srgbClr val="009900"/>
                </a:solidFill>
              </a:rPr>
              <a:t>CEHAAV y el </a:t>
            </a:r>
            <a:r>
              <a:rPr lang="es-ES" sz="9600" b="1" dirty="0">
                <a:solidFill>
                  <a:srgbClr val="009900"/>
                </a:solidFill>
              </a:rPr>
              <a:t>Grupo de Vivienda </a:t>
            </a:r>
            <a:r>
              <a:rPr lang="es-ES" sz="9600" b="1" dirty="0" smtClean="0">
                <a:solidFill>
                  <a:srgbClr val="009900"/>
                </a:solidFill>
              </a:rPr>
              <a:t>Rural. A mediados de los 90 el "Grupo </a:t>
            </a:r>
            <a:r>
              <a:rPr lang="es-ES" sz="9600" b="1" dirty="0">
                <a:solidFill>
                  <a:srgbClr val="009900"/>
                </a:solidFill>
              </a:rPr>
              <a:t>de Investigación en Calidad Ambiental Urbana GICAU" y </a:t>
            </a:r>
            <a:r>
              <a:rPr lang="es-ES" sz="9600" b="1" dirty="0" smtClean="0">
                <a:solidFill>
                  <a:srgbClr val="009900"/>
                </a:solidFill>
              </a:rPr>
              <a:t>en 2009 </a:t>
            </a:r>
            <a:r>
              <a:rPr lang="es-ES" sz="9600" b="1" dirty="0">
                <a:solidFill>
                  <a:srgbClr val="009900"/>
                </a:solidFill>
              </a:rPr>
              <a:t>nació el “Grupo de Investigación Sobre el Espacio Público GISEP</a:t>
            </a:r>
            <a:r>
              <a:rPr lang="es-ES" sz="9600" b="1" dirty="0" smtClean="0">
                <a:solidFill>
                  <a:srgbClr val="009900"/>
                </a:solidFill>
              </a:rPr>
              <a:t>”</a:t>
            </a:r>
            <a:r>
              <a:rPr lang="es-ES" sz="9600" dirty="0" smtClean="0"/>
              <a:t>. En 2014 me informan que el CEHAAV sólo está activo en </a:t>
            </a:r>
            <a:r>
              <a:rPr lang="es-ES" sz="9600" dirty="0"/>
              <a:t>la publicación de la revista “Edificar”. </a:t>
            </a:r>
            <a:endParaRPr lang="es-ES" sz="9600" dirty="0" smtClean="0"/>
          </a:p>
          <a:p>
            <a:pPr marL="0" indent="0">
              <a:buNone/>
            </a:pPr>
            <a:endParaRPr lang="es-ES" dirty="0" smtClean="0"/>
          </a:p>
          <a:p>
            <a:pPr marL="0" lvl="0" indent="0" algn="r">
              <a:buNone/>
            </a:pPr>
            <a:r>
              <a:rPr lang="es-ES" dirty="0" smtClean="0"/>
              <a:t> </a:t>
            </a:r>
            <a:endParaRPr lang="es-VE" dirty="0"/>
          </a:p>
          <a:p>
            <a:pPr marL="0" indent="0">
              <a:buNone/>
            </a:pPr>
            <a:r>
              <a:rPr lang="es-ES" sz="6400" b="1" u="sng" dirty="0" smtClean="0">
                <a:solidFill>
                  <a:srgbClr val="CC0099"/>
                </a:solidFill>
              </a:rPr>
              <a:t>Conclusión </a:t>
            </a:r>
            <a:r>
              <a:rPr lang="es-ES" sz="6400" b="1" u="sng" dirty="0">
                <a:solidFill>
                  <a:srgbClr val="CC0099"/>
                </a:solidFill>
              </a:rPr>
              <a:t>3</a:t>
            </a:r>
            <a:r>
              <a:rPr lang="es-ES" sz="6400" dirty="0"/>
              <a:t>: </a:t>
            </a:r>
            <a:r>
              <a:rPr lang="es-ES" sz="6400" b="1" dirty="0">
                <a:solidFill>
                  <a:srgbClr val="009900"/>
                </a:solidFill>
              </a:rPr>
              <a:t>En la Escuela en sus primeros años, los fundadores por áreas de conocimiento realizaron como en el Zulia, sesiones de lo que llamaron Seminario </a:t>
            </a:r>
            <a:r>
              <a:rPr lang="es-ES" sz="6400" b="1" dirty="0" err="1">
                <a:solidFill>
                  <a:srgbClr val="009900"/>
                </a:solidFill>
              </a:rPr>
              <a:t>Interprofesoral</a:t>
            </a:r>
            <a:r>
              <a:rPr lang="es-ES" sz="6400" b="1" dirty="0">
                <a:solidFill>
                  <a:srgbClr val="009900"/>
                </a:solidFill>
              </a:rPr>
              <a:t> Permanente</a:t>
            </a:r>
            <a:r>
              <a:rPr lang="es-ES" sz="6400" dirty="0"/>
              <a:t>, </a:t>
            </a:r>
            <a:r>
              <a:rPr lang="es-ES" sz="6400" b="1" u="sng" dirty="0">
                <a:solidFill>
                  <a:srgbClr val="FF0000"/>
                </a:solidFill>
              </a:rPr>
              <a:t>que no consolidaron</a:t>
            </a:r>
            <a:r>
              <a:rPr lang="es-ES" sz="6400" u="sng" dirty="0"/>
              <a:t> y </a:t>
            </a:r>
            <a:r>
              <a:rPr lang="es-ES" sz="6400" b="1" u="sng" dirty="0" smtClean="0">
                <a:solidFill>
                  <a:srgbClr val="009900"/>
                </a:solidFill>
              </a:rPr>
              <a:t>que se </a:t>
            </a:r>
            <a:r>
              <a:rPr lang="es-ES" sz="6400" b="1" u="sng" dirty="0">
                <a:solidFill>
                  <a:srgbClr val="009900"/>
                </a:solidFill>
              </a:rPr>
              <a:t>deben retomar</a:t>
            </a:r>
            <a:r>
              <a:rPr lang="es-ES" sz="6400" dirty="0"/>
              <a:t>. </a:t>
            </a:r>
            <a:r>
              <a:rPr lang="es-ES" sz="6400" dirty="0" smtClean="0"/>
              <a:t>De </a:t>
            </a:r>
            <a:r>
              <a:rPr lang="es-ES" sz="6400" dirty="0"/>
              <a:t>recia </a:t>
            </a:r>
            <a:r>
              <a:rPr lang="es-ES" sz="6400" dirty="0" smtClean="0"/>
              <a:t>personalidad, diferentes </a:t>
            </a:r>
            <a:r>
              <a:rPr lang="es-ES" sz="6400" dirty="0"/>
              <a:t>ideologías y puntos de vista </a:t>
            </a:r>
            <a:r>
              <a:rPr lang="es-ES" sz="6400" dirty="0" smtClean="0"/>
              <a:t>académicos, </a:t>
            </a:r>
            <a:r>
              <a:rPr lang="es-ES" sz="6400" dirty="0"/>
              <a:t>Armando Núñez del Prado en Tecnología, Alfonso Vanegas en Historia, Fausto González en Geometría Descriptiva y Carlos Olmos, Luis Ramírez y Marcos </a:t>
            </a:r>
            <a:r>
              <a:rPr lang="es-ES" sz="6400" dirty="0" err="1"/>
              <a:t>Miliani</a:t>
            </a:r>
            <a:r>
              <a:rPr lang="es-ES" sz="6400" dirty="0"/>
              <a:t> en </a:t>
            </a:r>
            <a:r>
              <a:rPr lang="es-ES" sz="6400" dirty="0" smtClean="0"/>
              <a:t>Diseño–Composición </a:t>
            </a:r>
            <a:r>
              <a:rPr lang="es-ES" sz="6400" dirty="0"/>
              <a:t>Arquitectónica, </a:t>
            </a:r>
            <a:r>
              <a:rPr lang="es-ES" sz="6400" b="1" dirty="0" smtClean="0">
                <a:solidFill>
                  <a:srgbClr val="009900"/>
                </a:solidFill>
              </a:rPr>
              <a:t>perfilaron </a:t>
            </a:r>
            <a:r>
              <a:rPr lang="es-ES" sz="6400" b="1" dirty="0">
                <a:solidFill>
                  <a:srgbClr val="009900"/>
                </a:solidFill>
              </a:rPr>
              <a:t>cuatro departamentos</a:t>
            </a:r>
            <a:r>
              <a:rPr lang="es-ES" sz="6400" dirty="0"/>
              <a:t>, </a:t>
            </a:r>
            <a:r>
              <a:rPr lang="es-ES" sz="6400" b="1" dirty="0">
                <a:solidFill>
                  <a:srgbClr val="FF0000"/>
                </a:solidFill>
              </a:rPr>
              <a:t>pero no lograron incorporarles la investigación ni siquiera para el desarrollo curricular:  </a:t>
            </a:r>
            <a:r>
              <a:rPr lang="es-ES" sz="6400" b="1" u="sng" dirty="0">
                <a:solidFill>
                  <a:srgbClr val="FF0000"/>
                </a:solidFill>
              </a:rPr>
              <a:t>no lograron generar un plan de estudios orgánico </a:t>
            </a:r>
            <a:r>
              <a:rPr lang="es-ES" sz="6400" b="1" u="sng" dirty="0" smtClean="0">
                <a:solidFill>
                  <a:srgbClr val="FF0000"/>
                </a:solidFill>
              </a:rPr>
              <a:t>integrado</a:t>
            </a:r>
            <a:r>
              <a:rPr lang="es-ES" sz="6400" dirty="0" smtClean="0"/>
              <a:t>, </a:t>
            </a:r>
            <a:r>
              <a:rPr lang="es-ES" sz="6400" b="1" dirty="0" smtClean="0">
                <a:solidFill>
                  <a:srgbClr val="FF0000"/>
                </a:solidFill>
              </a:rPr>
              <a:t>que mantiene una </a:t>
            </a:r>
            <a:r>
              <a:rPr lang="es-ES" sz="6400" b="1" dirty="0">
                <a:solidFill>
                  <a:srgbClr val="FF0000"/>
                </a:solidFill>
              </a:rPr>
              <a:t>desarticulación entre los departamentos</a:t>
            </a:r>
            <a:r>
              <a:rPr lang="es-ES" sz="6400" dirty="0"/>
              <a:t>. </a:t>
            </a:r>
            <a:r>
              <a:rPr lang="es-ES" sz="6400" dirty="0" smtClean="0"/>
              <a:t>Por ello, </a:t>
            </a:r>
            <a:r>
              <a:rPr lang="es-ES" sz="6400" b="1" dirty="0" smtClean="0">
                <a:solidFill>
                  <a:srgbClr val="009900"/>
                </a:solidFill>
              </a:rPr>
              <a:t>en </a:t>
            </a:r>
            <a:r>
              <a:rPr lang="es-ES" sz="6400" b="1" dirty="0">
                <a:solidFill>
                  <a:srgbClr val="009900"/>
                </a:solidFill>
              </a:rPr>
              <a:t>el avance del siglo </a:t>
            </a:r>
            <a:r>
              <a:rPr lang="es-ES" sz="6400" b="1" dirty="0" smtClean="0">
                <a:solidFill>
                  <a:srgbClr val="009900"/>
                </a:solidFill>
              </a:rPr>
              <a:t>XXI, para procurar optimizar la formación integral</a:t>
            </a:r>
            <a:r>
              <a:rPr lang="es-ES" sz="6400" dirty="0" smtClean="0"/>
              <a:t> en </a:t>
            </a:r>
            <a:r>
              <a:rPr lang="es-ES" sz="6400" dirty="0"/>
              <a:t>la </a:t>
            </a:r>
            <a:r>
              <a:rPr lang="es-ES" sz="6400" dirty="0" smtClean="0"/>
              <a:t>Escuela, </a:t>
            </a:r>
            <a:r>
              <a:rPr lang="es-ES" sz="6400" dirty="0"/>
              <a:t>a partir de este evento de 2014,</a:t>
            </a:r>
            <a:r>
              <a:rPr lang="es-ES" sz="6400" dirty="0" smtClean="0"/>
              <a:t> </a:t>
            </a:r>
            <a:r>
              <a:rPr lang="es-ES" sz="6400" b="1" u="sng" dirty="0">
                <a:solidFill>
                  <a:srgbClr val="CC0099"/>
                </a:solidFill>
              </a:rPr>
              <a:t>se </a:t>
            </a:r>
            <a:r>
              <a:rPr lang="es-ES" sz="6400" b="1" u="sng" dirty="0" smtClean="0">
                <a:solidFill>
                  <a:srgbClr val="CC0099"/>
                </a:solidFill>
              </a:rPr>
              <a:t>propone encarar </a:t>
            </a:r>
            <a:r>
              <a:rPr lang="es-ES" sz="6400" b="1" u="sng" dirty="0">
                <a:solidFill>
                  <a:srgbClr val="CC0099"/>
                </a:solidFill>
              </a:rPr>
              <a:t>dos </a:t>
            </a:r>
            <a:r>
              <a:rPr lang="es-ES" sz="6400" b="1" u="sng" dirty="0" smtClean="0">
                <a:solidFill>
                  <a:srgbClr val="CC0099"/>
                </a:solidFill>
              </a:rPr>
              <a:t>retos</a:t>
            </a:r>
            <a:r>
              <a:rPr lang="es-ES" sz="6400" b="1" u="sng" dirty="0" smtClean="0">
                <a:solidFill>
                  <a:srgbClr val="009900"/>
                </a:solidFill>
              </a:rPr>
              <a:t>: </a:t>
            </a:r>
            <a:r>
              <a:rPr lang="es-ES" sz="6400" b="1" u="sng" dirty="0" smtClean="0">
                <a:solidFill>
                  <a:srgbClr val="CC0099"/>
                </a:solidFill>
              </a:rPr>
              <a:t>1)</a:t>
            </a:r>
            <a:r>
              <a:rPr lang="es-ES" sz="6400" b="1" u="sng" dirty="0" smtClean="0">
                <a:solidFill>
                  <a:srgbClr val="009900"/>
                </a:solidFill>
              </a:rPr>
              <a:t> </a:t>
            </a:r>
            <a:r>
              <a:rPr lang="es-ES" sz="6400" b="1" u="sng" dirty="0">
                <a:solidFill>
                  <a:srgbClr val="009900"/>
                </a:solidFill>
              </a:rPr>
              <a:t>interrelacionar toda la docencia con el eje de talleres basándose en una efectiva </a:t>
            </a:r>
            <a:r>
              <a:rPr lang="es-ES" sz="6400" b="1" u="sng" dirty="0" smtClean="0">
                <a:solidFill>
                  <a:srgbClr val="CC0099"/>
                </a:solidFill>
              </a:rPr>
              <a:t>2) </a:t>
            </a:r>
            <a:r>
              <a:rPr lang="es-ES" sz="6400" b="1" u="sng" dirty="0" smtClean="0">
                <a:solidFill>
                  <a:srgbClr val="009900"/>
                </a:solidFill>
              </a:rPr>
              <a:t>colaboración interdepartamental: </a:t>
            </a:r>
            <a:r>
              <a:rPr lang="es-ES" sz="6400" b="1" u="sng" dirty="0" smtClean="0">
                <a:solidFill>
                  <a:srgbClr val="CC0099"/>
                </a:solidFill>
              </a:rPr>
              <a:t>implica </a:t>
            </a:r>
            <a:r>
              <a:rPr lang="es-ES" sz="6400" b="1" u="sng" dirty="0">
                <a:solidFill>
                  <a:srgbClr val="CC0099"/>
                </a:solidFill>
              </a:rPr>
              <a:t>ser comunidad, en </a:t>
            </a:r>
            <a:r>
              <a:rPr lang="es-ES" sz="6400" b="1" u="sng" dirty="0" smtClean="0">
                <a:solidFill>
                  <a:srgbClr val="CC0099"/>
                </a:solidFill>
              </a:rPr>
              <a:t>el </a:t>
            </a:r>
            <a:r>
              <a:rPr lang="es-ES" sz="6400" b="1" u="sng" dirty="0">
                <a:solidFill>
                  <a:srgbClr val="CC0099"/>
                </a:solidFill>
              </a:rPr>
              <a:t>buen sentido que serlo </a:t>
            </a:r>
            <a:r>
              <a:rPr lang="es-ES" sz="6400" b="1" u="sng" dirty="0" smtClean="0">
                <a:solidFill>
                  <a:srgbClr val="CC0099"/>
                </a:solidFill>
              </a:rPr>
              <a:t>significa</a:t>
            </a:r>
            <a:r>
              <a:rPr lang="es-ES" sz="6400" dirty="0" smtClean="0"/>
              <a:t>.</a:t>
            </a:r>
          </a:p>
          <a:p>
            <a:pPr marL="0" indent="0">
              <a:buNone/>
            </a:pPr>
            <a:endParaRPr lang="es-ES" dirty="0"/>
          </a:p>
        </p:txBody>
      </p:sp>
    </p:spTree>
    <p:extLst>
      <p:ext uri="{BB962C8B-B14F-4D97-AF65-F5344CB8AC3E}">
        <p14:creationId xmlns:p14="http://schemas.microsoft.com/office/powerpoint/2010/main" xmlns="" val="4895350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200" b="1" dirty="0"/>
              <a:t>4. La FAD-ULA </a:t>
            </a:r>
            <a:r>
              <a:rPr lang="es-ES" sz="3100" b="1" dirty="0" smtClean="0">
                <a:solidFill>
                  <a:srgbClr val="CC0099"/>
                </a:solidFill>
              </a:rPr>
              <a:t>La </a:t>
            </a:r>
            <a:r>
              <a:rPr lang="es-ES" sz="3100" b="1" dirty="0">
                <a:solidFill>
                  <a:srgbClr val="CC0099"/>
                </a:solidFill>
              </a:rPr>
              <a:t>investigación curricular.</a:t>
            </a:r>
            <a:r>
              <a:rPr lang="es-ES" sz="1800" b="1" dirty="0"/>
              <a:t/>
            </a:r>
            <a:br>
              <a:rPr lang="es-ES" sz="1800" b="1" dirty="0"/>
            </a:br>
            <a:r>
              <a:rPr lang="es-ES" sz="3200" b="1" dirty="0"/>
              <a:t>(su evolución en la investigación)	     </a:t>
            </a:r>
            <a:r>
              <a:rPr lang="es-ES" sz="4000" b="1" dirty="0">
                <a:solidFill>
                  <a:srgbClr val="0000FF"/>
                </a:solidFill>
              </a:rPr>
              <a:t>5</a:t>
            </a:r>
            <a:r>
              <a:rPr lang="es-ES" sz="4000" b="1" dirty="0" smtClean="0">
                <a:solidFill>
                  <a:srgbClr val="0000FF"/>
                </a:solidFill>
              </a:rPr>
              <a:t>/9</a:t>
            </a:r>
            <a:endParaRPr lang="es-VE" sz="3200" dirty="0"/>
          </a:p>
        </p:txBody>
      </p:sp>
      <p:sp>
        <p:nvSpPr>
          <p:cNvPr id="3" name="2 Marcador de contenido"/>
          <p:cNvSpPr>
            <a:spLocks noGrp="1"/>
          </p:cNvSpPr>
          <p:nvPr>
            <p:ph idx="1"/>
          </p:nvPr>
        </p:nvSpPr>
        <p:spPr/>
        <p:txBody>
          <a:bodyPr>
            <a:normAutofit fontScale="55000" lnSpcReduction="20000"/>
          </a:bodyPr>
          <a:lstStyle/>
          <a:p>
            <a:pPr marL="0" indent="0">
              <a:buNone/>
            </a:pPr>
            <a:r>
              <a:rPr lang="es-ES" b="1" dirty="0">
                <a:solidFill>
                  <a:srgbClr val="CC0099"/>
                </a:solidFill>
              </a:rPr>
              <a:t>En cuanto a la investigación curricular</a:t>
            </a:r>
            <a:r>
              <a:rPr lang="es-ES" dirty="0"/>
              <a:t>, </a:t>
            </a:r>
            <a:r>
              <a:rPr lang="es-ES" b="1" dirty="0">
                <a:solidFill>
                  <a:srgbClr val="FF0000"/>
                </a:solidFill>
              </a:rPr>
              <a:t>diversos intentos en los 70 no tuvieron continuidad</a:t>
            </a:r>
            <a:r>
              <a:rPr lang="es-ES" dirty="0"/>
              <a:t>. </a:t>
            </a:r>
            <a:r>
              <a:rPr lang="es-ES" b="1" dirty="0">
                <a:solidFill>
                  <a:srgbClr val="009900"/>
                </a:solidFill>
              </a:rPr>
              <a:t>En 1980, se creó la “Oficina Sectorial de Planificación de Arquitectura” OSPA y dentro de ella se creó el “Equipo Promotor para la Transformación Curricular” EPTC que adoptó un modelo integral de currículum de un ingeniero de sistemas de la ULA (lámina siguiente)</a:t>
            </a:r>
            <a:r>
              <a:rPr lang="es-ES" dirty="0"/>
              <a:t>. </a:t>
            </a:r>
            <a:r>
              <a:rPr lang="es-ES" b="1" dirty="0">
                <a:solidFill>
                  <a:srgbClr val="FF0000"/>
                </a:solidFill>
              </a:rPr>
              <a:t>Tampoco hubo continuidad y ambas unidades comenzaron a languidecer a partir de 1987, hasta desaparecer</a:t>
            </a:r>
            <a:r>
              <a:rPr lang="es-ES" dirty="0"/>
              <a:t>. En los 27 años trascurridos hasta 2014, se han nombrado una serie de coordinadores curriculares, que han realizado una serie de estudios, algunas de las cuales sólo han llegado a proposiciones. Se me informó que en algunos casos se tomaron decisiones que no fueron implementadas. </a:t>
            </a:r>
            <a:r>
              <a:rPr lang="es-ES" b="1" dirty="0">
                <a:solidFill>
                  <a:srgbClr val="FF0000"/>
                </a:solidFill>
              </a:rPr>
              <a:t>El plan de estudios no ha sido evaluado sistemáticamente y se ha mantenido como en las décadas anteriores, como una superestructura que probablemente requiere de ajustes, en un proceso curricular estancado</a:t>
            </a:r>
            <a:r>
              <a:rPr lang="es-ES" dirty="0"/>
              <a:t>. Por lo cual </a:t>
            </a:r>
            <a:r>
              <a:rPr lang="es-ES" b="1" dirty="0">
                <a:solidFill>
                  <a:srgbClr val="009900"/>
                </a:solidFill>
              </a:rPr>
              <a:t>se amerita aplicar una estrategia que consolide el trabajo de las comisiones curriculares con los Consejos de Escuela—que es la unidad académica operativa para coordinar el trabajo interdepartamental-- y de Departamentos, y así reducir el exceso de reuniones que desgasta. Con pocas Asambleas Académicas se induzca la participación de profesores y estudiantes, y así, como comunidad académica, identificar posibles ajustes de racionalización en el corto plazo en función de  lineamientos de estructuración al mediano y largo </a:t>
            </a:r>
            <a:r>
              <a:rPr lang="es-ES" b="1" dirty="0" smtClean="0">
                <a:solidFill>
                  <a:srgbClr val="009900"/>
                </a:solidFill>
              </a:rPr>
              <a:t>plazo.</a:t>
            </a:r>
            <a:endParaRPr lang="es-VE" dirty="0"/>
          </a:p>
        </p:txBody>
      </p:sp>
    </p:spTree>
    <p:extLst>
      <p:ext uri="{BB962C8B-B14F-4D97-AF65-F5344CB8AC3E}">
        <p14:creationId xmlns:p14="http://schemas.microsoft.com/office/powerpoint/2010/main" xmlns="" val="2643488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196752"/>
          </a:xfrm>
        </p:spPr>
        <p:txBody>
          <a:bodyPr>
            <a:normAutofit/>
          </a:bodyPr>
          <a:lstStyle/>
          <a:p>
            <a:r>
              <a:rPr lang="es-ES" sz="2800" b="1" dirty="0"/>
              <a:t>4. La FAD-ULA </a:t>
            </a:r>
            <a:r>
              <a:rPr lang="es-ES" sz="2000" b="1" dirty="0" smtClean="0">
                <a:solidFill>
                  <a:srgbClr val="CC0099"/>
                </a:solidFill>
              </a:rPr>
              <a:t>La </a:t>
            </a:r>
            <a:r>
              <a:rPr lang="es-ES" sz="2000" b="1" dirty="0">
                <a:solidFill>
                  <a:srgbClr val="CC0099"/>
                </a:solidFill>
              </a:rPr>
              <a:t>investigación </a:t>
            </a:r>
            <a:r>
              <a:rPr lang="es-ES" sz="2000" b="1" dirty="0" smtClean="0">
                <a:solidFill>
                  <a:srgbClr val="CC0099"/>
                </a:solidFill>
              </a:rPr>
              <a:t>y acción curricular: 1980-1987, y 2014</a:t>
            </a:r>
            <a:r>
              <a:rPr lang="es-ES" sz="1600" b="1" dirty="0" smtClean="0">
                <a:solidFill>
                  <a:srgbClr val="CC0099"/>
                </a:solidFill>
              </a:rPr>
              <a:t>.</a:t>
            </a:r>
            <a:r>
              <a:rPr lang="es-ES" sz="1600" b="1" dirty="0"/>
              <a:t/>
            </a:r>
            <a:br>
              <a:rPr lang="es-ES" sz="1600" b="1" dirty="0"/>
            </a:br>
            <a:r>
              <a:rPr lang="es-ES" sz="2800" b="1" dirty="0"/>
              <a:t>(su evolución en la investigación)	     </a:t>
            </a:r>
            <a:r>
              <a:rPr lang="es-ES" sz="3600" b="1" dirty="0">
                <a:solidFill>
                  <a:srgbClr val="0000FF"/>
                </a:solidFill>
              </a:rPr>
              <a:t>6</a:t>
            </a:r>
            <a:r>
              <a:rPr lang="es-ES" sz="3600" b="1" dirty="0" smtClean="0">
                <a:solidFill>
                  <a:srgbClr val="0000FF"/>
                </a:solidFill>
              </a:rPr>
              <a:t>/9</a:t>
            </a:r>
            <a:endParaRPr lang="es-VE" sz="2800" dirty="0"/>
          </a:p>
        </p:txBody>
      </p:sp>
      <p:sp>
        <p:nvSpPr>
          <p:cNvPr id="3" name="2 Marcador de contenido"/>
          <p:cNvSpPr>
            <a:spLocks noGrp="1"/>
          </p:cNvSpPr>
          <p:nvPr>
            <p:ph idx="1"/>
          </p:nvPr>
        </p:nvSpPr>
        <p:spPr>
          <a:xfrm>
            <a:off x="179512" y="1052736"/>
            <a:ext cx="8856984" cy="5688632"/>
          </a:xfrm>
        </p:spPr>
        <p:txBody>
          <a:bodyPr>
            <a:normAutofit fontScale="92500" lnSpcReduction="10000"/>
          </a:bodyPr>
          <a:lstStyle/>
          <a:p>
            <a:pPr marL="0" indent="0">
              <a:buNone/>
            </a:pPr>
            <a:r>
              <a:rPr lang="es-ES" sz="1400" b="1" dirty="0" smtClean="0">
                <a:solidFill>
                  <a:srgbClr val="009900"/>
                </a:solidFill>
              </a:rPr>
              <a:t>En 1980</a:t>
            </a:r>
            <a:r>
              <a:rPr lang="es-ES" sz="1400" b="1" dirty="0">
                <a:solidFill>
                  <a:srgbClr val="009900"/>
                </a:solidFill>
              </a:rPr>
              <a:t>, se creó </a:t>
            </a:r>
            <a:r>
              <a:rPr lang="es-ES" sz="1400" b="1" dirty="0">
                <a:solidFill>
                  <a:srgbClr val="CC0099"/>
                </a:solidFill>
              </a:rPr>
              <a:t>OSPA </a:t>
            </a:r>
            <a:r>
              <a:rPr lang="es-ES" sz="1400" b="1" dirty="0" smtClean="0">
                <a:solidFill>
                  <a:srgbClr val="CC0099"/>
                </a:solidFill>
              </a:rPr>
              <a:t>, “</a:t>
            </a:r>
            <a:r>
              <a:rPr lang="es-ES" sz="1400" b="1" dirty="0">
                <a:solidFill>
                  <a:srgbClr val="CC0099"/>
                </a:solidFill>
              </a:rPr>
              <a:t>Oficina Sectorial de </a:t>
            </a:r>
            <a:r>
              <a:rPr lang="es-ES" sz="1400" b="1" dirty="0" smtClean="0">
                <a:solidFill>
                  <a:srgbClr val="CC0099"/>
                </a:solidFill>
              </a:rPr>
              <a:t>Planificación de</a:t>
            </a:r>
          </a:p>
          <a:p>
            <a:pPr marL="0" indent="0">
              <a:buNone/>
            </a:pPr>
            <a:r>
              <a:rPr lang="es-ES" sz="1400" b="1" dirty="0" smtClean="0">
                <a:solidFill>
                  <a:srgbClr val="CC0099"/>
                </a:solidFill>
              </a:rPr>
              <a:t>Arquitectura</a:t>
            </a:r>
            <a:r>
              <a:rPr lang="es-ES" sz="1400" b="1" dirty="0">
                <a:solidFill>
                  <a:srgbClr val="CC0099"/>
                </a:solidFill>
              </a:rPr>
              <a:t>” </a:t>
            </a:r>
            <a:r>
              <a:rPr lang="es-ES" sz="1400" b="1" dirty="0" smtClean="0">
                <a:solidFill>
                  <a:srgbClr val="CC0099"/>
                </a:solidFill>
              </a:rPr>
              <a:t>que investigó </a:t>
            </a:r>
            <a:r>
              <a:rPr lang="es-ES" sz="1400" b="1" dirty="0">
                <a:solidFill>
                  <a:srgbClr val="CC0099"/>
                </a:solidFill>
              </a:rPr>
              <a:t>para el </a:t>
            </a:r>
            <a:r>
              <a:rPr lang="es-ES" sz="1400" b="1" dirty="0" smtClean="0">
                <a:solidFill>
                  <a:srgbClr val="CC0099"/>
                </a:solidFill>
              </a:rPr>
              <a:t>desarrollo </a:t>
            </a:r>
            <a:r>
              <a:rPr lang="es-ES" sz="1400" b="1" dirty="0">
                <a:solidFill>
                  <a:srgbClr val="CC0099"/>
                </a:solidFill>
              </a:rPr>
              <a:t>institucional</a:t>
            </a:r>
            <a:r>
              <a:rPr lang="es-ES" sz="1400" b="1" dirty="0" smtClean="0">
                <a:solidFill>
                  <a:srgbClr val="CC0099"/>
                </a:solidFill>
              </a:rPr>
              <a:t> tanto en la </a:t>
            </a:r>
          </a:p>
          <a:p>
            <a:pPr marL="0" indent="0">
              <a:buNone/>
            </a:pPr>
            <a:r>
              <a:rPr lang="es-ES" sz="1400" b="1" dirty="0" smtClean="0">
                <a:solidFill>
                  <a:srgbClr val="CC0099"/>
                </a:solidFill>
              </a:rPr>
              <a:t>Planificación Física como Académica. Dentro </a:t>
            </a:r>
            <a:r>
              <a:rPr lang="es-ES" sz="1400" b="1" dirty="0">
                <a:solidFill>
                  <a:srgbClr val="CC0099"/>
                </a:solidFill>
              </a:rPr>
              <a:t>de </a:t>
            </a:r>
            <a:r>
              <a:rPr lang="es-ES" sz="1400" b="1" dirty="0" smtClean="0">
                <a:solidFill>
                  <a:srgbClr val="CC0099"/>
                </a:solidFill>
              </a:rPr>
              <a:t>esta última se creó el</a:t>
            </a:r>
          </a:p>
          <a:p>
            <a:pPr marL="0" indent="0">
              <a:buNone/>
            </a:pPr>
            <a:r>
              <a:rPr lang="es-ES" sz="1400" b="1" dirty="0" smtClean="0">
                <a:solidFill>
                  <a:srgbClr val="CC0099"/>
                </a:solidFill>
              </a:rPr>
              <a:t>“</a:t>
            </a:r>
            <a:r>
              <a:rPr lang="es-ES" sz="1400" b="1" dirty="0">
                <a:solidFill>
                  <a:srgbClr val="CC0099"/>
                </a:solidFill>
              </a:rPr>
              <a:t>Equipo Promotor para la </a:t>
            </a:r>
            <a:r>
              <a:rPr lang="es-ES" sz="1400" b="1" dirty="0" smtClean="0">
                <a:solidFill>
                  <a:srgbClr val="CC0099"/>
                </a:solidFill>
              </a:rPr>
              <a:t>Transformación </a:t>
            </a:r>
            <a:r>
              <a:rPr lang="es-ES" sz="1400" b="1" dirty="0">
                <a:solidFill>
                  <a:srgbClr val="CC0099"/>
                </a:solidFill>
              </a:rPr>
              <a:t>Curricular” </a:t>
            </a:r>
            <a:r>
              <a:rPr lang="es-ES" sz="1400" b="1" dirty="0" smtClean="0">
                <a:solidFill>
                  <a:srgbClr val="CC0099"/>
                </a:solidFill>
              </a:rPr>
              <a:t> EPTC </a:t>
            </a:r>
            <a:r>
              <a:rPr lang="es-ES" sz="1400" b="1" dirty="0" smtClean="0">
                <a:solidFill>
                  <a:srgbClr val="009900"/>
                </a:solidFill>
              </a:rPr>
              <a:t>para el que</a:t>
            </a:r>
            <a:endParaRPr lang="es-ES" sz="1400" b="1" dirty="0" smtClean="0">
              <a:solidFill>
                <a:srgbClr val="CC0099"/>
              </a:solidFill>
            </a:endParaRPr>
          </a:p>
          <a:p>
            <a:pPr marL="0" indent="0">
              <a:buNone/>
            </a:pPr>
            <a:r>
              <a:rPr lang="es-ES" sz="1400" b="1" dirty="0" smtClean="0">
                <a:solidFill>
                  <a:srgbClr val="009900"/>
                </a:solidFill>
              </a:rPr>
              <a:t>adoptamos </a:t>
            </a:r>
            <a:r>
              <a:rPr lang="es-ES" sz="1400" b="1" dirty="0" smtClean="0"/>
              <a:t>UN MODELO INTEGRAL DE </a:t>
            </a:r>
            <a:r>
              <a:rPr lang="es-ES" sz="1400" b="1" dirty="0"/>
              <a:t>CURRÍCULUM concebido por el </a:t>
            </a:r>
            <a:r>
              <a:rPr lang="es-ES" sz="1400" b="1" dirty="0" smtClean="0"/>
              <a:t> </a:t>
            </a:r>
          </a:p>
          <a:p>
            <a:pPr marL="0" indent="0">
              <a:buNone/>
            </a:pPr>
            <a:r>
              <a:rPr lang="es-ES" sz="1400" b="1" dirty="0" smtClean="0"/>
              <a:t>ingeniero </a:t>
            </a:r>
            <a:r>
              <a:rPr lang="es-ES" sz="1400" b="1" dirty="0"/>
              <a:t>de </a:t>
            </a:r>
            <a:r>
              <a:rPr lang="es-ES" sz="1400" b="1" dirty="0" smtClean="0"/>
              <a:t>sistemas ULA </a:t>
            </a:r>
            <a:r>
              <a:rPr lang="es-ES" sz="1400" b="1" dirty="0" err="1"/>
              <a:t>ULA</a:t>
            </a:r>
            <a:r>
              <a:rPr lang="es-ES" sz="1400" b="1" dirty="0"/>
              <a:t> Hernán López </a:t>
            </a:r>
            <a:r>
              <a:rPr lang="es-ES" sz="1400" b="1" dirty="0" smtClean="0"/>
              <a:t>Garay, gráfico 1, a la derecha. </a:t>
            </a:r>
          </a:p>
          <a:p>
            <a:pPr marL="0" indent="0">
              <a:buNone/>
            </a:pPr>
            <a:r>
              <a:rPr lang="es-ES" sz="1400" b="1" dirty="0" smtClean="0">
                <a:solidFill>
                  <a:srgbClr val="009900"/>
                </a:solidFill>
              </a:rPr>
              <a:t>El Modelo permitió en parte concluir </a:t>
            </a:r>
            <a:r>
              <a:rPr lang="es-ES" sz="1400" b="1" dirty="0">
                <a:solidFill>
                  <a:srgbClr val="009900"/>
                </a:solidFill>
              </a:rPr>
              <a:t>con </a:t>
            </a:r>
            <a:r>
              <a:rPr lang="es-ES" sz="1400" b="1" dirty="0" smtClean="0">
                <a:solidFill>
                  <a:srgbClr val="009900"/>
                </a:solidFill>
              </a:rPr>
              <a:t>la transformación </a:t>
            </a:r>
            <a:r>
              <a:rPr lang="es-ES" sz="1400" b="1" dirty="0">
                <a:solidFill>
                  <a:srgbClr val="009900"/>
                </a:solidFill>
              </a:rPr>
              <a:t>del plan de </a:t>
            </a:r>
            <a:endParaRPr lang="es-ES" sz="1400" b="1" dirty="0" smtClean="0">
              <a:solidFill>
                <a:srgbClr val="009900"/>
              </a:solidFill>
            </a:endParaRPr>
          </a:p>
          <a:p>
            <a:pPr marL="0" indent="0">
              <a:buNone/>
            </a:pPr>
            <a:r>
              <a:rPr lang="es-ES" sz="1400" b="1" dirty="0" smtClean="0">
                <a:solidFill>
                  <a:srgbClr val="009900"/>
                </a:solidFill>
              </a:rPr>
              <a:t>estudios </a:t>
            </a:r>
            <a:r>
              <a:rPr lang="es-ES" sz="1400" b="1" dirty="0">
                <a:solidFill>
                  <a:srgbClr val="009900"/>
                </a:solidFill>
              </a:rPr>
              <a:t>en 1987, </a:t>
            </a:r>
            <a:r>
              <a:rPr lang="es-ES" sz="1400" b="1" dirty="0" smtClean="0">
                <a:solidFill>
                  <a:srgbClr val="009900"/>
                </a:solidFill>
              </a:rPr>
              <a:t>aunque con altibajos. En </a:t>
            </a:r>
            <a:r>
              <a:rPr lang="es-ES" sz="1400" b="1" dirty="0">
                <a:solidFill>
                  <a:srgbClr val="009900"/>
                </a:solidFill>
              </a:rPr>
              <a:t>general </a:t>
            </a:r>
            <a:r>
              <a:rPr lang="es-ES" sz="1400" b="1" dirty="0" smtClean="0">
                <a:solidFill>
                  <a:srgbClr val="009900"/>
                </a:solidFill>
              </a:rPr>
              <a:t>se mantiene </a:t>
            </a:r>
            <a:r>
              <a:rPr lang="es-ES" sz="1400" b="1" dirty="0">
                <a:solidFill>
                  <a:srgbClr val="009900"/>
                </a:solidFill>
              </a:rPr>
              <a:t>sin avances </a:t>
            </a:r>
            <a:endParaRPr lang="es-ES" sz="1400" b="1" dirty="0" smtClean="0">
              <a:solidFill>
                <a:srgbClr val="009900"/>
              </a:solidFill>
            </a:endParaRPr>
          </a:p>
          <a:p>
            <a:pPr marL="0" indent="0">
              <a:buNone/>
            </a:pPr>
            <a:r>
              <a:rPr lang="es-ES" sz="1400" b="1" dirty="0" smtClean="0">
                <a:solidFill>
                  <a:srgbClr val="009900"/>
                </a:solidFill>
              </a:rPr>
              <a:t>hasta </a:t>
            </a:r>
            <a:r>
              <a:rPr lang="es-ES" sz="1400" b="1" dirty="0">
                <a:solidFill>
                  <a:srgbClr val="009900"/>
                </a:solidFill>
              </a:rPr>
              <a:t>2014, </a:t>
            </a:r>
            <a:r>
              <a:rPr lang="es-ES" sz="1400" b="1" dirty="0">
                <a:solidFill>
                  <a:srgbClr val="FF0000"/>
                </a:solidFill>
              </a:rPr>
              <a:t>porque desde 1987, ningún </a:t>
            </a:r>
            <a:r>
              <a:rPr lang="es-ES" sz="1400" b="1" dirty="0" smtClean="0">
                <a:solidFill>
                  <a:srgbClr val="FF0000"/>
                </a:solidFill>
              </a:rPr>
              <a:t>planteamiento curricular ha </a:t>
            </a:r>
            <a:r>
              <a:rPr lang="es-ES" sz="1400" b="1" dirty="0">
                <a:solidFill>
                  <a:srgbClr val="FF0000"/>
                </a:solidFill>
              </a:rPr>
              <a:t>resultado exitoso</a:t>
            </a:r>
            <a:r>
              <a:rPr lang="es-ES" sz="1400" b="1" dirty="0" smtClean="0">
                <a:solidFill>
                  <a:srgbClr val="FF0000"/>
                </a:solidFill>
              </a:rPr>
              <a:t>.  </a:t>
            </a:r>
            <a:endParaRPr lang="es-ES" sz="1400" b="1" dirty="0" smtClean="0"/>
          </a:p>
          <a:p>
            <a:pPr marL="0" indent="0">
              <a:buNone/>
            </a:pPr>
            <a:r>
              <a:rPr lang="es-ES" sz="1400" b="1" dirty="0" smtClean="0"/>
              <a:t>En trabajo de ascenso en 1981, pude aportar </a:t>
            </a:r>
            <a:r>
              <a:rPr lang="es-ES" sz="1400" b="1" dirty="0"/>
              <a:t>un esquema </a:t>
            </a:r>
            <a:r>
              <a:rPr lang="es-ES" sz="1400" b="1" dirty="0" smtClean="0"/>
              <a:t>metodológico para </a:t>
            </a:r>
            <a:r>
              <a:rPr lang="es-ES" sz="1400" b="1" dirty="0"/>
              <a:t>hacer permanente el proceso </a:t>
            </a:r>
            <a:r>
              <a:rPr lang="es-ES" sz="1400" b="1" dirty="0" smtClean="0"/>
              <a:t>sobre el plan de estudios de </a:t>
            </a:r>
            <a:r>
              <a:rPr lang="es-ES" sz="1400" b="1" dirty="0"/>
              <a:t>manera </a:t>
            </a:r>
            <a:r>
              <a:rPr lang="es-ES" sz="1400" b="1" dirty="0" smtClean="0"/>
              <a:t>participativa y </a:t>
            </a:r>
            <a:r>
              <a:rPr lang="es-ES" sz="1400" b="1" dirty="0"/>
              <a:t>sin traumas</a:t>
            </a:r>
            <a:r>
              <a:rPr lang="es-ES" sz="1400" b="1" dirty="0" smtClean="0"/>
              <a:t>, (Gráfico 2, </a:t>
            </a:r>
            <a:r>
              <a:rPr lang="es-ES" sz="1400" b="1" dirty="0" err="1" smtClean="0"/>
              <a:t>anajo</a:t>
            </a:r>
            <a:r>
              <a:rPr lang="es-ES" sz="1400" b="1" dirty="0" smtClean="0"/>
              <a:t>), que sigo presentando, pues algún día espero nos demos cuenta de su utilidad. </a:t>
            </a:r>
            <a:r>
              <a:rPr lang="es-ES" sz="1400" b="1" dirty="0" smtClean="0">
                <a:solidFill>
                  <a:srgbClr val="009900"/>
                </a:solidFill>
              </a:rPr>
              <a:t>Dio </a:t>
            </a:r>
            <a:r>
              <a:rPr lang="es-ES" sz="1400" b="1" dirty="0">
                <a:solidFill>
                  <a:srgbClr val="009900"/>
                </a:solidFill>
              </a:rPr>
              <a:t>sus frutos entre 1982 y </a:t>
            </a:r>
            <a:r>
              <a:rPr lang="es-ES" sz="1400" b="1" dirty="0" smtClean="0">
                <a:solidFill>
                  <a:srgbClr val="009900"/>
                </a:solidFill>
              </a:rPr>
              <a:t>1984, con un diagnóstico de seguimiento de algunas cohortes. </a:t>
            </a:r>
            <a:endParaRPr lang="es-ES" sz="900" b="1" dirty="0" smtClean="0">
              <a:solidFill>
                <a:srgbClr val="009900"/>
              </a:solidFill>
            </a:endParaRPr>
          </a:p>
          <a:p>
            <a:pPr marL="0" indent="0">
              <a:buNone/>
            </a:pPr>
            <a:endParaRPr lang="es-ES" sz="900" b="1" dirty="0" smtClean="0">
              <a:solidFill>
                <a:srgbClr val="009900"/>
              </a:solidFill>
            </a:endParaRPr>
          </a:p>
          <a:p>
            <a:pPr marL="0" indent="0" algn="r">
              <a:buNone/>
            </a:pPr>
            <a:r>
              <a:rPr lang="es-ES" sz="1300" b="1" dirty="0" smtClean="0">
                <a:solidFill>
                  <a:srgbClr val="009900"/>
                </a:solidFill>
              </a:rPr>
              <a:t>Permitió hacer </a:t>
            </a:r>
            <a:r>
              <a:rPr lang="es-ES" sz="1300" b="1" dirty="0">
                <a:solidFill>
                  <a:srgbClr val="009900"/>
                </a:solidFill>
              </a:rPr>
              <a:t>una racionalización </a:t>
            </a:r>
            <a:r>
              <a:rPr lang="es-ES" sz="1300" b="1" dirty="0" smtClean="0">
                <a:solidFill>
                  <a:srgbClr val="009900"/>
                </a:solidFill>
              </a:rPr>
              <a:t>inmediata </a:t>
            </a:r>
          </a:p>
          <a:p>
            <a:pPr marL="0" indent="0" algn="r">
              <a:buNone/>
            </a:pPr>
            <a:r>
              <a:rPr lang="es-ES" sz="1300" b="1" dirty="0" smtClean="0">
                <a:solidFill>
                  <a:srgbClr val="009900"/>
                </a:solidFill>
              </a:rPr>
              <a:t>ajustando el sistema de prelaciones</a:t>
            </a:r>
            <a:r>
              <a:rPr lang="es-ES" sz="1300" b="1" dirty="0">
                <a:solidFill>
                  <a:srgbClr val="009900"/>
                </a:solidFill>
              </a:rPr>
              <a:t>, </a:t>
            </a:r>
            <a:r>
              <a:rPr lang="es-ES" sz="1300" b="1" dirty="0" smtClean="0">
                <a:solidFill>
                  <a:srgbClr val="009900"/>
                </a:solidFill>
              </a:rPr>
              <a:t>al detectar</a:t>
            </a:r>
          </a:p>
          <a:p>
            <a:pPr marL="0" indent="0" algn="r">
              <a:buNone/>
            </a:pPr>
            <a:r>
              <a:rPr lang="es-ES" sz="1300" b="1" dirty="0" smtClean="0">
                <a:solidFill>
                  <a:srgbClr val="009900"/>
                </a:solidFill>
              </a:rPr>
              <a:t> que </a:t>
            </a:r>
            <a:r>
              <a:rPr lang="es-ES" sz="1300" b="1" dirty="0">
                <a:solidFill>
                  <a:srgbClr val="009900"/>
                </a:solidFill>
              </a:rPr>
              <a:t>los estudiantes de la carrera </a:t>
            </a:r>
            <a:r>
              <a:rPr lang="es-ES" sz="1300" b="1" dirty="0" smtClean="0">
                <a:solidFill>
                  <a:srgbClr val="009900"/>
                </a:solidFill>
              </a:rPr>
              <a:t>no se graduaban </a:t>
            </a:r>
          </a:p>
          <a:p>
            <a:pPr marL="0" indent="0" algn="r">
              <a:buNone/>
            </a:pPr>
            <a:r>
              <a:rPr lang="es-ES" sz="1300" b="1" dirty="0" smtClean="0">
                <a:solidFill>
                  <a:srgbClr val="009900"/>
                </a:solidFill>
              </a:rPr>
              <a:t>diseñando</a:t>
            </a:r>
            <a:r>
              <a:rPr lang="es-ES" sz="1300" b="1" dirty="0">
                <a:solidFill>
                  <a:srgbClr val="009900"/>
                </a:solidFill>
              </a:rPr>
              <a:t>, </a:t>
            </a:r>
            <a:r>
              <a:rPr lang="es-ES" sz="1300" b="1" dirty="0" smtClean="0">
                <a:solidFill>
                  <a:srgbClr val="009900"/>
                </a:solidFill>
              </a:rPr>
              <a:t>sino </a:t>
            </a:r>
            <a:r>
              <a:rPr lang="es-ES" sz="1300" b="1" dirty="0">
                <a:solidFill>
                  <a:srgbClr val="009900"/>
                </a:solidFill>
              </a:rPr>
              <a:t>cursando Matemáticas III y </a:t>
            </a:r>
            <a:endParaRPr lang="es-ES" sz="1300" b="1" dirty="0" smtClean="0">
              <a:solidFill>
                <a:srgbClr val="009900"/>
              </a:solidFill>
            </a:endParaRPr>
          </a:p>
          <a:p>
            <a:pPr marL="0" indent="0" algn="r">
              <a:buNone/>
            </a:pPr>
            <a:r>
              <a:rPr lang="es-ES" sz="1300" b="1" dirty="0" smtClean="0">
                <a:solidFill>
                  <a:srgbClr val="009900"/>
                </a:solidFill>
              </a:rPr>
              <a:t>Perspectivas </a:t>
            </a:r>
            <a:r>
              <a:rPr lang="es-ES" sz="1300" b="1" dirty="0">
                <a:solidFill>
                  <a:srgbClr val="009900"/>
                </a:solidFill>
              </a:rPr>
              <a:t>y Sombras, que son materias básicas</a:t>
            </a:r>
            <a:r>
              <a:rPr lang="es-ES" sz="1300" b="1" dirty="0" smtClean="0">
                <a:solidFill>
                  <a:srgbClr val="009900"/>
                </a:solidFill>
              </a:rPr>
              <a:t>,</a:t>
            </a:r>
          </a:p>
          <a:p>
            <a:pPr marL="0" indent="0" algn="r">
              <a:buNone/>
            </a:pPr>
            <a:r>
              <a:rPr lang="es-ES" sz="1300" b="1" dirty="0" smtClean="0">
                <a:solidFill>
                  <a:srgbClr val="009900"/>
                </a:solidFill>
              </a:rPr>
              <a:t> </a:t>
            </a:r>
            <a:r>
              <a:rPr lang="es-ES" sz="1300" b="1" dirty="0">
                <a:solidFill>
                  <a:srgbClr val="009900"/>
                </a:solidFill>
              </a:rPr>
              <a:t>o las </a:t>
            </a:r>
            <a:r>
              <a:rPr lang="es-ES" sz="1300" b="1" dirty="0" smtClean="0">
                <a:solidFill>
                  <a:srgbClr val="009900"/>
                </a:solidFill>
              </a:rPr>
              <a:t>materias finales </a:t>
            </a:r>
            <a:r>
              <a:rPr lang="es-ES" sz="1300" b="1" dirty="0">
                <a:solidFill>
                  <a:srgbClr val="009900"/>
                </a:solidFill>
              </a:rPr>
              <a:t>de la </a:t>
            </a:r>
            <a:r>
              <a:rPr lang="es-ES" sz="1300" b="1" dirty="0" smtClean="0">
                <a:solidFill>
                  <a:srgbClr val="009900"/>
                </a:solidFill>
              </a:rPr>
              <a:t>secuencia </a:t>
            </a:r>
            <a:r>
              <a:rPr lang="es-ES" sz="1300" b="1" dirty="0">
                <a:solidFill>
                  <a:srgbClr val="009900"/>
                </a:solidFill>
              </a:rPr>
              <a:t>Estructuras.</a:t>
            </a:r>
            <a:endParaRPr lang="es-ES" sz="1300" b="1" dirty="0" smtClean="0">
              <a:solidFill>
                <a:srgbClr val="009900"/>
              </a:solidFill>
            </a:endParaRPr>
          </a:p>
          <a:p>
            <a:pPr marL="0" indent="0" algn="r">
              <a:buNone/>
            </a:pPr>
            <a:r>
              <a:rPr lang="es-ES" sz="1300" b="1" dirty="0" smtClean="0">
                <a:solidFill>
                  <a:srgbClr val="009900"/>
                </a:solidFill>
              </a:rPr>
              <a:t>Cuando se detecta un problema, se estudia interdepartamentalmente y se plantea una propuesta al Consejo de Escuela, donde al ser aprobada requiere aprobación del Consejo de Facultad  y el aval del Consejo de Desarrollo Curricular. </a:t>
            </a:r>
            <a:r>
              <a:rPr lang="es-ES" sz="1300" b="1" dirty="0">
                <a:solidFill>
                  <a:srgbClr val="009900"/>
                </a:solidFill>
              </a:rPr>
              <a:t>Lo </a:t>
            </a:r>
            <a:r>
              <a:rPr lang="es-ES" sz="1300" b="1" dirty="0" smtClean="0">
                <a:solidFill>
                  <a:srgbClr val="009900"/>
                </a:solidFill>
              </a:rPr>
              <a:t>ideal es que eso suceda en un semestre. Una vez avalado se programa su implementación en un 2º semestre para que funcione desde el semestre siguiente. </a:t>
            </a:r>
            <a:r>
              <a:rPr lang="es-ES" sz="1300" b="1" dirty="0" smtClean="0">
                <a:solidFill>
                  <a:srgbClr val="FF0000"/>
                </a:solidFill>
              </a:rPr>
              <a:t>PARA 2014 desde 2012, </a:t>
            </a:r>
            <a:r>
              <a:rPr lang="es-ES" sz="1300" b="1" u="sng" dirty="0"/>
              <a:t>sin </a:t>
            </a:r>
            <a:r>
              <a:rPr lang="es-ES" sz="1300" b="1" u="sng" dirty="0" smtClean="0"/>
              <a:t>ser exhaustivos</a:t>
            </a:r>
            <a:r>
              <a:rPr lang="es-ES" sz="1300" b="1" dirty="0" smtClean="0"/>
              <a:t>,</a:t>
            </a:r>
            <a:r>
              <a:rPr lang="es-ES" sz="1300" b="1" dirty="0" smtClean="0">
                <a:solidFill>
                  <a:srgbClr val="FF0000"/>
                </a:solidFill>
              </a:rPr>
              <a:t> detectamos que hay problemas con conocimientos de topografía</a:t>
            </a:r>
            <a:r>
              <a:rPr lang="es-ES" sz="1300" b="1" dirty="0" smtClean="0"/>
              <a:t>, que se imparten sin  coordinación en 3 departamentos. También se detecta que </a:t>
            </a:r>
            <a:r>
              <a:rPr lang="es-ES" sz="1300" b="1" dirty="0" smtClean="0">
                <a:solidFill>
                  <a:srgbClr val="FF0000"/>
                </a:solidFill>
              </a:rPr>
              <a:t>tras cursar expresión 10, en taller 20 los estudiantes generalmente no dibujan a mano suelta sino con escuadra</a:t>
            </a:r>
            <a:r>
              <a:rPr lang="es-ES" sz="1300" b="1" dirty="0" smtClean="0"/>
              <a:t>. </a:t>
            </a:r>
            <a:r>
              <a:rPr lang="es-ES" sz="1300" b="1" u="sng" dirty="0" smtClean="0">
                <a:solidFill>
                  <a:srgbClr val="009900"/>
                </a:solidFill>
              </a:rPr>
              <a:t>Se pretende abordar </a:t>
            </a:r>
            <a:r>
              <a:rPr lang="es-ES" sz="1300" b="1" dirty="0" smtClean="0"/>
              <a:t>1) </a:t>
            </a:r>
            <a:r>
              <a:rPr lang="es-ES" sz="1300" b="1" u="sng" dirty="0" smtClean="0">
                <a:solidFill>
                  <a:srgbClr val="009900"/>
                </a:solidFill>
              </a:rPr>
              <a:t>lo nunca trabajado interdepartamentalmente para fortalecer entre todos al eje de taller</a:t>
            </a:r>
            <a:r>
              <a:rPr lang="es-ES" sz="1300" b="1" dirty="0" smtClean="0"/>
              <a:t>, donde deben concurrir la generalidad de los conocimientos impartidos en la carrera, 2) </a:t>
            </a:r>
            <a:r>
              <a:rPr lang="es-ES" sz="1300" b="1" u="sng" dirty="0" smtClean="0">
                <a:solidFill>
                  <a:srgbClr val="009900"/>
                </a:solidFill>
              </a:rPr>
              <a:t>vislumbrar como insertar la investigación en todo el proceso de formación</a:t>
            </a:r>
            <a:r>
              <a:rPr lang="es-ES" sz="1300" b="1" dirty="0" smtClean="0"/>
              <a:t>, que sirva para preparar al estudiante a formular su trabajo de Grado, y finalmente, 3) </a:t>
            </a:r>
            <a:r>
              <a:rPr lang="es-ES" sz="1300" b="1" u="sng" dirty="0" smtClean="0">
                <a:solidFill>
                  <a:srgbClr val="009900"/>
                </a:solidFill>
              </a:rPr>
              <a:t>estudiar la manera de incorporar nociones obligatorias de Arquitectura Paisajista en materias </a:t>
            </a:r>
            <a:r>
              <a:rPr lang="es-ES" sz="1300" b="1" u="sng" dirty="0">
                <a:solidFill>
                  <a:srgbClr val="009900"/>
                </a:solidFill>
              </a:rPr>
              <a:t>y en taller</a:t>
            </a:r>
            <a:r>
              <a:rPr lang="es-ES" sz="1300" b="1" dirty="0"/>
              <a:t>,</a:t>
            </a:r>
            <a:r>
              <a:rPr lang="es-ES" sz="1300" b="1" dirty="0" smtClean="0"/>
              <a:t> para que así el futuro profesional tenga más amplia visión de cómo actuar socio-ambientalmente frente al reto intergeneracional del desarrollo sostenible-sustentable.  </a:t>
            </a:r>
            <a:endParaRPr lang="es-ES" sz="1300" b="1" dirty="0" smtClean="0">
              <a:solidFill>
                <a:srgbClr val="009900"/>
              </a:solidFill>
            </a:endParaRPr>
          </a:p>
          <a:p>
            <a:pPr marL="0" indent="0">
              <a:buNone/>
            </a:pPr>
            <a:endParaRPr lang="es-VE" sz="1400" dirty="0"/>
          </a:p>
        </p:txBody>
      </p:sp>
      <p:pic>
        <p:nvPicPr>
          <p:cNvPr id="4" name="3 Imagen" descr="Grafico 1 López Garay Curriculum"/>
          <p:cNvPicPr/>
          <p:nvPr/>
        </p:nvPicPr>
        <p:blipFill rotWithShape="1">
          <a:blip r:embed="rId2" cstate="print">
            <a:extLst>
              <a:ext uri="{28A0092B-C50C-407E-A947-70E740481C1C}">
                <a14:useLocalDpi xmlns:a14="http://schemas.microsoft.com/office/drawing/2010/main" xmlns="" val="0"/>
              </a:ext>
            </a:extLst>
          </a:blip>
          <a:srcRect l="15371" t="6435" r="10070" b="36187"/>
          <a:stretch/>
        </p:blipFill>
        <p:spPr bwMode="auto">
          <a:xfrm>
            <a:off x="5542615" y="1000124"/>
            <a:ext cx="3435081" cy="1852811"/>
          </a:xfrm>
          <a:prstGeom prst="rect">
            <a:avLst/>
          </a:prstGeom>
          <a:noFill/>
          <a:ln>
            <a:noFill/>
          </a:ln>
          <a:extLst>
            <a:ext uri="{53640926-AAD7-44D8-BBD7-CCE9431645EC}">
              <a14:shadowObscured xmlns:a14="http://schemas.microsoft.com/office/drawing/2010/main" xmlns=""/>
            </a:ext>
          </a:extLst>
        </p:spPr>
      </p:pic>
      <p:pic>
        <p:nvPicPr>
          <p:cNvPr id="5" name="4 Imagen" descr="Gráfico 2 LJB"/>
          <p:cNvPicPr/>
          <p:nvPr/>
        </p:nvPicPr>
        <p:blipFill rotWithShape="1">
          <a:blip r:embed="rId3" cstate="print">
            <a:extLst>
              <a:ext uri="{28A0092B-C50C-407E-A947-70E740481C1C}">
                <a14:useLocalDpi xmlns:a14="http://schemas.microsoft.com/office/drawing/2010/main" xmlns="" val="0"/>
              </a:ext>
            </a:extLst>
          </a:blip>
          <a:srcRect t="18815" r="1710" b="47839"/>
          <a:stretch/>
        </p:blipFill>
        <p:spPr bwMode="auto">
          <a:xfrm>
            <a:off x="107504" y="3573016"/>
            <a:ext cx="5516147" cy="1311215"/>
          </a:xfrm>
          <a:prstGeom prst="rect">
            <a:avLst/>
          </a:prstGeom>
          <a:noFill/>
          <a:ln>
            <a:noFill/>
          </a:ln>
        </p:spPr>
      </p:pic>
    </p:spTree>
    <p:extLst>
      <p:ext uri="{BB962C8B-B14F-4D97-AF65-F5344CB8AC3E}">
        <p14:creationId xmlns:p14="http://schemas.microsoft.com/office/powerpoint/2010/main" xmlns="" val="31350051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794322"/>
          </a:xfrm>
        </p:spPr>
        <p:txBody>
          <a:bodyPr>
            <a:normAutofit/>
          </a:bodyPr>
          <a:lstStyle/>
          <a:p>
            <a:r>
              <a:rPr lang="es-ES" sz="3200" b="1" dirty="0"/>
              <a:t>LA INVESTIGACIÓN ENTRE </a:t>
            </a:r>
            <a:r>
              <a:rPr lang="es-ES" sz="3200" b="1" dirty="0" smtClean="0"/>
              <a:t/>
            </a:r>
            <a:br>
              <a:rPr lang="es-ES" sz="3200" b="1" dirty="0" smtClean="0"/>
            </a:br>
            <a:r>
              <a:rPr lang="es-ES" sz="3200" b="1" dirty="0" smtClean="0"/>
              <a:t>LA </a:t>
            </a:r>
            <a:r>
              <a:rPr lang="es-ES" sz="3200" b="1" dirty="0"/>
              <a:t>DOCENCIA Y LA EXTENSIÓN EN LA </a:t>
            </a:r>
            <a:r>
              <a:rPr lang="es-ES" sz="3200" b="1" dirty="0" smtClean="0"/>
              <a:t>FAD-ULA</a:t>
            </a:r>
            <a:r>
              <a:rPr lang="es-VE" sz="3200" dirty="0"/>
              <a:t/>
            </a:r>
            <a:br>
              <a:rPr lang="es-VE" sz="3200" dirty="0"/>
            </a:br>
            <a:r>
              <a:rPr lang="es-VE" sz="1600" dirty="0" smtClean="0"/>
              <a:t/>
            </a:r>
            <a:br>
              <a:rPr lang="es-VE" sz="1600" dirty="0" smtClean="0"/>
            </a:br>
            <a:endParaRPr lang="es-VE" sz="3200" dirty="0"/>
          </a:p>
        </p:txBody>
      </p:sp>
      <p:sp>
        <p:nvSpPr>
          <p:cNvPr id="3" name="2 Marcador de contenido"/>
          <p:cNvSpPr>
            <a:spLocks noGrp="1"/>
          </p:cNvSpPr>
          <p:nvPr>
            <p:ph idx="1"/>
          </p:nvPr>
        </p:nvSpPr>
        <p:spPr>
          <a:xfrm>
            <a:off x="107504" y="1916832"/>
            <a:ext cx="8856984" cy="4752528"/>
          </a:xfrm>
        </p:spPr>
        <p:txBody>
          <a:bodyPr>
            <a:normAutofit/>
          </a:bodyPr>
          <a:lstStyle/>
          <a:p>
            <a:pPr marL="0" indent="0" algn="ctr">
              <a:buNone/>
            </a:pPr>
            <a:r>
              <a:rPr lang="es-VE" sz="2000" b="1" dirty="0" smtClean="0"/>
              <a:t>Subtítulo</a:t>
            </a:r>
          </a:p>
          <a:p>
            <a:pPr marL="0" indent="0" algn="ctr">
              <a:buNone/>
            </a:pPr>
            <a:r>
              <a:rPr lang="es-ES" sz="1600" dirty="0"/>
              <a:t>1. La integralidad de las funciones académicas en las universidades.</a:t>
            </a:r>
            <a:endParaRPr lang="es-VE" sz="1600" dirty="0"/>
          </a:p>
          <a:p>
            <a:pPr marL="0" indent="0" algn="ctr">
              <a:buNone/>
            </a:pPr>
            <a:r>
              <a:rPr lang="es-ES" sz="1600" dirty="0"/>
              <a:t>2. El proceso evolutivo de la investigación en la Escuela-de-Arquitectura-ULA 1964-2014. </a:t>
            </a:r>
            <a:endParaRPr lang="es-VE" sz="1600" dirty="0"/>
          </a:p>
          <a:p>
            <a:pPr marL="0" indent="0" algn="ctr">
              <a:buNone/>
            </a:pPr>
            <a:r>
              <a:rPr lang="es-ES" sz="1600" dirty="0"/>
              <a:t>3. Reflexión prospectiva, ante la amenaza socio-ambiental global y local, </a:t>
            </a:r>
            <a:endParaRPr lang="es-VE" sz="1600" dirty="0"/>
          </a:p>
          <a:p>
            <a:pPr marL="0" indent="0" algn="ctr">
              <a:buNone/>
            </a:pPr>
            <a:r>
              <a:rPr lang="es-ES" sz="1600" dirty="0"/>
              <a:t>en función del reto intergeneracional del desarrollo sostenible-sustentable</a:t>
            </a:r>
            <a:r>
              <a:rPr lang="es-ES" sz="1600" dirty="0" smtClean="0"/>
              <a:t>.</a:t>
            </a:r>
            <a:endParaRPr lang="es-ES" sz="800" dirty="0" smtClean="0"/>
          </a:p>
          <a:p>
            <a:pPr marL="0" indent="0" algn="ctr">
              <a:buNone/>
            </a:pPr>
            <a:endParaRPr lang="es-VE" sz="800" dirty="0"/>
          </a:p>
          <a:p>
            <a:pPr marL="0" indent="0" algn="ctr">
              <a:buNone/>
            </a:pPr>
            <a:r>
              <a:rPr lang="es-ES" sz="2000" b="1" u="sng" dirty="0"/>
              <a:t>Palabras </a:t>
            </a:r>
            <a:r>
              <a:rPr lang="es-ES" sz="2000" b="1" u="sng" dirty="0" smtClean="0"/>
              <a:t>(conceptos) clave</a:t>
            </a:r>
            <a:r>
              <a:rPr lang="es-ES" sz="2000" b="1" dirty="0"/>
              <a:t>: </a:t>
            </a:r>
            <a:r>
              <a:rPr lang="es-ES" sz="2000" b="1" dirty="0">
                <a:solidFill>
                  <a:srgbClr val="008000"/>
                </a:solidFill>
              </a:rPr>
              <a:t>desarrollo-sustentable-sostenible</a:t>
            </a:r>
            <a:r>
              <a:rPr lang="es-ES" sz="2000" b="1" dirty="0"/>
              <a:t>,</a:t>
            </a:r>
            <a:endParaRPr lang="es-VE" sz="2000" b="1" dirty="0"/>
          </a:p>
          <a:p>
            <a:pPr marL="0" indent="0" algn="ctr">
              <a:buNone/>
            </a:pPr>
            <a:r>
              <a:rPr lang="es-ES" sz="2000" b="1" dirty="0">
                <a:solidFill>
                  <a:srgbClr val="FF0000"/>
                </a:solidFill>
              </a:rPr>
              <a:t>reto-intergeneracional</a:t>
            </a:r>
            <a:r>
              <a:rPr lang="es-ES" sz="2000" b="1" dirty="0"/>
              <a:t>, </a:t>
            </a:r>
            <a:r>
              <a:rPr lang="es-ES" sz="2000" b="1" dirty="0">
                <a:solidFill>
                  <a:srgbClr val="0000FF"/>
                </a:solidFill>
              </a:rPr>
              <a:t>docencia-investigación-extensión-universitarias</a:t>
            </a:r>
            <a:r>
              <a:rPr lang="es-ES" sz="2000" b="1" dirty="0"/>
              <a:t>, FAD-ULA</a:t>
            </a:r>
            <a:r>
              <a:rPr lang="es-ES" sz="2000" dirty="0" smtClean="0"/>
              <a:t>.</a:t>
            </a:r>
          </a:p>
          <a:p>
            <a:pPr marL="0" indent="0" algn="ctr">
              <a:buNone/>
            </a:pPr>
            <a:endParaRPr lang="es-VE" sz="1600" dirty="0"/>
          </a:p>
          <a:p>
            <a:pPr marL="0" indent="0" algn="ctr">
              <a:buNone/>
            </a:pPr>
            <a:r>
              <a:rPr lang="es-ES" sz="1600" b="1" u="sng" dirty="0"/>
              <a:t>Estructura de la Ponencia. 4 </a:t>
            </a:r>
            <a:r>
              <a:rPr lang="es-ES" sz="1600" b="1" u="sng" dirty="0" smtClean="0"/>
              <a:t>Capítulos </a:t>
            </a:r>
            <a:r>
              <a:rPr lang="es-ES" sz="1600" b="1" u="sng" dirty="0"/>
              <a:t>en función de palabras clave + Epílogo Reflexivo</a:t>
            </a:r>
            <a:r>
              <a:rPr lang="es-ES" sz="1600" b="1" dirty="0"/>
              <a:t>.</a:t>
            </a:r>
            <a:endParaRPr lang="es-VE" sz="1600" b="1" dirty="0"/>
          </a:p>
          <a:p>
            <a:pPr marL="0" indent="0" algn="ctr">
              <a:buNone/>
            </a:pPr>
            <a:r>
              <a:rPr lang="es-ES" sz="1600" b="1" dirty="0">
                <a:solidFill>
                  <a:srgbClr val="0000FF"/>
                </a:solidFill>
              </a:rPr>
              <a:t>1. La Investigación entre la Docencia y la Extensión (en el reto del siglo XXI).</a:t>
            </a:r>
            <a:endParaRPr lang="es-VE" sz="1600" b="1" dirty="0">
              <a:solidFill>
                <a:srgbClr val="0000FF"/>
              </a:solidFill>
            </a:endParaRPr>
          </a:p>
          <a:p>
            <a:pPr marL="0" indent="0" algn="ctr">
              <a:buNone/>
            </a:pPr>
            <a:r>
              <a:rPr lang="es-ES" sz="1600" b="1" dirty="0">
                <a:solidFill>
                  <a:srgbClr val="0000FF"/>
                </a:solidFill>
              </a:rPr>
              <a:t>2. Docencia Investigación Extensión Universitaria (en el siglo XXI).</a:t>
            </a:r>
            <a:endParaRPr lang="es-VE" sz="1600" b="1" dirty="0">
              <a:solidFill>
                <a:srgbClr val="0000FF"/>
              </a:solidFill>
            </a:endParaRPr>
          </a:p>
          <a:p>
            <a:pPr marL="0" indent="0" algn="ctr">
              <a:buNone/>
            </a:pPr>
            <a:r>
              <a:rPr lang="es-ES" sz="1600" b="1" dirty="0">
                <a:solidFill>
                  <a:srgbClr val="008000"/>
                </a:solidFill>
              </a:rPr>
              <a:t>3. Desarrollo sustentable-sostenible </a:t>
            </a:r>
            <a:r>
              <a:rPr lang="es-ES" sz="1600" b="1" dirty="0">
                <a:solidFill>
                  <a:srgbClr val="FF0000"/>
                </a:solidFill>
              </a:rPr>
              <a:t>y el Reto-intergeneracional (en 2014). </a:t>
            </a:r>
            <a:endParaRPr lang="es-VE" sz="1600" b="1" dirty="0">
              <a:solidFill>
                <a:srgbClr val="FF0000"/>
              </a:solidFill>
            </a:endParaRPr>
          </a:p>
          <a:p>
            <a:pPr marL="0" indent="0" algn="ctr">
              <a:buNone/>
            </a:pPr>
            <a:r>
              <a:rPr lang="es-ES" sz="1600" b="1" dirty="0"/>
              <a:t>4. La FAD-ULA (su evolución en la investigación).</a:t>
            </a:r>
            <a:endParaRPr lang="es-VE" sz="1600" b="1" dirty="0"/>
          </a:p>
          <a:p>
            <a:pPr marL="0" indent="0" algn="ctr">
              <a:buNone/>
            </a:pPr>
            <a:r>
              <a:rPr lang="es-ES" sz="1600" b="1" dirty="0">
                <a:solidFill>
                  <a:srgbClr val="FF0000"/>
                </a:solidFill>
              </a:rPr>
              <a:t>5. Epílogo Reflexivo ante la Evaluación de las Metas del Milenio NNUU en 2015.</a:t>
            </a:r>
            <a:endParaRPr lang="es-VE" sz="1600" b="1" dirty="0">
              <a:solidFill>
                <a:srgbClr val="FF0000"/>
              </a:solidFill>
            </a:endParaRPr>
          </a:p>
          <a:p>
            <a:pPr marL="0" indent="0" algn="ctr">
              <a:buNone/>
            </a:pPr>
            <a:endParaRPr lang="es-VE" sz="1600" dirty="0"/>
          </a:p>
        </p:txBody>
      </p:sp>
    </p:spTree>
    <p:extLst>
      <p:ext uri="{BB962C8B-B14F-4D97-AF65-F5344CB8AC3E}">
        <p14:creationId xmlns:p14="http://schemas.microsoft.com/office/powerpoint/2010/main" xmlns="" val="25200135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980728"/>
          </a:xfrm>
        </p:spPr>
        <p:txBody>
          <a:bodyPr>
            <a:normAutofit fontScale="90000"/>
          </a:bodyPr>
          <a:lstStyle/>
          <a:p>
            <a:pPr algn="r"/>
            <a:r>
              <a:rPr lang="es-ES" sz="3200" b="1" dirty="0"/>
              <a:t>4. La FAD-ULA </a:t>
            </a:r>
            <a:r>
              <a:rPr lang="es-ES" sz="3200" b="1" dirty="0" smtClean="0"/>
              <a:t>	</a:t>
            </a:r>
            <a:r>
              <a:rPr lang="es-ES" sz="2400" b="1" dirty="0">
                <a:solidFill>
                  <a:srgbClr val="009900"/>
                </a:solidFill>
              </a:rPr>
              <a:t>E</a:t>
            </a:r>
            <a:r>
              <a:rPr lang="es-ES" sz="2400" b="1" dirty="0" smtClean="0">
                <a:solidFill>
                  <a:srgbClr val="009900"/>
                </a:solidFill>
              </a:rPr>
              <a:t>studio e investigación sobre los barrios.</a:t>
            </a:r>
            <a:r>
              <a:rPr lang="es-ES" sz="3200" b="1" dirty="0"/>
              <a:t/>
            </a:r>
            <a:br>
              <a:rPr lang="es-ES" sz="3200" b="1" dirty="0"/>
            </a:br>
            <a:r>
              <a:rPr lang="es-ES" sz="3200" b="1" dirty="0"/>
              <a:t>(su evolución en la investigación)	   </a:t>
            </a:r>
            <a:r>
              <a:rPr lang="es-ES" sz="3600" b="1" dirty="0" smtClean="0">
                <a:solidFill>
                  <a:srgbClr val="0000FF"/>
                </a:solidFill>
              </a:rPr>
              <a:t>7/9</a:t>
            </a:r>
            <a:r>
              <a:rPr lang="es-ES" sz="1200" b="1" dirty="0" smtClean="0">
                <a:solidFill>
                  <a:srgbClr val="CC0099"/>
                </a:solidFill>
              </a:rPr>
              <a:t>todo </a:t>
            </a:r>
            <a:r>
              <a:rPr lang="es-ES" sz="1200" b="1" dirty="0">
                <a:solidFill>
                  <a:srgbClr val="CC0099"/>
                </a:solidFill>
              </a:rPr>
              <a:t>en web en </a:t>
            </a:r>
            <a:r>
              <a:rPr lang="es-ES" sz="1200" b="1" dirty="0" smtClean="0">
                <a:solidFill>
                  <a:srgbClr val="CC0099"/>
                </a:solidFill>
              </a:rPr>
              <a:t>saber.ula.ve, El  </a:t>
            </a:r>
            <a:r>
              <a:rPr lang="es-ES" sz="1200" b="1" dirty="0">
                <a:solidFill>
                  <a:srgbClr val="CC0099"/>
                </a:solidFill>
              </a:rPr>
              <a:t>desarrollo integral de las comunidades populares 2004, Capítulos 1 a 15.</a:t>
            </a:r>
            <a:endParaRPr lang="es-VE" sz="1200" dirty="0"/>
          </a:p>
        </p:txBody>
      </p:sp>
      <p:sp>
        <p:nvSpPr>
          <p:cNvPr id="3" name="2 Marcador de contenido"/>
          <p:cNvSpPr>
            <a:spLocks noGrp="1"/>
          </p:cNvSpPr>
          <p:nvPr>
            <p:ph idx="1"/>
          </p:nvPr>
        </p:nvSpPr>
        <p:spPr>
          <a:xfrm>
            <a:off x="107504" y="980728"/>
            <a:ext cx="8928992" cy="5760640"/>
          </a:xfrm>
        </p:spPr>
        <p:txBody>
          <a:bodyPr>
            <a:normAutofit/>
          </a:bodyPr>
          <a:lstStyle/>
          <a:p>
            <a:pPr marL="0" indent="0">
              <a:buNone/>
            </a:pPr>
            <a:r>
              <a:rPr lang="es-ES" sz="1300" dirty="0" smtClean="0"/>
              <a:t>Entre 1971 y 1974 se estudiaron algunos barrios</a:t>
            </a:r>
          </a:p>
          <a:p>
            <a:pPr marL="0" indent="0">
              <a:buNone/>
            </a:pPr>
            <a:r>
              <a:rPr lang="es-ES" sz="1300" dirty="0" smtClean="0"/>
              <a:t>en la Sección de Planeamiento. Después no se</a:t>
            </a:r>
          </a:p>
          <a:p>
            <a:pPr marL="0" indent="0">
              <a:buNone/>
            </a:pPr>
            <a:r>
              <a:rPr lang="es-ES" sz="1300" dirty="0" smtClean="0"/>
              <a:t>Estudiaron más, a excepción de la Investigación </a:t>
            </a:r>
          </a:p>
          <a:p>
            <a:pPr marL="0" indent="0">
              <a:buNone/>
            </a:pPr>
            <a:r>
              <a:rPr lang="es-ES" sz="1300" dirty="0" smtClean="0"/>
              <a:t>social con Beatriz Hidalgo. Pero fue </a:t>
            </a:r>
            <a:r>
              <a:rPr lang="es-ES" sz="1300" b="1" dirty="0" smtClean="0"/>
              <a:t>en </a:t>
            </a:r>
            <a:r>
              <a:rPr lang="es-ES" sz="1300" b="1" dirty="0"/>
              <a:t>1970 </a:t>
            </a:r>
            <a:endParaRPr lang="es-ES" sz="1300" b="1" dirty="0" smtClean="0"/>
          </a:p>
          <a:p>
            <a:pPr marL="0" indent="0">
              <a:buNone/>
            </a:pPr>
            <a:r>
              <a:rPr lang="es-ES" sz="1300" dirty="0" smtClean="0"/>
              <a:t>desde </a:t>
            </a:r>
            <a:r>
              <a:rPr lang="es-ES" sz="1300" dirty="0"/>
              <a:t>la docencia</a:t>
            </a:r>
            <a:r>
              <a:rPr lang="es-ES" sz="1300" dirty="0" smtClean="0"/>
              <a:t>, cuando se realizó </a:t>
            </a:r>
            <a:r>
              <a:rPr lang="es-ES" sz="1300" b="1" dirty="0" smtClean="0"/>
              <a:t>la primera </a:t>
            </a:r>
          </a:p>
          <a:p>
            <a:pPr marL="0" indent="0">
              <a:buNone/>
            </a:pPr>
            <a:r>
              <a:rPr lang="es-ES" sz="1300" b="1" dirty="0" smtClean="0"/>
              <a:t>investigación </a:t>
            </a:r>
            <a:r>
              <a:rPr lang="es-ES" sz="1300" b="1" dirty="0"/>
              <a:t>de barrios en la </a:t>
            </a:r>
            <a:r>
              <a:rPr lang="es-ES" sz="1300" b="1" dirty="0" smtClean="0"/>
              <a:t>escuela, con Paolo </a:t>
            </a:r>
          </a:p>
          <a:p>
            <a:pPr marL="0" indent="0">
              <a:buNone/>
            </a:pPr>
            <a:r>
              <a:rPr lang="es-ES" sz="1300" b="1" dirty="0" err="1" smtClean="0"/>
              <a:t>D’Onghia</a:t>
            </a:r>
            <a:r>
              <a:rPr lang="es-ES" sz="1300" b="1" dirty="0" smtClean="0"/>
              <a:t>, en el Seminario  de “Análisis </a:t>
            </a:r>
            <a:r>
              <a:rPr lang="es-ES" sz="1300" b="1" dirty="0"/>
              <a:t>Regional</a:t>
            </a:r>
            <a:r>
              <a:rPr lang="es-ES" sz="1300" b="1" dirty="0" smtClean="0"/>
              <a:t>”.  </a:t>
            </a:r>
          </a:p>
          <a:p>
            <a:pPr marL="0" indent="0">
              <a:buNone/>
            </a:pPr>
            <a:r>
              <a:rPr lang="es-ES" sz="1300" dirty="0" smtClean="0"/>
              <a:t>Nos </a:t>
            </a:r>
            <a:r>
              <a:rPr lang="es-ES" sz="1300" dirty="0"/>
              <a:t>llevó </a:t>
            </a:r>
            <a:r>
              <a:rPr lang="es-ES" sz="1300" dirty="0" smtClean="0"/>
              <a:t>en </a:t>
            </a:r>
            <a:r>
              <a:rPr lang="es-ES" sz="1300" b="1" dirty="0"/>
              <a:t>4º año</a:t>
            </a:r>
            <a:r>
              <a:rPr lang="es-ES" sz="1300" dirty="0" smtClean="0"/>
              <a:t>, a </a:t>
            </a:r>
            <a:r>
              <a:rPr lang="es-ES" sz="1300" b="1" dirty="0"/>
              <a:t>realizar el estudio integral </a:t>
            </a:r>
            <a:endParaRPr lang="es-ES" sz="1300" b="1" dirty="0" smtClean="0"/>
          </a:p>
          <a:p>
            <a:pPr marL="0" indent="0">
              <a:buNone/>
            </a:pPr>
            <a:r>
              <a:rPr lang="es-ES" sz="1300" b="1" dirty="0" smtClean="0"/>
              <a:t>(</a:t>
            </a:r>
            <a:r>
              <a:rPr lang="es-ES" sz="1300" b="1" dirty="0"/>
              <a:t>censo y </a:t>
            </a:r>
            <a:r>
              <a:rPr lang="es-ES" sz="1300" b="1" dirty="0" smtClean="0"/>
              <a:t>catastro que resultó en </a:t>
            </a:r>
            <a:r>
              <a:rPr lang="es-ES" sz="1300" b="1" dirty="0"/>
              <a:t>informe y plano) </a:t>
            </a:r>
            <a:endParaRPr lang="es-ES" sz="1300" b="1" dirty="0" smtClean="0"/>
          </a:p>
          <a:p>
            <a:pPr marL="0" indent="0">
              <a:buNone/>
            </a:pPr>
            <a:r>
              <a:rPr lang="es-ES" sz="1300" b="1" dirty="0" smtClean="0"/>
              <a:t>de </a:t>
            </a:r>
            <a:r>
              <a:rPr lang="es-ES" sz="1300" b="1" dirty="0"/>
              <a:t>los </a:t>
            </a:r>
            <a:r>
              <a:rPr lang="es-ES" sz="1300" b="1" dirty="0" smtClean="0"/>
              <a:t>Barrios Pueblo </a:t>
            </a:r>
            <a:r>
              <a:rPr lang="es-ES" sz="1300" b="1" dirty="0"/>
              <a:t>Nuevo y Simón </a:t>
            </a:r>
            <a:r>
              <a:rPr lang="es-ES" sz="1300" b="1" dirty="0" smtClean="0"/>
              <a:t>Bolívar, en</a:t>
            </a:r>
          </a:p>
          <a:p>
            <a:pPr marL="0" indent="0">
              <a:buNone/>
            </a:pPr>
            <a:r>
              <a:rPr lang="es-ES" sz="1300" b="1" dirty="0" smtClean="0"/>
              <a:t>el valle del Río Albarregas</a:t>
            </a:r>
            <a:r>
              <a:rPr lang="es-ES" sz="1300" dirty="0" smtClean="0"/>
              <a:t>. </a:t>
            </a:r>
            <a:r>
              <a:rPr lang="es-ES" sz="1300" b="1" dirty="0" smtClean="0"/>
              <a:t>Surgieron  9 tesis de              </a:t>
            </a:r>
            <a:r>
              <a:rPr lang="es-ES" sz="1400" b="1" dirty="0" smtClean="0">
                <a:solidFill>
                  <a:srgbClr val="009900"/>
                </a:solidFill>
              </a:rPr>
              <a:t>Mi </a:t>
            </a:r>
            <a:r>
              <a:rPr lang="es-ES" sz="1400" b="1" dirty="0">
                <a:solidFill>
                  <a:srgbClr val="009900"/>
                </a:solidFill>
              </a:rPr>
              <a:t>aporte social: </a:t>
            </a:r>
            <a:r>
              <a:rPr lang="es-ES" sz="1400" b="1" dirty="0" smtClean="0">
                <a:solidFill>
                  <a:srgbClr val="009900"/>
                </a:solidFill>
              </a:rPr>
              <a:t>“</a:t>
            </a:r>
            <a:r>
              <a:rPr lang="es-ES" sz="1400" b="1" dirty="0">
                <a:solidFill>
                  <a:srgbClr val="009900"/>
                </a:solidFill>
              </a:rPr>
              <a:t>microsistema” </a:t>
            </a:r>
            <a:r>
              <a:rPr lang="es-ES" sz="1400" b="1" dirty="0" smtClean="0">
                <a:solidFill>
                  <a:srgbClr val="009900"/>
                </a:solidFill>
              </a:rPr>
              <a:t>y </a:t>
            </a:r>
            <a:r>
              <a:rPr lang="es-ES" sz="1400" b="1" dirty="0" err="1" smtClean="0">
                <a:solidFill>
                  <a:srgbClr val="009900"/>
                </a:solidFill>
              </a:rPr>
              <a:t>Macrosistema</a:t>
            </a:r>
            <a:r>
              <a:rPr lang="es-ES" sz="1400" b="1" dirty="0" smtClean="0">
                <a:solidFill>
                  <a:srgbClr val="009900"/>
                </a:solidFill>
              </a:rPr>
              <a:t> urbano de </a:t>
            </a:r>
            <a:r>
              <a:rPr lang="es-ES" sz="1400" b="1" dirty="0">
                <a:solidFill>
                  <a:srgbClr val="009900"/>
                </a:solidFill>
              </a:rPr>
              <a:t>barrios</a:t>
            </a:r>
            <a:endParaRPr lang="es-ES" sz="1300" b="1" dirty="0" smtClean="0">
              <a:solidFill>
                <a:srgbClr val="009900"/>
              </a:solidFill>
            </a:endParaRPr>
          </a:p>
          <a:p>
            <a:pPr marL="0" indent="0">
              <a:buNone/>
            </a:pPr>
            <a:r>
              <a:rPr lang="es-ES" sz="1300" b="1" dirty="0" smtClean="0"/>
              <a:t>grado en 1971-72</a:t>
            </a:r>
            <a:r>
              <a:rPr lang="es-ES" sz="1300" dirty="0" smtClean="0"/>
              <a:t>. </a:t>
            </a:r>
            <a:r>
              <a:rPr lang="es-ES" sz="1300" u="sng" dirty="0" smtClean="0"/>
              <a:t>Todas sustituían la trama del barrio  por urbanismo moderno</a:t>
            </a:r>
            <a:r>
              <a:rPr lang="es-ES" sz="1300" dirty="0" smtClean="0"/>
              <a:t>.- </a:t>
            </a:r>
            <a:r>
              <a:rPr lang="es-ES" sz="1300" b="1" dirty="0" smtClean="0"/>
              <a:t>Mi tesis </a:t>
            </a:r>
            <a:r>
              <a:rPr lang="es-ES" sz="1300" b="1" dirty="0"/>
              <a:t>fue la </a:t>
            </a:r>
            <a:r>
              <a:rPr lang="es-ES" sz="1300" b="1" dirty="0" smtClean="0"/>
              <a:t>10ª</a:t>
            </a:r>
            <a:r>
              <a:rPr lang="es-ES" sz="1300" dirty="0" smtClean="0"/>
              <a:t>, semestre B-73. </a:t>
            </a:r>
            <a:r>
              <a:rPr lang="es-ES" sz="1300" u="sng" dirty="0" smtClean="0"/>
              <a:t>Sobre la trama de 3 barrios </a:t>
            </a:r>
            <a:r>
              <a:rPr lang="es-ES" sz="1300" dirty="0" smtClean="0"/>
              <a:t>(</a:t>
            </a:r>
            <a:r>
              <a:rPr lang="es-ES" sz="1300" u="sng" dirty="0" smtClean="0"/>
              <a:t>incluí Santo Domingo). Diseño con el criterio de </a:t>
            </a:r>
            <a:r>
              <a:rPr lang="es-ES" sz="1300" b="1" dirty="0" smtClean="0"/>
              <a:t>Barrio-Parque en el Albarregas</a:t>
            </a:r>
            <a:r>
              <a:rPr lang="es-ES" sz="1300" dirty="0" smtClean="0"/>
              <a:t>, como </a:t>
            </a:r>
            <a:r>
              <a:rPr lang="es-ES" sz="1300" b="1" dirty="0" smtClean="0"/>
              <a:t>Microsistema Urbano</a:t>
            </a:r>
            <a:r>
              <a:rPr lang="es-ES" sz="1300" dirty="0" smtClean="0"/>
              <a:t>.</a:t>
            </a:r>
          </a:p>
          <a:p>
            <a:pPr marL="0" indent="0">
              <a:buNone/>
            </a:pPr>
            <a:endParaRPr lang="es-ES" sz="1300" dirty="0" smtClean="0"/>
          </a:p>
          <a:p>
            <a:pPr marL="0" indent="0" algn="r">
              <a:buNone/>
            </a:pPr>
            <a:endParaRPr lang="es-ES" sz="1400" dirty="0"/>
          </a:p>
          <a:p>
            <a:pPr marL="0" indent="0" algn="r">
              <a:buNone/>
            </a:pPr>
            <a:endParaRPr lang="es-ES" sz="1400" dirty="0" smtClean="0"/>
          </a:p>
          <a:p>
            <a:pPr marL="0" indent="0">
              <a:buNone/>
            </a:pPr>
            <a:r>
              <a:rPr lang="es-ES" sz="1200" b="1" dirty="0" smtClean="0"/>
              <a:t>Arriba: Red vial y Peatonal: “que es” y “que debería ser”.</a:t>
            </a:r>
          </a:p>
          <a:p>
            <a:pPr marL="0" indent="0">
              <a:buNone/>
            </a:pPr>
            <a:r>
              <a:rPr lang="es-ES" sz="1200" b="1" u="sng" dirty="0" smtClean="0"/>
              <a:t>A derecha, los 3 barrios integrados como “Barrio Parque”</a:t>
            </a:r>
            <a:r>
              <a:rPr lang="es-ES" sz="1200" b="1" dirty="0" smtClean="0"/>
              <a:t>.</a:t>
            </a:r>
          </a:p>
          <a:p>
            <a:pPr marL="0" indent="0">
              <a:buNone/>
            </a:pPr>
            <a:r>
              <a:rPr lang="es-ES" sz="1200" b="1" dirty="0" smtClean="0"/>
              <a:t>Abajo, a la derecha: educido, todo el plan por etapas.</a:t>
            </a:r>
            <a:endParaRPr lang="es-ES" sz="1200" b="1" dirty="0"/>
          </a:p>
          <a:p>
            <a:pPr marL="0" indent="0">
              <a:buNone/>
            </a:pPr>
            <a:endParaRPr lang="es-ES" sz="1200" b="1" dirty="0" smtClean="0"/>
          </a:p>
          <a:p>
            <a:pPr marL="0" indent="0">
              <a:buNone/>
            </a:pPr>
            <a:endParaRPr lang="es-ES" sz="1200" b="1" dirty="0"/>
          </a:p>
          <a:p>
            <a:pPr marL="0" indent="0">
              <a:buNone/>
            </a:pPr>
            <a:endParaRPr lang="es-ES" sz="1200" b="1" dirty="0" smtClean="0"/>
          </a:p>
          <a:p>
            <a:pPr marL="0" indent="0">
              <a:buNone/>
            </a:pPr>
            <a:endParaRPr lang="es-ES" sz="1200" b="1" dirty="0" smtClean="0"/>
          </a:p>
          <a:p>
            <a:pPr marL="0" indent="0">
              <a:buNone/>
            </a:pPr>
            <a:r>
              <a:rPr lang="es-ES" sz="1200" b="1" dirty="0" smtClean="0"/>
              <a:t>El  plan por etapas completo-----</a:t>
            </a:r>
            <a:endParaRPr lang="es-ES" sz="1200" b="1" dirty="0"/>
          </a:p>
        </p:txBody>
      </p:sp>
      <p:pic>
        <p:nvPicPr>
          <p:cNvPr id="4" name="3 Imagen"/>
          <p:cNvPicPr/>
          <p:nvPr/>
        </p:nvPicPr>
        <p:blipFill rotWithShape="1">
          <a:blip r:embed="rId2" cstate="print">
            <a:extLst>
              <a:ext uri="{28A0092B-C50C-407E-A947-70E740481C1C}">
                <a14:useLocalDpi xmlns:a14="http://schemas.microsoft.com/office/drawing/2010/main" xmlns="" val="0"/>
              </a:ext>
            </a:extLst>
          </a:blip>
          <a:srcRect t="3370" b="4842"/>
          <a:stretch/>
        </p:blipFill>
        <p:spPr bwMode="auto">
          <a:xfrm>
            <a:off x="3972269" y="1196752"/>
            <a:ext cx="5136235" cy="2157457"/>
          </a:xfrm>
          <a:prstGeom prst="rect">
            <a:avLst/>
          </a:prstGeom>
          <a:noFill/>
          <a:ln>
            <a:noFill/>
          </a:ln>
        </p:spPr>
      </p:pic>
      <p:pic>
        <p:nvPicPr>
          <p:cNvPr id="5" name="4 Imagen"/>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9512" y="4038505"/>
            <a:ext cx="1296144" cy="830655"/>
          </a:xfrm>
          <a:prstGeom prst="rect">
            <a:avLst/>
          </a:prstGeom>
          <a:noFill/>
          <a:ln>
            <a:noFill/>
          </a:ln>
        </p:spPr>
      </p:pic>
      <p:pic>
        <p:nvPicPr>
          <p:cNvPr id="6" name="5 Imagen"/>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505724" y="4054128"/>
            <a:ext cx="1762776" cy="815032"/>
          </a:xfrm>
          <a:prstGeom prst="rect">
            <a:avLst/>
          </a:prstGeom>
          <a:noFill/>
          <a:ln>
            <a:noFill/>
          </a:ln>
        </p:spPr>
      </p:pic>
      <p:pic>
        <p:nvPicPr>
          <p:cNvPr id="7" name="6 Imagen"/>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854167" y="4149080"/>
            <a:ext cx="4750281" cy="2668384"/>
          </a:xfrm>
          <a:prstGeom prst="rect">
            <a:avLst/>
          </a:prstGeom>
          <a:noFill/>
          <a:ln>
            <a:noFill/>
          </a:ln>
        </p:spPr>
      </p:pic>
      <p:pic>
        <p:nvPicPr>
          <p:cNvPr id="8" name="7 Imagen"/>
          <p:cNvPicPr/>
          <p:nvPr/>
        </p:nvPicPr>
        <p:blipFill rotWithShape="1">
          <a:blip r:embed="rId6" cstate="print">
            <a:extLst>
              <a:ext uri="{28A0092B-C50C-407E-A947-70E740481C1C}">
                <a14:useLocalDpi xmlns:a14="http://schemas.microsoft.com/office/drawing/2010/main" xmlns="" val="0"/>
              </a:ext>
            </a:extLst>
          </a:blip>
          <a:srcRect b="70468"/>
          <a:stretch/>
        </p:blipFill>
        <p:spPr bwMode="auto">
          <a:xfrm>
            <a:off x="181759" y="5449945"/>
            <a:ext cx="3238113" cy="821089"/>
          </a:xfrm>
          <a:prstGeom prst="rect">
            <a:avLst/>
          </a:prstGeom>
          <a:noFill/>
          <a:ln>
            <a:noFill/>
          </a:ln>
        </p:spPr>
      </p:pic>
      <p:pic>
        <p:nvPicPr>
          <p:cNvPr id="9" name="8 Imagen"/>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222643" y="5930077"/>
            <a:ext cx="1197229" cy="751967"/>
          </a:xfrm>
          <a:prstGeom prst="rect">
            <a:avLst/>
          </a:prstGeom>
          <a:noFill/>
          <a:ln>
            <a:noFill/>
          </a:ln>
        </p:spPr>
      </p:pic>
    </p:spTree>
    <p:extLst>
      <p:ext uri="{BB962C8B-B14F-4D97-AF65-F5344CB8AC3E}">
        <p14:creationId xmlns:p14="http://schemas.microsoft.com/office/powerpoint/2010/main" xmlns="" val="2514785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0"/>
            <a:ext cx="8784976" cy="1268760"/>
          </a:xfrm>
        </p:spPr>
        <p:txBody>
          <a:bodyPr>
            <a:normAutofit fontScale="90000"/>
          </a:bodyPr>
          <a:lstStyle/>
          <a:p>
            <a:pPr algn="r"/>
            <a:r>
              <a:rPr lang="es-ES" sz="3200" b="1" dirty="0"/>
              <a:t>4. La FAD-ULA </a:t>
            </a:r>
            <a:r>
              <a:rPr lang="es-ES" sz="3200" b="1" dirty="0" smtClean="0">
                <a:solidFill>
                  <a:srgbClr val="009900"/>
                </a:solidFill>
              </a:rPr>
              <a:t> </a:t>
            </a:r>
            <a:r>
              <a:rPr lang="es-ES" sz="3200" b="1" dirty="0">
                <a:solidFill>
                  <a:srgbClr val="009900"/>
                </a:solidFill>
              </a:rPr>
              <a:t>Estudio e investigación sobre los barrios.</a:t>
            </a:r>
            <a:r>
              <a:rPr lang="es-ES" sz="3200" b="1" dirty="0"/>
              <a:t/>
            </a:r>
            <a:br>
              <a:rPr lang="es-ES" sz="3200" b="1" dirty="0"/>
            </a:br>
            <a:r>
              <a:rPr lang="es-ES" sz="3200" b="1" dirty="0"/>
              <a:t>(su evolución en la investigación)	     </a:t>
            </a:r>
            <a:r>
              <a:rPr lang="es-ES" sz="4000" b="1" dirty="0">
                <a:solidFill>
                  <a:srgbClr val="0000FF"/>
                </a:solidFill>
              </a:rPr>
              <a:t>8</a:t>
            </a:r>
            <a:r>
              <a:rPr lang="es-ES" sz="4000" b="1" dirty="0" smtClean="0">
                <a:solidFill>
                  <a:srgbClr val="0000FF"/>
                </a:solidFill>
              </a:rPr>
              <a:t>/9</a:t>
            </a:r>
            <a:r>
              <a:rPr lang="es-ES" sz="1200" b="1" dirty="0" smtClean="0">
                <a:solidFill>
                  <a:srgbClr val="CC0099"/>
                </a:solidFill>
              </a:rPr>
              <a:t> todo en web en saber.ula.ve</a:t>
            </a:r>
            <a:br>
              <a:rPr lang="es-ES" sz="1200" b="1" dirty="0" smtClean="0">
                <a:solidFill>
                  <a:srgbClr val="CC0099"/>
                </a:solidFill>
              </a:rPr>
            </a:br>
            <a:r>
              <a:rPr lang="es-ES" sz="1200" b="1" dirty="0" smtClean="0">
                <a:solidFill>
                  <a:srgbClr val="CC0099"/>
                </a:solidFill>
              </a:rPr>
              <a:t>El  desarrollo integral de las comunidades populares 2004, Capítulos 1 a 15.</a:t>
            </a:r>
            <a:endParaRPr lang="es-VE" sz="3200" dirty="0"/>
          </a:p>
        </p:txBody>
      </p:sp>
      <p:sp>
        <p:nvSpPr>
          <p:cNvPr id="5" name="4 Marcador de contenido"/>
          <p:cNvSpPr>
            <a:spLocks noGrp="1"/>
          </p:cNvSpPr>
          <p:nvPr>
            <p:ph idx="1"/>
          </p:nvPr>
        </p:nvSpPr>
        <p:spPr>
          <a:xfrm>
            <a:off x="179512" y="1124744"/>
            <a:ext cx="8784976" cy="5616624"/>
          </a:xfrm>
        </p:spPr>
        <p:txBody>
          <a:bodyPr>
            <a:normAutofit/>
          </a:bodyPr>
          <a:lstStyle/>
          <a:p>
            <a:pPr marL="0" indent="0" algn="r">
              <a:buNone/>
            </a:pPr>
            <a:r>
              <a:rPr lang="es-VE" sz="1600" b="1" dirty="0"/>
              <a:t>	</a:t>
            </a:r>
            <a:r>
              <a:rPr lang="es-VE" sz="1600" b="1" dirty="0" smtClean="0"/>
              <a:t>				</a:t>
            </a:r>
            <a:r>
              <a:rPr lang="es-VE" sz="1600" b="1" u="sng" dirty="0" smtClean="0">
                <a:solidFill>
                  <a:srgbClr val="009900"/>
                </a:solidFill>
              </a:rPr>
              <a:t>El </a:t>
            </a:r>
            <a:r>
              <a:rPr lang="es-VE" sz="1600" b="1" u="sng" dirty="0" err="1">
                <a:solidFill>
                  <a:srgbClr val="009900"/>
                </a:solidFill>
              </a:rPr>
              <a:t>Macrosistema</a:t>
            </a:r>
            <a:r>
              <a:rPr lang="es-VE" sz="1600" dirty="0" smtClean="0"/>
              <a:t>. </a:t>
            </a:r>
            <a:r>
              <a:rPr lang="es-VE" sz="1400" dirty="0" smtClean="0"/>
              <a:t>Si la integración de 3 barrios en el centro era un “microsistema”, organizar los microsistemas </a:t>
            </a:r>
          </a:p>
          <a:p>
            <a:pPr marL="0" indent="0" algn="r">
              <a:buNone/>
            </a:pPr>
            <a:r>
              <a:rPr lang="es-VE" sz="1400" dirty="0" smtClean="0"/>
              <a:t>de barrios en la ciudad daba el </a:t>
            </a:r>
            <a:r>
              <a:rPr lang="es-VE" sz="1400" dirty="0" err="1" smtClean="0"/>
              <a:t>Macrosistema</a:t>
            </a:r>
            <a:r>
              <a:rPr lang="es-VE" sz="1400" dirty="0" smtClean="0"/>
              <a:t>, que era  </a:t>
            </a:r>
          </a:p>
          <a:p>
            <a:pPr marL="0" indent="0" algn="r">
              <a:buNone/>
            </a:pPr>
            <a:r>
              <a:rPr lang="es-VE" sz="1400" dirty="0" smtClean="0"/>
              <a:t>impulsar un movimiento popular urbano.  </a:t>
            </a:r>
          </a:p>
          <a:p>
            <a:pPr marL="0" indent="0" algn="r">
              <a:buNone/>
            </a:pPr>
            <a:r>
              <a:rPr lang="es-VE" sz="1400" dirty="0" smtClean="0"/>
              <a:t>Nada fácil en 1974. </a:t>
            </a:r>
          </a:p>
          <a:p>
            <a:pPr marL="0" indent="0" algn="r">
              <a:buNone/>
            </a:pPr>
            <a:r>
              <a:rPr lang="es-VE" sz="1400" dirty="0" smtClean="0"/>
              <a:t>(Cambié el nombre de “Microsistemas” por “Unidades </a:t>
            </a:r>
          </a:p>
          <a:p>
            <a:pPr marL="0" indent="0" algn="r">
              <a:buNone/>
            </a:pPr>
            <a:r>
              <a:rPr lang="es-VE" sz="1400" dirty="0" smtClean="0"/>
              <a:t>de Ordenamiento” U.O. en la publicación artesanal de 1975, </a:t>
            </a:r>
          </a:p>
          <a:p>
            <a:pPr marL="0" indent="0" algn="r">
              <a:buNone/>
            </a:pPr>
            <a:r>
              <a:rPr lang="es-VE" sz="1400" dirty="0" smtClean="0"/>
              <a:t>para ir acorde con lo que planteaba el Gobierno. </a:t>
            </a:r>
          </a:p>
          <a:p>
            <a:pPr marL="0" indent="0" algn="r">
              <a:buNone/>
            </a:pPr>
            <a:endParaRPr lang="es-VE" sz="1400" dirty="0" smtClean="0"/>
          </a:p>
          <a:p>
            <a:pPr marL="0" indent="0" algn="r">
              <a:buNone/>
            </a:pPr>
            <a:endParaRPr lang="es-VE" sz="1400" dirty="0"/>
          </a:p>
          <a:p>
            <a:pPr marL="0" indent="0">
              <a:buNone/>
            </a:pPr>
            <a:r>
              <a:rPr lang="es-VE" sz="1300" b="1" dirty="0" smtClean="0"/>
              <a:t>U.O1-Norte de Mérida; U.O2-Centro; U.O3- Aeropuerto; </a:t>
            </a:r>
          </a:p>
          <a:p>
            <a:pPr marL="0" indent="0">
              <a:buNone/>
            </a:pPr>
            <a:r>
              <a:rPr lang="es-VE" sz="1300" b="1" dirty="0" smtClean="0"/>
              <a:t>U.O4-Sur de La Otra Banda; U.O5- La Parroquia; U.O.6-Hacia Ejido.</a:t>
            </a:r>
            <a:endParaRPr lang="es-VE" sz="1300" b="1" dirty="0"/>
          </a:p>
          <a:p>
            <a:pPr marL="0" indent="0">
              <a:buNone/>
            </a:pPr>
            <a:r>
              <a:rPr lang="es-VE" sz="1400" dirty="0" smtClean="0"/>
              <a:t>En 1974 visité Villa El Salvador y </a:t>
            </a:r>
            <a:r>
              <a:rPr lang="es-VE" sz="1400" dirty="0" err="1" smtClean="0"/>
              <a:t>Sinamos</a:t>
            </a:r>
            <a:r>
              <a:rPr lang="es-VE" sz="1400" dirty="0" smtClean="0"/>
              <a:t> en Perú, en 1977 concursé</a:t>
            </a:r>
          </a:p>
          <a:p>
            <a:pPr marL="0" indent="0">
              <a:buNone/>
            </a:pPr>
            <a:r>
              <a:rPr lang="es-VE" sz="1400" dirty="0" smtClean="0"/>
              <a:t>en Hábitat (un macro barrio en Manila). En Mérida seguí trabajando </a:t>
            </a:r>
          </a:p>
          <a:p>
            <a:pPr marL="0" indent="0">
              <a:buNone/>
            </a:pPr>
            <a:r>
              <a:rPr lang="es-VE" sz="1400" dirty="0" smtClean="0"/>
              <a:t>con barrios hasta 1977, en 1980, en 1987 para crear la sección de </a:t>
            </a:r>
          </a:p>
          <a:p>
            <a:pPr marL="0" indent="0">
              <a:buNone/>
            </a:pPr>
            <a:r>
              <a:rPr lang="es-VE" sz="1400" dirty="0" smtClean="0"/>
              <a:t>extensión urbana en la DIGECEX-ULA y el Sistema Nacional de Salud. </a:t>
            </a:r>
          </a:p>
          <a:p>
            <a:pPr marL="0" indent="0">
              <a:buNone/>
            </a:pPr>
            <a:r>
              <a:rPr lang="es-VE" sz="1400" dirty="0" smtClean="0"/>
              <a:t>A partir de 1992 me centré en los barrios como  Proyectos Socio-Ambientales a partir de “Ríos y Municipios” y en 2002 </a:t>
            </a:r>
          </a:p>
          <a:p>
            <a:pPr marL="0" indent="0" algn="r">
              <a:buNone/>
            </a:pPr>
            <a:r>
              <a:rPr lang="es-VE" sz="1400" dirty="0" smtClean="0"/>
              <a:t>participé en un concurso y un proyecto de CONAVI para 6 barrios de Valera. </a:t>
            </a:r>
          </a:p>
          <a:p>
            <a:pPr marL="0" indent="0" algn="r">
              <a:buNone/>
            </a:pPr>
            <a:r>
              <a:rPr lang="es-VE" sz="1400" b="1" dirty="0" smtClean="0"/>
              <a:t>Gaceta Vecinal Nº 1 </a:t>
            </a:r>
          </a:p>
          <a:p>
            <a:pPr marL="0" indent="0" algn="r">
              <a:buNone/>
            </a:pPr>
            <a:r>
              <a:rPr lang="es-VE" sz="1400" b="1" dirty="0" smtClean="0"/>
              <a:t>14.11.2002</a:t>
            </a:r>
          </a:p>
          <a:p>
            <a:pPr marL="0" indent="0" algn="r">
              <a:buNone/>
            </a:pPr>
            <a:r>
              <a:rPr lang="es-VE" sz="1100" b="1" dirty="0" smtClean="0"/>
              <a:t>Unidad de Diseño Urbano 1.2</a:t>
            </a:r>
            <a:r>
              <a:rPr lang="es-VE" sz="1400" dirty="0" smtClean="0"/>
              <a:t> </a:t>
            </a:r>
          </a:p>
          <a:p>
            <a:pPr marL="0" indent="0" algn="r">
              <a:buNone/>
            </a:pPr>
            <a:r>
              <a:rPr lang="es-VE" sz="1200" dirty="0" smtClean="0"/>
              <a:t>La Libertad, Valera.</a:t>
            </a:r>
          </a:p>
        </p:txBody>
      </p:sp>
      <p:pic>
        <p:nvPicPr>
          <p:cNvPr id="6" name="5 Imagen"/>
          <p:cNvPicPr/>
          <p:nvPr/>
        </p:nvPicPr>
        <p:blipFill rotWithShape="1">
          <a:blip r:embed="rId2" cstate="print">
            <a:extLst>
              <a:ext uri="{28A0092B-C50C-407E-A947-70E740481C1C}">
                <a14:useLocalDpi xmlns:a14="http://schemas.microsoft.com/office/drawing/2010/main" xmlns="" val="0"/>
              </a:ext>
            </a:extLst>
          </a:blip>
          <a:srcRect b="20231"/>
          <a:stretch/>
        </p:blipFill>
        <p:spPr bwMode="auto">
          <a:xfrm>
            <a:off x="3448" y="1124744"/>
            <a:ext cx="4430040" cy="2520280"/>
          </a:xfrm>
          <a:prstGeom prst="rect">
            <a:avLst/>
          </a:prstGeom>
          <a:noFill/>
          <a:ln>
            <a:noFill/>
          </a:ln>
        </p:spPr>
      </p:pic>
      <p:pic>
        <p:nvPicPr>
          <p:cNvPr id="8" name="7 Imagen"/>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292080" y="3212976"/>
            <a:ext cx="3670161" cy="1944216"/>
          </a:xfrm>
          <a:prstGeom prst="rect">
            <a:avLst/>
          </a:prstGeom>
          <a:noFill/>
          <a:ln>
            <a:noFill/>
          </a:ln>
        </p:spPr>
      </p:pic>
      <p:pic>
        <p:nvPicPr>
          <p:cNvPr id="9" name="8 Imagen"/>
          <p:cNvPicPr/>
          <p:nvPr/>
        </p:nvPicPr>
        <p:blipFill rotWithShape="1">
          <a:blip r:embed="rId4" cstate="print">
            <a:extLst>
              <a:ext uri="{28A0092B-C50C-407E-A947-70E740481C1C}">
                <a14:useLocalDpi xmlns:a14="http://schemas.microsoft.com/office/drawing/2010/main" xmlns="" val="0"/>
              </a:ext>
            </a:extLst>
          </a:blip>
          <a:srcRect b="33639"/>
          <a:stretch/>
        </p:blipFill>
        <p:spPr bwMode="auto">
          <a:xfrm>
            <a:off x="3448" y="5442948"/>
            <a:ext cx="1625600" cy="1405344"/>
          </a:xfrm>
          <a:prstGeom prst="rect">
            <a:avLst/>
          </a:prstGeom>
          <a:noFill/>
          <a:ln>
            <a:noFill/>
          </a:ln>
        </p:spPr>
      </p:pic>
      <p:pic>
        <p:nvPicPr>
          <p:cNvPr id="10" name="9 Imagen"/>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629049" y="5442948"/>
            <a:ext cx="1718816" cy="1405344"/>
          </a:xfrm>
          <a:prstGeom prst="rect">
            <a:avLst/>
          </a:prstGeom>
          <a:noFill/>
          <a:ln>
            <a:noFill/>
          </a:ln>
        </p:spPr>
      </p:pic>
      <p:pic>
        <p:nvPicPr>
          <p:cNvPr id="11" name="10 Imagen"/>
          <p:cNvPicPr/>
          <p:nvPr/>
        </p:nvPicPr>
        <p:blipFill rotWithShape="1">
          <a:blip r:embed="rId6" cstate="print">
            <a:extLst>
              <a:ext uri="{28A0092B-C50C-407E-A947-70E740481C1C}">
                <a14:useLocalDpi xmlns:a14="http://schemas.microsoft.com/office/drawing/2010/main" xmlns="" val="0"/>
              </a:ext>
            </a:extLst>
          </a:blip>
          <a:srcRect l="15140" t="26555" r="37169" b="20572"/>
          <a:stretch/>
        </p:blipFill>
        <p:spPr bwMode="auto">
          <a:xfrm>
            <a:off x="4716016" y="5661249"/>
            <a:ext cx="1182044" cy="1187044"/>
          </a:xfrm>
          <a:prstGeom prst="rect">
            <a:avLst/>
          </a:prstGeom>
          <a:noFill/>
          <a:ln>
            <a:noFill/>
          </a:ln>
        </p:spPr>
      </p:pic>
      <p:pic>
        <p:nvPicPr>
          <p:cNvPr id="12" name="11 Imagen"/>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347864" y="5661249"/>
            <a:ext cx="1458047" cy="1196751"/>
          </a:xfrm>
          <a:prstGeom prst="rect">
            <a:avLst/>
          </a:prstGeom>
          <a:noFill/>
          <a:ln>
            <a:noFill/>
          </a:ln>
        </p:spPr>
      </p:pic>
      <p:pic>
        <p:nvPicPr>
          <p:cNvPr id="13" name="12 Imagen"/>
          <p:cNvPicPr/>
          <p:nvPr/>
        </p:nvPicPr>
        <p:blipFill rotWithShape="1">
          <a:blip r:embed="rId8" cstate="print">
            <a:extLst>
              <a:ext uri="{28A0092B-C50C-407E-A947-70E740481C1C}">
                <a14:useLocalDpi xmlns:a14="http://schemas.microsoft.com/office/drawing/2010/main" xmlns="" val="0"/>
              </a:ext>
            </a:extLst>
          </a:blip>
          <a:srcRect b="42044"/>
          <a:stretch/>
        </p:blipFill>
        <p:spPr bwMode="auto">
          <a:xfrm>
            <a:off x="5898060" y="5661249"/>
            <a:ext cx="1229100" cy="1187043"/>
          </a:xfrm>
          <a:prstGeom prst="rect">
            <a:avLst/>
          </a:prstGeom>
          <a:noFill/>
          <a:ln>
            <a:noFill/>
          </a:ln>
        </p:spPr>
      </p:pic>
    </p:spTree>
    <p:extLst>
      <p:ext uri="{BB962C8B-B14F-4D97-AF65-F5344CB8AC3E}">
        <p14:creationId xmlns:p14="http://schemas.microsoft.com/office/powerpoint/2010/main" xmlns="" val="7214290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ES" sz="3200" b="1" dirty="0"/>
              <a:t>4. La FAD-ULA </a:t>
            </a:r>
            <a:r>
              <a:rPr lang="es-ES" sz="3200" b="1" dirty="0" smtClean="0"/>
              <a:t>	</a:t>
            </a:r>
            <a:r>
              <a:rPr lang="es-ES" sz="2000" b="1" dirty="0" smtClean="0">
                <a:solidFill>
                  <a:srgbClr val="CC0099"/>
                </a:solidFill>
              </a:rPr>
              <a:t>Conclusiones preliminares (a completar con ustedes)</a:t>
            </a:r>
            <a:r>
              <a:rPr lang="es-ES" sz="3200" b="1" dirty="0"/>
              <a:t/>
            </a:r>
            <a:br>
              <a:rPr lang="es-ES" sz="3200" b="1" dirty="0"/>
            </a:br>
            <a:r>
              <a:rPr lang="es-ES" sz="3200" b="1" dirty="0"/>
              <a:t>(su evolución en la investigación)	     </a:t>
            </a:r>
            <a:r>
              <a:rPr lang="es-ES" sz="4000" b="1" dirty="0" smtClean="0">
                <a:solidFill>
                  <a:srgbClr val="0000FF"/>
                </a:solidFill>
              </a:rPr>
              <a:t>9/9</a:t>
            </a:r>
            <a:endParaRPr lang="es-VE" sz="3200" dirty="0"/>
          </a:p>
        </p:txBody>
      </p:sp>
      <p:sp>
        <p:nvSpPr>
          <p:cNvPr id="3" name="2 Marcador de contenido"/>
          <p:cNvSpPr>
            <a:spLocks noGrp="1"/>
          </p:cNvSpPr>
          <p:nvPr>
            <p:ph idx="1"/>
          </p:nvPr>
        </p:nvSpPr>
        <p:spPr>
          <a:xfrm>
            <a:off x="107504" y="1412776"/>
            <a:ext cx="8928992" cy="5184576"/>
          </a:xfrm>
        </p:spPr>
        <p:txBody>
          <a:bodyPr>
            <a:normAutofit fontScale="92500" lnSpcReduction="10000"/>
          </a:bodyPr>
          <a:lstStyle/>
          <a:p>
            <a:pPr marL="0" indent="0">
              <a:buNone/>
            </a:pPr>
            <a:r>
              <a:rPr lang="es-ES" sz="1600" b="1" u="sng" dirty="0">
                <a:solidFill>
                  <a:srgbClr val="CC0099"/>
                </a:solidFill>
              </a:rPr>
              <a:t>Conclusión 4</a:t>
            </a:r>
            <a:r>
              <a:rPr lang="es-ES" sz="1600" b="1" dirty="0">
                <a:solidFill>
                  <a:srgbClr val="CC0099"/>
                </a:solidFill>
              </a:rPr>
              <a:t>:</a:t>
            </a:r>
            <a:r>
              <a:rPr lang="es-ES" sz="1600" dirty="0"/>
              <a:t> </a:t>
            </a:r>
            <a:r>
              <a:rPr lang="es-ES" sz="1600" b="1" u="sng" dirty="0" smtClean="0">
                <a:solidFill>
                  <a:srgbClr val="009900"/>
                </a:solidFill>
              </a:rPr>
              <a:t>El estudio de los barrios, aldeas, comunidades populares, la </a:t>
            </a:r>
            <a:r>
              <a:rPr lang="es-ES" sz="1600" b="1" u="sng" dirty="0">
                <a:solidFill>
                  <a:srgbClr val="009900"/>
                </a:solidFill>
              </a:rPr>
              <a:t>organización de las comunidades, el diseño de viviendas, infraestructuras residenciales y de servicios </a:t>
            </a:r>
            <a:r>
              <a:rPr lang="es-ES" sz="1600" b="1" dirty="0">
                <a:solidFill>
                  <a:srgbClr val="00CC00"/>
                </a:solidFill>
              </a:rPr>
              <a:t>(educativas, asistenciales, productivas, deportivas, recreativas y comunitarias, entre otras), todos ellos </a:t>
            </a:r>
            <a:r>
              <a:rPr lang="es-ES" sz="1600" b="1" u="sng" dirty="0">
                <a:solidFill>
                  <a:srgbClr val="009900"/>
                </a:solidFill>
              </a:rPr>
              <a:t>significan temas permanente de docencia, investigación y extensión y aplicación en el eje de taller y en las demás materias</a:t>
            </a:r>
            <a:r>
              <a:rPr lang="es-ES" sz="1600" b="1" dirty="0">
                <a:solidFill>
                  <a:srgbClr val="00CC00"/>
                </a:solidFill>
              </a:rPr>
              <a:t>, </a:t>
            </a:r>
            <a:r>
              <a:rPr lang="es-ES" sz="1600" b="1" dirty="0">
                <a:solidFill>
                  <a:srgbClr val="009900"/>
                </a:solidFill>
              </a:rPr>
              <a:t>en lo posible , para entrenarnos y entrenar a los futuros profesionales, en el reto intergeneracional, para satisfacer  necesidades prioritarias de las generaciones de hoy, para el desarrollo sustentable futuro</a:t>
            </a:r>
            <a:r>
              <a:rPr lang="es-ES" sz="1600" b="1" dirty="0">
                <a:solidFill>
                  <a:srgbClr val="00CC00"/>
                </a:solidFill>
              </a:rPr>
              <a:t>. </a:t>
            </a:r>
            <a:r>
              <a:rPr lang="es-ES" sz="1600" b="1" u="sng" dirty="0" smtClean="0">
                <a:solidFill>
                  <a:srgbClr val="00CC00"/>
                </a:solidFill>
              </a:rPr>
              <a:t>Pero también, la </a:t>
            </a:r>
            <a:r>
              <a:rPr lang="es-ES" sz="1600" b="1" u="sng" dirty="0">
                <a:solidFill>
                  <a:srgbClr val="00CC00"/>
                </a:solidFill>
              </a:rPr>
              <a:t>ciudad y los ecosistemas, </a:t>
            </a:r>
            <a:r>
              <a:rPr lang="es-ES" sz="1600" b="1" u="sng" dirty="0" smtClean="0">
                <a:solidFill>
                  <a:srgbClr val="00CC00"/>
                </a:solidFill>
              </a:rPr>
              <a:t>las respuestas de la arquitectura frente a la amenazas climáticas y naturales </a:t>
            </a:r>
            <a:r>
              <a:rPr lang="es-ES" sz="1600" b="1" dirty="0" smtClean="0">
                <a:solidFill>
                  <a:srgbClr val="00CC00"/>
                </a:solidFill>
              </a:rPr>
              <a:t>(entre ellas, cómo mitigar las emisiones de </a:t>
            </a:r>
            <a:r>
              <a:rPr lang="es-VE" sz="1600" b="1" dirty="0" smtClean="0">
                <a:solidFill>
                  <a:srgbClr val="00CC00"/>
                </a:solidFill>
              </a:rPr>
              <a:t>CO</a:t>
            </a:r>
            <a:r>
              <a:rPr lang="es-VE" sz="1600" b="1" baseline="-25000" dirty="0" smtClean="0">
                <a:solidFill>
                  <a:srgbClr val="00CC00"/>
                </a:solidFill>
              </a:rPr>
              <a:t>2 </a:t>
            </a:r>
            <a:r>
              <a:rPr lang="es-ES" sz="1600" b="1" dirty="0" smtClean="0">
                <a:solidFill>
                  <a:srgbClr val="00CC00"/>
                </a:solidFill>
              </a:rPr>
              <a:t>y otro gases de efecto invernadero, y aprender a calcular cuántos árboles y plantas hay que sembrar, que en diseño es hacer paisajismo, para inducir a recrear, recuperar y conservar bosques y ecosistemas, que por la captación de carbono permita convertir en carbono neutral, las emisiones que se derivan de nuestras acciones y de nuestras obras </a:t>
            </a:r>
            <a:r>
              <a:rPr lang="es-ES" sz="1600" b="1" dirty="0">
                <a:solidFill>
                  <a:srgbClr val="00CC00"/>
                </a:solidFill>
              </a:rPr>
              <a:t> </a:t>
            </a:r>
            <a:r>
              <a:rPr lang="es-ES" sz="1600" b="1" dirty="0" smtClean="0">
                <a:solidFill>
                  <a:srgbClr val="00CC00"/>
                </a:solidFill>
              </a:rPr>
              <a:t>e intervenciones en el medio físico).</a:t>
            </a:r>
            <a:r>
              <a:rPr lang="es-ES" sz="1600" b="1" dirty="0">
                <a:solidFill>
                  <a:srgbClr val="00CC00"/>
                </a:solidFill>
              </a:rPr>
              <a:t> </a:t>
            </a:r>
            <a:endParaRPr lang="es-VE" sz="1600" b="1" dirty="0">
              <a:solidFill>
                <a:srgbClr val="00CC00"/>
              </a:solidFill>
            </a:endParaRPr>
          </a:p>
          <a:p>
            <a:pPr marL="0" indent="0">
              <a:buNone/>
            </a:pPr>
            <a:r>
              <a:rPr lang="es-ES" sz="1600" b="1" u="sng" dirty="0">
                <a:solidFill>
                  <a:srgbClr val="CC0099"/>
                </a:solidFill>
              </a:rPr>
              <a:t>Conclusión 5</a:t>
            </a:r>
            <a:r>
              <a:rPr lang="es-ES" sz="1600" dirty="0"/>
              <a:t>: </a:t>
            </a:r>
            <a:r>
              <a:rPr lang="es-ES" sz="1600" b="1" dirty="0"/>
              <a:t>Prácticamente las tres secciones de investigación que funcionaron hasta 1975: planeamiento, historia y tecnología, hoy subsisten a través de los dos centros actuales y los tres grupos, al que se adjunta el postgrado y sus tres programas</a:t>
            </a:r>
            <a:r>
              <a:rPr lang="es-ES" sz="1600" dirty="0"/>
              <a:t>. </a:t>
            </a:r>
            <a:r>
              <a:rPr lang="es-ES" sz="1600" b="1" dirty="0" smtClean="0">
                <a:solidFill>
                  <a:srgbClr val="00CC00"/>
                </a:solidFill>
              </a:rPr>
              <a:t>Debemos </a:t>
            </a:r>
            <a:r>
              <a:rPr lang="es-ES" sz="1600" b="1" u="sng" dirty="0" smtClean="0">
                <a:solidFill>
                  <a:srgbClr val="009900"/>
                </a:solidFill>
              </a:rPr>
              <a:t>procurar que la </a:t>
            </a:r>
            <a:r>
              <a:rPr lang="es-ES" sz="1600" b="1" u="sng" dirty="0">
                <a:solidFill>
                  <a:srgbClr val="009900"/>
                </a:solidFill>
              </a:rPr>
              <a:t>investigación </a:t>
            </a:r>
            <a:r>
              <a:rPr lang="es-ES" sz="1600" b="1" u="sng" dirty="0" smtClean="0">
                <a:solidFill>
                  <a:srgbClr val="009900"/>
                </a:solidFill>
              </a:rPr>
              <a:t>se  institucionalice en los profesores de los Departamentos</a:t>
            </a:r>
            <a:r>
              <a:rPr lang="es-ES" sz="1600" b="1" dirty="0">
                <a:solidFill>
                  <a:srgbClr val="00CC00"/>
                </a:solidFill>
              </a:rPr>
              <a:t>. Y </a:t>
            </a:r>
            <a:r>
              <a:rPr lang="es-ES" sz="1600" b="1" dirty="0" smtClean="0">
                <a:solidFill>
                  <a:srgbClr val="00CC00"/>
                </a:solidFill>
              </a:rPr>
              <a:t>dar los pasos para </a:t>
            </a:r>
            <a:r>
              <a:rPr lang="es-ES" sz="1600" b="1" u="sng" dirty="0" smtClean="0">
                <a:solidFill>
                  <a:srgbClr val="009900"/>
                </a:solidFill>
              </a:rPr>
              <a:t>instaurar la </a:t>
            </a:r>
            <a:r>
              <a:rPr lang="es-ES" sz="1600" b="1" u="sng" dirty="0">
                <a:solidFill>
                  <a:srgbClr val="009900"/>
                </a:solidFill>
              </a:rPr>
              <a:t>conveniente interacción académica entre los Departamentos</a:t>
            </a:r>
            <a:r>
              <a:rPr lang="es-ES" sz="1600" b="1" dirty="0">
                <a:solidFill>
                  <a:srgbClr val="00CC00"/>
                </a:solidFill>
              </a:rPr>
              <a:t>, </a:t>
            </a:r>
            <a:r>
              <a:rPr lang="es-ES" sz="1600" b="1" dirty="0" smtClean="0">
                <a:solidFill>
                  <a:srgbClr val="00CC00"/>
                </a:solidFill>
              </a:rPr>
              <a:t>y entre </a:t>
            </a:r>
            <a:r>
              <a:rPr lang="es-ES" sz="1600" b="1" dirty="0">
                <a:solidFill>
                  <a:srgbClr val="00CC00"/>
                </a:solidFill>
              </a:rPr>
              <a:t>las unidades de investigación de la </a:t>
            </a:r>
            <a:r>
              <a:rPr lang="es-ES" sz="1600" b="1" dirty="0" smtClean="0">
                <a:solidFill>
                  <a:srgbClr val="00CC00"/>
                </a:solidFill>
              </a:rPr>
              <a:t>Escuela y la Facultad, para trazar lineamientos de investigación y encuentros a corto, mediano y largo plazo.</a:t>
            </a:r>
            <a:endParaRPr lang="es-VE" sz="1600" b="1" dirty="0">
              <a:solidFill>
                <a:srgbClr val="00CC00"/>
              </a:solidFill>
            </a:endParaRPr>
          </a:p>
          <a:p>
            <a:pPr marL="0" indent="0">
              <a:buNone/>
            </a:pPr>
            <a:r>
              <a:rPr lang="es-ES" sz="1600" b="1" u="sng" dirty="0" smtClean="0">
                <a:solidFill>
                  <a:srgbClr val="CC0099"/>
                </a:solidFill>
              </a:rPr>
              <a:t>Recomendación-Sugerencia</a:t>
            </a:r>
            <a:r>
              <a:rPr lang="es-ES" sz="1600" dirty="0" smtClean="0"/>
              <a:t>: </a:t>
            </a:r>
            <a:r>
              <a:rPr lang="es-ES" sz="1600" b="1" u="sng" dirty="0" smtClean="0">
                <a:solidFill>
                  <a:srgbClr val="009900"/>
                </a:solidFill>
              </a:rPr>
              <a:t>Programar objetivos y metas del corto y mediano plazo a 4 años, a 2 años, a un año, a 4 trimestres y en períodos de 3 semanas, que en ciertos casos puede significar programaciones de una semana, y de un día</a:t>
            </a:r>
            <a:r>
              <a:rPr lang="es-ES" sz="1600" b="1" dirty="0" smtClean="0">
                <a:solidFill>
                  <a:srgbClr val="009900"/>
                </a:solidFill>
              </a:rPr>
              <a:t>, en los </a:t>
            </a:r>
            <a:r>
              <a:rPr lang="es-ES" sz="1600" b="1" dirty="0">
                <a:solidFill>
                  <a:srgbClr val="009900"/>
                </a:solidFill>
              </a:rPr>
              <a:t>próximos 8 años, </a:t>
            </a:r>
            <a:r>
              <a:rPr lang="es-ES" sz="1600" b="1" dirty="0" smtClean="0">
                <a:solidFill>
                  <a:srgbClr val="009900"/>
                </a:solidFill>
              </a:rPr>
              <a:t>y </a:t>
            </a:r>
            <a:r>
              <a:rPr lang="es-ES" sz="1600" dirty="0" smtClean="0"/>
              <a:t>formular </a:t>
            </a:r>
            <a:r>
              <a:rPr lang="es-ES" sz="1600" dirty="0"/>
              <a:t>lineamientos </a:t>
            </a:r>
            <a:r>
              <a:rPr lang="es-ES" sz="1600" dirty="0" smtClean="0"/>
              <a:t>“lo que debería ser” a </a:t>
            </a:r>
            <a:r>
              <a:rPr lang="es-ES" sz="1600" dirty="0"/>
              <a:t>largo plazo, en 4 fases de 8 </a:t>
            </a:r>
            <a:r>
              <a:rPr lang="es-ES" sz="1600" dirty="0" smtClean="0"/>
              <a:t>años: un </a:t>
            </a:r>
            <a:r>
              <a:rPr lang="es-ES" sz="1600" dirty="0"/>
              <a:t>lapso generacional (estimado en 32 </a:t>
            </a:r>
            <a:r>
              <a:rPr lang="es-ES" sz="1600" dirty="0" smtClean="0"/>
              <a:t>años). </a:t>
            </a:r>
            <a:r>
              <a:rPr lang="es-ES" sz="1600" dirty="0" smtClean="0">
                <a:solidFill>
                  <a:srgbClr val="CC0099"/>
                </a:solidFill>
              </a:rPr>
              <a:t>Desde el CIVHA, un prospecto de plan de confección participativa, que comienza en esta sesión</a:t>
            </a:r>
            <a:r>
              <a:rPr lang="es-ES" sz="1600" dirty="0" smtClean="0"/>
              <a:t>, </a:t>
            </a:r>
            <a:r>
              <a:rPr lang="es-ES" sz="1600" b="1" dirty="0" smtClean="0">
                <a:solidFill>
                  <a:srgbClr val="CC0099"/>
                </a:solidFill>
              </a:rPr>
              <a:t>invitando a todos, a escribir </a:t>
            </a:r>
            <a:r>
              <a:rPr lang="es-ES" sz="1600" dirty="0" smtClean="0">
                <a:solidFill>
                  <a:srgbClr val="CC0099"/>
                </a:solidFill>
              </a:rPr>
              <a:t>observaciones, críticas, y sobre todo aportes de ideas como </a:t>
            </a:r>
            <a:r>
              <a:rPr lang="es-ES" sz="1600" i="1" dirty="0" err="1" smtClean="0">
                <a:solidFill>
                  <a:srgbClr val="CC0099"/>
                </a:solidFill>
              </a:rPr>
              <a:t>Brainstorming</a:t>
            </a:r>
            <a:r>
              <a:rPr lang="es-ES" sz="1600" i="1" dirty="0" smtClean="0">
                <a:solidFill>
                  <a:srgbClr val="CC0099"/>
                </a:solidFill>
              </a:rPr>
              <a:t>, </a:t>
            </a:r>
            <a:r>
              <a:rPr lang="es-ES" sz="1600" dirty="0" smtClean="0">
                <a:solidFill>
                  <a:srgbClr val="CC0099"/>
                </a:solidFill>
              </a:rPr>
              <a:t>de lo que podríamos hacer para el resto de 2014 y para 2015, y más all</a:t>
            </a:r>
            <a:r>
              <a:rPr lang="es-ES" sz="1600" dirty="0">
                <a:solidFill>
                  <a:srgbClr val="CC0099"/>
                </a:solidFill>
              </a:rPr>
              <a:t>á</a:t>
            </a:r>
            <a:r>
              <a:rPr lang="es-ES" sz="1600" dirty="0" smtClean="0">
                <a:solidFill>
                  <a:srgbClr val="CC0099"/>
                </a:solidFill>
              </a:rPr>
              <a:t>. Y presentarlo a investigadores, al CEHAAV y a los Grupos, para tratar de formular una política común</a:t>
            </a:r>
            <a:r>
              <a:rPr lang="es-ES" sz="1600" dirty="0" smtClean="0"/>
              <a:t>.  </a:t>
            </a:r>
            <a:endParaRPr lang="es-VE" sz="1600" dirty="0"/>
          </a:p>
          <a:p>
            <a:pPr marL="0" indent="0">
              <a:buNone/>
            </a:pPr>
            <a:endParaRPr lang="es-VE" dirty="0"/>
          </a:p>
        </p:txBody>
      </p:sp>
    </p:spTree>
    <p:extLst>
      <p:ext uri="{BB962C8B-B14F-4D97-AF65-F5344CB8AC3E}">
        <p14:creationId xmlns:p14="http://schemas.microsoft.com/office/powerpoint/2010/main" xmlns="" val="28878757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71401"/>
            <a:ext cx="8856984" cy="2920907"/>
          </a:xfrm>
        </p:spPr>
        <p:txBody>
          <a:bodyPr>
            <a:normAutofit/>
          </a:bodyPr>
          <a:lstStyle/>
          <a:p>
            <a:r>
              <a:rPr lang="es-VE" sz="2400" b="1" dirty="0">
                <a:solidFill>
                  <a:srgbClr val="0000FF"/>
                </a:solidFill>
              </a:rPr>
              <a:t>La utopía social es realizable: 'Villa El Salvador' Lima, Perú</a:t>
            </a:r>
            <a:r>
              <a:rPr lang="es-VE" sz="1800" b="1" dirty="0">
                <a:solidFill>
                  <a:srgbClr val="0000FF"/>
                </a:solidFill>
              </a:rPr>
              <a:t>          </a:t>
            </a:r>
            <a:r>
              <a:rPr lang="es-VE" sz="3200" b="1" dirty="0" smtClean="0">
                <a:solidFill>
                  <a:srgbClr val="0000FF"/>
                </a:solidFill>
              </a:rPr>
              <a:t>1/4</a:t>
            </a:r>
            <a:r>
              <a:rPr lang="es-VE" sz="2400" b="1" dirty="0" smtClean="0">
                <a:solidFill>
                  <a:srgbClr val="0000FF"/>
                </a:solidFill>
              </a:rPr>
              <a:t> </a:t>
            </a:r>
            <a:br>
              <a:rPr lang="es-VE" sz="2400" b="1" dirty="0" smtClean="0">
                <a:solidFill>
                  <a:srgbClr val="0000FF"/>
                </a:solidFill>
              </a:rPr>
            </a:br>
            <a:r>
              <a:rPr lang="es-VE" sz="1200" dirty="0" smtClean="0"/>
              <a:t>Capítulo </a:t>
            </a:r>
            <a:r>
              <a:rPr lang="es-VE" sz="1200" dirty="0"/>
              <a:t>V de: El desarrollo integral de las comunidades populares, (Jugo, Luis: 2004) </a:t>
            </a:r>
            <a:r>
              <a:rPr lang="es-VE" sz="1200" dirty="0" smtClean="0"/>
              <a:t/>
            </a:r>
            <a:br>
              <a:rPr lang="es-VE" sz="1200" dirty="0" smtClean="0"/>
            </a:br>
            <a:r>
              <a:rPr lang="es-VE" sz="1200" dirty="0" smtClean="0"/>
              <a:t>en </a:t>
            </a:r>
            <a:r>
              <a:rPr lang="es-VE" sz="1200" dirty="0"/>
              <a:t>digital desde 2005, en </a:t>
            </a:r>
            <a:r>
              <a:rPr lang="es-VE" sz="1200" u="sng" dirty="0">
                <a:hlinkClick r:id="rId2"/>
              </a:rPr>
              <a:t>http://www.saber.ula.ve/dspace/handle/123456789/14454</a:t>
            </a:r>
            <a:r>
              <a:rPr lang="es-VE" sz="1200" dirty="0" smtClean="0"/>
              <a:t/>
            </a:r>
            <a:br>
              <a:rPr lang="es-VE" sz="1200" dirty="0" smtClean="0"/>
            </a:br>
            <a:r>
              <a:rPr lang="es-VE" sz="1400" dirty="0" smtClean="0"/>
              <a:t>Tras una invasión desordenada en </a:t>
            </a:r>
            <a:r>
              <a:rPr lang="es-VE" sz="1400" dirty="0"/>
              <a:t>1971</a:t>
            </a:r>
            <a:r>
              <a:rPr lang="es-VE" sz="1400" dirty="0" smtClean="0"/>
              <a:t>, en 1972 la planificación con el apoyo del gobierno </a:t>
            </a:r>
            <a:r>
              <a:rPr lang="es-VE" sz="1400" dirty="0"/>
              <a:t>Foto 1 </a:t>
            </a:r>
            <a:r>
              <a:rPr lang="es-VE" sz="1400" dirty="0" smtClean="0"/>
              <a:t/>
            </a:r>
            <a:br>
              <a:rPr lang="es-VE" sz="1400" dirty="0" smtClean="0"/>
            </a:br>
            <a:r>
              <a:rPr lang="es-VE" sz="1400" dirty="0" smtClean="0"/>
              <a:t>y </a:t>
            </a:r>
            <a:r>
              <a:rPr lang="es-VE" sz="1400" b="1" dirty="0" smtClean="0"/>
              <a:t>LA INSTALACIÓN de la </a:t>
            </a:r>
            <a:r>
              <a:rPr lang="es-VE" sz="1400" b="1" dirty="0"/>
              <a:t>gente (100.000 personas), foto </a:t>
            </a:r>
            <a:r>
              <a:rPr lang="es-VE" sz="1400" b="1" dirty="0" smtClean="0"/>
              <a:t>2: </a:t>
            </a:r>
            <a:r>
              <a:rPr lang="es-VE" sz="1400" dirty="0" smtClean="0"/>
              <a:t/>
            </a:r>
            <a:br>
              <a:rPr lang="es-VE" sz="1400" dirty="0" smtClean="0"/>
            </a:br>
            <a:r>
              <a:rPr lang="es-VE" sz="1600" b="1" dirty="0" smtClean="0">
                <a:solidFill>
                  <a:srgbClr val="FF0000"/>
                </a:solidFill>
              </a:rPr>
              <a:t>La </a:t>
            </a:r>
            <a:r>
              <a:rPr lang="es-VE" sz="1600" b="1" dirty="0">
                <a:solidFill>
                  <a:srgbClr val="FF0000"/>
                </a:solidFill>
              </a:rPr>
              <a:t>gente cual colmena de abejas ajetreadas, con sus atados al hombro </a:t>
            </a:r>
            <a:r>
              <a:rPr lang="es-VE" sz="1600" b="1" dirty="0" smtClean="0">
                <a:solidFill>
                  <a:srgbClr val="FF0000"/>
                </a:solidFill>
              </a:rPr>
              <a:t/>
            </a:r>
            <a:br>
              <a:rPr lang="es-VE" sz="1600" b="1" dirty="0" smtClean="0">
                <a:solidFill>
                  <a:srgbClr val="FF0000"/>
                </a:solidFill>
              </a:rPr>
            </a:br>
            <a:r>
              <a:rPr lang="es-VE" sz="1600" b="1" dirty="0" smtClean="0">
                <a:solidFill>
                  <a:srgbClr val="FF0000"/>
                </a:solidFill>
              </a:rPr>
              <a:t>van </a:t>
            </a:r>
            <a:r>
              <a:rPr lang="es-VE" sz="1600" b="1" dirty="0">
                <a:solidFill>
                  <a:srgbClr val="FF0000"/>
                </a:solidFill>
              </a:rPr>
              <a:t>dejando rastros profundos sobre la arena mojada; </a:t>
            </a:r>
            <a:r>
              <a:rPr lang="es-VE" sz="1600" b="1" dirty="0" smtClean="0">
                <a:solidFill>
                  <a:srgbClr val="FF0000"/>
                </a:solidFill>
              </a:rPr>
              <a:t/>
            </a:r>
            <a:br>
              <a:rPr lang="es-VE" sz="1600" b="1" dirty="0" smtClean="0">
                <a:solidFill>
                  <a:srgbClr val="FF0000"/>
                </a:solidFill>
              </a:rPr>
            </a:br>
            <a:r>
              <a:rPr lang="es-VE" sz="1600" b="1" dirty="0" smtClean="0">
                <a:solidFill>
                  <a:srgbClr val="FF0000"/>
                </a:solidFill>
              </a:rPr>
              <a:t>buscan </a:t>
            </a:r>
            <a:r>
              <a:rPr lang="es-VE" sz="1600" b="1" dirty="0">
                <a:solidFill>
                  <a:srgbClr val="FF0000"/>
                </a:solidFill>
              </a:rPr>
              <a:t>el lote en medio de tantas chozas iguales, de palos y </a:t>
            </a:r>
            <a:r>
              <a:rPr lang="es-VE" sz="1600" b="1" dirty="0" smtClean="0">
                <a:solidFill>
                  <a:srgbClr val="FF0000"/>
                </a:solidFill>
              </a:rPr>
              <a:t>esteras</a:t>
            </a:r>
            <a:r>
              <a:rPr lang="es-VE" sz="800" b="1" dirty="0" smtClean="0">
                <a:solidFill>
                  <a:srgbClr val="FF0000"/>
                </a:solidFill>
              </a:rPr>
              <a:t/>
            </a:r>
            <a:br>
              <a:rPr lang="es-VE" sz="800" b="1" dirty="0" smtClean="0">
                <a:solidFill>
                  <a:srgbClr val="FF0000"/>
                </a:solidFill>
              </a:rPr>
            </a:br>
            <a:r>
              <a:rPr lang="es-VE" sz="800" dirty="0" smtClean="0"/>
              <a:t/>
            </a:r>
            <a:br>
              <a:rPr lang="es-VE" sz="800" dirty="0" smtClean="0"/>
            </a:br>
            <a:r>
              <a:rPr lang="es-VE" sz="1400" dirty="0" smtClean="0"/>
              <a:t>Foto 3 Tras los primeros años de la instalación. Foto 4 el distrito hoy desarrollado </a:t>
            </a:r>
            <a:r>
              <a:rPr lang="es-VE" sz="1400" dirty="0"/>
              <a:t/>
            </a:r>
            <a:br>
              <a:rPr lang="es-VE" sz="1400" dirty="0"/>
            </a:br>
            <a:r>
              <a:rPr lang="es-VE" sz="1400" dirty="0">
                <a:hlinkClick r:id="rId3"/>
              </a:rPr>
              <a:t>https://www.google.co.ve/?</a:t>
            </a:r>
            <a:r>
              <a:rPr lang="es-VE" sz="1400" dirty="0" smtClean="0">
                <a:hlinkClick r:id="rId3"/>
              </a:rPr>
              <a:t>gws_rd=ssl#q=villa+el+salvador+peru</a:t>
            </a:r>
            <a:r>
              <a:rPr lang="es-VE" sz="1400" dirty="0" smtClean="0"/>
              <a:t> descargas de fotos el 09.09.2014 </a:t>
            </a:r>
            <a:endParaRPr lang="es-VE" sz="1400" dirty="0"/>
          </a:p>
        </p:txBody>
      </p:sp>
      <p:pic>
        <p:nvPicPr>
          <p:cNvPr id="4" name="3 Marcador de contenido" descr="http://www.amigosdevilla.it/Foto/1971_03.jpg"/>
          <p:cNvPicPr>
            <a:picLocks noGrp="1"/>
          </p:cNvPicPr>
          <p:nvPr>
            <p:ph idx="1"/>
          </p:nvPr>
        </p:nvPicPr>
        <p:blipFill>
          <a:blip r:embed="rId4" cstate="print">
            <a:extLst>
              <a:ext uri="{28A0092B-C50C-407E-A947-70E740481C1C}">
                <a14:useLocalDpi xmlns:a14="http://schemas.microsoft.com/office/drawing/2010/main" xmlns="" val="0"/>
              </a:ext>
            </a:extLst>
          </a:blip>
          <a:srcRect/>
          <a:stretch>
            <a:fillRect/>
          </a:stretch>
        </p:blipFill>
        <p:spPr bwMode="auto">
          <a:xfrm>
            <a:off x="4438541" y="2708920"/>
            <a:ext cx="2876560" cy="2016224"/>
          </a:xfrm>
          <a:prstGeom prst="rect">
            <a:avLst/>
          </a:prstGeom>
          <a:noFill/>
          <a:ln>
            <a:noFill/>
          </a:ln>
        </p:spPr>
      </p:pic>
      <p:pic>
        <p:nvPicPr>
          <p:cNvPr id="5" name="4 Imagen" descr="https://encrypted-tbn2.gstatic.com/images?q=tbn:ANd9GcRt_0FYOhIUqpdKQ9AuTjS00vtaHv5OWDFwlJk5fK_-FZlcxeSv">
            <a:hlinkClick r:id="rId5"/>
          </p:cNvPr>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618001" y="2749507"/>
            <a:ext cx="2664296" cy="1944216"/>
          </a:xfrm>
          <a:prstGeom prst="rect">
            <a:avLst/>
          </a:prstGeom>
          <a:noFill/>
          <a:ln>
            <a:noFill/>
          </a:ln>
        </p:spPr>
      </p:pic>
      <p:pic>
        <p:nvPicPr>
          <p:cNvPr id="6" name="5 Imagen" descr="http://4.bp.blogspot.com/_563Igs6ovSU/TMejS7MLBHI/AAAAAAAAABc/eIk5hb5akt8/s1600/villa+el+salvador.jpg">
            <a:hlinkClick r:id="rId7"/>
          </p:cNvPr>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547663" y="4725144"/>
            <a:ext cx="2804973" cy="1942713"/>
          </a:xfrm>
          <a:prstGeom prst="rect">
            <a:avLst/>
          </a:prstGeom>
          <a:noFill/>
          <a:ln>
            <a:noFill/>
          </a:ln>
        </p:spPr>
      </p:pic>
      <p:pic>
        <p:nvPicPr>
          <p:cNvPr id="7" name="6 Imagen" descr="http://www.encuestas.com.pe/wp-content/uploads/2010/06/villa-el-salvador-3.jpg">
            <a:hlinkClick r:id="rId9"/>
          </p:cNvPr>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4438541" y="4725144"/>
            <a:ext cx="2952328" cy="1942713"/>
          </a:xfrm>
          <a:prstGeom prst="rect">
            <a:avLst/>
          </a:prstGeom>
          <a:noFill/>
          <a:ln>
            <a:noFill/>
          </a:ln>
        </p:spPr>
      </p:pic>
    </p:spTree>
    <p:extLst>
      <p:ext uri="{BB962C8B-B14F-4D97-AF65-F5344CB8AC3E}">
        <p14:creationId xmlns:p14="http://schemas.microsoft.com/office/powerpoint/2010/main" xmlns="" val="31430395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44624"/>
            <a:ext cx="8854737" cy="1872208"/>
          </a:xfrm>
        </p:spPr>
        <p:txBody>
          <a:bodyPr>
            <a:noAutofit/>
          </a:bodyPr>
          <a:lstStyle/>
          <a:p>
            <a:r>
              <a:rPr lang="es-VE" sz="1800" b="1" dirty="0" smtClean="0">
                <a:solidFill>
                  <a:srgbClr val="0000FF"/>
                </a:solidFill>
              </a:rPr>
              <a:t/>
            </a:r>
            <a:br>
              <a:rPr lang="es-VE" sz="1800" b="1" dirty="0" smtClean="0">
                <a:solidFill>
                  <a:srgbClr val="0000FF"/>
                </a:solidFill>
              </a:rPr>
            </a:br>
            <a:r>
              <a:rPr lang="es-VE" sz="2400" b="1" dirty="0" smtClean="0">
                <a:solidFill>
                  <a:srgbClr val="0000FF"/>
                </a:solidFill>
              </a:rPr>
              <a:t>La </a:t>
            </a:r>
            <a:r>
              <a:rPr lang="es-VE" sz="2400" b="1" dirty="0">
                <a:solidFill>
                  <a:srgbClr val="0000FF"/>
                </a:solidFill>
              </a:rPr>
              <a:t>utopía social es realizable: 'Villa El Salvador' Lima, </a:t>
            </a:r>
            <a:r>
              <a:rPr lang="es-VE" sz="2400" b="1" dirty="0" smtClean="0">
                <a:solidFill>
                  <a:srgbClr val="0000FF"/>
                </a:solidFill>
              </a:rPr>
              <a:t>Perú          </a:t>
            </a:r>
            <a:r>
              <a:rPr lang="es-VE" sz="3200" b="1" dirty="0">
                <a:solidFill>
                  <a:srgbClr val="0000FF"/>
                </a:solidFill>
              </a:rPr>
              <a:t>2</a:t>
            </a:r>
            <a:r>
              <a:rPr lang="es-VE" sz="3200" b="1" dirty="0" smtClean="0">
                <a:solidFill>
                  <a:srgbClr val="0000FF"/>
                </a:solidFill>
              </a:rPr>
              <a:t>/4</a:t>
            </a:r>
            <a:r>
              <a:rPr lang="es-VE" sz="1800" dirty="0" smtClean="0">
                <a:solidFill>
                  <a:srgbClr val="0000FF"/>
                </a:solidFill>
              </a:rPr>
              <a:t/>
            </a:r>
            <a:br>
              <a:rPr lang="es-VE" sz="1800" dirty="0" smtClean="0">
                <a:solidFill>
                  <a:srgbClr val="0000FF"/>
                </a:solidFill>
              </a:rPr>
            </a:br>
            <a:r>
              <a:rPr lang="es-VE" sz="1600" dirty="0" smtClean="0"/>
              <a:t>Al lado </a:t>
            </a:r>
            <a:r>
              <a:rPr lang="es-VE" sz="1600" dirty="0"/>
              <a:t>de Chorrillos, Lima </a:t>
            </a:r>
            <a:r>
              <a:rPr lang="es-VE" sz="1600" dirty="0" smtClean="0"/>
              <a:t>Perú, tras la invasión desordenada 1971, </a:t>
            </a:r>
            <a:r>
              <a:rPr lang="es-VE" sz="1600" dirty="0"/>
              <a:t>una ciudad planificada, que contó con el apoyo de un </a:t>
            </a:r>
            <a:r>
              <a:rPr lang="es-VE" sz="1600" dirty="0" smtClean="0"/>
              <a:t>gobierno militar socialista, a través del SINAMOS (Sistema Nacional de Movilización). </a:t>
            </a:r>
            <a:br>
              <a:rPr lang="es-VE" sz="1600" dirty="0" smtClean="0"/>
            </a:br>
            <a:r>
              <a:rPr lang="es-VE" sz="1600" dirty="0" smtClean="0"/>
              <a:t>Hoy, en democracia, la Villa es modelo </a:t>
            </a:r>
            <a:r>
              <a:rPr lang="es-VE" sz="1600" dirty="0"/>
              <a:t>de organización comunitaria, </a:t>
            </a:r>
            <a:r>
              <a:rPr lang="es-VE" sz="1600" dirty="0" smtClean="0"/>
              <a:t>Premio “Príncipe </a:t>
            </a:r>
            <a:r>
              <a:rPr lang="es-VE" sz="1600" dirty="0"/>
              <a:t>de Asturias </a:t>
            </a:r>
            <a:r>
              <a:rPr lang="es-VE" sz="1600" dirty="0" smtClean="0"/>
              <a:t>de la Concordia 1987” y “Ciudad Mensajera de la Paz 2007”, por las </a:t>
            </a:r>
            <a:r>
              <a:rPr lang="es-VE" sz="1600" dirty="0"/>
              <a:t>Naciones Unidas</a:t>
            </a:r>
            <a:r>
              <a:rPr lang="es-VE" sz="1600" dirty="0" smtClean="0"/>
              <a:t>.</a:t>
            </a:r>
            <a:br>
              <a:rPr lang="es-VE" sz="1600" dirty="0" smtClean="0"/>
            </a:br>
            <a:r>
              <a:rPr lang="es-VE" sz="1600" b="1" dirty="0" smtClean="0"/>
              <a:t>LA PLANIFICACIÓN DE LA NUEVA CIUDAD, SINAMOS, 1972-1973</a:t>
            </a:r>
            <a:r>
              <a:rPr lang="es-VE" sz="1600" dirty="0" smtClean="0"/>
              <a:t/>
            </a:r>
            <a:br>
              <a:rPr lang="es-VE" sz="1600" dirty="0" smtClean="0"/>
            </a:br>
            <a:endParaRPr lang="es-VE" sz="1600" dirty="0"/>
          </a:p>
        </p:txBody>
      </p:sp>
      <p:sp>
        <p:nvSpPr>
          <p:cNvPr id="3" name="2 Marcador de contenido"/>
          <p:cNvSpPr>
            <a:spLocks noGrp="1"/>
          </p:cNvSpPr>
          <p:nvPr>
            <p:ph idx="1"/>
          </p:nvPr>
        </p:nvSpPr>
        <p:spPr>
          <a:xfrm>
            <a:off x="457200" y="1600200"/>
            <a:ext cx="8229600" cy="4997152"/>
          </a:xfrm>
        </p:spPr>
        <p:txBody>
          <a:bodyPr>
            <a:normAutofit/>
          </a:bodyPr>
          <a:lstStyle/>
          <a:p>
            <a:pPr marL="0" indent="0">
              <a:buNone/>
            </a:pPr>
            <a:endParaRPr lang="es-VE" sz="1400" b="1" dirty="0" smtClean="0"/>
          </a:p>
          <a:p>
            <a:pPr marL="0" indent="0">
              <a:buNone/>
            </a:pPr>
            <a:r>
              <a:rPr lang="es-VE" sz="1400" b="1" dirty="0" smtClean="0"/>
              <a:t>Diseño del Módulo Urbano (Grupo Residencial) </a:t>
            </a:r>
          </a:p>
          <a:p>
            <a:pPr marL="0" indent="0" algn="r">
              <a:buNone/>
            </a:pPr>
            <a:r>
              <a:rPr lang="es-VE" sz="1400" b="1" dirty="0" smtClean="0"/>
              <a:t>Esquema </a:t>
            </a:r>
            <a:r>
              <a:rPr lang="es-VE" sz="1400" b="1" dirty="0"/>
              <a:t>General de Planificación de Villa El Salvador, Lima, Perú. (1971)</a:t>
            </a:r>
            <a:endParaRPr lang="es-VE" sz="1400" b="1" dirty="0" smtClean="0"/>
          </a:p>
          <a:p>
            <a:pPr marL="0" indent="0">
              <a:buNone/>
            </a:pPr>
            <a:endParaRPr lang="es-VE" sz="1400" dirty="0" smtClean="0"/>
          </a:p>
          <a:p>
            <a:pPr marL="0" indent="0">
              <a:buNone/>
            </a:pPr>
            <a:endParaRPr lang="es-VE" sz="1400" dirty="0"/>
          </a:p>
          <a:p>
            <a:pPr marL="0" indent="0">
              <a:buNone/>
            </a:pPr>
            <a:endParaRPr lang="es-VE" sz="1400" dirty="0" smtClean="0"/>
          </a:p>
          <a:p>
            <a:pPr marL="0" indent="0">
              <a:buNone/>
            </a:pPr>
            <a:endParaRPr lang="es-VE" sz="1400" dirty="0"/>
          </a:p>
          <a:p>
            <a:pPr marL="0" indent="0">
              <a:buNone/>
            </a:pPr>
            <a:endParaRPr lang="es-VE" sz="1400" dirty="0" smtClean="0"/>
          </a:p>
          <a:p>
            <a:pPr marL="0" indent="0">
              <a:buNone/>
            </a:pPr>
            <a:endParaRPr lang="es-VE" sz="1400" dirty="0"/>
          </a:p>
          <a:p>
            <a:pPr marL="0" indent="0">
              <a:buNone/>
            </a:pPr>
            <a:endParaRPr lang="es-VE" sz="1400" dirty="0" smtClean="0"/>
          </a:p>
          <a:p>
            <a:pPr marL="0" indent="0">
              <a:buNone/>
            </a:pPr>
            <a:endParaRPr lang="es-VE" sz="1400" dirty="0"/>
          </a:p>
          <a:p>
            <a:pPr marL="0" indent="0">
              <a:buNone/>
            </a:pPr>
            <a:endParaRPr lang="es-VE" sz="1400" dirty="0" smtClean="0"/>
          </a:p>
          <a:p>
            <a:pPr marL="0" indent="0">
              <a:buNone/>
            </a:pPr>
            <a:endParaRPr lang="es-VE" sz="1400" dirty="0"/>
          </a:p>
          <a:p>
            <a:pPr marL="0" indent="0">
              <a:buNone/>
            </a:pPr>
            <a:endParaRPr lang="es-VE" sz="1400" dirty="0" smtClean="0"/>
          </a:p>
          <a:p>
            <a:pPr marL="0" indent="0">
              <a:buNone/>
            </a:pPr>
            <a:endParaRPr lang="es-VE" sz="1400" dirty="0"/>
          </a:p>
          <a:p>
            <a:pPr marL="0" indent="0">
              <a:buNone/>
            </a:pPr>
            <a:endParaRPr lang="es-VE" sz="1400" dirty="0" smtClean="0"/>
          </a:p>
          <a:p>
            <a:pPr marL="0" indent="0">
              <a:buNone/>
            </a:pPr>
            <a:endParaRPr lang="es-VE" sz="1400" dirty="0"/>
          </a:p>
          <a:p>
            <a:pPr marL="0" indent="0">
              <a:buNone/>
            </a:pPr>
            <a:endParaRPr lang="es-VE" sz="1400" dirty="0" smtClean="0"/>
          </a:p>
          <a:p>
            <a:pPr marL="0" indent="0">
              <a:buNone/>
            </a:pPr>
            <a:r>
              <a:rPr lang="es-VE" sz="1400" dirty="0"/>
              <a:t> </a:t>
            </a:r>
            <a:r>
              <a:rPr lang="es-VE" sz="1400" dirty="0" smtClean="0"/>
              <a:t>                                                                    Diseño por el </a:t>
            </a:r>
            <a:r>
              <a:rPr lang="es-VE" sz="1400" dirty="0"/>
              <a:t>SINAMOS (Sistema Nacional de Movilización</a:t>
            </a:r>
            <a:r>
              <a:rPr lang="es-VE" sz="1400" dirty="0" smtClean="0"/>
              <a:t>), c. 1971/72.</a:t>
            </a:r>
            <a:endParaRPr lang="es-VE" sz="1400" dirty="0"/>
          </a:p>
        </p:txBody>
      </p:sp>
      <p:pic>
        <p:nvPicPr>
          <p:cNvPr id="4" name="3 Imagen"/>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9512" y="2204864"/>
            <a:ext cx="2952328" cy="4392488"/>
          </a:xfrm>
          <a:prstGeom prst="rect">
            <a:avLst/>
          </a:prstGeom>
          <a:noFill/>
          <a:ln>
            <a:noFill/>
          </a:ln>
        </p:spPr>
      </p:pic>
      <p:pic>
        <p:nvPicPr>
          <p:cNvPr id="5" name="4 Imagen"/>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75854" y="2492896"/>
            <a:ext cx="5758393" cy="3672408"/>
          </a:xfrm>
          <a:prstGeom prst="rect">
            <a:avLst/>
          </a:prstGeom>
          <a:noFill/>
          <a:ln>
            <a:noFill/>
          </a:ln>
        </p:spPr>
      </p:pic>
    </p:spTree>
    <p:extLst>
      <p:ext uri="{BB962C8B-B14F-4D97-AF65-F5344CB8AC3E}">
        <p14:creationId xmlns:p14="http://schemas.microsoft.com/office/powerpoint/2010/main" xmlns="" val="5467404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VE" sz="2400" b="1" dirty="0">
                <a:solidFill>
                  <a:srgbClr val="0000FF"/>
                </a:solidFill>
              </a:rPr>
              <a:t>La utopía social es realizable: 'Villa El Salvador' Lima, Perú          </a:t>
            </a:r>
            <a:r>
              <a:rPr lang="es-VE" sz="3600" b="1" dirty="0" smtClean="0">
                <a:solidFill>
                  <a:srgbClr val="0000FF"/>
                </a:solidFill>
              </a:rPr>
              <a:t>3/4</a:t>
            </a:r>
            <a:br>
              <a:rPr lang="es-VE" sz="3600" b="1" dirty="0" smtClean="0">
                <a:solidFill>
                  <a:srgbClr val="0000FF"/>
                </a:solidFill>
              </a:rPr>
            </a:br>
            <a:r>
              <a:rPr lang="es-VE" sz="1400" b="1" dirty="0"/>
              <a:t>1</a:t>
            </a:r>
            <a:r>
              <a:rPr lang="es-VE" sz="1400" b="1" dirty="0" smtClean="0"/>
              <a:t>. Mecanismos </a:t>
            </a:r>
            <a:r>
              <a:rPr lang="es-VE" sz="1400" b="1" dirty="0"/>
              <a:t>de la Organización Económica, Social y Política</a:t>
            </a:r>
            <a:r>
              <a:rPr lang="es-VE" sz="1400" dirty="0"/>
              <a:t>. (Organigrama 2)</a:t>
            </a:r>
            <a:r>
              <a:rPr lang="es-VE" sz="1400" b="1" dirty="0"/>
              <a:t/>
            </a:r>
            <a:br>
              <a:rPr lang="es-VE" sz="1400" b="1" dirty="0"/>
            </a:br>
            <a:endParaRPr lang="es-VE" sz="1400" dirty="0"/>
          </a:p>
        </p:txBody>
      </p:sp>
      <p:sp>
        <p:nvSpPr>
          <p:cNvPr id="3" name="2 Marcador de contenido"/>
          <p:cNvSpPr>
            <a:spLocks noGrp="1"/>
          </p:cNvSpPr>
          <p:nvPr>
            <p:ph idx="1"/>
          </p:nvPr>
        </p:nvSpPr>
        <p:spPr>
          <a:xfrm>
            <a:off x="457200" y="1124744"/>
            <a:ext cx="8229600" cy="5001419"/>
          </a:xfrm>
        </p:spPr>
        <p:txBody>
          <a:bodyPr/>
          <a:lstStyle/>
          <a:p>
            <a:pPr marL="0" indent="0">
              <a:buNone/>
            </a:pPr>
            <a:endParaRPr lang="es-VE" dirty="0"/>
          </a:p>
        </p:txBody>
      </p:sp>
      <p:pic>
        <p:nvPicPr>
          <p:cNvPr id="4" name="3 Imagen"/>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1124744"/>
            <a:ext cx="8064896" cy="5328592"/>
          </a:xfrm>
          <a:prstGeom prst="rect">
            <a:avLst/>
          </a:prstGeom>
          <a:noFill/>
          <a:ln>
            <a:noFill/>
          </a:ln>
        </p:spPr>
      </p:pic>
    </p:spTree>
    <p:extLst>
      <p:ext uri="{BB962C8B-B14F-4D97-AF65-F5344CB8AC3E}">
        <p14:creationId xmlns:p14="http://schemas.microsoft.com/office/powerpoint/2010/main" xmlns="" val="38385815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VE" sz="2400" b="1" dirty="0">
                <a:solidFill>
                  <a:srgbClr val="0000FF"/>
                </a:solidFill>
              </a:rPr>
              <a:t>La utopía social es realizable: 'Villa El Salvador' Lima, Perú          </a:t>
            </a:r>
            <a:r>
              <a:rPr lang="es-VE" sz="3600" b="1" dirty="0" smtClean="0">
                <a:solidFill>
                  <a:srgbClr val="0000FF"/>
                </a:solidFill>
              </a:rPr>
              <a:t>4/4</a:t>
            </a:r>
            <a:r>
              <a:rPr lang="es-VE" sz="2400" b="1" dirty="0" smtClean="0"/>
              <a:t>, </a:t>
            </a:r>
            <a:br>
              <a:rPr lang="es-VE" sz="2400" b="1" dirty="0" smtClean="0"/>
            </a:br>
            <a:r>
              <a:rPr lang="es-VE" sz="1400" b="1" dirty="0" smtClean="0"/>
              <a:t>(SINAMOS, Sistema Nacional de Movilización Social, 1972) </a:t>
            </a:r>
            <a:r>
              <a:rPr lang="es-VE" sz="1400" b="1" dirty="0"/>
              <a:t/>
            </a:r>
            <a:br>
              <a:rPr lang="es-VE" sz="1400" b="1" dirty="0"/>
            </a:br>
            <a:r>
              <a:rPr lang="es-VE" sz="1400" b="1" dirty="0" smtClean="0"/>
              <a:t>2. Organigrama de la: </a:t>
            </a:r>
            <a:r>
              <a:rPr lang="es-VE" sz="1400" b="1" dirty="0"/>
              <a:t>Organización Vecinal Funcional  de Desarrollo Económico Social</a:t>
            </a:r>
            <a:br>
              <a:rPr lang="es-VE" sz="1400" b="1" dirty="0"/>
            </a:br>
            <a:endParaRPr lang="es-VE" sz="1400" dirty="0"/>
          </a:p>
        </p:txBody>
      </p:sp>
      <p:sp>
        <p:nvSpPr>
          <p:cNvPr id="3" name="2 Marcador de contenido"/>
          <p:cNvSpPr>
            <a:spLocks noGrp="1"/>
          </p:cNvSpPr>
          <p:nvPr>
            <p:ph idx="1"/>
          </p:nvPr>
        </p:nvSpPr>
        <p:spPr>
          <a:xfrm>
            <a:off x="457200" y="1124744"/>
            <a:ext cx="8229600" cy="5733256"/>
          </a:xfrm>
        </p:spPr>
        <p:txBody>
          <a:bodyPr>
            <a:normAutofit/>
          </a:bodyPr>
          <a:lstStyle/>
          <a:p>
            <a:pPr marL="0" indent="0" algn="r">
              <a:buNone/>
            </a:pPr>
            <a:endParaRPr lang="es-VE" sz="1400" b="1" dirty="0" smtClean="0"/>
          </a:p>
          <a:p>
            <a:pPr marL="0" indent="0" algn="r">
              <a:buNone/>
            </a:pPr>
            <a:endParaRPr lang="es-VE" sz="1400" b="1" dirty="0"/>
          </a:p>
          <a:p>
            <a:pPr marL="0" indent="0" algn="r">
              <a:buNone/>
            </a:pPr>
            <a:endParaRPr lang="es-VE" sz="1400" b="1" dirty="0" smtClean="0"/>
          </a:p>
          <a:p>
            <a:pPr marL="0" indent="0" algn="r">
              <a:buNone/>
            </a:pPr>
            <a:endParaRPr lang="es-VE" sz="1400" b="1" dirty="0"/>
          </a:p>
          <a:p>
            <a:pPr marL="0" indent="0" algn="r">
              <a:buNone/>
            </a:pPr>
            <a:endParaRPr lang="es-VE" sz="1400" b="1" dirty="0" smtClean="0"/>
          </a:p>
          <a:p>
            <a:pPr marL="0" indent="0" algn="r">
              <a:buNone/>
            </a:pPr>
            <a:endParaRPr lang="es-VE" sz="1400" b="1" dirty="0"/>
          </a:p>
          <a:p>
            <a:pPr marL="0" indent="0" algn="r">
              <a:buNone/>
            </a:pPr>
            <a:endParaRPr lang="es-VE" sz="1400" b="1" dirty="0" smtClean="0"/>
          </a:p>
          <a:p>
            <a:pPr marL="0" indent="0" algn="r">
              <a:buNone/>
            </a:pPr>
            <a:endParaRPr lang="es-VE" sz="1400" b="1" dirty="0"/>
          </a:p>
          <a:p>
            <a:pPr marL="0" indent="0" algn="r">
              <a:buNone/>
            </a:pPr>
            <a:endParaRPr lang="es-VE" sz="1400" b="1" dirty="0" smtClean="0"/>
          </a:p>
          <a:p>
            <a:pPr marL="0" indent="0" algn="r">
              <a:buNone/>
            </a:pPr>
            <a:endParaRPr lang="es-VE" sz="1400" b="1" dirty="0"/>
          </a:p>
          <a:p>
            <a:pPr marL="0" indent="0">
              <a:buNone/>
            </a:pPr>
            <a:endParaRPr lang="es-VE" sz="1400" b="1" dirty="0" smtClean="0"/>
          </a:p>
          <a:p>
            <a:pPr marL="0" indent="0" algn="r">
              <a:buNone/>
            </a:pPr>
            <a:endParaRPr lang="es-VE" sz="1400" b="1" dirty="0"/>
          </a:p>
          <a:p>
            <a:pPr marL="0" indent="0" algn="r">
              <a:buNone/>
            </a:pPr>
            <a:endParaRPr lang="es-VE" sz="1400" b="1" dirty="0" smtClean="0"/>
          </a:p>
          <a:p>
            <a:pPr marL="0" indent="0">
              <a:buNone/>
            </a:pPr>
            <a:r>
              <a:rPr lang="es-VE" sz="1400" dirty="0" smtClean="0"/>
              <a:t>D</a:t>
            </a:r>
          </a:p>
          <a:p>
            <a:pPr marL="0" indent="0">
              <a:buNone/>
            </a:pPr>
            <a:endParaRPr lang="es-VE" sz="1400" dirty="0"/>
          </a:p>
          <a:p>
            <a:pPr marL="0" indent="0">
              <a:buNone/>
            </a:pPr>
            <a:endParaRPr lang="es-VE" sz="1400" dirty="0" smtClean="0"/>
          </a:p>
          <a:p>
            <a:pPr marL="0" indent="0">
              <a:buNone/>
            </a:pPr>
            <a:endParaRPr lang="es-VE" sz="1400" dirty="0"/>
          </a:p>
          <a:p>
            <a:pPr marL="0" indent="0">
              <a:buNone/>
            </a:pPr>
            <a:endParaRPr lang="es-VE" sz="1400" dirty="0" smtClean="0"/>
          </a:p>
          <a:p>
            <a:pPr marL="0" indent="0">
              <a:buNone/>
            </a:pPr>
            <a:endParaRPr lang="es-VE" sz="1400" dirty="0"/>
          </a:p>
          <a:p>
            <a:pPr marL="0" indent="0">
              <a:buNone/>
            </a:pPr>
            <a:endParaRPr lang="es-VE" sz="1400" dirty="0" smtClean="0"/>
          </a:p>
          <a:p>
            <a:pPr marL="0" indent="0">
              <a:buNone/>
            </a:pPr>
            <a:r>
              <a:rPr lang="es-VE" sz="1400" dirty="0" smtClean="0"/>
              <a:t>    Detalle de la Estructura del Comité de Manzana del Grupo Residencial</a:t>
            </a:r>
            <a:endParaRPr lang="es-VE" sz="1400" dirty="0"/>
          </a:p>
        </p:txBody>
      </p:sp>
      <p:pic>
        <p:nvPicPr>
          <p:cNvPr id="4" name="3 Imagen"/>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9512" y="1412776"/>
            <a:ext cx="7229325" cy="4896544"/>
          </a:xfrm>
          <a:prstGeom prst="rect">
            <a:avLst/>
          </a:prstGeom>
          <a:noFill/>
          <a:ln>
            <a:noFill/>
          </a:ln>
        </p:spPr>
      </p:pic>
      <p:pic>
        <p:nvPicPr>
          <p:cNvPr id="6" name="5 Imagen"/>
          <p:cNvPicPr/>
          <p:nvPr/>
        </p:nvPicPr>
        <p:blipFill rotWithShape="1">
          <a:blip r:embed="rId2" cstate="print">
            <a:extLst>
              <a:ext uri="{28A0092B-C50C-407E-A947-70E740481C1C}">
                <a14:useLocalDpi xmlns:a14="http://schemas.microsoft.com/office/drawing/2010/main" xmlns="" val="0"/>
              </a:ext>
            </a:extLst>
          </a:blip>
          <a:srcRect l="71356" t="49213" r="6394"/>
          <a:stretch/>
        </p:blipFill>
        <p:spPr bwMode="auto">
          <a:xfrm rot="5400000">
            <a:off x="6400725" y="4192563"/>
            <a:ext cx="2016225" cy="3081387"/>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4821304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60648"/>
            <a:ext cx="8229600" cy="1143000"/>
          </a:xfrm>
        </p:spPr>
        <p:txBody>
          <a:bodyPr>
            <a:normAutofit fontScale="90000"/>
          </a:bodyPr>
          <a:lstStyle/>
          <a:p>
            <a:pPr algn="l"/>
            <a:r>
              <a:rPr lang="es-VE" sz="3200" b="1" dirty="0">
                <a:solidFill>
                  <a:srgbClr val="0000FF"/>
                </a:solidFill>
              </a:rPr>
              <a:t>la crisis y el reto intergeneracional </a:t>
            </a:r>
            <a:r>
              <a:rPr lang="es-VE" sz="3200" b="1" dirty="0" smtClean="0">
                <a:solidFill>
                  <a:srgbClr val="0000FF"/>
                </a:solidFill>
              </a:rPr>
              <a:t>         </a:t>
            </a:r>
            <a:r>
              <a:rPr lang="es-VE" sz="8000" dirty="0" smtClean="0">
                <a:solidFill>
                  <a:srgbClr val="0000FF"/>
                </a:solidFill>
              </a:rPr>
              <a:t>1/8</a:t>
            </a:r>
            <a:r>
              <a:rPr lang="es-VE" sz="3200" dirty="0" smtClean="0">
                <a:solidFill>
                  <a:srgbClr val="0000FF"/>
                </a:solidFill>
              </a:rPr>
              <a:t> </a:t>
            </a:r>
            <a:r>
              <a:rPr lang="es-VE" sz="3200" b="1" dirty="0" smtClean="0">
                <a:solidFill>
                  <a:srgbClr val="FF0000"/>
                </a:solidFill>
              </a:rPr>
              <a:t>preámbulo al epílogo reflexivo</a:t>
            </a:r>
            <a:r>
              <a:rPr lang="es-VE" sz="1800" b="1" dirty="0"/>
              <a:t/>
            </a:r>
            <a:br>
              <a:rPr lang="es-VE" sz="1800" b="1" dirty="0"/>
            </a:br>
            <a:endParaRPr lang="es-VE" sz="3200" dirty="0"/>
          </a:p>
        </p:txBody>
      </p:sp>
      <p:sp>
        <p:nvSpPr>
          <p:cNvPr id="3" name="2 Marcador de contenido"/>
          <p:cNvSpPr>
            <a:spLocks noGrp="1"/>
          </p:cNvSpPr>
          <p:nvPr>
            <p:ph idx="1"/>
          </p:nvPr>
        </p:nvSpPr>
        <p:spPr>
          <a:xfrm>
            <a:off x="457200" y="1340768"/>
            <a:ext cx="8229600" cy="5184576"/>
          </a:xfrm>
        </p:spPr>
        <p:txBody>
          <a:bodyPr>
            <a:normAutofit fontScale="62500" lnSpcReduction="20000"/>
          </a:bodyPr>
          <a:lstStyle/>
          <a:p>
            <a:pPr marL="0" indent="0" algn="r">
              <a:buNone/>
            </a:pPr>
            <a:r>
              <a:rPr lang="es-ES" sz="2400" b="1" dirty="0">
                <a:solidFill>
                  <a:srgbClr val="CC0099"/>
                </a:solidFill>
              </a:rPr>
              <a:t>(Frase del resumen)</a:t>
            </a:r>
            <a:br>
              <a:rPr lang="es-ES" sz="2400" b="1" dirty="0">
                <a:solidFill>
                  <a:srgbClr val="CC0099"/>
                </a:solidFill>
              </a:rPr>
            </a:br>
            <a:r>
              <a:rPr lang="es-ES" b="1" i="1" dirty="0">
                <a:solidFill>
                  <a:srgbClr val="009900"/>
                </a:solidFill>
              </a:rPr>
              <a:t>La Facultad de Arquitectura-y-Diseño de la ULA tiene una misión por la calidad de la vida y el bienestar generalizado al nivel local y regional. Las universidades deben responder al reto intergeneracional del desarrollo sustentable</a:t>
            </a:r>
            <a:r>
              <a:rPr lang="es-ES" b="1" dirty="0">
                <a:solidFill>
                  <a:srgbClr val="009900"/>
                </a:solidFill>
              </a:rPr>
              <a:t>. </a:t>
            </a:r>
            <a:endParaRPr lang="es-VE" b="1" dirty="0">
              <a:solidFill>
                <a:srgbClr val="009900"/>
              </a:solidFill>
            </a:endParaRPr>
          </a:p>
          <a:p>
            <a:pPr marL="0" indent="0">
              <a:buNone/>
            </a:pPr>
            <a:endParaRPr lang="es-ES" sz="1100" u="sng" dirty="0" smtClean="0"/>
          </a:p>
          <a:p>
            <a:pPr marL="0" indent="0" algn="ctr">
              <a:buNone/>
            </a:pPr>
            <a:r>
              <a:rPr lang="es-ES" u="sng" dirty="0" smtClean="0"/>
              <a:t>Conclusión </a:t>
            </a:r>
            <a:r>
              <a:rPr lang="es-ES" u="sng" dirty="0"/>
              <a:t>final</a:t>
            </a:r>
            <a:r>
              <a:rPr lang="es-ES" dirty="0"/>
              <a:t>: </a:t>
            </a:r>
            <a:r>
              <a:rPr lang="es-ES" sz="4500" b="1" dirty="0">
                <a:solidFill>
                  <a:srgbClr val="FF0000"/>
                </a:solidFill>
              </a:rPr>
              <a:t>Advertencia: </a:t>
            </a:r>
            <a:r>
              <a:rPr lang="es-ES" sz="5100" b="1" dirty="0">
                <a:solidFill>
                  <a:srgbClr val="FF0000"/>
                </a:solidFill>
              </a:rPr>
              <a:t>¡</a:t>
            </a:r>
            <a:r>
              <a:rPr lang="es-ES" sz="5100" b="1" u="sng" dirty="0">
                <a:solidFill>
                  <a:srgbClr val="FF0000"/>
                </a:solidFill>
              </a:rPr>
              <a:t>Estamos en peligro</a:t>
            </a:r>
            <a:r>
              <a:rPr lang="es-ES" sz="5100" b="1" dirty="0">
                <a:solidFill>
                  <a:srgbClr val="FF0000"/>
                </a:solidFill>
              </a:rPr>
              <a:t>!</a:t>
            </a:r>
            <a:r>
              <a:rPr lang="es-ES" sz="5100" dirty="0">
                <a:solidFill>
                  <a:srgbClr val="FF0000"/>
                </a:solidFill>
              </a:rPr>
              <a:t> </a:t>
            </a:r>
            <a:endParaRPr lang="es-ES" sz="5100" dirty="0" smtClean="0">
              <a:solidFill>
                <a:srgbClr val="FF0000"/>
              </a:solidFill>
            </a:endParaRPr>
          </a:p>
          <a:p>
            <a:pPr marL="0" indent="0" algn="ctr">
              <a:buNone/>
            </a:pPr>
            <a:r>
              <a:rPr lang="es-ES" dirty="0" smtClean="0"/>
              <a:t>Toda </a:t>
            </a:r>
            <a:r>
              <a:rPr lang="es-ES" dirty="0"/>
              <a:t>la ponencia debe considerarse </a:t>
            </a:r>
            <a:endParaRPr lang="es-ES" dirty="0" smtClean="0"/>
          </a:p>
          <a:p>
            <a:pPr marL="0" indent="0" algn="ctr">
              <a:buNone/>
            </a:pPr>
            <a:r>
              <a:rPr lang="es-ES" dirty="0" smtClean="0"/>
              <a:t>como </a:t>
            </a:r>
            <a:r>
              <a:rPr lang="es-ES" dirty="0"/>
              <a:t>una reflexión prospectiva para la comunidad profesoral, </a:t>
            </a:r>
            <a:endParaRPr lang="es-ES" dirty="0" smtClean="0"/>
          </a:p>
          <a:p>
            <a:pPr marL="0" indent="0" algn="ctr">
              <a:buNone/>
            </a:pPr>
            <a:r>
              <a:rPr lang="es-ES" dirty="0" smtClean="0"/>
              <a:t>ante </a:t>
            </a:r>
            <a:r>
              <a:rPr lang="es-ES" dirty="0"/>
              <a:t>la amenaza socio-ambiental global y local, </a:t>
            </a:r>
            <a:endParaRPr lang="es-ES" dirty="0" smtClean="0"/>
          </a:p>
          <a:p>
            <a:pPr marL="0" indent="0" algn="ctr">
              <a:buNone/>
            </a:pPr>
            <a:r>
              <a:rPr lang="es-ES" dirty="0" smtClean="0"/>
              <a:t>para </a:t>
            </a:r>
            <a:r>
              <a:rPr lang="es-ES" dirty="0"/>
              <a:t>planificar y ejecutar desde 2014, a corto, mediano y largo plazo </a:t>
            </a:r>
            <a:endParaRPr lang="es-ES" dirty="0" smtClean="0"/>
          </a:p>
          <a:p>
            <a:pPr marL="0" indent="0" algn="ctr">
              <a:buNone/>
            </a:pPr>
            <a:r>
              <a:rPr lang="es-ES" dirty="0" smtClean="0"/>
              <a:t>planes </a:t>
            </a:r>
            <a:r>
              <a:rPr lang="es-ES" dirty="0"/>
              <a:t>bianuales </a:t>
            </a:r>
            <a:endParaRPr lang="es-ES" dirty="0" smtClean="0"/>
          </a:p>
          <a:p>
            <a:pPr marL="0" indent="0" algn="ctr">
              <a:buNone/>
            </a:pPr>
            <a:r>
              <a:rPr lang="es-ES" dirty="0" smtClean="0"/>
              <a:t>y </a:t>
            </a:r>
            <a:r>
              <a:rPr lang="es-ES" dirty="0"/>
              <a:t>así aprender y comenzar a dar ejemplo </a:t>
            </a:r>
            <a:endParaRPr lang="es-ES" dirty="0" smtClean="0"/>
          </a:p>
          <a:p>
            <a:pPr marL="0" indent="0" algn="ctr">
              <a:buNone/>
            </a:pPr>
            <a:r>
              <a:rPr lang="es-ES" dirty="0" smtClean="0"/>
              <a:t>de </a:t>
            </a:r>
            <a:r>
              <a:rPr lang="es-ES" dirty="0"/>
              <a:t>buenas prácticas comunitarias en la universidad y fuera de ella. </a:t>
            </a:r>
            <a:endParaRPr lang="es-ES" dirty="0" smtClean="0"/>
          </a:p>
          <a:p>
            <a:pPr marL="0" indent="0" algn="ctr">
              <a:buNone/>
            </a:pPr>
            <a:r>
              <a:rPr lang="es-ES" dirty="0" smtClean="0"/>
              <a:t>“</a:t>
            </a:r>
            <a:r>
              <a:rPr lang="es-ES" dirty="0"/>
              <a:t>Pensando global, actuando local”. </a:t>
            </a:r>
            <a:endParaRPr lang="es-ES" dirty="0" smtClean="0"/>
          </a:p>
          <a:p>
            <a:pPr marL="0" indent="0" algn="ctr">
              <a:buNone/>
            </a:pPr>
            <a:r>
              <a:rPr lang="es-ES" dirty="0" smtClean="0"/>
              <a:t>Si </a:t>
            </a:r>
            <a:r>
              <a:rPr lang="es-ES" dirty="0"/>
              <a:t>se actúa local, y se consiguen logros, </a:t>
            </a:r>
            <a:endParaRPr lang="es-ES" dirty="0" smtClean="0"/>
          </a:p>
          <a:p>
            <a:pPr marL="0" indent="0" algn="ctr">
              <a:buNone/>
            </a:pPr>
            <a:r>
              <a:rPr lang="es-ES" dirty="0" smtClean="0"/>
              <a:t>se </a:t>
            </a:r>
            <a:r>
              <a:rPr lang="es-ES" dirty="0"/>
              <a:t>puede influir en lo regional, lo nacional y lo global. </a:t>
            </a:r>
            <a:endParaRPr lang="es-ES" dirty="0" smtClean="0"/>
          </a:p>
          <a:p>
            <a:pPr marL="0" indent="0" algn="ctr">
              <a:buNone/>
            </a:pPr>
            <a:endParaRPr lang="es-ES" dirty="0"/>
          </a:p>
          <a:p>
            <a:pPr marL="0" indent="0" algn="ctr">
              <a:buNone/>
            </a:pPr>
            <a:endParaRPr lang="es-VE" dirty="0"/>
          </a:p>
        </p:txBody>
      </p:sp>
    </p:spTree>
    <p:extLst>
      <p:ext uri="{BB962C8B-B14F-4D97-AF65-F5344CB8AC3E}">
        <p14:creationId xmlns:p14="http://schemas.microsoft.com/office/powerpoint/2010/main" xmlns="" val="41800425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579296" cy="1628800"/>
          </a:xfrm>
        </p:spPr>
        <p:txBody>
          <a:bodyPr>
            <a:normAutofit/>
          </a:bodyPr>
          <a:lstStyle/>
          <a:p>
            <a:r>
              <a:rPr lang="es-VE" sz="3600" dirty="0" smtClean="0">
                <a:solidFill>
                  <a:srgbClr val="0000FF"/>
                </a:solidFill>
              </a:rPr>
              <a:t>                 </a:t>
            </a:r>
            <a:r>
              <a:rPr lang="es-VE" sz="3200" dirty="0" smtClean="0">
                <a:solidFill>
                  <a:srgbClr val="0000FF"/>
                </a:solidFill>
              </a:rPr>
              <a:t>la crisis </a:t>
            </a:r>
            <a:r>
              <a:rPr lang="es-VE" sz="3200" dirty="0">
                <a:solidFill>
                  <a:srgbClr val="0000FF"/>
                </a:solidFill>
              </a:rPr>
              <a:t>y el reto </a:t>
            </a:r>
            <a:r>
              <a:rPr lang="es-VE" sz="3200" dirty="0" smtClean="0">
                <a:solidFill>
                  <a:srgbClr val="0000FF"/>
                </a:solidFill>
              </a:rPr>
              <a:t>intergeneracional </a:t>
            </a:r>
            <a:r>
              <a:rPr lang="es-VE" sz="4800" dirty="0" smtClean="0">
                <a:solidFill>
                  <a:srgbClr val="0000FF"/>
                </a:solidFill>
              </a:rPr>
              <a:t>2/8</a:t>
            </a:r>
            <a:r>
              <a:rPr lang="es-VE" sz="1800" b="1" dirty="0"/>
              <a:t/>
            </a:r>
            <a:br>
              <a:rPr lang="es-VE" sz="1800" b="1" dirty="0"/>
            </a:br>
            <a:r>
              <a:rPr lang="es-VE" sz="1800" b="1" dirty="0" smtClean="0"/>
              <a:t>  </a:t>
            </a:r>
            <a:endParaRPr lang="es-VE" sz="1800" dirty="0"/>
          </a:p>
        </p:txBody>
      </p:sp>
      <p:sp>
        <p:nvSpPr>
          <p:cNvPr id="3" name="2 Marcador de contenido"/>
          <p:cNvSpPr>
            <a:spLocks noGrp="1"/>
          </p:cNvSpPr>
          <p:nvPr>
            <p:ph idx="1"/>
          </p:nvPr>
        </p:nvSpPr>
        <p:spPr>
          <a:xfrm>
            <a:off x="457200" y="1124744"/>
            <a:ext cx="8229600" cy="5733256"/>
          </a:xfrm>
        </p:spPr>
        <p:txBody>
          <a:bodyPr>
            <a:normAutofit lnSpcReduction="10000"/>
          </a:bodyPr>
          <a:lstStyle/>
          <a:p>
            <a:pPr marL="0" indent="0" algn="r">
              <a:buNone/>
            </a:pPr>
            <a:r>
              <a:rPr lang="es-VE" sz="2400" b="1" dirty="0" smtClean="0">
                <a:hlinkClick r:id="rId2"/>
              </a:rPr>
              <a:t>Monitorizando </a:t>
            </a:r>
            <a:r>
              <a:rPr lang="es-VE" sz="2400" b="1" dirty="0">
                <a:hlinkClick r:id="rId2"/>
              </a:rPr>
              <a:t>las tres crisis</a:t>
            </a:r>
            <a:r>
              <a:rPr lang="es-VE" sz="2400" b="1" dirty="0"/>
              <a:t/>
            </a:r>
            <a:br>
              <a:rPr lang="es-VE" sz="2400" b="1" dirty="0"/>
            </a:br>
            <a:r>
              <a:rPr lang="es-VE" sz="1200" dirty="0" smtClean="0"/>
              <a:t>[</a:t>
            </a:r>
            <a:r>
              <a:rPr lang="es-VE" sz="1200" dirty="0"/>
              <a:t>Blog de José Pedro Pascual]</a:t>
            </a:r>
            <a:br>
              <a:rPr lang="es-VE" sz="1200" dirty="0"/>
            </a:br>
            <a:r>
              <a:rPr lang="es-VE" sz="1400" u="sng" dirty="0" smtClean="0">
                <a:hlinkClick r:id="rId3"/>
              </a:rPr>
              <a:t>http</a:t>
            </a:r>
            <a:r>
              <a:rPr lang="es-VE" sz="1400" u="sng" dirty="0">
                <a:hlinkClick r:id="rId3"/>
              </a:rPr>
              <a:t>://monitorizandoelmundo.blogspot.com/2014/06/vision-social-pico-petroleo.html</a:t>
            </a:r>
            <a:r>
              <a:rPr lang="es-VE" sz="1400" dirty="0"/>
              <a:t> </a:t>
            </a:r>
            <a:r>
              <a:rPr lang="es-VE" sz="1400" dirty="0" smtClean="0"/>
              <a:t> </a:t>
            </a:r>
            <a:r>
              <a:rPr lang="es-VE" sz="2400" dirty="0"/>
              <a:t/>
            </a:r>
            <a:br>
              <a:rPr lang="es-VE" sz="2400" dirty="0"/>
            </a:br>
            <a:r>
              <a:rPr lang="es-VE" sz="1200" dirty="0" smtClean="0"/>
              <a:t>Comentarios </a:t>
            </a:r>
            <a:r>
              <a:rPr lang="es-VE" sz="1200" dirty="0"/>
              <a:t>y noticias sobre </a:t>
            </a:r>
          </a:p>
          <a:p>
            <a:pPr marL="0" indent="0" algn="r">
              <a:buNone/>
            </a:pPr>
            <a:r>
              <a:rPr lang="es-VE" sz="2400" b="1" dirty="0"/>
              <a:t>cambio climático, </a:t>
            </a:r>
            <a:endParaRPr lang="es-VE" sz="2400" b="1" dirty="0" smtClean="0"/>
          </a:p>
          <a:p>
            <a:pPr marL="0" indent="0" algn="r">
              <a:buNone/>
            </a:pPr>
            <a:r>
              <a:rPr lang="es-VE" sz="2400" b="1" dirty="0" smtClean="0"/>
              <a:t>pico </a:t>
            </a:r>
            <a:r>
              <a:rPr lang="es-VE" sz="2400" b="1" dirty="0"/>
              <a:t>del petróleo y colapso </a:t>
            </a:r>
            <a:r>
              <a:rPr lang="es-VE" sz="2400" b="1" dirty="0" smtClean="0"/>
              <a:t>financiero</a:t>
            </a:r>
            <a:endParaRPr lang="es-VE" sz="1800" dirty="0" smtClean="0"/>
          </a:p>
          <a:p>
            <a:pPr marL="0" indent="0" algn="r">
              <a:buNone/>
            </a:pPr>
            <a:r>
              <a:rPr lang="es-VE" sz="2400" dirty="0" smtClean="0"/>
              <a:t>sábado</a:t>
            </a:r>
            <a:r>
              <a:rPr lang="es-VE" sz="2400" dirty="0"/>
              <a:t>, 28 de junio de </a:t>
            </a:r>
            <a:r>
              <a:rPr lang="es-VE" sz="2400" dirty="0" smtClean="0"/>
              <a:t>2014</a:t>
            </a:r>
            <a:endParaRPr lang="es-VE" sz="2400" b="1" dirty="0" smtClean="0"/>
          </a:p>
          <a:p>
            <a:pPr marL="0" indent="0" algn="r">
              <a:buNone/>
            </a:pPr>
            <a:r>
              <a:rPr lang="es-VE" sz="1200" b="1" dirty="0" smtClean="0">
                <a:solidFill>
                  <a:srgbClr val="FF0000"/>
                </a:solidFill>
              </a:rPr>
              <a:t>(</a:t>
            </a:r>
            <a:r>
              <a:rPr lang="es-VE" sz="1200" b="1" dirty="0">
                <a:solidFill>
                  <a:srgbClr val="FF0000"/>
                </a:solidFill>
              </a:rPr>
              <a:t>Consultado </a:t>
            </a:r>
            <a:r>
              <a:rPr lang="es-VE" sz="1200" b="1" dirty="0" smtClean="0">
                <a:solidFill>
                  <a:srgbClr val="FF0000"/>
                </a:solidFill>
              </a:rPr>
              <a:t>y citado para esta ponencia, el </a:t>
            </a:r>
            <a:r>
              <a:rPr lang="es-VE" sz="1200" b="1" dirty="0">
                <a:solidFill>
                  <a:srgbClr val="FF0000"/>
                </a:solidFill>
              </a:rPr>
              <a:t>viernes 8 de Agosto, 2014</a:t>
            </a:r>
            <a:r>
              <a:rPr lang="es-VE" sz="1200" b="1" dirty="0" smtClean="0">
                <a:solidFill>
                  <a:srgbClr val="FF0000"/>
                </a:solidFill>
              </a:rPr>
              <a:t>)</a:t>
            </a:r>
            <a:r>
              <a:rPr lang="es-VE" sz="1200" b="1" dirty="0">
                <a:solidFill>
                  <a:srgbClr val="FF0000"/>
                </a:solidFill>
              </a:rPr>
              <a:t/>
            </a:r>
            <a:br>
              <a:rPr lang="es-VE" sz="1200" b="1" dirty="0">
                <a:solidFill>
                  <a:srgbClr val="FF0000"/>
                </a:solidFill>
              </a:rPr>
            </a:br>
            <a:endParaRPr lang="es-VE" sz="1200" b="1" dirty="0" smtClean="0">
              <a:solidFill>
                <a:srgbClr val="FF0000"/>
              </a:solidFill>
            </a:endParaRPr>
          </a:p>
          <a:p>
            <a:pPr marL="0" indent="0" algn="ctr">
              <a:buNone/>
            </a:pPr>
            <a:r>
              <a:rPr lang="es-VE" sz="2400" dirty="0" smtClean="0"/>
              <a:t>UNA </a:t>
            </a:r>
            <a:r>
              <a:rPr lang="es-VE" sz="2400" dirty="0"/>
              <a:t>VISIÓN SOCIAL DEL PICO DEL PETRÓLEO</a:t>
            </a:r>
            <a:r>
              <a:rPr lang="es-VE" sz="1800" dirty="0" smtClean="0"/>
              <a:t>. </a:t>
            </a:r>
          </a:p>
          <a:p>
            <a:pPr marL="0" indent="0" algn="ctr">
              <a:buNone/>
            </a:pPr>
            <a:r>
              <a:rPr lang="es-VE" sz="1200" dirty="0" smtClean="0"/>
              <a:t>Del Resumen </a:t>
            </a:r>
            <a:r>
              <a:rPr lang="es-VE" sz="1200" dirty="0"/>
              <a:t>del artículo: </a:t>
            </a:r>
            <a:endParaRPr lang="es-VE" sz="1200" dirty="0" smtClean="0"/>
          </a:p>
          <a:p>
            <a:pPr marL="0" indent="0" algn="ctr">
              <a:buNone/>
            </a:pPr>
            <a:r>
              <a:rPr lang="es-VE" sz="2400" b="1" i="1" dirty="0" smtClean="0"/>
              <a:t>Geopolítica</a:t>
            </a:r>
            <a:r>
              <a:rPr lang="es-VE" sz="2400" b="1" i="1" dirty="0"/>
              <a:t>, </a:t>
            </a:r>
            <a:r>
              <a:rPr lang="es-VE" sz="2400" b="1" i="1" dirty="0" err="1"/>
              <a:t>Peak</a:t>
            </a:r>
            <a:r>
              <a:rPr lang="es-VE" sz="2400" b="1" i="1" dirty="0"/>
              <a:t> </a:t>
            </a:r>
            <a:r>
              <a:rPr lang="es-VE" sz="2400" b="1" i="1" dirty="0" err="1"/>
              <a:t>Oil</a:t>
            </a:r>
            <a:r>
              <a:rPr lang="es-VE" sz="2400" b="1" i="1" dirty="0"/>
              <a:t>, Recursos Finitos y Colapso </a:t>
            </a:r>
            <a:r>
              <a:rPr lang="es-VE" sz="2400" b="1" i="1" dirty="0" smtClean="0"/>
              <a:t>Global</a:t>
            </a:r>
            <a:r>
              <a:rPr lang="es-VE" sz="2400" dirty="0" smtClean="0"/>
              <a:t>, </a:t>
            </a:r>
          </a:p>
          <a:p>
            <a:pPr marL="0" indent="0" algn="ctr">
              <a:buNone/>
            </a:pPr>
            <a:r>
              <a:rPr lang="es-VE" sz="1800" b="1" dirty="0" smtClean="0"/>
              <a:t>escrito </a:t>
            </a:r>
            <a:r>
              <a:rPr lang="es-VE" sz="1800" b="1" dirty="0"/>
              <a:t>por el sociólogo </a:t>
            </a:r>
            <a:r>
              <a:rPr lang="es-VE" sz="1800" b="1" u="sng" dirty="0">
                <a:hlinkClick r:id="rId4"/>
              </a:rPr>
              <a:t>Pedro Alberto García Bilbao</a:t>
            </a:r>
            <a:r>
              <a:rPr lang="es-VE" sz="1800" b="1" dirty="0"/>
              <a:t>  </a:t>
            </a:r>
            <a:endParaRPr lang="es-VE" sz="1800" b="1" dirty="0" smtClean="0"/>
          </a:p>
          <a:p>
            <a:pPr marL="0" indent="0" algn="ctr">
              <a:buNone/>
            </a:pPr>
            <a:r>
              <a:rPr lang="es-VE" sz="2400" b="1" dirty="0" smtClean="0"/>
              <a:t>un </a:t>
            </a:r>
            <a:r>
              <a:rPr lang="es-VE" sz="2400" b="1" dirty="0"/>
              <a:t>enfoque integrador </a:t>
            </a:r>
            <a:endParaRPr lang="es-VE" sz="2400" b="1" dirty="0" smtClean="0"/>
          </a:p>
          <a:p>
            <a:pPr marL="0" indent="0" algn="ctr">
              <a:buNone/>
            </a:pPr>
            <a:r>
              <a:rPr lang="es-VE" sz="2400" b="1" dirty="0" smtClean="0"/>
              <a:t>sobre </a:t>
            </a:r>
            <a:r>
              <a:rPr lang="es-VE" sz="2400" b="1" dirty="0"/>
              <a:t>las diferentes visiones del mundo actual </a:t>
            </a:r>
            <a:endParaRPr lang="es-VE" sz="2400" b="1" dirty="0" smtClean="0"/>
          </a:p>
          <a:p>
            <a:pPr marL="0" indent="0" algn="ctr">
              <a:buNone/>
            </a:pPr>
            <a:r>
              <a:rPr lang="es-VE" sz="2400" b="1" dirty="0" smtClean="0"/>
              <a:t>teniendo </a:t>
            </a:r>
            <a:r>
              <a:rPr lang="es-VE" sz="2400" b="1" dirty="0"/>
              <a:t>en cuenta el sistema humano y el sistema físico.</a:t>
            </a:r>
          </a:p>
          <a:p>
            <a:pPr marL="0" indent="0">
              <a:buNone/>
            </a:pPr>
            <a:r>
              <a:rPr lang="es-VE" sz="1400" dirty="0"/>
              <a:t> </a:t>
            </a:r>
          </a:p>
          <a:p>
            <a:endParaRPr lang="es-VE" sz="1800" dirty="0">
              <a:solidFill>
                <a:srgbClr val="FF0000"/>
              </a:solidFill>
            </a:endParaRPr>
          </a:p>
        </p:txBody>
      </p:sp>
      <p:pic>
        <p:nvPicPr>
          <p:cNvPr id="4" name="3 Imagen" descr="Los mayores productores de petróleo (© REUTERS/Stephanie McGehee)">
            <a:hlinkClick r:id="rId5"/>
          </p:cNvPr>
          <p:cNvPicPr/>
          <p:nvPr/>
        </p:nvPicPr>
        <p:blipFill rotWithShape="1">
          <a:blip r:embed="rId6" cstate="print">
            <a:extLst>
              <a:ext uri="{28A0092B-C50C-407E-A947-70E740481C1C}">
                <a14:useLocalDpi xmlns:a14="http://schemas.microsoft.com/office/drawing/2010/main" xmlns="" val="0"/>
              </a:ext>
            </a:extLst>
          </a:blip>
          <a:srcRect l="44817"/>
          <a:stretch/>
        </p:blipFill>
        <p:spPr bwMode="auto">
          <a:xfrm>
            <a:off x="107504" y="126130"/>
            <a:ext cx="2123728" cy="3528392"/>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42530821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052623"/>
          </a:xfrm>
        </p:spPr>
        <p:txBody>
          <a:bodyPr>
            <a:normAutofit fontScale="90000"/>
          </a:bodyPr>
          <a:lstStyle/>
          <a:p>
            <a:r>
              <a:rPr lang="es-VE" sz="3600" dirty="0" smtClean="0">
                <a:solidFill>
                  <a:srgbClr val="0000FF"/>
                </a:solidFill>
              </a:rPr>
              <a:t>         la crisis y el reto intergeneracional </a:t>
            </a:r>
            <a:r>
              <a:rPr lang="es-VE" sz="7200" dirty="0" smtClean="0">
                <a:solidFill>
                  <a:srgbClr val="0000FF"/>
                </a:solidFill>
              </a:rPr>
              <a:t>3/8</a:t>
            </a:r>
            <a:endParaRPr lang="es-VE" sz="7200" dirty="0"/>
          </a:p>
        </p:txBody>
      </p:sp>
      <p:sp>
        <p:nvSpPr>
          <p:cNvPr id="3" name="2 Marcador de contenido"/>
          <p:cNvSpPr>
            <a:spLocks noGrp="1"/>
          </p:cNvSpPr>
          <p:nvPr>
            <p:ph idx="1"/>
          </p:nvPr>
        </p:nvSpPr>
        <p:spPr>
          <a:xfrm>
            <a:off x="179512" y="980728"/>
            <a:ext cx="8856984" cy="5760640"/>
          </a:xfrm>
        </p:spPr>
        <p:txBody>
          <a:bodyPr>
            <a:normAutofit fontScale="70000" lnSpcReduction="20000"/>
          </a:bodyPr>
          <a:lstStyle/>
          <a:p>
            <a:pPr marL="0" indent="0">
              <a:buNone/>
            </a:pPr>
            <a:r>
              <a:rPr lang="es-VE" b="1" dirty="0" smtClean="0"/>
              <a:t>Dificultades </a:t>
            </a:r>
            <a:r>
              <a:rPr lang="es-VE" b="1" dirty="0"/>
              <a:t>para Abordar el Problema desde las Ciencias Sociales.</a:t>
            </a:r>
          </a:p>
          <a:p>
            <a:pPr marL="0" indent="0">
              <a:buNone/>
            </a:pPr>
            <a:r>
              <a:rPr lang="es-VE" sz="2600" b="1" dirty="0">
                <a:solidFill>
                  <a:srgbClr val="FF0000"/>
                </a:solidFill>
              </a:rPr>
              <a:t>Se ha detectado una grave amenaza </a:t>
            </a:r>
            <a:endParaRPr lang="es-VE" sz="2600" b="1" dirty="0" smtClean="0">
              <a:solidFill>
                <a:srgbClr val="FF0000"/>
              </a:solidFill>
            </a:endParaRPr>
          </a:p>
          <a:p>
            <a:pPr marL="0" indent="0">
              <a:buNone/>
            </a:pPr>
            <a:r>
              <a:rPr lang="es-VE" sz="2600" b="1" dirty="0" smtClean="0">
                <a:solidFill>
                  <a:srgbClr val="FF0000"/>
                </a:solidFill>
              </a:rPr>
              <a:t>en </a:t>
            </a:r>
            <a:r>
              <a:rPr lang="es-VE" sz="2600" b="1" dirty="0">
                <a:solidFill>
                  <a:srgbClr val="FF0000"/>
                </a:solidFill>
              </a:rPr>
              <a:t>el uso masivo de recursos fósiles finitos </a:t>
            </a:r>
            <a:endParaRPr lang="es-VE" sz="2600" b="1" dirty="0" smtClean="0">
              <a:solidFill>
                <a:srgbClr val="FF0000"/>
              </a:solidFill>
            </a:endParaRPr>
          </a:p>
          <a:p>
            <a:pPr marL="0" indent="0">
              <a:buNone/>
            </a:pPr>
            <a:r>
              <a:rPr lang="es-VE" sz="2600" b="1" dirty="0" smtClean="0">
                <a:solidFill>
                  <a:srgbClr val="FF0000"/>
                </a:solidFill>
              </a:rPr>
              <a:t>que </a:t>
            </a:r>
            <a:r>
              <a:rPr lang="es-VE" sz="2600" b="1" dirty="0">
                <a:solidFill>
                  <a:srgbClr val="FF0000"/>
                </a:solidFill>
              </a:rPr>
              <a:t>pondrán en serio peligro </a:t>
            </a:r>
            <a:endParaRPr lang="es-VE" sz="2600" b="1" dirty="0" smtClean="0">
              <a:solidFill>
                <a:srgbClr val="FF0000"/>
              </a:solidFill>
            </a:endParaRPr>
          </a:p>
          <a:p>
            <a:pPr marL="0" indent="0">
              <a:buNone/>
            </a:pPr>
            <a:r>
              <a:rPr lang="es-VE" sz="2600" b="1" dirty="0" smtClean="0">
                <a:solidFill>
                  <a:srgbClr val="FF0000"/>
                </a:solidFill>
              </a:rPr>
              <a:t>al </a:t>
            </a:r>
            <a:r>
              <a:rPr lang="es-VE" sz="2600" b="1" dirty="0">
                <a:solidFill>
                  <a:srgbClr val="FF0000"/>
                </a:solidFill>
              </a:rPr>
              <a:t>conjunto de nuestra </a:t>
            </a:r>
            <a:r>
              <a:rPr lang="es-VE" sz="2600" b="1" dirty="0" smtClean="0">
                <a:solidFill>
                  <a:srgbClr val="FF0000"/>
                </a:solidFill>
              </a:rPr>
              <a:t>sociedad… </a:t>
            </a:r>
          </a:p>
          <a:p>
            <a:pPr marL="0" indent="0">
              <a:buNone/>
            </a:pPr>
            <a:r>
              <a:rPr lang="es-VE" sz="2600" b="1" dirty="0" smtClean="0"/>
              <a:t>…se </a:t>
            </a:r>
            <a:r>
              <a:rPr lang="es-VE" sz="2600" b="1" dirty="0"/>
              <a:t>ha puesto en conocimiento </a:t>
            </a:r>
            <a:endParaRPr lang="es-VE" sz="2600" b="1" dirty="0" smtClean="0"/>
          </a:p>
          <a:p>
            <a:pPr marL="0" indent="0">
              <a:buNone/>
            </a:pPr>
            <a:r>
              <a:rPr lang="es-VE" sz="2600" b="1" dirty="0" smtClean="0"/>
              <a:t>la </a:t>
            </a:r>
            <a:r>
              <a:rPr lang="es-VE" sz="2600" b="1" dirty="0"/>
              <a:t>imposibilidad de mantener nuestro bienestar </a:t>
            </a:r>
            <a:endParaRPr lang="es-VE" sz="2600" b="1" dirty="0" smtClean="0"/>
          </a:p>
          <a:p>
            <a:pPr marL="0" indent="0">
              <a:buNone/>
            </a:pPr>
            <a:r>
              <a:rPr lang="es-VE" sz="2600" b="1" dirty="0" smtClean="0"/>
              <a:t>y </a:t>
            </a:r>
            <a:r>
              <a:rPr lang="es-VE" sz="2600" b="1" dirty="0"/>
              <a:t>nuestro estilo de vida </a:t>
            </a:r>
            <a:endParaRPr lang="es-VE" sz="2600" b="1" dirty="0" smtClean="0"/>
          </a:p>
          <a:p>
            <a:pPr marL="0" indent="0">
              <a:buNone/>
            </a:pPr>
            <a:r>
              <a:rPr lang="es-VE" sz="2600" b="1" dirty="0" smtClean="0"/>
              <a:t>… dos </a:t>
            </a:r>
            <a:r>
              <a:rPr lang="es-VE" sz="2600" b="1" dirty="0"/>
              <a:t>problemas contrapuestos y con el mismo origen, </a:t>
            </a:r>
            <a:r>
              <a:rPr lang="es-VE" sz="2600" b="1" dirty="0" smtClean="0"/>
              <a:t>…las </a:t>
            </a:r>
            <a:r>
              <a:rPr lang="es-VE" sz="2600" b="1" dirty="0"/>
              <a:t>dos caras de una moneda: </a:t>
            </a:r>
            <a:endParaRPr lang="es-VE" sz="2600" b="1" dirty="0" smtClean="0"/>
          </a:p>
          <a:p>
            <a:pPr marL="0" indent="0" algn="r">
              <a:buNone/>
            </a:pPr>
            <a:r>
              <a:rPr lang="es-VE" sz="2600" u="sng" dirty="0" smtClean="0"/>
              <a:t>la </a:t>
            </a:r>
            <a:r>
              <a:rPr lang="es-VE" sz="2600" u="sng" dirty="0"/>
              <a:t>quema masiva de combustibles fósiles agota </a:t>
            </a:r>
            <a:endParaRPr lang="es-VE" sz="2600" u="sng" dirty="0" smtClean="0"/>
          </a:p>
          <a:p>
            <a:pPr marL="0" indent="0" algn="r">
              <a:buNone/>
            </a:pPr>
            <a:r>
              <a:rPr lang="es-VE" sz="2600" u="sng" dirty="0" smtClean="0"/>
              <a:t>la </a:t>
            </a:r>
            <a:r>
              <a:rPr lang="es-VE" sz="2600" u="sng" dirty="0"/>
              <a:t>energía disponible (pico del petróleo) y los recursos</a:t>
            </a:r>
            <a:r>
              <a:rPr lang="es-VE" sz="2600" dirty="0"/>
              <a:t>. </a:t>
            </a:r>
            <a:endParaRPr lang="es-VE" sz="2600" dirty="0" smtClean="0"/>
          </a:p>
          <a:p>
            <a:pPr marL="0" indent="0" algn="r">
              <a:buNone/>
            </a:pPr>
            <a:r>
              <a:rPr lang="es-VE" sz="4000" b="1" dirty="0" smtClean="0">
                <a:solidFill>
                  <a:srgbClr val="FF0000"/>
                </a:solidFill>
              </a:rPr>
              <a:t>Por </a:t>
            </a:r>
            <a:r>
              <a:rPr lang="es-VE" sz="4000" b="1" dirty="0">
                <a:solidFill>
                  <a:srgbClr val="FF0000"/>
                </a:solidFill>
              </a:rPr>
              <a:t>otro lado también se agotan los sumideros provocando un cambio climático que también puede poner en peligro nuestra sociedad</a:t>
            </a:r>
            <a:r>
              <a:rPr lang="es-VE" sz="4000" dirty="0"/>
              <a:t>.</a:t>
            </a:r>
            <a:r>
              <a:rPr lang="es-VE" dirty="0"/>
              <a:t> </a:t>
            </a:r>
            <a:r>
              <a:rPr lang="es-VE" sz="4000" b="1" dirty="0"/>
              <a:t>Por tanto </a:t>
            </a:r>
            <a:r>
              <a:rPr lang="es-VE" sz="4800" b="1" dirty="0"/>
              <a:t>cabe tomar medidas en favor del bienestar colectivo y de la supervivencia de la población </a:t>
            </a:r>
            <a:r>
              <a:rPr lang="es-VE" sz="4000" b="1" dirty="0"/>
              <a:t>tratando estas amenazan con una visión de conjunto.</a:t>
            </a:r>
            <a:endParaRPr lang="es-VE" sz="4000" dirty="0"/>
          </a:p>
          <a:p>
            <a:endParaRPr lang="es-VE" dirty="0"/>
          </a:p>
        </p:txBody>
      </p:sp>
      <p:pic>
        <p:nvPicPr>
          <p:cNvPr id="4" name="3 Imagen" descr="Los mayores productores de petróleo (© REUTERS/Stephanie McGehee)">
            <a:hlinkClick r:id="rId2"/>
          </p:cNvPr>
          <p:cNvPicPr/>
          <p:nvPr/>
        </p:nvPicPr>
        <p:blipFill rotWithShape="1">
          <a:blip r:embed="rId3" cstate="print">
            <a:extLst>
              <a:ext uri="{28A0092B-C50C-407E-A947-70E740481C1C}">
                <a14:useLocalDpi xmlns:a14="http://schemas.microsoft.com/office/drawing/2010/main" xmlns="" val="0"/>
              </a:ext>
            </a:extLst>
          </a:blip>
          <a:srcRect l="20571" r="22285" b="30744"/>
          <a:stretch/>
        </p:blipFill>
        <p:spPr bwMode="auto">
          <a:xfrm>
            <a:off x="5148064" y="1340768"/>
            <a:ext cx="3312368" cy="1872208"/>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3190480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74638"/>
            <a:ext cx="8856984" cy="1143000"/>
          </a:xfrm>
        </p:spPr>
        <p:txBody>
          <a:bodyPr>
            <a:noAutofit/>
          </a:bodyPr>
          <a:lstStyle/>
          <a:p>
            <a:r>
              <a:rPr lang="es-ES" sz="3200" b="1" dirty="0" smtClean="0">
                <a:solidFill>
                  <a:srgbClr val="0000FF"/>
                </a:solidFill>
              </a:rPr>
              <a:t/>
            </a:r>
            <a:br>
              <a:rPr lang="es-ES" sz="3200" b="1" dirty="0" smtClean="0">
                <a:solidFill>
                  <a:srgbClr val="0000FF"/>
                </a:solidFill>
              </a:rPr>
            </a:br>
            <a:r>
              <a:rPr lang="es-ES" sz="3200" b="1" dirty="0" smtClean="0">
                <a:solidFill>
                  <a:srgbClr val="0000FF"/>
                </a:solidFill>
              </a:rPr>
              <a:t>1</a:t>
            </a:r>
            <a:r>
              <a:rPr lang="es-ES" sz="3200" b="1" dirty="0">
                <a:solidFill>
                  <a:srgbClr val="0000FF"/>
                </a:solidFill>
              </a:rPr>
              <a:t>. La Investigación entre la Docencia y la Extensión (en el reto del siglo XXI</a:t>
            </a:r>
            <a:r>
              <a:rPr lang="es-ES" sz="3200" b="1" dirty="0" smtClean="0">
                <a:solidFill>
                  <a:srgbClr val="0000FF"/>
                </a:solidFill>
              </a:rPr>
              <a:t>)           </a:t>
            </a:r>
            <a:r>
              <a:rPr lang="es-ES" sz="3200" b="1" dirty="0" smtClean="0">
                <a:solidFill>
                  <a:srgbClr val="FF0000"/>
                </a:solidFill>
              </a:rPr>
              <a:t>1/1</a:t>
            </a:r>
            <a:r>
              <a:rPr lang="es-VE" sz="3200" b="1" dirty="0">
                <a:solidFill>
                  <a:srgbClr val="0000FF"/>
                </a:solidFill>
              </a:rPr>
              <a:t/>
            </a:r>
            <a:br>
              <a:rPr lang="es-VE" sz="3200" b="1" dirty="0">
                <a:solidFill>
                  <a:srgbClr val="0000FF"/>
                </a:solidFill>
              </a:rPr>
            </a:br>
            <a:endParaRPr lang="es-VE" sz="3200" dirty="0"/>
          </a:p>
        </p:txBody>
      </p:sp>
      <p:sp>
        <p:nvSpPr>
          <p:cNvPr id="3" name="2 Marcador de contenido"/>
          <p:cNvSpPr>
            <a:spLocks noGrp="1"/>
          </p:cNvSpPr>
          <p:nvPr>
            <p:ph idx="1"/>
          </p:nvPr>
        </p:nvSpPr>
        <p:spPr>
          <a:xfrm>
            <a:off x="251520" y="1600200"/>
            <a:ext cx="8784976" cy="5141168"/>
          </a:xfrm>
        </p:spPr>
        <p:txBody>
          <a:bodyPr>
            <a:normAutofit fontScale="85000" lnSpcReduction="10000"/>
          </a:bodyPr>
          <a:lstStyle/>
          <a:p>
            <a:pPr marL="0" indent="0" algn="r">
              <a:buNone/>
            </a:pPr>
            <a:r>
              <a:rPr lang="es-ES" sz="1900" b="1" dirty="0" smtClean="0">
                <a:solidFill>
                  <a:srgbClr val="CC0099"/>
                </a:solidFill>
              </a:rPr>
              <a:t>(Frase del resumen</a:t>
            </a:r>
            <a:r>
              <a:rPr lang="es-ES" sz="1600" b="1" dirty="0" smtClean="0">
                <a:solidFill>
                  <a:srgbClr val="CC0099"/>
                </a:solidFill>
              </a:rPr>
              <a:t>)</a:t>
            </a:r>
          </a:p>
          <a:p>
            <a:pPr marL="0" indent="0" algn="r">
              <a:buNone/>
            </a:pPr>
            <a:r>
              <a:rPr lang="es-ES" sz="2400" i="1" dirty="0" smtClean="0"/>
              <a:t>Las </a:t>
            </a:r>
            <a:r>
              <a:rPr lang="es-ES" sz="2400" i="1" dirty="0"/>
              <a:t>universidades deben responder </a:t>
            </a:r>
            <a:endParaRPr lang="es-ES" sz="2400" i="1" dirty="0" smtClean="0"/>
          </a:p>
          <a:p>
            <a:pPr marL="0" indent="0" algn="r">
              <a:buNone/>
            </a:pPr>
            <a:r>
              <a:rPr lang="es-ES" sz="2400" i="1" dirty="0" smtClean="0"/>
              <a:t>al </a:t>
            </a:r>
            <a:r>
              <a:rPr lang="es-ES" sz="2400" i="1" dirty="0"/>
              <a:t>reto intergeneracional del </a:t>
            </a:r>
            <a:endParaRPr lang="es-ES" sz="2400" i="1" dirty="0" smtClean="0"/>
          </a:p>
          <a:p>
            <a:pPr marL="0" indent="0" algn="r">
              <a:buNone/>
            </a:pPr>
            <a:r>
              <a:rPr lang="es-ES" sz="2400" b="1" i="1" dirty="0" smtClean="0">
                <a:solidFill>
                  <a:srgbClr val="009900"/>
                </a:solidFill>
              </a:rPr>
              <a:t>desarrollo sostenible-sustentable</a:t>
            </a:r>
            <a:r>
              <a:rPr lang="es-ES" sz="2400" i="1" dirty="0" smtClean="0"/>
              <a:t>. Implica </a:t>
            </a:r>
          </a:p>
          <a:p>
            <a:pPr marL="0" indent="0" algn="r">
              <a:buNone/>
            </a:pPr>
            <a:r>
              <a:rPr lang="es-ES" sz="2400" i="1" dirty="0" smtClean="0"/>
              <a:t>- </a:t>
            </a:r>
            <a:r>
              <a:rPr lang="es-ES" sz="2400" b="1" i="1" dirty="0" smtClean="0"/>
              <a:t>investigar</a:t>
            </a:r>
            <a:r>
              <a:rPr lang="es-ES" sz="2400" i="1" dirty="0" smtClean="0"/>
              <a:t> </a:t>
            </a:r>
            <a:r>
              <a:rPr lang="es-ES" sz="2400" b="1" i="1" dirty="0">
                <a:solidFill>
                  <a:srgbClr val="FF0000"/>
                </a:solidFill>
              </a:rPr>
              <a:t>las realidades complejas del entorno</a:t>
            </a:r>
            <a:r>
              <a:rPr lang="es-ES" sz="2400" i="1" dirty="0"/>
              <a:t>, </a:t>
            </a:r>
            <a:endParaRPr lang="es-ES" sz="2400" i="1" dirty="0" smtClean="0"/>
          </a:p>
          <a:p>
            <a:pPr marL="0" indent="0" algn="r">
              <a:buNone/>
            </a:pPr>
            <a:r>
              <a:rPr lang="es-ES" sz="2400" i="1" dirty="0" smtClean="0"/>
              <a:t>- </a:t>
            </a:r>
            <a:r>
              <a:rPr lang="es-ES" sz="2400" b="1" i="1" dirty="0" smtClean="0"/>
              <a:t>dilucidarlas</a:t>
            </a:r>
            <a:r>
              <a:rPr lang="es-ES" sz="2400" i="1" dirty="0" smtClean="0"/>
              <a:t> </a:t>
            </a:r>
            <a:r>
              <a:rPr lang="es-ES" sz="2400" b="1" i="1" dirty="0">
                <a:solidFill>
                  <a:srgbClr val="0000FF"/>
                </a:solidFill>
              </a:rPr>
              <a:t>en la Academia</a:t>
            </a:r>
            <a:r>
              <a:rPr lang="es-ES" sz="2400" i="1" dirty="0"/>
              <a:t>, </a:t>
            </a:r>
            <a:endParaRPr lang="es-ES" sz="2400" i="1" dirty="0" smtClean="0"/>
          </a:p>
          <a:p>
            <a:pPr marL="0" indent="0" algn="r">
              <a:buNone/>
            </a:pPr>
            <a:r>
              <a:rPr lang="es-ES" sz="2400" i="1" dirty="0" smtClean="0"/>
              <a:t>- </a:t>
            </a:r>
            <a:r>
              <a:rPr lang="es-ES" sz="2400" b="1" i="1" dirty="0" smtClean="0"/>
              <a:t>ensayarlas </a:t>
            </a:r>
            <a:r>
              <a:rPr lang="es-ES" sz="2400" b="1" i="1" dirty="0">
                <a:solidFill>
                  <a:srgbClr val="0000FF"/>
                </a:solidFill>
              </a:rPr>
              <a:t>en la docencia</a:t>
            </a:r>
            <a:r>
              <a:rPr lang="es-ES" sz="2400" i="1" dirty="0">
                <a:solidFill>
                  <a:srgbClr val="0000FF"/>
                </a:solidFill>
              </a:rPr>
              <a:t> </a:t>
            </a:r>
            <a:r>
              <a:rPr lang="es-ES" sz="2400" i="1" dirty="0"/>
              <a:t>y </a:t>
            </a:r>
            <a:endParaRPr lang="es-ES" sz="2400" i="1" dirty="0" smtClean="0"/>
          </a:p>
          <a:p>
            <a:pPr marL="0" indent="0" algn="r">
              <a:buNone/>
            </a:pPr>
            <a:r>
              <a:rPr lang="es-ES" sz="2400" i="1" dirty="0" smtClean="0"/>
              <a:t>- </a:t>
            </a:r>
            <a:r>
              <a:rPr lang="es-ES" sz="2400" b="1" i="1" dirty="0" smtClean="0"/>
              <a:t>con </a:t>
            </a:r>
            <a:r>
              <a:rPr lang="es-ES" sz="2400" b="1" i="1" dirty="0"/>
              <a:t>extensión integral </a:t>
            </a:r>
            <a:r>
              <a:rPr lang="es-ES" sz="2400" i="1" u="sng" dirty="0">
                <a:solidFill>
                  <a:srgbClr val="009900"/>
                </a:solidFill>
              </a:rPr>
              <a:t>aportarlas a la sociedad, </a:t>
            </a:r>
            <a:r>
              <a:rPr lang="es-ES" sz="2400" i="1" u="sng" dirty="0" smtClean="0">
                <a:solidFill>
                  <a:srgbClr val="009900"/>
                </a:solidFill>
              </a:rPr>
              <a:t>con </a:t>
            </a:r>
            <a:r>
              <a:rPr lang="es-ES" sz="2400" i="1" u="sng" dirty="0">
                <a:solidFill>
                  <a:srgbClr val="009900"/>
                </a:solidFill>
              </a:rPr>
              <a:t>estrategias </a:t>
            </a:r>
            <a:r>
              <a:rPr lang="es-ES" sz="2400" i="1" u="sng" dirty="0" err="1">
                <a:solidFill>
                  <a:srgbClr val="009900"/>
                </a:solidFill>
              </a:rPr>
              <a:t>transdisciplinares</a:t>
            </a:r>
            <a:r>
              <a:rPr lang="es-ES" sz="2400" i="1" u="sng" dirty="0">
                <a:solidFill>
                  <a:srgbClr val="009900"/>
                </a:solidFill>
              </a:rPr>
              <a:t> </a:t>
            </a:r>
            <a:endParaRPr lang="es-ES" sz="2400" i="1" u="sng" dirty="0" smtClean="0">
              <a:solidFill>
                <a:srgbClr val="009900"/>
              </a:solidFill>
            </a:endParaRPr>
          </a:p>
          <a:p>
            <a:pPr marL="0" indent="0" algn="r">
              <a:buNone/>
            </a:pPr>
            <a:r>
              <a:rPr lang="es-ES" sz="2400" i="1" dirty="0" smtClean="0"/>
              <a:t>—</a:t>
            </a:r>
            <a:r>
              <a:rPr lang="es-ES" sz="2400" i="1" dirty="0"/>
              <a:t>instituciones y enfoques holísticos multidisciplinarios, </a:t>
            </a:r>
            <a:endParaRPr lang="es-ES" sz="2400" i="1" dirty="0" smtClean="0"/>
          </a:p>
          <a:p>
            <a:pPr marL="0" indent="0" algn="r">
              <a:buNone/>
            </a:pPr>
            <a:r>
              <a:rPr lang="es-ES" sz="2400" b="1" i="1" dirty="0" smtClean="0">
                <a:solidFill>
                  <a:srgbClr val="009900"/>
                </a:solidFill>
              </a:rPr>
              <a:t>acompañando</a:t>
            </a:r>
            <a:r>
              <a:rPr lang="es-ES" sz="2400" b="1" i="1" dirty="0">
                <a:solidFill>
                  <a:srgbClr val="009900"/>
                </a:solidFill>
              </a:rPr>
              <a:t>, impulsando comunidades en su autogestión</a:t>
            </a:r>
            <a:r>
              <a:rPr lang="es-ES" sz="2400" i="1" dirty="0"/>
              <a:t>— </a:t>
            </a:r>
          </a:p>
          <a:p>
            <a:pPr marL="0" indent="0">
              <a:buNone/>
            </a:pPr>
            <a:r>
              <a:rPr lang="es-ES" sz="2400" b="1" i="1" dirty="0" smtClean="0">
                <a:solidFill>
                  <a:srgbClr val="CC0099"/>
                </a:solidFill>
              </a:rPr>
              <a:t>para </a:t>
            </a:r>
            <a:r>
              <a:rPr lang="es-ES" sz="2400" b="1" i="1" dirty="0">
                <a:solidFill>
                  <a:srgbClr val="CC0099"/>
                </a:solidFill>
              </a:rPr>
              <a:t>coadyuvar frente a los graves problemas locales, </a:t>
            </a:r>
            <a:endParaRPr lang="es-ES" sz="2400" b="1" i="1" dirty="0" smtClean="0">
              <a:solidFill>
                <a:srgbClr val="CC0099"/>
              </a:solidFill>
            </a:endParaRPr>
          </a:p>
          <a:p>
            <a:pPr marL="0" indent="0">
              <a:buNone/>
            </a:pPr>
            <a:r>
              <a:rPr lang="es-ES" sz="2400" b="1" i="1" dirty="0" smtClean="0">
                <a:solidFill>
                  <a:srgbClr val="CC0099"/>
                </a:solidFill>
              </a:rPr>
              <a:t>con </a:t>
            </a:r>
            <a:r>
              <a:rPr lang="es-ES" sz="2400" b="1" i="1" dirty="0">
                <a:solidFill>
                  <a:srgbClr val="CC0099"/>
                </a:solidFill>
              </a:rPr>
              <a:t>cultura de paz activa: justicia social-solidaridad humana.</a:t>
            </a:r>
            <a:r>
              <a:rPr lang="es-ES" sz="2400" b="1" i="1" dirty="0"/>
              <a:t> </a:t>
            </a:r>
            <a:r>
              <a:rPr lang="es-ES" sz="2400" i="1" dirty="0" smtClean="0"/>
              <a:t>	</a:t>
            </a:r>
            <a:r>
              <a:rPr lang="es-ES" sz="2400" b="1" i="1" dirty="0" smtClean="0">
                <a:solidFill>
                  <a:srgbClr val="FF0000"/>
                </a:solidFill>
              </a:rPr>
              <a:t>         En red, </a:t>
            </a:r>
          </a:p>
          <a:p>
            <a:pPr marL="0" indent="0" algn="r">
              <a:buNone/>
            </a:pPr>
            <a:r>
              <a:rPr lang="es-ES" sz="2400" b="1" i="1" dirty="0" smtClean="0">
                <a:solidFill>
                  <a:srgbClr val="FF0000"/>
                </a:solidFill>
              </a:rPr>
              <a:t>la </a:t>
            </a:r>
            <a:r>
              <a:rPr lang="es-ES" sz="2400" b="1" i="1" dirty="0">
                <a:solidFill>
                  <a:srgbClr val="FF0000"/>
                </a:solidFill>
              </a:rPr>
              <a:t>acción local se torna regional, y sucesivamente en nacional y global.</a:t>
            </a:r>
            <a:endParaRPr lang="es-VE" sz="2400" b="1" dirty="0">
              <a:solidFill>
                <a:srgbClr val="FF0000"/>
              </a:solidFill>
            </a:endParaRPr>
          </a:p>
          <a:p>
            <a:pPr marL="0" indent="0">
              <a:buNone/>
            </a:pPr>
            <a:r>
              <a:rPr lang="es-ES" sz="2400" dirty="0"/>
              <a:t> </a:t>
            </a:r>
            <a:endParaRPr lang="es-VE" sz="2400" dirty="0"/>
          </a:p>
          <a:p>
            <a:pPr marL="0" indent="0">
              <a:buNone/>
            </a:pPr>
            <a:r>
              <a:rPr lang="es-ES" sz="2400" u="sng" dirty="0"/>
              <a:t>El enunciado contiene la proposición y la conclusión</a:t>
            </a:r>
            <a:r>
              <a:rPr lang="es-ES" sz="2400" dirty="0"/>
              <a:t>. </a:t>
            </a:r>
            <a:endParaRPr lang="es-VE" sz="2400" dirty="0"/>
          </a:p>
        </p:txBody>
      </p:sp>
      <p:pic>
        <p:nvPicPr>
          <p:cNvPr id="4" name="3 Marcador de contenido" descr="http://www.amigosdevilla.it/Foto/1971_03.jpg"/>
          <p:cNvPicPr>
            <a:picLocks/>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1628800"/>
            <a:ext cx="3016713" cy="2016224"/>
          </a:xfrm>
          <a:prstGeom prst="rect">
            <a:avLst/>
          </a:prstGeom>
          <a:noFill/>
          <a:ln>
            <a:noFill/>
          </a:ln>
        </p:spPr>
      </p:pic>
    </p:spTree>
    <p:extLst>
      <p:ext uri="{BB962C8B-B14F-4D97-AF65-F5344CB8AC3E}">
        <p14:creationId xmlns:p14="http://schemas.microsoft.com/office/powerpoint/2010/main" xmlns="" val="41513167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908720"/>
          </a:xfrm>
        </p:spPr>
        <p:txBody>
          <a:bodyPr>
            <a:normAutofit fontScale="90000"/>
          </a:bodyPr>
          <a:lstStyle/>
          <a:p>
            <a:r>
              <a:rPr lang="es-VE" sz="3200" dirty="0">
                <a:solidFill>
                  <a:srgbClr val="0000FF"/>
                </a:solidFill>
              </a:rPr>
              <a:t> </a:t>
            </a:r>
            <a:r>
              <a:rPr lang="es-VE" sz="3600" dirty="0">
                <a:solidFill>
                  <a:srgbClr val="0000FF"/>
                </a:solidFill>
              </a:rPr>
              <a:t>la crisis y el reto intergeneracional </a:t>
            </a:r>
            <a:r>
              <a:rPr lang="es-VE" sz="3200" dirty="0">
                <a:solidFill>
                  <a:srgbClr val="0000FF"/>
                </a:solidFill>
              </a:rPr>
              <a:t>   </a:t>
            </a:r>
            <a:r>
              <a:rPr lang="es-VE" sz="8000" dirty="0" smtClean="0">
                <a:solidFill>
                  <a:srgbClr val="0000FF"/>
                </a:solidFill>
              </a:rPr>
              <a:t>4/8</a:t>
            </a:r>
            <a:endParaRPr lang="es-VE" sz="8000" dirty="0"/>
          </a:p>
        </p:txBody>
      </p:sp>
      <p:sp>
        <p:nvSpPr>
          <p:cNvPr id="3" name="2 Marcador de contenido"/>
          <p:cNvSpPr>
            <a:spLocks noGrp="1"/>
          </p:cNvSpPr>
          <p:nvPr>
            <p:ph idx="1"/>
          </p:nvPr>
        </p:nvSpPr>
        <p:spPr>
          <a:xfrm>
            <a:off x="457200" y="908720"/>
            <a:ext cx="8229600" cy="5832648"/>
          </a:xfrm>
        </p:spPr>
        <p:txBody>
          <a:bodyPr>
            <a:normAutofit fontScale="85000" lnSpcReduction="20000"/>
          </a:bodyPr>
          <a:lstStyle/>
          <a:p>
            <a:pPr marL="0" indent="0" algn="r">
              <a:lnSpc>
                <a:spcPct val="110000"/>
              </a:lnSpc>
              <a:buNone/>
            </a:pPr>
            <a:r>
              <a:rPr lang="es-VE" sz="2400" b="1" dirty="0" smtClean="0"/>
              <a:t>El reto: ¿cómo trasladar </a:t>
            </a:r>
            <a:r>
              <a:rPr lang="es-VE" sz="2400" b="1" dirty="0"/>
              <a:t>a la sociedad </a:t>
            </a:r>
            <a:endParaRPr lang="es-VE" sz="2400" b="1" dirty="0" smtClean="0"/>
          </a:p>
          <a:p>
            <a:pPr marL="0" indent="0" algn="r">
              <a:lnSpc>
                <a:spcPct val="110000"/>
              </a:lnSpc>
              <a:buNone/>
            </a:pPr>
            <a:r>
              <a:rPr lang="es-VE" sz="2400" b="1" dirty="0" smtClean="0"/>
              <a:t>el </a:t>
            </a:r>
            <a:r>
              <a:rPr lang="es-VE" sz="2400" b="1" dirty="0"/>
              <a:t>discurso científico del agotamiento de los </a:t>
            </a:r>
            <a:r>
              <a:rPr lang="es-VE" sz="2400" b="1" dirty="0" smtClean="0"/>
              <a:t>recursos?</a:t>
            </a:r>
            <a:r>
              <a:rPr lang="es-VE" sz="2400" dirty="0" smtClean="0"/>
              <a:t> </a:t>
            </a:r>
          </a:p>
          <a:p>
            <a:pPr marL="0" indent="0">
              <a:buNone/>
            </a:pPr>
            <a:r>
              <a:rPr lang="es-VE" sz="3500" b="1" dirty="0" smtClean="0"/>
              <a:t>Este </a:t>
            </a:r>
            <a:r>
              <a:rPr lang="es-VE" sz="3500" b="1" dirty="0"/>
              <a:t>conocimiento muchas veces no llega </a:t>
            </a:r>
            <a:endParaRPr lang="es-VE" sz="3500" b="1" dirty="0" smtClean="0"/>
          </a:p>
          <a:p>
            <a:pPr marL="0" indent="0">
              <a:buNone/>
            </a:pPr>
            <a:r>
              <a:rPr lang="es-VE" sz="2800" b="1" dirty="0" smtClean="0"/>
              <a:t>porque </a:t>
            </a:r>
            <a:r>
              <a:rPr lang="es-VE" sz="2800" b="1" dirty="0"/>
              <a:t>es negado, </a:t>
            </a:r>
            <a:endParaRPr lang="es-VE" sz="2800" b="1" dirty="0" smtClean="0"/>
          </a:p>
          <a:p>
            <a:pPr marL="0" indent="0">
              <a:buNone/>
            </a:pPr>
            <a:r>
              <a:rPr lang="es-VE" sz="2800" b="1" dirty="0" smtClean="0"/>
              <a:t>ignorado </a:t>
            </a:r>
            <a:r>
              <a:rPr lang="es-VE" sz="2800" b="1" dirty="0"/>
              <a:t>o mal comprendido </a:t>
            </a:r>
            <a:endParaRPr lang="es-VE" sz="2800" b="1" dirty="0" smtClean="0"/>
          </a:p>
          <a:p>
            <a:pPr marL="0" indent="0">
              <a:buNone/>
            </a:pPr>
            <a:r>
              <a:rPr lang="es-VE" sz="2800" b="1" dirty="0" smtClean="0"/>
              <a:t>y </a:t>
            </a:r>
            <a:r>
              <a:rPr lang="es-VE" sz="2800" b="1" dirty="0"/>
              <a:t>así mostrado </a:t>
            </a:r>
            <a:r>
              <a:rPr lang="es-VE" sz="2800" b="1" dirty="0" smtClean="0"/>
              <a:t>por </a:t>
            </a:r>
          </a:p>
          <a:p>
            <a:pPr marL="0" indent="0">
              <a:buNone/>
            </a:pPr>
            <a:r>
              <a:rPr lang="es-VE" sz="2800" b="1" dirty="0" smtClean="0"/>
              <a:t>los </a:t>
            </a:r>
            <a:r>
              <a:rPr lang="es-VE" sz="2800" b="1" dirty="0"/>
              <a:t>medios de comunicación masiva.</a:t>
            </a:r>
            <a:r>
              <a:rPr lang="es-VE" sz="2400" b="1" dirty="0"/>
              <a:t> </a:t>
            </a:r>
            <a:endParaRPr lang="es-VE" sz="2400" b="1" dirty="0" smtClean="0"/>
          </a:p>
          <a:p>
            <a:pPr marL="0" indent="0">
              <a:buNone/>
            </a:pPr>
            <a:r>
              <a:rPr lang="es-VE" sz="2400" b="1" dirty="0" smtClean="0"/>
              <a:t>                                     </a:t>
            </a:r>
            <a:r>
              <a:rPr lang="es-VE" sz="1400" b="1" dirty="0" err="1" smtClean="0"/>
              <a:t>Ghaza</a:t>
            </a:r>
            <a:r>
              <a:rPr lang="es-VE" sz="1400" b="1" dirty="0" smtClean="0"/>
              <a:t>, Palestina, julio 2014.    </a:t>
            </a:r>
            <a:endParaRPr lang="es-VE" sz="2400" b="1" dirty="0" smtClean="0"/>
          </a:p>
          <a:p>
            <a:pPr marL="0" indent="0">
              <a:buNone/>
            </a:pPr>
            <a:r>
              <a:rPr lang="es-VE" b="1" dirty="0" smtClean="0">
                <a:solidFill>
                  <a:srgbClr val="FF0000"/>
                </a:solidFill>
              </a:rPr>
              <a:t>                                     </a:t>
            </a:r>
            <a:r>
              <a:rPr lang="es-VE" sz="1400" b="1" dirty="0" smtClean="0"/>
              <a:t>Oleoducto en obra, Siberia</a:t>
            </a:r>
            <a:r>
              <a:rPr lang="es-VE" b="1" dirty="0" smtClean="0">
                <a:solidFill>
                  <a:srgbClr val="FF0000"/>
                </a:solidFill>
              </a:rPr>
              <a:t>                             </a:t>
            </a:r>
          </a:p>
          <a:p>
            <a:pPr marL="0" indent="0" algn="r">
              <a:buNone/>
            </a:pPr>
            <a:r>
              <a:rPr lang="es-VE" sz="3800" b="1" dirty="0">
                <a:solidFill>
                  <a:srgbClr val="FF0000"/>
                </a:solidFill>
              </a:rPr>
              <a:t>Esto es peligroso pues </a:t>
            </a:r>
            <a:r>
              <a:rPr lang="es-VE" sz="3800" b="1" dirty="0" smtClean="0">
                <a:solidFill>
                  <a:srgbClr val="FF0000"/>
                </a:solidFill>
              </a:rPr>
              <a:t>impide </a:t>
            </a:r>
          </a:p>
          <a:p>
            <a:pPr marL="0" indent="0" algn="r">
              <a:buNone/>
            </a:pPr>
            <a:r>
              <a:rPr lang="es-VE" sz="3800" b="1" dirty="0" smtClean="0">
                <a:solidFill>
                  <a:srgbClr val="FF0000"/>
                </a:solidFill>
              </a:rPr>
              <a:t>tomar </a:t>
            </a:r>
            <a:r>
              <a:rPr lang="es-VE" sz="3800" b="1" dirty="0">
                <a:solidFill>
                  <a:srgbClr val="FF0000"/>
                </a:solidFill>
              </a:rPr>
              <a:t>conciencia a la sociedad </a:t>
            </a:r>
            <a:endParaRPr lang="es-VE" sz="3800" b="1" dirty="0" smtClean="0">
              <a:solidFill>
                <a:srgbClr val="FF0000"/>
              </a:solidFill>
            </a:endParaRPr>
          </a:p>
          <a:p>
            <a:pPr marL="0" indent="0" algn="r">
              <a:buNone/>
            </a:pPr>
            <a:r>
              <a:rPr lang="es-VE" sz="2800" b="1" dirty="0" smtClean="0">
                <a:solidFill>
                  <a:srgbClr val="FF0000"/>
                </a:solidFill>
              </a:rPr>
              <a:t>y </a:t>
            </a:r>
            <a:r>
              <a:rPr lang="es-VE" sz="2800" b="1" dirty="0">
                <a:solidFill>
                  <a:srgbClr val="FF0000"/>
                </a:solidFill>
              </a:rPr>
              <a:t>a su vez </a:t>
            </a:r>
            <a:r>
              <a:rPr lang="es-VE" sz="2800" b="1" dirty="0" smtClean="0">
                <a:solidFill>
                  <a:srgbClr val="FF0000"/>
                </a:solidFill>
              </a:rPr>
              <a:t>impide tomar </a:t>
            </a:r>
            <a:r>
              <a:rPr lang="es-VE" sz="2800" b="1" dirty="0">
                <a:solidFill>
                  <a:srgbClr val="FF0000"/>
                </a:solidFill>
              </a:rPr>
              <a:t>las medidas adecuadas </a:t>
            </a:r>
            <a:endParaRPr lang="es-VE" sz="2800" b="1" dirty="0" smtClean="0">
              <a:solidFill>
                <a:srgbClr val="FF0000"/>
              </a:solidFill>
            </a:endParaRPr>
          </a:p>
          <a:p>
            <a:pPr marL="0" indent="0" algn="r">
              <a:buNone/>
            </a:pPr>
            <a:r>
              <a:rPr lang="es-VE" sz="2800" b="1" dirty="0" smtClean="0">
                <a:solidFill>
                  <a:srgbClr val="FF0000"/>
                </a:solidFill>
              </a:rPr>
              <a:t>para </a:t>
            </a:r>
            <a:r>
              <a:rPr lang="es-VE" sz="2800" b="1" dirty="0">
                <a:solidFill>
                  <a:srgbClr val="FF0000"/>
                </a:solidFill>
              </a:rPr>
              <a:t>modificar los comportamientos sociales </a:t>
            </a:r>
            <a:endParaRPr lang="es-VE" sz="2800" b="1" dirty="0" smtClean="0">
              <a:solidFill>
                <a:srgbClr val="FF0000"/>
              </a:solidFill>
            </a:endParaRPr>
          </a:p>
          <a:p>
            <a:pPr marL="0" indent="0" algn="r">
              <a:buNone/>
            </a:pPr>
            <a:r>
              <a:rPr lang="es-VE" sz="2800" b="1" dirty="0" smtClean="0">
                <a:solidFill>
                  <a:srgbClr val="FF0000"/>
                </a:solidFill>
              </a:rPr>
              <a:t>con </a:t>
            </a:r>
            <a:r>
              <a:rPr lang="es-VE" sz="2800" b="1" dirty="0">
                <a:solidFill>
                  <a:srgbClr val="FF0000"/>
                </a:solidFill>
              </a:rPr>
              <a:t>el objetivo </a:t>
            </a:r>
            <a:r>
              <a:rPr lang="es-VE" sz="2800" b="1" dirty="0" smtClean="0">
                <a:solidFill>
                  <a:srgbClr val="FF0000"/>
                </a:solidFill>
              </a:rPr>
              <a:t>de </a:t>
            </a:r>
            <a:r>
              <a:rPr lang="es-VE" sz="2800" b="1" dirty="0">
                <a:solidFill>
                  <a:srgbClr val="FF0000"/>
                </a:solidFill>
              </a:rPr>
              <a:t>eliminar, </a:t>
            </a:r>
            <a:endParaRPr lang="es-VE" sz="2800" b="1" dirty="0" smtClean="0">
              <a:solidFill>
                <a:srgbClr val="FF0000"/>
              </a:solidFill>
            </a:endParaRPr>
          </a:p>
          <a:p>
            <a:pPr marL="0" indent="0" algn="r">
              <a:buNone/>
            </a:pPr>
            <a:r>
              <a:rPr lang="es-VE" sz="2800" b="1" dirty="0" smtClean="0">
                <a:solidFill>
                  <a:srgbClr val="FF0000"/>
                </a:solidFill>
              </a:rPr>
              <a:t>mitigar </a:t>
            </a:r>
            <a:r>
              <a:rPr lang="es-VE" sz="2800" b="1" dirty="0">
                <a:solidFill>
                  <a:srgbClr val="FF0000"/>
                </a:solidFill>
              </a:rPr>
              <a:t>o paliar las consecuencias.</a:t>
            </a:r>
            <a:endParaRPr lang="es-VE" sz="2800" dirty="0"/>
          </a:p>
        </p:txBody>
      </p:sp>
      <p:pic>
        <p:nvPicPr>
          <p:cNvPr id="4" name="3 Imagen" descr="Los mayores productores de petróleo (© REUTERS/Stephanie McGehee)">
            <a:hlinkClick r:id="rId2"/>
          </p:cNvPr>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220072" y="1988840"/>
            <a:ext cx="3428085" cy="2232248"/>
          </a:xfrm>
          <a:prstGeom prst="rect">
            <a:avLst/>
          </a:prstGeom>
          <a:noFill/>
          <a:ln>
            <a:noFill/>
          </a:ln>
        </p:spPr>
      </p:pic>
      <p:pic>
        <p:nvPicPr>
          <p:cNvPr id="5" name="4 Imagen" descr="Los niños de la Franja de Gaza. (© Reuters)">
            <a:hlinkClick r:id="rId4"/>
          </p:cNvPr>
          <p:cNvPicPr/>
          <p:nvPr/>
        </p:nvPicPr>
        <p:blipFill rotWithShape="1">
          <a:blip r:embed="rId5" cstate="print">
            <a:extLst>
              <a:ext uri="{28A0092B-C50C-407E-A947-70E740481C1C}">
                <a14:useLocalDpi xmlns:a14="http://schemas.microsoft.com/office/drawing/2010/main" xmlns="" val="0"/>
              </a:ext>
            </a:extLst>
          </a:blip>
          <a:srcRect l="34635" t="26209" r="32088"/>
          <a:stretch/>
        </p:blipFill>
        <p:spPr bwMode="auto">
          <a:xfrm>
            <a:off x="515652" y="3429000"/>
            <a:ext cx="2066817" cy="3240360"/>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2455143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196752"/>
          </a:xfrm>
        </p:spPr>
        <p:txBody>
          <a:bodyPr>
            <a:normAutofit/>
          </a:bodyPr>
          <a:lstStyle/>
          <a:p>
            <a:r>
              <a:rPr lang="es-VE" sz="3200" dirty="0">
                <a:solidFill>
                  <a:srgbClr val="0000FF"/>
                </a:solidFill>
              </a:rPr>
              <a:t> la crisis y el reto intergeneracional    </a:t>
            </a:r>
            <a:r>
              <a:rPr lang="es-VE" sz="7200" dirty="0" smtClean="0">
                <a:solidFill>
                  <a:srgbClr val="0000FF"/>
                </a:solidFill>
              </a:rPr>
              <a:t>5/8</a:t>
            </a:r>
            <a:endParaRPr lang="es-VE" sz="3200" dirty="0"/>
          </a:p>
        </p:txBody>
      </p:sp>
      <p:sp>
        <p:nvSpPr>
          <p:cNvPr id="3" name="2 Marcador de contenido"/>
          <p:cNvSpPr>
            <a:spLocks noGrp="1"/>
          </p:cNvSpPr>
          <p:nvPr>
            <p:ph idx="1"/>
          </p:nvPr>
        </p:nvSpPr>
        <p:spPr>
          <a:xfrm>
            <a:off x="179512" y="1052736"/>
            <a:ext cx="8856984" cy="5688632"/>
          </a:xfrm>
        </p:spPr>
        <p:txBody>
          <a:bodyPr>
            <a:normAutofit fontScale="85000" lnSpcReduction="10000"/>
          </a:bodyPr>
          <a:lstStyle/>
          <a:p>
            <a:pPr marL="0" indent="0">
              <a:buNone/>
            </a:pPr>
            <a:r>
              <a:rPr lang="es-VE" sz="2400" b="1" dirty="0" smtClean="0"/>
              <a:t>Tres escenarios Posibles </a:t>
            </a:r>
            <a:r>
              <a:rPr lang="es-VE" sz="2400" dirty="0" smtClean="0"/>
              <a:t>para </a:t>
            </a:r>
            <a:r>
              <a:rPr lang="es-VE" sz="2400" dirty="0"/>
              <a:t>vislumbrar el </a:t>
            </a:r>
            <a:r>
              <a:rPr lang="es-VE" sz="2400" dirty="0" smtClean="0"/>
              <a:t>futuro </a:t>
            </a:r>
            <a:r>
              <a:rPr lang="es-VE" sz="2400" b="1" dirty="0" smtClean="0">
                <a:solidFill>
                  <a:srgbClr val="FF0000"/>
                </a:solidFill>
              </a:rPr>
              <a:t>(un futuro pesimista)</a:t>
            </a:r>
          </a:p>
          <a:p>
            <a:pPr marL="0" indent="0">
              <a:lnSpc>
                <a:spcPct val="110000"/>
              </a:lnSpc>
              <a:buNone/>
            </a:pPr>
            <a:r>
              <a:rPr lang="es-VE" sz="1900" dirty="0" smtClean="0"/>
              <a:t>1. </a:t>
            </a:r>
            <a:r>
              <a:rPr lang="es-VE" sz="1900" b="1" dirty="0" smtClean="0">
                <a:solidFill>
                  <a:srgbClr val="FF0000"/>
                </a:solidFill>
              </a:rPr>
              <a:t>De conflicto </a:t>
            </a:r>
            <a:r>
              <a:rPr lang="es-VE" sz="1900" b="1" dirty="0">
                <a:solidFill>
                  <a:srgbClr val="FF0000"/>
                </a:solidFill>
              </a:rPr>
              <a:t>social generalizado</a:t>
            </a:r>
            <a:r>
              <a:rPr lang="es-VE" sz="1900" dirty="0"/>
              <a:t>, </a:t>
            </a:r>
            <a:r>
              <a:rPr lang="es-VE" sz="1900" dirty="0" smtClean="0"/>
              <a:t>ya en marcha.</a:t>
            </a:r>
          </a:p>
          <a:p>
            <a:pPr marL="0" indent="0">
              <a:lnSpc>
                <a:spcPct val="110000"/>
              </a:lnSpc>
              <a:buNone/>
            </a:pPr>
            <a:r>
              <a:rPr lang="es-VE" sz="1700" dirty="0" smtClean="0"/>
              <a:t>Se </a:t>
            </a:r>
            <a:r>
              <a:rPr lang="es-VE" sz="1700" dirty="0"/>
              <a:t>prevé que continúe agravándose </a:t>
            </a:r>
            <a:r>
              <a:rPr lang="es-VE" sz="1700" dirty="0" smtClean="0"/>
              <a:t>hasta llevar</a:t>
            </a:r>
          </a:p>
          <a:p>
            <a:pPr marL="0" indent="0">
              <a:lnSpc>
                <a:spcPct val="110000"/>
              </a:lnSpc>
              <a:buNone/>
            </a:pPr>
            <a:r>
              <a:rPr lang="es-VE" sz="1700" dirty="0" smtClean="0"/>
              <a:t>a </a:t>
            </a:r>
            <a:r>
              <a:rPr lang="es-VE" sz="1700" dirty="0"/>
              <a:t>la </a:t>
            </a:r>
            <a:r>
              <a:rPr lang="es-VE" sz="1700" dirty="0" smtClean="0"/>
              <a:t>miseria </a:t>
            </a:r>
            <a:r>
              <a:rPr lang="es-VE" sz="1700" dirty="0"/>
              <a:t>a la mayor parte de la población</a:t>
            </a:r>
            <a:r>
              <a:rPr lang="es-VE" sz="1700" dirty="0" smtClean="0"/>
              <a:t>.</a:t>
            </a:r>
          </a:p>
          <a:p>
            <a:pPr marL="0" indent="0">
              <a:lnSpc>
                <a:spcPct val="110000"/>
              </a:lnSpc>
              <a:buNone/>
            </a:pPr>
            <a:r>
              <a:rPr lang="es-VE" sz="1900" dirty="0" smtClean="0"/>
              <a:t>2. </a:t>
            </a:r>
            <a:r>
              <a:rPr lang="es-VE" sz="1900" b="1" dirty="0" smtClean="0">
                <a:solidFill>
                  <a:srgbClr val="FF0000"/>
                </a:solidFill>
              </a:rPr>
              <a:t>De colapso</a:t>
            </a:r>
            <a:r>
              <a:rPr lang="es-VE" sz="1900" dirty="0"/>
              <a:t>: </a:t>
            </a:r>
            <a:r>
              <a:rPr lang="es-VE" sz="1900" dirty="0" smtClean="0"/>
              <a:t>un </a:t>
            </a:r>
            <a:r>
              <a:rPr lang="es-VE" sz="1900" dirty="0"/>
              <a:t>agravamiento del primero </a:t>
            </a:r>
            <a:endParaRPr lang="es-VE" sz="1900" dirty="0" smtClean="0"/>
          </a:p>
          <a:p>
            <a:pPr marL="0" indent="0">
              <a:lnSpc>
                <a:spcPct val="110000"/>
              </a:lnSpc>
              <a:buNone/>
            </a:pPr>
            <a:r>
              <a:rPr lang="es-VE" sz="1900" dirty="0" smtClean="0"/>
              <a:t>llevando </a:t>
            </a:r>
            <a:r>
              <a:rPr lang="es-VE" sz="1900" dirty="0"/>
              <a:t>a </a:t>
            </a:r>
            <a:r>
              <a:rPr lang="es-VE" sz="1900" b="1" dirty="0">
                <a:solidFill>
                  <a:srgbClr val="FF0000"/>
                </a:solidFill>
              </a:rPr>
              <a:t>una interrupción de los suministros </a:t>
            </a:r>
            <a:endParaRPr lang="es-VE" sz="1900" b="1" dirty="0" smtClean="0">
              <a:solidFill>
                <a:srgbClr val="FF0000"/>
              </a:solidFill>
            </a:endParaRPr>
          </a:p>
          <a:p>
            <a:pPr marL="0" indent="0">
              <a:lnSpc>
                <a:spcPct val="110000"/>
              </a:lnSpc>
              <a:buNone/>
            </a:pPr>
            <a:r>
              <a:rPr lang="es-VE" sz="1700" b="1" dirty="0" smtClean="0"/>
              <a:t>(</a:t>
            </a:r>
            <a:r>
              <a:rPr lang="es-VE" sz="1700" b="1" dirty="0"/>
              <a:t>producción masiva de alimentos y su distribución </a:t>
            </a:r>
            <a:r>
              <a:rPr lang="es-VE" sz="1700" b="1" dirty="0" smtClean="0"/>
              <a:t>eficiente) y</a:t>
            </a:r>
          </a:p>
          <a:p>
            <a:pPr marL="0" indent="0">
              <a:lnSpc>
                <a:spcPct val="110000"/>
              </a:lnSpc>
              <a:buNone/>
            </a:pPr>
            <a:r>
              <a:rPr lang="es-VE" sz="1700" dirty="0" smtClean="0"/>
              <a:t>deterioro </a:t>
            </a:r>
            <a:r>
              <a:rPr lang="es-VE" sz="1700" dirty="0"/>
              <a:t>de los sistemas físicos </a:t>
            </a:r>
            <a:r>
              <a:rPr lang="es-VE" sz="1700" dirty="0" smtClean="0"/>
              <a:t>que </a:t>
            </a:r>
            <a:r>
              <a:rPr lang="es-VE" sz="1700" dirty="0"/>
              <a:t>mantiene la sociedad </a:t>
            </a:r>
            <a:r>
              <a:rPr lang="es-VE" sz="1700" dirty="0" smtClean="0"/>
              <a:t>actual.</a:t>
            </a:r>
          </a:p>
          <a:p>
            <a:pPr marL="0" indent="0">
              <a:lnSpc>
                <a:spcPct val="110000"/>
              </a:lnSpc>
              <a:buNone/>
            </a:pPr>
            <a:r>
              <a:rPr lang="es-VE" sz="1700" dirty="0" smtClean="0"/>
              <a:t>Significaría  </a:t>
            </a:r>
            <a:r>
              <a:rPr lang="es-VE" sz="1700" dirty="0"/>
              <a:t>unos costes humanos gigantescos</a:t>
            </a:r>
            <a:r>
              <a:rPr lang="es-VE" sz="1700" dirty="0" smtClean="0"/>
              <a:t>.      </a:t>
            </a:r>
            <a:r>
              <a:rPr lang="es-VE" sz="1500" b="1" dirty="0" err="1" smtClean="0"/>
              <a:t>Ghaza</a:t>
            </a:r>
            <a:r>
              <a:rPr lang="es-VE" sz="1500" b="1" dirty="0"/>
              <a:t>, julio, 2014</a:t>
            </a:r>
          </a:p>
          <a:p>
            <a:pPr marL="0" indent="0">
              <a:lnSpc>
                <a:spcPct val="110000"/>
              </a:lnSpc>
              <a:buNone/>
            </a:pPr>
            <a:r>
              <a:rPr lang="es-VE" sz="1900" dirty="0" smtClean="0"/>
              <a:t>3. </a:t>
            </a:r>
            <a:r>
              <a:rPr lang="es-VE" sz="1900" b="1" dirty="0" smtClean="0">
                <a:solidFill>
                  <a:srgbClr val="FF0000"/>
                </a:solidFill>
              </a:rPr>
              <a:t>Finalmente,  de </a:t>
            </a:r>
            <a:r>
              <a:rPr lang="es-VE" sz="1900" b="1" dirty="0">
                <a:solidFill>
                  <a:srgbClr val="FF0000"/>
                </a:solidFill>
              </a:rPr>
              <a:t>extinción </a:t>
            </a:r>
            <a:r>
              <a:rPr lang="es-VE" sz="1900" b="1" dirty="0" smtClean="0">
                <a:solidFill>
                  <a:srgbClr val="FF0000"/>
                </a:solidFill>
              </a:rPr>
              <a:t>masiva</a:t>
            </a:r>
            <a:r>
              <a:rPr lang="es-VE" sz="1900" dirty="0" smtClean="0"/>
              <a:t>, el </a:t>
            </a:r>
            <a:r>
              <a:rPr lang="es-VE" sz="1900" dirty="0"/>
              <a:t>peor escenario </a:t>
            </a:r>
            <a:r>
              <a:rPr lang="es-VE" sz="1900" dirty="0" smtClean="0"/>
              <a:t>posible: una </a:t>
            </a:r>
            <a:r>
              <a:rPr lang="es-VE" sz="1900" dirty="0"/>
              <a:t>alteración del sistema físico mundial actual como un cambio climático catastrófico que trastoque el equilibrio biológico del planeta y las condiciones de vida en él</a:t>
            </a:r>
            <a:r>
              <a:rPr lang="es-VE" sz="1900" dirty="0" smtClean="0"/>
              <a:t>.</a:t>
            </a:r>
            <a:r>
              <a:rPr lang="es-VE" sz="1600" dirty="0" smtClean="0"/>
              <a:t> </a:t>
            </a:r>
          </a:p>
          <a:p>
            <a:pPr marL="0" indent="0">
              <a:lnSpc>
                <a:spcPct val="110000"/>
              </a:lnSpc>
              <a:buNone/>
            </a:pPr>
            <a:r>
              <a:rPr lang="es-VE" sz="2200" b="1" u="sng" dirty="0" smtClean="0">
                <a:solidFill>
                  <a:srgbClr val="00CC00"/>
                </a:solidFill>
              </a:rPr>
              <a:t>… O un nuevo paradigma.. </a:t>
            </a:r>
            <a:r>
              <a:rPr lang="es-VE" sz="2200" b="1" u="sng" dirty="0" smtClean="0">
                <a:solidFill>
                  <a:srgbClr val="FF0000"/>
                </a:solidFill>
              </a:rPr>
              <a:t>Un futuro optimista </a:t>
            </a:r>
            <a:r>
              <a:rPr lang="es-VE" sz="2200" b="1" u="sng" dirty="0" smtClean="0">
                <a:solidFill>
                  <a:srgbClr val="00CC00"/>
                </a:solidFill>
              </a:rPr>
              <a:t>que implica el reto intergeneracional</a:t>
            </a:r>
          </a:p>
          <a:p>
            <a:pPr marL="0" indent="0" algn="r">
              <a:lnSpc>
                <a:spcPct val="110000"/>
              </a:lnSpc>
              <a:buNone/>
            </a:pPr>
            <a:r>
              <a:rPr lang="es-VE" sz="1600" b="1" dirty="0" smtClean="0">
                <a:solidFill>
                  <a:srgbClr val="00CC00"/>
                </a:solidFill>
              </a:rPr>
              <a:t>: </a:t>
            </a:r>
            <a:r>
              <a:rPr lang="es-VE" sz="2400" b="1" dirty="0" smtClean="0">
                <a:solidFill>
                  <a:srgbClr val="00CC00"/>
                </a:solidFill>
              </a:rPr>
              <a:t>el futuro  </a:t>
            </a:r>
            <a:r>
              <a:rPr lang="es-VE" sz="2400" b="1" dirty="0" smtClean="0">
                <a:solidFill>
                  <a:srgbClr val="0000FF"/>
                </a:solidFill>
              </a:rPr>
              <a:t>en paz </a:t>
            </a:r>
            <a:r>
              <a:rPr lang="es-VE" sz="2400" b="1" dirty="0" smtClean="0">
                <a:solidFill>
                  <a:srgbClr val="00CC00"/>
                </a:solidFill>
              </a:rPr>
              <a:t>y ecológico.</a:t>
            </a:r>
          </a:p>
          <a:p>
            <a:pPr marL="0" indent="0" algn="r">
              <a:lnSpc>
                <a:spcPct val="120000"/>
              </a:lnSpc>
              <a:buNone/>
            </a:pPr>
            <a:r>
              <a:rPr lang="es-VE" sz="2400" dirty="0"/>
              <a:t> </a:t>
            </a:r>
            <a:r>
              <a:rPr lang="es-VE" sz="2400" dirty="0" smtClean="0"/>
              <a:t>Emplaza </a:t>
            </a:r>
            <a:r>
              <a:rPr lang="es-VE" sz="2400" dirty="0"/>
              <a:t>a la comunidad científica </a:t>
            </a:r>
            <a:endParaRPr lang="es-VE" sz="2400" dirty="0" smtClean="0"/>
          </a:p>
          <a:p>
            <a:pPr marL="0" indent="0" algn="r">
              <a:lnSpc>
                <a:spcPct val="120000"/>
              </a:lnSpc>
              <a:buNone/>
            </a:pPr>
            <a:r>
              <a:rPr lang="es-VE" sz="2400" dirty="0" smtClean="0"/>
              <a:t>al </a:t>
            </a:r>
            <a:r>
              <a:rPr lang="es-VE" sz="2400" dirty="0"/>
              <a:t>estudio de las </a:t>
            </a:r>
            <a:r>
              <a:rPr lang="es-VE" sz="2400" dirty="0" smtClean="0"/>
              <a:t>actuaciones para </a:t>
            </a:r>
            <a:r>
              <a:rPr lang="es-VE" sz="2400" dirty="0"/>
              <a:t>enfrentarnos </a:t>
            </a:r>
            <a:endParaRPr lang="es-VE" sz="2400" dirty="0" smtClean="0"/>
          </a:p>
          <a:p>
            <a:pPr marL="0" indent="0" algn="r">
              <a:lnSpc>
                <a:spcPct val="120000"/>
              </a:lnSpc>
              <a:buNone/>
            </a:pPr>
            <a:r>
              <a:rPr lang="es-VE" sz="2400" dirty="0" smtClean="0"/>
              <a:t>a </a:t>
            </a:r>
            <a:r>
              <a:rPr lang="es-VE" sz="2400" dirty="0"/>
              <a:t>los retos que se </a:t>
            </a:r>
            <a:r>
              <a:rPr lang="es-VE" sz="2400" dirty="0" smtClean="0"/>
              <a:t>están planteando.</a:t>
            </a:r>
          </a:p>
          <a:p>
            <a:pPr marL="0" indent="0">
              <a:lnSpc>
                <a:spcPct val="120000"/>
              </a:lnSpc>
              <a:buNone/>
            </a:pPr>
            <a:r>
              <a:rPr lang="es-VE" sz="2400" dirty="0" smtClean="0"/>
              <a:t>                                                                   </a:t>
            </a:r>
            <a:r>
              <a:rPr lang="es-VE" sz="1600" b="1" dirty="0" smtClean="0"/>
              <a:t>Portland, ciudad verde en Estados Unidos.</a:t>
            </a:r>
            <a:endParaRPr lang="es-VE" sz="1600" b="1" dirty="0"/>
          </a:p>
          <a:p>
            <a:pPr marL="0" indent="0">
              <a:buNone/>
            </a:pPr>
            <a:endParaRPr lang="es-VE" sz="2400" dirty="0"/>
          </a:p>
        </p:txBody>
      </p:sp>
      <p:pic>
        <p:nvPicPr>
          <p:cNvPr id="4" name="3 Imagen" descr="Los niños de la Franja de Gaza. (© Reuters)">
            <a:hlinkClick r:id="rId2"/>
          </p:cNvPr>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24128" y="1484784"/>
            <a:ext cx="3312368" cy="2160240"/>
          </a:xfrm>
          <a:prstGeom prst="rect">
            <a:avLst/>
          </a:prstGeom>
          <a:noFill/>
          <a:ln>
            <a:noFill/>
          </a:ln>
        </p:spPr>
      </p:pic>
      <p:pic>
        <p:nvPicPr>
          <p:cNvPr id="6" name="5 Imagen" descr="Portland, la ciudad más verde de EE UU"/>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51520" y="4869160"/>
            <a:ext cx="3744416" cy="1872804"/>
          </a:xfrm>
          <a:prstGeom prst="rect">
            <a:avLst/>
          </a:prstGeom>
          <a:noFill/>
          <a:ln>
            <a:noFill/>
          </a:ln>
        </p:spPr>
      </p:pic>
    </p:spTree>
    <p:extLst>
      <p:ext uri="{BB962C8B-B14F-4D97-AF65-F5344CB8AC3E}">
        <p14:creationId xmlns:p14="http://schemas.microsoft.com/office/powerpoint/2010/main" xmlns="" val="3014960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980728"/>
          </a:xfrm>
        </p:spPr>
        <p:txBody>
          <a:bodyPr>
            <a:normAutofit fontScale="90000"/>
          </a:bodyPr>
          <a:lstStyle/>
          <a:p>
            <a:r>
              <a:rPr lang="es-VE" sz="3200" dirty="0">
                <a:solidFill>
                  <a:srgbClr val="0000FF"/>
                </a:solidFill>
              </a:rPr>
              <a:t> </a:t>
            </a:r>
            <a:r>
              <a:rPr lang="es-VE" sz="3600" dirty="0">
                <a:solidFill>
                  <a:srgbClr val="0000FF"/>
                </a:solidFill>
              </a:rPr>
              <a:t>la crisis y el reto intergeneracional    </a:t>
            </a:r>
            <a:r>
              <a:rPr lang="es-VE" sz="8000" dirty="0" smtClean="0">
                <a:solidFill>
                  <a:srgbClr val="0000FF"/>
                </a:solidFill>
              </a:rPr>
              <a:t>6/8</a:t>
            </a:r>
            <a:endParaRPr lang="es-VE" sz="8000" dirty="0"/>
          </a:p>
        </p:txBody>
      </p:sp>
      <p:sp>
        <p:nvSpPr>
          <p:cNvPr id="3" name="2 Marcador de contenido"/>
          <p:cNvSpPr>
            <a:spLocks noGrp="1"/>
          </p:cNvSpPr>
          <p:nvPr>
            <p:ph idx="1"/>
          </p:nvPr>
        </p:nvSpPr>
        <p:spPr>
          <a:xfrm>
            <a:off x="457200" y="836712"/>
            <a:ext cx="8363272" cy="5832648"/>
          </a:xfrm>
        </p:spPr>
        <p:txBody>
          <a:bodyPr>
            <a:normAutofit fontScale="77500" lnSpcReduction="20000"/>
          </a:bodyPr>
          <a:lstStyle/>
          <a:p>
            <a:pPr marL="0" indent="0">
              <a:buNone/>
            </a:pPr>
            <a:r>
              <a:rPr lang="es-VE" b="1" dirty="0" smtClean="0">
                <a:solidFill>
                  <a:srgbClr val="0000FF"/>
                </a:solidFill>
              </a:rPr>
              <a:t>Venezuela y el mundo, desde la ULA   1</a:t>
            </a:r>
          </a:p>
          <a:p>
            <a:pPr marL="0" indent="0" algn="ctr">
              <a:buNone/>
            </a:pPr>
            <a:r>
              <a:rPr lang="es-VE" sz="2400" b="1" dirty="0">
                <a:solidFill>
                  <a:srgbClr val="FF0000"/>
                </a:solidFill>
              </a:rPr>
              <a:t>El calentamiento </a:t>
            </a:r>
            <a:r>
              <a:rPr lang="es-VE" sz="2400" b="1" dirty="0" smtClean="0">
                <a:solidFill>
                  <a:srgbClr val="FF0000"/>
                </a:solidFill>
              </a:rPr>
              <a:t>global amenaza </a:t>
            </a:r>
            <a:r>
              <a:rPr lang="es-VE" sz="2400" b="1" dirty="0">
                <a:solidFill>
                  <a:srgbClr val="FF0000"/>
                </a:solidFill>
              </a:rPr>
              <a:t>intereses vitales de Venezuela</a:t>
            </a:r>
          </a:p>
          <a:p>
            <a:pPr marL="0" indent="0" algn="ctr">
              <a:buNone/>
            </a:pPr>
            <a:r>
              <a:rPr lang="pt-BR" sz="1800" b="1" dirty="0" smtClean="0">
                <a:solidFill>
                  <a:srgbClr val="00CC00"/>
                </a:solidFill>
              </a:rPr>
              <a:t>Por JULIO </a:t>
            </a:r>
            <a:r>
              <a:rPr lang="pt-BR" sz="1800" b="1" dirty="0">
                <a:solidFill>
                  <a:srgbClr val="00CC00"/>
                </a:solidFill>
              </a:rPr>
              <a:t>CÉSAR </a:t>
            </a:r>
            <a:r>
              <a:rPr lang="pt-BR" sz="1800" b="1" dirty="0" smtClean="0">
                <a:solidFill>
                  <a:srgbClr val="00CC00"/>
                </a:solidFill>
              </a:rPr>
              <a:t>CENTENO, </a:t>
            </a:r>
            <a:r>
              <a:rPr lang="pt-BR" sz="1800" b="1" dirty="0" err="1" smtClean="0">
                <a:solidFill>
                  <a:srgbClr val="00CC00"/>
                </a:solidFill>
              </a:rPr>
              <a:t>profesor</a:t>
            </a:r>
            <a:r>
              <a:rPr lang="pt-BR" sz="1800" b="1" dirty="0" smtClean="0">
                <a:solidFill>
                  <a:srgbClr val="00CC00"/>
                </a:solidFill>
              </a:rPr>
              <a:t> de </a:t>
            </a:r>
            <a:r>
              <a:rPr lang="pt-BR" sz="1800" b="1" dirty="0" err="1" smtClean="0">
                <a:solidFill>
                  <a:srgbClr val="00CC00"/>
                </a:solidFill>
              </a:rPr>
              <a:t>la</a:t>
            </a:r>
            <a:r>
              <a:rPr lang="pt-BR" sz="1800" b="1" dirty="0" smtClean="0">
                <a:solidFill>
                  <a:srgbClr val="00CC00"/>
                </a:solidFill>
              </a:rPr>
              <a:t> ULA. Agosto 2014</a:t>
            </a:r>
            <a:r>
              <a:rPr lang="pt-BR" sz="1800" dirty="0" smtClean="0"/>
              <a:t>.</a:t>
            </a:r>
          </a:p>
          <a:p>
            <a:pPr marL="0" indent="0" algn="r">
              <a:lnSpc>
                <a:spcPct val="110000"/>
              </a:lnSpc>
              <a:buNone/>
            </a:pPr>
            <a:r>
              <a:rPr lang="es-VE" sz="2400" dirty="0" smtClean="0"/>
              <a:t>En </a:t>
            </a:r>
            <a:r>
              <a:rPr lang="es-VE" sz="2400" dirty="0"/>
              <a:t>la cumbre de jefes de estado de Copenhague en el 2009, </a:t>
            </a:r>
            <a:endParaRPr lang="es-VE" sz="2400" dirty="0" smtClean="0"/>
          </a:p>
          <a:p>
            <a:pPr marL="0" indent="0" algn="r">
              <a:lnSpc>
                <a:spcPct val="110000"/>
              </a:lnSpc>
              <a:buNone/>
            </a:pPr>
            <a:r>
              <a:rPr lang="es-VE" sz="2400" dirty="0" smtClean="0"/>
              <a:t>se </a:t>
            </a:r>
            <a:r>
              <a:rPr lang="es-VE" sz="2400" dirty="0"/>
              <a:t>acordó </a:t>
            </a:r>
            <a:r>
              <a:rPr lang="es-VE" sz="2400" b="1" dirty="0"/>
              <a:t>evitar que la temperatura </a:t>
            </a:r>
            <a:r>
              <a:rPr lang="es-VE" sz="2400" b="1" dirty="0" smtClean="0"/>
              <a:t>aumente más </a:t>
            </a:r>
            <a:r>
              <a:rPr lang="es-VE" sz="2400" b="1" dirty="0"/>
              <a:t>de 2°C </a:t>
            </a:r>
            <a:endParaRPr lang="es-VE" sz="2400" b="1" dirty="0" smtClean="0"/>
          </a:p>
          <a:p>
            <a:pPr marL="0" indent="0" algn="r">
              <a:lnSpc>
                <a:spcPct val="110000"/>
              </a:lnSpc>
              <a:buNone/>
            </a:pPr>
            <a:r>
              <a:rPr lang="es-VE" sz="2400" b="1" dirty="0" smtClean="0"/>
              <a:t>Sobre </a:t>
            </a:r>
            <a:r>
              <a:rPr lang="es-VE" sz="2400" b="1" dirty="0"/>
              <a:t>el promedio de la época </a:t>
            </a:r>
            <a:r>
              <a:rPr lang="es-VE" sz="2400" b="1" dirty="0" smtClean="0"/>
              <a:t>preindustrial </a:t>
            </a:r>
            <a:r>
              <a:rPr lang="es-VE" sz="2400" b="1" dirty="0"/>
              <a:t>para finales de siglo</a:t>
            </a:r>
            <a:r>
              <a:rPr lang="es-VE" sz="2400" dirty="0" smtClean="0"/>
              <a:t>.</a:t>
            </a:r>
          </a:p>
          <a:p>
            <a:pPr marL="0" indent="0">
              <a:lnSpc>
                <a:spcPct val="110000"/>
              </a:lnSpc>
              <a:buNone/>
            </a:pPr>
            <a:r>
              <a:rPr lang="es-VE" sz="1300" dirty="0" smtClean="0"/>
              <a:t>…/… </a:t>
            </a:r>
            <a:r>
              <a:rPr lang="es-VE" sz="2400" b="1" dirty="0" smtClean="0">
                <a:solidFill>
                  <a:srgbClr val="FF0000"/>
                </a:solidFill>
              </a:rPr>
              <a:t>El </a:t>
            </a:r>
            <a:r>
              <a:rPr lang="es-VE" sz="2400" b="1" dirty="0">
                <a:solidFill>
                  <a:srgbClr val="FF0000"/>
                </a:solidFill>
              </a:rPr>
              <a:t>umbral de </a:t>
            </a:r>
            <a:r>
              <a:rPr lang="es-VE" sz="2400" b="1" dirty="0" smtClean="0">
                <a:solidFill>
                  <a:srgbClr val="FF0000"/>
                </a:solidFill>
              </a:rPr>
              <a:t>los </a:t>
            </a:r>
            <a:r>
              <a:rPr lang="es-VE" sz="2400" b="1" dirty="0">
                <a:solidFill>
                  <a:srgbClr val="FF0000"/>
                </a:solidFill>
              </a:rPr>
              <a:t>2°C es el límite entre un cambio climático peligroso y uno catastrófico</a:t>
            </a:r>
            <a:r>
              <a:rPr lang="es-VE" sz="2400" dirty="0"/>
              <a:t>. </a:t>
            </a:r>
            <a:endParaRPr lang="es-VE" sz="2400" dirty="0" smtClean="0"/>
          </a:p>
          <a:p>
            <a:pPr marL="0" indent="0">
              <a:lnSpc>
                <a:spcPct val="110000"/>
              </a:lnSpc>
              <a:buNone/>
            </a:pPr>
            <a:r>
              <a:rPr lang="es-VE" sz="1900" dirty="0" smtClean="0">
                <a:solidFill>
                  <a:srgbClr val="FF0000"/>
                </a:solidFill>
              </a:rPr>
              <a:t>De </a:t>
            </a:r>
            <a:r>
              <a:rPr lang="es-VE" sz="1900" dirty="0">
                <a:solidFill>
                  <a:srgbClr val="FF0000"/>
                </a:solidFill>
              </a:rPr>
              <a:t>este </a:t>
            </a:r>
            <a:r>
              <a:rPr lang="es-VE" sz="1900" dirty="0" smtClean="0">
                <a:solidFill>
                  <a:srgbClr val="FF0000"/>
                </a:solidFill>
              </a:rPr>
              <a:t>balance pende la </a:t>
            </a:r>
            <a:r>
              <a:rPr lang="es-VE" sz="1900" dirty="0">
                <a:solidFill>
                  <a:srgbClr val="FF0000"/>
                </a:solidFill>
              </a:rPr>
              <a:t>estabilidad climática </a:t>
            </a:r>
            <a:endParaRPr lang="es-VE" sz="1900" dirty="0" smtClean="0">
              <a:solidFill>
                <a:srgbClr val="FF0000"/>
              </a:solidFill>
            </a:endParaRPr>
          </a:p>
          <a:p>
            <a:pPr marL="0" indent="0">
              <a:lnSpc>
                <a:spcPct val="110000"/>
              </a:lnSpc>
              <a:buNone/>
            </a:pPr>
            <a:r>
              <a:rPr lang="es-VE" sz="1900" dirty="0" smtClean="0">
                <a:solidFill>
                  <a:srgbClr val="FF0000"/>
                </a:solidFill>
              </a:rPr>
              <a:t>del </a:t>
            </a:r>
            <a:r>
              <a:rPr lang="es-VE" sz="1900" dirty="0">
                <a:solidFill>
                  <a:srgbClr val="FF0000"/>
                </a:solidFill>
              </a:rPr>
              <a:t>planeta. </a:t>
            </a:r>
            <a:r>
              <a:rPr lang="es-VE" sz="1900" b="1" dirty="0">
                <a:solidFill>
                  <a:srgbClr val="00CC00"/>
                </a:solidFill>
              </a:rPr>
              <a:t>Para evitar cruzarlo, las emisiones </a:t>
            </a:r>
            <a:endParaRPr lang="es-VE" sz="1900" b="1" dirty="0" smtClean="0">
              <a:solidFill>
                <a:srgbClr val="00CC00"/>
              </a:solidFill>
            </a:endParaRPr>
          </a:p>
          <a:p>
            <a:pPr marL="0" indent="0">
              <a:lnSpc>
                <a:spcPct val="110000"/>
              </a:lnSpc>
              <a:buNone/>
            </a:pPr>
            <a:r>
              <a:rPr lang="es-VE" sz="1900" b="1" dirty="0" smtClean="0">
                <a:solidFill>
                  <a:srgbClr val="00CC00"/>
                </a:solidFill>
              </a:rPr>
              <a:t>anuales </a:t>
            </a:r>
            <a:r>
              <a:rPr lang="es-VE" sz="1900" b="1" dirty="0">
                <a:solidFill>
                  <a:srgbClr val="00CC00"/>
                </a:solidFill>
              </a:rPr>
              <a:t>de CO2 deben </a:t>
            </a:r>
            <a:r>
              <a:rPr lang="es-VE" sz="1900" b="1" dirty="0" smtClean="0">
                <a:solidFill>
                  <a:srgbClr val="00CC00"/>
                </a:solidFill>
              </a:rPr>
              <a:t>reducirse entre </a:t>
            </a:r>
            <a:r>
              <a:rPr lang="es-VE" sz="1900" b="1" dirty="0">
                <a:solidFill>
                  <a:srgbClr val="00CC00"/>
                </a:solidFill>
              </a:rPr>
              <a:t>60% y 70% </a:t>
            </a:r>
            <a:endParaRPr lang="es-VE" sz="1900" b="1" dirty="0" smtClean="0">
              <a:solidFill>
                <a:srgbClr val="00CC00"/>
              </a:solidFill>
            </a:endParaRPr>
          </a:p>
          <a:p>
            <a:pPr marL="0" indent="0">
              <a:lnSpc>
                <a:spcPct val="110000"/>
              </a:lnSpc>
              <a:buNone/>
            </a:pPr>
            <a:r>
              <a:rPr lang="es-VE" sz="1900" b="1" dirty="0" smtClean="0">
                <a:solidFill>
                  <a:srgbClr val="00CC00"/>
                </a:solidFill>
              </a:rPr>
              <a:t>en </a:t>
            </a:r>
            <a:r>
              <a:rPr lang="es-VE" sz="1900" b="1" dirty="0">
                <a:solidFill>
                  <a:srgbClr val="00CC00"/>
                </a:solidFill>
              </a:rPr>
              <a:t>los próximos 40 años. </a:t>
            </a:r>
            <a:r>
              <a:rPr lang="es-VE" sz="1900" b="1" dirty="0" smtClean="0">
                <a:solidFill>
                  <a:srgbClr val="00CC00"/>
                </a:solidFill>
              </a:rPr>
              <a:t> </a:t>
            </a:r>
            <a:r>
              <a:rPr lang="es-VE" sz="1900" b="1" dirty="0" smtClean="0"/>
              <a:t>Un </a:t>
            </a:r>
            <a:r>
              <a:rPr lang="es-VE" sz="1900" b="1" dirty="0"/>
              <a:t>gigantesco reto, </a:t>
            </a:r>
            <a:endParaRPr lang="es-VE" sz="1900" b="1" dirty="0" smtClean="0"/>
          </a:p>
          <a:p>
            <a:pPr marL="0" indent="0">
              <a:lnSpc>
                <a:spcPct val="110000"/>
              </a:lnSpc>
              <a:buNone/>
            </a:pPr>
            <a:r>
              <a:rPr lang="es-VE" sz="1900" b="1" dirty="0" smtClean="0"/>
              <a:t>pues </a:t>
            </a:r>
            <a:r>
              <a:rPr lang="es-VE" sz="1900" b="1" dirty="0"/>
              <a:t>implica reducir en proporciones similares</a:t>
            </a:r>
          </a:p>
          <a:p>
            <a:pPr marL="0" indent="0">
              <a:lnSpc>
                <a:spcPct val="110000"/>
              </a:lnSpc>
              <a:buNone/>
            </a:pPr>
            <a:r>
              <a:rPr lang="es-VE" sz="1900" b="1" dirty="0"/>
              <a:t>el consumo de combustibles fósiles </a:t>
            </a:r>
            <a:r>
              <a:rPr lang="es-VE" sz="1900" b="1" dirty="0" smtClean="0"/>
              <a:t>del </a:t>
            </a:r>
            <a:r>
              <a:rPr lang="es-VE" sz="1900" b="1" dirty="0"/>
              <a:t>que </a:t>
            </a:r>
            <a:endParaRPr lang="es-VE" sz="1900" b="1" dirty="0" smtClean="0"/>
          </a:p>
          <a:p>
            <a:pPr marL="0" indent="0">
              <a:lnSpc>
                <a:spcPct val="110000"/>
              </a:lnSpc>
              <a:buNone/>
            </a:pPr>
            <a:r>
              <a:rPr lang="es-VE" sz="1900" dirty="0" smtClean="0"/>
              <a:t>actualmente depende </a:t>
            </a:r>
            <a:r>
              <a:rPr lang="es-VE" sz="1900" dirty="0"/>
              <a:t>la economía mundial. </a:t>
            </a:r>
            <a:endParaRPr lang="es-VE" sz="1900" dirty="0" smtClean="0"/>
          </a:p>
          <a:p>
            <a:pPr marL="0" indent="0">
              <a:lnSpc>
                <a:spcPct val="110000"/>
              </a:lnSpc>
              <a:buNone/>
            </a:pPr>
            <a:r>
              <a:rPr lang="es-VE" sz="1200" dirty="0" smtClean="0"/>
              <a:t>	                    </a:t>
            </a:r>
            <a:r>
              <a:rPr lang="es-VE" sz="1500" dirty="0" smtClean="0"/>
              <a:t>Complejo petrolífero en Arabia Saudita.</a:t>
            </a:r>
          </a:p>
          <a:p>
            <a:pPr marL="0" indent="0" algn="ctr">
              <a:lnSpc>
                <a:spcPct val="110000"/>
              </a:lnSpc>
              <a:buNone/>
            </a:pPr>
            <a:r>
              <a:rPr lang="es-VE" sz="1900" b="1" u="sng" dirty="0" smtClean="0">
                <a:solidFill>
                  <a:srgbClr val="009900"/>
                </a:solidFill>
              </a:rPr>
              <a:t> </a:t>
            </a:r>
          </a:p>
          <a:p>
            <a:pPr marL="0" indent="0">
              <a:lnSpc>
                <a:spcPct val="110000"/>
              </a:lnSpc>
              <a:buNone/>
            </a:pPr>
            <a:r>
              <a:rPr lang="es-VE" sz="1900" b="1" u="sng" dirty="0" smtClean="0">
                <a:solidFill>
                  <a:srgbClr val="0000FF"/>
                </a:solidFill>
              </a:rPr>
              <a:t>ARQUITECTOS Y DISEÑADORES </a:t>
            </a:r>
            <a:r>
              <a:rPr lang="es-VE" sz="1900" b="1" u="sng" dirty="0" smtClean="0">
                <a:solidFill>
                  <a:srgbClr val="009900"/>
                </a:solidFill>
              </a:rPr>
              <a:t>CONTRA LA HUELLA DE CARBONO: TORNARSE CARBONO NEUTRO</a:t>
            </a:r>
          </a:p>
          <a:p>
            <a:pPr marL="0" indent="0" algn="ctr">
              <a:lnSpc>
                <a:spcPct val="110000"/>
              </a:lnSpc>
              <a:buNone/>
            </a:pPr>
            <a:r>
              <a:rPr lang="es-VE" sz="1900" b="1" u="sng" dirty="0" smtClean="0">
                <a:solidFill>
                  <a:srgbClr val="009900"/>
                </a:solidFill>
              </a:rPr>
              <a:t>Para captar carbono, los arquitectos debemos impulsar LA ARQUITECTURA PAISAJISTA: SEMBRAR ÁRBOLES </a:t>
            </a:r>
            <a:r>
              <a:rPr lang="es-VE" sz="1900" b="1" dirty="0">
                <a:solidFill>
                  <a:srgbClr val="009900"/>
                </a:solidFill>
              </a:rPr>
              <a:t>que </a:t>
            </a:r>
            <a:r>
              <a:rPr lang="es-VE" sz="1900" b="1" dirty="0" smtClean="0">
                <a:solidFill>
                  <a:srgbClr val="009900"/>
                </a:solidFill>
              </a:rPr>
              <a:t>emiten oxígeno y dan </a:t>
            </a:r>
            <a:r>
              <a:rPr lang="es-VE" sz="1900" b="1" dirty="0">
                <a:solidFill>
                  <a:srgbClr val="009900"/>
                </a:solidFill>
              </a:rPr>
              <a:t>además vida natural al entorno cultural, generan sombra y mejoran microclimas, entre muchas </a:t>
            </a:r>
            <a:r>
              <a:rPr lang="es-VE" sz="1900" b="1" dirty="0" smtClean="0">
                <a:solidFill>
                  <a:srgbClr val="009900"/>
                </a:solidFill>
              </a:rPr>
              <a:t>bondades, </a:t>
            </a:r>
            <a:r>
              <a:rPr lang="es-VE" sz="1900" b="1" dirty="0" smtClean="0">
                <a:solidFill>
                  <a:srgbClr val="FF0000"/>
                </a:solidFill>
              </a:rPr>
              <a:t>MÁS</a:t>
            </a:r>
            <a:r>
              <a:rPr lang="es-VE" sz="1900" b="1" u="sng" dirty="0" smtClean="0">
                <a:solidFill>
                  <a:srgbClr val="009900"/>
                </a:solidFill>
              </a:rPr>
              <a:t> impulsar LA ARQUITECTURA BIOCLIMÁTICA (ENERGÍAS RENOVABLES + AHORRO ENERGÉTICO</a:t>
            </a:r>
            <a:r>
              <a:rPr lang="es-VE" sz="1900" b="1" dirty="0" smtClean="0">
                <a:solidFill>
                  <a:srgbClr val="009900"/>
                </a:solidFill>
              </a:rPr>
              <a:t>) para mitigar las emisiones de CO2. LJB</a:t>
            </a:r>
            <a:endParaRPr lang="es-VE" sz="1900" b="1" u="sng" dirty="0" smtClean="0">
              <a:solidFill>
                <a:srgbClr val="009900"/>
              </a:solidFill>
            </a:endParaRPr>
          </a:p>
        </p:txBody>
      </p:sp>
      <p:pic>
        <p:nvPicPr>
          <p:cNvPr id="4" name="3 Imagen" descr="Los mayores productores de petróleo (© REUTERS/Stephanie McGehee)">
            <a:hlinkClick r:id="rId2"/>
          </p:cNvPr>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292080" y="2996952"/>
            <a:ext cx="3434332" cy="2376264"/>
          </a:xfrm>
          <a:prstGeom prst="rect">
            <a:avLst/>
          </a:prstGeom>
          <a:noFill/>
          <a:ln>
            <a:noFill/>
          </a:ln>
        </p:spPr>
      </p:pic>
    </p:spTree>
    <p:extLst>
      <p:ext uri="{BB962C8B-B14F-4D97-AF65-F5344CB8AC3E}">
        <p14:creationId xmlns:p14="http://schemas.microsoft.com/office/powerpoint/2010/main" xmlns="" val="14075852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908720"/>
          </a:xfrm>
        </p:spPr>
        <p:txBody>
          <a:bodyPr>
            <a:normAutofit fontScale="90000"/>
          </a:bodyPr>
          <a:lstStyle/>
          <a:p>
            <a:r>
              <a:rPr lang="es-VE" sz="3600" dirty="0">
                <a:solidFill>
                  <a:srgbClr val="0000FF"/>
                </a:solidFill>
              </a:rPr>
              <a:t>la crisis y el reto intergeneracional    </a:t>
            </a:r>
            <a:r>
              <a:rPr lang="es-VE" sz="7200" dirty="0" smtClean="0">
                <a:solidFill>
                  <a:srgbClr val="0000FF"/>
                </a:solidFill>
              </a:rPr>
              <a:t>7/8</a:t>
            </a:r>
            <a:endParaRPr lang="es-VE" sz="3200" dirty="0"/>
          </a:p>
        </p:txBody>
      </p:sp>
      <p:sp>
        <p:nvSpPr>
          <p:cNvPr id="3" name="2 Marcador de contenido"/>
          <p:cNvSpPr>
            <a:spLocks noGrp="1"/>
          </p:cNvSpPr>
          <p:nvPr>
            <p:ph idx="1"/>
          </p:nvPr>
        </p:nvSpPr>
        <p:spPr>
          <a:xfrm>
            <a:off x="179512" y="980728"/>
            <a:ext cx="8784976" cy="5877272"/>
          </a:xfrm>
        </p:spPr>
        <p:txBody>
          <a:bodyPr>
            <a:normAutofit fontScale="32500" lnSpcReduction="20000"/>
          </a:bodyPr>
          <a:lstStyle/>
          <a:p>
            <a:pPr marL="0" indent="0" algn="ctr">
              <a:buNone/>
            </a:pPr>
            <a:r>
              <a:rPr lang="es-VE" sz="9800" b="1" dirty="0">
                <a:solidFill>
                  <a:srgbClr val="0000FF"/>
                </a:solidFill>
              </a:rPr>
              <a:t>Venezuela y el mundo, desde la ULA   </a:t>
            </a:r>
            <a:r>
              <a:rPr lang="es-VE" sz="9800" b="1" dirty="0" smtClean="0">
                <a:solidFill>
                  <a:srgbClr val="0000FF"/>
                </a:solidFill>
              </a:rPr>
              <a:t>2</a:t>
            </a:r>
            <a:endParaRPr lang="es-VE" sz="9800" b="1" dirty="0">
              <a:solidFill>
                <a:srgbClr val="0000FF"/>
              </a:solidFill>
            </a:endParaRPr>
          </a:p>
          <a:p>
            <a:pPr marL="0" indent="0">
              <a:buNone/>
            </a:pPr>
            <a:r>
              <a:rPr lang="es-VE" sz="5500" dirty="0" smtClean="0"/>
              <a:t>Sin </a:t>
            </a:r>
            <a:r>
              <a:rPr lang="es-VE" sz="5500" dirty="0"/>
              <a:t>embargo, es inevitable </a:t>
            </a:r>
            <a:r>
              <a:rPr lang="es-VE" sz="5500" dirty="0" smtClean="0"/>
              <a:t>desacoplar </a:t>
            </a:r>
          </a:p>
          <a:p>
            <a:pPr marL="0" indent="0">
              <a:buNone/>
            </a:pPr>
            <a:r>
              <a:rPr lang="es-VE" sz="5500" dirty="0" smtClean="0"/>
              <a:t>el desarrollo económico del consumo </a:t>
            </a:r>
          </a:p>
          <a:p>
            <a:pPr marL="0" indent="0">
              <a:buNone/>
            </a:pPr>
            <a:r>
              <a:rPr lang="es-VE" sz="5500" dirty="0" smtClean="0"/>
              <a:t>de combustibles fósiles y fundamentarlo </a:t>
            </a:r>
          </a:p>
          <a:p>
            <a:pPr marL="0" indent="0">
              <a:buNone/>
            </a:pPr>
            <a:r>
              <a:rPr lang="es-VE" sz="5500" dirty="0" smtClean="0"/>
              <a:t>en </a:t>
            </a:r>
            <a:r>
              <a:rPr lang="es-VE" sz="5500" dirty="0"/>
              <a:t>el aprovechamiento de energías renovables, </a:t>
            </a:r>
            <a:endParaRPr lang="es-VE" sz="5500" dirty="0" smtClean="0"/>
          </a:p>
          <a:p>
            <a:pPr marL="0" indent="0">
              <a:buNone/>
            </a:pPr>
            <a:r>
              <a:rPr lang="es-VE" sz="5500" dirty="0" smtClean="0"/>
              <a:t>libres </a:t>
            </a:r>
            <a:r>
              <a:rPr lang="es-VE" sz="5500" dirty="0"/>
              <a:t>de emisiones de carbono. (sigue Centeno) </a:t>
            </a:r>
            <a:r>
              <a:rPr lang="es-VE" sz="5500" dirty="0" smtClean="0"/>
              <a:t>.</a:t>
            </a:r>
            <a:endParaRPr lang="es-VE" sz="5500" dirty="0"/>
          </a:p>
          <a:p>
            <a:pPr marL="0" indent="0" algn="r">
              <a:buNone/>
            </a:pPr>
            <a:endParaRPr lang="es-VE" dirty="0" smtClean="0"/>
          </a:p>
          <a:p>
            <a:pPr marL="0" indent="0" algn="r">
              <a:buNone/>
            </a:pPr>
            <a:endParaRPr lang="es-VE" dirty="0"/>
          </a:p>
          <a:p>
            <a:pPr marL="0" indent="0" algn="r">
              <a:buNone/>
            </a:pPr>
            <a:endParaRPr lang="es-VE" dirty="0" smtClean="0"/>
          </a:p>
          <a:p>
            <a:pPr marL="0" indent="0" algn="r">
              <a:buNone/>
            </a:pPr>
            <a:endParaRPr lang="es-VE" dirty="0"/>
          </a:p>
          <a:p>
            <a:pPr marL="0" indent="0" algn="r">
              <a:buNone/>
            </a:pPr>
            <a:r>
              <a:rPr lang="es-VE" sz="5500" dirty="0" smtClean="0"/>
              <a:t>Urge </a:t>
            </a:r>
            <a:r>
              <a:rPr lang="es-VE" sz="5500" dirty="0"/>
              <a:t>igualmente detener la deforestación </a:t>
            </a:r>
            <a:endParaRPr lang="es-VE" sz="5500" dirty="0" smtClean="0"/>
          </a:p>
          <a:p>
            <a:pPr marL="0" indent="0" algn="r">
              <a:buNone/>
            </a:pPr>
            <a:r>
              <a:rPr lang="es-VE" sz="5500" dirty="0" smtClean="0"/>
              <a:t>en </a:t>
            </a:r>
            <a:r>
              <a:rPr lang="es-VE" sz="5500" dirty="0"/>
              <a:t>países tropicales, en donde se destruyen </a:t>
            </a:r>
            <a:endParaRPr lang="es-VE" sz="5500" dirty="0" smtClean="0"/>
          </a:p>
          <a:p>
            <a:pPr marL="0" indent="0" algn="r">
              <a:buNone/>
            </a:pPr>
            <a:r>
              <a:rPr lang="es-VE" sz="5500" dirty="0" smtClean="0"/>
              <a:t>12 </a:t>
            </a:r>
            <a:r>
              <a:rPr lang="es-VE" sz="5500" dirty="0"/>
              <a:t>millones de hectáreas de bosques cada año, </a:t>
            </a:r>
            <a:endParaRPr lang="es-VE" sz="5500" dirty="0" smtClean="0"/>
          </a:p>
          <a:p>
            <a:pPr marL="0" indent="0" algn="r">
              <a:buNone/>
            </a:pPr>
            <a:r>
              <a:rPr lang="es-VE" sz="5500" dirty="0" smtClean="0"/>
              <a:t>no </a:t>
            </a:r>
            <a:r>
              <a:rPr lang="es-VE" sz="5500" dirty="0"/>
              <a:t>sólo aportando más de 4.000 millones </a:t>
            </a:r>
            <a:endParaRPr lang="es-VE" sz="5500" dirty="0" smtClean="0"/>
          </a:p>
          <a:p>
            <a:pPr marL="0" indent="0" algn="r">
              <a:buNone/>
            </a:pPr>
            <a:r>
              <a:rPr lang="es-VE" sz="5500" dirty="0" smtClean="0"/>
              <a:t>de </a:t>
            </a:r>
            <a:r>
              <a:rPr lang="es-VE" sz="5500" dirty="0"/>
              <a:t>toneladas de CO2 a la atmósfera por año</a:t>
            </a:r>
            <a:r>
              <a:rPr lang="es-VE" sz="5500" dirty="0" smtClean="0"/>
              <a:t>,</a:t>
            </a:r>
          </a:p>
          <a:p>
            <a:pPr marL="0" indent="0" algn="r">
              <a:buNone/>
            </a:pPr>
            <a:r>
              <a:rPr lang="es-VE" sz="5500" dirty="0" smtClean="0"/>
              <a:t> sino </a:t>
            </a:r>
            <a:r>
              <a:rPr lang="es-VE" sz="5500" dirty="0"/>
              <a:t>destruyendo </a:t>
            </a:r>
            <a:r>
              <a:rPr lang="es-VE" sz="5500" dirty="0" smtClean="0"/>
              <a:t>buena parte </a:t>
            </a:r>
          </a:p>
          <a:p>
            <a:pPr marL="0" indent="0" algn="r">
              <a:buNone/>
            </a:pPr>
            <a:r>
              <a:rPr lang="es-VE" sz="5500" dirty="0" smtClean="0"/>
              <a:t>del </a:t>
            </a:r>
            <a:r>
              <a:rPr lang="es-VE" sz="5500" dirty="0"/>
              <a:t>patrimonio biológico del planeta</a:t>
            </a:r>
            <a:r>
              <a:rPr lang="es-VE" sz="5500" dirty="0" smtClean="0"/>
              <a:t>.</a:t>
            </a:r>
          </a:p>
          <a:p>
            <a:pPr marL="0" indent="0" algn="r">
              <a:buNone/>
            </a:pPr>
            <a:endParaRPr lang="es-VE" dirty="0" smtClean="0"/>
          </a:p>
          <a:p>
            <a:pPr marL="0" indent="0" algn="ctr">
              <a:buNone/>
            </a:pPr>
            <a:r>
              <a:rPr lang="es-VE" sz="4300" dirty="0" smtClean="0"/>
              <a:t>Según </a:t>
            </a:r>
            <a:r>
              <a:rPr lang="es-VE" sz="4300" dirty="0"/>
              <a:t>la FAO, la CEPAL, el Banco Mundial y la OIMT (</a:t>
            </a:r>
            <a:r>
              <a:rPr lang="es-VE" sz="4300" i="1" dirty="0"/>
              <a:t>Organización Internacional de la Madera Tropical</a:t>
            </a:r>
            <a:r>
              <a:rPr lang="es-VE" sz="4300" dirty="0"/>
              <a:t>), entre el 2000 y el 2010 se deforestaron en Venezuela 280.000 hectáreas por </a:t>
            </a:r>
            <a:r>
              <a:rPr lang="es-VE" sz="4300" dirty="0" smtClean="0"/>
              <a:t>año. .. </a:t>
            </a:r>
          </a:p>
          <a:p>
            <a:pPr marL="0" indent="0" algn="ctr">
              <a:buNone/>
            </a:pPr>
            <a:r>
              <a:rPr lang="es-VE" sz="4300" dirty="0" smtClean="0"/>
              <a:t>Según </a:t>
            </a:r>
            <a:r>
              <a:rPr lang="es-VE" sz="4300" dirty="0"/>
              <a:t>el </a:t>
            </a:r>
            <a:r>
              <a:rPr lang="es-VE" sz="4300" i="1" dirty="0"/>
              <a:t>Ministerio del Poder Popular para el Ambiente</a:t>
            </a:r>
            <a:r>
              <a:rPr lang="es-VE" sz="4300" dirty="0"/>
              <a:t>, entre el 2006 y el 2013 se reforestaron 40.000 hectáreas a través de la </a:t>
            </a:r>
            <a:r>
              <a:rPr lang="es-VE" sz="4300" i="1" dirty="0"/>
              <a:t>Misión </a:t>
            </a:r>
            <a:r>
              <a:rPr lang="es-VE" sz="4300" i="1" dirty="0" smtClean="0"/>
              <a:t>Árbol, </a:t>
            </a:r>
            <a:r>
              <a:rPr lang="es-VE" sz="4300" dirty="0"/>
              <a:t>equivalente al 2% de los 2 millones de hectáreas de bosques naturales destruidas en el mismo período por el avance de la deforestación. </a:t>
            </a:r>
          </a:p>
          <a:p>
            <a:pPr marL="0" indent="0" algn="ctr">
              <a:buNone/>
            </a:pPr>
            <a:r>
              <a:rPr lang="es-VE" sz="4900" b="1" dirty="0" smtClean="0"/>
              <a:t>(Borrador de la Comunicación 1, de Foro de Cambio Climático de la ULA, agosto, 2014</a:t>
            </a:r>
            <a:r>
              <a:rPr lang="es-VE" sz="3300" dirty="0" smtClean="0"/>
              <a:t>)</a:t>
            </a:r>
            <a:endParaRPr lang="es-VE" sz="3300" dirty="0"/>
          </a:p>
        </p:txBody>
      </p:sp>
      <p:pic>
        <p:nvPicPr>
          <p:cNvPr id="4" name="3 Imagen" descr="Bosque talado"/>
          <p:cNvPicPr/>
          <p:nvPr/>
        </p:nvPicPr>
        <p:blipFill rotWithShape="1">
          <a:blip r:embed="rId2" cstate="print">
            <a:extLst>
              <a:ext uri="{28A0092B-C50C-407E-A947-70E740481C1C}">
                <a14:useLocalDpi xmlns:a14="http://schemas.microsoft.com/office/drawing/2010/main" xmlns="" val="0"/>
              </a:ext>
            </a:extLst>
          </a:blip>
          <a:srcRect b="4378"/>
          <a:stretch/>
        </p:blipFill>
        <p:spPr bwMode="auto">
          <a:xfrm>
            <a:off x="5148064" y="1412776"/>
            <a:ext cx="3456384" cy="1944216"/>
          </a:xfrm>
          <a:prstGeom prst="rect">
            <a:avLst/>
          </a:prstGeom>
          <a:noFill/>
          <a:ln>
            <a:noFill/>
          </a:ln>
        </p:spPr>
      </p:pic>
      <p:pic>
        <p:nvPicPr>
          <p:cNvPr id="6" name="5 Imagen" descr="Joven t?cnico instalaci?n de paneles solares en el techo de la f?brica Foto de archivo - 21361833"/>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1520" y="2996952"/>
            <a:ext cx="3816424" cy="2000260"/>
          </a:xfrm>
          <a:prstGeom prst="rect">
            <a:avLst/>
          </a:prstGeom>
          <a:noFill/>
          <a:ln>
            <a:noFill/>
          </a:ln>
        </p:spPr>
      </p:pic>
    </p:spTree>
    <p:extLst>
      <p:ext uri="{BB962C8B-B14F-4D97-AF65-F5344CB8AC3E}">
        <p14:creationId xmlns:p14="http://schemas.microsoft.com/office/powerpoint/2010/main" xmlns="" val="12416084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124744"/>
          </a:xfrm>
        </p:spPr>
        <p:txBody>
          <a:bodyPr>
            <a:normAutofit fontScale="90000"/>
          </a:bodyPr>
          <a:lstStyle/>
          <a:p>
            <a:r>
              <a:rPr lang="es-VE" sz="3600" dirty="0">
                <a:solidFill>
                  <a:srgbClr val="0000FF"/>
                </a:solidFill>
              </a:rPr>
              <a:t>la crisis y el reto intergeneracional    </a:t>
            </a:r>
            <a:r>
              <a:rPr lang="es-VE" sz="7200" dirty="0" smtClean="0">
                <a:solidFill>
                  <a:srgbClr val="0000FF"/>
                </a:solidFill>
              </a:rPr>
              <a:t>8/8</a:t>
            </a:r>
            <a:endParaRPr lang="es-VE" sz="3200" dirty="0"/>
          </a:p>
        </p:txBody>
      </p:sp>
      <p:sp>
        <p:nvSpPr>
          <p:cNvPr id="3" name="2 Marcador de contenido"/>
          <p:cNvSpPr>
            <a:spLocks noGrp="1"/>
          </p:cNvSpPr>
          <p:nvPr>
            <p:ph idx="1"/>
          </p:nvPr>
        </p:nvSpPr>
        <p:spPr>
          <a:xfrm>
            <a:off x="179512" y="1052736"/>
            <a:ext cx="8856984" cy="5688632"/>
          </a:xfrm>
        </p:spPr>
        <p:txBody>
          <a:bodyPr>
            <a:normAutofit fontScale="62500" lnSpcReduction="20000"/>
          </a:bodyPr>
          <a:lstStyle/>
          <a:p>
            <a:pPr marL="0" indent="0">
              <a:buNone/>
            </a:pPr>
            <a:r>
              <a:rPr lang="es-VE" sz="4100" b="1" dirty="0" smtClean="0">
                <a:solidFill>
                  <a:srgbClr val="0000FF"/>
                </a:solidFill>
              </a:rPr>
              <a:t>Venezuela y el mundo, desde la ULA   3</a:t>
            </a:r>
            <a:endParaRPr lang="es-VE" sz="4100" b="1" dirty="0">
              <a:solidFill>
                <a:srgbClr val="0000FF"/>
              </a:solidFill>
            </a:endParaRPr>
          </a:p>
          <a:p>
            <a:pPr marL="0" indent="0">
              <a:buNone/>
            </a:pPr>
            <a:endParaRPr lang="es-VE" sz="900" b="1" dirty="0" smtClean="0"/>
          </a:p>
          <a:p>
            <a:pPr marL="0" indent="0" algn="r">
              <a:buNone/>
            </a:pPr>
            <a:r>
              <a:rPr lang="es-VE" sz="2400" b="1" dirty="0">
                <a:solidFill>
                  <a:srgbClr val="FF0000"/>
                </a:solidFill>
              </a:rPr>
              <a:t>Sólo por el consumo de combustibles fósiles, </a:t>
            </a:r>
            <a:endParaRPr lang="es-VE" sz="2400" b="1" dirty="0" smtClean="0">
              <a:solidFill>
                <a:srgbClr val="FF0000"/>
              </a:solidFill>
            </a:endParaRPr>
          </a:p>
          <a:p>
            <a:pPr marL="0" indent="0" algn="r">
              <a:buNone/>
            </a:pPr>
            <a:r>
              <a:rPr lang="es-VE" sz="2400" b="1" dirty="0" smtClean="0">
                <a:solidFill>
                  <a:srgbClr val="FF0000"/>
                </a:solidFill>
              </a:rPr>
              <a:t>Venezuela </a:t>
            </a:r>
            <a:r>
              <a:rPr lang="es-VE" sz="2400" b="1" dirty="0">
                <a:solidFill>
                  <a:srgbClr val="FF0000"/>
                </a:solidFill>
              </a:rPr>
              <a:t>registra las más altas emisiones de CO2 </a:t>
            </a:r>
            <a:endParaRPr lang="es-VE" sz="2400" b="1" dirty="0" smtClean="0">
              <a:solidFill>
                <a:srgbClr val="FF0000"/>
              </a:solidFill>
            </a:endParaRPr>
          </a:p>
          <a:p>
            <a:pPr marL="0" indent="0" algn="r">
              <a:buNone/>
            </a:pPr>
            <a:r>
              <a:rPr lang="es-VE" sz="2400" b="1" dirty="0" smtClean="0">
                <a:solidFill>
                  <a:srgbClr val="FF0000"/>
                </a:solidFill>
              </a:rPr>
              <a:t>por </a:t>
            </a:r>
            <a:r>
              <a:rPr lang="es-VE" sz="2400" b="1" dirty="0">
                <a:solidFill>
                  <a:srgbClr val="FF0000"/>
                </a:solidFill>
              </a:rPr>
              <a:t>habitante de América Latina</a:t>
            </a:r>
            <a:endParaRPr lang="es-VE" sz="2400" b="1" dirty="0" smtClean="0">
              <a:solidFill>
                <a:srgbClr val="FF0000"/>
              </a:solidFill>
            </a:endParaRPr>
          </a:p>
          <a:p>
            <a:pPr marL="0" indent="0" algn="r">
              <a:buNone/>
            </a:pPr>
            <a:r>
              <a:rPr lang="es-VE" sz="2400" dirty="0" smtClean="0"/>
              <a:t>Los </a:t>
            </a:r>
            <a:r>
              <a:rPr lang="es-VE" sz="2400" dirty="0"/>
              <a:t>intereses vitales de Venezuela se encuentran </a:t>
            </a:r>
            <a:r>
              <a:rPr lang="es-VE" sz="2400" dirty="0" smtClean="0"/>
              <a:t>amenazados </a:t>
            </a:r>
          </a:p>
          <a:p>
            <a:pPr marL="0" indent="0" algn="r">
              <a:buNone/>
            </a:pPr>
            <a:r>
              <a:rPr lang="es-VE" sz="2400" dirty="0" smtClean="0"/>
              <a:t>por </a:t>
            </a:r>
            <a:r>
              <a:rPr lang="es-VE" sz="2400" dirty="0"/>
              <a:t>la alta dependencia de su economía de </a:t>
            </a:r>
            <a:r>
              <a:rPr lang="es-VE" sz="2400" dirty="0" smtClean="0"/>
              <a:t>la exportación </a:t>
            </a:r>
            <a:r>
              <a:rPr lang="es-VE" sz="2400" dirty="0"/>
              <a:t>de petróleo. </a:t>
            </a:r>
            <a:endParaRPr lang="es-VE" sz="2400" dirty="0" smtClean="0"/>
          </a:p>
          <a:p>
            <a:pPr marL="0" indent="0" algn="r">
              <a:buNone/>
            </a:pPr>
            <a:r>
              <a:rPr lang="es-VE" sz="4500" b="1" dirty="0" smtClean="0">
                <a:solidFill>
                  <a:srgbClr val="FF0000"/>
                </a:solidFill>
              </a:rPr>
              <a:t>La </a:t>
            </a:r>
            <a:r>
              <a:rPr lang="es-VE" sz="4500" b="1" dirty="0">
                <a:solidFill>
                  <a:srgbClr val="FF0000"/>
                </a:solidFill>
              </a:rPr>
              <a:t>mayor parte de sus reservas </a:t>
            </a:r>
            <a:endParaRPr lang="es-VE" sz="4500" b="1" dirty="0" smtClean="0">
              <a:solidFill>
                <a:srgbClr val="FF0000"/>
              </a:solidFill>
            </a:endParaRPr>
          </a:p>
          <a:p>
            <a:pPr marL="0" indent="0" algn="r">
              <a:buNone/>
            </a:pPr>
            <a:r>
              <a:rPr lang="es-VE" sz="4500" b="1" dirty="0" smtClean="0">
                <a:solidFill>
                  <a:srgbClr val="FF0000"/>
                </a:solidFill>
              </a:rPr>
              <a:t>deberá permanecer bajo tierra. </a:t>
            </a:r>
          </a:p>
          <a:p>
            <a:pPr marL="0" indent="0">
              <a:buNone/>
            </a:pPr>
            <a:r>
              <a:rPr lang="es-VE" sz="3600" b="1" dirty="0" smtClean="0">
                <a:solidFill>
                  <a:srgbClr val="FF0000"/>
                </a:solidFill>
              </a:rPr>
              <a:t>El </a:t>
            </a:r>
            <a:r>
              <a:rPr lang="es-VE" sz="3600" b="1" dirty="0">
                <a:solidFill>
                  <a:srgbClr val="FF0000"/>
                </a:solidFill>
              </a:rPr>
              <a:t>país cuenta </a:t>
            </a:r>
            <a:r>
              <a:rPr lang="es-VE" sz="3600" b="1" dirty="0" smtClean="0">
                <a:solidFill>
                  <a:srgbClr val="FF0000"/>
                </a:solidFill>
              </a:rPr>
              <a:t>con apenas </a:t>
            </a:r>
            <a:r>
              <a:rPr lang="es-VE" sz="3600" b="1" dirty="0">
                <a:solidFill>
                  <a:srgbClr val="FF0000"/>
                </a:solidFill>
              </a:rPr>
              <a:t>un par </a:t>
            </a:r>
            <a:endParaRPr lang="es-VE" sz="3600" b="1" dirty="0" smtClean="0">
              <a:solidFill>
                <a:srgbClr val="FF0000"/>
              </a:solidFill>
            </a:endParaRPr>
          </a:p>
          <a:p>
            <a:pPr marL="0" indent="0">
              <a:buNone/>
            </a:pPr>
            <a:r>
              <a:rPr lang="es-VE" sz="3600" b="1" dirty="0" smtClean="0">
                <a:solidFill>
                  <a:srgbClr val="FF0000"/>
                </a:solidFill>
              </a:rPr>
              <a:t>de </a:t>
            </a:r>
            <a:r>
              <a:rPr lang="es-VE" sz="3600" b="1" dirty="0">
                <a:solidFill>
                  <a:srgbClr val="FF0000"/>
                </a:solidFill>
              </a:rPr>
              <a:t>décadas para desacoplar su economía de la explotación petrolera. </a:t>
            </a:r>
            <a:endParaRPr lang="es-VE" sz="3600" b="1" dirty="0" smtClean="0">
              <a:solidFill>
                <a:srgbClr val="FF0000"/>
              </a:solidFill>
            </a:endParaRPr>
          </a:p>
          <a:p>
            <a:pPr marL="0" indent="0" algn="r">
              <a:buNone/>
            </a:pPr>
            <a:r>
              <a:rPr lang="es-VE" sz="3000" b="1" u="sng" dirty="0" smtClean="0">
                <a:solidFill>
                  <a:srgbClr val="008000"/>
                </a:solidFill>
              </a:rPr>
              <a:t>Para </a:t>
            </a:r>
            <a:r>
              <a:rPr lang="es-VE" sz="3000" b="1" u="sng" dirty="0">
                <a:solidFill>
                  <a:srgbClr val="008000"/>
                </a:solidFill>
              </a:rPr>
              <a:t>superar este reto </a:t>
            </a:r>
            <a:r>
              <a:rPr lang="es-VE" sz="3000" b="1" u="sng" dirty="0" smtClean="0">
                <a:solidFill>
                  <a:srgbClr val="008000"/>
                </a:solidFill>
              </a:rPr>
              <a:t>se requiere </a:t>
            </a:r>
            <a:r>
              <a:rPr lang="es-VE" sz="3000" b="1" u="sng" dirty="0">
                <a:solidFill>
                  <a:srgbClr val="008000"/>
                </a:solidFill>
              </a:rPr>
              <a:t>del concurso decidido de todos</a:t>
            </a:r>
            <a:r>
              <a:rPr lang="es-VE" sz="3000" b="1" u="sng" dirty="0" smtClean="0">
                <a:solidFill>
                  <a:srgbClr val="008000"/>
                </a:solidFill>
              </a:rPr>
              <a:t>.</a:t>
            </a:r>
            <a:endParaRPr lang="es-VE" sz="1000" b="1" u="sng" dirty="0" smtClean="0">
              <a:solidFill>
                <a:srgbClr val="008000"/>
              </a:solidFill>
            </a:endParaRPr>
          </a:p>
          <a:p>
            <a:pPr marL="0" indent="0" algn="r">
              <a:buNone/>
            </a:pPr>
            <a:endParaRPr lang="es-VE" sz="1000" b="1" dirty="0" smtClean="0"/>
          </a:p>
          <a:p>
            <a:pPr marL="0" indent="0" algn="ctr">
              <a:buNone/>
            </a:pPr>
            <a:r>
              <a:rPr lang="es-VE" sz="2400" b="1" dirty="0" smtClean="0">
                <a:solidFill>
                  <a:srgbClr val="FF0000"/>
                </a:solidFill>
              </a:rPr>
              <a:t>El </a:t>
            </a:r>
            <a:r>
              <a:rPr lang="es-VE" sz="2400" b="1" dirty="0">
                <a:solidFill>
                  <a:srgbClr val="FF0000"/>
                </a:solidFill>
              </a:rPr>
              <a:t>cupo atmosférico disponible para el período 2012‐2050 </a:t>
            </a:r>
            <a:endParaRPr lang="es-VE" sz="2400" b="1" dirty="0" smtClean="0">
              <a:solidFill>
                <a:srgbClr val="FF0000"/>
              </a:solidFill>
            </a:endParaRPr>
          </a:p>
          <a:p>
            <a:pPr marL="0" indent="0" algn="ctr">
              <a:buNone/>
            </a:pPr>
            <a:r>
              <a:rPr lang="es-VE" sz="2400" b="1" dirty="0" smtClean="0">
                <a:solidFill>
                  <a:srgbClr val="FF0000"/>
                </a:solidFill>
              </a:rPr>
              <a:t>es </a:t>
            </a:r>
            <a:r>
              <a:rPr lang="es-VE" sz="2400" b="1" dirty="0">
                <a:solidFill>
                  <a:srgbClr val="FF0000"/>
                </a:solidFill>
              </a:rPr>
              <a:t>de sólo 850 Giga‐toneladas de CO2. </a:t>
            </a:r>
            <a:endParaRPr lang="es-VE" sz="2400" b="1" dirty="0" smtClean="0">
              <a:solidFill>
                <a:srgbClr val="FF0000"/>
              </a:solidFill>
            </a:endParaRPr>
          </a:p>
          <a:p>
            <a:pPr marL="0" indent="0" algn="ctr">
              <a:buNone/>
            </a:pPr>
            <a:r>
              <a:rPr lang="es-VE" sz="2400" b="1" dirty="0" smtClean="0">
                <a:solidFill>
                  <a:srgbClr val="FF0000"/>
                </a:solidFill>
              </a:rPr>
              <a:t>El potencial de </a:t>
            </a:r>
            <a:r>
              <a:rPr lang="es-VE" sz="2400" b="1" dirty="0">
                <a:solidFill>
                  <a:srgbClr val="FF0000"/>
                </a:solidFill>
              </a:rPr>
              <a:t>emisiones de las reservas probadas de hidrocarburos es </a:t>
            </a:r>
            <a:endParaRPr lang="es-VE" sz="2400" b="1" dirty="0" smtClean="0">
              <a:solidFill>
                <a:srgbClr val="FF0000"/>
              </a:solidFill>
            </a:endParaRPr>
          </a:p>
          <a:p>
            <a:pPr marL="0" indent="0" algn="ctr">
              <a:buNone/>
            </a:pPr>
            <a:r>
              <a:rPr lang="es-VE" sz="2400" b="1" dirty="0" smtClean="0">
                <a:solidFill>
                  <a:srgbClr val="FF0000"/>
                </a:solidFill>
              </a:rPr>
              <a:t>diez </a:t>
            </a:r>
            <a:r>
              <a:rPr lang="es-VE" sz="2400" b="1" dirty="0">
                <a:solidFill>
                  <a:srgbClr val="FF0000"/>
                </a:solidFill>
              </a:rPr>
              <a:t>veces superior. </a:t>
            </a:r>
            <a:endParaRPr lang="es-VE" sz="2400" b="1" dirty="0" smtClean="0">
              <a:solidFill>
                <a:srgbClr val="FF0000"/>
              </a:solidFill>
            </a:endParaRPr>
          </a:p>
          <a:p>
            <a:pPr marL="0" indent="0" algn="ctr">
              <a:buNone/>
            </a:pPr>
            <a:r>
              <a:rPr lang="es-VE" sz="2400" b="1" dirty="0" smtClean="0">
                <a:solidFill>
                  <a:srgbClr val="008000"/>
                </a:solidFill>
              </a:rPr>
              <a:t>Es </a:t>
            </a:r>
            <a:r>
              <a:rPr lang="es-VE" sz="2400" b="1" dirty="0">
                <a:solidFill>
                  <a:srgbClr val="008000"/>
                </a:solidFill>
              </a:rPr>
              <a:t>evidente que la </a:t>
            </a:r>
            <a:r>
              <a:rPr lang="es-VE" sz="2400" b="1" dirty="0" smtClean="0">
                <a:solidFill>
                  <a:srgbClr val="008000"/>
                </a:solidFill>
              </a:rPr>
              <a:t>mayor parte </a:t>
            </a:r>
            <a:r>
              <a:rPr lang="es-VE" sz="2400" b="1" dirty="0">
                <a:solidFill>
                  <a:srgbClr val="008000"/>
                </a:solidFill>
              </a:rPr>
              <a:t>debe permanecer en las entrañas de la </a:t>
            </a:r>
            <a:r>
              <a:rPr lang="es-VE" sz="2400" b="1" dirty="0" smtClean="0">
                <a:solidFill>
                  <a:srgbClr val="008000"/>
                </a:solidFill>
              </a:rPr>
              <a:t>tierra.</a:t>
            </a:r>
          </a:p>
          <a:p>
            <a:pPr marL="0" indent="0" algn="ctr">
              <a:buNone/>
            </a:pPr>
            <a:r>
              <a:rPr lang="es-VE" sz="2400" dirty="0" smtClean="0"/>
              <a:t>Jc‐centeno@outlook.com, agosto 2014.</a:t>
            </a:r>
          </a:p>
          <a:p>
            <a:pPr marL="0" indent="0" algn="ctr">
              <a:buNone/>
            </a:pPr>
            <a:r>
              <a:rPr lang="es-VE" sz="2400" dirty="0" smtClean="0"/>
              <a:t>***********************</a:t>
            </a:r>
          </a:p>
          <a:p>
            <a:pPr marL="0" indent="0" algn="ctr">
              <a:buNone/>
            </a:pPr>
            <a:r>
              <a:rPr lang="es-ES" sz="2300" u="sng" dirty="0" smtClean="0">
                <a:solidFill>
                  <a:srgbClr val="CC0099"/>
                </a:solidFill>
              </a:rPr>
              <a:t>SIGUE: </a:t>
            </a:r>
            <a:r>
              <a:rPr lang="es-ES" sz="2300" u="sng" dirty="0" smtClean="0"/>
              <a:t>El </a:t>
            </a:r>
            <a:r>
              <a:rPr lang="es-ES" sz="2300" u="sng" dirty="0"/>
              <a:t>reto Global y Local: Dos intervenciones del Secretario General de las Naciones Unidas en junio de 2014</a:t>
            </a:r>
            <a:r>
              <a:rPr lang="es-ES" sz="2300" dirty="0"/>
              <a:t>. Síntesis final de aspectos del contexto global que tienen incidencia en el contexto </a:t>
            </a:r>
            <a:r>
              <a:rPr lang="es-ES" sz="2300" dirty="0" smtClean="0"/>
              <a:t>local.</a:t>
            </a:r>
            <a:endParaRPr lang="es-ES" sz="2300" dirty="0"/>
          </a:p>
          <a:p>
            <a:pPr marL="0" indent="0" algn="ctr">
              <a:buNone/>
            </a:pPr>
            <a:endParaRPr lang="es-VE" sz="2400" dirty="0"/>
          </a:p>
        </p:txBody>
      </p:sp>
      <p:pic>
        <p:nvPicPr>
          <p:cNvPr id="4" name="3 Imagen" descr="imageRotate"/>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1700808"/>
            <a:ext cx="3052564" cy="1791841"/>
          </a:xfrm>
          <a:prstGeom prst="rect">
            <a:avLst/>
          </a:prstGeom>
          <a:noFill/>
          <a:ln>
            <a:noFill/>
          </a:ln>
        </p:spPr>
      </p:pic>
    </p:spTree>
    <p:extLst>
      <p:ext uri="{BB962C8B-B14F-4D97-AF65-F5344CB8AC3E}">
        <p14:creationId xmlns:p14="http://schemas.microsoft.com/office/powerpoint/2010/main" xmlns="" val="1170884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solidFill>
                  <a:srgbClr val="FF0000"/>
                </a:solidFill>
              </a:rPr>
              <a:t>5. Epílogo Reflexivo ante la Evaluación de </a:t>
            </a:r>
            <a:br>
              <a:rPr lang="es-ES" sz="3200" b="1" dirty="0">
                <a:solidFill>
                  <a:srgbClr val="FF0000"/>
                </a:solidFill>
              </a:rPr>
            </a:br>
            <a:r>
              <a:rPr lang="es-ES" sz="3200" b="1" dirty="0">
                <a:solidFill>
                  <a:srgbClr val="FF0000"/>
                </a:solidFill>
              </a:rPr>
              <a:t>las Metas del Milenio NNUU en 2015.</a:t>
            </a:r>
            <a:r>
              <a:rPr lang="es-ES" sz="3200" b="1" dirty="0">
                <a:solidFill>
                  <a:srgbClr val="CC0099"/>
                </a:solidFill>
              </a:rPr>
              <a:t> 	</a:t>
            </a:r>
            <a:r>
              <a:rPr lang="es-ES" sz="3200" b="1" dirty="0">
                <a:solidFill>
                  <a:srgbClr val="0000FF"/>
                </a:solidFill>
              </a:rPr>
              <a:t>1</a:t>
            </a:r>
            <a:r>
              <a:rPr lang="es-ES" sz="3200" b="1" dirty="0" smtClean="0">
                <a:solidFill>
                  <a:srgbClr val="0000FF"/>
                </a:solidFill>
              </a:rPr>
              <a:t>/7</a:t>
            </a:r>
            <a:endParaRPr lang="es-VE" sz="3200" dirty="0"/>
          </a:p>
        </p:txBody>
      </p:sp>
      <p:sp>
        <p:nvSpPr>
          <p:cNvPr id="3" name="2 Marcador de contenido"/>
          <p:cNvSpPr>
            <a:spLocks noGrp="1"/>
          </p:cNvSpPr>
          <p:nvPr>
            <p:ph idx="1"/>
          </p:nvPr>
        </p:nvSpPr>
        <p:spPr>
          <a:xfrm>
            <a:off x="179512" y="1340768"/>
            <a:ext cx="8856984" cy="5328592"/>
          </a:xfrm>
        </p:spPr>
        <p:txBody>
          <a:bodyPr>
            <a:normAutofit fontScale="70000" lnSpcReduction="20000"/>
          </a:bodyPr>
          <a:lstStyle/>
          <a:p>
            <a:pPr marL="0" indent="0">
              <a:buNone/>
            </a:pPr>
            <a:r>
              <a:rPr lang="es-ES" sz="2300" dirty="0" smtClean="0"/>
              <a:t>El </a:t>
            </a:r>
            <a:r>
              <a:rPr lang="es-ES" sz="2300" dirty="0"/>
              <a:t>sábado 14 de junio </a:t>
            </a:r>
            <a:r>
              <a:rPr lang="es-ES" sz="2300" dirty="0" err="1"/>
              <a:t>Ban</a:t>
            </a:r>
            <a:r>
              <a:rPr lang="es-ES" sz="2300" dirty="0"/>
              <a:t> Ki-</a:t>
            </a:r>
            <a:r>
              <a:rPr lang="es-ES" sz="2300" dirty="0" err="1"/>
              <a:t>moon</a:t>
            </a:r>
            <a:r>
              <a:rPr lang="es-ES" sz="2300" dirty="0"/>
              <a:t> instaló </a:t>
            </a:r>
            <a:r>
              <a:rPr lang="es-ES" sz="2300" dirty="0" smtClean="0"/>
              <a:t>en Santa </a:t>
            </a:r>
            <a:r>
              <a:rPr lang="es-ES" sz="2300" dirty="0"/>
              <a:t>Cruz </a:t>
            </a:r>
            <a:r>
              <a:rPr lang="es-ES" sz="2300" dirty="0" smtClean="0"/>
              <a:t>de la Sierra,</a:t>
            </a:r>
          </a:p>
          <a:p>
            <a:pPr marL="0" indent="0">
              <a:buNone/>
            </a:pPr>
            <a:r>
              <a:rPr lang="es-ES" sz="2300" dirty="0" smtClean="0"/>
              <a:t>Bolivia</a:t>
            </a:r>
            <a:r>
              <a:rPr lang="es-ES" sz="2300" dirty="0"/>
              <a:t>, la Cumbre de Jefes de Estado y </a:t>
            </a:r>
            <a:r>
              <a:rPr lang="es-ES" sz="2300" dirty="0" smtClean="0"/>
              <a:t>representantes </a:t>
            </a:r>
            <a:r>
              <a:rPr lang="es-ES" sz="2300" dirty="0"/>
              <a:t>de 133 </a:t>
            </a:r>
            <a:r>
              <a:rPr lang="es-ES" sz="2300" dirty="0" smtClean="0"/>
              <a:t>países</a:t>
            </a:r>
          </a:p>
          <a:p>
            <a:pPr marL="0" indent="0">
              <a:buNone/>
            </a:pPr>
            <a:r>
              <a:rPr lang="es-ES" sz="2300" dirty="0" smtClean="0"/>
              <a:t>más </a:t>
            </a:r>
            <a:r>
              <a:rPr lang="es-ES" sz="2300" dirty="0"/>
              <a:t>China, para </a:t>
            </a:r>
            <a:r>
              <a:rPr lang="es-ES" sz="2300" dirty="0" smtClean="0"/>
              <a:t>conmemorar 50 </a:t>
            </a:r>
            <a:r>
              <a:rPr lang="es-ES" sz="2300" dirty="0"/>
              <a:t>años de la creación en la ONU del </a:t>
            </a:r>
            <a:endParaRPr lang="es-ES" sz="2300" dirty="0" smtClean="0"/>
          </a:p>
          <a:p>
            <a:pPr marL="0" indent="0">
              <a:buNone/>
            </a:pPr>
            <a:r>
              <a:rPr lang="es-ES" sz="2300" dirty="0" smtClean="0"/>
              <a:t>G-77</a:t>
            </a:r>
            <a:r>
              <a:rPr lang="es-ES" sz="2300" dirty="0"/>
              <a:t>, grupo de </a:t>
            </a:r>
            <a:r>
              <a:rPr lang="es-ES" sz="2300" dirty="0" smtClean="0"/>
              <a:t>países que </a:t>
            </a:r>
            <a:r>
              <a:rPr lang="es-ES" sz="2300" dirty="0"/>
              <a:t>representa al 60% de la población </a:t>
            </a:r>
            <a:endParaRPr lang="es-ES" sz="2300" dirty="0" smtClean="0"/>
          </a:p>
          <a:p>
            <a:pPr marL="0" indent="0">
              <a:buNone/>
            </a:pPr>
            <a:r>
              <a:rPr lang="es-ES" sz="2300" dirty="0" smtClean="0"/>
              <a:t>planetaria</a:t>
            </a:r>
            <a:r>
              <a:rPr lang="es-ES" sz="2300" dirty="0"/>
              <a:t>, dos tercios </a:t>
            </a:r>
            <a:r>
              <a:rPr lang="es-ES" sz="2300" dirty="0" smtClean="0"/>
              <a:t>de </a:t>
            </a:r>
            <a:r>
              <a:rPr lang="es-ES" sz="2300" dirty="0"/>
              <a:t>las naciones del mundo y son la mayor </a:t>
            </a:r>
            <a:endParaRPr lang="es-ES" sz="2300" dirty="0" smtClean="0"/>
          </a:p>
          <a:p>
            <a:pPr marL="0" indent="0">
              <a:buNone/>
            </a:pPr>
            <a:r>
              <a:rPr lang="es-ES" sz="2300" dirty="0" smtClean="0"/>
              <a:t>organización intergubernamental </a:t>
            </a:r>
            <a:r>
              <a:rPr lang="es-ES" sz="2300" dirty="0"/>
              <a:t>de las “países en desarrollo” en </a:t>
            </a:r>
            <a:endParaRPr lang="es-ES" sz="2300" dirty="0" smtClean="0"/>
          </a:p>
          <a:p>
            <a:pPr marL="0" indent="0">
              <a:buNone/>
            </a:pPr>
            <a:r>
              <a:rPr lang="es-ES" sz="2300" dirty="0" smtClean="0"/>
              <a:t>la </a:t>
            </a:r>
            <a:r>
              <a:rPr lang="es-ES" sz="2300" dirty="0"/>
              <a:t>ONU. </a:t>
            </a:r>
            <a:r>
              <a:rPr lang="es-ES" sz="2300" u="sng" dirty="0" smtClean="0"/>
              <a:t>Planteando </a:t>
            </a:r>
            <a:r>
              <a:rPr lang="es-ES" sz="2300" u="sng" dirty="0"/>
              <a:t>buscar un nuevo equilibrio en el planeta, bajo </a:t>
            </a:r>
            <a:endParaRPr lang="es-ES" sz="2300" u="sng" dirty="0" smtClean="0"/>
          </a:p>
          <a:p>
            <a:pPr marL="0" indent="0">
              <a:buNone/>
            </a:pPr>
            <a:r>
              <a:rPr lang="es-ES" sz="2300" u="sng" dirty="0" smtClean="0"/>
              <a:t>el </a:t>
            </a:r>
            <a:r>
              <a:rPr lang="es-ES" sz="2300" u="sng" dirty="0"/>
              <a:t>lema </a:t>
            </a:r>
            <a:r>
              <a:rPr lang="es-ES" sz="2300" u="sng" dirty="0" smtClean="0"/>
              <a:t>“</a:t>
            </a:r>
            <a:r>
              <a:rPr lang="es-ES" sz="2300" u="sng" dirty="0"/>
              <a:t>Hacia un Nuevo Orden Mundial para Vivir Bien”, la Cumbre </a:t>
            </a:r>
            <a:endParaRPr lang="es-ES" sz="2300" u="sng" dirty="0" smtClean="0"/>
          </a:p>
          <a:p>
            <a:pPr marL="0" indent="0">
              <a:buNone/>
            </a:pPr>
            <a:r>
              <a:rPr lang="es-ES" sz="2300" u="sng" dirty="0" smtClean="0"/>
              <a:t>hizo </a:t>
            </a:r>
            <a:r>
              <a:rPr lang="es-ES" sz="2300" u="sng" dirty="0"/>
              <a:t>un aporte de 242 puntos por consenso a la Agenda de las </a:t>
            </a:r>
            <a:endParaRPr lang="es-ES" sz="2300" u="sng" dirty="0" smtClean="0"/>
          </a:p>
          <a:p>
            <a:pPr marL="0" indent="0">
              <a:buNone/>
            </a:pPr>
            <a:r>
              <a:rPr lang="es-ES" sz="2300" u="sng" dirty="0" smtClean="0"/>
              <a:t>Naciones </a:t>
            </a:r>
            <a:r>
              <a:rPr lang="es-ES" sz="2300" u="sng" dirty="0"/>
              <a:t>Unidas para después de 2015, tras evaluar los Objetivos del Milenio, en el que </a:t>
            </a:r>
            <a:endParaRPr lang="es-ES" sz="2300" u="sng" dirty="0" smtClean="0"/>
          </a:p>
          <a:p>
            <a:pPr marL="0" indent="0" algn="r">
              <a:buNone/>
            </a:pPr>
            <a:r>
              <a:rPr lang="es-ES" sz="2900" u="sng" dirty="0" smtClean="0"/>
              <a:t>le </a:t>
            </a:r>
            <a:r>
              <a:rPr lang="es-ES" sz="2900" u="sng" dirty="0"/>
              <a:t>dan </a:t>
            </a:r>
            <a:r>
              <a:rPr lang="es-ES" sz="2900" b="1" u="sng" dirty="0">
                <a:solidFill>
                  <a:srgbClr val="009900"/>
                </a:solidFill>
              </a:rPr>
              <a:t>prioridad a la eliminación de la pobreza para 2030</a:t>
            </a:r>
            <a:r>
              <a:rPr lang="es-ES" sz="2900" dirty="0"/>
              <a:t>. </a:t>
            </a:r>
            <a:endParaRPr lang="es-VE" sz="2900" dirty="0"/>
          </a:p>
          <a:p>
            <a:r>
              <a:rPr lang="es-ES" sz="2300" dirty="0"/>
              <a:t>Allí, </a:t>
            </a:r>
            <a:r>
              <a:rPr lang="es-ES" sz="2300" b="1" dirty="0"/>
              <a:t>reclamó respeto a los derechos </a:t>
            </a:r>
            <a:r>
              <a:rPr lang="es-ES" sz="2400" b="1" dirty="0"/>
              <a:t>humanos </a:t>
            </a:r>
            <a:r>
              <a:rPr lang="es-ES" sz="2400" dirty="0"/>
              <a:t>ante los líderes de dos tercios de los países de la ONU, entre los que estaban gobernantes acusados de violarlos. </a:t>
            </a:r>
          </a:p>
          <a:p>
            <a:pPr marL="0" indent="0">
              <a:buNone/>
            </a:pPr>
            <a:r>
              <a:rPr lang="es-ES" sz="2400" b="1" dirty="0" smtClean="0"/>
              <a:t>La </a:t>
            </a:r>
            <a:r>
              <a:rPr lang="es-ES" sz="2400" b="1" dirty="0"/>
              <a:t>prensa consultada </a:t>
            </a:r>
            <a:r>
              <a:rPr lang="es-ES" sz="2400" b="1" dirty="0" smtClean="0"/>
              <a:t>resaltó </a:t>
            </a:r>
            <a:r>
              <a:rPr lang="es-ES" sz="2400" b="1" dirty="0"/>
              <a:t>de su mensaje lo siguiente</a:t>
            </a:r>
            <a:r>
              <a:rPr lang="es-ES" sz="2400" dirty="0"/>
              <a:t>: </a:t>
            </a:r>
            <a:endParaRPr lang="es-VE" sz="2400" dirty="0"/>
          </a:p>
          <a:p>
            <a:r>
              <a:rPr lang="es-ES" sz="2400" dirty="0"/>
              <a:t>- Los países no pueden alcanzar el desarrollo sostenible mientras se libran conflictos, se violan los derechos humanos, se descuidan la buena gobernanza y el Estado de derecho y mientras la desigualdad y la injusticia alimentan la inestabilidad.</a:t>
            </a:r>
            <a:endParaRPr lang="es-VE" sz="2400" dirty="0"/>
          </a:p>
          <a:p>
            <a:r>
              <a:rPr lang="es-ES" sz="2400" dirty="0"/>
              <a:t>- </a:t>
            </a:r>
            <a:r>
              <a:rPr lang="es-ES" sz="2400" u="sng" dirty="0"/>
              <a:t>Apeló a la importancia de equilibrar "las necesidades de la población y las del planeta"</a:t>
            </a:r>
            <a:r>
              <a:rPr lang="es-ES" sz="2400" dirty="0"/>
              <a:t> y confió en que el bloque aporte "ideas nuevas, enfoques negociadores flexibles y creativos y propuestas prácticas y equilibradas" a la que será la agenda de desarrollo mundial a partir de 2015, que se discute en esta cumbre.</a:t>
            </a:r>
            <a:endParaRPr lang="es-VE" sz="2400" dirty="0"/>
          </a:p>
          <a:p>
            <a:pPr marL="0" indent="0">
              <a:buNone/>
            </a:pPr>
            <a:endParaRPr lang="es-VE" sz="2400" dirty="0"/>
          </a:p>
        </p:txBody>
      </p:sp>
      <p:pic>
        <p:nvPicPr>
          <p:cNvPr id="4" name="3 Imagen" descr="Inauguración de la cumbre de jefes de Estado del G77 y China que se celebra en Bolivia."/>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32363" y="1290412"/>
            <a:ext cx="3032125" cy="2273935"/>
          </a:xfrm>
          <a:prstGeom prst="rect">
            <a:avLst/>
          </a:prstGeom>
          <a:noFill/>
          <a:ln>
            <a:noFill/>
          </a:ln>
        </p:spPr>
      </p:pic>
    </p:spTree>
    <p:extLst>
      <p:ext uri="{BB962C8B-B14F-4D97-AF65-F5344CB8AC3E}">
        <p14:creationId xmlns:p14="http://schemas.microsoft.com/office/powerpoint/2010/main" xmlns="" val="26643236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solidFill>
                  <a:srgbClr val="FF0000"/>
                </a:solidFill>
              </a:rPr>
              <a:t>5. Epílogo Reflexivo ante la Evaluación de </a:t>
            </a:r>
            <a:br>
              <a:rPr lang="es-ES" sz="3200" b="1" dirty="0">
                <a:solidFill>
                  <a:srgbClr val="FF0000"/>
                </a:solidFill>
              </a:rPr>
            </a:br>
            <a:r>
              <a:rPr lang="es-ES" sz="3200" b="1" dirty="0">
                <a:solidFill>
                  <a:srgbClr val="FF0000"/>
                </a:solidFill>
              </a:rPr>
              <a:t>las Metas del Milenio NNUU en 2015.</a:t>
            </a:r>
            <a:r>
              <a:rPr lang="es-ES" sz="3200" b="1" dirty="0">
                <a:solidFill>
                  <a:srgbClr val="CC0099"/>
                </a:solidFill>
              </a:rPr>
              <a:t> 	</a:t>
            </a:r>
            <a:r>
              <a:rPr lang="es-ES" sz="3200" b="1" dirty="0" smtClean="0">
                <a:solidFill>
                  <a:srgbClr val="0000FF"/>
                </a:solidFill>
              </a:rPr>
              <a:t>2/7</a:t>
            </a:r>
            <a:endParaRPr lang="es-VE" sz="3200" dirty="0"/>
          </a:p>
        </p:txBody>
      </p:sp>
      <p:sp>
        <p:nvSpPr>
          <p:cNvPr id="3" name="2 Marcador de contenido"/>
          <p:cNvSpPr>
            <a:spLocks noGrp="1"/>
          </p:cNvSpPr>
          <p:nvPr>
            <p:ph idx="1"/>
          </p:nvPr>
        </p:nvSpPr>
        <p:spPr/>
        <p:txBody>
          <a:bodyPr>
            <a:normAutofit fontScale="62500" lnSpcReduction="20000"/>
          </a:bodyPr>
          <a:lstStyle/>
          <a:p>
            <a:pPr marL="0" indent="0">
              <a:buNone/>
            </a:pPr>
            <a:r>
              <a:rPr lang="es-ES" dirty="0"/>
              <a:t>2) 1ª reunión de la UNEA </a:t>
            </a:r>
            <a:r>
              <a:rPr lang="es-ES" i="1" dirty="0"/>
              <a:t>(Asamblea Naciones Unidas para el Medio Ambiente</a:t>
            </a:r>
            <a:r>
              <a:rPr lang="es-ES" dirty="0"/>
              <a:t>):</a:t>
            </a:r>
            <a:endParaRPr lang="es-VE" dirty="0"/>
          </a:p>
          <a:p>
            <a:pPr marL="0" indent="0" algn="ctr">
              <a:buNone/>
            </a:pPr>
            <a:r>
              <a:rPr lang="es-ES" dirty="0" smtClean="0"/>
              <a:t>…“</a:t>
            </a:r>
            <a:r>
              <a:rPr lang="es-ES" dirty="0"/>
              <a:t>L</a:t>
            </a:r>
            <a:r>
              <a:rPr lang="es-ES" dirty="0" smtClean="0"/>
              <a:t>ograr </a:t>
            </a:r>
            <a:r>
              <a:rPr lang="es-ES" dirty="0"/>
              <a:t>que las cuestiones ambientales sean tratadas en un nivel similar a la paz, seguridad, finanzas, salud y comercio”… </a:t>
            </a:r>
            <a:endParaRPr lang="es-ES" dirty="0" smtClean="0"/>
          </a:p>
          <a:p>
            <a:pPr marL="0" indent="0" algn="ctr">
              <a:buNone/>
            </a:pPr>
            <a:r>
              <a:rPr lang="es-ES" b="1" i="1" dirty="0" smtClean="0"/>
              <a:t>(</a:t>
            </a:r>
            <a:r>
              <a:rPr lang="es-ES" b="1" i="1" u="sng" dirty="0"/>
              <a:t>como merideño, </a:t>
            </a:r>
            <a:r>
              <a:rPr lang="es-ES" b="1" i="1" u="sng" dirty="0" err="1"/>
              <a:t>ulandino</a:t>
            </a:r>
            <a:r>
              <a:rPr lang="es-ES" b="1" i="1" u="sng" dirty="0"/>
              <a:t>, ciudadano del mundo me atrevo a inmiscuirme aquí: sobre el negocio de los deportes y la farándula, que llenan muchas páginas diarias en los periódicos del mundo: por lo que diariamente deberían incluir tantas o más páginas para educar a la ciudadanía en buenas prácticas con el ambiente</a:t>
            </a:r>
            <a:r>
              <a:rPr lang="es-ES" b="1" i="1" dirty="0"/>
              <a:t>)…</a:t>
            </a:r>
            <a:r>
              <a:rPr lang="es-ES" dirty="0"/>
              <a:t> </a:t>
            </a:r>
            <a:endParaRPr lang="es-ES" dirty="0" smtClean="0"/>
          </a:p>
          <a:p>
            <a:pPr marL="0" indent="0" algn="ctr">
              <a:buNone/>
            </a:pPr>
            <a:r>
              <a:rPr lang="es-ES" dirty="0" smtClean="0"/>
              <a:t>La </a:t>
            </a:r>
            <a:r>
              <a:rPr lang="es-ES" dirty="0"/>
              <a:t>asamblea, de composición universal, reemplaza al Consejo de Gobierno del PNUMA… Para el sistema de las Naciones Unidas, la Asamblea para el Medio Ambiente encarna la noción de que </a:t>
            </a:r>
            <a:r>
              <a:rPr lang="es-ES" b="1" dirty="0" smtClean="0"/>
              <a:t>LOS DESAFÍOS SE ABORDAN MEJOR Y LAS OPORTUNIDADES SE HACEN REALIDAD CUANDO LA COMUNIDAD DE NACIONES Y CIUDADANOS DEL MUNDO UNEN SUS FUERZAS PARA PROMOVER LA PROSPERIDAD ECONÓMICA, EQUIDAD SOCIAL Y SOSTENIBILIDAD MEDIO AMBIENTAL DE UNA MANERA HOLÍSTICA</a:t>
            </a:r>
            <a:r>
              <a:rPr lang="es-ES" dirty="0" smtClean="0"/>
              <a:t>. </a:t>
            </a:r>
          </a:p>
          <a:p>
            <a:pPr marL="0" indent="0" algn="ctr">
              <a:buNone/>
            </a:pPr>
            <a:r>
              <a:rPr lang="es-ES" dirty="0" smtClean="0"/>
              <a:t>(</a:t>
            </a:r>
            <a:r>
              <a:rPr lang="es-ES" dirty="0"/>
              <a:t>PNUMA, </a:t>
            </a:r>
            <a:r>
              <a:rPr lang="es-ES" dirty="0" smtClean="0"/>
              <a:t>2014)</a:t>
            </a:r>
            <a:endParaRPr lang="es-VE" dirty="0"/>
          </a:p>
        </p:txBody>
      </p:sp>
    </p:spTree>
    <p:extLst>
      <p:ext uri="{BB962C8B-B14F-4D97-AF65-F5344CB8AC3E}">
        <p14:creationId xmlns:p14="http://schemas.microsoft.com/office/powerpoint/2010/main" xmlns="" val="453831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solidFill>
                  <a:srgbClr val="FF0000"/>
                </a:solidFill>
              </a:rPr>
              <a:t>5. Epílogo Reflexivo ante la Evaluación de </a:t>
            </a:r>
            <a:br>
              <a:rPr lang="es-ES" sz="3200" b="1" dirty="0">
                <a:solidFill>
                  <a:srgbClr val="FF0000"/>
                </a:solidFill>
              </a:rPr>
            </a:br>
            <a:r>
              <a:rPr lang="es-ES" sz="3200" b="1" dirty="0">
                <a:solidFill>
                  <a:srgbClr val="FF0000"/>
                </a:solidFill>
              </a:rPr>
              <a:t>las Metas del Milenio NNUU en 2015.</a:t>
            </a:r>
            <a:r>
              <a:rPr lang="es-ES" sz="3200" b="1" dirty="0">
                <a:solidFill>
                  <a:srgbClr val="CC0099"/>
                </a:solidFill>
              </a:rPr>
              <a:t> 	</a:t>
            </a:r>
            <a:r>
              <a:rPr lang="es-ES" sz="3200" b="1" dirty="0" smtClean="0">
                <a:solidFill>
                  <a:srgbClr val="0000FF"/>
                </a:solidFill>
              </a:rPr>
              <a:t>3/7</a:t>
            </a:r>
            <a:endParaRPr lang="es-VE" sz="3200" dirty="0"/>
          </a:p>
        </p:txBody>
      </p:sp>
      <p:sp>
        <p:nvSpPr>
          <p:cNvPr id="3" name="2 Marcador de contenido"/>
          <p:cNvSpPr>
            <a:spLocks noGrp="1"/>
          </p:cNvSpPr>
          <p:nvPr>
            <p:ph idx="1"/>
          </p:nvPr>
        </p:nvSpPr>
        <p:spPr>
          <a:xfrm>
            <a:off x="457200" y="1600200"/>
            <a:ext cx="8229600" cy="5069160"/>
          </a:xfrm>
        </p:spPr>
        <p:txBody>
          <a:bodyPr>
            <a:normAutofit fontScale="40000" lnSpcReduction="20000"/>
          </a:bodyPr>
          <a:lstStyle/>
          <a:p>
            <a:pPr marL="0" indent="0">
              <a:buNone/>
            </a:pPr>
            <a:r>
              <a:rPr lang="es-ES" sz="3500" dirty="0" err="1" smtClean="0"/>
              <a:t>Ban</a:t>
            </a:r>
            <a:r>
              <a:rPr lang="es-ES" sz="3500" dirty="0" smtClean="0"/>
              <a:t> </a:t>
            </a:r>
            <a:r>
              <a:rPr lang="es-ES" sz="3500" dirty="0"/>
              <a:t>Ki-Moon clausuró la UNEA </a:t>
            </a:r>
            <a:r>
              <a:rPr lang="es-ES" sz="3500" i="1" dirty="0"/>
              <a:t>(Asamblea Naciones Unidas para el Medio </a:t>
            </a:r>
            <a:r>
              <a:rPr lang="es-ES" sz="3500" i="1" dirty="0" smtClean="0"/>
              <a:t>Ambiente</a:t>
            </a:r>
            <a:r>
              <a:rPr lang="es-ES" sz="3500" dirty="0" smtClean="0"/>
              <a:t>) en </a:t>
            </a:r>
            <a:r>
              <a:rPr lang="es-ES" sz="3500" dirty="0"/>
              <a:t>Nairobi el 27 de junio de 2014. Sobre la obligada reconciliación entre la humanidad y el planeta, la prensa señala que dijo:</a:t>
            </a:r>
            <a:endParaRPr lang="es-VE" sz="3500" dirty="0"/>
          </a:p>
          <a:p>
            <a:pPr marL="0" indent="0">
              <a:buNone/>
            </a:pPr>
            <a:r>
              <a:rPr lang="es-ES" sz="3500" dirty="0" smtClean="0">
                <a:solidFill>
                  <a:srgbClr val="FF0000"/>
                </a:solidFill>
              </a:rPr>
              <a:t>- "</a:t>
            </a:r>
            <a:r>
              <a:rPr lang="es-ES" sz="3500" dirty="0">
                <a:solidFill>
                  <a:srgbClr val="FF0000"/>
                </a:solidFill>
              </a:rPr>
              <a:t>Nuestros ecosistemas están verdaderamente amenazados, </a:t>
            </a:r>
            <a:endParaRPr lang="es-ES" sz="3500" dirty="0" smtClean="0">
              <a:solidFill>
                <a:srgbClr val="FF0000"/>
              </a:solidFill>
            </a:endParaRPr>
          </a:p>
          <a:p>
            <a:pPr marL="0" indent="0">
              <a:buNone/>
            </a:pPr>
            <a:r>
              <a:rPr lang="es-ES" sz="3500" b="1" dirty="0" smtClean="0">
                <a:solidFill>
                  <a:srgbClr val="FF0000"/>
                </a:solidFill>
              </a:rPr>
              <a:t>debemos </a:t>
            </a:r>
            <a:r>
              <a:rPr lang="es-ES" sz="3500" b="1" dirty="0">
                <a:solidFill>
                  <a:srgbClr val="FF0000"/>
                </a:solidFill>
              </a:rPr>
              <a:t>proteger la naturaleza para </a:t>
            </a:r>
            <a:endParaRPr lang="es-ES" sz="3500" b="1" dirty="0" smtClean="0">
              <a:solidFill>
                <a:srgbClr val="FF0000"/>
              </a:solidFill>
            </a:endParaRPr>
          </a:p>
          <a:p>
            <a:pPr marL="0" indent="0">
              <a:buNone/>
            </a:pPr>
            <a:r>
              <a:rPr lang="es-ES" sz="3500" b="1" dirty="0" smtClean="0">
                <a:solidFill>
                  <a:srgbClr val="FF0000"/>
                </a:solidFill>
              </a:rPr>
              <a:t>poder </a:t>
            </a:r>
            <a:r>
              <a:rPr lang="es-ES" sz="3500" b="1" dirty="0">
                <a:solidFill>
                  <a:srgbClr val="FF0000"/>
                </a:solidFill>
              </a:rPr>
              <a:t>vivir en armonía con el planeta", </a:t>
            </a:r>
            <a:r>
              <a:rPr lang="es-ES" sz="3500" b="1" dirty="0" smtClean="0"/>
              <a:t>advirtió.</a:t>
            </a:r>
            <a:r>
              <a:rPr lang="es-VE" sz="3500" b="1" dirty="0" smtClean="0"/>
              <a:t>-</a:t>
            </a:r>
          </a:p>
          <a:p>
            <a:pPr marL="0" indent="0">
              <a:buNone/>
            </a:pPr>
            <a:r>
              <a:rPr lang="es-VE" sz="3500" dirty="0" smtClean="0"/>
              <a:t>- </a:t>
            </a:r>
            <a:r>
              <a:rPr lang="es-ES" sz="3500" b="1" dirty="0" smtClean="0">
                <a:solidFill>
                  <a:srgbClr val="009900"/>
                </a:solidFill>
              </a:rPr>
              <a:t>Para </a:t>
            </a:r>
            <a:r>
              <a:rPr lang="es-ES" sz="3500" b="1" dirty="0">
                <a:solidFill>
                  <a:srgbClr val="009900"/>
                </a:solidFill>
              </a:rPr>
              <a:t>lograrlo, </a:t>
            </a:r>
            <a:r>
              <a:rPr lang="es-ES" sz="3500" b="1" u="sng" dirty="0">
                <a:solidFill>
                  <a:srgbClr val="009900"/>
                </a:solidFill>
              </a:rPr>
              <a:t>los Gobiernos deben situar la acción medioambiental </a:t>
            </a:r>
            <a:endParaRPr lang="es-ES" sz="3500" b="1" u="sng" dirty="0" smtClean="0">
              <a:solidFill>
                <a:srgbClr val="009900"/>
              </a:solidFill>
            </a:endParaRPr>
          </a:p>
          <a:p>
            <a:pPr marL="0" indent="0">
              <a:buNone/>
            </a:pPr>
            <a:r>
              <a:rPr lang="es-ES" sz="3500" b="1" u="sng" dirty="0" smtClean="0">
                <a:solidFill>
                  <a:srgbClr val="009900"/>
                </a:solidFill>
              </a:rPr>
              <a:t>entre </a:t>
            </a:r>
            <a:r>
              <a:rPr lang="es-ES" sz="3500" b="1" u="sng" dirty="0">
                <a:solidFill>
                  <a:srgbClr val="009900"/>
                </a:solidFill>
              </a:rPr>
              <a:t>los estamentos más altos de sus políticas, equiparándola a </a:t>
            </a:r>
            <a:endParaRPr lang="es-ES" sz="3500" b="1" u="sng" dirty="0" smtClean="0">
              <a:solidFill>
                <a:srgbClr val="009900"/>
              </a:solidFill>
            </a:endParaRPr>
          </a:p>
          <a:p>
            <a:pPr marL="0" indent="0">
              <a:buNone/>
            </a:pPr>
            <a:r>
              <a:rPr lang="es-ES" sz="3500" b="1" u="sng" dirty="0" smtClean="0">
                <a:solidFill>
                  <a:srgbClr val="009900"/>
                </a:solidFill>
              </a:rPr>
              <a:t>importantes </a:t>
            </a:r>
            <a:r>
              <a:rPr lang="es-ES" sz="3500" b="1" u="sng" dirty="0">
                <a:solidFill>
                  <a:srgbClr val="009900"/>
                </a:solidFill>
              </a:rPr>
              <a:t>áreas como la seguridad ciudadana o el bienestar social</a:t>
            </a:r>
            <a:r>
              <a:rPr lang="es-ES" sz="3500" b="1" dirty="0">
                <a:solidFill>
                  <a:srgbClr val="009900"/>
                </a:solidFill>
              </a:rPr>
              <a:t>.</a:t>
            </a:r>
            <a:endParaRPr lang="es-VE" sz="3500" b="1" dirty="0">
              <a:solidFill>
                <a:srgbClr val="009900"/>
              </a:solidFill>
            </a:endParaRPr>
          </a:p>
          <a:p>
            <a:pPr marL="0" indent="0">
              <a:buNone/>
            </a:pPr>
            <a:r>
              <a:rPr lang="es-ES" sz="3500" dirty="0" smtClean="0"/>
              <a:t>-La </a:t>
            </a:r>
            <a:r>
              <a:rPr lang="es-ES" sz="3500" dirty="0"/>
              <a:t>primera Asamblea de las Naciones Unidas para el Medio Ambiente </a:t>
            </a:r>
            <a:endParaRPr lang="es-ES" sz="3500" dirty="0" smtClean="0"/>
          </a:p>
          <a:p>
            <a:pPr marL="0" indent="0">
              <a:buNone/>
            </a:pPr>
            <a:r>
              <a:rPr lang="es-ES" sz="3500" dirty="0" smtClean="0"/>
              <a:t>concluyó </a:t>
            </a:r>
            <a:r>
              <a:rPr lang="es-ES" sz="3500" dirty="0"/>
              <a:t>con importantes acuerdos en este sentido, concentrados en </a:t>
            </a:r>
            <a:endParaRPr lang="es-ES" sz="3500" dirty="0" smtClean="0"/>
          </a:p>
          <a:p>
            <a:pPr marL="0" indent="0">
              <a:buNone/>
            </a:pPr>
            <a:r>
              <a:rPr lang="es-ES" sz="3500" dirty="0" smtClean="0"/>
              <a:t>la </a:t>
            </a:r>
            <a:r>
              <a:rPr lang="es-ES" sz="3500" b="1" dirty="0">
                <a:solidFill>
                  <a:srgbClr val="FF0000"/>
                </a:solidFill>
              </a:rPr>
              <a:t>lucha contra la contaminación del aire y la limitación del uso de </a:t>
            </a:r>
            <a:endParaRPr lang="es-ES" sz="3500" b="1" dirty="0" smtClean="0">
              <a:solidFill>
                <a:srgbClr val="FF0000"/>
              </a:solidFill>
            </a:endParaRPr>
          </a:p>
          <a:p>
            <a:pPr marL="0" indent="0">
              <a:buNone/>
            </a:pPr>
            <a:r>
              <a:rPr lang="es-ES" sz="3500" b="1" dirty="0" smtClean="0">
                <a:solidFill>
                  <a:srgbClr val="FF0000"/>
                </a:solidFill>
              </a:rPr>
              <a:t>sustancias </a:t>
            </a:r>
            <a:r>
              <a:rPr lang="es-ES" sz="3500" b="1" dirty="0">
                <a:solidFill>
                  <a:srgbClr val="FF0000"/>
                </a:solidFill>
              </a:rPr>
              <a:t>químicas en los productos de consumo</a:t>
            </a:r>
            <a:r>
              <a:rPr lang="es-ES" sz="3500" b="1" dirty="0" smtClean="0">
                <a:solidFill>
                  <a:srgbClr val="FF0000"/>
                </a:solidFill>
              </a:rPr>
              <a:t>.</a:t>
            </a:r>
            <a:r>
              <a:rPr lang="es-ES" b="1" dirty="0" smtClean="0">
                <a:solidFill>
                  <a:srgbClr val="FF0000"/>
                </a:solidFill>
              </a:rPr>
              <a:t>	</a:t>
            </a:r>
            <a:r>
              <a:rPr lang="es-ES" dirty="0" smtClean="0"/>
              <a:t>	           </a:t>
            </a:r>
          </a:p>
          <a:p>
            <a:pPr marL="0" indent="0" algn="r">
              <a:buNone/>
            </a:pPr>
            <a:r>
              <a:rPr lang="es-VE" dirty="0" smtClean="0"/>
              <a:t>"</a:t>
            </a:r>
            <a:r>
              <a:rPr lang="es-VE" dirty="0"/>
              <a:t>El terrorismo se ha convertido </a:t>
            </a:r>
            <a:r>
              <a:rPr lang="es-VE" dirty="0" smtClean="0"/>
              <a:t>en una </a:t>
            </a:r>
            <a:r>
              <a:rPr lang="es-VE" dirty="0"/>
              <a:t>de las preocupaciones sociales más importantes</a:t>
            </a:r>
            <a:r>
              <a:rPr lang="es-VE" dirty="0" smtClean="0"/>
              <a:t>", </a:t>
            </a:r>
          </a:p>
          <a:p>
            <a:pPr marL="0" indent="0" algn="r">
              <a:buNone/>
            </a:pPr>
            <a:r>
              <a:rPr lang="es-VE" dirty="0" smtClean="0"/>
              <a:t>declaró </a:t>
            </a:r>
            <a:r>
              <a:rPr lang="es-VE" dirty="0"/>
              <a:t>el secretario general de la ONU / EFE</a:t>
            </a:r>
          </a:p>
          <a:p>
            <a:pPr marL="0" indent="0">
              <a:buNone/>
            </a:pPr>
            <a:endParaRPr lang="es-VE" dirty="0"/>
          </a:p>
          <a:p>
            <a:pPr marL="0" indent="0">
              <a:buNone/>
            </a:pPr>
            <a:r>
              <a:rPr lang="es-ES" sz="4000" dirty="0"/>
              <a:t>En sesiones programadas durante toda la semana, </a:t>
            </a:r>
            <a:r>
              <a:rPr lang="es-ES" sz="4000" b="1" dirty="0">
                <a:solidFill>
                  <a:srgbClr val="009900"/>
                </a:solidFill>
              </a:rPr>
              <a:t>los delegados aunaron posturas para reclamar una limitación de los vertidos de productos plásticos al mar, incrementar la lucha contra la caza furtiva e introducir el concepto "consumo sostenible"</a:t>
            </a:r>
            <a:r>
              <a:rPr lang="es-ES" sz="4000" dirty="0"/>
              <a:t> </a:t>
            </a:r>
            <a:r>
              <a:rPr lang="es-ES" sz="4000" dirty="0">
                <a:solidFill>
                  <a:srgbClr val="FF0000"/>
                </a:solidFill>
              </a:rPr>
              <a:t>…</a:t>
            </a:r>
            <a:r>
              <a:rPr lang="es-ES" sz="4000" b="1" i="1" dirty="0">
                <a:solidFill>
                  <a:srgbClr val="FF0000"/>
                </a:solidFill>
              </a:rPr>
              <a:t>(como merideño, </a:t>
            </a:r>
            <a:r>
              <a:rPr lang="es-ES" sz="4000" b="1" i="1" dirty="0" err="1">
                <a:solidFill>
                  <a:srgbClr val="FF0000"/>
                </a:solidFill>
              </a:rPr>
              <a:t>ulandino</a:t>
            </a:r>
            <a:r>
              <a:rPr lang="es-ES" sz="4000" b="1" i="1" dirty="0">
                <a:solidFill>
                  <a:srgbClr val="FF0000"/>
                </a:solidFill>
              </a:rPr>
              <a:t>, ciudadano del mundo me atrevo a inmiscuirme aquí: que eso significa educar a toda la población del planeta y normar la publicidad que induce al consumo, así como controlar a los procesos industriales para obligarles a eliminar el envase desechable y convertirlos en retornables, y así reducir la producción de basura)</a:t>
            </a:r>
            <a:r>
              <a:rPr lang="es-ES" sz="4000" dirty="0"/>
              <a:t> </a:t>
            </a:r>
            <a:r>
              <a:rPr lang="es-ES" sz="4000" b="1" dirty="0">
                <a:solidFill>
                  <a:srgbClr val="CC0099"/>
                </a:solidFill>
              </a:rPr>
              <a:t>entre las estrategias que sustituirán a los Objetivos del Milenio.</a:t>
            </a:r>
            <a:endParaRPr lang="es-VE" sz="4000" b="1" dirty="0">
              <a:solidFill>
                <a:srgbClr val="CC0099"/>
              </a:solidFill>
            </a:endParaRPr>
          </a:p>
          <a:p>
            <a:pPr marL="0" indent="0">
              <a:buNone/>
            </a:pPr>
            <a:endParaRPr lang="es-VE" dirty="0"/>
          </a:p>
        </p:txBody>
      </p:sp>
      <p:pic>
        <p:nvPicPr>
          <p:cNvPr id="4" name="3 Imagen" descr="&quot;El terrorismo se ha convertido en una de las preocupaciones sociales más importantes&quot;, declaró el secretario general de la ONU / EFE"/>
          <p:cNvPicPr/>
          <p:nvPr/>
        </p:nvPicPr>
        <p:blipFill rotWithShape="1">
          <a:blip r:embed="rId2" cstate="print">
            <a:extLst>
              <a:ext uri="{28A0092B-C50C-407E-A947-70E740481C1C}">
                <a14:useLocalDpi xmlns:a14="http://schemas.microsoft.com/office/drawing/2010/main" xmlns="" val="0"/>
              </a:ext>
            </a:extLst>
          </a:blip>
          <a:srcRect l="13888" r="12851"/>
          <a:stretch/>
        </p:blipFill>
        <p:spPr bwMode="auto">
          <a:xfrm>
            <a:off x="5940152" y="1988840"/>
            <a:ext cx="2912143" cy="2088232"/>
          </a:xfrm>
          <a:prstGeom prst="rect">
            <a:avLst/>
          </a:prstGeom>
          <a:noFill/>
          <a:ln>
            <a:noFill/>
          </a:ln>
        </p:spPr>
      </p:pic>
    </p:spTree>
    <p:extLst>
      <p:ext uri="{BB962C8B-B14F-4D97-AF65-F5344CB8AC3E}">
        <p14:creationId xmlns:p14="http://schemas.microsoft.com/office/powerpoint/2010/main" xmlns="" val="2217989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0"/>
            <a:ext cx="8928992" cy="1417638"/>
          </a:xfrm>
        </p:spPr>
        <p:txBody>
          <a:bodyPr>
            <a:normAutofit fontScale="90000"/>
          </a:bodyPr>
          <a:lstStyle/>
          <a:p>
            <a:pPr algn="r"/>
            <a:r>
              <a:rPr lang="es-ES" sz="3200" b="1" dirty="0">
                <a:solidFill>
                  <a:srgbClr val="FF0000"/>
                </a:solidFill>
              </a:rPr>
              <a:t>5. Epílogo Reflexivo ante </a:t>
            </a:r>
            <a:r>
              <a:rPr lang="es-ES" sz="3200" b="1" dirty="0" smtClean="0">
                <a:solidFill>
                  <a:srgbClr val="FF0000"/>
                </a:solidFill>
              </a:rPr>
              <a:t/>
            </a:r>
            <a:br>
              <a:rPr lang="es-ES" sz="3200" b="1" dirty="0" smtClean="0">
                <a:solidFill>
                  <a:srgbClr val="FF0000"/>
                </a:solidFill>
              </a:rPr>
            </a:br>
            <a:r>
              <a:rPr lang="es-ES" sz="3200" b="1" dirty="0" smtClean="0">
                <a:solidFill>
                  <a:srgbClr val="FF0000"/>
                </a:solidFill>
              </a:rPr>
              <a:t>la </a:t>
            </a:r>
            <a:r>
              <a:rPr lang="es-ES" sz="3200" b="1" dirty="0">
                <a:solidFill>
                  <a:srgbClr val="FF0000"/>
                </a:solidFill>
              </a:rPr>
              <a:t>Evaluación </a:t>
            </a:r>
            <a:r>
              <a:rPr lang="es-ES" sz="3200" b="1" dirty="0" smtClean="0">
                <a:solidFill>
                  <a:srgbClr val="FF0000"/>
                </a:solidFill>
              </a:rPr>
              <a:t>de las </a:t>
            </a:r>
            <a:r>
              <a:rPr lang="es-ES" sz="3200" b="1" dirty="0">
                <a:solidFill>
                  <a:srgbClr val="FF0000"/>
                </a:solidFill>
              </a:rPr>
              <a:t>Metas </a:t>
            </a:r>
            <a:r>
              <a:rPr lang="es-ES" sz="3200" b="1" dirty="0" smtClean="0">
                <a:solidFill>
                  <a:srgbClr val="FF0000"/>
                </a:solidFill>
              </a:rPr>
              <a:t/>
            </a:r>
            <a:br>
              <a:rPr lang="es-ES" sz="3200" b="1" dirty="0" smtClean="0">
                <a:solidFill>
                  <a:srgbClr val="FF0000"/>
                </a:solidFill>
              </a:rPr>
            </a:br>
            <a:r>
              <a:rPr lang="es-ES" sz="3200" b="1" dirty="0" smtClean="0">
                <a:solidFill>
                  <a:srgbClr val="FF0000"/>
                </a:solidFill>
              </a:rPr>
              <a:t>del </a:t>
            </a:r>
            <a:r>
              <a:rPr lang="es-ES" sz="3200" b="1" dirty="0">
                <a:solidFill>
                  <a:srgbClr val="FF0000"/>
                </a:solidFill>
              </a:rPr>
              <a:t>Milenio NNUU en 2015.</a:t>
            </a:r>
            <a:r>
              <a:rPr lang="es-ES" sz="3200" b="1" dirty="0">
                <a:solidFill>
                  <a:srgbClr val="CC0099"/>
                </a:solidFill>
              </a:rPr>
              <a:t> 	</a:t>
            </a:r>
            <a:r>
              <a:rPr lang="es-ES" sz="3200" b="1" dirty="0" smtClean="0">
                <a:solidFill>
                  <a:srgbClr val="0000FF"/>
                </a:solidFill>
              </a:rPr>
              <a:t>4/7</a:t>
            </a:r>
            <a:endParaRPr lang="es-VE" sz="3200" dirty="0"/>
          </a:p>
        </p:txBody>
      </p:sp>
      <p:sp>
        <p:nvSpPr>
          <p:cNvPr id="3" name="2 Marcador de contenido"/>
          <p:cNvSpPr>
            <a:spLocks noGrp="1"/>
          </p:cNvSpPr>
          <p:nvPr>
            <p:ph idx="1"/>
          </p:nvPr>
        </p:nvSpPr>
        <p:spPr>
          <a:xfrm>
            <a:off x="107504" y="1340768"/>
            <a:ext cx="8856984" cy="5517232"/>
          </a:xfrm>
        </p:spPr>
        <p:txBody>
          <a:bodyPr>
            <a:normAutofit fontScale="47500" lnSpcReduction="20000"/>
          </a:bodyPr>
          <a:lstStyle/>
          <a:p>
            <a:pPr marL="0" indent="0" fontAlgn="b">
              <a:buNone/>
            </a:pPr>
            <a:r>
              <a:rPr lang="en-US" b="1" dirty="0" smtClean="0"/>
              <a:t>			Updated</a:t>
            </a:r>
            <a:r>
              <a:rPr lang="en-US" b="1" dirty="0"/>
              <a:t>: Mon, 16 Jun 2014 12:30:25 GMT</a:t>
            </a:r>
            <a:r>
              <a:rPr lang="en-US" dirty="0"/>
              <a:t> | </a:t>
            </a:r>
            <a:r>
              <a:rPr lang="en-US" b="1" dirty="0"/>
              <a:t>By </a:t>
            </a:r>
            <a:r>
              <a:rPr lang="en-US" b="1" dirty="0" smtClean="0"/>
              <a:t>AFP</a:t>
            </a:r>
          </a:p>
          <a:p>
            <a:pPr marL="0" indent="0" algn="r">
              <a:buNone/>
            </a:pPr>
            <a:r>
              <a:rPr lang="es-ES" sz="4500" b="1" dirty="0" smtClean="0"/>
              <a:t>El </a:t>
            </a:r>
            <a:r>
              <a:rPr lang="es-ES" sz="4500" b="1" dirty="0"/>
              <a:t>Papa </a:t>
            </a:r>
            <a:endParaRPr lang="es-ES" sz="4500" b="1" dirty="0" smtClean="0"/>
          </a:p>
          <a:p>
            <a:pPr marL="0" indent="0" algn="r">
              <a:buNone/>
            </a:pPr>
            <a:r>
              <a:rPr lang="es-ES" sz="4500" b="1" dirty="0" smtClean="0"/>
              <a:t>denuncia </a:t>
            </a:r>
            <a:r>
              <a:rPr lang="es-ES" sz="4500" b="1" dirty="0"/>
              <a:t>la especulación en el precio de los alimentos </a:t>
            </a:r>
            <a:endParaRPr lang="es-ES" sz="4500" b="1" dirty="0" smtClean="0"/>
          </a:p>
          <a:p>
            <a:pPr marL="0" indent="0" algn="r">
              <a:buNone/>
            </a:pPr>
            <a:r>
              <a:rPr lang="es-ES" sz="4500" b="1" dirty="0" smtClean="0"/>
              <a:t>y </a:t>
            </a:r>
            <a:r>
              <a:rPr lang="es-ES" sz="4500" b="1" dirty="0"/>
              <a:t>propone un sistema alternativo para regular los mercados financieros</a:t>
            </a:r>
            <a:r>
              <a:rPr lang="es-ES" sz="4500" b="1" dirty="0" smtClean="0"/>
              <a:t>.</a:t>
            </a:r>
            <a:endParaRPr lang="es-ES" sz="1700" b="1" dirty="0" smtClean="0"/>
          </a:p>
          <a:p>
            <a:pPr marL="0" indent="0" algn="r">
              <a:buNone/>
            </a:pPr>
            <a:endParaRPr lang="es-VE" sz="1700" b="1" dirty="0"/>
          </a:p>
          <a:p>
            <a:pPr marL="0" lvl="0" indent="0">
              <a:buNone/>
            </a:pPr>
            <a:r>
              <a:rPr lang="es-ES" dirty="0" smtClean="0"/>
              <a:t>"</a:t>
            </a:r>
            <a:r>
              <a:rPr lang="es-ES" dirty="0"/>
              <a:t>Ya </a:t>
            </a:r>
            <a:r>
              <a:rPr lang="es-ES" b="1" dirty="0">
                <a:solidFill>
                  <a:srgbClr val="009900"/>
                </a:solidFill>
              </a:rPr>
              <a:t>no podemos tolerar que los mercados financieros gobiernen el destino de los pueblos</a:t>
            </a:r>
            <a:r>
              <a:rPr lang="es-ES" dirty="0"/>
              <a:t> en vez de servir sus necesidades o </a:t>
            </a:r>
            <a:r>
              <a:rPr lang="es-ES" b="1" dirty="0">
                <a:solidFill>
                  <a:srgbClr val="009900"/>
                </a:solidFill>
              </a:rPr>
              <a:t>que unos pocos prosperen recurriendo a la especulación financiera mientras que otros sufren duramente las consecuencia</a:t>
            </a:r>
            <a:r>
              <a:rPr lang="es-ES" dirty="0"/>
              <a:t>s", </a:t>
            </a:r>
            <a:r>
              <a:rPr lang="es-ES" b="1" dirty="0">
                <a:solidFill>
                  <a:srgbClr val="009900"/>
                </a:solidFill>
              </a:rPr>
              <a:t>dijo el Papa en un discurso contra el sistema económico contemporáneo</a:t>
            </a:r>
            <a:r>
              <a:rPr lang="es-ES" dirty="0"/>
              <a:t>.</a:t>
            </a:r>
            <a:endParaRPr lang="es-VE" dirty="0"/>
          </a:p>
          <a:p>
            <a:pPr lvl="0"/>
            <a:r>
              <a:rPr lang="es-ES" dirty="0"/>
              <a:t>"</a:t>
            </a:r>
            <a:r>
              <a:rPr lang="es-ES" b="1" dirty="0">
                <a:solidFill>
                  <a:srgbClr val="FF0000"/>
                </a:solidFill>
              </a:rPr>
              <a:t>La especulación sobre los precios de los alimentos es un escándalo que tiene graves consecuencias" sobre el acceso de los más pobres a la comida, añadió</a:t>
            </a:r>
            <a:r>
              <a:rPr lang="es-ES" dirty="0"/>
              <a:t>.</a:t>
            </a:r>
            <a:endParaRPr lang="es-VE" dirty="0"/>
          </a:p>
          <a:p>
            <a:pPr lvl="0"/>
            <a:r>
              <a:rPr lang="es-ES" sz="2900" b="1" dirty="0"/>
              <a:t>El Papa propuso una figura alternativa del inversor, </a:t>
            </a:r>
            <a:r>
              <a:rPr lang="es-ES" sz="2900" b="1" dirty="0">
                <a:solidFill>
                  <a:srgbClr val="009900"/>
                </a:solidFill>
              </a:rPr>
              <a:t>el "</a:t>
            </a:r>
            <a:r>
              <a:rPr lang="es-ES" sz="2900" b="1" dirty="0" err="1">
                <a:solidFill>
                  <a:srgbClr val="009900"/>
                </a:solidFill>
              </a:rPr>
              <a:t>impact-investor</a:t>
            </a:r>
            <a:r>
              <a:rPr lang="es-ES" sz="2900" b="1" dirty="0">
                <a:solidFill>
                  <a:srgbClr val="009900"/>
                </a:solidFill>
              </a:rPr>
              <a:t>, consciente de graves situaciones de iniquidad". "Inversiones como éstas buscan un impacto social positivo, como la creación de empleo, el acceso a la energía, la instrucción y el aumento de la productividad agrícola</a:t>
            </a:r>
            <a:r>
              <a:rPr lang="es-ES" sz="2900" b="1" dirty="0"/>
              <a:t>", explicó.</a:t>
            </a:r>
            <a:endParaRPr lang="es-VE" sz="2900" b="1" dirty="0"/>
          </a:p>
          <a:p>
            <a:pPr marL="0" indent="0">
              <a:buNone/>
            </a:pPr>
            <a:r>
              <a:rPr lang="es-ES" b="1" dirty="0"/>
              <a:t>El Papa, </a:t>
            </a:r>
            <a:r>
              <a:rPr lang="es-ES" b="1" dirty="0">
                <a:solidFill>
                  <a:srgbClr val="FF0000"/>
                </a:solidFill>
              </a:rPr>
              <a:t>acusado de "marxista" por los neoconservadores estadounidenses</a:t>
            </a:r>
            <a:r>
              <a:rPr lang="es-ES" b="1" dirty="0"/>
              <a:t>, </a:t>
            </a:r>
            <a:r>
              <a:rPr lang="es-ES" b="1" dirty="0">
                <a:solidFill>
                  <a:srgbClr val="009900"/>
                </a:solidFill>
              </a:rPr>
              <a:t>apoyó su discurso en las conclusiones de los expertos del consejo pontifical "Justicia y Paz", reunidos para un coloquio dedicado a la inversión responsable</a:t>
            </a:r>
            <a:r>
              <a:rPr lang="es-ES" b="1" dirty="0" smtClean="0">
                <a:solidFill>
                  <a:srgbClr val="009900"/>
                </a:solidFill>
              </a:rPr>
              <a:t>. </a:t>
            </a:r>
            <a:r>
              <a:rPr lang="es-ES" sz="2900" b="1" u="sng" dirty="0">
                <a:solidFill>
                  <a:srgbClr val="FF0000"/>
                </a:solidFill>
              </a:rPr>
              <a:t>MANIPULACIÓN MEDIÁTICA</a:t>
            </a:r>
            <a:endParaRPr lang="es-VE" sz="2900" b="1" u="sng" dirty="0">
              <a:solidFill>
                <a:srgbClr val="FF0000"/>
              </a:solidFill>
            </a:endParaRPr>
          </a:p>
          <a:p>
            <a:pPr marL="0" indent="0">
              <a:buNone/>
            </a:pPr>
            <a:endParaRPr lang="es-ES" sz="1700" u="sng" dirty="0" smtClean="0"/>
          </a:p>
          <a:p>
            <a:pPr marL="0" indent="0">
              <a:buNone/>
            </a:pPr>
            <a:r>
              <a:rPr lang="es-ES" u="sng" dirty="0" smtClean="0"/>
              <a:t>Comentario </a:t>
            </a:r>
            <a:r>
              <a:rPr lang="es-ES" u="sng" dirty="0"/>
              <a:t>de </a:t>
            </a:r>
            <a:r>
              <a:rPr lang="es-ES" u="sng" dirty="0" smtClean="0"/>
              <a:t>LJB </a:t>
            </a:r>
            <a:r>
              <a:rPr lang="es-ES" dirty="0" smtClean="0"/>
              <a:t>: </a:t>
            </a:r>
            <a:r>
              <a:rPr lang="es-ES" b="1" dirty="0"/>
              <a:t>Llama la atención el último párrafo que incorpora el periodista de AFP </a:t>
            </a:r>
            <a:r>
              <a:rPr lang="es-ES" dirty="0"/>
              <a:t>(Air France </a:t>
            </a:r>
            <a:r>
              <a:rPr lang="es-ES" dirty="0" err="1"/>
              <a:t>Presse</a:t>
            </a:r>
            <a:r>
              <a:rPr lang="es-ES" dirty="0"/>
              <a:t>, cuyo nombre no aparece) . </a:t>
            </a:r>
            <a:r>
              <a:rPr lang="es-ES" b="1" dirty="0">
                <a:solidFill>
                  <a:srgbClr val="009900"/>
                </a:solidFill>
              </a:rPr>
              <a:t>En vez de centrarse en la justicia social y la solidaridad humana que contiene el mensaje del Papa—algo así como lo que se ha llamado hoy “la responsabilidad social del empresariado” para generar para los pobres “un impacto social positivo, como la creación de empleo, el acceso a la energía, la instrucción y el aumento de la productividad agrícola, o </a:t>
            </a:r>
            <a:r>
              <a:rPr lang="es-ES" b="1" dirty="0" smtClean="0">
                <a:solidFill>
                  <a:srgbClr val="009900"/>
                </a:solidFill>
              </a:rPr>
              <a:t>al </a:t>
            </a:r>
            <a:r>
              <a:rPr lang="es-ES" b="1" dirty="0">
                <a:solidFill>
                  <a:srgbClr val="009900"/>
                </a:solidFill>
              </a:rPr>
              <a:t>menos comentarlo</a:t>
            </a:r>
            <a:r>
              <a:rPr lang="es-ES" dirty="0"/>
              <a:t>, </a:t>
            </a:r>
            <a:r>
              <a:rPr lang="es-ES" b="1" dirty="0">
                <a:solidFill>
                  <a:srgbClr val="FF0000"/>
                </a:solidFill>
              </a:rPr>
              <a:t>comenta que “los neo-conservadores estadounidenses” acusan al Papa de marxista</a:t>
            </a:r>
            <a:r>
              <a:rPr lang="es-ES" dirty="0"/>
              <a:t>, </a:t>
            </a:r>
            <a:r>
              <a:rPr lang="es-ES" b="1" dirty="0">
                <a:solidFill>
                  <a:srgbClr val="FF0000"/>
                </a:solidFill>
              </a:rPr>
              <a:t>con </a:t>
            </a:r>
            <a:r>
              <a:rPr lang="es-ES" b="1" dirty="0" smtClean="0">
                <a:solidFill>
                  <a:srgbClr val="FF0000"/>
                </a:solidFill>
              </a:rPr>
              <a:t>lo que </a:t>
            </a:r>
            <a:r>
              <a:rPr lang="es-ES" b="1" dirty="0">
                <a:solidFill>
                  <a:srgbClr val="FF0000"/>
                </a:solidFill>
              </a:rPr>
              <a:t>distorsiona el espíritu del mensaje, y con ello </a:t>
            </a:r>
            <a:r>
              <a:rPr lang="es-ES" b="1" dirty="0" smtClean="0">
                <a:solidFill>
                  <a:srgbClr val="FF0000"/>
                </a:solidFill>
              </a:rPr>
              <a:t>manipula hacia fines inconfesables </a:t>
            </a:r>
            <a:r>
              <a:rPr lang="es-ES" b="1" dirty="0">
                <a:solidFill>
                  <a:srgbClr val="FF0000"/>
                </a:solidFill>
              </a:rPr>
              <a:t>el razonamiento del lector</a:t>
            </a:r>
            <a:r>
              <a:rPr lang="es-ES" dirty="0"/>
              <a:t>. </a:t>
            </a:r>
            <a:endParaRPr lang="es-ES" dirty="0" smtClean="0"/>
          </a:p>
          <a:p>
            <a:pPr marL="0" indent="0" algn="ctr">
              <a:buNone/>
            </a:pPr>
            <a:r>
              <a:rPr lang="es-ES" b="1" u="sng" dirty="0" smtClean="0">
                <a:solidFill>
                  <a:srgbClr val="009900"/>
                </a:solidFill>
              </a:rPr>
              <a:t>RECORDEMOS QUE EL PAPA JUAN PABLO II TERMINÓ DENUNCIANDO AL CAPITALISMO SALVAJE.</a:t>
            </a:r>
            <a:endParaRPr lang="es-VE" b="1" u="sng" dirty="0">
              <a:solidFill>
                <a:srgbClr val="009900"/>
              </a:solidFill>
            </a:endParaRPr>
          </a:p>
          <a:p>
            <a:pPr marL="0" indent="0">
              <a:buNone/>
            </a:pPr>
            <a:endParaRPr lang="es-VE" dirty="0"/>
          </a:p>
        </p:txBody>
      </p:sp>
      <p:pic>
        <p:nvPicPr>
          <p:cNvPr id="4" name="3 Imagen" descr="El papa Francisco habla a sus fieles en la plaza de San Pedro, en El Vaticano, el 14 de junio de 2014"/>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9512" y="172327"/>
            <a:ext cx="2664296" cy="1872208"/>
          </a:xfrm>
          <a:prstGeom prst="rect">
            <a:avLst/>
          </a:prstGeom>
          <a:noFill/>
          <a:ln>
            <a:noFill/>
          </a:ln>
        </p:spPr>
      </p:pic>
    </p:spTree>
    <p:extLst>
      <p:ext uri="{BB962C8B-B14F-4D97-AF65-F5344CB8AC3E}">
        <p14:creationId xmlns:p14="http://schemas.microsoft.com/office/powerpoint/2010/main" xmlns="" val="38870579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16632"/>
            <a:ext cx="8928992" cy="936104"/>
          </a:xfrm>
        </p:spPr>
        <p:txBody>
          <a:bodyPr>
            <a:normAutofit fontScale="90000"/>
          </a:bodyPr>
          <a:lstStyle/>
          <a:p>
            <a:r>
              <a:rPr lang="es-ES" sz="3200" b="1" dirty="0" smtClean="0">
                <a:solidFill>
                  <a:srgbClr val="FF0000"/>
                </a:solidFill>
              </a:rPr>
              <a:t/>
            </a:r>
            <a:br>
              <a:rPr lang="es-ES" sz="3200" b="1" dirty="0" smtClean="0">
                <a:solidFill>
                  <a:srgbClr val="FF0000"/>
                </a:solidFill>
              </a:rPr>
            </a:br>
            <a:r>
              <a:rPr lang="es-ES" sz="3200" b="1" dirty="0">
                <a:solidFill>
                  <a:srgbClr val="FF0000"/>
                </a:solidFill>
              </a:rPr>
              <a:t/>
            </a:r>
            <a:br>
              <a:rPr lang="es-ES" sz="3200" b="1" dirty="0">
                <a:solidFill>
                  <a:srgbClr val="FF0000"/>
                </a:solidFill>
              </a:rPr>
            </a:br>
            <a:r>
              <a:rPr lang="es-ES" sz="3200" b="1" dirty="0" smtClean="0">
                <a:solidFill>
                  <a:srgbClr val="FF0000"/>
                </a:solidFill>
              </a:rPr>
              <a:t/>
            </a:r>
            <a:br>
              <a:rPr lang="es-ES" sz="3200" b="1" dirty="0" smtClean="0">
                <a:solidFill>
                  <a:srgbClr val="FF0000"/>
                </a:solidFill>
              </a:rPr>
            </a:br>
            <a:r>
              <a:rPr lang="es-ES" sz="3200" b="1" dirty="0" smtClean="0">
                <a:solidFill>
                  <a:srgbClr val="FF0000"/>
                </a:solidFill>
              </a:rPr>
              <a:t>5</a:t>
            </a:r>
            <a:r>
              <a:rPr lang="es-ES" sz="3200" b="1" dirty="0">
                <a:solidFill>
                  <a:srgbClr val="FF0000"/>
                </a:solidFill>
              </a:rPr>
              <a:t>. Epílogo Reflexivo ante la </a:t>
            </a:r>
            <a:r>
              <a:rPr lang="es-ES" sz="3200" b="1" dirty="0" smtClean="0">
                <a:solidFill>
                  <a:srgbClr val="FF0000"/>
                </a:solidFill>
              </a:rPr>
              <a:t>Evaluación </a:t>
            </a:r>
            <a:r>
              <a:rPr lang="es-ES" sz="3200" b="1" dirty="0">
                <a:solidFill>
                  <a:srgbClr val="FF0000"/>
                </a:solidFill>
              </a:rPr>
              <a:t>de </a:t>
            </a:r>
            <a:r>
              <a:rPr lang="es-ES" sz="3200" b="1" dirty="0" smtClean="0">
                <a:solidFill>
                  <a:srgbClr val="FF0000"/>
                </a:solidFill>
              </a:rPr>
              <a:t/>
            </a:r>
            <a:br>
              <a:rPr lang="es-ES" sz="3200" b="1" dirty="0" smtClean="0">
                <a:solidFill>
                  <a:srgbClr val="FF0000"/>
                </a:solidFill>
              </a:rPr>
            </a:br>
            <a:r>
              <a:rPr lang="es-ES" sz="3200" b="1" dirty="0" smtClean="0">
                <a:solidFill>
                  <a:srgbClr val="FF0000"/>
                </a:solidFill>
              </a:rPr>
              <a:t>las </a:t>
            </a:r>
            <a:r>
              <a:rPr lang="es-ES" sz="3200" b="1" dirty="0">
                <a:solidFill>
                  <a:srgbClr val="FF0000"/>
                </a:solidFill>
              </a:rPr>
              <a:t>Metas del Milenio NNUU en 2015</a:t>
            </a:r>
            <a:r>
              <a:rPr lang="es-ES" sz="3200" b="1" dirty="0" smtClean="0">
                <a:solidFill>
                  <a:srgbClr val="FF0000"/>
                </a:solidFill>
              </a:rPr>
              <a:t>.</a:t>
            </a:r>
            <a:r>
              <a:rPr lang="es-ES" sz="3200" b="1" dirty="0">
                <a:solidFill>
                  <a:srgbClr val="CC0099"/>
                </a:solidFill>
              </a:rPr>
              <a:t> </a:t>
            </a:r>
            <a:r>
              <a:rPr lang="es-ES" sz="3200" b="1" dirty="0" smtClean="0">
                <a:solidFill>
                  <a:srgbClr val="CC0099"/>
                </a:solidFill>
              </a:rPr>
              <a:t>	</a:t>
            </a:r>
            <a:r>
              <a:rPr lang="es-ES" sz="3200" b="1" dirty="0">
                <a:solidFill>
                  <a:srgbClr val="0000FF"/>
                </a:solidFill>
              </a:rPr>
              <a:t>5</a:t>
            </a:r>
            <a:r>
              <a:rPr lang="es-ES" sz="3200" b="1" dirty="0" smtClean="0">
                <a:solidFill>
                  <a:srgbClr val="0000FF"/>
                </a:solidFill>
              </a:rPr>
              <a:t>/7</a:t>
            </a:r>
            <a:r>
              <a:rPr lang="es-ES" sz="3200" b="1" dirty="0" smtClean="0">
                <a:solidFill>
                  <a:srgbClr val="CC0099"/>
                </a:solidFill>
              </a:rPr>
              <a:t/>
            </a:r>
            <a:br>
              <a:rPr lang="es-ES" sz="3200" b="1" dirty="0" smtClean="0">
                <a:solidFill>
                  <a:srgbClr val="CC0099"/>
                </a:solidFill>
              </a:rPr>
            </a:br>
            <a:r>
              <a:rPr lang="es-ES" sz="3200" b="1" dirty="0">
                <a:solidFill>
                  <a:srgbClr val="CC0099"/>
                </a:solidFill>
              </a:rPr>
              <a:t/>
            </a:r>
            <a:br>
              <a:rPr lang="es-ES" sz="3200" b="1" dirty="0">
                <a:solidFill>
                  <a:srgbClr val="CC0099"/>
                </a:solidFill>
              </a:rPr>
            </a:br>
            <a:r>
              <a:rPr lang="es-VE" sz="3200" b="1" dirty="0">
                <a:solidFill>
                  <a:srgbClr val="FF0000"/>
                </a:solidFill>
              </a:rPr>
              <a:t/>
            </a:r>
            <a:br>
              <a:rPr lang="es-VE" sz="3200" b="1" dirty="0">
                <a:solidFill>
                  <a:srgbClr val="FF0000"/>
                </a:solidFill>
              </a:rPr>
            </a:br>
            <a:endParaRPr lang="es-VE" sz="3200" dirty="0"/>
          </a:p>
        </p:txBody>
      </p:sp>
      <p:sp>
        <p:nvSpPr>
          <p:cNvPr id="3" name="2 Marcador de contenido"/>
          <p:cNvSpPr>
            <a:spLocks noGrp="1"/>
          </p:cNvSpPr>
          <p:nvPr>
            <p:ph idx="1"/>
          </p:nvPr>
        </p:nvSpPr>
        <p:spPr>
          <a:xfrm>
            <a:off x="179512" y="1052736"/>
            <a:ext cx="8784976" cy="5688632"/>
          </a:xfrm>
        </p:spPr>
        <p:txBody>
          <a:bodyPr>
            <a:normAutofit fontScale="70000" lnSpcReduction="20000"/>
          </a:bodyPr>
          <a:lstStyle/>
          <a:p>
            <a:pPr marL="0" indent="0" algn="r">
              <a:buNone/>
            </a:pPr>
            <a:r>
              <a:rPr lang="es-ES" sz="2600" b="1" dirty="0" smtClean="0"/>
              <a:t>A </a:t>
            </a:r>
            <a:r>
              <a:rPr lang="es-ES" sz="2600" b="1" dirty="0"/>
              <a:t>50 años de creación de la </a:t>
            </a:r>
            <a:r>
              <a:rPr lang="es-ES" sz="2600" b="1" dirty="0" smtClean="0"/>
              <a:t>Escuela de Arquitectura de la ULA, </a:t>
            </a:r>
            <a:r>
              <a:rPr lang="es-ES" sz="2600" b="1" dirty="0"/>
              <a:t>el 29 de junio de 2012, </a:t>
            </a:r>
            <a:endParaRPr lang="es-ES" sz="2600" b="1" dirty="0" smtClean="0"/>
          </a:p>
          <a:p>
            <a:pPr marL="0" indent="0" algn="r">
              <a:buNone/>
            </a:pPr>
            <a:r>
              <a:rPr lang="es-ES" sz="2600" b="1" dirty="0" smtClean="0"/>
              <a:t>Ramón </a:t>
            </a:r>
            <a:r>
              <a:rPr lang="es-ES" sz="2600" b="1" dirty="0"/>
              <a:t>Pérez dictó Dos Conferencias: una sobre “El Futuro de La Enseñanza de la Arquitectura” (ambas son consultables en la web). </a:t>
            </a:r>
            <a:endParaRPr lang="es-ES" sz="2600" b="1" dirty="0" smtClean="0"/>
          </a:p>
          <a:p>
            <a:pPr marL="0" indent="0" algn="r">
              <a:buNone/>
            </a:pPr>
            <a:r>
              <a:rPr lang="es-ES" sz="2000" dirty="0" smtClean="0"/>
              <a:t>Con </a:t>
            </a:r>
            <a:r>
              <a:rPr lang="es-ES" sz="2000" dirty="0"/>
              <a:t>Rosario </a:t>
            </a:r>
            <a:r>
              <a:rPr lang="es-ES" sz="2000" dirty="0" err="1"/>
              <a:t>Giusti</a:t>
            </a:r>
            <a:r>
              <a:rPr lang="es-ES" sz="2000" dirty="0"/>
              <a:t> dictó: “SIG –Sistemas de Información Geográfica</a:t>
            </a:r>
            <a:r>
              <a:rPr lang="es-ES" sz="2000" dirty="0" smtClean="0"/>
              <a:t>—</a:t>
            </a:r>
          </a:p>
          <a:p>
            <a:pPr marL="0" indent="0" algn="r">
              <a:buNone/>
            </a:pPr>
            <a:r>
              <a:rPr lang="es-ES" sz="2000" dirty="0" smtClean="0"/>
              <a:t>para </a:t>
            </a:r>
            <a:r>
              <a:rPr lang="es-ES" sz="2000" dirty="0"/>
              <a:t>el Análisis de la Pobreza Urbana” (Pérez y </a:t>
            </a:r>
            <a:r>
              <a:rPr lang="es-ES" sz="2000" dirty="0" err="1"/>
              <a:t>Giusti</a:t>
            </a:r>
            <a:r>
              <a:rPr lang="es-ES" sz="2000" dirty="0"/>
              <a:t>, 2012</a:t>
            </a:r>
            <a:r>
              <a:rPr lang="es-ES" sz="2000" dirty="0" smtClean="0"/>
              <a:t>), en </a:t>
            </a:r>
            <a:r>
              <a:rPr lang="es-ES" sz="2000" dirty="0"/>
              <a:t>torno a </a:t>
            </a:r>
            <a:r>
              <a:rPr lang="es-ES" sz="2000" dirty="0" smtClean="0"/>
              <a:t>Petare </a:t>
            </a:r>
          </a:p>
          <a:p>
            <a:pPr marL="0" indent="0" algn="r">
              <a:buNone/>
            </a:pPr>
            <a:r>
              <a:rPr lang="es-ES" sz="2000" b="1" dirty="0" smtClean="0">
                <a:solidFill>
                  <a:srgbClr val="FF0000"/>
                </a:solidFill>
              </a:rPr>
              <a:t>(uno de los barrios más complejos de América Latina)</a:t>
            </a:r>
            <a:r>
              <a:rPr lang="es-ES" sz="2000" dirty="0" smtClean="0"/>
              <a:t>, como </a:t>
            </a:r>
            <a:r>
              <a:rPr lang="es-ES" sz="2000" dirty="0"/>
              <a:t>parte </a:t>
            </a:r>
            <a:endParaRPr lang="es-ES" sz="2000" dirty="0" smtClean="0"/>
          </a:p>
          <a:p>
            <a:pPr marL="0" indent="0" algn="r">
              <a:buNone/>
            </a:pPr>
            <a:r>
              <a:rPr lang="es-ES" sz="2000" dirty="0" smtClean="0"/>
              <a:t>de </a:t>
            </a:r>
            <a:r>
              <a:rPr lang="es-ES" sz="2000" dirty="0"/>
              <a:t>un programa dirigido al mejoramiento y rehabilitación de la ciudad de Caracas. </a:t>
            </a:r>
            <a:endParaRPr lang="es-ES" sz="2000" dirty="0" smtClean="0"/>
          </a:p>
          <a:p>
            <a:pPr marL="0" indent="0" algn="r">
              <a:buNone/>
            </a:pPr>
            <a:r>
              <a:rPr lang="es-ES" sz="2600" b="1" dirty="0" smtClean="0">
                <a:solidFill>
                  <a:srgbClr val="009900"/>
                </a:solidFill>
              </a:rPr>
              <a:t>Y </a:t>
            </a:r>
            <a:r>
              <a:rPr lang="es-ES" sz="2600" b="1" dirty="0">
                <a:solidFill>
                  <a:srgbClr val="009900"/>
                </a:solidFill>
              </a:rPr>
              <a:t>expuso “El Enfoque </a:t>
            </a:r>
            <a:r>
              <a:rPr lang="es-ES" sz="2600" b="1" dirty="0" err="1">
                <a:solidFill>
                  <a:srgbClr val="009900"/>
                </a:solidFill>
              </a:rPr>
              <a:t>Ecosistémico</a:t>
            </a:r>
            <a:r>
              <a:rPr lang="es-ES" sz="2600" b="1" dirty="0">
                <a:solidFill>
                  <a:srgbClr val="009900"/>
                </a:solidFill>
              </a:rPr>
              <a:t> </a:t>
            </a:r>
            <a:endParaRPr lang="es-ES" sz="2600" b="1" dirty="0" smtClean="0">
              <a:solidFill>
                <a:srgbClr val="009900"/>
              </a:solidFill>
            </a:endParaRPr>
          </a:p>
          <a:p>
            <a:pPr marL="0" indent="0" algn="r">
              <a:buNone/>
            </a:pPr>
            <a:r>
              <a:rPr lang="es-ES" sz="2600" b="1" dirty="0" smtClean="0">
                <a:solidFill>
                  <a:srgbClr val="009900"/>
                </a:solidFill>
              </a:rPr>
              <a:t>para </a:t>
            </a:r>
            <a:r>
              <a:rPr lang="es-ES" sz="2600" b="1" dirty="0">
                <a:solidFill>
                  <a:srgbClr val="009900"/>
                </a:solidFill>
              </a:rPr>
              <a:t>reorientar la Educación en las Escuelas de Arquitectura</a:t>
            </a:r>
            <a:r>
              <a:rPr lang="es-ES" sz="2600" b="1" dirty="0" smtClean="0">
                <a:solidFill>
                  <a:srgbClr val="009900"/>
                </a:solidFill>
              </a:rPr>
              <a:t>”, </a:t>
            </a:r>
          </a:p>
          <a:p>
            <a:pPr marL="0" indent="0" algn="r">
              <a:buNone/>
            </a:pPr>
            <a:r>
              <a:rPr lang="es-ES" sz="2600" b="1" dirty="0" smtClean="0">
                <a:solidFill>
                  <a:srgbClr val="009900"/>
                </a:solidFill>
              </a:rPr>
              <a:t>Método que induce  a aplicar cuyas </a:t>
            </a:r>
            <a:r>
              <a:rPr lang="es-ES" sz="2600" b="1" dirty="0">
                <a:solidFill>
                  <a:srgbClr val="009900"/>
                </a:solidFill>
              </a:rPr>
              <a:t>bases conceptuales refieren a </a:t>
            </a:r>
            <a:endParaRPr lang="es-ES" sz="2600" b="1" dirty="0" smtClean="0">
              <a:solidFill>
                <a:srgbClr val="009900"/>
              </a:solidFill>
            </a:endParaRPr>
          </a:p>
          <a:p>
            <a:pPr marL="0" indent="0" algn="r">
              <a:buNone/>
            </a:pPr>
            <a:r>
              <a:rPr lang="es-ES" sz="2900" b="1" dirty="0" smtClean="0">
                <a:solidFill>
                  <a:srgbClr val="009900"/>
                </a:solidFill>
              </a:rPr>
              <a:t>IAN </a:t>
            </a:r>
            <a:r>
              <a:rPr lang="es-ES" sz="2900" b="1" dirty="0" err="1" smtClean="0">
                <a:solidFill>
                  <a:srgbClr val="009900"/>
                </a:solidFill>
              </a:rPr>
              <a:t>McHARG</a:t>
            </a:r>
            <a:r>
              <a:rPr lang="es-ES" sz="2900" b="1" dirty="0" smtClean="0">
                <a:solidFill>
                  <a:srgbClr val="009900"/>
                </a:solidFill>
              </a:rPr>
              <a:t>, 1969 DISEÑAR CON LA NATURALEZA</a:t>
            </a:r>
            <a:r>
              <a:rPr lang="es-ES" sz="2600" b="1" dirty="0" smtClean="0">
                <a:solidFill>
                  <a:srgbClr val="009900"/>
                </a:solidFill>
              </a:rPr>
              <a:t>:</a:t>
            </a:r>
          </a:p>
          <a:p>
            <a:pPr marL="0" indent="0" algn="r">
              <a:buNone/>
            </a:pPr>
            <a:r>
              <a:rPr lang="es-ES" sz="2300" dirty="0" smtClean="0"/>
              <a:t>El </a:t>
            </a:r>
            <a:r>
              <a:rPr lang="es-ES" sz="2300" dirty="0"/>
              <a:t>“Enfoque </a:t>
            </a:r>
            <a:r>
              <a:rPr lang="es-ES" sz="2300" dirty="0" err="1"/>
              <a:t>Ecosistémico</a:t>
            </a:r>
            <a:r>
              <a:rPr lang="es-ES" sz="2300" dirty="0"/>
              <a:t>”, va más allá del espacio </a:t>
            </a:r>
            <a:r>
              <a:rPr lang="es-ES" sz="2300" dirty="0" smtClean="0"/>
              <a:t>urbano e </a:t>
            </a:r>
            <a:r>
              <a:rPr lang="es-ES" sz="2300" dirty="0"/>
              <a:t>incorpora </a:t>
            </a:r>
            <a:endParaRPr lang="es-ES" sz="2300" dirty="0" smtClean="0"/>
          </a:p>
          <a:p>
            <a:pPr marL="0" indent="0" algn="r">
              <a:buNone/>
            </a:pPr>
            <a:r>
              <a:rPr lang="es-ES" sz="2300" dirty="0" smtClean="0"/>
              <a:t>la </a:t>
            </a:r>
            <a:r>
              <a:rPr lang="es-ES" sz="2300" dirty="0"/>
              <a:t>noción del espacio-región </a:t>
            </a:r>
            <a:r>
              <a:rPr lang="es-ES" sz="2300" dirty="0" smtClean="0"/>
              <a:t>o </a:t>
            </a:r>
            <a:r>
              <a:rPr lang="es-ES" sz="2300" dirty="0"/>
              <a:t>sistema con sentido ecológico: </a:t>
            </a:r>
            <a:r>
              <a:rPr lang="es-ES" sz="2300" dirty="0" smtClean="0"/>
              <a:t> armonía </a:t>
            </a:r>
          </a:p>
          <a:p>
            <a:pPr marL="0" indent="0" algn="r">
              <a:buNone/>
            </a:pPr>
            <a:r>
              <a:rPr lang="es-ES" sz="2300" dirty="0" smtClean="0"/>
              <a:t>con </a:t>
            </a:r>
            <a:r>
              <a:rPr lang="es-ES" sz="2300" dirty="0"/>
              <a:t>la tierra, las otras especies vivientes </a:t>
            </a:r>
            <a:r>
              <a:rPr lang="es-ES" sz="2300" dirty="0" smtClean="0"/>
              <a:t>y </a:t>
            </a:r>
            <a:r>
              <a:rPr lang="es-ES" sz="2300" dirty="0"/>
              <a:t>en cierta forma con el resto del Universo… </a:t>
            </a:r>
            <a:endParaRPr lang="es-ES" sz="2300" dirty="0" smtClean="0"/>
          </a:p>
          <a:p>
            <a:pPr marL="0" indent="0" algn="r">
              <a:buNone/>
            </a:pPr>
            <a:r>
              <a:rPr lang="es-ES" sz="2600" b="1" dirty="0" smtClean="0">
                <a:solidFill>
                  <a:srgbClr val="FF0000"/>
                </a:solidFill>
              </a:rPr>
              <a:t>Señala  </a:t>
            </a:r>
            <a:r>
              <a:rPr lang="es-ES" sz="2600" b="1" dirty="0">
                <a:solidFill>
                  <a:srgbClr val="FF0000"/>
                </a:solidFill>
              </a:rPr>
              <a:t>que </a:t>
            </a:r>
            <a:r>
              <a:rPr lang="es-ES" sz="2600" b="1" dirty="0" smtClean="0">
                <a:solidFill>
                  <a:srgbClr val="FF0000"/>
                </a:solidFill>
              </a:rPr>
              <a:t> (estudiar sólo) los </a:t>
            </a:r>
            <a:r>
              <a:rPr lang="es-ES" sz="2600" b="1" dirty="0">
                <a:solidFill>
                  <a:srgbClr val="FF0000"/>
                </a:solidFill>
              </a:rPr>
              <a:t>entornos arquitectónico y urbano ya no son suficientes, </a:t>
            </a:r>
            <a:endParaRPr lang="es-ES" sz="2600" b="1" dirty="0" smtClean="0">
              <a:solidFill>
                <a:srgbClr val="FF0000"/>
              </a:solidFill>
            </a:endParaRPr>
          </a:p>
          <a:p>
            <a:pPr marL="0" indent="0" algn="r">
              <a:buNone/>
            </a:pPr>
            <a:r>
              <a:rPr lang="es-ES" sz="2600" b="1" dirty="0" smtClean="0">
                <a:solidFill>
                  <a:srgbClr val="009900"/>
                </a:solidFill>
              </a:rPr>
              <a:t>por </a:t>
            </a:r>
            <a:r>
              <a:rPr lang="es-ES" sz="2600" b="1" dirty="0">
                <a:solidFill>
                  <a:srgbClr val="009900"/>
                </a:solidFill>
              </a:rPr>
              <a:t>la necesidad de enseñar y conocer mejor el entorno ecológico, </a:t>
            </a:r>
            <a:endParaRPr lang="es-ES" sz="2600" b="1" dirty="0" smtClean="0">
              <a:solidFill>
                <a:srgbClr val="009900"/>
              </a:solidFill>
            </a:endParaRPr>
          </a:p>
          <a:p>
            <a:pPr marL="0" indent="0" algn="r">
              <a:buNone/>
            </a:pPr>
            <a:r>
              <a:rPr lang="es-ES" sz="2600" b="1" dirty="0" smtClean="0">
                <a:solidFill>
                  <a:srgbClr val="009900"/>
                </a:solidFill>
              </a:rPr>
              <a:t>los </a:t>
            </a:r>
            <a:r>
              <a:rPr lang="es-ES" sz="2600" b="1" dirty="0">
                <a:solidFill>
                  <a:srgbClr val="009900"/>
                </a:solidFill>
              </a:rPr>
              <a:t>procesos de la naturaleza, su comportamiento y su forma de acomodar las actividades humanas sin detrimento del balance ecológico o </a:t>
            </a:r>
            <a:r>
              <a:rPr lang="es-ES" sz="2600" b="1" dirty="0" err="1">
                <a:solidFill>
                  <a:srgbClr val="009900"/>
                </a:solidFill>
              </a:rPr>
              <a:t>ecosistémico</a:t>
            </a:r>
            <a:r>
              <a:rPr lang="es-ES" sz="2600" b="1" dirty="0">
                <a:solidFill>
                  <a:srgbClr val="009900"/>
                </a:solidFill>
              </a:rPr>
              <a:t>… </a:t>
            </a:r>
            <a:r>
              <a:rPr lang="es-ES" sz="2400" dirty="0"/>
              <a:t>		</a:t>
            </a:r>
            <a:endParaRPr lang="es-ES" sz="2400" dirty="0" smtClean="0"/>
          </a:p>
          <a:p>
            <a:pPr marL="0" indent="0">
              <a:buNone/>
            </a:pPr>
            <a:r>
              <a:rPr lang="es-ES" sz="2400" dirty="0" smtClean="0"/>
              <a:t>…</a:t>
            </a:r>
            <a:r>
              <a:rPr lang="es-ES" sz="2400" dirty="0">
                <a:solidFill>
                  <a:srgbClr val="009900"/>
                </a:solidFill>
              </a:rPr>
              <a:t>Hace más de 40 años (en 1969) </a:t>
            </a:r>
            <a:r>
              <a:rPr lang="es-ES" sz="2400" dirty="0" err="1">
                <a:solidFill>
                  <a:srgbClr val="009900"/>
                </a:solidFill>
              </a:rPr>
              <a:t>Ian</a:t>
            </a:r>
            <a:r>
              <a:rPr lang="es-ES" sz="2400" dirty="0">
                <a:solidFill>
                  <a:srgbClr val="009900"/>
                </a:solidFill>
              </a:rPr>
              <a:t> </a:t>
            </a:r>
            <a:r>
              <a:rPr lang="es-ES" sz="2400" dirty="0" err="1">
                <a:solidFill>
                  <a:srgbClr val="009900"/>
                </a:solidFill>
              </a:rPr>
              <a:t>McHarg</a:t>
            </a:r>
            <a:r>
              <a:rPr lang="es-ES" sz="2400" dirty="0">
                <a:solidFill>
                  <a:srgbClr val="009900"/>
                </a:solidFill>
              </a:rPr>
              <a:t> revolucionó el mundo académico con su libro </a:t>
            </a:r>
            <a:r>
              <a:rPr lang="es-ES" sz="2400" b="1" dirty="0">
                <a:solidFill>
                  <a:srgbClr val="009900"/>
                </a:solidFill>
              </a:rPr>
              <a:t>“Proyectar con la Naturaleza” </a:t>
            </a:r>
            <a:r>
              <a:rPr lang="es-ES" sz="2400" dirty="0">
                <a:solidFill>
                  <a:srgbClr val="009900"/>
                </a:solidFill>
              </a:rPr>
              <a:t>(</a:t>
            </a:r>
            <a:r>
              <a:rPr lang="es-ES" sz="2400" b="1" i="1" dirty="0" err="1">
                <a:solidFill>
                  <a:srgbClr val="009900"/>
                </a:solidFill>
              </a:rPr>
              <a:t>Design</a:t>
            </a:r>
            <a:r>
              <a:rPr lang="es-ES" sz="2400" b="1" i="1" dirty="0">
                <a:solidFill>
                  <a:srgbClr val="009900"/>
                </a:solidFill>
              </a:rPr>
              <a:t> </a:t>
            </a:r>
            <a:r>
              <a:rPr lang="es-ES" sz="2400" b="1" i="1" dirty="0" err="1">
                <a:solidFill>
                  <a:srgbClr val="009900"/>
                </a:solidFill>
              </a:rPr>
              <a:t>with</a:t>
            </a:r>
            <a:r>
              <a:rPr lang="es-ES" sz="2400" b="1" i="1" dirty="0">
                <a:solidFill>
                  <a:srgbClr val="009900"/>
                </a:solidFill>
              </a:rPr>
              <a:t> </a:t>
            </a:r>
            <a:r>
              <a:rPr lang="es-ES" sz="2400" b="1" i="1" dirty="0" err="1">
                <a:solidFill>
                  <a:srgbClr val="009900"/>
                </a:solidFill>
              </a:rPr>
              <a:t>Nature</a:t>
            </a:r>
            <a:r>
              <a:rPr lang="es-ES" sz="2400" dirty="0">
                <a:solidFill>
                  <a:srgbClr val="009900"/>
                </a:solidFill>
              </a:rPr>
              <a:t>)</a:t>
            </a:r>
            <a:r>
              <a:rPr lang="es-ES" sz="2400" dirty="0"/>
              <a:t>, referencia continua que </a:t>
            </a:r>
            <a:r>
              <a:rPr lang="es-ES" sz="2400" i="1" dirty="0"/>
              <a:t>ha redefinido el campo del paisajismo, el diseño ecológico y la planificación urbana y regional, pues propuso un programa práctico para una nueva y saludable relación entre la naturaleza y nuestro entorno</a:t>
            </a:r>
            <a:r>
              <a:rPr lang="es-ES" sz="2400" dirty="0"/>
              <a:t>… </a:t>
            </a:r>
            <a:endParaRPr lang="es-VE" sz="2400" dirty="0"/>
          </a:p>
        </p:txBody>
      </p:sp>
      <p:pic>
        <p:nvPicPr>
          <p:cNvPr id="4" name="3 Imagen" descr="http://api.ning.com/files/Z6fnZrVMOlh*pjWRQJ2vNG3HKEe-bfAwLD0Hf5f6CiFazio6YS-gRLAotxorlrAmr9rGYM8DmLg4PNXxGEAmZkrU4R6ssxlK/designwithnature.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9512" y="1587260"/>
            <a:ext cx="2448271" cy="2664296"/>
          </a:xfrm>
          <a:prstGeom prst="rect">
            <a:avLst/>
          </a:prstGeom>
          <a:noFill/>
          <a:ln>
            <a:noFill/>
          </a:ln>
        </p:spPr>
      </p:pic>
    </p:spTree>
    <p:extLst>
      <p:ext uri="{BB962C8B-B14F-4D97-AF65-F5344CB8AC3E}">
        <p14:creationId xmlns:p14="http://schemas.microsoft.com/office/powerpoint/2010/main" xmlns="" val="11191049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16632"/>
            <a:ext cx="8640960" cy="1512168"/>
          </a:xfrm>
        </p:spPr>
        <p:txBody>
          <a:bodyPr>
            <a:normAutofit fontScale="90000"/>
          </a:bodyPr>
          <a:lstStyle/>
          <a:p>
            <a:pPr algn="l"/>
            <a:r>
              <a:rPr lang="es-ES" sz="3600" b="1" dirty="0">
                <a:solidFill>
                  <a:srgbClr val="0000FF"/>
                </a:solidFill>
              </a:rPr>
              <a:t>2. Docencia Investigación Extensión </a:t>
            </a:r>
            <a:r>
              <a:rPr lang="es-ES" sz="3600" b="1" dirty="0" smtClean="0">
                <a:solidFill>
                  <a:srgbClr val="0000FF"/>
                </a:solidFill>
              </a:rPr>
              <a:t>Universitaria (en </a:t>
            </a:r>
            <a:r>
              <a:rPr lang="es-ES" sz="3600" b="1" dirty="0">
                <a:solidFill>
                  <a:srgbClr val="0000FF"/>
                </a:solidFill>
              </a:rPr>
              <a:t>el siglo XXI</a:t>
            </a:r>
            <a:r>
              <a:rPr lang="es-ES" sz="3600" b="1" dirty="0" smtClean="0">
                <a:solidFill>
                  <a:srgbClr val="0000FF"/>
                </a:solidFill>
              </a:rPr>
              <a:t>)</a:t>
            </a:r>
            <a:r>
              <a:rPr lang="es-ES" sz="3600" b="1" dirty="0">
                <a:solidFill>
                  <a:srgbClr val="0000FF"/>
                </a:solidFill>
              </a:rPr>
              <a:t> </a:t>
            </a:r>
            <a:r>
              <a:rPr lang="es-ES" sz="3600" b="1" dirty="0" smtClean="0">
                <a:solidFill>
                  <a:srgbClr val="0000FF"/>
                </a:solidFill>
              </a:rPr>
              <a:t>           </a:t>
            </a:r>
            <a:r>
              <a:rPr lang="es-ES" sz="3600" b="1" dirty="0" smtClean="0">
                <a:solidFill>
                  <a:srgbClr val="FF0000"/>
                </a:solidFill>
              </a:rPr>
              <a:t>1/5</a:t>
            </a:r>
            <a:r>
              <a:rPr lang="es-VE" sz="3200" b="1" dirty="0">
                <a:solidFill>
                  <a:srgbClr val="0000FF"/>
                </a:solidFill>
              </a:rPr>
              <a:t/>
            </a:r>
            <a:br>
              <a:rPr lang="es-VE" sz="3200" b="1" dirty="0">
                <a:solidFill>
                  <a:srgbClr val="0000FF"/>
                </a:solidFill>
              </a:rPr>
            </a:br>
            <a:endParaRPr lang="es-VE" sz="3200" dirty="0"/>
          </a:p>
        </p:txBody>
      </p:sp>
      <p:sp>
        <p:nvSpPr>
          <p:cNvPr id="3" name="2 Marcador de contenido"/>
          <p:cNvSpPr>
            <a:spLocks noGrp="1"/>
          </p:cNvSpPr>
          <p:nvPr>
            <p:ph idx="1"/>
          </p:nvPr>
        </p:nvSpPr>
        <p:spPr>
          <a:xfrm>
            <a:off x="107504" y="764704"/>
            <a:ext cx="8856984" cy="6048672"/>
          </a:xfrm>
        </p:spPr>
        <p:txBody>
          <a:bodyPr>
            <a:normAutofit fontScale="47500" lnSpcReduction="20000"/>
          </a:bodyPr>
          <a:lstStyle/>
          <a:p>
            <a:pPr marL="0" indent="0" algn="r">
              <a:buNone/>
            </a:pPr>
            <a:r>
              <a:rPr lang="es-ES" sz="3400" b="1" dirty="0">
                <a:solidFill>
                  <a:srgbClr val="CC0099"/>
                </a:solidFill>
              </a:rPr>
              <a:t>(Frase del resumen</a:t>
            </a:r>
            <a:r>
              <a:rPr lang="es-ES" sz="2900" b="1" dirty="0" smtClean="0">
                <a:solidFill>
                  <a:srgbClr val="CC0099"/>
                </a:solidFill>
              </a:rPr>
              <a:t>)</a:t>
            </a:r>
            <a:endParaRPr lang="es-ES" sz="2900" i="1" dirty="0" smtClean="0"/>
          </a:p>
          <a:p>
            <a:pPr marL="0" indent="0" algn="r">
              <a:buNone/>
            </a:pPr>
            <a:r>
              <a:rPr lang="es-ES" sz="3800" i="1" dirty="0" smtClean="0"/>
              <a:t>El Artículo 6º, Ley de Universidades: </a:t>
            </a:r>
          </a:p>
          <a:p>
            <a:pPr marL="0" indent="0" algn="r">
              <a:buNone/>
            </a:pPr>
            <a:r>
              <a:rPr lang="es-ES" sz="3800" i="1" dirty="0" smtClean="0"/>
              <a:t>las </a:t>
            </a:r>
            <a:r>
              <a:rPr lang="es-ES" sz="3800" i="1" dirty="0"/>
              <a:t>universidades deben atender </a:t>
            </a:r>
            <a:endParaRPr lang="es-ES" sz="3800" i="1" dirty="0" smtClean="0"/>
          </a:p>
          <a:p>
            <a:pPr marL="0" indent="0" algn="r">
              <a:buNone/>
            </a:pPr>
            <a:r>
              <a:rPr lang="es-ES" sz="3800" i="1" dirty="0" smtClean="0"/>
              <a:t>las </a:t>
            </a:r>
            <a:r>
              <a:rPr lang="es-ES" sz="3800" i="1" dirty="0"/>
              <a:t>necesidades del medio donde funcionan, </a:t>
            </a:r>
            <a:endParaRPr lang="es-ES" sz="3800" i="1" dirty="0" smtClean="0"/>
          </a:p>
          <a:p>
            <a:pPr marL="0" indent="0" algn="r">
              <a:buNone/>
            </a:pPr>
            <a:r>
              <a:rPr lang="es-ES" sz="3800" dirty="0" smtClean="0"/>
              <a:t>y </a:t>
            </a:r>
            <a:r>
              <a:rPr lang="es-ES" sz="3800" dirty="0"/>
              <a:t>la finalidad de la universidad por ley</a:t>
            </a:r>
            <a:r>
              <a:rPr lang="es-ES" sz="3400" i="1" dirty="0"/>
              <a:t>.</a:t>
            </a:r>
            <a:r>
              <a:rPr lang="es-ES" sz="3400" dirty="0"/>
              <a:t> </a:t>
            </a:r>
            <a:endParaRPr lang="es-VE" sz="3400" dirty="0"/>
          </a:p>
          <a:p>
            <a:pPr marL="0" indent="0">
              <a:buNone/>
            </a:pPr>
            <a:r>
              <a:rPr lang="es-ES" sz="3400" b="1" dirty="0" smtClean="0">
                <a:solidFill>
                  <a:srgbClr val="FF0000"/>
                </a:solidFill>
              </a:rPr>
              <a:t>Aún </a:t>
            </a:r>
            <a:r>
              <a:rPr lang="es-ES" sz="3400" b="1" dirty="0">
                <a:solidFill>
                  <a:srgbClr val="FF0000"/>
                </a:solidFill>
              </a:rPr>
              <a:t>no cumplimos a cabalidad </a:t>
            </a:r>
            <a:r>
              <a:rPr lang="es-ES" sz="3400" b="1" dirty="0" smtClean="0">
                <a:solidFill>
                  <a:srgbClr val="FF0000"/>
                </a:solidFill>
              </a:rPr>
              <a:t>el </a:t>
            </a:r>
            <a:r>
              <a:rPr lang="es-ES" sz="3400" b="1" dirty="0">
                <a:solidFill>
                  <a:srgbClr val="FF0000"/>
                </a:solidFill>
              </a:rPr>
              <a:t>postulado de extensión </a:t>
            </a:r>
            <a:endParaRPr lang="es-ES" sz="3400" b="1" dirty="0" smtClean="0">
              <a:solidFill>
                <a:srgbClr val="FF0000"/>
              </a:solidFill>
            </a:endParaRPr>
          </a:p>
          <a:p>
            <a:pPr marL="0" indent="0">
              <a:buNone/>
            </a:pPr>
            <a:r>
              <a:rPr lang="es-ES" sz="3400" b="1" dirty="0" smtClean="0">
                <a:solidFill>
                  <a:srgbClr val="FF0000"/>
                </a:solidFill>
              </a:rPr>
              <a:t>contenido </a:t>
            </a:r>
            <a:r>
              <a:rPr lang="es-ES" sz="3400" b="1" dirty="0">
                <a:solidFill>
                  <a:srgbClr val="FF0000"/>
                </a:solidFill>
              </a:rPr>
              <a:t>en el artículo 6º de la ley de universidades, </a:t>
            </a:r>
            <a:endParaRPr lang="es-ES" sz="3400" b="1" dirty="0" smtClean="0">
              <a:solidFill>
                <a:srgbClr val="FF0000"/>
              </a:solidFill>
            </a:endParaRPr>
          </a:p>
          <a:p>
            <a:pPr marL="0" indent="0">
              <a:buNone/>
            </a:pPr>
            <a:r>
              <a:rPr lang="es-ES" sz="3400" b="1" dirty="0" smtClean="0">
                <a:solidFill>
                  <a:srgbClr val="FF0000"/>
                </a:solidFill>
              </a:rPr>
              <a:t>ni </a:t>
            </a:r>
            <a:r>
              <a:rPr lang="es-ES" sz="3400" b="1" dirty="0">
                <a:solidFill>
                  <a:srgbClr val="FF0000"/>
                </a:solidFill>
              </a:rPr>
              <a:t>los seis primeros artículos que configuran </a:t>
            </a:r>
            <a:endParaRPr lang="es-ES" sz="3400" b="1" dirty="0" smtClean="0">
              <a:solidFill>
                <a:srgbClr val="FF0000"/>
              </a:solidFill>
            </a:endParaRPr>
          </a:p>
          <a:p>
            <a:pPr marL="0" indent="0">
              <a:buNone/>
            </a:pPr>
            <a:r>
              <a:rPr lang="es-ES" sz="3400" b="1" dirty="0" smtClean="0">
                <a:solidFill>
                  <a:srgbClr val="FF0000"/>
                </a:solidFill>
              </a:rPr>
              <a:t>la </a:t>
            </a:r>
            <a:r>
              <a:rPr lang="es-ES" sz="3400" b="1" dirty="0">
                <a:solidFill>
                  <a:srgbClr val="FF0000"/>
                </a:solidFill>
              </a:rPr>
              <a:t>finalidad de la universidad, </a:t>
            </a:r>
            <a:endParaRPr lang="es-ES" sz="3400" b="1" dirty="0" smtClean="0">
              <a:solidFill>
                <a:srgbClr val="FF0000"/>
              </a:solidFill>
            </a:endParaRPr>
          </a:p>
          <a:p>
            <a:pPr marL="0" indent="0">
              <a:buNone/>
            </a:pPr>
            <a:r>
              <a:rPr lang="es-ES" sz="3400" b="1" dirty="0" smtClean="0">
                <a:solidFill>
                  <a:srgbClr val="FF0000"/>
                </a:solidFill>
              </a:rPr>
              <a:t>su </a:t>
            </a:r>
            <a:r>
              <a:rPr lang="es-ES" sz="3400" b="1" dirty="0">
                <a:solidFill>
                  <a:srgbClr val="FF0000"/>
                </a:solidFill>
              </a:rPr>
              <a:t>doctrina teleológica</a:t>
            </a:r>
            <a:r>
              <a:rPr lang="es-ES" sz="3400" b="1" dirty="0" smtClean="0">
                <a:solidFill>
                  <a:srgbClr val="FF0000"/>
                </a:solidFill>
              </a:rPr>
              <a:t>, su </a:t>
            </a:r>
            <a:r>
              <a:rPr lang="es-ES" sz="3400" b="1" dirty="0">
                <a:solidFill>
                  <a:srgbClr val="FF0000"/>
                </a:solidFill>
              </a:rPr>
              <a:t>deber ser. </a:t>
            </a:r>
            <a:endParaRPr lang="es-ES" sz="3400" b="1" dirty="0" smtClean="0">
              <a:solidFill>
                <a:srgbClr val="FF0000"/>
              </a:solidFill>
            </a:endParaRPr>
          </a:p>
          <a:p>
            <a:pPr marL="0" indent="0">
              <a:buNone/>
            </a:pPr>
            <a:endParaRPr lang="es-ES" sz="3400" dirty="0" smtClean="0"/>
          </a:p>
          <a:p>
            <a:pPr marL="0" indent="0">
              <a:buNone/>
            </a:pPr>
            <a:r>
              <a:rPr lang="es-ES" sz="3400" b="1" dirty="0" smtClean="0">
                <a:solidFill>
                  <a:srgbClr val="009900"/>
                </a:solidFill>
              </a:rPr>
              <a:t>Contenidos </a:t>
            </a:r>
            <a:r>
              <a:rPr lang="es-ES" sz="3400" b="1" dirty="0">
                <a:solidFill>
                  <a:srgbClr val="009900"/>
                </a:solidFill>
              </a:rPr>
              <a:t>en la ley aprobada el 5 de diciembre de 1958, </a:t>
            </a:r>
            <a:endParaRPr lang="es-ES" sz="3400" b="1" dirty="0" smtClean="0">
              <a:solidFill>
                <a:srgbClr val="009900"/>
              </a:solidFill>
            </a:endParaRPr>
          </a:p>
          <a:p>
            <a:pPr marL="0" indent="0">
              <a:buNone/>
            </a:pPr>
            <a:r>
              <a:rPr lang="es-ES" sz="3400" b="1" dirty="0" smtClean="0">
                <a:solidFill>
                  <a:srgbClr val="009900"/>
                </a:solidFill>
              </a:rPr>
              <a:t>no </a:t>
            </a:r>
            <a:r>
              <a:rPr lang="es-ES" sz="3400" b="1" dirty="0">
                <a:solidFill>
                  <a:srgbClr val="009900"/>
                </a:solidFill>
              </a:rPr>
              <a:t>fueron modificados en la enmienda de 1970. </a:t>
            </a:r>
            <a:endParaRPr lang="es-ES" sz="3400" b="1" dirty="0" smtClean="0">
              <a:solidFill>
                <a:srgbClr val="009900"/>
              </a:solidFill>
            </a:endParaRPr>
          </a:p>
          <a:p>
            <a:pPr marL="0" indent="0">
              <a:buNone/>
            </a:pPr>
            <a:r>
              <a:rPr lang="es-ES" sz="3400" b="1" dirty="0" smtClean="0"/>
              <a:t>Incumplidos </a:t>
            </a:r>
            <a:r>
              <a:rPr lang="es-ES" sz="3400" b="1" dirty="0"/>
              <a:t>en buena </a:t>
            </a:r>
            <a:r>
              <a:rPr lang="es-ES" sz="3400" b="1" dirty="0" smtClean="0"/>
              <a:t>parte: implica </a:t>
            </a:r>
            <a:r>
              <a:rPr lang="es-ES" sz="3400" b="1" dirty="0"/>
              <a:t>ser </a:t>
            </a:r>
            <a:endParaRPr lang="es-ES" sz="3400" b="1" dirty="0" smtClean="0"/>
          </a:p>
          <a:p>
            <a:pPr marL="0" indent="0">
              <a:buNone/>
            </a:pPr>
            <a:r>
              <a:rPr lang="es-ES" sz="3400" b="1" dirty="0" smtClean="0"/>
              <a:t>comunidad </a:t>
            </a:r>
            <a:r>
              <a:rPr lang="es-ES" sz="3400" b="1" dirty="0"/>
              <a:t>de intereses espirituales </a:t>
            </a:r>
            <a:endParaRPr lang="es-ES" sz="3400" b="1" dirty="0" smtClean="0"/>
          </a:p>
          <a:p>
            <a:pPr marL="0" indent="0">
              <a:buNone/>
            </a:pPr>
            <a:r>
              <a:rPr lang="es-ES" sz="2900" dirty="0" smtClean="0"/>
              <a:t>(</a:t>
            </a:r>
            <a:r>
              <a:rPr lang="es-ES" sz="2900" dirty="0"/>
              <a:t>inspirado en </a:t>
            </a:r>
            <a:r>
              <a:rPr lang="es-ES" sz="2900" u="sng" dirty="0" smtClean="0"/>
              <a:t>la idea de universidad del </a:t>
            </a:r>
            <a:r>
              <a:rPr lang="es-ES" sz="2900" u="sng" dirty="0"/>
              <a:t>filósofo Karl </a:t>
            </a:r>
            <a:r>
              <a:rPr lang="es-ES" sz="2900" u="sng" dirty="0" smtClean="0"/>
              <a:t>Jaspers</a:t>
            </a:r>
            <a:r>
              <a:rPr lang="es-ES" sz="2900" dirty="0"/>
              <a:t>, post 2ª Guerra Mundial, </a:t>
            </a:r>
            <a:endParaRPr lang="es-ES" sz="2900" dirty="0" smtClean="0"/>
          </a:p>
          <a:p>
            <a:pPr marL="0" indent="0">
              <a:buNone/>
            </a:pPr>
            <a:r>
              <a:rPr lang="es-ES" sz="2900" dirty="0" smtClean="0"/>
              <a:t>con la que se reconstruyó la universidad alemana en los años 50), </a:t>
            </a:r>
          </a:p>
          <a:p>
            <a:pPr marL="0" indent="0">
              <a:buNone/>
            </a:pPr>
            <a:r>
              <a:rPr lang="es-ES" sz="3400" b="1" dirty="0" smtClean="0"/>
              <a:t>cuya </a:t>
            </a:r>
            <a:r>
              <a:rPr lang="es-ES" sz="3400" b="1" dirty="0"/>
              <a:t>finalidad se combinó con postulados de otros modelos, </a:t>
            </a:r>
            <a:endParaRPr lang="es-ES" sz="3400" b="1" dirty="0" smtClean="0"/>
          </a:p>
          <a:p>
            <a:pPr marL="0" indent="0">
              <a:buNone/>
            </a:pPr>
            <a:r>
              <a:rPr lang="es-ES" sz="3400" b="1" dirty="0" smtClean="0"/>
              <a:t>hoy </a:t>
            </a:r>
            <a:r>
              <a:rPr lang="es-ES" sz="3400" b="1" dirty="0"/>
              <a:t>útiles para orientar la acción </a:t>
            </a:r>
            <a:r>
              <a:rPr lang="es-ES" sz="3400" b="1" dirty="0" smtClean="0"/>
              <a:t>intergeneracional universitaria</a:t>
            </a:r>
            <a:r>
              <a:rPr lang="es-ES" sz="3400" b="1" dirty="0"/>
              <a:t>. </a:t>
            </a:r>
            <a:endParaRPr lang="es-ES" sz="3400" b="1" dirty="0" smtClean="0"/>
          </a:p>
          <a:p>
            <a:pPr marL="0" indent="0" algn="r">
              <a:buNone/>
            </a:pPr>
            <a:r>
              <a:rPr lang="es-ES" sz="3400" b="1" dirty="0" smtClean="0"/>
              <a:t>Y responsablemente comenzar a aprehenderlos y aplicarlos, </a:t>
            </a:r>
          </a:p>
          <a:p>
            <a:pPr marL="0" indent="0" algn="r">
              <a:buNone/>
            </a:pPr>
            <a:r>
              <a:rPr lang="es-ES" sz="3400" b="1" dirty="0" smtClean="0"/>
              <a:t>para </a:t>
            </a:r>
            <a:r>
              <a:rPr lang="es-ES" sz="3400" b="1" dirty="0"/>
              <a:t>cumplir el plan de vida académico personal, grupal, comunitario e institucional, </a:t>
            </a:r>
            <a:endParaRPr lang="es-ES" sz="3400" b="1" dirty="0" smtClean="0"/>
          </a:p>
          <a:p>
            <a:pPr marL="0" indent="0" algn="r">
              <a:buNone/>
            </a:pPr>
            <a:r>
              <a:rPr lang="es-ES" sz="3400" b="1" dirty="0" smtClean="0"/>
              <a:t>cuyo </a:t>
            </a:r>
            <a:r>
              <a:rPr lang="es-ES" sz="3400" b="1" dirty="0"/>
              <a:t>reto socio-ambiental en la sociedad venezolana del siglo XXI </a:t>
            </a:r>
            <a:endParaRPr lang="es-ES" sz="3400" b="1" dirty="0" smtClean="0"/>
          </a:p>
          <a:p>
            <a:pPr marL="0" indent="0" algn="r">
              <a:buNone/>
            </a:pPr>
            <a:r>
              <a:rPr lang="es-ES" sz="3400" b="1" dirty="0" smtClean="0"/>
              <a:t>es </a:t>
            </a:r>
            <a:r>
              <a:rPr lang="es-ES" sz="3400" b="1" dirty="0"/>
              <a:t>educar para desmontar la sociedad insustentable. </a:t>
            </a:r>
            <a:endParaRPr lang="es-ES" sz="3400" b="1" dirty="0" smtClean="0"/>
          </a:p>
          <a:p>
            <a:pPr marL="0" indent="0">
              <a:buNone/>
            </a:pPr>
            <a:r>
              <a:rPr lang="es-ES" sz="3400" dirty="0" smtClean="0"/>
              <a:t>A continuaci</a:t>
            </a:r>
            <a:r>
              <a:rPr lang="es-ES" sz="3400" dirty="0"/>
              <a:t>ó</a:t>
            </a:r>
            <a:r>
              <a:rPr lang="es-ES" sz="3400" dirty="0" smtClean="0"/>
              <a:t>n, los </a:t>
            </a:r>
            <a:r>
              <a:rPr lang="es-ES" sz="3400" dirty="0"/>
              <a:t>seis artículos en </a:t>
            </a:r>
            <a:r>
              <a:rPr lang="es-ES" sz="3400" dirty="0" smtClean="0"/>
              <a:t>síntesis.</a:t>
            </a:r>
            <a:endParaRPr lang="es-VE" dirty="0"/>
          </a:p>
        </p:txBody>
      </p:sp>
      <p:pic>
        <p:nvPicPr>
          <p:cNvPr id="5" name="4 Imagen" descr="http://upload.wikimedia.org/wikipedia/commons/thumb/e/e3/Rio_Cosqu%C3%ADn_Quinta_Bouquet.JPG/640px-Rio_Cosqu%C3%ADn_Quinta_Bouquet.JPG"/>
          <p:cNvPicPr/>
          <p:nvPr/>
        </p:nvPicPr>
        <p:blipFill rotWithShape="1">
          <a:blip r:embed="rId2" cstate="print">
            <a:extLst>
              <a:ext uri="{28A0092B-C50C-407E-A947-70E740481C1C}">
                <a14:useLocalDpi xmlns:a14="http://schemas.microsoft.com/office/drawing/2010/main" xmlns="" val="0"/>
              </a:ext>
            </a:extLst>
          </a:blip>
          <a:srcRect l="33932"/>
          <a:stretch/>
        </p:blipFill>
        <p:spPr bwMode="auto">
          <a:xfrm>
            <a:off x="6372200" y="2060848"/>
            <a:ext cx="2467481" cy="3168352"/>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2403176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solidFill>
                  <a:srgbClr val="FF0000"/>
                </a:solidFill>
              </a:rPr>
              <a:t>5. Epílogo Reflexivo ante la Evaluación de </a:t>
            </a:r>
            <a:br>
              <a:rPr lang="es-ES" sz="3200" b="1" dirty="0">
                <a:solidFill>
                  <a:srgbClr val="FF0000"/>
                </a:solidFill>
              </a:rPr>
            </a:br>
            <a:r>
              <a:rPr lang="es-ES" sz="3200" b="1" dirty="0">
                <a:solidFill>
                  <a:srgbClr val="FF0000"/>
                </a:solidFill>
              </a:rPr>
              <a:t>las Metas del Milenio NNUU en 2015.</a:t>
            </a:r>
            <a:r>
              <a:rPr lang="es-ES" sz="3200" b="1" dirty="0">
                <a:solidFill>
                  <a:srgbClr val="CC0099"/>
                </a:solidFill>
              </a:rPr>
              <a:t> 	</a:t>
            </a:r>
            <a:r>
              <a:rPr lang="es-ES" sz="3200" b="1" dirty="0" smtClean="0">
                <a:solidFill>
                  <a:srgbClr val="0000FF"/>
                </a:solidFill>
              </a:rPr>
              <a:t>6/7</a:t>
            </a:r>
            <a:r>
              <a:rPr lang="es-VE" sz="3200" dirty="0" smtClean="0"/>
              <a:t> </a:t>
            </a:r>
            <a:endParaRPr lang="es-VE" sz="3200" dirty="0"/>
          </a:p>
        </p:txBody>
      </p:sp>
      <p:sp>
        <p:nvSpPr>
          <p:cNvPr id="3" name="2 Marcador de contenido"/>
          <p:cNvSpPr>
            <a:spLocks noGrp="1"/>
          </p:cNvSpPr>
          <p:nvPr>
            <p:ph idx="1"/>
          </p:nvPr>
        </p:nvSpPr>
        <p:spPr>
          <a:xfrm>
            <a:off x="457200" y="1340768"/>
            <a:ext cx="8229600" cy="5517232"/>
          </a:xfrm>
        </p:spPr>
        <p:txBody>
          <a:bodyPr>
            <a:normAutofit fontScale="32500" lnSpcReduction="20000"/>
          </a:bodyPr>
          <a:lstStyle/>
          <a:p>
            <a:pPr marL="0" indent="0" algn="r" fontAlgn="base">
              <a:buNone/>
            </a:pPr>
            <a:r>
              <a:rPr lang="pt-BR" sz="5400" b="1" u="sng" dirty="0" smtClean="0">
                <a:solidFill>
                  <a:srgbClr val="FF0000"/>
                </a:solidFill>
              </a:rPr>
              <a:t>ARQUITECTURA PAISAJISTA 2013, 2014</a:t>
            </a:r>
          </a:p>
          <a:p>
            <a:pPr marL="0" indent="0" algn="r" fontAlgn="base">
              <a:buNone/>
            </a:pPr>
            <a:r>
              <a:rPr lang="es-VE" sz="4900" b="1" dirty="0" smtClean="0"/>
              <a:t>Colegio de Arquitectos de Venezuela (CAV)</a:t>
            </a:r>
            <a:endParaRPr lang="es-VE" sz="4900" cap="all" dirty="0" smtClean="0">
              <a:hlinkClick r:id="rId2"/>
            </a:endParaRPr>
          </a:p>
          <a:p>
            <a:pPr marL="0" indent="0" algn="r" fontAlgn="base">
              <a:buNone/>
            </a:pPr>
            <a:r>
              <a:rPr lang="es-VE" sz="4900" cap="all" dirty="0" smtClean="0">
                <a:hlinkClick r:id="rId2"/>
              </a:rPr>
              <a:t>BALANCE DE JULIO, MES DE LA ARQUITECTURA 2014</a:t>
            </a:r>
            <a:endParaRPr lang="es-VE" sz="4900" cap="all" dirty="0" smtClean="0"/>
          </a:p>
          <a:p>
            <a:pPr marL="0" indent="0" algn="r" fontAlgn="base">
              <a:buNone/>
            </a:pPr>
            <a:r>
              <a:rPr lang="pt-BR" sz="4900" dirty="0" smtClean="0">
                <a:hlinkClick r:id="rId3"/>
              </a:rPr>
              <a:t>II Jornada de </a:t>
            </a:r>
            <a:r>
              <a:rPr lang="pt-BR" sz="4900" dirty="0" err="1" smtClean="0">
                <a:hlinkClick r:id="rId3"/>
              </a:rPr>
              <a:t>Arquitectura</a:t>
            </a:r>
            <a:r>
              <a:rPr lang="pt-BR" sz="4900" dirty="0" smtClean="0">
                <a:hlinkClick r:id="rId3"/>
              </a:rPr>
              <a:t> </a:t>
            </a:r>
            <a:r>
              <a:rPr lang="pt-BR" sz="4900" dirty="0" err="1" smtClean="0">
                <a:hlinkClick r:id="rId3"/>
              </a:rPr>
              <a:t>del</a:t>
            </a:r>
            <a:r>
              <a:rPr lang="pt-BR" sz="4900" dirty="0" smtClean="0">
                <a:hlinkClick r:id="rId3"/>
              </a:rPr>
              <a:t> </a:t>
            </a:r>
            <a:r>
              <a:rPr lang="pt-BR" sz="4900" dirty="0" err="1" smtClean="0">
                <a:hlinkClick r:id="rId3"/>
              </a:rPr>
              <a:t>Paisaje</a:t>
            </a:r>
            <a:r>
              <a:rPr lang="pt-BR" sz="4900" dirty="0" smtClean="0"/>
              <a:t> </a:t>
            </a:r>
            <a:endParaRPr lang="pt-BR" sz="7400" dirty="0" smtClean="0"/>
          </a:p>
          <a:p>
            <a:pPr marL="0" indent="0" algn="r" fontAlgn="base">
              <a:buNone/>
            </a:pPr>
            <a:r>
              <a:rPr lang="es-VE" sz="4900" dirty="0" smtClean="0"/>
              <a:t>El </a:t>
            </a:r>
            <a:r>
              <a:rPr lang="es-VE" sz="4900" b="1" dirty="0" smtClean="0"/>
              <a:t>Colegio de Arquitectos de Venezuela (CAV), </a:t>
            </a:r>
          </a:p>
          <a:p>
            <a:pPr marL="0" indent="0" algn="r" fontAlgn="base">
              <a:buNone/>
            </a:pPr>
            <a:r>
              <a:rPr lang="es-VE" sz="4900" b="1" u="sng" dirty="0" smtClean="0">
                <a:solidFill>
                  <a:srgbClr val="009900"/>
                </a:solidFill>
              </a:rPr>
              <a:t>con el apoyo institucional </a:t>
            </a:r>
            <a:r>
              <a:rPr lang="es-VE" sz="4900" b="1" dirty="0" smtClean="0">
                <a:solidFill>
                  <a:srgbClr val="009900"/>
                </a:solidFill>
              </a:rPr>
              <a:t>de:</a:t>
            </a:r>
          </a:p>
          <a:p>
            <a:pPr marL="0" indent="0" algn="r" fontAlgn="base">
              <a:buNone/>
            </a:pPr>
            <a:r>
              <a:rPr lang="es-VE" sz="4900" b="1" dirty="0" smtClean="0">
                <a:solidFill>
                  <a:srgbClr val="009900"/>
                </a:solidFill>
              </a:rPr>
              <a:t> la Facultad de Arquitectura y Urbanismo UCV</a:t>
            </a:r>
          </a:p>
          <a:p>
            <a:pPr marL="0" indent="0" algn="r" fontAlgn="base">
              <a:buNone/>
            </a:pPr>
            <a:r>
              <a:rPr lang="es-VE" sz="4900" b="1" dirty="0" smtClean="0">
                <a:solidFill>
                  <a:srgbClr val="009900"/>
                </a:solidFill>
              </a:rPr>
              <a:t> </a:t>
            </a:r>
            <a:r>
              <a:rPr lang="es-VE" sz="3700" b="1" dirty="0" smtClean="0"/>
              <a:t>Parque del Este </a:t>
            </a:r>
            <a:r>
              <a:rPr lang="es-VE" sz="5400" b="1" dirty="0" smtClean="0"/>
              <a:t>                  </a:t>
            </a:r>
            <a:r>
              <a:rPr lang="es-VE" sz="4900" b="1" dirty="0" smtClean="0">
                <a:solidFill>
                  <a:srgbClr val="009900"/>
                </a:solidFill>
              </a:rPr>
              <a:t>y las Facultades de Arquitectura de</a:t>
            </a:r>
            <a:r>
              <a:rPr lang="es-VE" sz="3700" b="1" dirty="0" smtClean="0"/>
              <a:t> </a:t>
            </a:r>
            <a:endParaRPr lang="es-VE" sz="3700" b="1" dirty="0" smtClean="0">
              <a:solidFill>
                <a:srgbClr val="009900"/>
              </a:solidFill>
            </a:endParaRPr>
          </a:p>
          <a:p>
            <a:pPr marL="0" indent="0" algn="r" fontAlgn="base">
              <a:buNone/>
            </a:pPr>
            <a:r>
              <a:rPr lang="es-VE" sz="3700" b="1" dirty="0" smtClean="0"/>
              <a:t>Caracas, por Burle Marx </a:t>
            </a:r>
            <a:r>
              <a:rPr lang="es-VE" sz="4900" b="1" dirty="0" smtClean="0">
                <a:solidFill>
                  <a:srgbClr val="009900"/>
                </a:solidFill>
              </a:rPr>
              <a:t>              las Universidades Simón Bolívar, </a:t>
            </a:r>
          </a:p>
          <a:p>
            <a:pPr marL="0" indent="0" algn="r" fontAlgn="base">
              <a:buNone/>
            </a:pPr>
            <a:r>
              <a:rPr lang="es-VE" sz="4900" b="1" dirty="0" smtClean="0">
                <a:solidFill>
                  <a:srgbClr val="009900"/>
                </a:solidFill>
              </a:rPr>
              <a:t>Santa María, Rafael Urdaneta, del Estado Táchira, </a:t>
            </a:r>
          </a:p>
          <a:p>
            <a:pPr marL="0" indent="0" algn="r" fontAlgn="base">
              <a:buNone/>
            </a:pPr>
            <a:r>
              <a:rPr lang="es-VE" sz="4900" b="1" dirty="0" smtClean="0">
                <a:solidFill>
                  <a:srgbClr val="009900"/>
                </a:solidFill>
              </a:rPr>
              <a:t>la Facultad de Arquitectura y Diseño de La Universidad del Zulia, </a:t>
            </a:r>
            <a:r>
              <a:rPr lang="pt-BR" sz="4900" b="1" u="sng" dirty="0" smtClean="0">
                <a:solidFill>
                  <a:srgbClr val="FF0000"/>
                </a:solidFill>
              </a:rPr>
              <a:t>(</a:t>
            </a:r>
            <a:r>
              <a:rPr lang="pt-BR" sz="4900" b="1" u="sng" dirty="0" err="1" smtClean="0">
                <a:solidFill>
                  <a:srgbClr val="FF0000"/>
                </a:solidFill>
              </a:rPr>
              <a:t>nótese</a:t>
            </a:r>
            <a:r>
              <a:rPr lang="pt-BR" sz="4900" b="1" u="sng" dirty="0" smtClean="0">
                <a:solidFill>
                  <a:srgbClr val="FF0000"/>
                </a:solidFill>
              </a:rPr>
              <a:t> </a:t>
            </a:r>
            <a:r>
              <a:rPr lang="pt-BR" sz="4900" b="1" u="sng" dirty="0" err="1" smtClean="0">
                <a:solidFill>
                  <a:srgbClr val="FF0000"/>
                </a:solidFill>
              </a:rPr>
              <a:t>la</a:t>
            </a:r>
            <a:r>
              <a:rPr lang="pt-BR" sz="4900" b="1" u="sng" dirty="0" smtClean="0">
                <a:solidFill>
                  <a:srgbClr val="FF0000"/>
                </a:solidFill>
              </a:rPr>
              <a:t> </a:t>
            </a:r>
            <a:r>
              <a:rPr lang="pt-BR" sz="4900" b="1" u="sng" dirty="0" err="1" smtClean="0">
                <a:solidFill>
                  <a:srgbClr val="FF0000"/>
                </a:solidFill>
              </a:rPr>
              <a:t>ausencia</a:t>
            </a:r>
            <a:r>
              <a:rPr lang="pt-BR" sz="4900" b="1" u="sng" dirty="0" smtClean="0">
                <a:solidFill>
                  <a:srgbClr val="FF0000"/>
                </a:solidFill>
              </a:rPr>
              <a:t> de </a:t>
            </a:r>
            <a:r>
              <a:rPr lang="pt-BR" sz="4900" b="1" u="sng" dirty="0" err="1" smtClean="0">
                <a:solidFill>
                  <a:srgbClr val="FF0000"/>
                </a:solidFill>
              </a:rPr>
              <a:t>la</a:t>
            </a:r>
            <a:r>
              <a:rPr lang="pt-BR" sz="4900" b="1" u="sng" dirty="0" smtClean="0">
                <a:solidFill>
                  <a:srgbClr val="FF0000"/>
                </a:solidFill>
              </a:rPr>
              <a:t> ULA)</a:t>
            </a:r>
            <a:endParaRPr lang="es-VE" sz="4900" b="1" u="sng" dirty="0" smtClean="0">
              <a:solidFill>
                <a:srgbClr val="FF0000"/>
              </a:solidFill>
            </a:endParaRPr>
          </a:p>
          <a:p>
            <a:pPr marL="0" indent="0" algn="r" fontAlgn="base">
              <a:buNone/>
            </a:pPr>
            <a:r>
              <a:rPr lang="es-VE" sz="4900" b="1" dirty="0" smtClean="0">
                <a:solidFill>
                  <a:srgbClr val="009900"/>
                </a:solidFill>
              </a:rPr>
              <a:t>la Sociedad Venezolana de Arquitectos Paisajistas, la Iniciativa Latinoamericana del Paisaje y </a:t>
            </a:r>
          </a:p>
          <a:p>
            <a:pPr marL="0" indent="0" algn="r" fontAlgn="base">
              <a:buNone/>
            </a:pPr>
            <a:r>
              <a:rPr lang="es-VE" sz="4900" b="1" dirty="0" smtClean="0">
                <a:solidFill>
                  <a:srgbClr val="009900"/>
                </a:solidFill>
              </a:rPr>
              <a:t>la Federación Internacional de Arquitectos Paisajistas, </a:t>
            </a:r>
            <a:endParaRPr lang="es-VE" sz="4900" dirty="0" smtClean="0"/>
          </a:p>
          <a:p>
            <a:pPr marL="0" indent="0" algn="ctr" fontAlgn="base">
              <a:buNone/>
            </a:pPr>
            <a:r>
              <a:rPr lang="es-VE" sz="4900" dirty="0" smtClean="0"/>
              <a:t>invita a los Arquitectos Paisajistas, Arquitectos, estudiantes </a:t>
            </a:r>
            <a:r>
              <a:rPr lang="es-VE" sz="4500" dirty="0" smtClean="0"/>
              <a:t>y especialistas interesados, </a:t>
            </a:r>
          </a:p>
          <a:p>
            <a:pPr marL="0" indent="0" algn="ctr" fontAlgn="base">
              <a:buNone/>
            </a:pPr>
            <a:r>
              <a:rPr lang="es-VE" sz="4500" dirty="0" smtClean="0"/>
              <a:t>a la II JORNADA DE ARQUITECTURA DEL PAISAJE</a:t>
            </a:r>
          </a:p>
          <a:p>
            <a:pPr marL="0" indent="0" algn="ctr" fontAlgn="base">
              <a:buNone/>
            </a:pPr>
            <a:r>
              <a:rPr lang="es-VE" sz="4500" dirty="0" smtClean="0"/>
              <a:t>el sábado 19 de Julio de 2014, en la sede de EL Nacional, Los Cortijos, Caracas.</a:t>
            </a:r>
          </a:p>
          <a:p>
            <a:pPr marL="0" indent="0" algn="ctr" fontAlgn="base">
              <a:buNone/>
            </a:pPr>
            <a:r>
              <a:rPr lang="es-VE" sz="4500" b="1" dirty="0" smtClean="0"/>
              <a:t>… una de las actividades previstas en "Julio, Mes de la Arquitectura", </a:t>
            </a:r>
          </a:p>
          <a:p>
            <a:pPr marL="0" indent="0" algn="ctr" fontAlgn="base">
              <a:buNone/>
            </a:pPr>
            <a:r>
              <a:rPr lang="es-VE" sz="4500" b="1" dirty="0" smtClean="0"/>
              <a:t>consecuente del marcado éxito en la convocatoria e interés en la materia expresado por los asistentes de la I Jornada realizada en 2013.</a:t>
            </a:r>
          </a:p>
          <a:p>
            <a:pPr marL="0" indent="0" fontAlgn="base">
              <a:buNone/>
            </a:pPr>
            <a:r>
              <a:rPr lang="es-VE" sz="4300" dirty="0" smtClean="0">
                <a:hlinkClick r:id="rId3"/>
              </a:rPr>
              <a:t>http://cav.org.ve/cms/index.php?option=com_flexicontent&amp;view=items&amp;cid=156:noticias&amp;id=1852:ii-jornada-de-arquitectura-del-paisaje&amp;Itemid=56</a:t>
            </a:r>
            <a:r>
              <a:rPr lang="es-VE" sz="4300" dirty="0" smtClean="0"/>
              <a:t> </a:t>
            </a:r>
          </a:p>
          <a:p>
            <a:pPr marL="0" indent="0" fontAlgn="base">
              <a:buNone/>
            </a:pPr>
            <a:r>
              <a:rPr lang="es-VE" sz="4300" dirty="0" smtClean="0"/>
              <a:t>O a través de  </a:t>
            </a:r>
            <a:r>
              <a:rPr lang="es-VE" sz="4300" dirty="0" smtClean="0">
                <a:hlinkClick r:id="rId4"/>
              </a:rPr>
              <a:t>http://cav.org.ve/cms/</a:t>
            </a:r>
            <a:r>
              <a:rPr lang="es-VE" sz="4300" dirty="0" smtClean="0"/>
              <a:t> </a:t>
            </a:r>
          </a:p>
          <a:p>
            <a:pPr marL="0" indent="0">
              <a:buNone/>
            </a:pPr>
            <a:endParaRPr lang="es-VE" dirty="0"/>
          </a:p>
        </p:txBody>
      </p:sp>
      <p:pic>
        <p:nvPicPr>
          <p:cNvPr id="5" name="4 Imagen" descr="http://www.ciudaddisfrute.com/images/image/parque-del-este-1.jpg"/>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11560" y="1340768"/>
            <a:ext cx="3048000" cy="2282190"/>
          </a:xfrm>
          <a:prstGeom prst="rect">
            <a:avLst/>
          </a:prstGeom>
          <a:noFill/>
          <a:ln>
            <a:noFill/>
          </a:ln>
        </p:spPr>
      </p:pic>
    </p:spTree>
    <p:extLst>
      <p:ext uri="{BB962C8B-B14F-4D97-AF65-F5344CB8AC3E}">
        <p14:creationId xmlns:p14="http://schemas.microsoft.com/office/powerpoint/2010/main" xmlns="" val="37177059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628800"/>
          </a:xfrm>
        </p:spPr>
        <p:txBody>
          <a:bodyPr>
            <a:normAutofit fontScale="90000"/>
          </a:bodyPr>
          <a:lstStyle/>
          <a:p>
            <a:pPr algn="r"/>
            <a:r>
              <a:rPr lang="es-ES" sz="3600" b="1" dirty="0" smtClean="0">
                <a:solidFill>
                  <a:srgbClr val="FF0000"/>
                </a:solidFill>
              </a:rPr>
              <a:t/>
            </a:r>
            <a:br>
              <a:rPr lang="es-ES" sz="3600" b="1" dirty="0" smtClean="0">
                <a:solidFill>
                  <a:srgbClr val="FF0000"/>
                </a:solidFill>
              </a:rPr>
            </a:br>
            <a:r>
              <a:rPr lang="es-ES" sz="2700" b="1" dirty="0" smtClean="0">
                <a:solidFill>
                  <a:srgbClr val="FF0000"/>
                </a:solidFill>
              </a:rPr>
              <a:t>5</a:t>
            </a:r>
            <a:r>
              <a:rPr lang="es-ES" sz="2700" b="1" dirty="0">
                <a:solidFill>
                  <a:srgbClr val="FF0000"/>
                </a:solidFill>
              </a:rPr>
              <a:t>. Epílogo Reflexivo ante la Evaluación de </a:t>
            </a:r>
            <a:br>
              <a:rPr lang="es-ES" sz="2700" b="1" dirty="0">
                <a:solidFill>
                  <a:srgbClr val="FF0000"/>
                </a:solidFill>
              </a:rPr>
            </a:br>
            <a:r>
              <a:rPr lang="es-ES" sz="2700" b="1" dirty="0" smtClean="0">
                <a:solidFill>
                  <a:srgbClr val="FF0000"/>
                </a:solidFill>
              </a:rPr>
              <a:t>         las </a:t>
            </a:r>
            <a:r>
              <a:rPr lang="es-ES" sz="2700" b="1" dirty="0">
                <a:solidFill>
                  <a:srgbClr val="FF0000"/>
                </a:solidFill>
              </a:rPr>
              <a:t>Metas del Milenio NNUU en 2015</a:t>
            </a:r>
            <a:r>
              <a:rPr lang="es-ES" sz="2700" b="1" dirty="0" smtClean="0">
                <a:solidFill>
                  <a:srgbClr val="FF0000"/>
                </a:solidFill>
              </a:rPr>
              <a:t>.</a:t>
            </a:r>
            <a:r>
              <a:rPr lang="es-ES" sz="2700" b="1" dirty="0">
                <a:solidFill>
                  <a:srgbClr val="CC0099"/>
                </a:solidFill>
              </a:rPr>
              <a:t> </a:t>
            </a:r>
            <a:r>
              <a:rPr lang="es-ES" sz="3600" b="1" dirty="0">
                <a:solidFill>
                  <a:srgbClr val="CC0099"/>
                </a:solidFill>
              </a:rPr>
              <a:t>	</a:t>
            </a:r>
            <a:r>
              <a:rPr lang="es-ES" sz="3600" b="1" dirty="0">
                <a:solidFill>
                  <a:srgbClr val="0000FF"/>
                </a:solidFill>
              </a:rPr>
              <a:t>7</a:t>
            </a:r>
            <a:r>
              <a:rPr lang="es-ES" sz="3600" b="1" dirty="0" smtClean="0">
                <a:solidFill>
                  <a:srgbClr val="0000FF"/>
                </a:solidFill>
              </a:rPr>
              <a:t>/7</a:t>
            </a:r>
            <a:r>
              <a:rPr lang="es-ES" sz="3200" b="1" dirty="0">
                <a:solidFill>
                  <a:srgbClr val="CC0099"/>
                </a:solidFill>
              </a:rPr>
              <a:t/>
            </a:r>
            <a:br>
              <a:rPr lang="es-ES" sz="3200" b="1" dirty="0">
                <a:solidFill>
                  <a:srgbClr val="CC0099"/>
                </a:solidFill>
              </a:rPr>
            </a:br>
            <a:endParaRPr lang="es-VE" sz="3200" dirty="0"/>
          </a:p>
        </p:txBody>
      </p:sp>
      <p:sp>
        <p:nvSpPr>
          <p:cNvPr id="3" name="2 Marcador de contenido"/>
          <p:cNvSpPr>
            <a:spLocks noGrp="1"/>
          </p:cNvSpPr>
          <p:nvPr>
            <p:ph idx="1"/>
          </p:nvPr>
        </p:nvSpPr>
        <p:spPr>
          <a:xfrm>
            <a:off x="251520" y="1556792"/>
            <a:ext cx="8733656" cy="5069160"/>
          </a:xfrm>
        </p:spPr>
        <p:txBody>
          <a:bodyPr>
            <a:normAutofit fontScale="47500" lnSpcReduction="20000"/>
          </a:bodyPr>
          <a:lstStyle/>
          <a:p>
            <a:pPr marL="0" indent="0" algn="r">
              <a:buNone/>
            </a:pPr>
            <a:r>
              <a:rPr lang="es-VE" sz="3800" b="1" dirty="0" smtClean="0">
                <a:solidFill>
                  <a:srgbClr val="FF0000"/>
                </a:solidFill>
              </a:rPr>
              <a:t>¿En qu</a:t>
            </a:r>
            <a:r>
              <a:rPr lang="es-VE" sz="3800" b="1" dirty="0">
                <a:solidFill>
                  <a:srgbClr val="FF0000"/>
                </a:solidFill>
              </a:rPr>
              <a:t>é</a:t>
            </a:r>
            <a:r>
              <a:rPr lang="es-VE" sz="3800" b="1" dirty="0" smtClean="0">
                <a:solidFill>
                  <a:srgbClr val="FF0000"/>
                </a:solidFill>
              </a:rPr>
              <a:t> anda la Escuela de Arquitectura de la FAD-ULA</a:t>
            </a:r>
          </a:p>
          <a:p>
            <a:pPr marL="0" indent="0" algn="r">
              <a:buNone/>
            </a:pPr>
            <a:r>
              <a:rPr lang="es-VE" sz="3400" b="1" dirty="0" smtClean="0"/>
              <a:t> </a:t>
            </a:r>
            <a:r>
              <a:rPr lang="es-VE" sz="3800" b="1" u="sng" dirty="0">
                <a:solidFill>
                  <a:srgbClr val="008000"/>
                </a:solidFill>
              </a:rPr>
              <a:t>e</a:t>
            </a:r>
            <a:r>
              <a:rPr lang="es-VE" sz="3800" b="1" u="sng" dirty="0" smtClean="0">
                <a:solidFill>
                  <a:srgbClr val="008000"/>
                </a:solidFill>
              </a:rPr>
              <a:t>n relación con la Arquitectura del Paisaje?</a:t>
            </a:r>
            <a:r>
              <a:rPr lang="es-VE" sz="3800" b="1" u="sng" dirty="0" smtClean="0">
                <a:solidFill>
                  <a:srgbClr val="FF0000"/>
                </a:solidFill>
              </a:rPr>
              <a:t> En casi nada. URGENTE UNA PROPUESTA YA.</a:t>
            </a:r>
          </a:p>
          <a:p>
            <a:pPr marL="514350" indent="-514350">
              <a:buAutoNum type="arabicParenR"/>
            </a:pPr>
            <a:endParaRPr lang="es-VE" sz="800" b="1" dirty="0" smtClean="0">
              <a:solidFill>
                <a:srgbClr val="009900"/>
              </a:solidFill>
            </a:endParaRPr>
          </a:p>
          <a:p>
            <a:pPr marL="514350" indent="-514350">
              <a:buAutoNum type="arabicParenR"/>
            </a:pPr>
            <a:r>
              <a:rPr lang="es-VE" b="1" dirty="0" smtClean="0">
                <a:solidFill>
                  <a:srgbClr val="009900"/>
                </a:solidFill>
              </a:rPr>
              <a:t>Tenemos una doctora en Arquitectura Paisajista (</a:t>
            </a:r>
            <a:r>
              <a:rPr lang="es-VE" b="1" dirty="0" err="1" smtClean="0">
                <a:solidFill>
                  <a:srgbClr val="009900"/>
                </a:solidFill>
              </a:rPr>
              <a:t>Ilian</a:t>
            </a:r>
            <a:r>
              <a:rPr lang="es-VE" b="1" dirty="0" smtClean="0">
                <a:solidFill>
                  <a:srgbClr val="009900"/>
                </a:solidFill>
              </a:rPr>
              <a:t> Araque) desde fines de los 80, </a:t>
            </a:r>
            <a:r>
              <a:rPr lang="es-VE" b="1" u="sng" dirty="0" smtClean="0">
                <a:solidFill>
                  <a:srgbClr val="009900"/>
                </a:solidFill>
              </a:rPr>
              <a:t>dictando Expresión Gráfica.</a:t>
            </a:r>
            <a:r>
              <a:rPr lang="es-VE" dirty="0" smtClean="0"/>
              <a:t> </a:t>
            </a:r>
            <a:r>
              <a:rPr lang="es-VE" b="1" u="sng" dirty="0" smtClean="0">
                <a:solidFill>
                  <a:srgbClr val="009900"/>
                </a:solidFill>
              </a:rPr>
              <a:t>Desde que se nos fue Melvin Castillo, quien desde Composición dictaba dos seminarios: Introducción y Planificación a la Arquitectura Paisajista, </a:t>
            </a:r>
            <a:r>
              <a:rPr lang="es-VE" b="1" u="sng" dirty="0" err="1" smtClean="0">
                <a:solidFill>
                  <a:srgbClr val="009900"/>
                </a:solidFill>
              </a:rPr>
              <a:t>Ilian</a:t>
            </a:r>
            <a:r>
              <a:rPr lang="es-VE" b="1" u="sng" dirty="0" smtClean="0">
                <a:solidFill>
                  <a:srgbClr val="009900"/>
                </a:solidFill>
              </a:rPr>
              <a:t> dicta </a:t>
            </a:r>
            <a:r>
              <a:rPr lang="es-VE" b="1" u="sng" dirty="0">
                <a:solidFill>
                  <a:srgbClr val="009900"/>
                </a:solidFill>
              </a:rPr>
              <a:t>un seminario optativo en el </a:t>
            </a:r>
            <a:r>
              <a:rPr lang="es-VE" b="1" u="sng" dirty="0" smtClean="0">
                <a:solidFill>
                  <a:srgbClr val="009900"/>
                </a:solidFill>
              </a:rPr>
              <a:t>área, en el Departamento de Comunicación Visual</a:t>
            </a:r>
            <a:r>
              <a:rPr lang="es-VE" dirty="0" smtClean="0"/>
              <a:t>. </a:t>
            </a:r>
          </a:p>
          <a:p>
            <a:pPr marL="0" indent="0">
              <a:buNone/>
            </a:pPr>
            <a:r>
              <a:rPr lang="es-VE" dirty="0" smtClean="0"/>
              <a:t>2) </a:t>
            </a:r>
            <a:r>
              <a:rPr lang="es-VE" b="1" dirty="0" smtClean="0">
                <a:solidFill>
                  <a:srgbClr val="009900"/>
                </a:solidFill>
              </a:rPr>
              <a:t>Debíamos ya tener unos temas obligatorios </a:t>
            </a:r>
            <a:r>
              <a:rPr lang="es-VE" b="1" dirty="0">
                <a:solidFill>
                  <a:srgbClr val="009900"/>
                </a:solidFill>
              </a:rPr>
              <a:t>introductorios en Arquitectura Paisajista </a:t>
            </a:r>
            <a:r>
              <a:rPr lang="es-VE" b="1" dirty="0" smtClean="0">
                <a:solidFill>
                  <a:srgbClr val="009900"/>
                </a:solidFill>
              </a:rPr>
              <a:t>en Estudios Ambientales y una correlación con los trabajos del eje talleres (la conciencia ambiental es obligatoria y urgente desde que se entra a la carrera).</a:t>
            </a:r>
          </a:p>
          <a:p>
            <a:pPr marL="0" indent="0">
              <a:buNone/>
            </a:pPr>
            <a:r>
              <a:rPr lang="es-VE" dirty="0" smtClean="0"/>
              <a:t>3) Sugerencia: Un Plan de Trabajo Interdepartamental a 2 Años, hasta Julio 2016, antes de que </a:t>
            </a:r>
            <a:r>
              <a:rPr lang="es-VE" dirty="0" err="1" smtClean="0"/>
              <a:t>Ilian</a:t>
            </a:r>
            <a:r>
              <a:rPr lang="es-VE" dirty="0" smtClean="0"/>
              <a:t> se jubile. Con las siguientes fases: </a:t>
            </a:r>
          </a:p>
          <a:p>
            <a:pPr marL="514350" indent="-514350">
              <a:buAutoNum type="alphaLcParenR"/>
            </a:pPr>
            <a:r>
              <a:rPr lang="es-VE" dirty="0" smtClean="0"/>
              <a:t>programar un plan de trabajo experimental en los dos trimestres del semestre Único 2014, que podamos aplicar en el semestre A’2015, en una clase introductoria en las Aulas </a:t>
            </a:r>
            <a:r>
              <a:rPr lang="es-VE" dirty="0" err="1" smtClean="0"/>
              <a:t>Anfiteátricas</a:t>
            </a:r>
            <a:r>
              <a:rPr lang="es-VE" dirty="0" smtClean="0"/>
              <a:t> a los estudiantes del Ciclo de Iniciación, un ejercicio introductorio en un trabajo de diseño arquitectónico en los talleres 30, 40 y 50; temas obligatorios en Estudios Ambientales 10 y 20, con una investigación sobre los criterios y cómo los aplica en sus problemas de diseño en el Taller que cursa, para complementar su evaluación final tanto a los largo de los tres Estudios Ambientales como en el taller: en E.A. 10 </a:t>
            </a:r>
            <a:r>
              <a:rPr lang="es-VE" dirty="0"/>
              <a:t>la formulación de la </a:t>
            </a:r>
            <a:r>
              <a:rPr lang="es-VE" dirty="0" smtClean="0"/>
              <a:t>investigación, en E.A. 20 </a:t>
            </a:r>
            <a:r>
              <a:rPr lang="es-VE" dirty="0"/>
              <a:t>un informe de avance </a:t>
            </a:r>
            <a:r>
              <a:rPr lang="es-VE" dirty="0" smtClean="0"/>
              <a:t>y </a:t>
            </a:r>
            <a:r>
              <a:rPr lang="es-VE" dirty="0"/>
              <a:t>en E.A. 30 </a:t>
            </a:r>
            <a:r>
              <a:rPr lang="es-VE" dirty="0" smtClean="0"/>
              <a:t>un informe final (en digital, con un resumen impreso, </a:t>
            </a:r>
            <a:r>
              <a:rPr lang="es-VE" b="1" dirty="0" smtClean="0">
                <a:solidFill>
                  <a:srgbClr val="009900"/>
                </a:solidFill>
              </a:rPr>
              <a:t>abigarrado, </a:t>
            </a:r>
            <a:r>
              <a:rPr lang="es-VE" b="1" dirty="0">
                <a:solidFill>
                  <a:srgbClr val="009900"/>
                </a:solidFill>
              </a:rPr>
              <a:t>para no desperdiciar </a:t>
            </a:r>
            <a:r>
              <a:rPr lang="es-VE" b="1" dirty="0" smtClean="0">
                <a:solidFill>
                  <a:srgbClr val="009900"/>
                </a:solidFill>
              </a:rPr>
              <a:t>papel).</a:t>
            </a:r>
          </a:p>
          <a:p>
            <a:pPr marL="514350" indent="-514350">
              <a:buAutoNum type="alphaLcParenR"/>
            </a:pPr>
            <a:r>
              <a:rPr lang="es-VE" dirty="0" smtClean="0"/>
              <a:t>Paralelamente: hasta enero 2015, articular una propuesta interdepartamental sencilla de incorporación de la arquitectura paisajista en el pensum, sin que signifique cambios estructurales, para someterla sucesivamente al Consejo de Escuela, Consejo de Facultad y Consejo de Desarrollo Curricular de la ULA, que con la fase experimental el semestre A’2015, sirva para su consolidación a partir del semestre B’2015, antes de que </a:t>
            </a:r>
            <a:r>
              <a:rPr lang="es-VE" dirty="0" err="1" smtClean="0"/>
              <a:t>Ilian</a:t>
            </a:r>
            <a:r>
              <a:rPr lang="es-VE" dirty="0" smtClean="0"/>
              <a:t> se jubile.</a:t>
            </a:r>
          </a:p>
        </p:txBody>
      </p:sp>
      <p:pic>
        <p:nvPicPr>
          <p:cNvPr id="4" name="3 Imagen" descr="http://cav.org.ve/cms/images/stories/flexicontent/m_2886320940_62346b5571_z2.jpg">
            <a:hlinkClick r:id="rId2"/>
          </p:cNvPr>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1520" y="148642"/>
            <a:ext cx="2498940" cy="1584176"/>
          </a:xfrm>
          <a:prstGeom prst="rect">
            <a:avLst/>
          </a:prstGeom>
          <a:noFill/>
          <a:ln>
            <a:noFill/>
          </a:ln>
        </p:spPr>
      </p:pic>
    </p:spTree>
    <p:extLst>
      <p:ext uri="{BB962C8B-B14F-4D97-AF65-F5344CB8AC3E}">
        <p14:creationId xmlns:p14="http://schemas.microsoft.com/office/powerpoint/2010/main" xmlns="" val="18158100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994122"/>
          </a:xfrm>
        </p:spPr>
        <p:txBody>
          <a:bodyPr>
            <a:noAutofit/>
          </a:bodyPr>
          <a:lstStyle/>
          <a:p>
            <a:r>
              <a:rPr lang="es-VE" sz="2800" b="1" dirty="0">
                <a:solidFill>
                  <a:srgbClr val="0000FF"/>
                </a:solidFill>
              </a:rPr>
              <a:t>PLAN DE ESTUDIOS ARQUITECTURA</a:t>
            </a:r>
            <a:br>
              <a:rPr lang="es-VE" sz="2800" b="1" dirty="0">
                <a:solidFill>
                  <a:srgbClr val="0000FF"/>
                </a:solidFill>
              </a:rPr>
            </a:br>
            <a:r>
              <a:rPr lang="es-VE" sz="2800" b="1" dirty="0">
                <a:solidFill>
                  <a:srgbClr val="0000FF"/>
                </a:solidFill>
              </a:rPr>
              <a:t>tres fases </a:t>
            </a:r>
            <a:r>
              <a:rPr lang="es-VE" sz="2800" b="1" dirty="0" smtClean="0">
                <a:solidFill>
                  <a:srgbClr val="0000FF"/>
                </a:solidFill>
              </a:rPr>
              <a:t>de </a:t>
            </a:r>
            <a:r>
              <a:rPr lang="es-VE" sz="2800" b="1" dirty="0">
                <a:solidFill>
                  <a:srgbClr val="0000FF"/>
                </a:solidFill>
              </a:rPr>
              <a:t>su </a:t>
            </a:r>
            <a:r>
              <a:rPr lang="es-VE" sz="2800" b="1" dirty="0" smtClean="0">
                <a:solidFill>
                  <a:srgbClr val="0000FF"/>
                </a:solidFill>
              </a:rPr>
              <a:t>evolución y una de prospección</a:t>
            </a:r>
            <a:r>
              <a:rPr lang="es-VE" sz="2800" b="1" dirty="0">
                <a:solidFill>
                  <a:srgbClr val="0000FF"/>
                </a:solidFill>
              </a:rPr>
              <a:t/>
            </a:r>
            <a:br>
              <a:rPr lang="es-VE" sz="2800" b="1" dirty="0">
                <a:solidFill>
                  <a:srgbClr val="0000FF"/>
                </a:solidFill>
              </a:rPr>
            </a:br>
            <a:r>
              <a:rPr lang="es-VE" sz="2800" b="1" dirty="0">
                <a:solidFill>
                  <a:srgbClr val="0000FF"/>
                </a:solidFill>
              </a:rPr>
              <a:t>(1961)1967-1971  —   1972-1987  —   </a:t>
            </a:r>
            <a:r>
              <a:rPr lang="es-VE" sz="2800" b="1" dirty="0" smtClean="0">
                <a:solidFill>
                  <a:srgbClr val="0000FF"/>
                </a:solidFill>
              </a:rPr>
              <a:t>1988-2014   1/6</a:t>
            </a:r>
            <a:endParaRPr lang="es-VE" sz="2800" dirty="0">
              <a:solidFill>
                <a:srgbClr val="0000FF"/>
              </a:solidFill>
            </a:endParaRPr>
          </a:p>
        </p:txBody>
      </p:sp>
      <p:sp>
        <p:nvSpPr>
          <p:cNvPr id="3" name="2 Marcador de contenido"/>
          <p:cNvSpPr>
            <a:spLocks noGrp="1"/>
          </p:cNvSpPr>
          <p:nvPr>
            <p:ph idx="1"/>
          </p:nvPr>
        </p:nvSpPr>
        <p:spPr>
          <a:xfrm>
            <a:off x="107504" y="1412776"/>
            <a:ext cx="8928992" cy="5328592"/>
          </a:xfrm>
        </p:spPr>
        <p:txBody>
          <a:bodyPr>
            <a:normAutofit fontScale="62500" lnSpcReduction="20000"/>
          </a:bodyPr>
          <a:lstStyle/>
          <a:p>
            <a:pPr marL="0" indent="0">
              <a:buNone/>
            </a:pPr>
            <a:r>
              <a:rPr lang="es-VE" b="1" dirty="0">
                <a:solidFill>
                  <a:srgbClr val="0000FF"/>
                </a:solidFill>
              </a:rPr>
              <a:t>(1961)1967-1971  </a:t>
            </a:r>
            <a:r>
              <a:rPr lang="es-VE" b="1" dirty="0" smtClean="0">
                <a:solidFill>
                  <a:srgbClr val="008000"/>
                </a:solidFill>
              </a:rPr>
              <a:t>Los estudios se iniciaron en 1961 en la Facultad de Ingeniería, y </a:t>
            </a:r>
            <a:r>
              <a:rPr lang="es-VE" b="1" dirty="0" smtClean="0">
                <a:solidFill>
                  <a:srgbClr val="FF0000"/>
                </a:solidFill>
              </a:rPr>
              <a:t>el plan de estudios por anualidades se fue confeccionando a medida que los estudiantes avanzaban en la carrera</a:t>
            </a:r>
            <a:r>
              <a:rPr lang="es-VE" b="1" dirty="0" smtClean="0">
                <a:solidFill>
                  <a:srgbClr val="008000"/>
                </a:solidFill>
              </a:rPr>
              <a:t>. En 1966 egresa la 1ª promoción de 3 egresados. </a:t>
            </a:r>
            <a:r>
              <a:rPr lang="es-VE" b="1" u="sng" dirty="0" smtClean="0">
                <a:solidFill>
                  <a:srgbClr val="008000"/>
                </a:solidFill>
              </a:rPr>
              <a:t>ALGO DE INVESTIGACIÓN SIEMPRE SE REALIZA EN TALLER</a:t>
            </a:r>
            <a:r>
              <a:rPr lang="es-VE" b="1" dirty="0" smtClean="0">
                <a:solidFill>
                  <a:srgbClr val="008000"/>
                </a:solidFill>
              </a:rPr>
              <a:t>.</a:t>
            </a:r>
          </a:p>
          <a:p>
            <a:pPr marL="0" indent="0">
              <a:buNone/>
            </a:pPr>
            <a:r>
              <a:rPr lang="es-VE" b="1" dirty="0" smtClean="0">
                <a:solidFill>
                  <a:srgbClr val="0000FF"/>
                </a:solidFill>
              </a:rPr>
              <a:t>1972-1987 </a:t>
            </a:r>
            <a:r>
              <a:rPr lang="es-VE" b="1" dirty="0" smtClean="0">
                <a:solidFill>
                  <a:srgbClr val="FF0000"/>
                </a:solidFill>
              </a:rPr>
              <a:t>Para adaptar el plan de estudios a la Nueva Estructura Universitaria en 1971 se adaptan las materias al régimen semestral, y los 4 primeros semestres se destinan al Ciclo Básico. En vez de 10 talleres (10 semestres, se redujeron a 8). No hubo estudio de lo que significa la  Departamentalización. Tras intentos fallidos en los 70</a:t>
            </a:r>
            <a:r>
              <a:rPr lang="es-VE" b="1" dirty="0" smtClean="0">
                <a:solidFill>
                  <a:srgbClr val="008000"/>
                </a:solidFill>
              </a:rPr>
              <a:t>, entre 1980 y 1985 se logra un proceso curricular coherente, se corrige el sistema de prelaciones para proteger la actividad de taller hasta el final de la carrera. Se concluyó con </a:t>
            </a:r>
            <a:r>
              <a:rPr lang="es-VE" b="1" dirty="0" smtClean="0">
                <a:solidFill>
                  <a:srgbClr val="FF0000"/>
                </a:solidFill>
              </a:rPr>
              <a:t>una reforma estructural  que se aplicó con altibajos desde 1987</a:t>
            </a:r>
            <a:r>
              <a:rPr lang="es-VE" b="1" dirty="0" smtClean="0">
                <a:solidFill>
                  <a:srgbClr val="008000"/>
                </a:solidFill>
              </a:rPr>
              <a:t>. </a:t>
            </a:r>
            <a:r>
              <a:rPr lang="es-VE" b="1" u="sng" dirty="0" smtClean="0">
                <a:solidFill>
                  <a:srgbClr val="008000"/>
                </a:solidFill>
              </a:rPr>
              <a:t>PERO LA INVESTIGACIÓN EN TALLER NUNCA SE HA SISTEMATIZADO</a:t>
            </a:r>
            <a:r>
              <a:rPr lang="es-VE" b="1" dirty="0" smtClean="0">
                <a:solidFill>
                  <a:srgbClr val="008000"/>
                </a:solidFill>
              </a:rPr>
              <a:t>.</a:t>
            </a:r>
            <a:endParaRPr lang="es-VE" b="1" dirty="0" smtClean="0">
              <a:solidFill>
                <a:srgbClr val="0000FF"/>
              </a:solidFill>
            </a:endParaRPr>
          </a:p>
          <a:p>
            <a:pPr marL="0" indent="0">
              <a:buNone/>
            </a:pPr>
            <a:r>
              <a:rPr lang="es-VE" b="1" dirty="0" smtClean="0">
                <a:solidFill>
                  <a:srgbClr val="0000FF"/>
                </a:solidFill>
              </a:rPr>
              <a:t>1988-2014 </a:t>
            </a:r>
            <a:r>
              <a:rPr lang="es-VE" b="1" dirty="0" smtClean="0">
                <a:solidFill>
                  <a:srgbClr val="FF0000"/>
                </a:solidFill>
              </a:rPr>
              <a:t>Múltiples iniciativas de revisión curricular no han dado resultado. Ha hecho falta correlación interdepartamental para darle organicidad al plan de estudios. </a:t>
            </a:r>
            <a:r>
              <a:rPr lang="es-VE" b="1" u="sng" dirty="0" smtClean="0">
                <a:solidFill>
                  <a:srgbClr val="008000"/>
                </a:solidFill>
              </a:rPr>
              <a:t>LA FORMULACIÓN DE UN PROBLEMA DE DISEÑO ES INVESTIGACIÓN</a:t>
            </a:r>
            <a:r>
              <a:rPr lang="es-VE" b="1" dirty="0" smtClean="0">
                <a:solidFill>
                  <a:srgbClr val="008000"/>
                </a:solidFill>
              </a:rPr>
              <a:t>.</a:t>
            </a:r>
            <a:endParaRPr lang="es-VE" b="1" dirty="0" smtClean="0">
              <a:solidFill>
                <a:srgbClr val="0000FF"/>
              </a:solidFill>
            </a:endParaRPr>
          </a:p>
          <a:p>
            <a:pPr marL="0" indent="0">
              <a:buNone/>
            </a:pPr>
            <a:r>
              <a:rPr lang="es-VE" b="1" dirty="0" smtClean="0">
                <a:solidFill>
                  <a:srgbClr val="CC0099"/>
                </a:solidFill>
              </a:rPr>
              <a:t>2014-2018 Se propone retomar de manera interdepartamental, el proceso de racionalización del plan de estudios, en un proceso de reestructuración</a:t>
            </a:r>
          </a:p>
          <a:p>
            <a:pPr marL="0" indent="0">
              <a:buNone/>
            </a:pPr>
            <a:r>
              <a:rPr lang="es-VE" b="1" dirty="0" smtClean="0">
                <a:solidFill>
                  <a:srgbClr val="CC0099"/>
                </a:solidFill>
              </a:rPr>
              <a:t>del plan de estudio, donde la investigación por parte de los estudiantes, y la práctica de taller, este relacionada y coordinada entre los 4 Departamentos.</a:t>
            </a:r>
          </a:p>
          <a:p>
            <a:pPr marL="0" indent="0" algn="ctr">
              <a:buNone/>
            </a:pPr>
            <a:r>
              <a:rPr lang="es-VE" sz="2600" b="1" dirty="0" smtClean="0">
                <a:solidFill>
                  <a:srgbClr val="FF0000"/>
                </a:solidFill>
              </a:rPr>
              <a:t>A continuación, presencia de la investigación </a:t>
            </a:r>
            <a:r>
              <a:rPr lang="es-VE" sz="2600" b="1" dirty="0" smtClean="0">
                <a:solidFill>
                  <a:srgbClr val="008000"/>
                </a:solidFill>
              </a:rPr>
              <a:t>(en verde) </a:t>
            </a:r>
            <a:r>
              <a:rPr lang="es-VE" sz="2600" b="1" dirty="0" smtClean="0">
                <a:solidFill>
                  <a:srgbClr val="FF0000"/>
                </a:solidFill>
              </a:rPr>
              <a:t>en la evolución de los planes de estudio.</a:t>
            </a:r>
          </a:p>
        </p:txBody>
      </p:sp>
    </p:spTree>
    <p:extLst>
      <p:ext uri="{BB962C8B-B14F-4D97-AF65-F5344CB8AC3E}">
        <p14:creationId xmlns:p14="http://schemas.microsoft.com/office/powerpoint/2010/main" xmlns="" val="28572334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426170"/>
          </a:xfrm>
        </p:spPr>
        <p:txBody>
          <a:bodyPr>
            <a:noAutofit/>
          </a:bodyPr>
          <a:lstStyle/>
          <a:p>
            <a:pPr marL="0" indent="0"/>
            <a:r>
              <a:rPr lang="es-VE" sz="2000" b="1" dirty="0" smtClean="0"/>
              <a:t>PLAN DE ESTUDIOS ESCUELA DE ARQUITECTURA – EVOLUCIÓN 1         </a:t>
            </a:r>
            <a:r>
              <a:rPr lang="es-VE" sz="2000" b="1" dirty="0" smtClean="0">
                <a:solidFill>
                  <a:srgbClr val="0000FF"/>
                </a:solidFill>
              </a:rPr>
              <a:t>2/6</a:t>
            </a:r>
            <a:r>
              <a:rPr lang="es-VE" sz="2000" b="1" dirty="0" smtClean="0"/>
              <a:t/>
            </a:r>
            <a:br>
              <a:rPr lang="es-VE" sz="2000" b="1" dirty="0" smtClean="0"/>
            </a:br>
            <a:r>
              <a:rPr lang="es-VE" sz="2000" b="1" dirty="0" smtClean="0"/>
              <a:t>Esquema Inicial del Plan de Estudios ANUALIDADES (1967-1971) </a:t>
            </a:r>
            <a:r>
              <a:rPr lang="es-VE" sz="2000" dirty="0" smtClean="0"/>
              <a:t/>
            </a:r>
            <a:br>
              <a:rPr lang="es-VE" sz="2000" dirty="0" smtClean="0"/>
            </a:br>
            <a:r>
              <a:rPr lang="es-VE" sz="2000" b="1" dirty="0" smtClean="0"/>
              <a:t>Construcción progresiva desde 1961</a:t>
            </a:r>
            <a:br>
              <a:rPr lang="es-VE" sz="2000" b="1" dirty="0" smtClean="0"/>
            </a:br>
            <a:r>
              <a:rPr lang="es-VE" sz="1800" b="1" dirty="0" smtClean="0">
                <a:solidFill>
                  <a:srgbClr val="C00000"/>
                </a:solidFill>
              </a:rPr>
              <a:t>Áreas de Conocimiento y Taller </a:t>
            </a:r>
            <a:r>
              <a:rPr lang="es-VE" sz="1800" b="1" dirty="0" smtClean="0"/>
              <a:t>-</a:t>
            </a:r>
            <a:r>
              <a:rPr lang="es-VE" sz="1800" b="1" dirty="0" smtClean="0">
                <a:solidFill>
                  <a:srgbClr val="00B050"/>
                </a:solidFill>
              </a:rPr>
              <a:t> Áreas que permitían incorporar investigación</a:t>
            </a:r>
            <a:r>
              <a:rPr lang="es-VE" sz="800" b="1" dirty="0" smtClean="0">
                <a:solidFill>
                  <a:srgbClr val="00B050"/>
                </a:solidFill>
              </a:rPr>
              <a:t/>
            </a:r>
            <a:br>
              <a:rPr lang="es-VE" sz="800" b="1" dirty="0" smtClean="0">
                <a:solidFill>
                  <a:srgbClr val="00B050"/>
                </a:solidFill>
              </a:rPr>
            </a:br>
            <a:r>
              <a:rPr lang="es-VE" sz="1800" u="sng" dirty="0" smtClean="0">
                <a:solidFill>
                  <a:srgbClr val="7030A0"/>
                </a:solidFill>
              </a:rPr>
              <a:t>………………………………………………………………………………………………………………………………………</a:t>
            </a:r>
            <a:endParaRPr lang="es-VE" sz="1800" dirty="0"/>
          </a:p>
        </p:txBody>
      </p:sp>
      <p:sp>
        <p:nvSpPr>
          <p:cNvPr id="3" name="2 Marcador de contenido"/>
          <p:cNvSpPr>
            <a:spLocks noGrp="1"/>
          </p:cNvSpPr>
          <p:nvPr>
            <p:ph idx="1"/>
          </p:nvPr>
        </p:nvSpPr>
        <p:spPr>
          <a:xfrm>
            <a:off x="457200" y="1600200"/>
            <a:ext cx="8229600" cy="4781128"/>
          </a:xfrm>
        </p:spPr>
        <p:txBody>
          <a:bodyPr>
            <a:normAutofit fontScale="25000" lnSpcReduction="20000"/>
          </a:bodyPr>
          <a:lstStyle/>
          <a:p>
            <a:pPr marL="0" indent="0">
              <a:buNone/>
            </a:pPr>
            <a:r>
              <a:rPr lang="es-VE" dirty="0"/>
              <a:t> </a:t>
            </a:r>
          </a:p>
          <a:p>
            <a:pPr marL="0" indent="0">
              <a:buNone/>
            </a:pPr>
            <a:r>
              <a:rPr lang="es-VE" sz="5600" b="1" u="sng" dirty="0" smtClean="0"/>
              <a:t>Años        1º 	</a:t>
            </a:r>
            <a:r>
              <a:rPr lang="es-VE" sz="5600" b="1" u="sng" dirty="0"/>
              <a:t>	2º 		3º 		4º 		5º </a:t>
            </a:r>
            <a:endParaRPr lang="es-VE" sz="5600" dirty="0"/>
          </a:p>
          <a:p>
            <a:pPr marL="0" indent="0">
              <a:buNone/>
            </a:pPr>
            <a:r>
              <a:rPr lang="es-VE" sz="5600" b="1" dirty="0" smtClean="0">
                <a:solidFill>
                  <a:srgbClr val="C00000"/>
                </a:solidFill>
              </a:rPr>
              <a:t>MATEMÁTICA Y TECNOLOGÍA </a:t>
            </a:r>
            <a:r>
              <a:rPr lang="es-VE" sz="5600" dirty="0" smtClean="0"/>
              <a:t>	</a:t>
            </a:r>
          </a:p>
          <a:p>
            <a:pPr marL="0" indent="0">
              <a:buNone/>
            </a:pPr>
            <a:r>
              <a:rPr lang="es-VE" sz="5600" dirty="0" smtClean="0"/>
              <a:t>    </a:t>
            </a:r>
            <a:r>
              <a:rPr lang="es-VE" sz="4800" b="1" dirty="0" smtClean="0"/>
              <a:t>Análisis </a:t>
            </a:r>
            <a:r>
              <a:rPr lang="es-VE" sz="4800" b="1" dirty="0"/>
              <a:t>Matemático I </a:t>
            </a:r>
            <a:r>
              <a:rPr lang="es-VE" sz="4800" b="1" dirty="0" smtClean="0"/>
              <a:t>   Análisis </a:t>
            </a:r>
            <a:r>
              <a:rPr lang="es-VE" sz="4800" b="1" dirty="0"/>
              <a:t>Matemático II</a:t>
            </a:r>
            <a:r>
              <a:rPr lang="es-VE" sz="4800" dirty="0"/>
              <a:t>	</a:t>
            </a:r>
            <a:r>
              <a:rPr lang="es-VE" sz="5600" dirty="0"/>
              <a:t>	         </a:t>
            </a:r>
            <a:r>
              <a:rPr lang="es-VE" sz="5600" dirty="0" smtClean="0"/>
              <a:t>        Estructuras </a:t>
            </a:r>
            <a:r>
              <a:rPr lang="es-VE" sz="5600" dirty="0"/>
              <a:t>I	         Estructuras II</a:t>
            </a:r>
          </a:p>
          <a:p>
            <a:pPr marL="0" indent="0">
              <a:buNone/>
            </a:pPr>
            <a:r>
              <a:rPr lang="es-VE" sz="5600" dirty="0"/>
              <a:t> </a:t>
            </a:r>
            <a:r>
              <a:rPr lang="es-VE" sz="5600" dirty="0" smtClean="0"/>
              <a:t>                Física</a:t>
            </a:r>
            <a:r>
              <a:rPr lang="es-VE" sz="5600" dirty="0"/>
              <a:t>	</a:t>
            </a:r>
            <a:r>
              <a:rPr lang="es-VE" sz="5600" dirty="0" smtClean="0"/>
              <a:t>Mecánica</a:t>
            </a:r>
            <a:r>
              <a:rPr lang="es-VE" sz="5600" dirty="0"/>
              <a:t>	   </a:t>
            </a:r>
            <a:r>
              <a:rPr lang="es-VE" sz="5600" dirty="0" smtClean="0"/>
              <a:t>       Resistencia </a:t>
            </a:r>
            <a:r>
              <a:rPr lang="es-VE" sz="5600" dirty="0"/>
              <a:t>de Materiales</a:t>
            </a:r>
          </a:p>
          <a:p>
            <a:pPr marL="0" indent="0">
              <a:buNone/>
            </a:pPr>
            <a:r>
              <a:rPr lang="es-VE" sz="5600" dirty="0"/>
              <a:t>	</a:t>
            </a:r>
            <a:r>
              <a:rPr lang="es-VE" sz="5600" dirty="0" smtClean="0"/>
              <a:t>      Construcción I - </a:t>
            </a:r>
            <a:r>
              <a:rPr lang="es-VE" sz="5600" dirty="0" err="1" smtClean="0"/>
              <a:t>Topografìa</a:t>
            </a:r>
            <a:r>
              <a:rPr lang="es-VE" sz="5600" dirty="0" smtClean="0"/>
              <a:t>   Construcción II   Construcción III- Instalaciones</a:t>
            </a:r>
            <a:r>
              <a:rPr lang="es-VE" sz="5600" dirty="0"/>
              <a:t>	</a:t>
            </a:r>
            <a:endParaRPr lang="es-VE" sz="5600" dirty="0" smtClean="0"/>
          </a:p>
          <a:p>
            <a:pPr marL="0" indent="0">
              <a:buNone/>
            </a:pPr>
            <a:r>
              <a:rPr lang="es-VE" sz="5600" b="1" dirty="0" smtClean="0">
                <a:solidFill>
                  <a:srgbClr val="C00000"/>
                </a:solidFill>
              </a:rPr>
              <a:t>GEOMETRÍA</a:t>
            </a:r>
            <a:r>
              <a:rPr lang="es-VE" sz="5600" dirty="0" smtClean="0">
                <a:solidFill>
                  <a:srgbClr val="C00000"/>
                </a:solidFill>
              </a:rPr>
              <a:t> </a:t>
            </a:r>
            <a:r>
              <a:rPr lang="es-VE" sz="5600" b="1" dirty="0"/>
              <a:t>	</a:t>
            </a:r>
            <a:r>
              <a:rPr lang="es-VE" sz="5600" b="1" dirty="0" smtClean="0"/>
              <a:t>	 	</a:t>
            </a:r>
            <a:r>
              <a:rPr lang="es-VE" sz="5600" b="1" dirty="0"/>
              <a:t>	</a:t>
            </a:r>
            <a:r>
              <a:rPr lang="es-VE" sz="5600" b="1" dirty="0" smtClean="0">
                <a:solidFill>
                  <a:srgbClr val="00B050"/>
                </a:solidFill>
              </a:rPr>
              <a:t>Seminario Administración </a:t>
            </a:r>
            <a:r>
              <a:rPr lang="es-VE" sz="5600" b="1" dirty="0">
                <a:solidFill>
                  <a:srgbClr val="00B050"/>
                </a:solidFill>
              </a:rPr>
              <a:t>de Obras</a:t>
            </a:r>
            <a:endParaRPr lang="es-VE" sz="5600" dirty="0">
              <a:solidFill>
                <a:srgbClr val="00B050"/>
              </a:solidFill>
            </a:endParaRPr>
          </a:p>
          <a:p>
            <a:pPr marL="0" indent="0">
              <a:buNone/>
            </a:pPr>
            <a:r>
              <a:rPr lang="es-VE" sz="5600" dirty="0" smtClean="0"/>
              <a:t>     </a:t>
            </a:r>
            <a:r>
              <a:rPr lang="es-VE" sz="4800" b="1" dirty="0" smtClean="0"/>
              <a:t>Geom</a:t>
            </a:r>
            <a:r>
              <a:rPr lang="es-VE" sz="4800" b="1" dirty="0"/>
              <a:t>. Descriptiva </a:t>
            </a:r>
            <a:r>
              <a:rPr lang="es-VE" sz="4800" b="1" dirty="0" smtClean="0"/>
              <a:t>I       Geom</a:t>
            </a:r>
            <a:r>
              <a:rPr lang="es-VE" sz="4800" b="1" dirty="0"/>
              <a:t>. Descriptiva </a:t>
            </a:r>
            <a:r>
              <a:rPr lang="es-VE" sz="4800" b="1" dirty="0" smtClean="0"/>
              <a:t>II</a:t>
            </a:r>
          </a:p>
          <a:p>
            <a:pPr marL="0" indent="0">
              <a:buNone/>
            </a:pPr>
            <a:r>
              <a:rPr lang="es-VE" sz="5600" dirty="0"/>
              <a:t> </a:t>
            </a:r>
            <a:endParaRPr lang="es-VE" dirty="0"/>
          </a:p>
          <a:p>
            <a:pPr marL="0" indent="0">
              <a:buNone/>
            </a:pPr>
            <a:r>
              <a:rPr lang="es-VE" sz="5600" b="1" u="sng" dirty="0">
                <a:solidFill>
                  <a:srgbClr val="C00000"/>
                </a:solidFill>
              </a:rPr>
              <a:t>EJE DE </a:t>
            </a:r>
            <a:r>
              <a:rPr lang="es-VE" sz="5600" b="1" u="sng" dirty="0" smtClean="0">
                <a:solidFill>
                  <a:srgbClr val="C00000"/>
                </a:solidFill>
              </a:rPr>
              <a:t>TALLERES DE DISEÑO </a:t>
            </a:r>
          </a:p>
          <a:p>
            <a:pPr marL="0" indent="0">
              <a:buNone/>
            </a:pPr>
            <a:r>
              <a:rPr lang="es-VE" sz="5600" dirty="0"/>
              <a:t> </a:t>
            </a:r>
            <a:r>
              <a:rPr lang="es-VE" sz="5600" dirty="0" smtClean="0"/>
              <a:t>          </a:t>
            </a:r>
            <a:r>
              <a:rPr lang="es-VE" sz="5600" b="1" u="sng" dirty="0" smtClean="0">
                <a:solidFill>
                  <a:srgbClr val="00B050"/>
                </a:solidFill>
              </a:rPr>
              <a:t>TALLER I                  TALLER II     	               TALLER    III 	              TALLER IV	               TALLER V</a:t>
            </a:r>
            <a:endParaRPr lang="es-VE" sz="5600" b="1" dirty="0" smtClean="0">
              <a:solidFill>
                <a:srgbClr val="00B050"/>
              </a:solidFill>
            </a:endParaRPr>
          </a:p>
          <a:p>
            <a:pPr marL="0" indent="0">
              <a:buNone/>
            </a:pPr>
            <a:r>
              <a:rPr lang="es-VE" sz="5600" dirty="0" smtClean="0"/>
              <a:t> con </a:t>
            </a:r>
            <a:r>
              <a:rPr lang="es-VE" sz="5600" dirty="0"/>
              <a:t>Expresión Gráfica				</a:t>
            </a:r>
            <a:r>
              <a:rPr lang="es-VE" sz="5600" dirty="0" smtClean="0"/>
              <a:t>                          	      </a:t>
            </a:r>
            <a:r>
              <a:rPr lang="es-VE" sz="5600" b="1" dirty="0" smtClean="0">
                <a:solidFill>
                  <a:srgbClr val="00B050"/>
                </a:solidFill>
              </a:rPr>
              <a:t>Tesis </a:t>
            </a:r>
            <a:r>
              <a:rPr lang="es-VE" sz="5600" b="1" dirty="0">
                <a:solidFill>
                  <a:srgbClr val="00B050"/>
                </a:solidFill>
              </a:rPr>
              <a:t>de Grado</a:t>
            </a:r>
            <a:endParaRPr lang="es-VE" sz="5600" dirty="0">
              <a:solidFill>
                <a:srgbClr val="00B050"/>
              </a:solidFill>
            </a:endParaRPr>
          </a:p>
          <a:p>
            <a:pPr marL="0" indent="0">
              <a:buNone/>
            </a:pPr>
            <a:r>
              <a:rPr lang="es-VE" sz="5600" dirty="0"/>
              <a:t>					</a:t>
            </a:r>
            <a:r>
              <a:rPr lang="es-VE" sz="5600" dirty="0">
                <a:solidFill>
                  <a:srgbClr val="00B050"/>
                </a:solidFill>
              </a:rPr>
              <a:t> </a:t>
            </a:r>
            <a:r>
              <a:rPr lang="es-VE" sz="5600" dirty="0" smtClean="0">
                <a:solidFill>
                  <a:srgbClr val="00B050"/>
                </a:solidFill>
              </a:rPr>
              <a:t>    </a:t>
            </a:r>
            <a:r>
              <a:rPr lang="es-VE" sz="5600" b="1" dirty="0" smtClean="0">
                <a:solidFill>
                  <a:srgbClr val="00B050"/>
                </a:solidFill>
              </a:rPr>
              <a:t>Seminario Análisis Regional</a:t>
            </a:r>
            <a:endParaRPr lang="es-VE" sz="5600" dirty="0" smtClean="0">
              <a:solidFill>
                <a:srgbClr val="00B050"/>
              </a:solidFill>
            </a:endParaRPr>
          </a:p>
          <a:p>
            <a:pPr marL="0" indent="0">
              <a:buNone/>
            </a:pPr>
            <a:r>
              <a:rPr lang="es-VE" sz="5600" b="1" dirty="0" smtClean="0">
                <a:solidFill>
                  <a:srgbClr val="C00000"/>
                </a:solidFill>
              </a:rPr>
              <a:t>URBANISMO</a:t>
            </a:r>
            <a:r>
              <a:rPr lang="es-VE" sz="5600" dirty="0"/>
              <a:t>		</a:t>
            </a:r>
            <a:r>
              <a:rPr lang="es-VE" sz="5600" dirty="0" smtClean="0"/>
              <a:t>                  Urbanismo</a:t>
            </a:r>
            <a:r>
              <a:rPr lang="es-VE" sz="5600" dirty="0"/>
              <a:t>	 </a:t>
            </a:r>
          </a:p>
          <a:p>
            <a:pPr marL="0" indent="0">
              <a:buNone/>
            </a:pPr>
            <a:endParaRPr lang="es-VE" dirty="0" smtClean="0"/>
          </a:p>
          <a:p>
            <a:pPr marL="0" indent="0">
              <a:buNone/>
            </a:pPr>
            <a:r>
              <a:rPr lang="es-VE" sz="5600" b="1" dirty="0" smtClean="0">
                <a:solidFill>
                  <a:srgbClr val="C00000"/>
                </a:solidFill>
              </a:rPr>
              <a:t>HISTORIA ARQUITECTURA</a:t>
            </a:r>
            <a:r>
              <a:rPr lang="es-VE" sz="5600" dirty="0"/>
              <a:t>		</a:t>
            </a:r>
            <a:endParaRPr lang="es-VE" sz="5600" dirty="0" smtClean="0"/>
          </a:p>
          <a:p>
            <a:pPr marL="0" indent="0">
              <a:buNone/>
            </a:pPr>
            <a:r>
              <a:rPr lang="es-VE" sz="5600" dirty="0" smtClean="0"/>
              <a:t>          Historia I              Historia </a:t>
            </a:r>
            <a:r>
              <a:rPr lang="es-VE" sz="5600" dirty="0"/>
              <a:t>II	 </a:t>
            </a:r>
            <a:r>
              <a:rPr lang="es-VE" sz="5600" dirty="0" smtClean="0"/>
              <a:t>                 Historia </a:t>
            </a:r>
            <a:r>
              <a:rPr lang="es-VE" sz="5600" dirty="0"/>
              <a:t>III	 </a:t>
            </a:r>
            <a:r>
              <a:rPr lang="es-VE" sz="5600" dirty="0" smtClean="0"/>
              <a:t>         Historia </a:t>
            </a:r>
          </a:p>
          <a:p>
            <a:pPr marL="0" indent="0">
              <a:buNone/>
            </a:pPr>
            <a:r>
              <a:rPr lang="es-VE" sz="5600" u="sng" dirty="0" smtClean="0">
                <a:solidFill>
                  <a:srgbClr val="7030A0"/>
                </a:solidFill>
              </a:rPr>
              <a:t>………………………………………………………………………………………………………………………………………………………………………….</a:t>
            </a:r>
            <a:r>
              <a:rPr lang="es-VE" sz="5600" dirty="0" smtClean="0"/>
              <a:t>                                                                                                                                                                                                     </a:t>
            </a:r>
            <a:endParaRPr lang="es-VE" sz="5600" dirty="0"/>
          </a:p>
          <a:p>
            <a:pPr marL="0" indent="0">
              <a:buNone/>
            </a:pPr>
            <a:r>
              <a:rPr lang="es-VE" sz="7200" b="1" u="sng" dirty="0" smtClean="0"/>
              <a:t>Diagnóstico Curricular</a:t>
            </a:r>
            <a:r>
              <a:rPr lang="es-VE" sz="7200" b="1" dirty="0" smtClean="0"/>
              <a:t>:</a:t>
            </a:r>
            <a:r>
              <a:rPr lang="es-VE" sz="7200" dirty="0" smtClean="0"/>
              <a:t> </a:t>
            </a:r>
            <a:r>
              <a:rPr lang="es-VE" sz="7200" b="1" dirty="0"/>
              <a:t>Sistema cerrado de Prelaciones: continuas y al nivel del año. </a:t>
            </a:r>
            <a:r>
              <a:rPr lang="es-VE" sz="6400" dirty="0"/>
              <a:t>Arrastre de dos materias máximo. Se daba oportunidad de reparar la materia (creo que funcionaba hasta los 80, no recuerdo cuando se perdió</a:t>
            </a:r>
            <a:r>
              <a:rPr lang="es-VE" sz="6400" dirty="0" smtClean="0"/>
              <a:t>). </a:t>
            </a:r>
          </a:p>
          <a:p>
            <a:pPr marL="0" indent="0">
              <a:buNone/>
            </a:pPr>
            <a:r>
              <a:rPr lang="es-VE" sz="7200" dirty="0" smtClean="0"/>
              <a:t>(Jugo, Trabajo de Ascenso sobre el Plan de Estudios, 1981).</a:t>
            </a:r>
            <a:endParaRPr lang="es-VE" sz="7200" dirty="0"/>
          </a:p>
          <a:p>
            <a:endParaRPr lang="es-VE" dirty="0"/>
          </a:p>
        </p:txBody>
      </p:sp>
    </p:spTree>
    <p:extLst>
      <p:ext uri="{BB962C8B-B14F-4D97-AF65-F5344CB8AC3E}">
        <p14:creationId xmlns:p14="http://schemas.microsoft.com/office/powerpoint/2010/main" xmlns="" val="27182426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71400"/>
            <a:ext cx="8229600" cy="1589038"/>
          </a:xfrm>
        </p:spPr>
        <p:txBody>
          <a:bodyPr>
            <a:normAutofit fontScale="90000"/>
          </a:bodyPr>
          <a:lstStyle/>
          <a:p>
            <a:r>
              <a:rPr lang="es-VE" sz="2400" b="1" dirty="0" smtClean="0"/>
              <a:t>PLAN DE ESTUDIOS ESCUELA DE ARQUITECTURA – EVOLUCIÓN 2   </a:t>
            </a:r>
            <a:r>
              <a:rPr lang="es-VE" sz="2400" b="1" dirty="0" smtClean="0">
                <a:solidFill>
                  <a:srgbClr val="0000FF"/>
                </a:solidFill>
              </a:rPr>
              <a:t>3/6</a:t>
            </a:r>
            <a:r>
              <a:rPr lang="es-VE" sz="2400" b="1" dirty="0" smtClean="0"/>
              <a:t/>
            </a:r>
            <a:br>
              <a:rPr lang="es-VE" sz="2400" b="1" dirty="0" smtClean="0"/>
            </a:br>
            <a:r>
              <a:rPr lang="es-VE" sz="2400" b="1" dirty="0" smtClean="0"/>
              <a:t>Plan </a:t>
            </a:r>
            <a:r>
              <a:rPr lang="es-VE" sz="2400" b="1" dirty="0"/>
              <a:t>de Estudios </a:t>
            </a:r>
            <a:r>
              <a:rPr lang="es-VE" sz="2400" b="1" dirty="0">
                <a:solidFill>
                  <a:srgbClr val="7030A0"/>
                </a:solidFill>
              </a:rPr>
              <a:t>Semestres Unidades Crédito - </a:t>
            </a:r>
            <a:r>
              <a:rPr lang="es-VE" sz="2400" b="1" dirty="0" smtClean="0">
                <a:solidFill>
                  <a:srgbClr val="7030A0"/>
                </a:solidFill>
              </a:rPr>
              <a:t>1972-1987</a:t>
            </a:r>
            <a:r>
              <a:rPr lang="es-VE" sz="2400" b="1" dirty="0" smtClean="0"/>
              <a:t/>
            </a:r>
            <a:br>
              <a:rPr lang="es-VE" sz="2400" b="1" dirty="0" smtClean="0"/>
            </a:br>
            <a:r>
              <a:rPr lang="es-VE" sz="1800" b="1" dirty="0" smtClean="0">
                <a:solidFill>
                  <a:srgbClr val="C00000"/>
                </a:solidFill>
              </a:rPr>
              <a:t>Áreas de Conocimiento y Taller </a:t>
            </a:r>
            <a:r>
              <a:rPr lang="es-VE" sz="1800" b="1" dirty="0" smtClean="0"/>
              <a:t>-</a:t>
            </a:r>
            <a:r>
              <a:rPr lang="es-VE" sz="1800" b="1" dirty="0" smtClean="0">
                <a:solidFill>
                  <a:srgbClr val="00B050"/>
                </a:solidFill>
              </a:rPr>
              <a:t> Áreas que permitían incorporar investigación</a:t>
            </a:r>
            <a:r>
              <a:rPr lang="es-VE" sz="900" dirty="0"/>
              <a:t/>
            </a:r>
            <a:br>
              <a:rPr lang="es-VE" sz="900" dirty="0"/>
            </a:br>
            <a:r>
              <a:rPr lang="es-VE" sz="900" u="sng" dirty="0" smtClean="0">
                <a:solidFill>
                  <a:srgbClr val="7030A0"/>
                </a:solidFill>
              </a:rPr>
              <a:t>……………………………………………………………………………………………………………………………………………………………………………………………………………………………………………………………….…………</a:t>
            </a:r>
            <a:endParaRPr lang="es-VE" sz="900" dirty="0"/>
          </a:p>
        </p:txBody>
      </p:sp>
      <p:sp>
        <p:nvSpPr>
          <p:cNvPr id="3" name="2 Marcador de contenido"/>
          <p:cNvSpPr>
            <a:spLocks noGrp="1"/>
          </p:cNvSpPr>
          <p:nvPr>
            <p:ph idx="1"/>
          </p:nvPr>
        </p:nvSpPr>
        <p:spPr>
          <a:xfrm>
            <a:off x="107504" y="980728"/>
            <a:ext cx="8784976" cy="5544616"/>
          </a:xfrm>
        </p:spPr>
        <p:txBody>
          <a:bodyPr>
            <a:normAutofit fontScale="25000" lnSpcReduction="20000"/>
          </a:bodyPr>
          <a:lstStyle/>
          <a:p>
            <a:pPr marL="0" indent="0">
              <a:buNone/>
            </a:pPr>
            <a:r>
              <a:rPr lang="es-VE" sz="5600" b="1" u="sng" dirty="0" smtClean="0"/>
              <a:t>Semestres</a:t>
            </a:r>
          </a:p>
          <a:p>
            <a:pPr marL="0" indent="0">
              <a:buNone/>
            </a:pPr>
            <a:r>
              <a:rPr lang="es-VE" sz="5600" b="1" u="sng" dirty="0" smtClean="0"/>
              <a:t>1º 	2º</a:t>
            </a:r>
            <a:r>
              <a:rPr lang="es-VE" sz="5600" b="1" u="sng" dirty="0"/>
              <a:t>	3º 	4º 	5º 	6º 	7º 	8º 	9º 	10º </a:t>
            </a:r>
            <a:endParaRPr lang="es-VE" sz="5600" dirty="0"/>
          </a:p>
          <a:p>
            <a:pPr marL="0" indent="0">
              <a:buNone/>
            </a:pPr>
            <a:r>
              <a:rPr lang="es-VE" sz="5600" b="1" dirty="0" smtClean="0">
                <a:solidFill>
                  <a:srgbClr val="C00000"/>
                </a:solidFill>
              </a:rPr>
              <a:t>MATEMÁTICA Y TECNOLOGÍA</a:t>
            </a:r>
            <a:endParaRPr lang="es-VE" sz="5600" dirty="0" smtClean="0"/>
          </a:p>
          <a:p>
            <a:pPr marL="0" indent="0">
              <a:buNone/>
            </a:pPr>
            <a:r>
              <a:rPr lang="es-VE" sz="5600" dirty="0" smtClean="0"/>
              <a:t>Mat</a:t>
            </a:r>
            <a:r>
              <a:rPr lang="es-VE" sz="5600" dirty="0"/>
              <a:t>. 10 	Mat. 20  	</a:t>
            </a:r>
            <a:r>
              <a:rPr lang="es-VE" sz="5600" b="1" dirty="0">
                <a:solidFill>
                  <a:srgbClr val="FF0000"/>
                </a:solidFill>
              </a:rPr>
              <a:t>Mat. 30-</a:t>
            </a:r>
            <a:r>
              <a:rPr lang="es-VE" sz="5600" b="1" dirty="0" smtClean="0">
                <a:solidFill>
                  <a:srgbClr val="FF0000"/>
                </a:solidFill>
              </a:rPr>
              <a:t>-----------------------------------------------------------------------------------------------------------------</a:t>
            </a:r>
            <a:r>
              <a:rPr lang="es-VE" sz="5600" dirty="0"/>
              <a:t>			</a:t>
            </a:r>
            <a:r>
              <a:rPr lang="es-VE" sz="5600" dirty="0" err="1"/>
              <a:t>Mecán</a:t>
            </a:r>
            <a:r>
              <a:rPr lang="es-VE" sz="5600" dirty="0"/>
              <a:t>.	</a:t>
            </a:r>
            <a:r>
              <a:rPr lang="es-VE" sz="5600" dirty="0" err="1"/>
              <a:t>Resist</a:t>
            </a:r>
            <a:r>
              <a:rPr lang="es-VE" sz="5600" dirty="0"/>
              <a:t>.	</a:t>
            </a:r>
            <a:r>
              <a:rPr lang="es-VE" sz="5600" dirty="0" err="1"/>
              <a:t>Estr</a:t>
            </a:r>
            <a:r>
              <a:rPr lang="es-VE" sz="5600" dirty="0"/>
              <a:t>. I	</a:t>
            </a:r>
            <a:r>
              <a:rPr lang="es-VE" sz="5600" dirty="0" err="1"/>
              <a:t>Estr</a:t>
            </a:r>
            <a:r>
              <a:rPr lang="es-VE" sz="5600" dirty="0"/>
              <a:t>. II	</a:t>
            </a:r>
            <a:r>
              <a:rPr lang="es-VE" sz="5600" b="1" dirty="0" err="1">
                <a:solidFill>
                  <a:srgbClr val="FF0000"/>
                </a:solidFill>
              </a:rPr>
              <a:t>Estr</a:t>
            </a:r>
            <a:r>
              <a:rPr lang="es-VE" sz="5600" b="1" dirty="0">
                <a:solidFill>
                  <a:srgbClr val="FF0000"/>
                </a:solidFill>
              </a:rPr>
              <a:t>. III-</a:t>
            </a:r>
            <a:r>
              <a:rPr lang="es-VE" sz="5600" b="1" dirty="0" smtClean="0">
                <a:solidFill>
                  <a:srgbClr val="FF0000"/>
                </a:solidFill>
              </a:rPr>
              <a:t>-----------------------------</a:t>
            </a:r>
            <a:endParaRPr lang="es-VE" sz="5600" b="1" dirty="0">
              <a:solidFill>
                <a:srgbClr val="FF0000"/>
              </a:solidFill>
            </a:endParaRPr>
          </a:p>
          <a:p>
            <a:pPr marL="0" indent="0">
              <a:buNone/>
            </a:pPr>
            <a:r>
              <a:rPr lang="es-VE" sz="5600" dirty="0" smtClean="0"/>
              <a:t>Física </a:t>
            </a:r>
            <a:r>
              <a:rPr lang="es-VE" sz="5600" dirty="0"/>
              <a:t>	</a:t>
            </a:r>
            <a:r>
              <a:rPr lang="es-VE" sz="5600" dirty="0" smtClean="0"/>
              <a:t>Const</a:t>
            </a:r>
            <a:r>
              <a:rPr lang="es-VE" sz="5600" dirty="0"/>
              <a:t>. 10	Const. 20	</a:t>
            </a:r>
            <a:r>
              <a:rPr lang="es-VE" sz="5600" dirty="0" smtClean="0"/>
              <a:t>	Const. 30</a:t>
            </a:r>
            <a:r>
              <a:rPr lang="es-VE" sz="5600" dirty="0"/>
              <a:t>	</a:t>
            </a:r>
            <a:r>
              <a:rPr lang="es-VE" sz="5600" dirty="0" smtClean="0"/>
              <a:t>	Prefabricación</a:t>
            </a:r>
            <a:r>
              <a:rPr lang="es-VE" sz="5600" dirty="0"/>
              <a:t>	</a:t>
            </a:r>
          </a:p>
          <a:p>
            <a:pPr marL="0" indent="0">
              <a:buNone/>
            </a:pPr>
            <a:r>
              <a:rPr lang="es-VE" sz="5600" dirty="0"/>
              <a:t>			</a:t>
            </a:r>
            <a:r>
              <a:rPr lang="es-VE" sz="5600" dirty="0" smtClean="0"/>
              <a:t> Topografía </a:t>
            </a:r>
            <a:r>
              <a:rPr lang="es-VE" sz="5600" dirty="0"/>
              <a:t>	</a:t>
            </a:r>
            <a:r>
              <a:rPr lang="es-VE" sz="5600" dirty="0" err="1" smtClean="0"/>
              <a:t>Instl</a:t>
            </a:r>
            <a:r>
              <a:rPr lang="es-VE" sz="5600" dirty="0"/>
              <a:t>. 10	</a:t>
            </a:r>
            <a:r>
              <a:rPr lang="es-VE" sz="5600" dirty="0" err="1"/>
              <a:t>Instl</a:t>
            </a:r>
            <a:r>
              <a:rPr lang="es-VE" sz="5600" dirty="0"/>
              <a:t>. 20	</a:t>
            </a:r>
            <a:r>
              <a:rPr lang="es-VE" sz="5600" dirty="0" err="1"/>
              <a:t>Instl</a:t>
            </a:r>
            <a:r>
              <a:rPr lang="es-VE" sz="5600" dirty="0"/>
              <a:t>. </a:t>
            </a:r>
            <a:r>
              <a:rPr lang="es-VE" sz="5600" dirty="0" smtClean="0"/>
              <a:t>30</a:t>
            </a:r>
            <a:r>
              <a:rPr lang="es-VE" sz="5600" dirty="0"/>
              <a:t>	</a:t>
            </a:r>
            <a:endParaRPr lang="es-VE" sz="5600" dirty="0" smtClean="0"/>
          </a:p>
          <a:p>
            <a:pPr marL="0" indent="0">
              <a:buNone/>
            </a:pPr>
            <a:r>
              <a:rPr lang="es-VE" sz="5600" b="1" dirty="0" smtClean="0">
                <a:solidFill>
                  <a:srgbClr val="C00000"/>
                </a:solidFill>
              </a:rPr>
              <a:t>GEOMETRÍA </a:t>
            </a:r>
            <a:r>
              <a:rPr lang="es-VE" sz="5600" dirty="0"/>
              <a:t>	</a:t>
            </a:r>
            <a:r>
              <a:rPr lang="es-VE" sz="5600" dirty="0" smtClean="0"/>
              <a:t>	Expresión Gráfica			</a:t>
            </a:r>
            <a:r>
              <a:rPr lang="en-US" sz="5600" b="1" dirty="0" smtClean="0">
                <a:solidFill>
                  <a:srgbClr val="00B050"/>
                </a:solidFill>
              </a:rPr>
              <a:t>          </a:t>
            </a:r>
            <a:r>
              <a:rPr lang="en-US" sz="5600" b="1" dirty="0" err="1" smtClean="0">
                <a:solidFill>
                  <a:srgbClr val="00B050"/>
                </a:solidFill>
              </a:rPr>
              <a:t>Seminario</a:t>
            </a:r>
            <a:r>
              <a:rPr lang="en-US" sz="5600" b="1" dirty="0" smtClean="0">
                <a:solidFill>
                  <a:srgbClr val="00B050"/>
                </a:solidFill>
              </a:rPr>
              <a:t> 1 </a:t>
            </a:r>
            <a:r>
              <a:rPr lang="en-US" sz="5600" b="1" dirty="0" err="1" smtClean="0">
                <a:solidFill>
                  <a:srgbClr val="00B050"/>
                </a:solidFill>
              </a:rPr>
              <a:t>Seminario</a:t>
            </a:r>
            <a:r>
              <a:rPr lang="en-US" sz="5600" b="1" dirty="0" smtClean="0">
                <a:solidFill>
                  <a:srgbClr val="00B050"/>
                </a:solidFill>
              </a:rPr>
              <a:t> 3</a:t>
            </a:r>
            <a:endParaRPr lang="es-VE" sz="5600" dirty="0"/>
          </a:p>
          <a:p>
            <a:pPr marL="0" indent="0">
              <a:buNone/>
            </a:pPr>
            <a:r>
              <a:rPr lang="es-VE" sz="5600" dirty="0" smtClean="0"/>
              <a:t>Sistemas de Representación	    							</a:t>
            </a:r>
            <a:r>
              <a:rPr lang="es-VE" sz="5600" dirty="0" err="1" smtClean="0"/>
              <a:t>Sist</a:t>
            </a:r>
            <a:r>
              <a:rPr lang="es-VE" sz="5600" dirty="0"/>
              <a:t>. 10	</a:t>
            </a:r>
            <a:r>
              <a:rPr lang="es-VE" sz="5600" dirty="0" err="1"/>
              <a:t>Sist</a:t>
            </a:r>
            <a:r>
              <a:rPr lang="es-VE" sz="5600" dirty="0"/>
              <a:t>. </a:t>
            </a:r>
            <a:r>
              <a:rPr lang="es-VE" sz="5600" dirty="0" smtClean="0"/>
              <a:t>20	</a:t>
            </a:r>
            <a:r>
              <a:rPr lang="es-VE" sz="5600" dirty="0"/>
              <a:t> </a:t>
            </a:r>
            <a:r>
              <a:rPr lang="es-VE" sz="5600" dirty="0" smtClean="0"/>
              <a:t>                </a:t>
            </a:r>
            <a:r>
              <a:rPr lang="es-VE" sz="5600" b="1" dirty="0" smtClean="0">
                <a:solidFill>
                  <a:srgbClr val="FF0000"/>
                </a:solidFill>
              </a:rPr>
              <a:t>Perspectiva </a:t>
            </a:r>
            <a:r>
              <a:rPr lang="es-VE" sz="5600" b="1" dirty="0">
                <a:solidFill>
                  <a:srgbClr val="FF0000"/>
                </a:solidFill>
              </a:rPr>
              <a:t>y Sombra-</a:t>
            </a:r>
            <a:r>
              <a:rPr lang="es-VE" sz="5600" b="1" dirty="0" smtClean="0">
                <a:solidFill>
                  <a:srgbClr val="FF0000"/>
                </a:solidFill>
              </a:rPr>
              <a:t>-----------------------------------------------------------------</a:t>
            </a:r>
            <a:endParaRPr lang="es-VE" sz="5600" dirty="0"/>
          </a:p>
          <a:p>
            <a:pPr marL="0" indent="0">
              <a:buNone/>
            </a:pPr>
            <a:r>
              <a:rPr lang="es-VE" sz="5600" b="1" u="sng" dirty="0" smtClean="0">
                <a:solidFill>
                  <a:srgbClr val="C00000"/>
                </a:solidFill>
              </a:rPr>
              <a:t>EJE DE TALLERES  DE DISEÑO Y DE COMPOSICIÓN ARQUITECTÓNICA </a:t>
            </a:r>
            <a:r>
              <a:rPr lang="es-VE" sz="5600" b="1" dirty="0" smtClean="0">
                <a:solidFill>
                  <a:srgbClr val="C00000"/>
                </a:solidFill>
              </a:rPr>
              <a:t>       	                  </a:t>
            </a:r>
            <a:r>
              <a:rPr lang="es-VE" sz="5600" b="1" dirty="0" smtClean="0">
                <a:solidFill>
                  <a:srgbClr val="00B050"/>
                </a:solidFill>
              </a:rPr>
              <a:t>Metodología</a:t>
            </a:r>
            <a:r>
              <a:rPr lang="es-VE" sz="5600" dirty="0" smtClean="0"/>
              <a:t>	         	</a:t>
            </a:r>
            <a:r>
              <a:rPr lang="es-VE" sz="5600" b="1" u="sng" dirty="0" smtClean="0">
                <a:solidFill>
                  <a:srgbClr val="00B050"/>
                </a:solidFill>
              </a:rPr>
              <a:t>Diseño10	Diseño20</a:t>
            </a:r>
            <a:r>
              <a:rPr lang="es-VE" sz="5600" b="1" u="sng" dirty="0">
                <a:solidFill>
                  <a:srgbClr val="00B050"/>
                </a:solidFill>
              </a:rPr>
              <a:t>	</a:t>
            </a:r>
            <a:r>
              <a:rPr lang="es-VE" sz="5600" b="1" u="sng" dirty="0" smtClean="0">
                <a:solidFill>
                  <a:srgbClr val="00B050"/>
                </a:solidFill>
              </a:rPr>
              <a:t>Diseño30   </a:t>
            </a:r>
            <a:r>
              <a:rPr lang="es-VE" sz="5600" b="1" dirty="0" smtClean="0">
                <a:solidFill>
                  <a:srgbClr val="00B050"/>
                </a:solidFill>
              </a:rPr>
              <a:t>	                  </a:t>
            </a:r>
            <a:r>
              <a:rPr lang="es-VE" sz="5600" b="1" u="sng" dirty="0" err="1" smtClean="0">
                <a:solidFill>
                  <a:srgbClr val="00B050"/>
                </a:solidFill>
              </a:rPr>
              <a:t>Comp.A</a:t>
            </a:r>
            <a:r>
              <a:rPr lang="es-VE" sz="5600" b="1" u="sng" dirty="0" smtClean="0">
                <a:solidFill>
                  <a:srgbClr val="00B050"/>
                </a:solidFill>
              </a:rPr>
              <a:t>. I </a:t>
            </a:r>
            <a:r>
              <a:rPr lang="es-VE" sz="5600" b="1" u="sng" dirty="0" err="1" smtClean="0">
                <a:solidFill>
                  <a:srgbClr val="00B050"/>
                </a:solidFill>
              </a:rPr>
              <a:t>Comp.A</a:t>
            </a:r>
            <a:r>
              <a:rPr lang="es-VE" sz="5600" b="1" u="sng" dirty="0" smtClean="0">
                <a:solidFill>
                  <a:srgbClr val="00B050"/>
                </a:solidFill>
              </a:rPr>
              <a:t>. I  </a:t>
            </a:r>
            <a:r>
              <a:rPr lang="es-VE" sz="5600" b="1" u="sng" dirty="0" err="1" smtClean="0">
                <a:solidFill>
                  <a:srgbClr val="00B050"/>
                </a:solidFill>
              </a:rPr>
              <a:t>Comp.A</a:t>
            </a:r>
            <a:r>
              <a:rPr lang="es-VE" sz="5600" b="1" u="sng" dirty="0" smtClean="0">
                <a:solidFill>
                  <a:srgbClr val="00B050"/>
                </a:solidFill>
              </a:rPr>
              <a:t>. III  </a:t>
            </a:r>
            <a:r>
              <a:rPr lang="es-VE" sz="5600" b="1" u="sng" dirty="0" err="1" smtClean="0">
                <a:solidFill>
                  <a:srgbClr val="00B050"/>
                </a:solidFill>
              </a:rPr>
              <a:t>Comp.A</a:t>
            </a:r>
            <a:r>
              <a:rPr lang="es-VE" sz="5600" b="1" u="sng" dirty="0" smtClean="0">
                <a:solidFill>
                  <a:srgbClr val="00B050"/>
                </a:solidFill>
              </a:rPr>
              <a:t>. IV </a:t>
            </a:r>
            <a:r>
              <a:rPr lang="es-VE" sz="5600" b="1" u="sng" dirty="0" err="1" smtClean="0">
                <a:solidFill>
                  <a:srgbClr val="00B050"/>
                </a:solidFill>
              </a:rPr>
              <a:t>Comp.A</a:t>
            </a:r>
            <a:r>
              <a:rPr lang="es-VE" sz="5600" b="1" u="sng" dirty="0" smtClean="0">
                <a:solidFill>
                  <a:srgbClr val="00B050"/>
                </a:solidFill>
              </a:rPr>
              <a:t>. V</a:t>
            </a:r>
            <a:r>
              <a:rPr lang="es-VE" sz="5600" u="sng" dirty="0" smtClean="0">
                <a:solidFill>
                  <a:srgbClr val="00B050"/>
                </a:solidFill>
              </a:rPr>
              <a:t>  </a:t>
            </a:r>
            <a:r>
              <a:rPr lang="es-VE" sz="5600" b="1" dirty="0"/>
              <a:t> </a:t>
            </a:r>
            <a:r>
              <a:rPr lang="es-VE" sz="5600" b="1" dirty="0" smtClean="0"/>
              <a:t>      </a:t>
            </a:r>
            <a:r>
              <a:rPr lang="en-US" sz="5600" b="1" dirty="0" smtClean="0">
                <a:solidFill>
                  <a:srgbClr val="C00000"/>
                </a:solidFill>
              </a:rPr>
              <a:t>HISTORIA</a:t>
            </a:r>
            <a:r>
              <a:rPr lang="en-US" sz="5600" dirty="0" smtClean="0"/>
              <a:t> , </a:t>
            </a:r>
            <a:r>
              <a:rPr lang="es-VE" sz="5600" b="1" dirty="0" smtClean="0">
                <a:solidFill>
                  <a:srgbClr val="C00000"/>
                </a:solidFill>
              </a:rPr>
              <a:t>SOCIOLOGIA Y URBANISMO          </a:t>
            </a:r>
            <a:r>
              <a:rPr lang="en-US" sz="5600" dirty="0" err="1" smtClean="0"/>
              <a:t>Planeamiento</a:t>
            </a:r>
            <a:r>
              <a:rPr lang="en-US" sz="5600" dirty="0" smtClean="0"/>
              <a:t>   </a:t>
            </a:r>
            <a:r>
              <a:rPr lang="en-US" sz="5600" dirty="0" err="1" smtClean="0"/>
              <a:t>Planeamiento</a:t>
            </a:r>
            <a:r>
              <a:rPr lang="en-US" sz="5600" dirty="0" smtClean="0"/>
              <a:t> </a:t>
            </a:r>
            <a:r>
              <a:rPr lang="es-VE" sz="5600" b="1" dirty="0" smtClean="0"/>
              <a:t>		</a:t>
            </a:r>
            <a:r>
              <a:rPr lang="es-VE" sz="5600" b="1" u="sng" dirty="0" err="1" smtClean="0">
                <a:solidFill>
                  <a:srgbClr val="FF0000"/>
                </a:solidFill>
              </a:rPr>
              <a:t>Comp.A</a:t>
            </a:r>
            <a:r>
              <a:rPr lang="es-VE" sz="5600" b="1" u="sng" dirty="0" smtClean="0">
                <a:solidFill>
                  <a:srgbClr val="FF0000"/>
                </a:solidFill>
              </a:rPr>
              <a:t>. VI (nunca aplicada)</a:t>
            </a:r>
          </a:p>
          <a:p>
            <a:pPr marL="0" indent="0">
              <a:buNone/>
            </a:pPr>
            <a:r>
              <a:rPr lang="en-US" sz="5600" dirty="0" smtClean="0"/>
              <a:t>			             </a:t>
            </a:r>
            <a:r>
              <a:rPr lang="es-VE" sz="5600" dirty="0" smtClean="0"/>
              <a:t>    Urbano I</a:t>
            </a:r>
            <a:r>
              <a:rPr lang="es-VE" sz="5600" dirty="0"/>
              <a:t>	</a:t>
            </a:r>
            <a:r>
              <a:rPr lang="es-VE" sz="5600" dirty="0" smtClean="0"/>
              <a:t>Urbano II 		</a:t>
            </a:r>
            <a:endParaRPr lang="es-VE" sz="5600" dirty="0" smtClean="0">
              <a:solidFill>
                <a:srgbClr val="00B050"/>
              </a:solidFill>
            </a:endParaRPr>
          </a:p>
          <a:p>
            <a:pPr marL="0" indent="0">
              <a:buNone/>
            </a:pPr>
            <a:r>
              <a:rPr lang="en-US" sz="5600" dirty="0" err="1" smtClean="0"/>
              <a:t>Sociología</a:t>
            </a:r>
            <a:r>
              <a:rPr lang="en-US" sz="5600" dirty="0" smtClean="0"/>
              <a:t>	Hist</a:t>
            </a:r>
            <a:r>
              <a:rPr lang="en-US" sz="5600" dirty="0"/>
              <a:t>. 10	Hist. 20	</a:t>
            </a:r>
            <a:r>
              <a:rPr lang="en-US" sz="5600" dirty="0" smtClean="0"/>
              <a:t>Hist</a:t>
            </a:r>
            <a:r>
              <a:rPr lang="en-US" sz="5600" dirty="0"/>
              <a:t>. </a:t>
            </a:r>
            <a:r>
              <a:rPr lang="en-US" sz="5600" dirty="0" smtClean="0"/>
              <a:t>30     Hist</a:t>
            </a:r>
            <a:r>
              <a:rPr lang="en-US" sz="5600" dirty="0"/>
              <a:t>. </a:t>
            </a:r>
            <a:r>
              <a:rPr lang="en-US" sz="5600" dirty="0" err="1" smtClean="0"/>
              <a:t>Renac</a:t>
            </a:r>
            <a:r>
              <a:rPr lang="en-US" sz="5600" dirty="0" smtClean="0"/>
              <a:t>. Hist. Colonial</a:t>
            </a:r>
            <a:r>
              <a:rPr lang="en-US" sz="5600" dirty="0"/>
              <a:t>		</a:t>
            </a:r>
            <a:r>
              <a:rPr lang="en-US" sz="5600" b="1" dirty="0" smtClean="0">
                <a:solidFill>
                  <a:srgbClr val="00B050"/>
                </a:solidFill>
              </a:rPr>
              <a:t>          </a:t>
            </a:r>
            <a:r>
              <a:rPr lang="en-US" sz="5600" b="1" dirty="0" err="1" smtClean="0">
                <a:solidFill>
                  <a:srgbClr val="00B050"/>
                </a:solidFill>
              </a:rPr>
              <a:t>Seminario</a:t>
            </a:r>
            <a:r>
              <a:rPr lang="en-US" sz="5600" b="1" dirty="0" smtClean="0">
                <a:solidFill>
                  <a:srgbClr val="00B050"/>
                </a:solidFill>
              </a:rPr>
              <a:t> 2 </a:t>
            </a:r>
            <a:r>
              <a:rPr lang="en-US" sz="5600" b="1" dirty="0" err="1" smtClean="0">
                <a:solidFill>
                  <a:srgbClr val="00B050"/>
                </a:solidFill>
              </a:rPr>
              <a:t>Seminario</a:t>
            </a:r>
            <a:r>
              <a:rPr lang="en-US" sz="5600" b="1" dirty="0" smtClean="0">
                <a:solidFill>
                  <a:srgbClr val="00B050"/>
                </a:solidFill>
              </a:rPr>
              <a:t> 4</a:t>
            </a:r>
            <a:endParaRPr lang="en-US" sz="5600" dirty="0" smtClean="0"/>
          </a:p>
          <a:p>
            <a:pPr marL="0" indent="0">
              <a:buNone/>
            </a:pPr>
            <a:r>
              <a:rPr lang="en-US" sz="5600" dirty="0" err="1" smtClean="0"/>
              <a:t>Técnicas</a:t>
            </a:r>
            <a:r>
              <a:rPr lang="en-US" sz="5600" dirty="0" smtClean="0"/>
              <a:t> </a:t>
            </a:r>
            <a:r>
              <a:rPr lang="en-US" sz="5600" dirty="0" err="1" smtClean="0"/>
              <a:t>deEstudio</a:t>
            </a:r>
            <a:r>
              <a:rPr lang="en-US" sz="5600" dirty="0"/>
              <a:t>		</a:t>
            </a:r>
            <a:r>
              <a:rPr lang="en-US" sz="5600" dirty="0" smtClean="0"/>
              <a:t>			</a:t>
            </a:r>
            <a:r>
              <a:rPr lang="en-US" sz="5600" dirty="0" err="1" smtClean="0"/>
              <a:t>Teoria</a:t>
            </a:r>
            <a:r>
              <a:rPr lang="en-US" sz="5600" dirty="0" smtClean="0"/>
              <a:t> </a:t>
            </a:r>
            <a:r>
              <a:rPr lang="en-US" sz="5600" dirty="0" err="1"/>
              <a:t>Arq</a:t>
            </a:r>
            <a:r>
              <a:rPr lang="en-US" sz="5600" dirty="0" smtClean="0"/>
              <a:t>. I ó II</a:t>
            </a:r>
            <a:r>
              <a:rPr lang="en-US" dirty="0"/>
              <a:t>				</a:t>
            </a:r>
            <a:endParaRPr lang="es-VE" b="1" dirty="0" smtClean="0"/>
          </a:p>
          <a:p>
            <a:pPr marL="0" indent="0" algn="ctr">
              <a:buNone/>
            </a:pPr>
            <a:r>
              <a:rPr lang="es-VE" sz="4800" b="1" u="sng" dirty="0" smtClean="0">
                <a:solidFill>
                  <a:srgbClr val="FF0000"/>
                </a:solidFill>
              </a:rPr>
              <a:t>Nota: la línea roja indica </a:t>
            </a:r>
            <a:r>
              <a:rPr lang="es-VE" sz="4800" dirty="0" smtClean="0">
                <a:solidFill>
                  <a:srgbClr val="FF0000"/>
                </a:solidFill>
              </a:rPr>
              <a:t>que se convirtieron en materias terminales de la carrera, para estudiantes que habían culminado el último taller. </a:t>
            </a:r>
            <a:r>
              <a:rPr lang="es-VE" sz="4800" u="sng" dirty="0" smtClean="0">
                <a:solidFill>
                  <a:srgbClr val="7030A0"/>
                </a:solidFill>
              </a:rPr>
              <a:t>………………………………………………………………………………………………………………………………………………………………………………………………………………………..</a:t>
            </a:r>
            <a:endParaRPr lang="es-VE" sz="4800" b="1" u="sng" dirty="0" smtClean="0"/>
          </a:p>
          <a:p>
            <a:pPr marL="0" indent="0">
              <a:buNone/>
            </a:pPr>
            <a:endParaRPr lang="es-VE" sz="800" b="1" u="sng" dirty="0" smtClean="0"/>
          </a:p>
          <a:p>
            <a:pPr marL="0" indent="0">
              <a:buNone/>
            </a:pPr>
            <a:r>
              <a:rPr lang="es-VE" sz="5600" b="1" u="sng" dirty="0" smtClean="0"/>
              <a:t>Diagnóstico </a:t>
            </a:r>
            <a:r>
              <a:rPr lang="es-VE" sz="5600" b="1" u="sng" dirty="0"/>
              <a:t>Curricular </a:t>
            </a:r>
            <a:r>
              <a:rPr lang="es-VE" sz="5600" b="1" u="sng" dirty="0" smtClean="0"/>
              <a:t>1981</a:t>
            </a:r>
            <a:r>
              <a:rPr lang="es-VE" sz="5600" dirty="0" smtClean="0"/>
              <a:t> (Jugo, 1981)</a:t>
            </a:r>
            <a:r>
              <a:rPr lang="es-VE" sz="5600" b="1" dirty="0" smtClean="0"/>
              <a:t>:</a:t>
            </a:r>
            <a:r>
              <a:rPr lang="es-VE" sz="5600" dirty="0" smtClean="0"/>
              <a:t> </a:t>
            </a:r>
            <a:r>
              <a:rPr lang="es-VE" sz="5600" b="1" dirty="0">
                <a:solidFill>
                  <a:srgbClr val="FF0000"/>
                </a:solidFill>
              </a:rPr>
              <a:t>En el cambio de anualidades a semestres, se perdieron dos talleres (un año de </a:t>
            </a:r>
            <a:r>
              <a:rPr lang="es-VE" sz="5600" b="1" dirty="0" smtClean="0">
                <a:solidFill>
                  <a:srgbClr val="FF0000"/>
                </a:solidFill>
              </a:rPr>
              <a:t>taller). Comp</a:t>
            </a:r>
            <a:r>
              <a:rPr lang="es-VE" sz="5600" b="1" dirty="0">
                <a:solidFill>
                  <a:srgbClr val="FF0000"/>
                </a:solidFill>
              </a:rPr>
              <a:t>. Arq. VI nunca se aplicó. </a:t>
            </a:r>
            <a:r>
              <a:rPr lang="es-VE" sz="5600" b="1" dirty="0" smtClean="0">
                <a:solidFill>
                  <a:srgbClr val="FF0000"/>
                </a:solidFill>
              </a:rPr>
              <a:t>Son 7 </a:t>
            </a:r>
            <a:r>
              <a:rPr lang="es-VE" sz="5600" b="1" dirty="0">
                <a:solidFill>
                  <a:srgbClr val="FF0000"/>
                </a:solidFill>
              </a:rPr>
              <a:t>áreas de conocimiento que se </a:t>
            </a:r>
            <a:r>
              <a:rPr lang="es-VE" sz="5600" b="1" dirty="0" err="1">
                <a:solidFill>
                  <a:srgbClr val="FF0000"/>
                </a:solidFill>
              </a:rPr>
              <a:t>prelan</a:t>
            </a:r>
            <a:r>
              <a:rPr lang="es-VE" sz="5600" b="1" dirty="0">
                <a:solidFill>
                  <a:srgbClr val="FF0000"/>
                </a:solidFill>
              </a:rPr>
              <a:t> linealmente</a:t>
            </a:r>
            <a:r>
              <a:rPr lang="es-VE" sz="5600" dirty="0"/>
              <a:t>. Por lo tanto:</a:t>
            </a:r>
          </a:p>
          <a:p>
            <a:pPr marL="0" lvl="0" indent="0">
              <a:buNone/>
            </a:pPr>
            <a:r>
              <a:rPr lang="es-VE" sz="5600" dirty="0" smtClean="0"/>
              <a:t>- El </a:t>
            </a:r>
            <a:r>
              <a:rPr lang="es-VE" sz="5600" dirty="0"/>
              <a:t>estudiante podía culminar el eje de taller, </a:t>
            </a:r>
            <a:r>
              <a:rPr lang="es-VE" sz="5600" dirty="0" smtClean="0"/>
              <a:t>y seguía cursando semestres con Matemáticas 30, Estructuras III y Perspectiva y Sombras. 			- Expresión </a:t>
            </a:r>
            <a:r>
              <a:rPr lang="es-VE" sz="5600" dirty="0"/>
              <a:t>Gráfica se había vuelto una materia optativa.</a:t>
            </a:r>
          </a:p>
          <a:p>
            <a:pPr marL="0" indent="0">
              <a:buNone/>
            </a:pPr>
            <a:r>
              <a:rPr lang="es-VE" sz="5600" b="1" u="sng" dirty="0" smtClean="0"/>
              <a:t>Decisiones de ajuste curricular entre </a:t>
            </a:r>
            <a:r>
              <a:rPr lang="es-VE" sz="5600" b="1" u="sng" dirty="0"/>
              <a:t>1982 y </a:t>
            </a:r>
            <a:r>
              <a:rPr lang="es-VE" sz="5600" b="1" u="sng" dirty="0" smtClean="0"/>
              <a:t>1983</a:t>
            </a:r>
            <a:r>
              <a:rPr lang="es-VE" sz="5600" b="1" dirty="0" smtClean="0"/>
              <a:t>:  1) un </a:t>
            </a:r>
            <a:r>
              <a:rPr lang="es-VE" sz="5600" b="1" dirty="0"/>
              <a:t>sistema de prelaciones convergente al eje de taller (no se </a:t>
            </a:r>
            <a:r>
              <a:rPr lang="es-VE" sz="5600" b="1" dirty="0" smtClean="0"/>
              <a:t>puede avanzar </a:t>
            </a:r>
            <a:r>
              <a:rPr lang="es-VE" sz="5600" b="1" dirty="0"/>
              <a:t>en taller si no se tienen aprobadas las materias del nivel </a:t>
            </a:r>
            <a:r>
              <a:rPr lang="es-VE" sz="5600" b="1" dirty="0" smtClean="0"/>
              <a:t>Pre-anterior</a:t>
            </a:r>
            <a:r>
              <a:rPr lang="es-VE" sz="5600" b="1" dirty="0"/>
              <a:t>), y así </a:t>
            </a:r>
            <a:r>
              <a:rPr lang="es-VE" sz="5600" b="1" dirty="0" smtClean="0"/>
              <a:t>comenzar, tras 11 años, comenzar </a:t>
            </a:r>
            <a:r>
              <a:rPr lang="es-VE" sz="5600" b="1" dirty="0"/>
              <a:t>a poner orden en el desorden. </a:t>
            </a:r>
            <a:r>
              <a:rPr lang="es-VE" sz="5600" b="1" dirty="0" smtClean="0"/>
              <a:t>2) </a:t>
            </a:r>
            <a:r>
              <a:rPr lang="es-VE" sz="5600" b="1" dirty="0" smtClean="0">
                <a:solidFill>
                  <a:srgbClr val="00B050"/>
                </a:solidFill>
              </a:rPr>
              <a:t>Se </a:t>
            </a:r>
            <a:r>
              <a:rPr lang="es-VE" sz="5600" b="1" dirty="0">
                <a:solidFill>
                  <a:srgbClr val="00B050"/>
                </a:solidFill>
              </a:rPr>
              <a:t>comenzó a estudiar la inserción del Trabajo Especial de Grado TEGA</a:t>
            </a:r>
            <a:r>
              <a:rPr lang="es-VE" sz="5600" b="1" dirty="0"/>
              <a:t>. </a:t>
            </a:r>
            <a:endParaRPr lang="es-VE" sz="5600" dirty="0"/>
          </a:p>
          <a:p>
            <a:pPr marL="0" indent="0">
              <a:buNone/>
            </a:pPr>
            <a:r>
              <a:rPr lang="es-VE" sz="5600" b="1" dirty="0" smtClean="0"/>
              <a:t>			3) Se demostró que con un buen estudio </a:t>
            </a:r>
          </a:p>
          <a:p>
            <a:pPr marL="0" indent="0">
              <a:buNone/>
            </a:pPr>
            <a:r>
              <a:rPr lang="es-VE" sz="5600" b="1" dirty="0"/>
              <a:t>	</a:t>
            </a:r>
            <a:r>
              <a:rPr lang="es-VE" sz="5600" b="1" dirty="0" smtClean="0"/>
              <a:t>SE </a:t>
            </a:r>
            <a:r>
              <a:rPr lang="es-VE" sz="5600" b="1" dirty="0"/>
              <a:t>PUEDEN HACER AJUSTES </a:t>
            </a:r>
            <a:r>
              <a:rPr lang="es-VE" sz="5600" b="1" dirty="0" smtClean="0"/>
              <a:t>AL PLAN </a:t>
            </a:r>
            <a:r>
              <a:rPr lang="es-VE" sz="5600" b="1" dirty="0"/>
              <a:t>DE </a:t>
            </a:r>
            <a:r>
              <a:rPr lang="es-VE" sz="5600" b="1" dirty="0" smtClean="0"/>
              <a:t>ESTUDIOS SIN </a:t>
            </a:r>
            <a:r>
              <a:rPr lang="es-VE" sz="5600" b="1" dirty="0"/>
              <a:t>HACERLE CAMBIOS ESTRUCTURALES</a:t>
            </a:r>
            <a:r>
              <a:rPr lang="es-VE" sz="4800" b="1" dirty="0" smtClean="0"/>
              <a:t>.</a:t>
            </a:r>
            <a:endParaRPr lang="es-VE" sz="4800" b="1" dirty="0"/>
          </a:p>
        </p:txBody>
      </p:sp>
    </p:spTree>
    <p:extLst>
      <p:ext uri="{BB962C8B-B14F-4D97-AF65-F5344CB8AC3E}">
        <p14:creationId xmlns:p14="http://schemas.microsoft.com/office/powerpoint/2010/main" xmlns="" val="606116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44624"/>
            <a:ext cx="8507288" cy="1373014"/>
          </a:xfrm>
        </p:spPr>
        <p:txBody>
          <a:bodyPr>
            <a:normAutofit fontScale="90000"/>
          </a:bodyPr>
          <a:lstStyle/>
          <a:p>
            <a:r>
              <a:rPr lang="es-VE" sz="2400" b="1" dirty="0" smtClean="0"/>
              <a:t>PLAN DE ESTUDIOS ESCUELA DE ARQUITECTURA – EVOLUCIÓN 3 </a:t>
            </a:r>
            <a:r>
              <a:rPr lang="es-VE" sz="2400" b="1" dirty="0" smtClean="0">
                <a:solidFill>
                  <a:srgbClr val="0000FF"/>
                </a:solidFill>
              </a:rPr>
              <a:t>     4/6</a:t>
            </a:r>
            <a:r>
              <a:rPr lang="es-VE" sz="2400" b="1" dirty="0" smtClean="0"/>
              <a:t/>
            </a:r>
            <a:br>
              <a:rPr lang="es-VE" sz="2400" b="1" dirty="0" smtClean="0"/>
            </a:br>
            <a:r>
              <a:rPr lang="es-VE" sz="2400" b="1" dirty="0" smtClean="0"/>
              <a:t>Plan de Estudios </a:t>
            </a:r>
            <a:r>
              <a:rPr lang="es-VE" sz="2400" b="1" dirty="0" smtClean="0">
                <a:solidFill>
                  <a:srgbClr val="FF0000"/>
                </a:solidFill>
              </a:rPr>
              <a:t>Semestres Unidades Crédito - 1988-2014</a:t>
            </a:r>
            <a:br>
              <a:rPr lang="es-VE" sz="2400" b="1" dirty="0" smtClean="0">
                <a:solidFill>
                  <a:srgbClr val="FF0000"/>
                </a:solidFill>
              </a:rPr>
            </a:br>
            <a:r>
              <a:rPr lang="es-VE" sz="1800" b="1" dirty="0" smtClean="0">
                <a:solidFill>
                  <a:srgbClr val="C00000"/>
                </a:solidFill>
              </a:rPr>
              <a:t>Áreas de Conocimiento y Taller </a:t>
            </a:r>
            <a:r>
              <a:rPr lang="es-VE" sz="1800" b="1" dirty="0" smtClean="0"/>
              <a:t>-</a:t>
            </a:r>
            <a:r>
              <a:rPr lang="es-VE" sz="1800" b="1" dirty="0" smtClean="0">
                <a:solidFill>
                  <a:srgbClr val="00B050"/>
                </a:solidFill>
              </a:rPr>
              <a:t> Áreas que permiten incorporar investigación</a:t>
            </a:r>
            <a:r>
              <a:rPr lang="es-VE" sz="1600" dirty="0" smtClean="0"/>
              <a:t/>
            </a:r>
            <a:br>
              <a:rPr lang="es-VE" sz="1600" dirty="0" smtClean="0"/>
            </a:br>
            <a:r>
              <a:rPr lang="es-VE" sz="900" u="sng" dirty="0" smtClean="0">
                <a:solidFill>
                  <a:srgbClr val="7030A0"/>
                </a:solidFill>
              </a:rPr>
              <a:t>…………………………………………………………………………………………………………………………………………………………………………………………………………………………………………………………………….</a:t>
            </a:r>
            <a:endParaRPr lang="es-VE" sz="900" dirty="0"/>
          </a:p>
        </p:txBody>
      </p:sp>
      <p:sp>
        <p:nvSpPr>
          <p:cNvPr id="3" name="2 Marcador de contenido"/>
          <p:cNvSpPr>
            <a:spLocks noGrp="1"/>
          </p:cNvSpPr>
          <p:nvPr>
            <p:ph idx="1"/>
          </p:nvPr>
        </p:nvSpPr>
        <p:spPr>
          <a:xfrm>
            <a:off x="107504" y="980728"/>
            <a:ext cx="8784976" cy="5688632"/>
          </a:xfrm>
        </p:spPr>
        <p:txBody>
          <a:bodyPr>
            <a:normAutofit fontScale="40000" lnSpcReduction="20000"/>
          </a:bodyPr>
          <a:lstStyle/>
          <a:p>
            <a:pPr marL="0" indent="0">
              <a:buNone/>
            </a:pPr>
            <a:r>
              <a:rPr lang="es-VE" b="1" u="sng" dirty="0" smtClean="0"/>
              <a:t>Semestres</a:t>
            </a:r>
          </a:p>
          <a:p>
            <a:pPr marL="0" indent="0">
              <a:buNone/>
            </a:pPr>
            <a:r>
              <a:rPr lang="es-VE" b="1" u="sng" dirty="0" smtClean="0"/>
              <a:t>1º 	2º	3º 	4º 	5º 	6º 	7º 	8º 	9º 	10º </a:t>
            </a:r>
            <a:endParaRPr lang="es-VE" dirty="0" smtClean="0"/>
          </a:p>
          <a:p>
            <a:pPr marL="0" indent="0">
              <a:buNone/>
            </a:pPr>
            <a:r>
              <a:rPr lang="es-VE" b="1" u="sng" dirty="0" smtClean="0">
                <a:solidFill>
                  <a:srgbClr val="C00000"/>
                </a:solidFill>
              </a:rPr>
              <a:t>EJE DE TALLERES  DE DISEÑO </a:t>
            </a:r>
            <a:r>
              <a:rPr lang="es-VE" dirty="0" smtClean="0"/>
              <a:t>		         				        </a:t>
            </a:r>
          </a:p>
          <a:p>
            <a:pPr marL="0" indent="0">
              <a:buNone/>
            </a:pPr>
            <a:r>
              <a:rPr lang="es-VE" b="1" u="sng" dirty="0" smtClean="0">
                <a:solidFill>
                  <a:srgbClr val="00B050"/>
                </a:solidFill>
              </a:rPr>
              <a:t>TD 10	TD 20 	TD 30 	TD 40 	TD 50 	TD 60             TD 70            TD 80           Fase 1  </a:t>
            </a:r>
            <a:r>
              <a:rPr lang="es-VE" sz="4000" b="1" u="sng" dirty="0" smtClean="0">
                <a:solidFill>
                  <a:srgbClr val="00CC00"/>
                </a:solidFill>
              </a:rPr>
              <a:t>TEGA</a:t>
            </a:r>
            <a:r>
              <a:rPr lang="es-VE" dirty="0" smtClean="0"/>
              <a:t> </a:t>
            </a:r>
            <a:r>
              <a:rPr lang="es-VE" b="1" u="sng" dirty="0" smtClean="0">
                <a:solidFill>
                  <a:srgbClr val="00B050"/>
                </a:solidFill>
              </a:rPr>
              <a:t>Fase 2</a:t>
            </a:r>
            <a:endParaRPr lang="es-VE" b="1" dirty="0" smtClean="0"/>
          </a:p>
          <a:p>
            <a:pPr marL="0" indent="0">
              <a:buNone/>
            </a:pPr>
            <a:r>
              <a:rPr lang="es-VE" b="1" dirty="0" smtClean="0">
                <a:solidFill>
                  <a:srgbClr val="C00000"/>
                </a:solidFill>
              </a:rPr>
              <a:t>ESTUDIOS AMBIENTALES (Y URBANISMO)      </a:t>
            </a:r>
            <a:r>
              <a:rPr lang="es-VE" dirty="0" smtClean="0"/>
              <a:t>-----------------------------</a:t>
            </a:r>
            <a:r>
              <a:rPr lang="es-VE" b="1" dirty="0" smtClean="0">
                <a:solidFill>
                  <a:srgbClr val="C00000"/>
                </a:solidFill>
              </a:rPr>
              <a:t>		</a:t>
            </a:r>
          </a:p>
          <a:p>
            <a:pPr marL="0" indent="0">
              <a:buNone/>
            </a:pPr>
            <a:r>
              <a:rPr lang="es-VE" b="1" dirty="0">
                <a:solidFill>
                  <a:srgbClr val="C00000"/>
                </a:solidFill>
              </a:rPr>
              <a:t>	</a:t>
            </a:r>
            <a:r>
              <a:rPr lang="es-VE" b="1" dirty="0" smtClean="0">
                <a:solidFill>
                  <a:srgbClr val="C00000"/>
                </a:solidFill>
              </a:rPr>
              <a:t>		         </a:t>
            </a:r>
            <a:r>
              <a:rPr lang="es-VE" dirty="0" smtClean="0"/>
              <a:t>Estudios Ambientales E.A. 10 --------	 E.A. 20 -------	---------------------- </a:t>
            </a:r>
            <a:r>
              <a:rPr lang="es-VE" b="1" dirty="0" smtClean="0"/>
              <a:t>	</a:t>
            </a:r>
            <a:endParaRPr lang="es-VE" b="1" dirty="0" smtClean="0">
              <a:solidFill>
                <a:srgbClr val="C00000"/>
              </a:solidFill>
            </a:endParaRPr>
          </a:p>
          <a:p>
            <a:pPr marL="0" indent="0">
              <a:buNone/>
            </a:pPr>
            <a:r>
              <a:rPr lang="es-VE" b="1" dirty="0" smtClean="0">
                <a:solidFill>
                  <a:srgbClr val="C00000"/>
                </a:solidFill>
              </a:rPr>
              <a:t>CIENCIAS BÁSICAS  (C.B.) Y TECNOLOGÍA </a:t>
            </a:r>
            <a:r>
              <a:rPr lang="es-VE" dirty="0" smtClean="0"/>
              <a:t>                  			      ------------ E.A. 30</a:t>
            </a:r>
            <a:endParaRPr lang="es-VE" dirty="0" smtClean="0">
              <a:solidFill>
                <a:srgbClr val="FF0000"/>
              </a:solidFill>
            </a:endParaRPr>
          </a:p>
          <a:p>
            <a:pPr marL="0" indent="0">
              <a:buNone/>
            </a:pPr>
            <a:r>
              <a:rPr lang="es-VE" dirty="0" smtClean="0"/>
              <a:t>             ----------------------------------- Computación Básica			            	</a:t>
            </a:r>
          </a:p>
          <a:p>
            <a:pPr marL="0" indent="0">
              <a:buNone/>
            </a:pPr>
            <a:r>
              <a:rPr lang="es-VE" dirty="0" smtClean="0"/>
              <a:t>C.B.10 -------	C.B.20 -------------- Sistemas Estructurales S.E. 10 --------	 S.E. 20 -------	 S.E. </a:t>
            </a:r>
            <a:r>
              <a:rPr lang="es-VE" dirty="0"/>
              <a:t>3</a:t>
            </a:r>
            <a:r>
              <a:rPr lang="es-VE" dirty="0" smtClean="0"/>
              <a:t>0 ------------------------------	</a:t>
            </a:r>
          </a:p>
          <a:p>
            <a:pPr marL="0" indent="0">
              <a:buNone/>
            </a:pPr>
            <a:r>
              <a:rPr lang="es-VE" dirty="0" smtClean="0"/>
              <a:t>Física 		Const. 10	Const. 20	Const. 30		 Const. </a:t>
            </a:r>
            <a:r>
              <a:rPr lang="es-VE" dirty="0"/>
              <a:t>4</a:t>
            </a:r>
            <a:r>
              <a:rPr lang="es-VE" dirty="0" smtClean="0"/>
              <a:t>0 ---------------------------</a:t>
            </a:r>
            <a:endParaRPr lang="es-VE" dirty="0"/>
          </a:p>
          <a:p>
            <a:pPr marL="0" indent="0">
              <a:buNone/>
            </a:pPr>
            <a:r>
              <a:rPr lang="es-VE" b="1" dirty="0" smtClean="0">
                <a:solidFill>
                  <a:srgbClr val="C00000"/>
                </a:solidFill>
              </a:rPr>
              <a:t>SISTEMAS DE PROYECCIÓN </a:t>
            </a:r>
            <a:r>
              <a:rPr lang="es-VE" dirty="0" err="1" smtClean="0"/>
              <a:t>Sist.Pry</a:t>
            </a:r>
            <a:r>
              <a:rPr lang="es-VE" dirty="0" smtClean="0"/>
              <a:t>. </a:t>
            </a:r>
            <a:r>
              <a:rPr lang="es-VE" b="1" dirty="0" smtClean="0">
                <a:solidFill>
                  <a:srgbClr val="C00000"/>
                </a:solidFill>
              </a:rPr>
              <a:t>Y DE EXPRESIÓN GRÁFICA </a:t>
            </a:r>
            <a:r>
              <a:rPr lang="es-VE" dirty="0" err="1" smtClean="0"/>
              <a:t>Exp</a:t>
            </a:r>
            <a:r>
              <a:rPr lang="es-VE" dirty="0" smtClean="0"/>
              <a:t>. </a:t>
            </a:r>
            <a:r>
              <a:rPr lang="es-VE" dirty="0" err="1" smtClean="0"/>
              <a:t>Gráf</a:t>
            </a:r>
            <a:r>
              <a:rPr lang="es-VE" dirty="0" smtClean="0"/>
              <a:t>.          </a:t>
            </a:r>
            <a:r>
              <a:rPr lang="es-VE" b="1" dirty="0" smtClean="0">
                <a:solidFill>
                  <a:srgbClr val="009900"/>
                </a:solidFill>
              </a:rPr>
              <a:t>PASANTÍA (corta o larga) opcional </a:t>
            </a:r>
          </a:p>
          <a:p>
            <a:pPr marL="0" indent="0">
              <a:buNone/>
            </a:pPr>
            <a:r>
              <a:rPr lang="es-VE" dirty="0" smtClean="0"/>
              <a:t>Sist.Pry.10 - </a:t>
            </a:r>
            <a:r>
              <a:rPr lang="es-VE" dirty="0" err="1" smtClean="0"/>
              <a:t>Sist.Pry</a:t>
            </a:r>
            <a:r>
              <a:rPr lang="es-VE" dirty="0" smtClean="0"/>
              <a:t>. 20 - </a:t>
            </a:r>
            <a:r>
              <a:rPr lang="es-VE" dirty="0" err="1" smtClean="0"/>
              <a:t>Sist.Pry</a:t>
            </a:r>
            <a:r>
              <a:rPr lang="es-VE" dirty="0" smtClean="0"/>
              <a:t>. 30 				</a:t>
            </a:r>
            <a:r>
              <a:rPr lang="es-VE" dirty="0" smtClean="0">
                <a:solidFill>
                  <a:srgbClr val="009900"/>
                </a:solidFill>
              </a:rPr>
              <a:t>    </a:t>
            </a:r>
            <a:r>
              <a:rPr lang="es-VE" b="1" dirty="0" smtClean="0">
                <a:solidFill>
                  <a:srgbClr val="009900"/>
                </a:solidFill>
              </a:rPr>
              <a:t>en el 8º semestre</a:t>
            </a:r>
            <a:r>
              <a:rPr lang="es-VE" dirty="0" smtClean="0">
                <a:solidFill>
                  <a:srgbClr val="009900"/>
                </a:solidFill>
              </a:rPr>
              <a:t>              </a:t>
            </a:r>
          </a:p>
          <a:p>
            <a:pPr marL="0" indent="0">
              <a:buNone/>
            </a:pPr>
            <a:r>
              <a:rPr lang="es-VE" dirty="0" err="1" smtClean="0"/>
              <a:t>Exp.Gráf</a:t>
            </a:r>
            <a:r>
              <a:rPr lang="es-VE" dirty="0" smtClean="0"/>
              <a:t>. 10 - </a:t>
            </a:r>
            <a:r>
              <a:rPr lang="es-VE" dirty="0" err="1" smtClean="0"/>
              <a:t>Exp.Gráf</a:t>
            </a:r>
            <a:r>
              <a:rPr lang="es-VE" dirty="0" smtClean="0"/>
              <a:t>. 20					</a:t>
            </a:r>
            <a:r>
              <a:rPr lang="es-VE" b="1" dirty="0" smtClean="0">
                <a:solidFill>
                  <a:srgbClr val="009900"/>
                </a:solidFill>
              </a:rPr>
              <a:t>SERVICIO COMUNITARIO</a:t>
            </a:r>
            <a:r>
              <a:rPr lang="es-VE" dirty="0" smtClean="0">
                <a:solidFill>
                  <a:srgbClr val="009900"/>
                </a:solidFill>
              </a:rPr>
              <a:t>            </a:t>
            </a:r>
            <a:r>
              <a:rPr lang="es-VE" dirty="0" smtClean="0"/>
              <a:t>	</a:t>
            </a:r>
            <a:endParaRPr lang="en-US" b="1" dirty="0" smtClean="0">
              <a:solidFill>
                <a:srgbClr val="C00000"/>
              </a:solidFill>
            </a:endParaRPr>
          </a:p>
          <a:p>
            <a:pPr marL="0" indent="0">
              <a:buNone/>
            </a:pPr>
            <a:r>
              <a:rPr lang="en-US" b="1" dirty="0" smtClean="0">
                <a:solidFill>
                  <a:srgbClr val="C00000"/>
                </a:solidFill>
              </a:rPr>
              <a:t>HISTORIA DE LA ARQUITECTURA</a:t>
            </a:r>
            <a:r>
              <a:rPr lang="es-VE" b="1" dirty="0" smtClean="0"/>
              <a:t>					             		</a:t>
            </a:r>
            <a:r>
              <a:rPr lang="en-US" dirty="0" smtClean="0"/>
              <a:t>		Hist. 10 ------</a:t>
            </a:r>
            <a:r>
              <a:rPr lang="en-US" dirty="0"/>
              <a:t>	</a:t>
            </a:r>
            <a:r>
              <a:rPr lang="en-US" dirty="0" smtClean="0"/>
              <a:t>Hist. 20------- 	Hist. 30 ------	Hist. 40 -----------------------------------------------	</a:t>
            </a:r>
          </a:p>
          <a:p>
            <a:pPr marL="0" indent="0">
              <a:buNone/>
            </a:pPr>
            <a:r>
              <a:rPr lang="en-US" b="1" dirty="0" smtClean="0">
                <a:solidFill>
                  <a:srgbClr val="C00000"/>
                </a:solidFill>
              </a:rPr>
              <a:t>ASIGNATURAS OPTATIVAS GENERALES: AOPG		                 ASIGNATURAS OPTATIVAS ESPECÍFICAS: AOPE </a:t>
            </a:r>
            <a:endParaRPr lang="en-US" dirty="0"/>
          </a:p>
          <a:p>
            <a:pPr marL="0" indent="0">
              <a:lnSpc>
                <a:spcPct val="120000"/>
              </a:lnSpc>
              <a:buNone/>
            </a:pPr>
            <a:r>
              <a:rPr lang="en-US" b="1" dirty="0" smtClean="0">
                <a:solidFill>
                  <a:srgbClr val="00B050"/>
                </a:solidFill>
              </a:rPr>
              <a:t>AOPG 1	AOPG 2						AOPE 1      AOPE 3      AOPE 6</a:t>
            </a:r>
          </a:p>
          <a:p>
            <a:pPr marL="0" indent="0">
              <a:lnSpc>
                <a:spcPct val="120000"/>
              </a:lnSpc>
              <a:buNone/>
            </a:pPr>
            <a:r>
              <a:rPr lang="en-US" u="sng" dirty="0" smtClean="0"/>
              <a:t>El Sistema de </a:t>
            </a:r>
            <a:r>
              <a:rPr lang="en-US" u="sng" dirty="0" err="1" smtClean="0"/>
              <a:t>Prelaciones</a:t>
            </a:r>
            <a:r>
              <a:rPr lang="en-US" u="sng" dirty="0" smtClean="0"/>
              <a:t>:</a:t>
            </a:r>
            <a:r>
              <a:rPr lang="en-US" dirty="0" smtClean="0"/>
              <a:t> Las </a:t>
            </a:r>
            <a:r>
              <a:rPr lang="en-US" dirty="0" err="1" smtClean="0"/>
              <a:t>líneas</a:t>
            </a:r>
            <a:r>
              <a:rPr lang="en-US" dirty="0" smtClean="0"/>
              <a:t> </a:t>
            </a:r>
            <a:r>
              <a:rPr lang="en-US" dirty="0" err="1" smtClean="0"/>
              <a:t>punteadas</a:t>
            </a:r>
            <a:r>
              <a:rPr lang="en-US" dirty="0" smtClean="0"/>
              <a:t> </a:t>
            </a:r>
            <a:r>
              <a:rPr lang="en-US" dirty="0" err="1" smtClean="0"/>
              <a:t>prolongadas</a:t>
            </a:r>
            <a:r>
              <a:rPr lang="en-US" dirty="0" smtClean="0"/>
              <a:t>  </a:t>
            </a:r>
            <a:r>
              <a:rPr lang="en-US" dirty="0" err="1" smtClean="0"/>
              <a:t>prelan</a:t>
            </a:r>
            <a:r>
              <a:rPr lang="en-US" dirty="0" smtClean="0"/>
              <a:t> la </a:t>
            </a:r>
            <a:r>
              <a:rPr lang="en-US" dirty="0" err="1" smtClean="0"/>
              <a:t>Fase</a:t>
            </a:r>
            <a:r>
              <a:rPr lang="en-US" dirty="0" smtClean="0"/>
              <a:t> 1 del TEGA.	</a:t>
            </a:r>
            <a:r>
              <a:rPr lang="en-US" b="1" dirty="0" smtClean="0">
                <a:solidFill>
                  <a:srgbClr val="00B050"/>
                </a:solidFill>
              </a:rPr>
              <a:t>AOPE 2      AOPE 4      AOPE 7</a:t>
            </a:r>
            <a:endParaRPr lang="en-US" dirty="0"/>
          </a:p>
          <a:p>
            <a:pPr marL="0" indent="0">
              <a:lnSpc>
                <a:spcPct val="120000"/>
              </a:lnSpc>
              <a:buNone/>
            </a:pPr>
            <a:r>
              <a:rPr lang="en-US" dirty="0" smtClean="0"/>
              <a:t>Los </a:t>
            </a:r>
            <a:r>
              <a:rPr lang="en-US" dirty="0" err="1"/>
              <a:t>T</a:t>
            </a:r>
            <a:r>
              <a:rPr lang="en-US" dirty="0" err="1" smtClean="0"/>
              <a:t>alleres</a:t>
            </a:r>
            <a:r>
              <a:rPr lang="en-US" dirty="0" smtClean="0"/>
              <a:t> </a:t>
            </a:r>
            <a:r>
              <a:rPr lang="en-US" dirty="0" err="1" smtClean="0"/>
              <a:t>desde</a:t>
            </a:r>
            <a:r>
              <a:rPr lang="en-US" dirty="0" smtClean="0"/>
              <a:t> el 30, </a:t>
            </a:r>
            <a:r>
              <a:rPr lang="en-US" dirty="0" err="1" smtClean="0"/>
              <a:t>están</a:t>
            </a:r>
            <a:r>
              <a:rPr lang="en-US" dirty="0" smtClean="0"/>
              <a:t> </a:t>
            </a:r>
            <a:r>
              <a:rPr lang="en-US" dirty="0" err="1" smtClean="0"/>
              <a:t>prelados</a:t>
            </a:r>
            <a:r>
              <a:rPr lang="en-US" dirty="0" smtClean="0"/>
              <a:t> </a:t>
            </a:r>
            <a:r>
              <a:rPr lang="en-US" dirty="0" err="1" smtClean="0"/>
              <a:t>por</a:t>
            </a:r>
            <a:r>
              <a:rPr lang="en-US" dirty="0" smtClean="0"/>
              <a:t> </a:t>
            </a:r>
            <a:r>
              <a:rPr lang="en-US" dirty="0" err="1" smtClean="0"/>
              <a:t>las</a:t>
            </a:r>
            <a:r>
              <a:rPr lang="en-US" dirty="0" smtClean="0"/>
              <a:t> </a:t>
            </a:r>
            <a:r>
              <a:rPr lang="en-US" dirty="0" err="1" smtClean="0"/>
              <a:t>Asignaturas</a:t>
            </a:r>
            <a:r>
              <a:rPr lang="en-US" dirty="0" smtClean="0"/>
              <a:t> del </a:t>
            </a:r>
            <a:r>
              <a:rPr lang="en-US" dirty="0" err="1" smtClean="0"/>
              <a:t>Semestre</a:t>
            </a:r>
            <a:r>
              <a:rPr lang="en-US" dirty="0" smtClean="0"/>
              <a:t> Pre-anterior.</a:t>
            </a:r>
            <a:r>
              <a:rPr lang="en-US" b="1" dirty="0" smtClean="0">
                <a:solidFill>
                  <a:srgbClr val="00B050"/>
                </a:solidFill>
              </a:rPr>
              <a:t>                                     AOPE 5      AOPE 8</a:t>
            </a:r>
            <a:endParaRPr lang="en-US" sz="2000" b="1" dirty="0" smtClean="0">
              <a:solidFill>
                <a:srgbClr val="00B050"/>
              </a:solidFill>
            </a:endParaRPr>
          </a:p>
          <a:p>
            <a:pPr marL="0" indent="0">
              <a:lnSpc>
                <a:spcPct val="120000"/>
              </a:lnSpc>
              <a:buNone/>
            </a:pPr>
            <a:r>
              <a:rPr lang="es-VE" sz="2000" u="sng" dirty="0" smtClean="0">
                <a:solidFill>
                  <a:srgbClr val="7030A0"/>
                </a:solidFill>
              </a:rPr>
              <a:t>…………………………………………………………………………………………………………………………………………………………………………………………………………………………………………………………………………………………………………………………..</a:t>
            </a:r>
            <a:r>
              <a:rPr lang="es-VE" u="sng" dirty="0" smtClean="0">
                <a:solidFill>
                  <a:srgbClr val="7030A0"/>
                </a:solidFill>
              </a:rPr>
              <a:t>.</a:t>
            </a:r>
            <a:endParaRPr lang="en-US" dirty="0" smtClean="0"/>
          </a:p>
          <a:p>
            <a:pPr marL="0" indent="0">
              <a:lnSpc>
                <a:spcPct val="120000"/>
              </a:lnSpc>
              <a:buNone/>
            </a:pPr>
            <a:r>
              <a:rPr lang="es-VE" sz="3000" b="1" u="sng" dirty="0" smtClean="0"/>
              <a:t>Pre-Diagnóstico Curricular No Exhaustivo 2014</a:t>
            </a:r>
            <a:r>
              <a:rPr lang="es-VE" sz="3000" b="1" dirty="0" smtClean="0"/>
              <a:t>:</a:t>
            </a:r>
            <a:r>
              <a:rPr lang="es-VE" sz="3000" dirty="0" smtClean="0"/>
              <a:t> En la propuesta de 1987 los primeros dos talleres pasaron de 9 a 12 horas semanales de clase, y los siguientes 6 talleres pasaron de 12 a 16, con una disminución de las horas de las materias teóricas, bajo el supuesto de que se dictaría módulos teóricos en taller, lo cual nunca se ha implementado. No hay coordinación curricular interdepartamental, como es el caso de </a:t>
            </a:r>
            <a:r>
              <a:rPr lang="es-VE" sz="3000" dirty="0" err="1"/>
              <a:t>T</a:t>
            </a:r>
            <a:r>
              <a:rPr lang="es-VE" sz="3000" dirty="0" err="1" smtClean="0"/>
              <a:t>opografìa</a:t>
            </a:r>
            <a:r>
              <a:rPr lang="es-VE" sz="3000" dirty="0" smtClean="0"/>
              <a:t>, que figura en 3 Departamentos. El </a:t>
            </a:r>
            <a:r>
              <a:rPr lang="es-VE" sz="3000" dirty="0"/>
              <a:t>á</a:t>
            </a:r>
            <a:r>
              <a:rPr lang="es-VE" sz="3000" dirty="0" smtClean="0"/>
              <a:t>rea de Paisajismo debe incorporarse como un lineamiento de desarrollo curricular, </a:t>
            </a:r>
            <a:r>
              <a:rPr lang="es-VE" sz="3000" dirty="0" err="1" smtClean="0"/>
              <a:t>contemas</a:t>
            </a:r>
            <a:r>
              <a:rPr lang="es-VE" sz="3000" dirty="0" smtClean="0"/>
              <a:t> permanentes en Estudios Ambientales y taller 70 y 80, y consolidarse antes que se jubile la profesora </a:t>
            </a:r>
            <a:r>
              <a:rPr lang="es-VE" sz="3000" dirty="0" err="1" smtClean="0"/>
              <a:t>Ilian</a:t>
            </a:r>
            <a:r>
              <a:rPr lang="es-VE" sz="3000" dirty="0" smtClean="0"/>
              <a:t> Araque.  </a:t>
            </a:r>
            <a:r>
              <a:rPr lang="es-VE" sz="3000" b="1" u="sng" dirty="0" smtClean="0"/>
              <a:t>Propuesta No Exhaustiva</a:t>
            </a:r>
            <a:r>
              <a:rPr lang="es-VE" sz="3000" b="1" dirty="0" smtClean="0"/>
              <a:t>: </a:t>
            </a:r>
            <a:r>
              <a:rPr lang="es-VE" sz="3000" dirty="0" smtClean="0"/>
              <a:t>Aprovechar la coyuntura del mandato del Consejo Universitario sobre el desarrollo curricular en el año 2014 para realizar a partir de septiembre un esfuerzo de colaboración interdepartamental sobre todas las áreas de conocimiento e </a:t>
            </a:r>
            <a:r>
              <a:rPr lang="es-VE" sz="3000" dirty="0" err="1" smtClean="0"/>
              <a:t>intradepartamental</a:t>
            </a:r>
            <a:r>
              <a:rPr lang="es-VE" sz="3000" dirty="0" smtClean="0"/>
              <a:t> sobre el eje de taller  en el Departamento de Composición, con miras a articular una fase de racionalización del plan de estudios. </a:t>
            </a:r>
            <a:endParaRPr lang="es-VE" sz="2000" dirty="0"/>
          </a:p>
        </p:txBody>
      </p:sp>
    </p:spTree>
    <p:extLst>
      <p:ext uri="{BB962C8B-B14F-4D97-AF65-F5344CB8AC3E}">
        <p14:creationId xmlns:p14="http://schemas.microsoft.com/office/powerpoint/2010/main" xmlns="" val="16462165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196752"/>
          </a:xfrm>
        </p:spPr>
        <p:txBody>
          <a:bodyPr>
            <a:normAutofit/>
          </a:bodyPr>
          <a:lstStyle/>
          <a:p>
            <a:r>
              <a:rPr lang="es-VE" sz="3200" dirty="0" smtClean="0">
                <a:solidFill>
                  <a:srgbClr val="0000FF"/>
                </a:solidFill>
              </a:rPr>
              <a:t>Ideas de Respuestas de la FAD-ULA       </a:t>
            </a:r>
            <a:r>
              <a:rPr lang="es-VE" sz="3200" b="1" dirty="0" smtClean="0">
                <a:solidFill>
                  <a:srgbClr val="0000FF"/>
                </a:solidFill>
              </a:rPr>
              <a:t>5/6</a:t>
            </a:r>
            <a:r>
              <a:rPr lang="es-VE" sz="3200" dirty="0" smtClean="0">
                <a:solidFill>
                  <a:srgbClr val="0000FF"/>
                </a:solidFill>
              </a:rPr>
              <a:t/>
            </a:r>
            <a:br>
              <a:rPr lang="es-VE" sz="3200" dirty="0" smtClean="0">
                <a:solidFill>
                  <a:srgbClr val="0000FF"/>
                </a:solidFill>
              </a:rPr>
            </a:br>
            <a:r>
              <a:rPr lang="es-VE" sz="3200" dirty="0" smtClean="0">
                <a:solidFill>
                  <a:srgbClr val="0000FF"/>
                </a:solidFill>
              </a:rPr>
              <a:t> a la </a:t>
            </a:r>
            <a:r>
              <a:rPr lang="es-VE" sz="3200" dirty="0">
                <a:solidFill>
                  <a:srgbClr val="0000FF"/>
                </a:solidFill>
              </a:rPr>
              <a:t>crisis y el reto </a:t>
            </a:r>
            <a:r>
              <a:rPr lang="es-VE" sz="3200" dirty="0" smtClean="0">
                <a:solidFill>
                  <a:srgbClr val="0000FF"/>
                </a:solidFill>
              </a:rPr>
              <a:t>intergeneracional</a:t>
            </a:r>
            <a:endParaRPr lang="es-VE" sz="3200" dirty="0"/>
          </a:p>
        </p:txBody>
      </p:sp>
      <p:sp>
        <p:nvSpPr>
          <p:cNvPr id="3" name="2 Marcador de contenido"/>
          <p:cNvSpPr>
            <a:spLocks noGrp="1"/>
          </p:cNvSpPr>
          <p:nvPr>
            <p:ph idx="1"/>
          </p:nvPr>
        </p:nvSpPr>
        <p:spPr>
          <a:xfrm>
            <a:off x="457200" y="1124744"/>
            <a:ext cx="8229600" cy="5688632"/>
          </a:xfrm>
        </p:spPr>
        <p:txBody>
          <a:bodyPr>
            <a:normAutofit fontScale="92500" lnSpcReduction="20000"/>
          </a:bodyPr>
          <a:lstStyle/>
          <a:p>
            <a:pPr marL="0" indent="0" algn="r">
              <a:buNone/>
            </a:pPr>
            <a:r>
              <a:rPr lang="es-ES" sz="2200" b="1" dirty="0" smtClean="0">
                <a:solidFill>
                  <a:srgbClr val="CC0099"/>
                </a:solidFill>
              </a:rPr>
              <a:t> BIS (Frase </a:t>
            </a:r>
            <a:r>
              <a:rPr lang="es-ES" sz="2200" b="1" dirty="0">
                <a:solidFill>
                  <a:srgbClr val="CC0099"/>
                </a:solidFill>
              </a:rPr>
              <a:t>del resumen)</a:t>
            </a:r>
            <a:br>
              <a:rPr lang="es-ES" sz="2200" b="1" dirty="0">
                <a:solidFill>
                  <a:srgbClr val="CC0099"/>
                </a:solidFill>
              </a:rPr>
            </a:br>
            <a:r>
              <a:rPr lang="es-ES" sz="2200" b="1" i="1" dirty="0">
                <a:solidFill>
                  <a:srgbClr val="009900"/>
                </a:solidFill>
              </a:rPr>
              <a:t>La Facultad de Arquitectura-y-Diseño de la ULA tiene una misión por la calidad de la vida y el bienestar generalizado al nivel local y regional. Las universidades deben responder al reto intergeneracional del desarrollo sustentable</a:t>
            </a:r>
            <a:r>
              <a:rPr lang="es-ES" sz="2200" b="1" dirty="0">
                <a:solidFill>
                  <a:srgbClr val="009900"/>
                </a:solidFill>
              </a:rPr>
              <a:t>. </a:t>
            </a:r>
            <a:endParaRPr lang="es-VE" sz="2200" b="1" dirty="0">
              <a:solidFill>
                <a:srgbClr val="009900"/>
              </a:solidFill>
            </a:endParaRPr>
          </a:p>
          <a:p>
            <a:pPr marL="0" indent="0" algn="ctr">
              <a:buNone/>
            </a:pPr>
            <a:r>
              <a:rPr lang="es-VE" b="1" dirty="0" smtClean="0">
                <a:solidFill>
                  <a:srgbClr val="0000FF"/>
                </a:solidFill>
              </a:rPr>
              <a:t>FADULA</a:t>
            </a:r>
          </a:p>
          <a:p>
            <a:pPr marL="0" indent="0" algn="ctr">
              <a:buNone/>
            </a:pPr>
            <a:r>
              <a:rPr lang="es-VE" b="1" dirty="0" smtClean="0">
                <a:solidFill>
                  <a:srgbClr val="0000FF"/>
                </a:solidFill>
              </a:rPr>
              <a:t> Arquitectura                           Diseño Industrial   </a:t>
            </a:r>
            <a:endParaRPr lang="es-VE" b="1" dirty="0">
              <a:solidFill>
                <a:srgbClr val="0000FF"/>
              </a:solidFill>
            </a:endParaRPr>
          </a:p>
          <a:p>
            <a:pPr marL="0" indent="0">
              <a:buNone/>
            </a:pPr>
            <a:endParaRPr lang="es-VE" dirty="0" smtClean="0"/>
          </a:p>
          <a:p>
            <a:pPr marL="0" indent="0">
              <a:buNone/>
            </a:pPr>
            <a:endParaRPr lang="es-VE" dirty="0"/>
          </a:p>
          <a:p>
            <a:pPr marL="0" indent="0">
              <a:buNone/>
            </a:pPr>
            <a:endParaRPr lang="es-VE" dirty="0" smtClean="0"/>
          </a:p>
          <a:p>
            <a:pPr marL="0" indent="0">
              <a:buNone/>
            </a:pPr>
            <a:endParaRPr lang="es-VE" dirty="0"/>
          </a:p>
          <a:p>
            <a:pPr marL="0" indent="0">
              <a:buNone/>
            </a:pPr>
            <a:endParaRPr lang="es-VE" dirty="0" smtClean="0"/>
          </a:p>
          <a:p>
            <a:pPr marL="0" indent="0" algn="ctr">
              <a:buNone/>
            </a:pPr>
            <a:endParaRPr lang="es-VE" sz="2400" dirty="0" smtClean="0"/>
          </a:p>
          <a:p>
            <a:pPr marL="0" indent="0" algn="ctr">
              <a:buNone/>
            </a:pPr>
            <a:r>
              <a:rPr lang="es-VE" sz="2400" dirty="0" smtClean="0"/>
              <a:t>Arqu</a:t>
            </a:r>
            <a:r>
              <a:rPr lang="es-VE" sz="2400" spc="-150" dirty="0" smtClean="0"/>
              <a:t>itectura Bioclimática                                                                            Paneles Solares </a:t>
            </a:r>
          </a:p>
          <a:p>
            <a:pPr marL="0" indent="0" algn="ctr">
              <a:buNone/>
            </a:pPr>
            <a:r>
              <a:rPr lang="es-VE" sz="2400" spc="-150" dirty="0"/>
              <a:t> </a:t>
            </a:r>
            <a:r>
              <a:rPr lang="es-VE" sz="2400" spc="-150" dirty="0" smtClean="0"/>
              <a:t>Producción de Alimentos en viviendas                                    </a:t>
            </a:r>
            <a:r>
              <a:rPr lang="es-VE" sz="2400" spc="-150" dirty="0"/>
              <a:t> </a:t>
            </a:r>
            <a:r>
              <a:rPr lang="es-VE" sz="2400" spc="-150" dirty="0" smtClean="0"/>
              <a:t>   Energías Renovables</a:t>
            </a:r>
          </a:p>
          <a:p>
            <a:pPr marL="0" indent="0" algn="ctr">
              <a:buNone/>
            </a:pPr>
            <a:endParaRPr lang="es-VE" sz="2400" dirty="0" smtClean="0"/>
          </a:p>
          <a:p>
            <a:pPr marL="0" indent="0" algn="ctr">
              <a:buNone/>
            </a:pPr>
            <a:endParaRPr lang="es-VE" sz="2400" dirty="0"/>
          </a:p>
        </p:txBody>
      </p:sp>
      <p:pic>
        <p:nvPicPr>
          <p:cNvPr id="4" name="3 Imagen" descr="http://medioambientales.com/wp-content/2011/06/Ciudades-ecologicas.png">
            <a:hlinkClick r:id="rId2"/>
          </p:cNvPr>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39094" y="3284984"/>
            <a:ext cx="3903315" cy="2592883"/>
          </a:xfrm>
          <a:prstGeom prst="rect">
            <a:avLst/>
          </a:prstGeom>
          <a:noFill/>
          <a:ln>
            <a:noFill/>
          </a:ln>
        </p:spPr>
      </p:pic>
      <p:pic>
        <p:nvPicPr>
          <p:cNvPr id="5" name="4 Imagen" descr="El hombre durante intallation de energía alternativas paneles solares fotovoltaicos en el techo Foto de archivo - 16120410"/>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20191" y="3284983"/>
            <a:ext cx="4032448" cy="2592883"/>
          </a:xfrm>
          <a:prstGeom prst="rect">
            <a:avLst/>
          </a:prstGeom>
          <a:noFill/>
          <a:ln>
            <a:noFill/>
          </a:ln>
        </p:spPr>
      </p:pic>
    </p:spTree>
    <p:extLst>
      <p:ext uri="{BB962C8B-B14F-4D97-AF65-F5344CB8AC3E}">
        <p14:creationId xmlns:p14="http://schemas.microsoft.com/office/powerpoint/2010/main" xmlns="" val="25419858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9144000" cy="1772816"/>
          </a:xfrm>
        </p:spPr>
        <p:txBody>
          <a:bodyPr>
            <a:normAutofit fontScale="90000"/>
          </a:bodyPr>
          <a:lstStyle/>
          <a:p>
            <a:pPr marL="0" indent="0"/>
            <a:r>
              <a:rPr lang="es-VE" sz="3200" b="1" dirty="0" smtClean="0">
                <a:solidFill>
                  <a:srgbClr val="0000FF"/>
                </a:solidFill>
              </a:rPr>
              <a:t/>
            </a:r>
            <a:br>
              <a:rPr lang="es-VE" sz="3200" b="1" dirty="0" smtClean="0">
                <a:solidFill>
                  <a:srgbClr val="0000FF"/>
                </a:solidFill>
              </a:rPr>
            </a:br>
            <a:r>
              <a:rPr lang="es-VE" sz="3200" b="1" dirty="0" smtClean="0">
                <a:solidFill>
                  <a:srgbClr val="0000FF"/>
                </a:solidFill>
              </a:rPr>
              <a:t/>
            </a:r>
            <a:br>
              <a:rPr lang="es-VE" sz="3200" b="1" dirty="0" smtClean="0">
                <a:solidFill>
                  <a:srgbClr val="0000FF"/>
                </a:solidFill>
              </a:rPr>
            </a:br>
            <a:r>
              <a:rPr lang="es-VE" sz="2700" b="1" dirty="0" smtClean="0">
                <a:solidFill>
                  <a:srgbClr val="FF0000"/>
                </a:solidFill>
              </a:rPr>
              <a:t>Hacia </a:t>
            </a:r>
            <a:r>
              <a:rPr lang="es-VE" sz="2700" b="1" dirty="0">
                <a:solidFill>
                  <a:srgbClr val="FF0000"/>
                </a:solidFill>
              </a:rPr>
              <a:t>el Paradigma de la </a:t>
            </a:r>
            <a:r>
              <a:rPr lang="es-VE" sz="2700" b="1" dirty="0" smtClean="0">
                <a:solidFill>
                  <a:srgbClr val="FF0000"/>
                </a:solidFill>
              </a:rPr>
              <a:t>ULA Universidad Ambiental     </a:t>
            </a:r>
            <a:r>
              <a:rPr lang="es-VE" sz="2800" b="1" dirty="0" smtClean="0">
                <a:solidFill>
                  <a:srgbClr val="0000FF"/>
                </a:solidFill>
              </a:rPr>
              <a:t>6/6</a:t>
            </a:r>
            <a:r>
              <a:rPr lang="es-VE" sz="2700" b="1" dirty="0" smtClean="0">
                <a:solidFill>
                  <a:srgbClr val="FF0000"/>
                </a:solidFill>
              </a:rPr>
              <a:t/>
            </a:r>
            <a:br>
              <a:rPr lang="es-VE" sz="2700" b="1" dirty="0" smtClean="0">
                <a:solidFill>
                  <a:srgbClr val="FF0000"/>
                </a:solidFill>
              </a:rPr>
            </a:br>
            <a:r>
              <a:rPr lang="es-VE" sz="2700" b="1" dirty="0">
                <a:solidFill>
                  <a:srgbClr val="0000FF"/>
                </a:solidFill>
              </a:rPr>
              <a:t>La Escuela de Arquitectura</a:t>
            </a:r>
            <a:r>
              <a:rPr lang="es-VE" sz="3200" b="1" dirty="0" smtClean="0">
                <a:solidFill>
                  <a:srgbClr val="0000FF"/>
                </a:solidFill>
              </a:rPr>
              <a:t/>
            </a:r>
            <a:br>
              <a:rPr lang="es-VE" sz="3200" b="1" dirty="0" smtClean="0">
                <a:solidFill>
                  <a:srgbClr val="0000FF"/>
                </a:solidFill>
              </a:rPr>
            </a:br>
            <a:r>
              <a:rPr lang="es-VE" sz="3200" b="1" dirty="0" smtClean="0">
                <a:solidFill>
                  <a:srgbClr val="009900"/>
                </a:solidFill>
              </a:rPr>
              <a:t> </a:t>
            </a:r>
            <a:r>
              <a:rPr lang="es-VE" sz="2000" b="1" dirty="0" smtClean="0">
                <a:solidFill>
                  <a:srgbClr val="009900"/>
                </a:solidFill>
              </a:rPr>
              <a:t> </a:t>
            </a:r>
            <a:r>
              <a:rPr lang="es-VE" sz="1800" b="1" dirty="0" smtClean="0">
                <a:solidFill>
                  <a:srgbClr val="009900"/>
                </a:solidFill>
              </a:rPr>
              <a:t>1) 2 fases 8 años </a:t>
            </a:r>
            <a:r>
              <a:rPr lang="es-VE" sz="1800" b="1" dirty="0" smtClean="0">
                <a:solidFill>
                  <a:srgbClr val="0000FF"/>
                </a:solidFill>
              </a:rPr>
              <a:t>2014-2022-2030- </a:t>
            </a:r>
            <a:r>
              <a:rPr lang="es-VE" sz="1800" b="1" dirty="0" smtClean="0">
                <a:solidFill>
                  <a:srgbClr val="7030A0"/>
                </a:solidFill>
              </a:rPr>
              <a:t>UN PLAN GENERACIONAL SIGLO XXI </a:t>
            </a:r>
            <a:r>
              <a:rPr lang="es-VE" sz="1800" b="1" dirty="0" smtClean="0">
                <a:solidFill>
                  <a:srgbClr val="0000FF"/>
                </a:solidFill>
              </a:rPr>
              <a:t>-2030-2038-2046 </a:t>
            </a:r>
            <a:r>
              <a:rPr lang="es-VE" sz="1800" b="1" dirty="0" smtClean="0">
                <a:solidFill>
                  <a:srgbClr val="009900"/>
                </a:solidFill>
              </a:rPr>
              <a:t>2) </a:t>
            </a:r>
            <a:r>
              <a:rPr lang="es-VE" sz="1800" b="1" dirty="0">
                <a:solidFill>
                  <a:srgbClr val="009900"/>
                </a:solidFill>
              </a:rPr>
              <a:t>2 fases 8 años </a:t>
            </a:r>
            <a:r>
              <a:rPr lang="es-VE" sz="1800" b="1" dirty="0">
                <a:solidFill>
                  <a:srgbClr val="0000FF"/>
                </a:solidFill>
              </a:rPr>
              <a:t/>
            </a:r>
            <a:br>
              <a:rPr lang="es-VE" sz="1800" b="1" dirty="0">
                <a:solidFill>
                  <a:srgbClr val="0000FF"/>
                </a:solidFill>
              </a:rPr>
            </a:br>
            <a:r>
              <a:rPr lang="es-VE" sz="2200" b="1" dirty="0" smtClean="0">
                <a:solidFill>
                  <a:srgbClr val="009900"/>
                </a:solidFill>
              </a:rPr>
              <a:t>Historia</a:t>
            </a:r>
            <a:r>
              <a:rPr lang="es-VE" sz="2200" b="1" dirty="0" smtClean="0">
                <a:solidFill>
                  <a:srgbClr val="0000FF"/>
                </a:solidFill>
              </a:rPr>
              <a:t>   *   Tecnología   *   </a:t>
            </a:r>
            <a:r>
              <a:rPr lang="es-VE" sz="2200" b="1" dirty="0" smtClean="0">
                <a:solidFill>
                  <a:srgbClr val="FF0000"/>
                </a:solidFill>
              </a:rPr>
              <a:t>Diseño   </a:t>
            </a:r>
            <a:r>
              <a:rPr lang="es-VE" sz="2200" b="1" dirty="0" smtClean="0">
                <a:solidFill>
                  <a:srgbClr val="0000FF"/>
                </a:solidFill>
              </a:rPr>
              <a:t>*  </a:t>
            </a:r>
            <a:r>
              <a:rPr lang="es-VE" sz="2200" b="1" dirty="0" smtClean="0">
                <a:solidFill>
                  <a:srgbClr val="FF9900"/>
                </a:solidFill>
              </a:rPr>
              <a:t>Expresión</a:t>
            </a:r>
            <a:r>
              <a:rPr lang="es-VE" sz="2200" b="1" dirty="0" smtClean="0">
                <a:solidFill>
                  <a:srgbClr val="0000FF"/>
                </a:solidFill>
              </a:rPr>
              <a:t>   * </a:t>
            </a:r>
            <a:r>
              <a:rPr lang="es-VE" sz="2200" b="1" dirty="0" smtClean="0">
                <a:solidFill>
                  <a:srgbClr val="009900"/>
                </a:solidFill>
              </a:rPr>
              <a:t>Comunicación</a:t>
            </a:r>
            <a:r>
              <a:rPr lang="es-VE" sz="2200" b="1" dirty="0" smtClean="0">
                <a:solidFill>
                  <a:srgbClr val="008000"/>
                </a:solidFill>
              </a:rPr>
              <a:t/>
            </a:r>
            <a:br>
              <a:rPr lang="es-VE" sz="2200" b="1" dirty="0" smtClean="0">
                <a:solidFill>
                  <a:srgbClr val="008000"/>
                </a:solidFill>
              </a:rPr>
            </a:br>
            <a:r>
              <a:rPr lang="es-VE" sz="2200" b="1" dirty="0">
                <a:solidFill>
                  <a:srgbClr val="008000"/>
                </a:solidFill>
              </a:rPr>
              <a:t/>
            </a:r>
            <a:br>
              <a:rPr lang="es-VE" sz="2200" b="1" dirty="0">
                <a:solidFill>
                  <a:srgbClr val="008000"/>
                </a:solidFill>
              </a:rPr>
            </a:br>
            <a:endParaRPr lang="es-VE" sz="3200" dirty="0"/>
          </a:p>
        </p:txBody>
      </p:sp>
      <p:sp>
        <p:nvSpPr>
          <p:cNvPr id="3" name="2 Marcador de contenido"/>
          <p:cNvSpPr>
            <a:spLocks noGrp="1"/>
          </p:cNvSpPr>
          <p:nvPr>
            <p:ph idx="1"/>
          </p:nvPr>
        </p:nvSpPr>
        <p:spPr>
          <a:xfrm>
            <a:off x="107504" y="1772816"/>
            <a:ext cx="8928992" cy="5085184"/>
          </a:xfrm>
        </p:spPr>
        <p:txBody>
          <a:bodyPr>
            <a:normAutofit lnSpcReduction="10000"/>
          </a:bodyPr>
          <a:lstStyle/>
          <a:p>
            <a:pPr marL="0" indent="0" algn="ctr">
              <a:buNone/>
            </a:pPr>
            <a:r>
              <a:rPr lang="es-VE" sz="1600" b="1" dirty="0" smtClean="0"/>
              <a:t>ORDENAR </a:t>
            </a:r>
            <a:r>
              <a:rPr lang="es-VE" sz="1600" b="1" dirty="0" smtClean="0">
                <a:solidFill>
                  <a:srgbClr val="FF9900"/>
                </a:solidFill>
              </a:rPr>
              <a:t>LA CIUDAD </a:t>
            </a:r>
            <a:r>
              <a:rPr lang="es-VE" sz="1600" b="1" dirty="0" smtClean="0"/>
              <a:t>Y </a:t>
            </a:r>
            <a:r>
              <a:rPr lang="es-VE" sz="1600" b="1" dirty="0" smtClean="0">
                <a:solidFill>
                  <a:srgbClr val="009900"/>
                </a:solidFill>
              </a:rPr>
              <a:t>EL PAISAJE</a:t>
            </a:r>
            <a:r>
              <a:rPr lang="es-VE" sz="1600" b="1" dirty="0" smtClean="0"/>
              <a:t>, Y </a:t>
            </a:r>
            <a:r>
              <a:rPr lang="es-VE" sz="1600" b="1" dirty="0" smtClean="0">
                <a:solidFill>
                  <a:srgbClr val="FF0000"/>
                </a:solidFill>
              </a:rPr>
              <a:t>CON ARQUITECTURA, </a:t>
            </a:r>
            <a:r>
              <a:rPr lang="es-VE" sz="1600" b="1" dirty="0" smtClean="0">
                <a:solidFill>
                  <a:srgbClr val="0000FF"/>
                </a:solidFill>
              </a:rPr>
              <a:t>RESOLVER LOS HECHOS HUMANOS</a:t>
            </a:r>
          </a:p>
          <a:p>
            <a:pPr marL="0" indent="0" algn="ctr">
              <a:buNone/>
            </a:pPr>
            <a:r>
              <a:rPr lang="es-VE" sz="1400" b="1" dirty="0" smtClean="0"/>
              <a:t>Inspirarse en 1) los 6 primeros artículos de la ley de universidades: --entre otros aspectos contenidos: democracia, justicia social y solidaridad humana--, comunidad espiritual y afiance de los valores trascendentales del hombre,</a:t>
            </a:r>
          </a:p>
          <a:p>
            <a:pPr marL="0" indent="0" algn="ctr">
              <a:buNone/>
            </a:pPr>
            <a:r>
              <a:rPr lang="es-VE" sz="1400" b="1" dirty="0" smtClean="0"/>
              <a:t>2) en los retos socio-ambientales del siglo XXI y 3) en los tres postulados del gobierno más perfecto de Simón Bolívar al instalar el congreso de Angostura el 15 de febrero de 1819.</a:t>
            </a:r>
          </a:p>
          <a:p>
            <a:pPr marL="0" indent="0" algn="ctr">
              <a:buNone/>
            </a:pPr>
            <a:r>
              <a:rPr lang="es-VE" sz="2200" b="1" dirty="0">
                <a:solidFill>
                  <a:srgbClr val="0000FF"/>
                </a:solidFill>
              </a:rPr>
              <a:t>Arquitectura</a:t>
            </a:r>
            <a:r>
              <a:rPr lang="es-VE" sz="2200" b="1" dirty="0">
                <a:solidFill>
                  <a:srgbClr val="CC0099"/>
                </a:solidFill>
              </a:rPr>
              <a:t> </a:t>
            </a:r>
            <a:r>
              <a:rPr lang="es-VE" sz="2200" b="1" dirty="0">
                <a:solidFill>
                  <a:srgbClr val="0000FF"/>
                </a:solidFill>
              </a:rPr>
              <a:t>                                  </a:t>
            </a:r>
            <a:r>
              <a:rPr lang="es-VE" sz="2200" b="1" dirty="0">
                <a:solidFill>
                  <a:srgbClr val="FF9900"/>
                </a:solidFill>
              </a:rPr>
              <a:t>Urbanismo </a:t>
            </a:r>
            <a:r>
              <a:rPr lang="es-VE" sz="2200" b="1" dirty="0">
                <a:solidFill>
                  <a:srgbClr val="0000FF"/>
                </a:solidFill>
              </a:rPr>
              <a:t>                                       </a:t>
            </a:r>
            <a:r>
              <a:rPr lang="es-VE" sz="2200" b="1" dirty="0">
                <a:solidFill>
                  <a:srgbClr val="008000"/>
                </a:solidFill>
              </a:rPr>
              <a:t>Paisajismo</a:t>
            </a:r>
            <a:r>
              <a:rPr lang="es-VE" sz="1400" b="1" dirty="0">
                <a:solidFill>
                  <a:srgbClr val="008000"/>
                </a:solidFill>
              </a:rPr>
              <a:t/>
            </a:r>
            <a:br>
              <a:rPr lang="es-VE" sz="1400" b="1" dirty="0">
                <a:solidFill>
                  <a:srgbClr val="008000"/>
                </a:solidFill>
              </a:rPr>
            </a:br>
            <a:r>
              <a:rPr lang="es-VE" sz="1400" dirty="0" smtClean="0"/>
              <a:t>La vivienda bioclimática    -    La descentralización urbana – Rescate del casco central    -     Especies y su plantación.</a:t>
            </a:r>
          </a:p>
          <a:p>
            <a:pPr marL="0" indent="0">
              <a:buNone/>
            </a:pPr>
            <a:r>
              <a:rPr lang="es-VE" sz="1400" dirty="0" smtClean="0"/>
              <a:t>La agrupación residencial	    	                Múltiples centros cívicos: 	                         Quebradas: Parque Locales.</a:t>
            </a:r>
          </a:p>
          <a:p>
            <a:pPr marL="0" indent="0">
              <a:buNone/>
            </a:pPr>
            <a:r>
              <a:rPr lang="es-VE" sz="1400" dirty="0" smtClean="0"/>
              <a:t>y el Equipamiento Social.	    	             De 7 plazas en el casco central	                            Ríos como Parque Urbanos</a:t>
            </a:r>
          </a:p>
          <a:p>
            <a:pPr marL="0" indent="0" algn="ctr">
              <a:buNone/>
            </a:pPr>
            <a:r>
              <a:rPr lang="es-VE" sz="1400" dirty="0"/>
              <a:t> </a:t>
            </a:r>
            <a:r>
              <a:rPr lang="es-VE" sz="1400" dirty="0" smtClean="0"/>
              <a:t>           	                        a centros de servicios y empleos productivos con plaza en parroquias                       y Regionales. y ámbitos primarios. Los barrios, la autogestión, y la renovación del espacio público y el equipamiento.</a:t>
            </a:r>
          </a:p>
          <a:p>
            <a:pPr marL="0" indent="0" algn="ctr">
              <a:buNone/>
            </a:pPr>
            <a:r>
              <a:rPr lang="es-VE" sz="1800" b="1" dirty="0" smtClean="0">
                <a:solidFill>
                  <a:srgbClr val="FF0000"/>
                </a:solidFill>
              </a:rPr>
              <a:t>CONTRA EL CALENTAMIENTO GLOBAL</a:t>
            </a:r>
          </a:p>
          <a:p>
            <a:pPr marL="0" indent="0" algn="ctr">
              <a:buNone/>
            </a:pPr>
            <a:r>
              <a:rPr lang="es-VE" sz="1400" dirty="0" smtClean="0"/>
              <a:t>LA BIOMASA  en la arquitectura    	   -  LA CIUDAD EDUCATIVA  -  	      LA CIUDAD PARQUE</a:t>
            </a:r>
          </a:p>
          <a:p>
            <a:pPr marL="0" indent="0" algn="ctr">
              <a:buNone/>
            </a:pPr>
            <a:r>
              <a:rPr lang="es-VE" sz="1400" dirty="0" smtClean="0"/>
              <a:t>La edificación bioclimática  - 	La educación ciudadana - 	La recuperación de ecosistemas</a:t>
            </a:r>
          </a:p>
          <a:p>
            <a:pPr marL="0" indent="0" algn="ctr">
              <a:buNone/>
            </a:pPr>
            <a:r>
              <a:rPr lang="es-VE" sz="1400" dirty="0" smtClean="0"/>
              <a:t>La construcción de la comunidad -	La red peatonal - 	Monitoreo y cuidado de la cuencas</a:t>
            </a:r>
          </a:p>
          <a:p>
            <a:pPr marL="0" indent="0" algn="ctr">
              <a:buNone/>
            </a:pPr>
            <a:r>
              <a:rPr lang="es-VE" sz="1400" dirty="0" smtClean="0"/>
              <a:t>La convivencia residencial -	 La cultura de paz activa - 	La armonía entre natura y cultura.</a:t>
            </a:r>
          </a:p>
          <a:p>
            <a:pPr marL="0" indent="0" algn="ctr">
              <a:buNone/>
            </a:pPr>
            <a:r>
              <a:rPr lang="es-VE" sz="1600" b="1" dirty="0" smtClean="0">
                <a:solidFill>
                  <a:srgbClr val="0000FF"/>
                </a:solidFill>
              </a:rPr>
              <a:t>PLANIFICACIÓN Y VISIÓN REGIONAL EN RELACIÓN INTERINSTITUCIONAL Y TRANSDISCIPLINAR</a:t>
            </a:r>
            <a:endParaRPr lang="es-VE" sz="1600" b="1" dirty="0" smtClean="0"/>
          </a:p>
          <a:p>
            <a:pPr marL="0" indent="0" algn="ctr">
              <a:buNone/>
            </a:pPr>
            <a:r>
              <a:rPr lang="es-VE" sz="1400" dirty="0" smtClean="0"/>
              <a:t>Ciudad Región y su sistema de ciudades. El ordenamiento territorial por cuencas y sectores sub-regionales:</a:t>
            </a:r>
          </a:p>
          <a:p>
            <a:pPr marL="0" indent="0" algn="ctr">
              <a:buNone/>
            </a:pPr>
            <a:r>
              <a:rPr lang="es-VE" sz="1400" dirty="0" smtClean="0"/>
              <a:t>Ejemplo: Cuenca del Chama: Mérida del páramo a Estanques; Tovar y el </a:t>
            </a:r>
            <a:r>
              <a:rPr lang="es-VE" sz="1400" dirty="0" err="1" smtClean="0"/>
              <a:t>Mocotíes</a:t>
            </a:r>
            <a:r>
              <a:rPr lang="es-VE" sz="1400" dirty="0" smtClean="0"/>
              <a:t>; El Vigía y la cuenca baja.</a:t>
            </a:r>
          </a:p>
          <a:p>
            <a:pPr marL="0" indent="0" algn="ctr">
              <a:buNone/>
            </a:pPr>
            <a:r>
              <a:rPr lang="es-VE" sz="1400" dirty="0" smtClean="0"/>
              <a:t>  El saneamiento de los ríos. La recuperación de bosques y ecosistemas. El saneamiento del Lago de Maracaibo. </a:t>
            </a:r>
            <a:endParaRPr lang="es-VE" sz="1400" dirty="0"/>
          </a:p>
        </p:txBody>
      </p:sp>
    </p:spTree>
    <p:extLst>
      <p:ext uri="{BB962C8B-B14F-4D97-AF65-F5344CB8AC3E}">
        <p14:creationId xmlns:p14="http://schemas.microsoft.com/office/powerpoint/2010/main" xmlns="" val="34194571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1400"/>
            <a:ext cx="7772400" cy="4464496"/>
          </a:xfrm>
        </p:spPr>
        <p:txBody>
          <a:bodyPr>
            <a:normAutofit fontScale="90000"/>
          </a:bodyPr>
          <a:lstStyle/>
          <a:p>
            <a:r>
              <a:rPr lang="es-VE" sz="1800" b="1" dirty="0" smtClean="0"/>
              <a:t>¿CÓMO APRENDÍ A INVESTIGAR? (En urbanismo, desarrollo curricular y ambiente)    </a:t>
            </a:r>
            <a:r>
              <a:rPr lang="es-VE" sz="1800" b="1" dirty="0" smtClean="0">
                <a:solidFill>
                  <a:srgbClr val="0000FF"/>
                </a:solidFill>
              </a:rPr>
              <a:t>FIN</a:t>
            </a:r>
            <a:r>
              <a:rPr lang="es-VE" sz="1800" b="1" dirty="0" smtClean="0"/>
              <a:t> ¡INVESTIGANDO! </a:t>
            </a:r>
            <a:r>
              <a:rPr lang="es-VE" sz="1800" b="1" dirty="0" smtClean="0">
                <a:solidFill>
                  <a:srgbClr val="FF0000"/>
                </a:solidFill>
              </a:rPr>
              <a:t>Síntesis de mi proceso 1961-2005: 44 años. Por: Luis Jugo </a:t>
            </a:r>
            <a:r>
              <a:rPr lang="es-VE" sz="1800" b="1" dirty="0" err="1" smtClean="0">
                <a:solidFill>
                  <a:srgbClr val="FF0000"/>
                </a:solidFill>
              </a:rPr>
              <a:t>Burguera</a:t>
            </a:r>
            <a:r>
              <a:rPr lang="es-VE" sz="1800" b="1" dirty="0" smtClean="0">
                <a:solidFill>
                  <a:srgbClr val="FF0000"/>
                </a:solidFill>
              </a:rPr>
              <a:t/>
            </a:r>
            <a:br>
              <a:rPr lang="es-VE" sz="1800" b="1" dirty="0" smtClean="0">
                <a:solidFill>
                  <a:srgbClr val="FF0000"/>
                </a:solidFill>
              </a:rPr>
            </a:br>
            <a:r>
              <a:rPr lang="es-VE" sz="1300" b="1" dirty="0" smtClean="0"/>
              <a:t>1º </a:t>
            </a:r>
            <a:r>
              <a:rPr lang="es-VE" sz="1300" b="1" u="sng" dirty="0" smtClean="0"/>
              <a:t>Introducción en bachillerato</a:t>
            </a:r>
            <a:r>
              <a:rPr lang="es-VE" sz="1300" b="1" dirty="0" smtClean="0"/>
              <a:t>, entre 1961-1966, </a:t>
            </a:r>
            <a:r>
              <a:rPr lang="es-VE" sz="1300" b="1" dirty="0" smtClean="0">
                <a:solidFill>
                  <a:srgbClr val="FF0000"/>
                </a:solidFill>
              </a:rPr>
              <a:t>cuanto trabajo tenía que hacer, </a:t>
            </a:r>
            <a:r>
              <a:rPr lang="es-VE" sz="1300" b="1" dirty="0" smtClean="0"/>
              <a:t>curioseando por el saber, </a:t>
            </a:r>
            <a:r>
              <a:rPr lang="es-VE" sz="1300" b="1" dirty="0" smtClean="0">
                <a:solidFill>
                  <a:srgbClr val="FF0000"/>
                </a:solidFill>
              </a:rPr>
              <a:t>relacionaba datos y conceptos, de un Diccionario Enciclopédico Salvat de 12 tomos, y hacia para mí, interesantes informes.</a:t>
            </a:r>
            <a:br>
              <a:rPr lang="es-VE" sz="1300" b="1" dirty="0" smtClean="0">
                <a:solidFill>
                  <a:srgbClr val="FF0000"/>
                </a:solidFill>
              </a:rPr>
            </a:br>
            <a:r>
              <a:rPr lang="es-VE" sz="1800" b="1" dirty="0" smtClean="0"/>
              <a:t>2º </a:t>
            </a:r>
            <a:r>
              <a:rPr lang="es-VE" sz="1800" b="1" u="sng" dirty="0" smtClean="0"/>
              <a:t>En los talleres</a:t>
            </a:r>
            <a:r>
              <a:rPr lang="es-VE" sz="1800" b="1" dirty="0" smtClean="0"/>
              <a:t>, entre 1967-1970:</a:t>
            </a:r>
            <a:r>
              <a:rPr lang="es-VE" sz="1800" b="1" dirty="0" smtClean="0">
                <a:solidFill>
                  <a:srgbClr val="FF0000"/>
                </a:solidFill>
              </a:rPr>
              <a:t> </a:t>
            </a:r>
            <a:r>
              <a:rPr lang="es-VE" sz="1800" dirty="0" smtClean="0">
                <a:solidFill>
                  <a:srgbClr val="FF0000"/>
                </a:solidFill>
              </a:rPr>
              <a:t>a partir de un problema de diseño, tenía que investigar (formulación), generar a alternativas (hipótesis) y desarrollar una solución (conclusión).</a:t>
            </a:r>
            <a:r>
              <a:rPr lang="es-VE" sz="900" b="1" dirty="0" smtClean="0">
                <a:solidFill>
                  <a:srgbClr val="FF0000"/>
                </a:solidFill>
              </a:rPr>
              <a:t/>
            </a:r>
            <a:br>
              <a:rPr lang="es-VE" sz="900" b="1" dirty="0" smtClean="0">
                <a:solidFill>
                  <a:srgbClr val="FF0000"/>
                </a:solidFill>
              </a:rPr>
            </a:br>
            <a:r>
              <a:rPr lang="es-VE" sz="1100" b="1" u="sng" dirty="0" smtClean="0">
                <a:solidFill>
                  <a:srgbClr val="008000"/>
                </a:solidFill>
              </a:rPr>
              <a:t>Propuesta. CÓMO COMENZAR A INDUCIR LA INVESTIGACIÓN EN LOS ESTUDIANTES DE ARQUITECTURA, en talleres, en relación con las materias.</a:t>
            </a:r>
            <a:r>
              <a:rPr lang="es-VE" sz="1100" b="1" u="sng" dirty="0" smtClean="0">
                <a:solidFill>
                  <a:srgbClr val="FF0000"/>
                </a:solidFill>
              </a:rPr>
              <a:t> </a:t>
            </a:r>
            <a:r>
              <a:rPr lang="es-VE" sz="900" b="1" dirty="0" smtClean="0">
                <a:solidFill>
                  <a:srgbClr val="FF0000"/>
                </a:solidFill>
              </a:rPr>
              <a:t/>
            </a:r>
            <a:br>
              <a:rPr lang="es-VE" sz="900" b="1" dirty="0" smtClean="0">
                <a:solidFill>
                  <a:srgbClr val="FF0000"/>
                </a:solidFill>
              </a:rPr>
            </a:br>
            <a:r>
              <a:rPr lang="es-VE" sz="1800" b="1" u="sng" dirty="0" smtClean="0"/>
              <a:t>Así hice</a:t>
            </a:r>
            <a:r>
              <a:rPr lang="es-VE" sz="1800" b="1" dirty="0" smtClean="0"/>
              <a:t>: - TESIS DE GRADO, (octubre ‘73- marzo 1974): “El desarrollo integral de las comunidades populares” </a:t>
            </a:r>
            <a:r>
              <a:rPr lang="es-VE" sz="1800" b="1" u="sng" dirty="0" smtClean="0">
                <a:solidFill>
                  <a:srgbClr val="008000"/>
                </a:solidFill>
              </a:rPr>
              <a:t>en </a:t>
            </a:r>
            <a:r>
              <a:rPr lang="es-VE" sz="1800" b="1" u="sng" dirty="0">
                <a:solidFill>
                  <a:srgbClr val="008000"/>
                </a:solidFill>
              </a:rPr>
              <a:t>web </a:t>
            </a:r>
            <a:r>
              <a:rPr lang="es-VE" sz="1800" b="1" dirty="0" smtClean="0">
                <a:solidFill>
                  <a:srgbClr val="FF0000"/>
                </a:solidFill>
              </a:rPr>
              <a:t>que toca problemas del desarrollo urbano de Mérida, los barrios a los niveles urbano y local, y lo ambiental: el río Albarregas.</a:t>
            </a:r>
            <a:br>
              <a:rPr lang="es-VE" sz="1800" b="1" dirty="0" smtClean="0">
                <a:solidFill>
                  <a:srgbClr val="FF0000"/>
                </a:solidFill>
              </a:rPr>
            </a:br>
            <a:r>
              <a:rPr lang="es-VE" sz="1800" b="1" dirty="0" smtClean="0">
                <a:solidFill>
                  <a:srgbClr val="FF0000"/>
                </a:solidFill>
              </a:rPr>
              <a:t>- 3 participaciones en el Centro de Investigaciones: noviembre 1973, 1974-1977</a:t>
            </a:r>
            <a:br>
              <a:rPr lang="es-VE" sz="1800" b="1" dirty="0" smtClean="0">
                <a:solidFill>
                  <a:srgbClr val="FF0000"/>
                </a:solidFill>
              </a:rPr>
            </a:br>
            <a:r>
              <a:rPr lang="es-VE" sz="1800" b="1" dirty="0" smtClean="0"/>
              <a:t>- TESIS DE MAESTRÍA, 1977-1979 </a:t>
            </a:r>
            <a:r>
              <a:rPr lang="es-VE" sz="1800" b="1" dirty="0" smtClean="0">
                <a:solidFill>
                  <a:srgbClr val="FF0000"/>
                </a:solidFill>
              </a:rPr>
              <a:t>: “Universidad y Desarrollo en Venezuela”</a:t>
            </a:r>
            <a:r>
              <a:rPr lang="es-VE" sz="1800" b="1" dirty="0">
                <a:solidFill>
                  <a:srgbClr val="008000"/>
                </a:solidFill>
              </a:rPr>
              <a:t> </a:t>
            </a:r>
            <a:r>
              <a:rPr lang="es-VE" sz="1800" b="1" u="sng" dirty="0">
                <a:solidFill>
                  <a:srgbClr val="008000"/>
                </a:solidFill>
              </a:rPr>
              <a:t>en </a:t>
            </a:r>
            <a:r>
              <a:rPr lang="es-VE" sz="1800" b="1" u="sng" dirty="0" smtClean="0">
                <a:solidFill>
                  <a:srgbClr val="008000"/>
                </a:solidFill>
              </a:rPr>
              <a:t>web</a:t>
            </a:r>
            <a:r>
              <a:rPr lang="es-VE" sz="1800" b="1" dirty="0" smtClean="0">
                <a:solidFill>
                  <a:srgbClr val="FF0000"/>
                </a:solidFill>
              </a:rPr>
              <a:t>, </a:t>
            </a:r>
            <a:r>
              <a:rPr lang="es-VE" sz="1800" b="1" dirty="0">
                <a:solidFill>
                  <a:srgbClr val="FF0000"/>
                </a:solidFill>
              </a:rPr>
              <a:t>con el modelo de “la formación histórica de un país” de Fernando </a:t>
            </a:r>
            <a:r>
              <a:rPr lang="es-VE" sz="1800" b="1" dirty="0" smtClean="0">
                <a:solidFill>
                  <a:srgbClr val="FF0000"/>
                </a:solidFill>
              </a:rPr>
              <a:t>Travieso </a:t>
            </a:r>
            <a:r>
              <a:rPr lang="es-VE" sz="1800" b="1" dirty="0">
                <a:solidFill>
                  <a:srgbClr val="FF0000"/>
                </a:solidFill>
              </a:rPr>
              <a:t>(1972)</a:t>
            </a:r>
            <a:r>
              <a:rPr lang="es-VE" sz="1800" b="1" dirty="0" smtClean="0">
                <a:solidFill>
                  <a:srgbClr val="FF0000"/>
                </a:solidFill>
              </a:rPr>
              <a:t>. 3 capítulos:</a:t>
            </a:r>
            <a:br>
              <a:rPr lang="es-VE" sz="1800" b="1" dirty="0" smtClean="0">
                <a:solidFill>
                  <a:srgbClr val="FF0000"/>
                </a:solidFill>
              </a:rPr>
            </a:br>
            <a:r>
              <a:rPr lang="es-VE" sz="1300" b="1" dirty="0" smtClean="0">
                <a:solidFill>
                  <a:srgbClr val="FF0000"/>
                </a:solidFill>
              </a:rPr>
              <a:t> </a:t>
            </a:r>
            <a:r>
              <a:rPr lang="es-VE" sz="1300" b="1" u="sng" dirty="0" smtClean="0">
                <a:solidFill>
                  <a:srgbClr val="FF0000"/>
                </a:solidFill>
              </a:rPr>
              <a:t>Desarrollo</a:t>
            </a:r>
            <a:r>
              <a:rPr lang="es-VE" sz="1300" b="1" dirty="0" smtClean="0">
                <a:solidFill>
                  <a:srgbClr val="FF0000"/>
                </a:solidFill>
              </a:rPr>
              <a:t>: </a:t>
            </a:r>
            <a:r>
              <a:rPr lang="es-VE" sz="1300" b="1" dirty="0">
                <a:solidFill>
                  <a:srgbClr val="FF0000"/>
                </a:solidFill>
              </a:rPr>
              <a:t>“el desarrollo” espacial del </a:t>
            </a:r>
            <a:r>
              <a:rPr lang="es-VE" sz="1300" b="1" dirty="0" smtClean="0">
                <a:solidFill>
                  <a:srgbClr val="FF0000"/>
                </a:solidFill>
              </a:rPr>
              <a:t>país en la historia de Venezuela, desde la colonia; </a:t>
            </a:r>
            <a:r>
              <a:rPr lang="es-VE" sz="1300" b="1" u="sng" dirty="0" smtClean="0">
                <a:solidFill>
                  <a:srgbClr val="FF0000"/>
                </a:solidFill>
              </a:rPr>
              <a:t>La Universidad</a:t>
            </a:r>
            <a:r>
              <a:rPr lang="es-VE" sz="1300" b="1" dirty="0" smtClean="0">
                <a:solidFill>
                  <a:srgbClr val="FF0000"/>
                </a:solidFill>
              </a:rPr>
              <a:t>: Modelos de universidad latinoamericana; el sistema educativo y el sistema de Educaci</a:t>
            </a:r>
            <a:r>
              <a:rPr lang="es-VE" sz="1300" b="1" dirty="0">
                <a:solidFill>
                  <a:srgbClr val="FF0000"/>
                </a:solidFill>
              </a:rPr>
              <a:t>ó</a:t>
            </a:r>
            <a:r>
              <a:rPr lang="es-VE" sz="1300" b="1" dirty="0" smtClean="0">
                <a:solidFill>
                  <a:srgbClr val="FF0000"/>
                </a:solidFill>
              </a:rPr>
              <a:t>n Superior en Venezuela, y </a:t>
            </a:r>
            <a:r>
              <a:rPr lang="es-VE" sz="1300" b="1" dirty="0">
                <a:solidFill>
                  <a:srgbClr val="FF0000"/>
                </a:solidFill>
              </a:rPr>
              <a:t/>
            </a:r>
            <a:br>
              <a:rPr lang="es-VE" sz="1300" b="1" dirty="0">
                <a:solidFill>
                  <a:srgbClr val="FF0000"/>
                </a:solidFill>
              </a:rPr>
            </a:br>
            <a:r>
              <a:rPr lang="es-VE" sz="1300" b="1" u="sng" dirty="0" smtClean="0">
                <a:solidFill>
                  <a:srgbClr val="FF0000"/>
                </a:solidFill>
              </a:rPr>
              <a:t>El rol (papel, misión) de la Universidad en el Desarrollo, en Venezuela</a:t>
            </a:r>
            <a:r>
              <a:rPr lang="es-VE" sz="1300" b="1" dirty="0" smtClean="0">
                <a:solidFill>
                  <a:srgbClr val="FF0000"/>
                </a:solidFill>
              </a:rPr>
              <a:t> (1979).</a:t>
            </a:r>
            <a:br>
              <a:rPr lang="es-VE" sz="1300" b="1" dirty="0" smtClean="0">
                <a:solidFill>
                  <a:srgbClr val="FF0000"/>
                </a:solidFill>
              </a:rPr>
            </a:br>
            <a:r>
              <a:rPr lang="es-VE" sz="1800" b="1" dirty="0" smtClean="0"/>
              <a:t>- UN TRABAJO DE ASCENSO (1981). </a:t>
            </a:r>
            <a:r>
              <a:rPr lang="es-VE" sz="1600" dirty="0" smtClean="0"/>
              <a:t> </a:t>
            </a:r>
            <a:r>
              <a:rPr lang="es-VE" sz="1300" b="1" dirty="0" smtClean="0">
                <a:solidFill>
                  <a:srgbClr val="FF0000"/>
                </a:solidFill>
              </a:rPr>
              <a:t>“El Plan de Estudios de la FAULA. Problemas y Expectativas 1970-1981”.</a:t>
            </a:r>
          </a:p>
        </p:txBody>
      </p:sp>
      <p:sp>
        <p:nvSpPr>
          <p:cNvPr id="3" name="2 Subtítulo"/>
          <p:cNvSpPr>
            <a:spLocks noGrp="1"/>
          </p:cNvSpPr>
          <p:nvPr>
            <p:ph type="subTitle" idx="1"/>
          </p:nvPr>
        </p:nvSpPr>
        <p:spPr>
          <a:xfrm>
            <a:off x="323528" y="4077072"/>
            <a:ext cx="8496944" cy="2664296"/>
          </a:xfrm>
        </p:spPr>
        <p:txBody>
          <a:bodyPr>
            <a:normAutofit lnSpcReduction="10000"/>
          </a:bodyPr>
          <a:lstStyle/>
          <a:p>
            <a:r>
              <a:rPr lang="es-VE" sz="1600" b="1" dirty="0" smtClean="0">
                <a:solidFill>
                  <a:schemeClr val="tx1"/>
                </a:solidFill>
              </a:rPr>
              <a:t>Hasta que encontré el libro de </a:t>
            </a:r>
            <a:r>
              <a:rPr lang="es-VE" sz="1600" b="1" dirty="0" err="1" smtClean="0">
                <a:solidFill>
                  <a:schemeClr val="tx1"/>
                </a:solidFill>
              </a:rPr>
              <a:t>Umberto</a:t>
            </a:r>
            <a:r>
              <a:rPr lang="es-VE" sz="1600" b="1" dirty="0" smtClean="0">
                <a:solidFill>
                  <a:schemeClr val="tx1"/>
                </a:solidFill>
              </a:rPr>
              <a:t> Eco “Cómo hacer una tesis” en 1984</a:t>
            </a:r>
            <a:r>
              <a:rPr lang="es-VE" sz="1600" dirty="0" smtClean="0">
                <a:solidFill>
                  <a:schemeClr val="tx1"/>
                </a:solidFill>
              </a:rPr>
              <a:t>,  </a:t>
            </a:r>
            <a:r>
              <a:rPr lang="es-VE" sz="1600" u="sng" dirty="0" smtClean="0">
                <a:solidFill>
                  <a:schemeClr val="tx1"/>
                </a:solidFill>
              </a:rPr>
              <a:t>y aprendí</a:t>
            </a:r>
            <a:r>
              <a:rPr lang="es-VE" sz="1600" dirty="0" smtClean="0">
                <a:solidFill>
                  <a:schemeClr val="tx1"/>
                </a:solidFill>
              </a:rPr>
              <a:t>: que uno formula primero, un título corto y uno largo, y que luego hace un </a:t>
            </a:r>
            <a:r>
              <a:rPr lang="es-VE" sz="1600" dirty="0">
                <a:solidFill>
                  <a:schemeClr val="tx1"/>
                </a:solidFill>
              </a:rPr>
              <a:t>í</a:t>
            </a:r>
            <a:r>
              <a:rPr lang="es-VE" sz="1600" dirty="0" smtClean="0">
                <a:solidFill>
                  <a:schemeClr val="tx1"/>
                </a:solidFill>
              </a:rPr>
              <a:t>ndice como hipótesis de trabajo, que empieza por donde quiera, en un proceso flexible.</a:t>
            </a:r>
          </a:p>
          <a:p>
            <a:r>
              <a:rPr lang="es-VE" sz="1600" b="1" dirty="0" smtClean="0">
                <a:solidFill>
                  <a:schemeClr val="tx1"/>
                </a:solidFill>
              </a:rPr>
              <a:t>Al final, me di cuenta de lo que siempre había hecho: </a:t>
            </a:r>
            <a:r>
              <a:rPr lang="es-VE" sz="1600" b="1" u="sng" dirty="0" smtClean="0">
                <a:solidFill>
                  <a:schemeClr val="tx1"/>
                </a:solidFill>
              </a:rPr>
              <a:t>seguir una línea lógica de razonamiento</a:t>
            </a:r>
            <a:r>
              <a:rPr lang="es-VE" sz="1600" dirty="0" smtClean="0">
                <a:solidFill>
                  <a:schemeClr val="tx1"/>
                </a:solidFill>
              </a:rPr>
              <a:t>.   Y a partir de allí, comencé a perderle el temor a hacer trabajos, y así hice, dos trabajos de ascensos (“Currículum, Revisión o Transformación Curricular en la FAULA”, 1987; “Universidad y Desarrollo: Una tesis por la comunidad espiritual” 1989, </a:t>
            </a:r>
            <a:r>
              <a:rPr lang="es-VE" sz="1600" b="1" u="sng" dirty="0">
                <a:solidFill>
                  <a:srgbClr val="008000"/>
                </a:solidFill>
              </a:rPr>
              <a:t>en web</a:t>
            </a:r>
            <a:r>
              <a:rPr lang="es-VE" sz="1600" b="1" dirty="0" smtClean="0">
                <a:solidFill>
                  <a:schemeClr val="tx1"/>
                </a:solidFill>
              </a:rPr>
              <a:t> en síntesis como “La ULA, universidad del desarrollo”,</a:t>
            </a:r>
            <a:r>
              <a:rPr lang="es-VE" sz="1600" dirty="0" smtClean="0">
                <a:solidFill>
                  <a:schemeClr val="tx1"/>
                </a:solidFill>
              </a:rPr>
              <a:t> y una tesis de especialización en formación ambiental (1994): sobre Mérida y el Río Albarregas. Estrategia de Desarrollo Sustentable. Publicado en 1ª edición (1995) en síntesis (70 páginas) como “</a:t>
            </a:r>
            <a:r>
              <a:rPr lang="es-VE" sz="1600" dirty="0" err="1" smtClean="0">
                <a:solidFill>
                  <a:schemeClr val="tx1"/>
                </a:solidFill>
              </a:rPr>
              <a:t>Rìos</a:t>
            </a:r>
            <a:r>
              <a:rPr lang="es-VE" sz="1600" dirty="0" smtClean="0">
                <a:solidFill>
                  <a:schemeClr val="tx1"/>
                </a:solidFill>
              </a:rPr>
              <a:t> y Municipios como Proyectos Socio-Ambientales”, y en 2ª edición (2005) ampliada con aspectos del desarrollo urbano de Mérida, con 270 páginas, </a:t>
            </a:r>
            <a:r>
              <a:rPr lang="es-VE" sz="1600" b="1" u="sng" dirty="0">
                <a:solidFill>
                  <a:srgbClr val="008000"/>
                </a:solidFill>
              </a:rPr>
              <a:t>en web </a:t>
            </a:r>
            <a:r>
              <a:rPr lang="es-VE" sz="1600" b="1" dirty="0" smtClean="0">
                <a:solidFill>
                  <a:schemeClr val="tx1"/>
                </a:solidFill>
              </a:rPr>
              <a:t>.</a:t>
            </a:r>
            <a:r>
              <a:rPr lang="es-VE" sz="1600" dirty="0" smtClean="0">
                <a:solidFill>
                  <a:schemeClr val="tx1"/>
                </a:solidFill>
              </a:rPr>
              <a:t>    </a:t>
            </a:r>
            <a:endParaRPr lang="es-VE" sz="1600" dirty="0">
              <a:solidFill>
                <a:schemeClr val="tx1"/>
              </a:solidFill>
            </a:endParaRPr>
          </a:p>
        </p:txBody>
      </p:sp>
    </p:spTree>
    <p:extLst>
      <p:ext uri="{BB962C8B-B14F-4D97-AF65-F5344CB8AC3E}">
        <p14:creationId xmlns:p14="http://schemas.microsoft.com/office/powerpoint/2010/main" xmlns="" val="6623717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74638"/>
            <a:ext cx="8712968" cy="1282154"/>
          </a:xfrm>
        </p:spPr>
        <p:txBody>
          <a:bodyPr>
            <a:normAutofit fontScale="90000"/>
          </a:bodyPr>
          <a:lstStyle/>
          <a:p>
            <a:r>
              <a:rPr lang="es-ES" sz="3600" b="1" dirty="0">
                <a:solidFill>
                  <a:srgbClr val="0000FF"/>
                </a:solidFill>
              </a:rPr>
              <a:t>2. Docencia Investigación Extensión Universitaria </a:t>
            </a:r>
            <a:br>
              <a:rPr lang="es-ES" sz="3600" b="1" dirty="0">
                <a:solidFill>
                  <a:srgbClr val="0000FF"/>
                </a:solidFill>
              </a:rPr>
            </a:br>
            <a:r>
              <a:rPr lang="es-ES" sz="3600" b="1" dirty="0">
                <a:solidFill>
                  <a:srgbClr val="0000FF"/>
                </a:solidFill>
              </a:rPr>
              <a:t>(en el siglo XXI)            </a:t>
            </a:r>
            <a:r>
              <a:rPr lang="es-ES" sz="3600" b="1" dirty="0" smtClean="0">
                <a:solidFill>
                  <a:srgbClr val="FF0000"/>
                </a:solidFill>
              </a:rPr>
              <a:t>2/5</a:t>
            </a:r>
            <a:r>
              <a:rPr lang="es-VE" sz="2800" b="1" dirty="0">
                <a:solidFill>
                  <a:srgbClr val="0000FF"/>
                </a:solidFill>
              </a:rPr>
              <a:t/>
            </a:r>
            <a:br>
              <a:rPr lang="es-VE" sz="2800" b="1" dirty="0">
                <a:solidFill>
                  <a:srgbClr val="0000FF"/>
                </a:solidFill>
              </a:rPr>
            </a:br>
            <a:endParaRPr lang="es-VE" sz="3200" dirty="0"/>
          </a:p>
        </p:txBody>
      </p:sp>
      <p:sp>
        <p:nvSpPr>
          <p:cNvPr id="3" name="2 Marcador de contenido"/>
          <p:cNvSpPr>
            <a:spLocks noGrp="1"/>
          </p:cNvSpPr>
          <p:nvPr>
            <p:ph idx="1"/>
          </p:nvPr>
        </p:nvSpPr>
        <p:spPr>
          <a:xfrm>
            <a:off x="457200" y="1268760"/>
            <a:ext cx="8229600" cy="5472608"/>
          </a:xfrm>
        </p:spPr>
        <p:txBody>
          <a:bodyPr>
            <a:normAutofit fontScale="77500" lnSpcReduction="20000"/>
          </a:bodyPr>
          <a:lstStyle/>
          <a:p>
            <a:pPr marL="0" indent="0">
              <a:buNone/>
            </a:pPr>
            <a:r>
              <a:rPr lang="es-ES" sz="2000" dirty="0"/>
              <a:t>Los seis </a:t>
            </a:r>
            <a:r>
              <a:rPr lang="es-ES" sz="2000" dirty="0" smtClean="0"/>
              <a:t>primeros artículos de la Ley de Universidades de 1958 (y 1970), en </a:t>
            </a:r>
            <a:r>
              <a:rPr lang="es-ES" sz="2000" dirty="0"/>
              <a:t>síntesis son: </a:t>
            </a:r>
            <a:endParaRPr lang="es-VE" sz="2000" dirty="0"/>
          </a:p>
          <a:p>
            <a:pPr marL="457200" lvl="0" indent="-457200">
              <a:buAutoNum type="arabicPeriod"/>
            </a:pPr>
            <a:r>
              <a:rPr lang="es-ES" sz="2000" b="1" dirty="0" smtClean="0"/>
              <a:t>La </a:t>
            </a:r>
            <a:r>
              <a:rPr lang="es-ES" sz="2000" b="1" dirty="0"/>
              <a:t>universidad </a:t>
            </a:r>
            <a:r>
              <a:rPr lang="es-ES" sz="2000" dirty="0"/>
              <a:t>es </a:t>
            </a:r>
            <a:r>
              <a:rPr lang="es-ES" sz="2000" b="1" dirty="0">
                <a:solidFill>
                  <a:srgbClr val="FF0000"/>
                </a:solidFill>
              </a:rPr>
              <a:t>comunidad de intereses espirituales</a:t>
            </a:r>
            <a:r>
              <a:rPr lang="es-ES" sz="2000" dirty="0"/>
              <a:t>… para </a:t>
            </a:r>
            <a:r>
              <a:rPr lang="es-ES" sz="2000" b="1" dirty="0">
                <a:solidFill>
                  <a:srgbClr val="FF0000"/>
                </a:solidFill>
              </a:rPr>
              <a:t>buscar la verdad </a:t>
            </a:r>
            <a:r>
              <a:rPr lang="es-ES" sz="2000" dirty="0"/>
              <a:t>y </a:t>
            </a:r>
            <a:endParaRPr lang="es-ES" sz="2000" dirty="0" smtClean="0"/>
          </a:p>
          <a:p>
            <a:pPr marL="0" lvl="0" indent="0">
              <a:buNone/>
            </a:pPr>
            <a:r>
              <a:rPr lang="es-ES" sz="2000" b="1" dirty="0"/>
              <a:t> </a:t>
            </a:r>
            <a:r>
              <a:rPr lang="es-ES" sz="2000" b="1" dirty="0" smtClean="0"/>
              <a:t>         </a:t>
            </a:r>
            <a:r>
              <a:rPr lang="es-ES" sz="2000" b="1" dirty="0" smtClean="0">
                <a:solidFill>
                  <a:srgbClr val="FF0000"/>
                </a:solidFill>
              </a:rPr>
              <a:t>afianzar </a:t>
            </a:r>
            <a:r>
              <a:rPr lang="es-ES" sz="2000" b="1" dirty="0">
                <a:solidFill>
                  <a:srgbClr val="FF0000"/>
                </a:solidFill>
              </a:rPr>
              <a:t>los valores trascendentales del hombre</a:t>
            </a:r>
            <a:r>
              <a:rPr lang="es-ES" sz="2000" dirty="0"/>
              <a:t>. Debe:</a:t>
            </a:r>
            <a:endParaRPr lang="es-VE" sz="2000" dirty="0"/>
          </a:p>
          <a:p>
            <a:pPr marL="180975" lvl="0" indent="-180975" algn="r">
              <a:buNone/>
            </a:pPr>
            <a:r>
              <a:rPr lang="es-ES" sz="2000" dirty="0" smtClean="0"/>
              <a:t>2. </a:t>
            </a:r>
            <a:r>
              <a:rPr lang="es-ES" sz="2000" b="1" dirty="0" smtClean="0">
                <a:solidFill>
                  <a:srgbClr val="0000FF"/>
                </a:solidFill>
              </a:rPr>
              <a:t>Colaborar </a:t>
            </a:r>
            <a:r>
              <a:rPr lang="es-ES" sz="2000" b="1" dirty="0">
                <a:solidFill>
                  <a:srgbClr val="0000FF"/>
                </a:solidFill>
              </a:rPr>
              <a:t>en la orientación de la vida del país </a:t>
            </a:r>
            <a:endParaRPr lang="es-ES" sz="2000" b="1" dirty="0" smtClean="0">
              <a:solidFill>
                <a:srgbClr val="0000FF"/>
              </a:solidFill>
            </a:endParaRPr>
          </a:p>
          <a:p>
            <a:pPr marL="180975" lvl="0" indent="-180975" algn="r">
              <a:buNone/>
            </a:pPr>
            <a:r>
              <a:rPr lang="es-ES" sz="2000" dirty="0" smtClean="0"/>
              <a:t>a </a:t>
            </a:r>
            <a:r>
              <a:rPr lang="es-ES" sz="2000" dirty="0"/>
              <a:t>través de su </a:t>
            </a:r>
            <a:r>
              <a:rPr lang="es-ES" sz="2000" b="1" dirty="0">
                <a:solidFill>
                  <a:srgbClr val="0000FF"/>
                </a:solidFill>
              </a:rPr>
              <a:t>contribución doctrinaria en el esclarecimiento de los problemas nacionales</a:t>
            </a:r>
            <a:r>
              <a:rPr lang="es-ES" sz="2000" dirty="0"/>
              <a:t>.</a:t>
            </a:r>
            <a:endParaRPr lang="es-VE" sz="2000" dirty="0"/>
          </a:p>
          <a:p>
            <a:pPr marL="180975" lvl="0" indent="-180975">
              <a:buNone/>
            </a:pPr>
            <a:r>
              <a:rPr lang="es-ES" sz="2000" dirty="0" smtClean="0"/>
              <a:t>3. </a:t>
            </a:r>
            <a:r>
              <a:rPr lang="es-ES" sz="2000" b="1" dirty="0" smtClean="0">
                <a:solidFill>
                  <a:srgbClr val="FF9900"/>
                </a:solidFill>
              </a:rPr>
              <a:t>Realizar</a:t>
            </a:r>
            <a:r>
              <a:rPr lang="es-ES" sz="2000" dirty="0" smtClean="0"/>
              <a:t> </a:t>
            </a:r>
            <a:r>
              <a:rPr lang="es-ES" sz="2000" dirty="0"/>
              <a:t>(como la UNESCO) </a:t>
            </a:r>
            <a:r>
              <a:rPr lang="es-ES" sz="2000" b="1" dirty="0"/>
              <a:t>una </a:t>
            </a:r>
            <a:r>
              <a:rPr lang="es-ES" sz="2000" b="1" dirty="0">
                <a:solidFill>
                  <a:srgbClr val="FF9900"/>
                </a:solidFill>
              </a:rPr>
              <a:t>función rectora en la educación, la cultura y la ciencia</a:t>
            </a:r>
            <a:r>
              <a:rPr lang="es-ES" sz="2000" dirty="0"/>
              <a:t>. Esta </a:t>
            </a:r>
            <a:r>
              <a:rPr lang="es-ES" sz="2000" b="1" dirty="0" smtClean="0"/>
              <a:t>MISIÓN</a:t>
            </a:r>
            <a:r>
              <a:rPr lang="es-ES" sz="2000" dirty="0" smtClean="0"/>
              <a:t> </a:t>
            </a:r>
            <a:r>
              <a:rPr lang="es-ES" sz="2000" dirty="0"/>
              <a:t>la cumple </a:t>
            </a:r>
            <a:r>
              <a:rPr lang="es-ES" sz="2000" b="1" dirty="0"/>
              <a:t>al desarrollar las tres siguientes </a:t>
            </a:r>
            <a:r>
              <a:rPr lang="es-ES" sz="2000" dirty="0"/>
              <a:t>tareas:</a:t>
            </a:r>
            <a:endParaRPr lang="es-VE" sz="2000" dirty="0"/>
          </a:p>
          <a:p>
            <a:pPr marL="361950" lvl="0" indent="-180975">
              <a:buNone/>
            </a:pPr>
            <a:r>
              <a:rPr lang="es-ES" sz="2000" dirty="0" smtClean="0"/>
              <a:t>- </a:t>
            </a:r>
            <a:r>
              <a:rPr lang="es-ES" sz="2000" b="1" dirty="0" smtClean="0"/>
              <a:t>dirigir </a:t>
            </a:r>
            <a:r>
              <a:rPr lang="es-ES" sz="2000" b="1" dirty="0"/>
              <a:t>sus actividades a </a:t>
            </a:r>
            <a:r>
              <a:rPr lang="es-ES" sz="2000" b="1" dirty="0">
                <a:solidFill>
                  <a:srgbClr val="00CC00"/>
                </a:solidFill>
              </a:rPr>
              <a:t>crear, asimilar y difundir el saber mediante la investigación </a:t>
            </a:r>
            <a:r>
              <a:rPr lang="es-ES" sz="2000" b="1" dirty="0"/>
              <a:t>y </a:t>
            </a:r>
            <a:r>
              <a:rPr lang="es-ES" sz="2000" b="1" dirty="0">
                <a:solidFill>
                  <a:srgbClr val="0000FF"/>
                </a:solidFill>
              </a:rPr>
              <a:t>la enseñanza</a:t>
            </a:r>
            <a:r>
              <a:rPr lang="es-ES" sz="2000" dirty="0"/>
              <a:t>;</a:t>
            </a:r>
            <a:endParaRPr lang="es-VE" sz="2000" dirty="0"/>
          </a:p>
          <a:p>
            <a:pPr marL="361950" lvl="0" indent="-180975">
              <a:buNone/>
            </a:pPr>
            <a:r>
              <a:rPr lang="es-ES" sz="2000" dirty="0" smtClean="0"/>
              <a:t>- </a:t>
            </a:r>
            <a:r>
              <a:rPr lang="es-ES" sz="2000" b="1" dirty="0" smtClean="0">
                <a:solidFill>
                  <a:srgbClr val="0000FF"/>
                </a:solidFill>
              </a:rPr>
              <a:t>completar </a:t>
            </a:r>
            <a:r>
              <a:rPr lang="es-ES" sz="2000" b="1" dirty="0">
                <a:solidFill>
                  <a:srgbClr val="0000FF"/>
                </a:solidFill>
              </a:rPr>
              <a:t>la formación integral iniciada en los ciclos educacionales anteriores</a:t>
            </a:r>
            <a:r>
              <a:rPr lang="es-ES" sz="2000" dirty="0"/>
              <a:t>; </a:t>
            </a:r>
            <a:endParaRPr lang="es-VE" sz="2000" dirty="0"/>
          </a:p>
          <a:p>
            <a:pPr marL="361950" lvl="0" indent="-180975">
              <a:buNone/>
            </a:pPr>
            <a:r>
              <a:rPr lang="es-ES" sz="2000" dirty="0" smtClean="0"/>
              <a:t>- </a:t>
            </a:r>
            <a:r>
              <a:rPr lang="es-ES" sz="2000" b="1" dirty="0" smtClean="0">
                <a:solidFill>
                  <a:srgbClr val="FF0000"/>
                </a:solidFill>
              </a:rPr>
              <a:t>formar </a:t>
            </a:r>
            <a:r>
              <a:rPr lang="es-ES" sz="2000" b="1" dirty="0">
                <a:solidFill>
                  <a:srgbClr val="FF0000"/>
                </a:solidFill>
              </a:rPr>
              <a:t>los equipos profesionales y técnicos que necesita la Nación para su desarrollo y progreso</a:t>
            </a:r>
            <a:r>
              <a:rPr lang="es-ES" sz="2000" dirty="0"/>
              <a:t>.</a:t>
            </a:r>
            <a:endParaRPr lang="es-VE" sz="2000" dirty="0"/>
          </a:p>
          <a:p>
            <a:pPr marL="180975" lvl="0" indent="-180975" algn="r">
              <a:buNone/>
            </a:pPr>
            <a:r>
              <a:rPr lang="es-ES" sz="2000" dirty="0" smtClean="0"/>
              <a:t>4</a:t>
            </a:r>
            <a:r>
              <a:rPr lang="es-ES" sz="2000" dirty="0" smtClean="0">
                <a:solidFill>
                  <a:srgbClr val="00CC00"/>
                </a:solidFill>
              </a:rPr>
              <a:t>. </a:t>
            </a:r>
            <a:r>
              <a:rPr lang="es-ES" sz="2000" b="1" dirty="0" smtClean="0">
                <a:solidFill>
                  <a:srgbClr val="00CC00"/>
                </a:solidFill>
              </a:rPr>
              <a:t>Inspirar </a:t>
            </a:r>
            <a:r>
              <a:rPr lang="es-ES" sz="2000" b="1" dirty="0">
                <a:solidFill>
                  <a:srgbClr val="00CC00"/>
                </a:solidFill>
              </a:rPr>
              <a:t>la enseñanza universitaria en </a:t>
            </a:r>
            <a:r>
              <a:rPr lang="es-ES" sz="2000" b="1" dirty="0" smtClean="0">
                <a:solidFill>
                  <a:srgbClr val="00CC00"/>
                </a:solidFill>
              </a:rPr>
              <a:t>un </a:t>
            </a:r>
            <a:r>
              <a:rPr lang="es-ES" sz="2000" b="1" dirty="0">
                <a:solidFill>
                  <a:srgbClr val="00CC00"/>
                </a:solidFill>
              </a:rPr>
              <a:t>definido espíritu de democracia, </a:t>
            </a:r>
            <a:endParaRPr lang="es-ES" sz="2000" b="1" dirty="0" smtClean="0">
              <a:solidFill>
                <a:srgbClr val="00CC00"/>
              </a:solidFill>
            </a:endParaRPr>
          </a:p>
          <a:p>
            <a:pPr marL="180975" lvl="0" indent="-180975" algn="r">
              <a:buNone/>
            </a:pPr>
            <a:r>
              <a:rPr lang="es-ES" sz="2000" b="1" dirty="0" smtClean="0">
                <a:solidFill>
                  <a:srgbClr val="00CC00"/>
                </a:solidFill>
              </a:rPr>
              <a:t>justicia </a:t>
            </a:r>
            <a:r>
              <a:rPr lang="es-ES" sz="2000" b="1" dirty="0">
                <a:solidFill>
                  <a:srgbClr val="00CC00"/>
                </a:solidFill>
              </a:rPr>
              <a:t>social y solidaridad humana</a:t>
            </a:r>
            <a:r>
              <a:rPr lang="es-ES" sz="2000" dirty="0"/>
              <a:t>… </a:t>
            </a:r>
            <a:r>
              <a:rPr lang="es-ES" sz="2000" b="1" dirty="0">
                <a:solidFill>
                  <a:srgbClr val="FF9900"/>
                </a:solidFill>
              </a:rPr>
              <a:t>abierta a todas las corrientes del pensamiento universal, las cuales se expondrán de manera rigurosamente científic</a:t>
            </a:r>
            <a:r>
              <a:rPr lang="es-ES" sz="2000" dirty="0">
                <a:solidFill>
                  <a:srgbClr val="FF9900"/>
                </a:solidFill>
              </a:rPr>
              <a:t>a</a:t>
            </a:r>
            <a:r>
              <a:rPr lang="es-ES" sz="2000" dirty="0"/>
              <a:t>.</a:t>
            </a:r>
            <a:endParaRPr lang="es-VE" sz="2000" dirty="0"/>
          </a:p>
          <a:p>
            <a:pPr marL="180975" lvl="0" indent="-180975">
              <a:buNone/>
            </a:pPr>
            <a:r>
              <a:rPr lang="es-ES" sz="2000" dirty="0" smtClean="0"/>
              <a:t>5. </a:t>
            </a:r>
            <a:r>
              <a:rPr lang="es-ES" sz="2000" b="1" dirty="0" smtClean="0"/>
              <a:t>Organizarse </a:t>
            </a:r>
            <a:r>
              <a:rPr lang="es-ES" sz="2000" b="1" dirty="0"/>
              <a:t>y funcionar dentro de</a:t>
            </a:r>
            <a:r>
              <a:rPr lang="es-ES" sz="2000" dirty="0"/>
              <a:t> </a:t>
            </a:r>
            <a:r>
              <a:rPr lang="es-ES" sz="2000" b="1" dirty="0">
                <a:solidFill>
                  <a:srgbClr val="0000FF"/>
                </a:solidFill>
              </a:rPr>
              <a:t>una estrecha coordinación con el sistema educativo</a:t>
            </a:r>
            <a:r>
              <a:rPr lang="es-ES" sz="2000" dirty="0"/>
              <a:t>, como parte integral del mismo, en el área de los estudios superiores.</a:t>
            </a:r>
            <a:endParaRPr lang="es-VE" sz="2000" dirty="0"/>
          </a:p>
          <a:p>
            <a:pPr marL="180975" lvl="0" indent="-180975" algn="r">
              <a:buNone/>
            </a:pPr>
            <a:r>
              <a:rPr lang="es-ES" sz="2000" dirty="0" smtClean="0"/>
              <a:t>6. </a:t>
            </a:r>
            <a:r>
              <a:rPr lang="es-ES" sz="2000" b="1" dirty="0" smtClean="0">
                <a:solidFill>
                  <a:srgbClr val="FF0000"/>
                </a:solidFill>
              </a:rPr>
              <a:t>Atender </a:t>
            </a:r>
            <a:r>
              <a:rPr lang="es-ES" sz="2000" b="1" dirty="0">
                <a:solidFill>
                  <a:srgbClr val="FF0000"/>
                </a:solidFill>
              </a:rPr>
              <a:t>a las necesidades del medio donde funcionen (extensión extramural</a:t>
            </a:r>
            <a:r>
              <a:rPr lang="es-ES" sz="2000" dirty="0"/>
              <a:t>). </a:t>
            </a:r>
            <a:r>
              <a:rPr lang="es-ES" sz="2000" b="1" dirty="0" smtClean="0"/>
              <a:t>Su </a:t>
            </a:r>
            <a:r>
              <a:rPr lang="es-ES" sz="2000" b="1" dirty="0"/>
              <a:t>finalidad definida en los artículos anteriores es una en la Nación </a:t>
            </a:r>
            <a:r>
              <a:rPr lang="es-ES" sz="2000" b="1" dirty="0" smtClean="0"/>
              <a:t>y </a:t>
            </a:r>
            <a:r>
              <a:rPr lang="es-ES" sz="2000" b="1" dirty="0"/>
              <a:t>“se respetará la libertad de iniciativa de cada Institución” </a:t>
            </a:r>
            <a:r>
              <a:rPr lang="es-ES" sz="2000" dirty="0"/>
              <a:t>(autonomía, cuyo principio se mantiene </a:t>
            </a:r>
            <a:r>
              <a:rPr lang="es-ES" sz="2000" dirty="0" smtClean="0"/>
              <a:t>pero </a:t>
            </a:r>
            <a:r>
              <a:rPr lang="es-ES" sz="2000" dirty="0"/>
              <a:t>se modifica a partir del artículo 7 de la Ley enmendada en 1970</a:t>
            </a:r>
            <a:r>
              <a:rPr lang="es-ES" sz="2000" dirty="0" smtClean="0"/>
              <a:t>).</a:t>
            </a:r>
          </a:p>
          <a:p>
            <a:pPr marL="0" lvl="0" indent="0">
              <a:buNone/>
            </a:pPr>
            <a:r>
              <a:rPr lang="es-ES" sz="2000" b="1" dirty="0" smtClean="0">
                <a:solidFill>
                  <a:srgbClr val="CC0099"/>
                </a:solidFill>
              </a:rPr>
              <a:t>ARTÍCULOS VIGENTES EN 2014. ES HORA DE EMPEZAR A CUMPLIRLOS.</a:t>
            </a:r>
          </a:p>
          <a:p>
            <a:pPr marL="0" lvl="0" indent="0" algn="ctr">
              <a:buNone/>
            </a:pPr>
            <a:r>
              <a:rPr lang="es-ES" sz="2000" dirty="0" smtClean="0"/>
              <a:t>(Esos </a:t>
            </a:r>
            <a:r>
              <a:rPr lang="es-ES" sz="2000" dirty="0"/>
              <a:t>seis </a:t>
            </a:r>
            <a:r>
              <a:rPr lang="es-ES" sz="2000" dirty="0" smtClean="0"/>
              <a:t>artículos </a:t>
            </a:r>
            <a:r>
              <a:rPr lang="es-ES" sz="2000" dirty="0"/>
              <a:t>datan de la formulación de la Ley el 5 de Diciembre de 1958, </a:t>
            </a:r>
            <a:r>
              <a:rPr lang="es-ES" sz="2000" dirty="0" smtClean="0"/>
              <a:t> en la transición a la democracia, y </a:t>
            </a:r>
            <a:r>
              <a:rPr lang="es-ES" sz="2000" dirty="0"/>
              <a:t>no fueron modificados en la enmienda de 1970 del gobierno-Caldera</a:t>
            </a:r>
            <a:r>
              <a:rPr lang="es-ES" sz="2000" dirty="0" smtClean="0"/>
              <a:t>).</a:t>
            </a:r>
            <a:endParaRPr lang="es-VE" sz="2000" dirty="0"/>
          </a:p>
          <a:p>
            <a:pPr marL="0" indent="0">
              <a:buNone/>
            </a:pPr>
            <a:endParaRPr lang="es-VE" sz="2000" dirty="0"/>
          </a:p>
        </p:txBody>
      </p:sp>
    </p:spTree>
    <p:extLst>
      <p:ext uri="{BB962C8B-B14F-4D97-AF65-F5344CB8AC3E}">
        <p14:creationId xmlns:p14="http://schemas.microsoft.com/office/powerpoint/2010/main" xmlns="" val="3954967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0"/>
            <a:ext cx="8928992" cy="1417638"/>
          </a:xfrm>
        </p:spPr>
        <p:txBody>
          <a:bodyPr>
            <a:normAutofit/>
          </a:bodyPr>
          <a:lstStyle/>
          <a:p>
            <a:r>
              <a:rPr lang="es-ES" sz="3200" b="1" dirty="0">
                <a:solidFill>
                  <a:srgbClr val="0000FF"/>
                </a:solidFill>
              </a:rPr>
              <a:t>2. Docencia Investigación Extensión Universitaria </a:t>
            </a:r>
            <a:br>
              <a:rPr lang="es-ES" sz="3200" b="1" dirty="0">
                <a:solidFill>
                  <a:srgbClr val="0000FF"/>
                </a:solidFill>
              </a:rPr>
            </a:br>
            <a:r>
              <a:rPr lang="es-ES" sz="3200" b="1" dirty="0">
                <a:solidFill>
                  <a:srgbClr val="0000FF"/>
                </a:solidFill>
              </a:rPr>
              <a:t>(en el siglo XXI)            </a:t>
            </a:r>
            <a:r>
              <a:rPr lang="es-ES" sz="3200" b="1" dirty="0" smtClean="0">
                <a:solidFill>
                  <a:srgbClr val="FF0000"/>
                </a:solidFill>
              </a:rPr>
              <a:t>3/5</a:t>
            </a:r>
            <a:endParaRPr lang="es-VE" sz="3200" dirty="0"/>
          </a:p>
        </p:txBody>
      </p:sp>
      <p:sp>
        <p:nvSpPr>
          <p:cNvPr id="3" name="2 Marcador de contenido"/>
          <p:cNvSpPr>
            <a:spLocks noGrp="1"/>
          </p:cNvSpPr>
          <p:nvPr>
            <p:ph idx="1"/>
          </p:nvPr>
        </p:nvSpPr>
        <p:spPr>
          <a:xfrm>
            <a:off x="179512" y="1268760"/>
            <a:ext cx="8712968" cy="5472608"/>
          </a:xfrm>
        </p:spPr>
        <p:txBody>
          <a:bodyPr>
            <a:normAutofit fontScale="85000" lnSpcReduction="20000"/>
          </a:bodyPr>
          <a:lstStyle/>
          <a:p>
            <a:pPr marL="0" indent="0">
              <a:buNone/>
            </a:pPr>
            <a:r>
              <a:rPr lang="es-ES" b="1" u="sng" dirty="0">
                <a:solidFill>
                  <a:srgbClr val="CC0099"/>
                </a:solidFill>
              </a:rPr>
              <a:t>Conclusión 1</a:t>
            </a:r>
            <a:r>
              <a:rPr lang="es-ES" b="1" dirty="0">
                <a:solidFill>
                  <a:srgbClr val="CC0099"/>
                </a:solidFill>
              </a:rPr>
              <a:t>: </a:t>
            </a:r>
            <a:r>
              <a:rPr lang="es-ES" b="1" dirty="0" smtClean="0"/>
              <a:t>Desde </a:t>
            </a:r>
            <a:r>
              <a:rPr lang="es-ES" b="1" dirty="0"/>
              <a:t>1995 </a:t>
            </a:r>
            <a:r>
              <a:rPr lang="es-ES" b="1" dirty="0" smtClean="0"/>
              <a:t>se </a:t>
            </a:r>
            <a:r>
              <a:rPr lang="es-ES" b="1" dirty="0"/>
              <a:t>cuenta </a:t>
            </a:r>
            <a:endParaRPr lang="es-ES" b="1" dirty="0" smtClean="0"/>
          </a:p>
          <a:p>
            <a:pPr marL="0" indent="0" algn="r">
              <a:buNone/>
            </a:pPr>
            <a:r>
              <a:rPr lang="es-ES" dirty="0" smtClean="0"/>
              <a:t>con </a:t>
            </a:r>
            <a:r>
              <a:rPr lang="es-ES" dirty="0"/>
              <a:t>tecnologías de información y </a:t>
            </a:r>
            <a:r>
              <a:rPr lang="es-ES" dirty="0" smtClean="0"/>
              <a:t>comunicación para </a:t>
            </a:r>
            <a:r>
              <a:rPr lang="es-ES" dirty="0"/>
              <a:t>entablar </a:t>
            </a:r>
            <a:r>
              <a:rPr lang="es-ES" b="1" dirty="0">
                <a:solidFill>
                  <a:srgbClr val="00CC00"/>
                </a:solidFill>
              </a:rPr>
              <a:t>redes de cooperación </a:t>
            </a:r>
            <a:endParaRPr lang="es-ES" b="1" dirty="0" smtClean="0">
              <a:solidFill>
                <a:srgbClr val="00CC00"/>
              </a:solidFill>
            </a:endParaRPr>
          </a:p>
          <a:p>
            <a:pPr marL="0" indent="0" algn="r">
              <a:buNone/>
            </a:pPr>
            <a:r>
              <a:rPr lang="es-ES" dirty="0" smtClean="0"/>
              <a:t>y </a:t>
            </a:r>
            <a:r>
              <a:rPr lang="es-ES" dirty="0"/>
              <a:t>así concienciar y formar para actuar, </a:t>
            </a:r>
            <a:endParaRPr lang="es-ES" dirty="0" smtClean="0"/>
          </a:p>
          <a:p>
            <a:pPr marL="0" indent="0" algn="r">
              <a:buNone/>
            </a:pPr>
            <a:r>
              <a:rPr lang="es-ES" b="1" dirty="0"/>
              <a:t>t</a:t>
            </a:r>
            <a:r>
              <a:rPr lang="es-ES" b="1" dirty="0" smtClean="0"/>
              <a:t>anto entre </a:t>
            </a:r>
            <a:r>
              <a:rPr lang="es-ES" b="1" dirty="0"/>
              <a:t>unidades internas de cada universidad</a:t>
            </a:r>
            <a:r>
              <a:rPr lang="es-ES" dirty="0"/>
              <a:t> </a:t>
            </a:r>
            <a:endParaRPr lang="es-ES" dirty="0" smtClean="0"/>
          </a:p>
          <a:p>
            <a:pPr marL="0" indent="0" algn="r">
              <a:buNone/>
            </a:pPr>
            <a:r>
              <a:rPr lang="es-ES" b="1" dirty="0" smtClean="0">
                <a:solidFill>
                  <a:srgbClr val="00CC00"/>
                </a:solidFill>
              </a:rPr>
              <a:t>(</a:t>
            </a:r>
            <a:r>
              <a:rPr lang="es-ES" b="1" dirty="0">
                <a:solidFill>
                  <a:srgbClr val="00CC00"/>
                </a:solidFill>
              </a:rPr>
              <a:t>extensión </a:t>
            </a:r>
            <a:r>
              <a:rPr lang="es-ES" b="1" dirty="0" err="1">
                <a:solidFill>
                  <a:srgbClr val="00CC00"/>
                </a:solidFill>
              </a:rPr>
              <a:t>intramural</a:t>
            </a:r>
            <a:r>
              <a:rPr lang="es-ES" b="1" dirty="0">
                <a:solidFill>
                  <a:srgbClr val="00CC00"/>
                </a:solidFill>
              </a:rPr>
              <a:t>), </a:t>
            </a:r>
            <a:endParaRPr lang="es-ES" b="1" dirty="0" smtClean="0">
              <a:solidFill>
                <a:srgbClr val="00CC00"/>
              </a:solidFill>
            </a:endParaRPr>
          </a:p>
          <a:p>
            <a:pPr marL="0" indent="0" algn="r">
              <a:buNone/>
            </a:pPr>
            <a:r>
              <a:rPr lang="es-ES" b="1" dirty="0" smtClean="0"/>
              <a:t>como </a:t>
            </a:r>
            <a:r>
              <a:rPr lang="es-ES" b="1" dirty="0"/>
              <a:t>redes interinstitucionales y </a:t>
            </a:r>
            <a:r>
              <a:rPr lang="es-ES" b="1" dirty="0" err="1" smtClean="0"/>
              <a:t>transdisciplinarias</a:t>
            </a:r>
            <a:endParaRPr lang="es-ES" b="1" dirty="0" smtClean="0"/>
          </a:p>
          <a:p>
            <a:pPr marL="0" indent="0" algn="r">
              <a:buNone/>
            </a:pPr>
            <a:r>
              <a:rPr lang="es-ES" b="1" dirty="0" smtClean="0">
                <a:solidFill>
                  <a:srgbClr val="00CC00"/>
                </a:solidFill>
              </a:rPr>
              <a:t>(</a:t>
            </a:r>
            <a:r>
              <a:rPr lang="es-ES" b="1" dirty="0">
                <a:solidFill>
                  <a:srgbClr val="00CC00"/>
                </a:solidFill>
              </a:rPr>
              <a:t>extensión extramural) </a:t>
            </a:r>
            <a:endParaRPr lang="es-ES" b="1" dirty="0" smtClean="0">
              <a:solidFill>
                <a:srgbClr val="00CC00"/>
              </a:solidFill>
            </a:endParaRPr>
          </a:p>
          <a:p>
            <a:pPr marL="0" indent="0" algn="r">
              <a:buNone/>
            </a:pPr>
            <a:r>
              <a:rPr lang="es-ES" b="1" dirty="0" smtClean="0"/>
              <a:t>entre </a:t>
            </a:r>
            <a:r>
              <a:rPr lang="es-ES" b="1" dirty="0"/>
              <a:t>universidades, comunidades, </a:t>
            </a:r>
            <a:endParaRPr lang="es-ES" b="1" dirty="0" smtClean="0"/>
          </a:p>
          <a:p>
            <a:pPr marL="0" indent="0" algn="r">
              <a:buNone/>
            </a:pPr>
            <a:r>
              <a:rPr lang="es-ES" b="1" dirty="0" smtClean="0"/>
              <a:t>unidades </a:t>
            </a:r>
            <a:r>
              <a:rPr lang="es-ES" b="1" dirty="0"/>
              <a:t>de los niveles del sistema educativo, </a:t>
            </a:r>
            <a:endParaRPr lang="es-ES" b="1" dirty="0" smtClean="0"/>
          </a:p>
          <a:p>
            <a:pPr marL="0" indent="0" algn="r">
              <a:buNone/>
            </a:pPr>
            <a:r>
              <a:rPr lang="es-ES" b="1" dirty="0" smtClean="0"/>
              <a:t>dependencias </a:t>
            </a:r>
            <a:r>
              <a:rPr lang="es-ES" b="1" dirty="0"/>
              <a:t>públicas, privadas, organismos internacionales... </a:t>
            </a:r>
            <a:endParaRPr lang="es-VE" b="1" dirty="0"/>
          </a:p>
          <a:p>
            <a:pPr marL="0" indent="0">
              <a:buNone/>
            </a:pPr>
            <a:r>
              <a:rPr lang="es-VE" sz="2800" b="1" dirty="0" smtClean="0">
                <a:solidFill>
                  <a:srgbClr val="CC0099"/>
                </a:solidFill>
              </a:rPr>
              <a:t>A CONTINUACIÓN UN EJEMPLO</a:t>
            </a:r>
            <a:endParaRPr lang="es-VE" sz="2800" b="1" dirty="0">
              <a:solidFill>
                <a:srgbClr val="CC0099"/>
              </a:solidFill>
            </a:endParaRPr>
          </a:p>
        </p:txBody>
      </p:sp>
    </p:spTree>
    <p:extLst>
      <p:ext uri="{BB962C8B-B14F-4D97-AF65-F5344CB8AC3E}">
        <p14:creationId xmlns:p14="http://schemas.microsoft.com/office/powerpoint/2010/main" xmlns="" val="2995039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0"/>
            <a:ext cx="8928992" cy="1417638"/>
          </a:xfrm>
        </p:spPr>
        <p:txBody>
          <a:bodyPr>
            <a:normAutofit/>
          </a:bodyPr>
          <a:lstStyle/>
          <a:p>
            <a:r>
              <a:rPr lang="es-ES" sz="3200" b="1" dirty="0">
                <a:solidFill>
                  <a:srgbClr val="0000FF"/>
                </a:solidFill>
              </a:rPr>
              <a:t>2. Docencia Investigación Extensión Universitaria </a:t>
            </a:r>
            <a:br>
              <a:rPr lang="es-ES" sz="3200" b="1" dirty="0">
                <a:solidFill>
                  <a:srgbClr val="0000FF"/>
                </a:solidFill>
              </a:rPr>
            </a:br>
            <a:r>
              <a:rPr lang="es-ES" sz="3200" b="1" dirty="0">
                <a:solidFill>
                  <a:srgbClr val="0000FF"/>
                </a:solidFill>
              </a:rPr>
              <a:t>(en el siglo XXI)            </a:t>
            </a:r>
            <a:r>
              <a:rPr lang="es-ES" sz="3200" b="1" dirty="0" smtClean="0">
                <a:solidFill>
                  <a:srgbClr val="FF0000"/>
                </a:solidFill>
              </a:rPr>
              <a:t>4/5</a:t>
            </a:r>
            <a:endParaRPr lang="es-VE" sz="3200" dirty="0"/>
          </a:p>
        </p:txBody>
      </p:sp>
      <p:sp>
        <p:nvSpPr>
          <p:cNvPr id="3" name="2 Marcador de contenido"/>
          <p:cNvSpPr>
            <a:spLocks noGrp="1"/>
          </p:cNvSpPr>
          <p:nvPr>
            <p:ph idx="1"/>
          </p:nvPr>
        </p:nvSpPr>
        <p:spPr>
          <a:xfrm>
            <a:off x="0" y="1340768"/>
            <a:ext cx="9144000" cy="5256584"/>
          </a:xfrm>
        </p:spPr>
        <p:txBody>
          <a:bodyPr>
            <a:normAutofit fontScale="40000" lnSpcReduction="20000"/>
          </a:bodyPr>
          <a:lstStyle/>
          <a:p>
            <a:pPr marL="0" indent="0" algn="ctr">
              <a:buNone/>
            </a:pPr>
            <a:r>
              <a:rPr lang="es-ES" sz="5000" b="1" dirty="0" smtClean="0">
                <a:solidFill>
                  <a:srgbClr val="CC0099"/>
                </a:solidFill>
              </a:rPr>
              <a:t>DECENIO ONU 2005-2014, “EDUCACIÓN PARA LA SUSTENTABILIDAD”</a:t>
            </a:r>
          </a:p>
          <a:p>
            <a:pPr marL="0" indent="0" algn="ctr">
              <a:buNone/>
            </a:pPr>
            <a:r>
              <a:rPr lang="es-ES" sz="4500" b="1" dirty="0" smtClean="0">
                <a:solidFill>
                  <a:srgbClr val="008000"/>
                </a:solidFill>
              </a:rPr>
              <a:t>ULA, 2007, SEMINARIO Y CONGRESO VIRTUAL “CIUDAD SOSTENIBLE”.</a:t>
            </a:r>
          </a:p>
          <a:p>
            <a:pPr marL="0" indent="0" algn="ctr">
              <a:buNone/>
            </a:pPr>
            <a:r>
              <a:rPr lang="es-VE" dirty="0">
                <a:hlinkClick r:id="rId2"/>
              </a:rPr>
              <a:t>http://www.eventos.ula.ve/ciudadsostenible</a:t>
            </a:r>
            <a:r>
              <a:rPr lang="es-VE" dirty="0" smtClean="0">
                <a:hlinkClick r:id="rId2"/>
              </a:rPr>
              <a:t>/</a:t>
            </a:r>
            <a:r>
              <a:rPr lang="es-VE" dirty="0" smtClean="0"/>
              <a:t> </a:t>
            </a:r>
            <a:endParaRPr lang="es-VE" b="1" dirty="0" smtClean="0">
              <a:solidFill>
                <a:srgbClr val="008000"/>
              </a:solidFill>
            </a:endParaRPr>
          </a:p>
          <a:p>
            <a:pPr marL="0" indent="0" algn="ctr">
              <a:buNone/>
            </a:pPr>
            <a:r>
              <a:rPr lang="es-ES" dirty="0" smtClean="0"/>
              <a:t>Coloca </a:t>
            </a:r>
            <a:r>
              <a:rPr lang="es-ES" b="1" dirty="0" smtClean="0">
                <a:solidFill>
                  <a:srgbClr val="009900"/>
                </a:solidFill>
              </a:rPr>
              <a:t>en web </a:t>
            </a:r>
            <a:r>
              <a:rPr lang="es-ES" dirty="0" smtClean="0"/>
              <a:t>documentos orientadores. Ejemplo:</a:t>
            </a:r>
          </a:p>
          <a:p>
            <a:pPr marL="0" indent="0" algn="ctr">
              <a:buNone/>
            </a:pPr>
            <a:endParaRPr lang="es-ES" sz="1500" dirty="0"/>
          </a:p>
          <a:p>
            <a:pPr marL="0" indent="0" algn="ctr">
              <a:buNone/>
            </a:pPr>
            <a:r>
              <a:rPr lang="es-ES" sz="5100" b="1" dirty="0" smtClean="0"/>
              <a:t>“Aportes para un </a:t>
            </a:r>
            <a:r>
              <a:rPr lang="es-ES" sz="5100" b="1" dirty="0" smtClean="0">
                <a:solidFill>
                  <a:srgbClr val="008000"/>
                </a:solidFill>
              </a:rPr>
              <a:t>PLAN ESTRATÉGICO DE GESTIÓN AMBIENTAL LOCAL</a:t>
            </a:r>
            <a:r>
              <a:rPr lang="es-ES" sz="5100" b="1" dirty="0" smtClean="0"/>
              <a:t>:</a:t>
            </a:r>
          </a:p>
          <a:p>
            <a:pPr marL="0" indent="0" algn="ctr">
              <a:buNone/>
            </a:pPr>
            <a:r>
              <a:rPr lang="es-ES" sz="4200" b="1" dirty="0" smtClean="0">
                <a:solidFill>
                  <a:srgbClr val="CC0099"/>
                </a:solidFill>
              </a:rPr>
              <a:t>Caso: Alcaldía del Municipio Carrizal, Estado Miranda.</a:t>
            </a:r>
            <a:r>
              <a:rPr lang="es-ES" sz="4200" dirty="0" smtClean="0"/>
              <a:t>” </a:t>
            </a:r>
          </a:p>
          <a:p>
            <a:pPr marL="0" indent="0" algn="ctr">
              <a:buNone/>
            </a:pPr>
            <a:r>
              <a:rPr lang="es-ES" sz="1500" dirty="0" smtClean="0"/>
              <a:t> </a:t>
            </a:r>
            <a:endParaRPr lang="es-VE" sz="1500" dirty="0"/>
          </a:p>
          <a:p>
            <a:pPr marL="0" indent="0" algn="ctr">
              <a:buNone/>
            </a:pPr>
            <a:r>
              <a:rPr lang="es-ES" sz="4400" b="1" dirty="0" smtClean="0">
                <a:solidFill>
                  <a:srgbClr val="009900"/>
                </a:solidFill>
              </a:rPr>
              <a:t>Ponencia </a:t>
            </a:r>
            <a:r>
              <a:rPr lang="es-ES" sz="4400" b="1" dirty="0">
                <a:solidFill>
                  <a:srgbClr val="009900"/>
                </a:solidFill>
              </a:rPr>
              <a:t>de utilidad didáctica, </a:t>
            </a:r>
            <a:endParaRPr lang="es-ES" sz="4400" b="1" dirty="0" smtClean="0">
              <a:solidFill>
                <a:srgbClr val="009900"/>
              </a:solidFill>
            </a:endParaRPr>
          </a:p>
          <a:p>
            <a:pPr marL="0" indent="0" algn="ctr">
              <a:buNone/>
            </a:pPr>
            <a:r>
              <a:rPr lang="es-ES" sz="4400" b="1" dirty="0" smtClean="0">
                <a:solidFill>
                  <a:srgbClr val="009900"/>
                </a:solidFill>
              </a:rPr>
              <a:t>guía </a:t>
            </a:r>
            <a:r>
              <a:rPr lang="es-ES" sz="4400" b="1" dirty="0">
                <a:solidFill>
                  <a:srgbClr val="009900"/>
                </a:solidFill>
              </a:rPr>
              <a:t>a cada uno de los 335 municipios de Venezuela, </a:t>
            </a:r>
            <a:endParaRPr lang="es-ES" sz="4400" b="1" dirty="0" smtClean="0">
              <a:solidFill>
                <a:srgbClr val="009900"/>
              </a:solidFill>
            </a:endParaRPr>
          </a:p>
          <a:p>
            <a:pPr marL="0" indent="0" algn="ctr">
              <a:buNone/>
            </a:pPr>
            <a:r>
              <a:rPr lang="es-ES" sz="3800" dirty="0" smtClean="0"/>
              <a:t>para </a:t>
            </a:r>
            <a:r>
              <a:rPr lang="es-ES" sz="3800" dirty="0"/>
              <a:t>coadyuvar a </a:t>
            </a:r>
            <a:r>
              <a:rPr lang="es-ES" sz="3800" b="1" dirty="0">
                <a:solidFill>
                  <a:srgbClr val="008000"/>
                </a:solidFill>
              </a:rPr>
              <a:t>darle forma a sus planes estratégicos </a:t>
            </a:r>
            <a:endParaRPr lang="es-ES" sz="3800" b="1" dirty="0" smtClean="0">
              <a:solidFill>
                <a:srgbClr val="008000"/>
              </a:solidFill>
            </a:endParaRPr>
          </a:p>
          <a:p>
            <a:pPr marL="0" indent="0" algn="ctr">
              <a:buNone/>
            </a:pPr>
            <a:r>
              <a:rPr lang="es-ES" sz="3800" b="1" dirty="0" smtClean="0">
                <a:solidFill>
                  <a:srgbClr val="008000"/>
                </a:solidFill>
              </a:rPr>
              <a:t>de </a:t>
            </a:r>
            <a:r>
              <a:rPr lang="es-ES" sz="3800" b="1" dirty="0">
                <a:solidFill>
                  <a:srgbClr val="008000"/>
                </a:solidFill>
              </a:rPr>
              <a:t>gestión ambiental local hacia el desarrollo sustentable, </a:t>
            </a:r>
            <a:endParaRPr lang="es-ES" sz="3800" b="1" dirty="0" smtClean="0">
              <a:solidFill>
                <a:srgbClr val="008000"/>
              </a:solidFill>
            </a:endParaRPr>
          </a:p>
          <a:p>
            <a:pPr marL="0" indent="0" algn="ctr">
              <a:buNone/>
            </a:pPr>
            <a:r>
              <a:rPr lang="es-ES" sz="3800" b="1" dirty="0" smtClean="0">
                <a:solidFill>
                  <a:srgbClr val="008000"/>
                </a:solidFill>
              </a:rPr>
              <a:t>en </a:t>
            </a:r>
            <a:r>
              <a:rPr lang="es-ES" sz="3800" b="1" dirty="0">
                <a:solidFill>
                  <a:srgbClr val="008000"/>
                </a:solidFill>
              </a:rPr>
              <a:t>función del cumplimiento del artículo 128 de la </a:t>
            </a:r>
            <a:r>
              <a:rPr lang="es-ES" sz="3800" b="1" dirty="0" smtClean="0">
                <a:solidFill>
                  <a:srgbClr val="008000"/>
                </a:solidFill>
              </a:rPr>
              <a:t>Constitución</a:t>
            </a:r>
            <a:r>
              <a:rPr lang="es-ES" sz="3800" dirty="0" smtClean="0"/>
              <a:t>. </a:t>
            </a:r>
          </a:p>
          <a:p>
            <a:endParaRPr lang="es-ES" dirty="0" smtClean="0"/>
          </a:p>
          <a:p>
            <a:pPr marL="0" indent="0" algn="ctr">
              <a:buNone/>
            </a:pPr>
            <a:r>
              <a:rPr lang="es-ES" sz="4500" b="1" dirty="0" smtClean="0"/>
              <a:t>Por </a:t>
            </a:r>
            <a:r>
              <a:rPr lang="es-ES" sz="4500" b="1" dirty="0"/>
              <a:t>Wilfredo </a:t>
            </a:r>
            <a:r>
              <a:rPr lang="es-ES" sz="4500" b="1" dirty="0" smtClean="0"/>
              <a:t>Acosta, geógrafo…</a:t>
            </a:r>
          </a:p>
          <a:p>
            <a:pPr marL="0" indent="0" algn="ctr">
              <a:buNone/>
            </a:pPr>
            <a:r>
              <a:rPr lang="es-ES" sz="4500" b="1" dirty="0" smtClean="0"/>
              <a:t> Profesor UCV</a:t>
            </a:r>
            <a:r>
              <a:rPr lang="es-ES" sz="4500" b="1" dirty="0"/>
              <a:t>, M. Sc. Gerencia Ambiental, especialista en Sistemas de Información Ambiental</a:t>
            </a:r>
            <a:r>
              <a:rPr lang="es-ES" sz="4500" b="1" dirty="0" smtClean="0"/>
              <a:t>, </a:t>
            </a:r>
            <a:r>
              <a:rPr lang="es-ES" sz="4500" b="1" dirty="0"/>
              <a:t>Director 2012 </a:t>
            </a:r>
            <a:r>
              <a:rPr lang="es-ES" sz="4500" b="1" dirty="0" smtClean="0"/>
              <a:t>del </a:t>
            </a:r>
            <a:r>
              <a:rPr lang="es-ES" sz="4500" b="1" dirty="0"/>
              <a:t>Instituto de Geografía y Desarrollo Regional de la Facultad de Humanidades-UCV. </a:t>
            </a:r>
            <a:endParaRPr lang="es-ES" sz="4500" b="1" dirty="0" smtClean="0"/>
          </a:p>
          <a:p>
            <a:endParaRPr lang="es-ES" dirty="0" smtClean="0"/>
          </a:p>
          <a:p>
            <a:pPr marL="0" indent="0" algn="ctr">
              <a:buNone/>
            </a:pPr>
            <a:r>
              <a:rPr lang="es-ES" sz="4000" b="1" u="sng" dirty="0">
                <a:hlinkClick r:id="rId3"/>
              </a:rPr>
              <a:t>http://eventos.ula.ve/ciudadsostenible/documentos/pdf/congreso_virtual/Jornadas%20_CIDIAT_WA.pdf</a:t>
            </a:r>
            <a:r>
              <a:rPr lang="es-ES" sz="4000" b="1" dirty="0"/>
              <a:t> </a:t>
            </a:r>
            <a:endParaRPr lang="es-VE" sz="4000" b="1" dirty="0"/>
          </a:p>
          <a:p>
            <a:pPr marL="0" indent="0">
              <a:buNone/>
            </a:pPr>
            <a:r>
              <a:rPr lang="es-ES" dirty="0"/>
              <a:t> </a:t>
            </a:r>
            <a:endParaRPr lang="es-VE" dirty="0"/>
          </a:p>
          <a:p>
            <a:pPr marL="0" indent="0">
              <a:buNone/>
            </a:pPr>
            <a:endParaRPr lang="es-VE" dirty="0"/>
          </a:p>
        </p:txBody>
      </p:sp>
    </p:spTree>
    <p:extLst>
      <p:ext uri="{BB962C8B-B14F-4D97-AF65-F5344CB8AC3E}">
        <p14:creationId xmlns:p14="http://schemas.microsoft.com/office/powerpoint/2010/main" xmlns="" val="1283188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0"/>
            <a:ext cx="8856984" cy="1417638"/>
          </a:xfrm>
        </p:spPr>
        <p:txBody>
          <a:bodyPr>
            <a:normAutofit/>
          </a:bodyPr>
          <a:lstStyle/>
          <a:p>
            <a:r>
              <a:rPr lang="es-ES" sz="3200" b="1" dirty="0">
                <a:solidFill>
                  <a:srgbClr val="0000FF"/>
                </a:solidFill>
              </a:rPr>
              <a:t>2. Docencia Investigación Extensión Universitaria </a:t>
            </a:r>
            <a:br>
              <a:rPr lang="es-ES" sz="3200" b="1" dirty="0">
                <a:solidFill>
                  <a:srgbClr val="0000FF"/>
                </a:solidFill>
              </a:rPr>
            </a:br>
            <a:r>
              <a:rPr lang="es-ES" sz="3200" b="1" dirty="0">
                <a:solidFill>
                  <a:srgbClr val="0000FF"/>
                </a:solidFill>
              </a:rPr>
              <a:t>(en el siglo XXI)            </a:t>
            </a:r>
            <a:r>
              <a:rPr lang="es-ES" sz="3200" b="1" dirty="0" smtClean="0">
                <a:solidFill>
                  <a:srgbClr val="0000FF"/>
                </a:solidFill>
              </a:rPr>
              <a:t>                                      </a:t>
            </a:r>
            <a:r>
              <a:rPr lang="es-ES" sz="3200" b="1" dirty="0" smtClean="0">
                <a:solidFill>
                  <a:srgbClr val="FF0000"/>
                </a:solidFill>
              </a:rPr>
              <a:t>5/5</a:t>
            </a:r>
            <a:endParaRPr lang="es-VE" sz="3200" dirty="0"/>
          </a:p>
        </p:txBody>
      </p:sp>
      <p:sp>
        <p:nvSpPr>
          <p:cNvPr id="3" name="2 Marcador de contenido"/>
          <p:cNvSpPr>
            <a:spLocks noGrp="1"/>
          </p:cNvSpPr>
          <p:nvPr>
            <p:ph idx="1"/>
          </p:nvPr>
        </p:nvSpPr>
        <p:spPr>
          <a:xfrm>
            <a:off x="107504" y="1196752"/>
            <a:ext cx="8928992" cy="5472608"/>
          </a:xfrm>
        </p:spPr>
        <p:txBody>
          <a:bodyPr>
            <a:normAutofit fontScale="55000" lnSpcReduction="20000"/>
          </a:bodyPr>
          <a:lstStyle/>
          <a:p>
            <a:pPr marL="0" indent="0">
              <a:buNone/>
            </a:pPr>
            <a:r>
              <a:rPr lang="es-ES" sz="3300" b="1" dirty="0">
                <a:solidFill>
                  <a:srgbClr val="009900"/>
                </a:solidFill>
              </a:rPr>
              <a:t>La ULA, </a:t>
            </a:r>
            <a:r>
              <a:rPr lang="es-ES" sz="3300" b="1" dirty="0" smtClean="0">
                <a:solidFill>
                  <a:srgbClr val="009900"/>
                </a:solidFill>
              </a:rPr>
              <a:t>Universidad </a:t>
            </a:r>
            <a:r>
              <a:rPr lang="es-ES" sz="3300" b="1" dirty="0">
                <a:solidFill>
                  <a:srgbClr val="009900"/>
                </a:solidFill>
              </a:rPr>
              <a:t>Ambiental </a:t>
            </a:r>
            <a:r>
              <a:rPr lang="es-ES" sz="3300" dirty="0">
                <a:solidFill>
                  <a:srgbClr val="009900"/>
                </a:solidFill>
              </a:rPr>
              <a:t>(C.U. 06.06.2011) </a:t>
            </a:r>
            <a:endParaRPr lang="es-ES" sz="3300" dirty="0" smtClean="0">
              <a:solidFill>
                <a:srgbClr val="009900"/>
              </a:solidFill>
            </a:endParaRPr>
          </a:p>
          <a:p>
            <a:pPr marL="0" indent="0">
              <a:buNone/>
            </a:pPr>
            <a:r>
              <a:rPr lang="es-ES" sz="3300" dirty="0" smtClean="0">
                <a:solidFill>
                  <a:srgbClr val="009900"/>
                </a:solidFill>
              </a:rPr>
              <a:t>en </a:t>
            </a:r>
            <a:r>
              <a:rPr lang="es-ES" sz="3300" dirty="0">
                <a:solidFill>
                  <a:srgbClr val="009900"/>
                </a:solidFill>
              </a:rPr>
              <a:t>proceso de adscribirse a la </a:t>
            </a:r>
            <a:r>
              <a:rPr lang="es-ES" sz="3300" b="1" dirty="0" smtClean="0">
                <a:solidFill>
                  <a:srgbClr val="009900"/>
                </a:solidFill>
              </a:rPr>
              <a:t>REDVUA. </a:t>
            </a:r>
          </a:p>
          <a:p>
            <a:pPr marL="0" indent="0">
              <a:buNone/>
            </a:pPr>
            <a:r>
              <a:rPr lang="es-ES" sz="2900" b="1" dirty="0" smtClean="0">
                <a:solidFill>
                  <a:srgbClr val="009900"/>
                </a:solidFill>
              </a:rPr>
              <a:t>	</a:t>
            </a:r>
          </a:p>
          <a:p>
            <a:pPr marL="0" indent="0">
              <a:buNone/>
            </a:pPr>
            <a:r>
              <a:rPr lang="es-ES" sz="2900" dirty="0" smtClean="0"/>
              <a:t>30.06.14 : De: </a:t>
            </a:r>
            <a:r>
              <a:rPr lang="es-ES" sz="2900" u="sng" dirty="0">
                <a:hlinkClick r:id="rId2"/>
              </a:rPr>
              <a:t>redvua@gmail.com</a:t>
            </a:r>
            <a:r>
              <a:rPr lang="es-ES" sz="2900" dirty="0"/>
              <a:t> </a:t>
            </a:r>
            <a:endParaRPr lang="es-ES" sz="2900" dirty="0" smtClean="0"/>
          </a:p>
          <a:p>
            <a:pPr marL="0" indent="0">
              <a:buNone/>
            </a:pPr>
            <a:r>
              <a:rPr lang="es-ES" sz="2900" dirty="0" smtClean="0"/>
              <a:t>De</a:t>
            </a:r>
            <a:r>
              <a:rPr lang="es-ES" sz="2900" dirty="0"/>
              <a:t>: </a:t>
            </a:r>
            <a:r>
              <a:rPr lang="es-ES" sz="2900" b="1" dirty="0"/>
              <a:t>Educadores por la Sostenibilidad</a:t>
            </a:r>
            <a:r>
              <a:rPr lang="es-ES" sz="2900" dirty="0"/>
              <a:t>, 29.06.2014. </a:t>
            </a:r>
            <a:r>
              <a:rPr lang="es-ES" sz="2900" dirty="0" smtClean="0"/>
              <a:t>La </a:t>
            </a:r>
            <a:r>
              <a:rPr lang="es-ES" sz="2900" b="1" dirty="0"/>
              <a:t>web de la </a:t>
            </a:r>
            <a:endParaRPr lang="es-ES" sz="2900" b="1" dirty="0" smtClean="0"/>
          </a:p>
          <a:p>
            <a:pPr marL="0" indent="0">
              <a:buNone/>
            </a:pPr>
            <a:r>
              <a:rPr lang="es-ES" sz="2900" b="1" dirty="0" smtClean="0"/>
              <a:t>Década </a:t>
            </a:r>
            <a:r>
              <a:rPr lang="es-ES" sz="2900" b="1" dirty="0"/>
              <a:t>de la educación por un futuro sostenible</a:t>
            </a:r>
            <a:r>
              <a:rPr lang="es-ES" sz="2900" dirty="0"/>
              <a:t> (2005-2014) </a:t>
            </a:r>
            <a:endParaRPr lang="es-ES" sz="2900" dirty="0" smtClean="0"/>
          </a:p>
          <a:p>
            <a:pPr marL="0" indent="0">
              <a:buNone/>
            </a:pPr>
            <a:r>
              <a:rPr lang="es-ES" sz="2900" dirty="0" smtClean="0"/>
              <a:t>ha </a:t>
            </a:r>
            <a:r>
              <a:rPr lang="es-ES" sz="2900" dirty="0"/>
              <a:t>incorporado el boletín 97, </a:t>
            </a:r>
            <a:r>
              <a:rPr lang="es-ES" sz="2900" dirty="0" smtClean="0"/>
              <a:t>titulado </a:t>
            </a:r>
            <a:r>
              <a:rPr lang="es-ES" sz="2900" b="1" dirty="0">
                <a:solidFill>
                  <a:srgbClr val="008000"/>
                </a:solidFill>
              </a:rPr>
              <a:t>Combatir la desigualdad: </a:t>
            </a:r>
          </a:p>
          <a:p>
            <a:pPr marL="0" indent="0">
              <a:buNone/>
            </a:pPr>
            <a:r>
              <a:rPr lang="es-ES" sz="2900" b="1" dirty="0">
                <a:solidFill>
                  <a:srgbClr val="008000"/>
                </a:solidFill>
              </a:rPr>
              <a:t>requisito para transitar a la Sostenibilidad</a:t>
            </a:r>
            <a:r>
              <a:rPr lang="es-ES" sz="2900" b="1" dirty="0"/>
              <a:t>.</a:t>
            </a:r>
            <a:r>
              <a:rPr lang="es-ES" sz="2900" dirty="0" smtClean="0"/>
              <a:t> Pueden </a:t>
            </a:r>
            <a:r>
              <a:rPr lang="es-ES" sz="2900" dirty="0"/>
              <a:t>acceder en  </a:t>
            </a:r>
            <a:endParaRPr lang="es-ES" sz="2900" dirty="0" smtClean="0"/>
          </a:p>
          <a:p>
            <a:pPr marL="0" indent="0">
              <a:buNone/>
            </a:pPr>
            <a:r>
              <a:rPr lang="es-ES" sz="2900" u="sng" dirty="0" smtClean="0">
                <a:hlinkClick r:id="rId3"/>
              </a:rPr>
              <a:t>http</a:t>
            </a:r>
            <a:r>
              <a:rPr lang="es-ES" sz="2900" u="sng" dirty="0">
                <a:hlinkClick r:id="rId3"/>
              </a:rPr>
              <a:t>://www.oei.es/decada/boletin097.php</a:t>
            </a:r>
            <a:r>
              <a:rPr lang="es-ES" sz="2900" dirty="0"/>
              <a:t>. Rogamos contribuir </a:t>
            </a:r>
            <a:r>
              <a:rPr lang="es-ES" sz="2900" dirty="0" smtClean="0"/>
              <a:t>     </a:t>
            </a:r>
          </a:p>
          <a:p>
            <a:pPr marL="0" indent="0">
              <a:buNone/>
            </a:pPr>
            <a:r>
              <a:rPr lang="es-ES" sz="2900" dirty="0" smtClean="0"/>
              <a:t>a </a:t>
            </a:r>
            <a:r>
              <a:rPr lang="es-ES" sz="2900" dirty="0"/>
              <a:t>la difusión de este boletín, que aborda uno de los problemas </a:t>
            </a:r>
            <a:endParaRPr lang="es-ES" sz="2900" dirty="0" smtClean="0"/>
          </a:p>
          <a:p>
            <a:pPr marL="0" indent="0">
              <a:buNone/>
            </a:pPr>
            <a:r>
              <a:rPr lang="es-ES" sz="2900" dirty="0" smtClean="0"/>
              <a:t>más </a:t>
            </a:r>
            <a:r>
              <a:rPr lang="es-ES" sz="2900" dirty="0"/>
              <a:t>graves y urgentes a los que se enfrentan nuestras sociedades. </a:t>
            </a:r>
            <a:endParaRPr lang="es-ES" sz="2900" dirty="0" smtClean="0"/>
          </a:p>
          <a:p>
            <a:pPr marL="0" indent="0">
              <a:buNone/>
            </a:pPr>
            <a:endParaRPr lang="es-ES" sz="3600" dirty="0"/>
          </a:p>
          <a:p>
            <a:pPr marL="0" indent="0" algn="ctr">
              <a:buNone/>
            </a:pPr>
            <a:r>
              <a:rPr lang="es-ES" sz="3600" b="1" dirty="0" smtClean="0">
                <a:solidFill>
                  <a:srgbClr val="009900"/>
                </a:solidFill>
              </a:rPr>
              <a:t>REDVUA: </a:t>
            </a:r>
            <a:r>
              <a:rPr lang="es-ES" sz="3600" b="1" dirty="0">
                <a:solidFill>
                  <a:srgbClr val="009900"/>
                </a:solidFill>
              </a:rPr>
              <a:t>“Red Venezolana de Universidades por el Ambiente</a:t>
            </a:r>
            <a:r>
              <a:rPr lang="es-ES" sz="3600" b="1" dirty="0" smtClean="0">
                <a:solidFill>
                  <a:srgbClr val="009900"/>
                </a:solidFill>
              </a:rPr>
              <a:t>”</a:t>
            </a:r>
            <a:r>
              <a:rPr lang="es-ES" sz="3600" dirty="0" smtClean="0">
                <a:solidFill>
                  <a:srgbClr val="009900"/>
                </a:solidFill>
              </a:rPr>
              <a:t>.</a:t>
            </a:r>
          </a:p>
          <a:p>
            <a:pPr marL="0" indent="0">
              <a:buNone/>
            </a:pPr>
            <a:r>
              <a:rPr lang="es-ES" sz="2200" b="1" dirty="0" smtClean="0">
                <a:solidFill>
                  <a:srgbClr val="009900"/>
                </a:solidFill>
              </a:rPr>
              <a:t>I</a:t>
            </a:r>
            <a:r>
              <a:rPr lang="es-ES" sz="2200" b="1" dirty="0" smtClean="0"/>
              <a:t>niciativa de 2012 </a:t>
            </a:r>
            <a:r>
              <a:rPr lang="es-ES" sz="2200" b="1" dirty="0"/>
              <a:t>desde la </a:t>
            </a:r>
            <a:r>
              <a:rPr lang="es-ES" sz="2200" b="1" dirty="0" smtClean="0"/>
              <a:t>UCLA-Barquisimeto</a:t>
            </a:r>
          </a:p>
          <a:p>
            <a:pPr marL="0" indent="0" algn="ctr">
              <a:buNone/>
            </a:pPr>
            <a:r>
              <a:rPr lang="es-ES" sz="2200" b="1" dirty="0" smtClean="0">
                <a:solidFill>
                  <a:srgbClr val="FF0000"/>
                </a:solidFill>
              </a:rPr>
              <a:t>Entre </a:t>
            </a:r>
            <a:r>
              <a:rPr lang="es-ES" sz="2200" b="1" dirty="0">
                <a:solidFill>
                  <a:srgbClr val="FF0000"/>
                </a:solidFill>
              </a:rPr>
              <a:t>regiones llegaremos a la cooperación </a:t>
            </a:r>
            <a:r>
              <a:rPr lang="es-ES" sz="2200" b="1" dirty="0" smtClean="0">
                <a:solidFill>
                  <a:srgbClr val="FF0000"/>
                </a:solidFill>
              </a:rPr>
              <a:t>nacional. Redes internacionales: </a:t>
            </a:r>
          </a:p>
          <a:p>
            <a:pPr marL="0" indent="0" algn="ctr">
              <a:buNone/>
            </a:pPr>
            <a:r>
              <a:rPr lang="es-ES" sz="2600" b="1" dirty="0" smtClean="0">
                <a:solidFill>
                  <a:srgbClr val="009900"/>
                </a:solidFill>
              </a:rPr>
              <a:t>ARIUSA</a:t>
            </a:r>
            <a:r>
              <a:rPr lang="es-ES" sz="2600" b="1" dirty="0">
                <a:solidFill>
                  <a:srgbClr val="009900"/>
                </a:solidFill>
              </a:rPr>
              <a:t>: “</a:t>
            </a:r>
            <a:r>
              <a:rPr lang="es-ES" sz="2600" b="1" i="1" dirty="0">
                <a:solidFill>
                  <a:srgbClr val="009900"/>
                </a:solidFill>
              </a:rPr>
              <a:t>Alianza de Redes Iberoamericanas de Universidades por la Sustentabilidad y el Ambiente” </a:t>
            </a:r>
            <a:endParaRPr lang="es-ES" sz="2600" b="1" i="1" dirty="0" smtClean="0">
              <a:solidFill>
                <a:srgbClr val="009900"/>
              </a:solidFill>
            </a:endParaRPr>
          </a:p>
          <a:p>
            <a:pPr marL="0" indent="0" algn="ctr">
              <a:buNone/>
            </a:pPr>
            <a:r>
              <a:rPr lang="es-ES" sz="2600" b="1" dirty="0" smtClean="0">
                <a:solidFill>
                  <a:srgbClr val="009900"/>
                </a:solidFill>
              </a:rPr>
              <a:t>GUPES</a:t>
            </a:r>
            <a:r>
              <a:rPr lang="es-ES" sz="2600" b="1" dirty="0">
                <a:solidFill>
                  <a:srgbClr val="009900"/>
                </a:solidFill>
              </a:rPr>
              <a:t>: </a:t>
            </a:r>
            <a:r>
              <a:rPr lang="es-ES" sz="2600" b="1" i="1" dirty="0">
                <a:solidFill>
                  <a:srgbClr val="009900"/>
                </a:solidFill>
              </a:rPr>
              <a:t>Global </a:t>
            </a:r>
            <a:r>
              <a:rPr lang="es-ES" sz="2600" b="1" i="1" dirty="0" err="1">
                <a:solidFill>
                  <a:srgbClr val="009900"/>
                </a:solidFill>
              </a:rPr>
              <a:t>Universities</a:t>
            </a:r>
            <a:r>
              <a:rPr lang="es-ES" sz="2600" b="1" i="1" dirty="0">
                <a:solidFill>
                  <a:srgbClr val="009900"/>
                </a:solidFill>
              </a:rPr>
              <a:t> </a:t>
            </a:r>
            <a:r>
              <a:rPr lang="es-ES" sz="2600" b="1" i="1" dirty="0" err="1">
                <a:solidFill>
                  <a:srgbClr val="009900"/>
                </a:solidFill>
              </a:rPr>
              <a:t>Partnership</a:t>
            </a:r>
            <a:r>
              <a:rPr lang="es-ES" sz="2600" b="1" i="1" dirty="0">
                <a:solidFill>
                  <a:srgbClr val="009900"/>
                </a:solidFill>
              </a:rPr>
              <a:t> </a:t>
            </a:r>
            <a:r>
              <a:rPr lang="es-ES" sz="2600" b="1" i="1" dirty="0" err="1">
                <a:solidFill>
                  <a:srgbClr val="009900"/>
                </a:solidFill>
              </a:rPr>
              <a:t>on</a:t>
            </a:r>
            <a:r>
              <a:rPr lang="es-ES" sz="2600" b="1" i="1" dirty="0">
                <a:solidFill>
                  <a:srgbClr val="009900"/>
                </a:solidFill>
              </a:rPr>
              <a:t> </a:t>
            </a:r>
            <a:r>
              <a:rPr lang="es-ES" sz="2600" b="1" i="1" dirty="0" err="1">
                <a:solidFill>
                  <a:srgbClr val="009900"/>
                </a:solidFill>
              </a:rPr>
              <a:t>Environment</a:t>
            </a:r>
            <a:r>
              <a:rPr lang="es-ES" sz="2600" b="1" i="1" dirty="0">
                <a:solidFill>
                  <a:srgbClr val="009900"/>
                </a:solidFill>
              </a:rPr>
              <a:t> and </a:t>
            </a:r>
            <a:r>
              <a:rPr lang="es-ES" sz="2600" b="1" i="1" dirty="0" err="1">
                <a:solidFill>
                  <a:srgbClr val="009900"/>
                </a:solidFill>
              </a:rPr>
              <a:t>Sustainability</a:t>
            </a:r>
            <a:r>
              <a:rPr lang="es-ES" sz="2600" b="1" i="1" dirty="0">
                <a:solidFill>
                  <a:srgbClr val="009900"/>
                </a:solidFill>
              </a:rPr>
              <a:t>,</a:t>
            </a:r>
            <a:r>
              <a:rPr lang="es-ES" sz="2600" b="1" dirty="0">
                <a:solidFill>
                  <a:srgbClr val="009900"/>
                </a:solidFill>
              </a:rPr>
              <a:t> o “Alianza Mundial de Universidades sobre Ambiente y Sostenibilidad”, </a:t>
            </a:r>
            <a:endParaRPr lang="es-ES" sz="2600" b="1" dirty="0" smtClean="0">
              <a:solidFill>
                <a:srgbClr val="009900"/>
              </a:solidFill>
            </a:endParaRPr>
          </a:p>
          <a:p>
            <a:pPr marL="0" indent="0" algn="ctr">
              <a:buNone/>
            </a:pPr>
            <a:r>
              <a:rPr lang="es-ES" sz="2200" i="1" dirty="0" smtClean="0"/>
              <a:t>una</a:t>
            </a:r>
            <a:r>
              <a:rPr lang="es-ES" sz="2200" dirty="0" smtClean="0"/>
              <a:t> </a:t>
            </a:r>
            <a:r>
              <a:rPr lang="es-ES" sz="2200" dirty="0"/>
              <a:t>iniciativa 2010 desde Nairobi con el PNUMA (NNUU: Ambiente) y con el PNUD (NNUU: Desarrollo</a:t>
            </a:r>
            <a:r>
              <a:rPr lang="es-ES" sz="2200" dirty="0" smtClean="0"/>
              <a:t>)</a:t>
            </a:r>
          </a:p>
          <a:p>
            <a:pPr marL="0" indent="0" algn="r">
              <a:buNone/>
            </a:pPr>
            <a:r>
              <a:rPr lang="es-ES" sz="2900" b="1" dirty="0" smtClean="0"/>
              <a:t>En </a:t>
            </a:r>
            <a:r>
              <a:rPr lang="es-ES" sz="2900" b="1" dirty="0"/>
              <a:t>todo caso, no es suficiente. Las universidades deben comenzar hoy </a:t>
            </a:r>
            <a:endParaRPr lang="es-ES" sz="2900" b="1" dirty="0" smtClean="0"/>
          </a:p>
          <a:p>
            <a:pPr marL="0" indent="0" algn="r">
              <a:buNone/>
            </a:pPr>
            <a:r>
              <a:rPr lang="es-ES" sz="2900" b="1" dirty="0" smtClean="0"/>
              <a:t>por </a:t>
            </a:r>
            <a:r>
              <a:rPr lang="es-ES" sz="2900" b="1" dirty="0"/>
              <a:t>ser ejemplo modelo de buenas </a:t>
            </a:r>
            <a:r>
              <a:rPr lang="es-ES" sz="2900" b="1" dirty="0" smtClean="0"/>
              <a:t>prácticas </a:t>
            </a:r>
            <a:r>
              <a:rPr lang="es-ES" sz="2900" b="1" dirty="0" smtClean="0">
                <a:solidFill>
                  <a:srgbClr val="009900"/>
                </a:solidFill>
              </a:rPr>
              <a:t>en redes locales de </a:t>
            </a:r>
            <a:r>
              <a:rPr lang="es-ES" sz="2900" b="1" i="1" dirty="0">
                <a:solidFill>
                  <a:srgbClr val="009900"/>
                </a:solidFill>
              </a:rPr>
              <a:t>campus</a:t>
            </a:r>
            <a:r>
              <a:rPr lang="es-ES" sz="2900" b="1" dirty="0">
                <a:solidFill>
                  <a:srgbClr val="009900"/>
                </a:solidFill>
              </a:rPr>
              <a:t> sustentables. </a:t>
            </a:r>
            <a:endParaRPr lang="es-VE" sz="2900" b="1" dirty="0">
              <a:solidFill>
                <a:srgbClr val="009900"/>
              </a:solidFill>
            </a:endParaRPr>
          </a:p>
          <a:p>
            <a:pPr marL="0" indent="0">
              <a:buNone/>
            </a:pPr>
            <a:endParaRPr lang="es-VE" sz="800" b="1" dirty="0" smtClean="0">
              <a:solidFill>
                <a:srgbClr val="009900"/>
              </a:solidFill>
            </a:endParaRPr>
          </a:p>
          <a:p>
            <a:pPr marL="0" indent="0" algn="ctr">
              <a:buNone/>
            </a:pPr>
            <a:r>
              <a:rPr lang="es-ES" sz="2200" dirty="0"/>
              <a:t> </a:t>
            </a:r>
          </a:p>
          <a:p>
            <a:pPr marL="0" indent="0" algn="ctr">
              <a:buNone/>
            </a:pPr>
            <a:r>
              <a:rPr lang="es-ES" sz="2200" b="1" dirty="0">
                <a:solidFill>
                  <a:srgbClr val="FF0000"/>
                </a:solidFill>
              </a:rPr>
              <a:t>(Ponencia: Jugo y </a:t>
            </a:r>
            <a:r>
              <a:rPr lang="es-ES" sz="2200" b="1" dirty="0" err="1">
                <a:solidFill>
                  <a:srgbClr val="FF0000"/>
                </a:solidFill>
              </a:rPr>
              <a:t>Estanga</a:t>
            </a:r>
            <a:r>
              <a:rPr lang="es-ES" sz="2200" b="1" dirty="0">
                <a:solidFill>
                  <a:srgbClr val="FF0000"/>
                </a:solidFill>
              </a:rPr>
              <a:t>, 2013, p.12): “La Red de Universidades en el Paradigma Sustentable Venezolano”</a:t>
            </a:r>
            <a:endParaRPr lang="es-VE" sz="2200" b="1" dirty="0">
              <a:solidFill>
                <a:srgbClr val="FF0000"/>
              </a:solidFill>
            </a:endParaRPr>
          </a:p>
          <a:p>
            <a:pPr marL="0" indent="0">
              <a:buNone/>
            </a:pPr>
            <a:endParaRPr lang="es-VE" sz="2200" b="1" dirty="0" smtClean="0">
              <a:solidFill>
                <a:srgbClr val="009900"/>
              </a:solidFill>
            </a:endParaRPr>
          </a:p>
          <a:p>
            <a:pPr marL="0" indent="0">
              <a:buNone/>
            </a:pPr>
            <a:endParaRPr lang="es-VE" sz="2200" b="1" dirty="0">
              <a:solidFill>
                <a:srgbClr val="009900"/>
              </a:solidFill>
            </a:endParaRPr>
          </a:p>
        </p:txBody>
      </p:sp>
      <p:pic>
        <p:nvPicPr>
          <p:cNvPr id="4" name="3 Marcador de contenido" descr="http://www.iredes.es/wp-content/uploads/2011/02/redeshorizontal.jpg">
            <a:hlinkClick r:id="rId4"/>
          </p:cNvPr>
          <p:cNvPicPr>
            <a:picLocks/>
          </p:cNvPicPr>
          <p:nvPr/>
        </p:nvPicPr>
        <p:blipFill rotWithShape="1">
          <a:blip r:embed="rId5" cstate="print">
            <a:extLst>
              <a:ext uri="{28A0092B-C50C-407E-A947-70E740481C1C}">
                <a14:useLocalDpi xmlns:a14="http://schemas.microsoft.com/office/drawing/2010/main" xmlns="" val="0"/>
              </a:ext>
            </a:extLst>
          </a:blip>
          <a:srcRect r="46598" b="17948"/>
          <a:stretch/>
        </p:blipFill>
        <p:spPr bwMode="auto">
          <a:xfrm>
            <a:off x="5796136" y="1334499"/>
            <a:ext cx="3096344" cy="2454541"/>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324966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0"/>
            <a:ext cx="8856984" cy="1268760"/>
          </a:xfrm>
        </p:spPr>
        <p:txBody>
          <a:bodyPr>
            <a:noAutofit/>
          </a:bodyPr>
          <a:lstStyle/>
          <a:p>
            <a:r>
              <a:rPr lang="es-ES" sz="3200" b="1" dirty="0" smtClean="0"/>
              <a:t/>
            </a:r>
            <a:br>
              <a:rPr lang="es-ES" sz="3200" b="1" dirty="0" smtClean="0"/>
            </a:br>
            <a:r>
              <a:rPr lang="es-ES" sz="3200" b="1" dirty="0" smtClean="0"/>
              <a:t>3</a:t>
            </a:r>
            <a:r>
              <a:rPr lang="es-ES" sz="3200" b="1" dirty="0"/>
              <a:t>. </a:t>
            </a:r>
            <a:r>
              <a:rPr lang="es-ES" sz="3200" b="1" dirty="0">
                <a:solidFill>
                  <a:srgbClr val="009900"/>
                </a:solidFill>
              </a:rPr>
              <a:t>Desarrollo sustentable-sostenible </a:t>
            </a:r>
            <a:r>
              <a:rPr lang="es-ES" sz="3200" b="1" dirty="0"/>
              <a:t>y </a:t>
            </a:r>
            <a:r>
              <a:rPr lang="es-ES" sz="3200" b="1" dirty="0">
                <a:solidFill>
                  <a:srgbClr val="FF0000"/>
                </a:solidFill>
              </a:rPr>
              <a:t>el Reto-intergeneracional</a:t>
            </a:r>
            <a:r>
              <a:rPr lang="es-ES" sz="3200" b="1" dirty="0"/>
              <a:t> (en 2014). </a:t>
            </a:r>
            <a:r>
              <a:rPr lang="es-ES" sz="3200" b="1" dirty="0" smtClean="0">
                <a:solidFill>
                  <a:srgbClr val="0000FF"/>
                </a:solidFill>
              </a:rPr>
              <a:t>1/5</a:t>
            </a:r>
            <a:r>
              <a:rPr lang="es-VE" sz="3200" dirty="0"/>
              <a:t/>
            </a:r>
            <a:br>
              <a:rPr lang="es-VE" sz="3200" dirty="0"/>
            </a:br>
            <a:endParaRPr lang="es-VE" sz="3200" dirty="0"/>
          </a:p>
        </p:txBody>
      </p:sp>
      <p:sp>
        <p:nvSpPr>
          <p:cNvPr id="5" name="4 Marcador de contenido"/>
          <p:cNvSpPr>
            <a:spLocks noGrp="1"/>
          </p:cNvSpPr>
          <p:nvPr>
            <p:ph idx="1"/>
          </p:nvPr>
        </p:nvSpPr>
        <p:spPr>
          <a:xfrm>
            <a:off x="107504" y="1196752"/>
            <a:ext cx="8928992" cy="5661248"/>
          </a:xfrm>
        </p:spPr>
        <p:txBody>
          <a:bodyPr>
            <a:normAutofit fontScale="85000" lnSpcReduction="10000"/>
          </a:bodyPr>
          <a:lstStyle/>
          <a:p>
            <a:pPr marL="0" indent="0" algn="r">
              <a:buNone/>
            </a:pPr>
            <a:r>
              <a:rPr lang="es-ES" sz="2600" b="1" i="1" dirty="0" smtClean="0"/>
              <a:t>			</a:t>
            </a:r>
            <a:r>
              <a:rPr lang="es-ES" sz="1900" b="1" i="1" dirty="0" smtClean="0"/>
              <a:t>    </a:t>
            </a:r>
            <a:r>
              <a:rPr lang="es-ES" sz="1900" b="1" dirty="0">
                <a:solidFill>
                  <a:srgbClr val="CC0099"/>
                </a:solidFill>
              </a:rPr>
              <a:t>(Frase del </a:t>
            </a:r>
            <a:r>
              <a:rPr lang="es-ES" sz="1900" b="1" dirty="0" smtClean="0">
                <a:solidFill>
                  <a:srgbClr val="CC0099"/>
                </a:solidFill>
              </a:rPr>
              <a:t>resumen) </a:t>
            </a:r>
            <a:r>
              <a:rPr lang="es-ES" sz="2600" b="1" i="1" dirty="0" smtClean="0"/>
              <a:t>En los últimos 50 años ha aflorado </a:t>
            </a:r>
          </a:p>
          <a:p>
            <a:pPr marL="0" indent="0" algn="r">
              <a:buNone/>
            </a:pPr>
            <a:r>
              <a:rPr lang="es-ES" sz="2600" b="1" i="1" dirty="0" smtClean="0">
                <a:solidFill>
                  <a:srgbClr val="FF0000"/>
                </a:solidFill>
              </a:rPr>
              <a:t>una </a:t>
            </a:r>
            <a:r>
              <a:rPr lang="es-ES" sz="2600" b="1" i="1" dirty="0">
                <a:solidFill>
                  <a:srgbClr val="FF0000"/>
                </a:solidFill>
              </a:rPr>
              <a:t>crisis socio ambiental </a:t>
            </a:r>
            <a:endParaRPr lang="es-ES" sz="2600" b="1" i="1" dirty="0" smtClean="0">
              <a:solidFill>
                <a:srgbClr val="FF0000"/>
              </a:solidFill>
            </a:endParaRPr>
          </a:p>
          <a:p>
            <a:pPr marL="0" indent="0" algn="r">
              <a:buNone/>
            </a:pPr>
            <a:r>
              <a:rPr lang="es-ES" sz="2600" b="1" i="1" dirty="0" smtClean="0">
                <a:solidFill>
                  <a:srgbClr val="FF0000"/>
                </a:solidFill>
              </a:rPr>
              <a:t>que </a:t>
            </a:r>
            <a:r>
              <a:rPr lang="es-ES" sz="2600" b="1" i="1" dirty="0">
                <a:solidFill>
                  <a:srgbClr val="FF0000"/>
                </a:solidFill>
              </a:rPr>
              <a:t>afecta los ecosistemas, </a:t>
            </a:r>
            <a:endParaRPr lang="es-ES" sz="2600" b="1" i="1" dirty="0" smtClean="0">
              <a:solidFill>
                <a:srgbClr val="FF0000"/>
              </a:solidFill>
            </a:endParaRPr>
          </a:p>
          <a:p>
            <a:pPr marL="0" indent="0" algn="r">
              <a:buNone/>
            </a:pPr>
            <a:r>
              <a:rPr lang="es-ES" sz="2600" b="1" i="1" dirty="0" smtClean="0">
                <a:solidFill>
                  <a:srgbClr val="FF0000"/>
                </a:solidFill>
              </a:rPr>
              <a:t>comenzando </a:t>
            </a:r>
            <a:r>
              <a:rPr lang="es-ES" sz="2600" b="1" i="1" dirty="0">
                <a:solidFill>
                  <a:srgbClr val="FF0000"/>
                </a:solidFill>
              </a:rPr>
              <a:t>por el </a:t>
            </a:r>
            <a:r>
              <a:rPr lang="es-ES" sz="2600" b="1" i="1" dirty="0" smtClean="0">
                <a:solidFill>
                  <a:srgbClr val="FF0000"/>
                </a:solidFill>
              </a:rPr>
              <a:t>ecosistema global</a:t>
            </a:r>
            <a:r>
              <a:rPr lang="es-ES" sz="2600" b="1" i="1" dirty="0">
                <a:solidFill>
                  <a:srgbClr val="FF0000"/>
                </a:solidFill>
              </a:rPr>
              <a:t>, </a:t>
            </a:r>
            <a:endParaRPr lang="es-ES" sz="2600" b="1" i="1" dirty="0" smtClean="0">
              <a:solidFill>
                <a:srgbClr val="FF0000"/>
              </a:solidFill>
            </a:endParaRPr>
          </a:p>
          <a:p>
            <a:pPr marL="0" indent="0" algn="r">
              <a:buNone/>
            </a:pPr>
            <a:r>
              <a:rPr lang="es-ES" sz="2600" b="1" i="1" dirty="0" smtClean="0">
                <a:solidFill>
                  <a:srgbClr val="FF0000"/>
                </a:solidFill>
              </a:rPr>
              <a:t>la biosfera: </a:t>
            </a:r>
            <a:r>
              <a:rPr lang="es-ES" sz="2600" b="1" i="1" dirty="0" smtClean="0">
                <a:solidFill>
                  <a:srgbClr val="009900"/>
                </a:solidFill>
              </a:rPr>
              <a:t>la capa que sustenta la vida en el planeta.</a:t>
            </a:r>
            <a:endParaRPr lang="es-VE" sz="2600" b="1" dirty="0">
              <a:solidFill>
                <a:srgbClr val="009900"/>
              </a:solidFill>
            </a:endParaRPr>
          </a:p>
          <a:p>
            <a:pPr marL="0" indent="0">
              <a:buNone/>
            </a:pPr>
            <a:endParaRPr lang="es-ES" sz="1600" dirty="0" smtClean="0"/>
          </a:p>
          <a:p>
            <a:pPr marL="0" indent="0" algn="ctr">
              <a:buNone/>
            </a:pPr>
            <a:r>
              <a:rPr lang="es-ES" sz="1700" b="1" dirty="0" smtClean="0"/>
              <a:t>La </a:t>
            </a:r>
            <a:r>
              <a:rPr lang="es-ES" sz="1700" b="1" dirty="0"/>
              <a:t>crisis socio ambiental se ha exacerbado desde los años </a:t>
            </a:r>
            <a:r>
              <a:rPr lang="es-ES" sz="1700" b="1" dirty="0" smtClean="0"/>
              <a:t>60. Se </a:t>
            </a:r>
            <a:r>
              <a:rPr lang="es-ES" sz="1700" b="1" dirty="0"/>
              <a:t>incrementó desde la revolución industrial y se excedió desde 1945 tras la 2ª Guerra Mundial. La amenaza no es sólo el cambio climático sino que abarca el crecimiento poblacional y la pobreza. </a:t>
            </a:r>
            <a:endParaRPr lang="es-ES" sz="1700" b="1" dirty="0" smtClean="0"/>
          </a:p>
          <a:p>
            <a:pPr marL="0" indent="0" algn="ctr">
              <a:buNone/>
            </a:pPr>
            <a:endParaRPr lang="es-ES" sz="900" b="1" dirty="0" smtClean="0"/>
          </a:p>
          <a:p>
            <a:pPr marL="0" indent="0" algn="ctr">
              <a:buNone/>
            </a:pPr>
            <a:r>
              <a:rPr lang="es-ES" sz="1700" b="1" dirty="0" smtClean="0"/>
              <a:t>Las Naciones Unidas creada en 1945 intenta convocar a los gobiernos en un mundo </a:t>
            </a:r>
            <a:r>
              <a:rPr lang="es-ES" sz="1700" b="1" dirty="0" err="1" smtClean="0"/>
              <a:t>multidiverso</a:t>
            </a:r>
            <a:r>
              <a:rPr lang="es-ES" sz="1700" b="1" dirty="0" smtClean="0"/>
              <a:t>.</a:t>
            </a:r>
          </a:p>
          <a:p>
            <a:pPr marL="0" indent="0" algn="ctr">
              <a:buNone/>
            </a:pPr>
            <a:endParaRPr lang="es-ES" sz="900" b="1" dirty="0" smtClean="0">
              <a:solidFill>
                <a:srgbClr val="009900"/>
              </a:solidFill>
            </a:endParaRPr>
          </a:p>
          <a:p>
            <a:pPr marL="446088" indent="-446088">
              <a:buNone/>
            </a:pPr>
            <a:r>
              <a:rPr lang="es-ES" sz="1600" b="1" dirty="0" smtClean="0"/>
              <a:t>1972</a:t>
            </a:r>
            <a:r>
              <a:rPr lang="es-ES" sz="1600" dirty="0" smtClean="0"/>
              <a:t>: </a:t>
            </a:r>
            <a:r>
              <a:rPr lang="es-ES" sz="1600" dirty="0"/>
              <a:t>ONU </a:t>
            </a:r>
            <a:r>
              <a:rPr lang="es-ES" sz="1600" dirty="0" smtClean="0"/>
              <a:t>Reunión Mundial de Ministros, en Estocolmo. </a:t>
            </a:r>
            <a:r>
              <a:rPr lang="es-ES" sz="1600" b="1" dirty="0" smtClean="0">
                <a:solidFill>
                  <a:srgbClr val="009900"/>
                </a:solidFill>
              </a:rPr>
              <a:t>Surgió </a:t>
            </a:r>
            <a:r>
              <a:rPr lang="es-ES" sz="1600" b="1" dirty="0">
                <a:solidFill>
                  <a:srgbClr val="009900"/>
                </a:solidFill>
              </a:rPr>
              <a:t>el concepto </a:t>
            </a:r>
            <a:r>
              <a:rPr lang="es-ES" sz="1600" b="1" dirty="0" smtClean="0">
                <a:solidFill>
                  <a:srgbClr val="009900"/>
                </a:solidFill>
              </a:rPr>
              <a:t>de “</a:t>
            </a:r>
            <a:r>
              <a:rPr lang="es-ES" sz="1600" b="1" dirty="0" err="1" smtClean="0">
                <a:solidFill>
                  <a:srgbClr val="009900"/>
                </a:solidFill>
              </a:rPr>
              <a:t>ecodesarrollo</a:t>
            </a:r>
            <a:r>
              <a:rPr lang="es-ES" sz="1600" b="1" dirty="0" smtClean="0">
                <a:solidFill>
                  <a:srgbClr val="009900"/>
                </a:solidFill>
              </a:rPr>
              <a:t>”: </a:t>
            </a:r>
            <a:r>
              <a:rPr lang="es-ES" sz="1600" dirty="0"/>
              <a:t>tornar ecológico el desarrollo de los países, que desde 1945 se mide </a:t>
            </a:r>
            <a:r>
              <a:rPr lang="es-ES" sz="1600" dirty="0" smtClean="0"/>
              <a:t>por </a:t>
            </a:r>
            <a:r>
              <a:rPr lang="es-ES" sz="1600" dirty="0"/>
              <a:t>parámetros económicos (el PIB, Producto Interno Bruto</a:t>
            </a:r>
            <a:r>
              <a:rPr lang="es-ES" sz="1600" dirty="0" smtClean="0"/>
              <a:t>).</a:t>
            </a:r>
          </a:p>
          <a:p>
            <a:pPr marL="446088" indent="-446088">
              <a:buNone/>
            </a:pPr>
            <a:r>
              <a:rPr lang="es-ES" sz="1600" b="1" dirty="0" smtClean="0"/>
              <a:t>1992</a:t>
            </a:r>
            <a:r>
              <a:rPr lang="es-ES" sz="1600" dirty="0" smtClean="0"/>
              <a:t>: ONU Cumbre </a:t>
            </a:r>
            <a:r>
              <a:rPr lang="es-ES" sz="1600" dirty="0"/>
              <a:t>de la </a:t>
            </a:r>
            <a:r>
              <a:rPr lang="es-ES" sz="1600" dirty="0" smtClean="0"/>
              <a:t>Tierra, Presidentes </a:t>
            </a:r>
            <a:r>
              <a:rPr lang="es-ES" sz="1600" dirty="0"/>
              <a:t>en </a:t>
            </a:r>
            <a:r>
              <a:rPr lang="es-ES" sz="1600" dirty="0" smtClean="0"/>
              <a:t>Río. </a:t>
            </a:r>
            <a:r>
              <a:rPr lang="es-ES" sz="1600" b="1" dirty="0" smtClean="0">
                <a:solidFill>
                  <a:srgbClr val="008000"/>
                </a:solidFill>
              </a:rPr>
              <a:t>Emerge </a:t>
            </a:r>
            <a:r>
              <a:rPr lang="es-ES" sz="1600" b="1" dirty="0">
                <a:solidFill>
                  <a:srgbClr val="008000"/>
                </a:solidFill>
              </a:rPr>
              <a:t>el concepto de desarrollo sustentable o sostenible</a:t>
            </a:r>
            <a:r>
              <a:rPr lang="es-ES" sz="1600" dirty="0"/>
              <a:t> (verlos como sinónimos</a:t>
            </a:r>
            <a:r>
              <a:rPr lang="es-ES" sz="1600" dirty="0" smtClean="0"/>
              <a:t>). Bajo </a:t>
            </a:r>
            <a:r>
              <a:rPr lang="es-ES" sz="1600" dirty="0"/>
              <a:t>el lema, “piensa global, actúa local”, contiene </a:t>
            </a:r>
            <a:r>
              <a:rPr lang="es-ES" sz="1600" b="1" dirty="0">
                <a:solidFill>
                  <a:srgbClr val="FF0000"/>
                </a:solidFill>
              </a:rPr>
              <a:t>“El Reto Intergeneracional</a:t>
            </a:r>
            <a:r>
              <a:rPr lang="es-ES" sz="1600" b="1" dirty="0"/>
              <a:t>”:</a:t>
            </a:r>
            <a:r>
              <a:rPr lang="es-ES" sz="1600" u="sng" dirty="0"/>
              <a:t> satisfacer las necesidades de las generaciones de hoy, sin perjudicar que las generaciones futuras satisfagan las suyas</a:t>
            </a:r>
            <a:r>
              <a:rPr lang="es-ES" sz="1600" dirty="0"/>
              <a:t>. </a:t>
            </a:r>
          </a:p>
          <a:p>
            <a:pPr marL="446088" indent="-446088">
              <a:buNone/>
            </a:pPr>
            <a:r>
              <a:rPr lang="es-ES" sz="1600" b="1" dirty="0" smtClean="0"/>
              <a:t>1995</a:t>
            </a:r>
            <a:r>
              <a:rPr lang="es-ES" sz="1600" dirty="0" smtClean="0"/>
              <a:t>: </a:t>
            </a:r>
            <a:r>
              <a:rPr lang="es-ES" sz="1600" b="1" dirty="0" smtClean="0">
                <a:solidFill>
                  <a:srgbClr val="008000"/>
                </a:solidFill>
              </a:rPr>
              <a:t>ONU Cumbre Social</a:t>
            </a:r>
            <a:r>
              <a:rPr lang="es-ES" sz="1600" dirty="0" smtClean="0"/>
              <a:t>, Presidentes en Copenhague. </a:t>
            </a:r>
            <a:r>
              <a:rPr lang="es-ES" sz="1600" b="1" dirty="0" smtClean="0">
                <a:solidFill>
                  <a:srgbClr val="008000"/>
                </a:solidFill>
              </a:rPr>
              <a:t>Se </a:t>
            </a:r>
            <a:r>
              <a:rPr lang="es-ES" sz="1600" b="1" dirty="0">
                <a:solidFill>
                  <a:srgbClr val="008000"/>
                </a:solidFill>
              </a:rPr>
              <a:t>incorpora </a:t>
            </a:r>
            <a:r>
              <a:rPr lang="es-ES" sz="1600" b="1" dirty="0" smtClean="0">
                <a:solidFill>
                  <a:srgbClr val="008000"/>
                </a:solidFill>
              </a:rPr>
              <a:t>lo </a:t>
            </a:r>
            <a:r>
              <a:rPr lang="es-ES" sz="1600" b="1" dirty="0">
                <a:solidFill>
                  <a:srgbClr val="008000"/>
                </a:solidFill>
              </a:rPr>
              <a:t>humano, lo social, atacar la </a:t>
            </a:r>
            <a:r>
              <a:rPr lang="es-ES" sz="1600" b="1" dirty="0" smtClean="0">
                <a:solidFill>
                  <a:srgbClr val="008000"/>
                </a:solidFill>
              </a:rPr>
              <a:t>pobreza, </a:t>
            </a:r>
            <a:r>
              <a:rPr lang="es-ES" sz="1600" b="1" dirty="0">
                <a:solidFill>
                  <a:srgbClr val="008000"/>
                </a:solidFill>
              </a:rPr>
              <a:t>al </a:t>
            </a:r>
            <a:r>
              <a:rPr lang="es-ES" sz="1600" b="1" dirty="0" smtClean="0">
                <a:solidFill>
                  <a:srgbClr val="008000"/>
                </a:solidFill>
              </a:rPr>
              <a:t>concepto de </a:t>
            </a:r>
            <a:r>
              <a:rPr lang="es-ES" sz="1600" b="1" dirty="0">
                <a:solidFill>
                  <a:srgbClr val="008000"/>
                </a:solidFill>
              </a:rPr>
              <a:t>desarrollo sustentable o sostenible</a:t>
            </a:r>
            <a:r>
              <a:rPr lang="es-ES" sz="1600" dirty="0"/>
              <a:t> </a:t>
            </a:r>
            <a:r>
              <a:rPr lang="es-ES" sz="1600" dirty="0" smtClean="0"/>
              <a:t>.</a:t>
            </a:r>
          </a:p>
          <a:p>
            <a:pPr marL="446088" indent="-446088" algn="ctr">
              <a:buNone/>
            </a:pPr>
            <a:r>
              <a:rPr lang="es-ES" sz="1900" b="1" dirty="0" smtClean="0">
                <a:solidFill>
                  <a:srgbClr val="009900"/>
                </a:solidFill>
              </a:rPr>
              <a:t>2005-2014: Decenio de Educación por la Sustentabilidad. Desde 2014: Programa post-2014.</a:t>
            </a:r>
          </a:p>
          <a:p>
            <a:pPr marL="446088" indent="-446088" algn="ctr">
              <a:buNone/>
            </a:pPr>
            <a:r>
              <a:rPr lang="es-ES" sz="2400" b="1" dirty="0" smtClean="0">
                <a:solidFill>
                  <a:srgbClr val="FF0000"/>
                </a:solidFill>
              </a:rPr>
              <a:t>2015: Evaluación de las Metas del Milenio. Y programa post-2015.</a:t>
            </a:r>
          </a:p>
          <a:p>
            <a:pPr marL="0" indent="0">
              <a:buNone/>
            </a:pPr>
            <a:r>
              <a:rPr lang="es-ES" sz="1600" dirty="0" smtClean="0"/>
              <a:t> </a:t>
            </a:r>
            <a:endParaRPr lang="es-VE" sz="1600" dirty="0"/>
          </a:p>
        </p:txBody>
      </p:sp>
      <p:pic>
        <p:nvPicPr>
          <p:cNvPr id="6" name="5 Imagen" descr="https://encrypted-tbn3.gstatic.com/images?q=tbn:ANd9GcRwiOgThnHoABpqa8D2mQ-o5KjeSSkxmZXO8aXnmSIP-1r5tYEE">
            <a:hlinkClick r:id="rId2"/>
          </p:cNvPr>
          <p:cNvPicPr/>
          <p:nvPr/>
        </p:nvPicPr>
        <p:blipFill rotWithShape="1">
          <a:blip r:embed="rId3" cstate="print">
            <a:extLst>
              <a:ext uri="{28A0092B-C50C-407E-A947-70E740481C1C}">
                <a14:useLocalDpi xmlns:a14="http://schemas.microsoft.com/office/drawing/2010/main" xmlns="" val="0"/>
              </a:ext>
            </a:extLst>
          </a:blip>
          <a:srcRect l="2667" t="3365" r="3183" b="3363"/>
          <a:stretch/>
        </p:blipFill>
        <p:spPr bwMode="auto">
          <a:xfrm>
            <a:off x="1617" y="1057029"/>
            <a:ext cx="2121747" cy="1944216"/>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9699010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3536</TotalTime>
  <Words>8230</Words>
  <Application>Microsoft Office PowerPoint</Application>
  <PresentationFormat>Presentación en pantalla (4:3)</PresentationFormat>
  <Paragraphs>714</Paragraphs>
  <Slides>48</Slides>
  <Notes>1</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Tema de Office</vt:lpstr>
      <vt:lpstr>LA INVESTIGACIÓN ENTRE  LA DOCENCIA Y LA EXTENSIÓN EN LA FAD-ULA Ponencia a las Jornadas de Actualización de Investigación, del Centro de Investigaciones de la Vivienda y el Hábitat – CIVHA- FAD-ULA, Mérida, Venezuela, Octubre 1 al 3, 2014 Luis Jugo Burguera, profesor jubilado 1999, activo en funciones universitarias.</vt:lpstr>
      <vt:lpstr>LA INVESTIGACIÓN ENTRE  LA DOCENCIA Y LA EXTENSIÓN EN LA FAD-ULA  </vt:lpstr>
      <vt:lpstr> 1. La Investigación entre la Docencia y la Extensión (en el reto del siglo XXI)           1/1 </vt:lpstr>
      <vt:lpstr>2. Docencia Investigación Extensión Universitaria (en el siglo XXI)            1/5 </vt:lpstr>
      <vt:lpstr>2. Docencia Investigación Extensión Universitaria  (en el siglo XXI)            2/5 </vt:lpstr>
      <vt:lpstr>2. Docencia Investigación Extensión Universitaria  (en el siglo XXI)            3/5</vt:lpstr>
      <vt:lpstr>2. Docencia Investigación Extensión Universitaria  (en el siglo XXI)            4/5</vt:lpstr>
      <vt:lpstr>2. Docencia Investigación Extensión Universitaria  (en el siglo XXI)                                                  5/5</vt:lpstr>
      <vt:lpstr> 3. Desarrollo sustentable-sostenible y el Reto-intergeneracional (en 2014). 1/5 </vt:lpstr>
      <vt:lpstr>3. Desarrollo sustentable-sostenible y el  Reto intergeneracional (en 2014). 2/5</vt:lpstr>
      <vt:lpstr>3. Desarrollo sustentable-sostenible y el Reto-intergeneracional (en 2014). 3/5</vt:lpstr>
      <vt:lpstr>3. Desarrollo sustentable-sostenible y el Reto-intergeneracional (en 2014). 4/5</vt:lpstr>
      <vt:lpstr>3. Desarrollo sustentable-sostenible y el Reto-intergeneracional (en 2014). 5/5</vt:lpstr>
      <vt:lpstr> 4. La FAD-ULA  (su evolución en la investigación)      1/9  </vt:lpstr>
      <vt:lpstr>4. La FAD-ULA  (su evolución en la investigación)      2/9</vt:lpstr>
      <vt:lpstr>4. La FAD-ULA  1965, 1967, 1969, 1972 (su evolución en la investigación)      3/9</vt:lpstr>
      <vt:lpstr>4. La FAD-ULA Centros y grupos de los 80 a 2014. Aparte: La investigación curricular. (su evolución en la investigación)      4/9</vt:lpstr>
      <vt:lpstr>4. La FAD-ULA La investigación curricular. (su evolución en la investigación)      5/9</vt:lpstr>
      <vt:lpstr>4. La FAD-ULA La investigación y acción curricular: 1980-1987, y 2014. (su evolución en la investigación)      6/9</vt:lpstr>
      <vt:lpstr>4. La FAD-ULA  Estudio e investigación sobre los barrios. (su evolución en la investigación)    7/9todo en web en saber.ula.ve, El  desarrollo integral de las comunidades populares 2004, Capítulos 1 a 15.</vt:lpstr>
      <vt:lpstr>4. La FAD-ULA  Estudio e investigación sobre los barrios. (su evolución en la investigación)      8/9 todo en web en saber.ula.ve El  desarrollo integral de las comunidades populares 2004, Capítulos 1 a 15.</vt:lpstr>
      <vt:lpstr>4. La FAD-ULA  Conclusiones preliminares (a completar con ustedes) (su evolución en la investigación)      9/9</vt:lpstr>
      <vt:lpstr>La utopía social es realizable: 'Villa El Salvador' Lima, Perú          1/4  Capítulo V de: El desarrollo integral de las comunidades populares, (Jugo, Luis: 2004)  en digital desde 2005, en http://www.saber.ula.ve/dspace/handle/123456789/14454 Tras una invasión desordenada en 1971, en 1972 la planificación con el apoyo del gobierno Foto 1  y LA INSTALACIÓN de la gente (100.000 personas), foto 2:  La gente cual colmena de abejas ajetreadas, con sus atados al hombro  van dejando rastros profundos sobre la arena mojada;  buscan el lote en medio de tantas chozas iguales, de palos y esteras  Foto 3 Tras los primeros años de la instalación. Foto 4 el distrito hoy desarrollado  https://www.google.co.ve/?gws_rd=ssl#q=villa+el+salvador+peru descargas de fotos el 09.09.2014 </vt:lpstr>
      <vt:lpstr> La utopía social es realizable: 'Villa El Salvador' Lima, Perú          2/4 Al lado de Chorrillos, Lima Perú, tras la invasión desordenada 1971, una ciudad planificada, que contó con el apoyo de un gobierno militar socialista, a través del SINAMOS (Sistema Nacional de Movilización).  Hoy, en democracia, la Villa es modelo de organización comunitaria, Premio “Príncipe de Asturias de la Concordia 1987” y “Ciudad Mensajera de la Paz 2007”, por las Naciones Unidas. LA PLANIFICACIÓN DE LA NUEVA CIUDAD, SINAMOS, 1972-1973 </vt:lpstr>
      <vt:lpstr>La utopía social es realizable: 'Villa El Salvador' Lima, Perú          3/4 1. Mecanismos de la Organización Económica, Social y Política. (Organigrama 2) </vt:lpstr>
      <vt:lpstr>La utopía social es realizable: 'Villa El Salvador' Lima, Perú          4/4,  (SINAMOS, Sistema Nacional de Movilización Social, 1972)  2. Organigrama de la: Organización Vecinal Funcional  de Desarrollo Económico Social </vt:lpstr>
      <vt:lpstr>la crisis y el reto intergeneracional          1/8 preámbulo al epílogo reflexivo </vt:lpstr>
      <vt:lpstr>                 la crisis y el reto intergeneracional 2/8   </vt:lpstr>
      <vt:lpstr>         la crisis y el reto intergeneracional 3/8</vt:lpstr>
      <vt:lpstr> la crisis y el reto intergeneracional    4/8</vt:lpstr>
      <vt:lpstr> la crisis y el reto intergeneracional    5/8</vt:lpstr>
      <vt:lpstr> la crisis y el reto intergeneracional    6/8</vt:lpstr>
      <vt:lpstr>la crisis y el reto intergeneracional    7/8</vt:lpstr>
      <vt:lpstr>la crisis y el reto intergeneracional    8/8</vt:lpstr>
      <vt:lpstr>5. Epílogo Reflexivo ante la Evaluación de  las Metas del Milenio NNUU en 2015.  1/7</vt:lpstr>
      <vt:lpstr>5. Epílogo Reflexivo ante la Evaluación de  las Metas del Milenio NNUU en 2015.  2/7</vt:lpstr>
      <vt:lpstr>5. Epílogo Reflexivo ante la Evaluación de  las Metas del Milenio NNUU en 2015.  3/7</vt:lpstr>
      <vt:lpstr>5. Epílogo Reflexivo ante  la Evaluación de las Metas  del Milenio NNUU en 2015.  4/7</vt:lpstr>
      <vt:lpstr>   5. Epílogo Reflexivo ante la Evaluación de  las Metas del Milenio NNUU en 2015.  5/7   </vt:lpstr>
      <vt:lpstr>5. Epílogo Reflexivo ante la Evaluación de  las Metas del Milenio NNUU en 2015.  6/7 </vt:lpstr>
      <vt:lpstr> 5. Epílogo Reflexivo ante la Evaluación de           las Metas del Milenio NNUU en 2015.  7/7 </vt:lpstr>
      <vt:lpstr>PLAN DE ESTUDIOS ARQUITECTURA tres fases de su evolución y una de prospección (1961)1967-1971  —   1972-1987  —   1988-2014   1/6</vt:lpstr>
      <vt:lpstr>PLAN DE ESTUDIOS ESCUELA DE ARQUITECTURA – EVOLUCIÓN 1         2/6 Esquema Inicial del Plan de Estudios ANUALIDADES (1967-1971)  Construcción progresiva desde 1961 Áreas de Conocimiento y Taller - Áreas que permitían incorporar investigación ………………………………………………………………………………………………………………………………………</vt:lpstr>
      <vt:lpstr>PLAN DE ESTUDIOS ESCUELA DE ARQUITECTURA – EVOLUCIÓN 2   3/6 Plan de Estudios Semestres Unidades Crédito - 1972-1987 Áreas de Conocimiento y Taller - Áreas que permitían incorporar investigación ……………………………………………………………………………………………………………………………………………………………………………………………………………………………………………………………….…………</vt:lpstr>
      <vt:lpstr>PLAN DE ESTUDIOS ESCUELA DE ARQUITECTURA – EVOLUCIÓN 3      4/6 Plan de Estudios Semestres Unidades Crédito - 1988-2014 Áreas de Conocimiento y Taller - Áreas que permiten incorporar investigación …………………………………………………………………………………………………………………………………………………………………………………………………………………………………………………………………….</vt:lpstr>
      <vt:lpstr>Ideas de Respuestas de la FAD-ULA       5/6  a la crisis y el reto intergeneracional</vt:lpstr>
      <vt:lpstr>  Hacia el Paradigma de la ULA Universidad Ambiental     6/6 La Escuela de Arquitectura   1) 2 fases 8 años 2014-2022-2030- UN PLAN GENERACIONAL SIGLO XXI -2030-2038-2046 2) 2 fases 8 años  Historia   *   Tecnología   *   Diseño   *  Expresión   * Comunicación  </vt:lpstr>
      <vt:lpstr>¿CÓMO APRENDÍ A INVESTIGAR? (En urbanismo, desarrollo curricular y ambiente)    FIN ¡INVESTIGANDO! Síntesis de mi proceso 1961-2005: 44 años. Por: Luis Jugo Burguera 1º Introducción en bachillerato, entre 1961-1966, cuanto trabajo tenía que hacer, curioseando por el saber, relacionaba datos y conceptos, de un Diccionario Enciclopédico Salvat de 12 tomos, y hacia para mí, interesantes informes. 2º En los talleres, entre 1967-1970: a partir de un problema de diseño, tenía que investigar (formulación), generar a alternativas (hipótesis) y desarrollar una solución (conclusión). Propuesta. CÓMO COMENZAR A INDUCIR LA INVESTIGACIÓN EN LOS ESTUDIANTES DE ARQUITECTURA, en talleres, en relación con las materias.  Así hice: - TESIS DE GRADO, (octubre ‘73- marzo 1974): “El desarrollo integral de las comunidades populares” en web que toca problemas del desarrollo urbano de Mérida, los barrios a los niveles urbano y local, y lo ambiental: el río Albarregas. - 3 participaciones en el Centro de Investigaciones: noviembre 1973, 1974-1977 - TESIS DE MAESTRÍA, 1977-1979 : “Universidad y Desarrollo en Venezuela” en web, con el modelo de “la formación histórica de un país” de Fernando Travieso (1972). 3 capítulos:  Desarrollo: “el desarrollo” espacial del país en la historia de Venezuela, desde la colonia; La Universidad: Modelos de universidad latinoamericana; el sistema educativo y el sistema de Educación Superior en Venezuela, y  El rol (papel, misión) de la Universidad en el Desarrollo, en Venezuela (1979). - UN TRABAJO DE ASCENSO (1981).  “El Plan de Estudios de la FAULA. Problemas y Expectativas 1970-1981”.</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DE ESTUDIOS ARQUITECTURA (1961)1967-2014</dc:title>
  <dc:creator>Mariana</dc:creator>
  <cp:lastModifiedBy>Mayerly Morillo</cp:lastModifiedBy>
  <cp:revision>324</cp:revision>
  <dcterms:created xsi:type="dcterms:W3CDTF">2014-08-08T02:38:01Z</dcterms:created>
  <dcterms:modified xsi:type="dcterms:W3CDTF">2014-10-01T19:46:48Z</dcterms:modified>
</cp:coreProperties>
</file>