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69.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72.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6"/>
  </p:handoutMasterIdLst>
  <p:sldIdLst>
    <p:sldId id="474" r:id="rId2"/>
    <p:sldId id="260" r:id="rId3"/>
    <p:sldId id="625" r:id="rId4"/>
    <p:sldId id="394" r:id="rId5"/>
    <p:sldId id="480" r:id="rId6"/>
    <p:sldId id="477" r:id="rId7"/>
    <p:sldId id="478" r:id="rId8"/>
    <p:sldId id="479" r:id="rId9"/>
    <p:sldId id="489" r:id="rId10"/>
    <p:sldId id="481" r:id="rId11"/>
    <p:sldId id="498" r:id="rId12"/>
    <p:sldId id="627" r:id="rId13"/>
    <p:sldId id="492" r:id="rId14"/>
    <p:sldId id="493" r:id="rId15"/>
    <p:sldId id="483" r:id="rId16"/>
    <p:sldId id="487" r:id="rId17"/>
    <p:sldId id="646" r:id="rId18"/>
    <p:sldId id="488" r:id="rId19"/>
    <p:sldId id="485" r:id="rId20"/>
    <p:sldId id="445" r:id="rId21"/>
    <p:sldId id="494" r:id="rId22"/>
    <p:sldId id="263" r:id="rId23"/>
    <p:sldId id="476" r:id="rId24"/>
    <p:sldId id="369" r:id="rId25"/>
    <p:sldId id="279" r:id="rId26"/>
    <p:sldId id="400" r:id="rId27"/>
    <p:sldId id="491" r:id="rId28"/>
    <p:sldId id="490" r:id="rId29"/>
    <p:sldId id="335" r:id="rId30"/>
    <p:sldId id="288" r:id="rId31"/>
    <p:sldId id="496" r:id="rId32"/>
    <p:sldId id="503" r:id="rId33"/>
    <p:sldId id="273" r:id="rId34"/>
    <p:sldId id="499" r:id="rId35"/>
    <p:sldId id="402" r:id="rId36"/>
    <p:sldId id="405" r:id="rId37"/>
    <p:sldId id="302" r:id="rId38"/>
    <p:sldId id="500" r:id="rId39"/>
    <p:sldId id="339" r:id="rId40"/>
    <p:sldId id="501" r:id="rId41"/>
    <p:sldId id="624" r:id="rId42"/>
    <p:sldId id="613" r:id="rId43"/>
    <p:sldId id="349" r:id="rId44"/>
    <p:sldId id="504" r:id="rId45"/>
    <p:sldId id="507" r:id="rId46"/>
    <p:sldId id="506" r:id="rId47"/>
    <p:sldId id="651" r:id="rId48"/>
    <p:sldId id="649" r:id="rId49"/>
    <p:sldId id="650" r:id="rId50"/>
    <p:sldId id="508" r:id="rId51"/>
    <p:sldId id="509" r:id="rId52"/>
    <p:sldId id="614" r:id="rId53"/>
    <p:sldId id="510" r:id="rId54"/>
    <p:sldId id="511" r:id="rId55"/>
    <p:sldId id="512" r:id="rId56"/>
    <p:sldId id="513" r:id="rId57"/>
    <p:sldId id="514" r:id="rId58"/>
    <p:sldId id="515" r:id="rId59"/>
    <p:sldId id="516" r:id="rId60"/>
    <p:sldId id="517" r:id="rId61"/>
    <p:sldId id="518" r:id="rId62"/>
    <p:sldId id="519" r:id="rId63"/>
    <p:sldId id="521" r:id="rId64"/>
    <p:sldId id="523" r:id="rId65"/>
    <p:sldId id="527" r:id="rId66"/>
    <p:sldId id="528" r:id="rId67"/>
    <p:sldId id="526" r:id="rId68"/>
    <p:sldId id="522" r:id="rId69"/>
    <p:sldId id="529" r:id="rId70"/>
    <p:sldId id="530" r:id="rId71"/>
    <p:sldId id="531" r:id="rId72"/>
    <p:sldId id="532" r:id="rId73"/>
    <p:sldId id="533" r:id="rId74"/>
    <p:sldId id="534" r:id="rId75"/>
    <p:sldId id="535" r:id="rId76"/>
    <p:sldId id="536" r:id="rId77"/>
    <p:sldId id="616" r:id="rId78"/>
    <p:sldId id="537" r:id="rId79"/>
    <p:sldId id="617" r:id="rId80"/>
    <p:sldId id="538" r:id="rId81"/>
    <p:sldId id="540" r:id="rId82"/>
    <p:sldId id="541" r:id="rId83"/>
    <p:sldId id="542" r:id="rId84"/>
    <p:sldId id="546" r:id="rId85"/>
    <p:sldId id="547" r:id="rId86"/>
    <p:sldId id="619" r:id="rId87"/>
    <p:sldId id="620" r:id="rId88"/>
    <p:sldId id="628" r:id="rId89"/>
    <p:sldId id="548" r:id="rId90"/>
    <p:sldId id="549" r:id="rId91"/>
    <p:sldId id="550" r:id="rId92"/>
    <p:sldId id="618" r:id="rId93"/>
    <p:sldId id="551" r:id="rId94"/>
    <p:sldId id="552" r:id="rId95"/>
    <p:sldId id="554" r:id="rId96"/>
    <p:sldId id="555" r:id="rId97"/>
    <p:sldId id="556" r:id="rId98"/>
    <p:sldId id="557" r:id="rId99"/>
    <p:sldId id="558" r:id="rId100"/>
    <p:sldId id="559" r:id="rId101"/>
    <p:sldId id="560" r:id="rId102"/>
    <p:sldId id="621" r:id="rId103"/>
    <p:sldId id="561" r:id="rId104"/>
    <p:sldId id="562" r:id="rId105"/>
    <p:sldId id="568" r:id="rId106"/>
    <p:sldId id="570" r:id="rId107"/>
    <p:sldId id="563" r:id="rId108"/>
    <p:sldId id="564" r:id="rId109"/>
    <p:sldId id="565" r:id="rId110"/>
    <p:sldId id="566" r:id="rId111"/>
    <p:sldId id="567" r:id="rId112"/>
    <p:sldId id="569" r:id="rId113"/>
    <p:sldId id="571" r:id="rId114"/>
    <p:sldId id="626" r:id="rId115"/>
    <p:sldId id="572" r:id="rId116"/>
    <p:sldId id="573" r:id="rId117"/>
    <p:sldId id="574" r:id="rId118"/>
    <p:sldId id="582" r:id="rId119"/>
    <p:sldId id="622" r:id="rId120"/>
    <p:sldId id="623" r:id="rId121"/>
    <p:sldId id="577" r:id="rId122"/>
    <p:sldId id="578" r:id="rId123"/>
    <p:sldId id="579" r:id="rId124"/>
    <p:sldId id="580" r:id="rId125"/>
    <p:sldId id="581" r:id="rId126"/>
    <p:sldId id="583" r:id="rId127"/>
    <p:sldId id="584" r:id="rId128"/>
    <p:sldId id="543" r:id="rId129"/>
    <p:sldId id="544" r:id="rId130"/>
    <p:sldId id="545" r:id="rId131"/>
    <p:sldId id="585" r:id="rId132"/>
    <p:sldId id="586" r:id="rId133"/>
    <p:sldId id="587" r:id="rId134"/>
    <p:sldId id="588" r:id="rId135"/>
    <p:sldId id="589" r:id="rId136"/>
    <p:sldId id="590" r:id="rId137"/>
    <p:sldId id="592" r:id="rId138"/>
    <p:sldId id="591" r:id="rId139"/>
    <p:sldId id="593" r:id="rId140"/>
    <p:sldId id="647" r:id="rId141"/>
    <p:sldId id="575" r:id="rId142"/>
    <p:sldId id="576" r:id="rId143"/>
    <p:sldId id="648" r:id="rId144"/>
    <p:sldId id="630" r:id="rId145"/>
    <p:sldId id="631" r:id="rId146"/>
    <p:sldId id="632" r:id="rId147"/>
    <p:sldId id="633" r:id="rId148"/>
    <p:sldId id="641" r:id="rId149"/>
    <p:sldId id="639" r:id="rId150"/>
    <p:sldId id="640" r:id="rId151"/>
    <p:sldId id="643" r:id="rId152"/>
    <p:sldId id="635" r:id="rId153"/>
    <p:sldId id="637" r:id="rId154"/>
    <p:sldId id="638" r:id="rId155"/>
    <p:sldId id="636" r:id="rId156"/>
    <p:sldId id="642" r:id="rId157"/>
    <p:sldId id="594" r:id="rId158"/>
    <p:sldId id="595" r:id="rId159"/>
    <p:sldId id="597" r:id="rId160"/>
    <p:sldId id="596" r:id="rId161"/>
    <p:sldId id="599" r:id="rId162"/>
    <p:sldId id="600" r:id="rId163"/>
    <p:sldId id="601" r:id="rId164"/>
    <p:sldId id="602" r:id="rId165"/>
    <p:sldId id="603" r:id="rId166"/>
    <p:sldId id="604" r:id="rId167"/>
    <p:sldId id="444" r:id="rId168"/>
    <p:sldId id="605" r:id="rId169"/>
    <p:sldId id="325" r:id="rId170"/>
    <p:sldId id="611" r:id="rId171"/>
    <p:sldId id="608" r:id="rId172"/>
    <p:sldId id="473" r:id="rId173"/>
    <p:sldId id="612" r:id="rId174"/>
    <p:sldId id="645" r:id="rId175"/>
  </p:sldIdLst>
  <p:sldSz cx="9144000" cy="6858000" type="screen4x3"/>
  <p:notesSz cx="6858000" cy="9723438"/>
  <p:defaultTextStyle>
    <a:defPPr>
      <a:defRPr lang="es-ES_tradnl"/>
    </a:defPPr>
    <a:lvl1pPr algn="ctr" rtl="0" fontAlgn="base">
      <a:spcBef>
        <a:spcPct val="0"/>
      </a:spcBef>
      <a:spcAft>
        <a:spcPct val="0"/>
      </a:spcAft>
      <a:defRPr sz="2000" kern="1200">
        <a:solidFill>
          <a:schemeClr val="tx1"/>
        </a:solidFill>
        <a:latin typeface="Comic Sans MS" pitchFamily="66" charset="0"/>
        <a:ea typeface="+mn-ea"/>
        <a:cs typeface="+mn-cs"/>
      </a:defRPr>
    </a:lvl1pPr>
    <a:lvl2pPr marL="457200" algn="ctr" rtl="0" fontAlgn="base">
      <a:spcBef>
        <a:spcPct val="0"/>
      </a:spcBef>
      <a:spcAft>
        <a:spcPct val="0"/>
      </a:spcAft>
      <a:defRPr sz="2000" kern="1200">
        <a:solidFill>
          <a:schemeClr val="tx1"/>
        </a:solidFill>
        <a:latin typeface="Comic Sans MS" pitchFamily="66" charset="0"/>
        <a:ea typeface="+mn-ea"/>
        <a:cs typeface="+mn-cs"/>
      </a:defRPr>
    </a:lvl2pPr>
    <a:lvl3pPr marL="914400" algn="ctr" rtl="0" fontAlgn="base">
      <a:spcBef>
        <a:spcPct val="0"/>
      </a:spcBef>
      <a:spcAft>
        <a:spcPct val="0"/>
      </a:spcAft>
      <a:defRPr sz="2000" kern="1200">
        <a:solidFill>
          <a:schemeClr val="tx1"/>
        </a:solidFill>
        <a:latin typeface="Comic Sans MS" pitchFamily="66" charset="0"/>
        <a:ea typeface="+mn-ea"/>
        <a:cs typeface="+mn-cs"/>
      </a:defRPr>
    </a:lvl3pPr>
    <a:lvl4pPr marL="1371600" algn="ctr" rtl="0" fontAlgn="base">
      <a:spcBef>
        <a:spcPct val="0"/>
      </a:spcBef>
      <a:spcAft>
        <a:spcPct val="0"/>
      </a:spcAft>
      <a:defRPr sz="2000" kern="1200">
        <a:solidFill>
          <a:schemeClr val="tx1"/>
        </a:solidFill>
        <a:latin typeface="Comic Sans MS" pitchFamily="66" charset="0"/>
        <a:ea typeface="+mn-ea"/>
        <a:cs typeface="+mn-cs"/>
      </a:defRPr>
    </a:lvl4pPr>
    <a:lvl5pPr marL="1828800" algn="ctr" rtl="0" fontAlgn="base">
      <a:spcBef>
        <a:spcPct val="0"/>
      </a:spcBef>
      <a:spcAft>
        <a:spcPct val="0"/>
      </a:spcAft>
      <a:defRPr sz="2000" kern="1200">
        <a:solidFill>
          <a:schemeClr val="tx1"/>
        </a:solidFill>
        <a:latin typeface="Comic Sans MS" pitchFamily="66" charset="0"/>
        <a:ea typeface="+mn-ea"/>
        <a:cs typeface="+mn-cs"/>
      </a:defRPr>
    </a:lvl5pPr>
    <a:lvl6pPr marL="2286000" algn="l" defTabSz="914400" rtl="0" eaLnBrk="1" latinLnBrk="0" hangingPunct="1">
      <a:defRPr sz="2000" kern="1200">
        <a:solidFill>
          <a:schemeClr val="tx1"/>
        </a:solidFill>
        <a:latin typeface="Comic Sans MS" pitchFamily="66" charset="0"/>
        <a:ea typeface="+mn-ea"/>
        <a:cs typeface="+mn-cs"/>
      </a:defRPr>
    </a:lvl6pPr>
    <a:lvl7pPr marL="2743200" algn="l" defTabSz="914400" rtl="0" eaLnBrk="1" latinLnBrk="0" hangingPunct="1">
      <a:defRPr sz="2000" kern="1200">
        <a:solidFill>
          <a:schemeClr val="tx1"/>
        </a:solidFill>
        <a:latin typeface="Comic Sans MS" pitchFamily="66" charset="0"/>
        <a:ea typeface="+mn-ea"/>
        <a:cs typeface="+mn-cs"/>
      </a:defRPr>
    </a:lvl7pPr>
    <a:lvl8pPr marL="3200400" algn="l" defTabSz="914400" rtl="0" eaLnBrk="1" latinLnBrk="0" hangingPunct="1">
      <a:defRPr sz="2000" kern="1200">
        <a:solidFill>
          <a:schemeClr val="tx1"/>
        </a:solidFill>
        <a:latin typeface="Comic Sans MS" pitchFamily="66" charset="0"/>
        <a:ea typeface="+mn-ea"/>
        <a:cs typeface="+mn-cs"/>
      </a:defRPr>
    </a:lvl8pPr>
    <a:lvl9pPr marL="3657600" algn="l" defTabSz="914400" rtl="0" eaLnBrk="1" latinLnBrk="0" hangingPunct="1">
      <a:defRPr sz="2000"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7FF"/>
    <a:srgbClr val="FF99FF"/>
    <a:srgbClr val="C6E6E8"/>
    <a:srgbClr val="FFFFCC"/>
    <a:srgbClr val="FFCCFF"/>
    <a:srgbClr val="CCCCFF"/>
    <a:srgbClr val="E1F2F3"/>
    <a:srgbClr val="960068"/>
    <a:srgbClr val="2FC9FF"/>
    <a:srgbClr val="0000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howGuides="1">
      <p:cViewPr>
        <p:scale>
          <a:sx n="100" d="100"/>
          <a:sy n="100" d="100"/>
        </p:scale>
        <p:origin x="-942" y="10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108"/>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handoutMaster" Target="handoutMasters/handout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177"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s-ES_tradnl"/>
          </a:p>
        </p:txBody>
      </p:sp>
      <p:sp>
        <p:nvSpPr>
          <p:cNvPr id="57347" name="Rectangle 3"/>
          <p:cNvSpPr>
            <a:spLocks noGrp="1" noChangeArrowheads="1"/>
          </p:cNvSpPr>
          <p:nvPr>
            <p:ph type="dt" sz="quarter" idx="1"/>
          </p:nvPr>
        </p:nvSpPr>
        <p:spPr bwMode="auto">
          <a:xfrm>
            <a:off x="3884613"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s-ES_tradnl"/>
          </a:p>
        </p:txBody>
      </p:sp>
      <p:sp>
        <p:nvSpPr>
          <p:cNvPr id="57348" name="Rectangle 4"/>
          <p:cNvSpPr>
            <a:spLocks noGrp="1" noChangeArrowheads="1"/>
          </p:cNvSpPr>
          <p:nvPr>
            <p:ph type="ftr" sz="quarter" idx="2"/>
          </p:nvPr>
        </p:nvSpPr>
        <p:spPr bwMode="auto">
          <a:xfrm>
            <a:off x="0" y="9236075"/>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s-ES_tradnl"/>
          </a:p>
        </p:txBody>
      </p:sp>
      <p:sp>
        <p:nvSpPr>
          <p:cNvPr id="57349" name="Rectangle 5"/>
          <p:cNvSpPr>
            <a:spLocks noGrp="1" noChangeArrowheads="1"/>
          </p:cNvSpPr>
          <p:nvPr>
            <p:ph type="sldNum" sz="quarter" idx="3"/>
          </p:nvPr>
        </p:nvSpPr>
        <p:spPr bwMode="auto">
          <a:xfrm>
            <a:off x="3884613" y="9236075"/>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C2BBAAF3-F50B-4CFF-918F-994440C5F74A}" type="slidenum">
              <a:rPr lang="es-ES_tradnl"/>
              <a:pPr>
                <a:defRPr/>
              </a:pPr>
              <a:t>‹Nº›</a:t>
            </a:fld>
            <a:endParaRPr lang="es-ES_tradnl"/>
          </a:p>
        </p:txBody>
      </p:sp>
    </p:spTree>
    <p:extLst>
      <p:ext uri="{BB962C8B-B14F-4D97-AF65-F5344CB8AC3E}">
        <p14:creationId xmlns:p14="http://schemas.microsoft.com/office/powerpoint/2010/main" xmlns="" val="391341762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74513F7A-1AF2-4FAE-8A73-25EF272FD093}" type="slidenum">
              <a:rPr lang="es-ES_tradnl"/>
              <a:pPr>
                <a:defRPr/>
              </a:pPr>
              <a:t>‹Nº›</a:t>
            </a:fld>
            <a:endParaRPr lang="es-ES_tradnl"/>
          </a:p>
        </p:txBody>
      </p:sp>
    </p:spTree>
    <p:extLst>
      <p:ext uri="{BB962C8B-B14F-4D97-AF65-F5344CB8AC3E}">
        <p14:creationId xmlns:p14="http://schemas.microsoft.com/office/powerpoint/2010/main" xmlns="" val="282786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F4064924-F50D-494D-B87F-F07C4060B30D}" type="slidenum">
              <a:rPr lang="es-ES_tradnl"/>
              <a:pPr>
                <a:defRPr/>
              </a:pPr>
              <a:t>‹Nº›</a:t>
            </a:fld>
            <a:endParaRPr lang="es-ES_tradnl"/>
          </a:p>
        </p:txBody>
      </p:sp>
    </p:spTree>
    <p:extLst>
      <p:ext uri="{BB962C8B-B14F-4D97-AF65-F5344CB8AC3E}">
        <p14:creationId xmlns:p14="http://schemas.microsoft.com/office/powerpoint/2010/main" xmlns="" val="4165822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45D1C85F-559F-4564-AA7E-73BF2AE827C4}" type="slidenum">
              <a:rPr lang="es-ES_tradnl"/>
              <a:pPr>
                <a:defRPr/>
              </a:pPr>
              <a:t>‹Nº›</a:t>
            </a:fld>
            <a:endParaRPr lang="es-ES_tradnl"/>
          </a:p>
        </p:txBody>
      </p:sp>
    </p:spTree>
    <p:extLst>
      <p:ext uri="{BB962C8B-B14F-4D97-AF65-F5344CB8AC3E}">
        <p14:creationId xmlns:p14="http://schemas.microsoft.com/office/powerpoint/2010/main" xmlns="" val="3317156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1C6520BE-86C7-4CCA-9334-0CE6F475DFA2}" type="slidenum">
              <a:rPr lang="es-ES_tradnl"/>
              <a:pPr>
                <a:defRPr/>
              </a:pPr>
              <a:t>‹Nº›</a:t>
            </a:fld>
            <a:endParaRPr lang="es-ES_tradnl"/>
          </a:p>
        </p:txBody>
      </p:sp>
    </p:spTree>
    <p:extLst>
      <p:ext uri="{BB962C8B-B14F-4D97-AF65-F5344CB8AC3E}">
        <p14:creationId xmlns:p14="http://schemas.microsoft.com/office/powerpoint/2010/main" xmlns="" val="81264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AAA9BA24-B95F-4E65-9077-268B0FC64494}" type="slidenum">
              <a:rPr lang="es-ES_tradnl"/>
              <a:pPr>
                <a:defRPr/>
              </a:pPr>
              <a:t>‹Nº›</a:t>
            </a:fld>
            <a:endParaRPr lang="es-ES_tradnl"/>
          </a:p>
        </p:txBody>
      </p:sp>
    </p:spTree>
    <p:extLst>
      <p:ext uri="{BB962C8B-B14F-4D97-AF65-F5344CB8AC3E}">
        <p14:creationId xmlns:p14="http://schemas.microsoft.com/office/powerpoint/2010/main" xmlns="" val="2769670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5DDCDA8D-25B1-4C20-BBFE-A8DB082555B7}" type="slidenum">
              <a:rPr lang="es-ES_tradnl"/>
              <a:pPr>
                <a:defRPr/>
              </a:pPr>
              <a:t>‹Nº›</a:t>
            </a:fld>
            <a:endParaRPr lang="es-ES_tradnl"/>
          </a:p>
        </p:txBody>
      </p:sp>
    </p:spTree>
    <p:extLst>
      <p:ext uri="{BB962C8B-B14F-4D97-AF65-F5344CB8AC3E}">
        <p14:creationId xmlns:p14="http://schemas.microsoft.com/office/powerpoint/2010/main" xmlns="" val="498356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D928FD42-39DB-4CB5-A2F3-61DD5BD19AB1}" type="slidenum">
              <a:rPr lang="es-ES_tradnl"/>
              <a:pPr>
                <a:defRPr/>
              </a:pPr>
              <a:t>‹Nº›</a:t>
            </a:fld>
            <a:endParaRPr lang="es-ES_tradnl"/>
          </a:p>
        </p:txBody>
      </p:sp>
    </p:spTree>
    <p:extLst>
      <p:ext uri="{BB962C8B-B14F-4D97-AF65-F5344CB8AC3E}">
        <p14:creationId xmlns:p14="http://schemas.microsoft.com/office/powerpoint/2010/main" xmlns="" val="2336758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09C867CE-AA0E-45A1-B10E-C4F0DC7ED7FC}" type="slidenum">
              <a:rPr lang="es-ES_tradnl"/>
              <a:pPr>
                <a:defRPr/>
              </a:pPr>
              <a:t>‹Nº›</a:t>
            </a:fld>
            <a:endParaRPr lang="es-ES_tradnl"/>
          </a:p>
        </p:txBody>
      </p:sp>
    </p:spTree>
    <p:extLst>
      <p:ext uri="{BB962C8B-B14F-4D97-AF65-F5344CB8AC3E}">
        <p14:creationId xmlns:p14="http://schemas.microsoft.com/office/powerpoint/2010/main" xmlns="" val="70613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2CAF23D8-5C7C-424D-8130-4A63795C5E18}" type="slidenum">
              <a:rPr lang="es-ES_tradnl"/>
              <a:pPr>
                <a:defRPr/>
              </a:pPr>
              <a:t>‹Nº›</a:t>
            </a:fld>
            <a:endParaRPr lang="es-ES_tradnl"/>
          </a:p>
        </p:txBody>
      </p:sp>
    </p:spTree>
    <p:extLst>
      <p:ext uri="{BB962C8B-B14F-4D97-AF65-F5344CB8AC3E}">
        <p14:creationId xmlns:p14="http://schemas.microsoft.com/office/powerpoint/2010/main" xmlns="" val="1557644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2FAA757E-4783-4244-93D1-2FB9CC53F101}" type="slidenum">
              <a:rPr lang="es-ES_tradnl"/>
              <a:pPr>
                <a:defRPr/>
              </a:pPr>
              <a:t>‹Nº›</a:t>
            </a:fld>
            <a:endParaRPr lang="es-ES_tradnl"/>
          </a:p>
        </p:txBody>
      </p:sp>
    </p:spTree>
    <p:extLst>
      <p:ext uri="{BB962C8B-B14F-4D97-AF65-F5344CB8AC3E}">
        <p14:creationId xmlns:p14="http://schemas.microsoft.com/office/powerpoint/2010/main" xmlns="" val="3219262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92E6E145-5C4A-4107-B6C2-F2C7251BB1DF}" type="slidenum">
              <a:rPr lang="es-ES_tradnl"/>
              <a:pPr>
                <a:defRPr/>
              </a:pPr>
              <a:t>‹Nº›</a:t>
            </a:fld>
            <a:endParaRPr lang="es-ES_tradnl"/>
          </a:p>
        </p:txBody>
      </p:sp>
    </p:spTree>
    <p:extLst>
      <p:ext uri="{BB962C8B-B14F-4D97-AF65-F5344CB8AC3E}">
        <p14:creationId xmlns:p14="http://schemas.microsoft.com/office/powerpoint/2010/main" xmlns="" val="2327573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_tradnl"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mn-lt"/>
              </a:defRPr>
            </a:lvl1pPr>
          </a:lstStyle>
          <a:p>
            <a:pPr>
              <a:defRPr/>
            </a:pPr>
            <a:endParaRPr lang="es-ES_trad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s-ES_trad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4F41D378-09E1-425D-87F8-B89600075D2B}"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hyperlink" Target="http://www.cartoonstock.com/directory/R/Review.asp" TargetMode="External"/><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hyperlink" Target="http://www.cartoonstock.com/directory/R/Review.asp" TargetMode="External"/><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3" Type="http://schemas.openxmlformats.org/officeDocument/2006/relationships/hyperlink" Target="http://www.cartoonstock.com/cartoonview.asp?catref=tprn157" TargetMode="External"/><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3" Type="http://schemas.openxmlformats.org/officeDocument/2006/relationships/hyperlink" Target="http://www.cartoonstock.com/cartoonview.asp?catref=jha0067" TargetMode="External"/><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2" Type="http://schemas.openxmlformats.org/officeDocument/2006/relationships/hyperlink" Target="http://ori.hhs.gov/case_summary" TargetMode="External"/><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www.icmje.org/"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http://www2.ula.ve/cdcht/"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hyperlink" Target="http://www.bmj.com/content/349/bmj.g4164?etoc=" TargetMode="Externa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hyperlink" Target="http://www.bmj.com/content/349/bmj.g4164?etoc="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hyperlink" Target="http://www.cartoonstock.com/cartoonview.asp?catref=cgon616" TargetMode="External"/><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2" name="Rectangle 5"/>
          <p:cNvSpPr>
            <a:spLocks noChangeArrowheads="1"/>
          </p:cNvSpPr>
          <p:nvPr/>
        </p:nvSpPr>
        <p:spPr bwMode="auto">
          <a:xfrm>
            <a:off x="2451870" y="473760"/>
            <a:ext cx="4240264"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a:defRPr/>
            </a:pPr>
            <a:r>
              <a:rPr lang="es-ES" sz="1800" dirty="0">
                <a:effectLst>
                  <a:outerShdw blurRad="38100" dist="38100" dir="2700000" algn="tl">
                    <a:srgbClr val="FFFFFF"/>
                  </a:outerShdw>
                </a:effectLst>
              </a:rPr>
              <a:t>Universidad de los Andes</a:t>
            </a:r>
          </a:p>
          <a:p>
            <a:pPr>
              <a:defRPr/>
            </a:pPr>
            <a:r>
              <a:rPr lang="es-ES" sz="1800" dirty="0" smtClean="0">
                <a:effectLst>
                  <a:outerShdw blurRad="38100" dist="38100" dir="2700000" algn="tl">
                    <a:srgbClr val="FFFFFF"/>
                  </a:outerShdw>
                </a:effectLst>
              </a:rPr>
              <a:t>Facultad de Humanidades y Educación</a:t>
            </a:r>
            <a:endParaRPr lang="es-ES" sz="1800" dirty="0">
              <a:effectLst>
                <a:outerShdw blurRad="38100" dist="38100" dir="2700000" algn="tl">
                  <a:srgbClr val="FFFFFF"/>
                </a:outerShdw>
              </a:effectLst>
            </a:endParaRPr>
          </a:p>
        </p:txBody>
      </p:sp>
      <p:sp>
        <p:nvSpPr>
          <p:cNvPr id="3" name="Rectangle 6"/>
          <p:cNvSpPr>
            <a:spLocks noChangeArrowheads="1"/>
          </p:cNvSpPr>
          <p:nvPr/>
        </p:nvSpPr>
        <p:spPr bwMode="auto">
          <a:xfrm>
            <a:off x="1289410" y="1897811"/>
            <a:ext cx="6624637" cy="3062377"/>
          </a:xfrm>
          <a:prstGeom prst="rect">
            <a:avLst/>
          </a:prstGeom>
          <a:solidFill>
            <a:srgbClr val="FFCCFF"/>
          </a:solidFill>
          <a:ln w="28575">
            <a:solidFill>
              <a:srgbClr val="CC0000"/>
            </a:solidFill>
            <a:miter lim="800000"/>
            <a:headEnd/>
            <a:tailEnd/>
          </a:ln>
          <a:effectLst>
            <a:outerShdw dist="53882" dir="2700000" algn="ctr" rotWithShape="0">
              <a:schemeClr val="tx1"/>
            </a:outerShdw>
          </a:effectLst>
        </p:spPr>
        <p:txBody>
          <a:bodyPr anchor="ctr">
            <a:spAutoFit/>
          </a:bodyPr>
          <a:lstStyle/>
          <a:p>
            <a:pPr>
              <a:defRPr/>
            </a:pPr>
            <a:endParaRPr lang="es-ES" sz="900" b="1" dirty="0"/>
          </a:p>
          <a:p>
            <a:pPr>
              <a:defRPr/>
            </a:pPr>
            <a:r>
              <a:rPr lang="es-ES" sz="3200" b="1" dirty="0" smtClean="0">
                <a:solidFill>
                  <a:srgbClr val="CC0000"/>
                </a:solidFill>
                <a:effectLst>
                  <a:outerShdw blurRad="38100" dist="38100" dir="2700000" algn="tl">
                    <a:srgbClr val="000000"/>
                  </a:outerShdw>
                </a:effectLst>
              </a:rPr>
              <a:t>II Taller</a:t>
            </a:r>
            <a:r>
              <a:rPr lang="es-ES" sz="2400" b="1" dirty="0" smtClean="0">
                <a:solidFill>
                  <a:srgbClr val="CC0000"/>
                </a:solidFill>
                <a:effectLst>
                  <a:outerShdw blurRad="38100" dist="38100" dir="2700000" algn="tl">
                    <a:srgbClr val="000000"/>
                  </a:outerShdw>
                </a:effectLst>
              </a:rPr>
              <a:t> </a:t>
            </a:r>
          </a:p>
          <a:p>
            <a:pPr>
              <a:defRPr/>
            </a:pPr>
            <a:endParaRPr lang="es-ES" sz="1200" dirty="0">
              <a:effectLst>
                <a:outerShdw blurRad="38100" dist="38100" dir="2700000" algn="tl">
                  <a:srgbClr val="FFFFFF"/>
                </a:outerShdw>
              </a:effectLst>
            </a:endParaRPr>
          </a:p>
          <a:p>
            <a:pPr>
              <a:defRPr/>
            </a:pPr>
            <a:r>
              <a:rPr lang="es-ES" sz="4400" b="1" dirty="0">
                <a:effectLst>
                  <a:outerShdw blurRad="38100" dist="38100" dir="2700000" algn="tl">
                    <a:srgbClr val="000000">
                      <a:alpha val="43137"/>
                    </a:srgbClr>
                  </a:outerShdw>
                </a:effectLst>
              </a:rPr>
              <a:t>Autoría, </a:t>
            </a:r>
            <a:r>
              <a:rPr lang="es-ES" sz="4400" b="1" dirty="0" smtClean="0">
                <a:effectLst>
                  <a:outerShdw blurRad="38100" dist="38100" dir="2700000" algn="tl">
                    <a:srgbClr val="000000">
                      <a:alpha val="43137"/>
                    </a:srgbClr>
                  </a:outerShdw>
                </a:effectLst>
              </a:rPr>
              <a:t>Arbitraje </a:t>
            </a:r>
          </a:p>
          <a:p>
            <a:pPr>
              <a:defRPr/>
            </a:pPr>
            <a:r>
              <a:rPr lang="es-ES" sz="4400" b="1" dirty="0" smtClean="0">
                <a:effectLst>
                  <a:outerShdw blurRad="38100" dist="38100" dir="2700000" algn="tl">
                    <a:srgbClr val="000000">
                      <a:alpha val="43137"/>
                    </a:srgbClr>
                  </a:outerShdw>
                </a:effectLst>
              </a:rPr>
              <a:t>y Edición</a:t>
            </a:r>
          </a:p>
          <a:p>
            <a:pPr>
              <a:defRPr/>
            </a:pPr>
            <a:endParaRPr lang="es-ES" sz="1200" b="1" dirty="0">
              <a:effectLst>
                <a:outerShdw blurRad="38100" dist="38100" dir="2700000" algn="tl">
                  <a:srgbClr val="FFFFFF"/>
                </a:outerShdw>
              </a:effectLst>
            </a:endParaRPr>
          </a:p>
          <a:p>
            <a:pPr>
              <a:defRPr/>
            </a:pPr>
            <a:r>
              <a:rPr lang="es-ES" sz="2800" b="1" dirty="0">
                <a:effectLst>
                  <a:outerShdw blurRad="38100" dist="38100" dir="2700000" algn="tl">
                    <a:srgbClr val="FFFFFF"/>
                  </a:outerShdw>
                </a:effectLst>
              </a:rPr>
              <a:t>Integridad en la </a:t>
            </a:r>
            <a:r>
              <a:rPr lang="es-ES" sz="2800" b="1" dirty="0" smtClean="0">
                <a:effectLst>
                  <a:outerShdw blurRad="38100" dist="38100" dir="2700000" algn="tl">
                    <a:srgbClr val="FFFFFF"/>
                  </a:outerShdw>
                </a:effectLst>
              </a:rPr>
              <a:t>investigación</a:t>
            </a:r>
          </a:p>
          <a:p>
            <a:pPr>
              <a:defRPr/>
            </a:pPr>
            <a:endParaRPr lang="es-ES" sz="1200" b="1" dirty="0"/>
          </a:p>
        </p:txBody>
      </p:sp>
      <p:sp>
        <p:nvSpPr>
          <p:cNvPr id="4" name="Text Box 7"/>
          <p:cNvSpPr txBox="1">
            <a:spLocks noChangeArrowheads="1"/>
          </p:cNvSpPr>
          <p:nvPr/>
        </p:nvSpPr>
        <p:spPr bwMode="auto">
          <a:xfrm>
            <a:off x="6472238" y="5772150"/>
            <a:ext cx="2276475" cy="825500"/>
          </a:xfrm>
          <a:prstGeom prst="rect">
            <a:avLst/>
          </a:prstGeom>
          <a:solidFill>
            <a:srgbClr val="C6E6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algn="r" eaLnBrk="1" hangingPunct="1">
              <a:defRPr/>
            </a:pPr>
            <a:r>
              <a:rPr lang="es-ES_tradnl" sz="1600" b="1" dirty="0" smtClean="0">
                <a:effectLst>
                  <a:outerShdw blurRad="38100" dist="38100" dir="2700000" algn="tl">
                    <a:srgbClr val="FFFFFF"/>
                  </a:outerShdw>
                </a:effectLst>
              </a:rPr>
              <a:t>Ximena Páez</a:t>
            </a:r>
          </a:p>
          <a:p>
            <a:pPr algn="r" eaLnBrk="1" hangingPunct="1">
              <a:defRPr/>
            </a:pPr>
            <a:r>
              <a:rPr lang="es-ES_tradnl" sz="1600" b="1" dirty="0" smtClean="0">
                <a:effectLst>
                  <a:outerShdw blurRad="38100" dist="38100" dir="2700000" algn="tl">
                    <a:srgbClr val="FFFFFF"/>
                  </a:outerShdw>
                </a:effectLst>
              </a:rPr>
              <a:t>Prof. Titular</a:t>
            </a:r>
          </a:p>
          <a:p>
            <a:pPr algn="r" eaLnBrk="1" hangingPunct="1">
              <a:defRPr/>
            </a:pPr>
            <a:r>
              <a:rPr lang="es-ES_tradnl" sz="1600" b="1" dirty="0" smtClean="0">
                <a:effectLst>
                  <a:outerShdw blurRad="38100" dist="38100" dir="2700000" algn="tl">
                    <a:srgbClr val="FFFFFF"/>
                  </a:outerShdw>
                </a:effectLst>
              </a:rPr>
              <a:t>Facultad de Medicina</a:t>
            </a:r>
          </a:p>
        </p:txBody>
      </p:sp>
      <p:sp>
        <p:nvSpPr>
          <p:cNvPr id="5" name="Text Box 8"/>
          <p:cNvSpPr txBox="1">
            <a:spLocks noChangeArrowheads="1"/>
          </p:cNvSpPr>
          <p:nvPr/>
        </p:nvSpPr>
        <p:spPr bwMode="auto">
          <a:xfrm>
            <a:off x="1999822" y="1118040"/>
            <a:ext cx="5144357" cy="430887"/>
          </a:xfrm>
          <a:prstGeom prst="rect">
            <a:avLst/>
          </a:prstGeom>
          <a:noFill/>
          <a:ln>
            <a:noFill/>
          </a:ln>
          <a:extLst/>
        </p:spPr>
        <p:txBody>
          <a:bodyPr wrap="none">
            <a:spAutoFit/>
          </a:bodyPr>
          <a:lstStyle/>
          <a:p>
            <a:pPr>
              <a:defRPr/>
            </a:pPr>
            <a:r>
              <a:rPr lang="es-ES_tradnl" sz="2200" dirty="0" smtClean="0">
                <a:effectLst>
                  <a:outerShdw blurRad="38100" dist="38100" dir="2700000" algn="tl">
                    <a:srgbClr val="FFFFFF"/>
                  </a:outerShdw>
                </a:effectLst>
              </a:rPr>
              <a:t>DOCTORADO </a:t>
            </a:r>
            <a:r>
              <a:rPr lang="es-ES_tradnl" sz="2200" dirty="0">
                <a:effectLst>
                  <a:outerShdw blurRad="38100" dist="38100" dir="2700000" algn="tl">
                    <a:srgbClr val="FFFFFF"/>
                  </a:outerShdw>
                </a:effectLst>
              </a:rPr>
              <a:t>CIENCIAS HUMANAS</a:t>
            </a:r>
            <a:endParaRPr lang="es-ES" sz="2200" dirty="0">
              <a:effectLst>
                <a:outerShdw blurRad="38100" dist="38100" dir="2700000" algn="tl">
                  <a:srgbClr val="FFFFFF"/>
                </a:outerShdw>
              </a:effectLst>
            </a:endParaRPr>
          </a:p>
        </p:txBody>
      </p:sp>
      <p:sp>
        <p:nvSpPr>
          <p:cNvPr id="6" name="5 Rectángulo"/>
          <p:cNvSpPr/>
          <p:nvPr/>
        </p:nvSpPr>
        <p:spPr>
          <a:xfrm>
            <a:off x="3371190" y="5106247"/>
            <a:ext cx="2401619" cy="461665"/>
          </a:xfrm>
          <a:prstGeom prst="rect">
            <a:avLst/>
          </a:prstGeom>
        </p:spPr>
        <p:txBody>
          <a:bodyPr wrap="none">
            <a:spAutoFit/>
          </a:bodyPr>
          <a:lstStyle/>
          <a:p>
            <a:pPr lvl="0">
              <a:defRPr/>
            </a:pPr>
            <a:r>
              <a:rPr lang="es-ES" sz="2400" dirty="0" smtClean="0">
                <a:solidFill>
                  <a:srgbClr val="000000"/>
                </a:solidFill>
                <a:effectLst>
                  <a:outerShdw blurRad="38100" dist="38100" dir="2700000" algn="tl">
                    <a:srgbClr val="FFFFFF"/>
                  </a:outerShdw>
                </a:effectLst>
              </a:rPr>
              <a:t>11 julio </a:t>
            </a:r>
            <a:r>
              <a:rPr lang="es-ES" sz="2400" dirty="0">
                <a:solidFill>
                  <a:srgbClr val="000000"/>
                </a:solidFill>
                <a:effectLst>
                  <a:outerShdw blurRad="38100" dist="38100" dir="2700000" algn="tl">
                    <a:srgbClr val="FFFFFF"/>
                  </a:outerShdw>
                </a:effectLst>
              </a:rPr>
              <a:t>de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6" name="Text Box 11"/>
          <p:cNvSpPr txBox="1">
            <a:spLocks noChangeArrowheads="1"/>
          </p:cNvSpPr>
          <p:nvPr/>
        </p:nvSpPr>
        <p:spPr bwMode="auto">
          <a:xfrm>
            <a:off x="1512510" y="1870371"/>
            <a:ext cx="6118983" cy="646331"/>
          </a:xfrm>
          <a:prstGeom prst="rect">
            <a:avLst/>
          </a:prstGeom>
          <a:solidFill>
            <a:schemeClr val="bg1"/>
          </a:solidFill>
          <a:ln w="28575">
            <a:solidFill>
              <a:srgbClr val="0000FF"/>
            </a:solidFill>
            <a:miter lim="800000"/>
            <a:headEnd/>
            <a:tailEnd/>
          </a:ln>
          <a:effectLst>
            <a:outerShdw dist="53882" dir="2700000" algn="ctr" rotWithShape="0">
              <a:schemeClr val="tx1"/>
            </a:outerShdw>
          </a:effectLst>
        </p:spPr>
        <p:txBody>
          <a:bodyPr wrap="none">
            <a:spAutoFit/>
          </a:bodyPr>
          <a:lstStyle/>
          <a:p>
            <a:pPr marL="571500" indent="-571500">
              <a:buClr>
                <a:srgbClr val="C00000"/>
              </a:buClr>
              <a:buSzPct val="150000"/>
              <a:buFont typeface="Arial" pitchFamily="34" charset="0"/>
              <a:buChar char="•"/>
              <a:defRPr/>
            </a:pPr>
            <a:r>
              <a:rPr lang="es-ES_tradnl" sz="3600" dirty="0" smtClean="0">
                <a:effectLst>
                  <a:outerShdw blurRad="38100" dist="38100" dir="2700000" algn="tl">
                    <a:srgbClr val="C0C0C0"/>
                  </a:outerShdw>
                </a:effectLst>
              </a:rPr>
              <a:t>¿</a:t>
            </a:r>
            <a:r>
              <a:rPr lang="es-ES_tradnl" sz="3600" dirty="0">
                <a:effectLst>
                  <a:outerShdw blurRad="38100" dist="38100" dir="2700000" algn="tl">
                    <a:srgbClr val="C0C0C0"/>
                  </a:outerShdw>
                </a:effectLst>
              </a:rPr>
              <a:t>Qué pasa </a:t>
            </a:r>
            <a:r>
              <a:rPr lang="es-ES_tradnl" sz="3600" dirty="0" smtClean="0">
                <a:effectLst>
                  <a:outerShdw blurRad="38100" dist="38100" dir="2700000" algn="tl">
                    <a:srgbClr val="C0C0C0"/>
                  </a:outerShdw>
                </a:effectLst>
              </a:rPr>
              <a:t> actualmente</a:t>
            </a:r>
            <a:r>
              <a:rPr lang="es-ES_tradnl" sz="3600" dirty="0">
                <a:effectLst>
                  <a:outerShdw blurRad="38100" dist="38100" dir="2700000" algn="tl">
                    <a:srgbClr val="C0C0C0"/>
                  </a:outerShdw>
                </a:effectLst>
              </a:rPr>
              <a:t>?</a:t>
            </a:r>
          </a:p>
        </p:txBody>
      </p:sp>
      <p:sp>
        <p:nvSpPr>
          <p:cNvPr id="8" name="Text Box 7"/>
          <p:cNvSpPr txBox="1">
            <a:spLocks noChangeArrowheads="1"/>
          </p:cNvSpPr>
          <p:nvPr/>
        </p:nvSpPr>
        <p:spPr bwMode="auto">
          <a:xfrm>
            <a:off x="1545235" y="2909843"/>
            <a:ext cx="6375463" cy="2031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342900" indent="-342900" algn="l">
              <a:buClr>
                <a:schemeClr val="tx1"/>
              </a:buClr>
              <a:buSzPct val="80000"/>
              <a:buFont typeface="Wingdings" pitchFamily="2" charset="2"/>
              <a:buChar char="§"/>
              <a:defRPr/>
            </a:pPr>
            <a:r>
              <a:rPr lang="es-ES" sz="2400" dirty="0">
                <a:effectLst>
                  <a:outerShdw blurRad="38100" dist="38100" dir="2700000" algn="tl">
                    <a:srgbClr val="FFFFFF"/>
                  </a:outerShdw>
                </a:effectLst>
              </a:rPr>
              <a:t> </a:t>
            </a:r>
            <a:r>
              <a:rPr lang="es-ES" sz="2400" dirty="0" smtClean="0">
                <a:effectLst>
                  <a:outerShdw blurRad="38100" dist="38100" dir="2700000" algn="tl">
                    <a:srgbClr val="FFFFFF"/>
                  </a:outerShdw>
                </a:effectLst>
              </a:rPr>
              <a:t>Alta frecuencia conductas impropias</a:t>
            </a:r>
            <a:endParaRPr lang="es-ES" sz="2400" dirty="0">
              <a:effectLst>
                <a:outerShdw blurRad="38100" dist="38100" dir="2700000" algn="tl">
                  <a:srgbClr val="FFFFFF"/>
                </a:outerShdw>
              </a:effectLst>
            </a:endParaRPr>
          </a:p>
          <a:p>
            <a:pPr marL="171450" indent="-171450" algn="l">
              <a:buClr>
                <a:schemeClr val="tx1"/>
              </a:buClr>
              <a:buSzPct val="80000"/>
              <a:buFont typeface="Wingdings" pitchFamily="2" charset="2"/>
              <a:buChar char="§"/>
              <a:defRPr/>
            </a:pPr>
            <a:endParaRPr lang="es-ES" sz="1000" dirty="0">
              <a:effectLst>
                <a:outerShdw blurRad="38100" dist="38100" dir="2700000" algn="tl">
                  <a:srgbClr val="FFFFFF"/>
                </a:outerShdw>
              </a:effectLst>
            </a:endParaRPr>
          </a:p>
          <a:p>
            <a:pPr marL="342900" indent="-342900" algn="l">
              <a:buClr>
                <a:schemeClr val="tx1"/>
              </a:buClr>
              <a:buSzPct val="80000"/>
              <a:buFont typeface="Wingdings" pitchFamily="2" charset="2"/>
              <a:buChar char="§"/>
              <a:defRPr/>
            </a:pPr>
            <a:r>
              <a:rPr lang="es-ES" sz="2400" dirty="0">
                <a:effectLst>
                  <a:outerShdw blurRad="38100" dist="38100" dir="2700000" algn="tl">
                    <a:srgbClr val="FFFFFF"/>
                  </a:outerShdw>
                </a:effectLst>
              </a:rPr>
              <a:t> </a:t>
            </a:r>
            <a:r>
              <a:rPr lang="es-ES" sz="2400" dirty="0" smtClean="0">
                <a:effectLst>
                  <a:outerShdw blurRad="38100" dist="38100" dir="2700000" algn="tl">
                    <a:srgbClr val="FFFFFF"/>
                  </a:outerShdw>
                </a:effectLst>
              </a:rPr>
              <a:t>Publicaciones acceso abierto </a:t>
            </a:r>
            <a:r>
              <a:rPr lang="es-ES" i="1" dirty="0" smtClean="0">
                <a:effectLst>
                  <a:outerShdw blurRad="38100" dist="38100" dir="2700000" algn="tl">
                    <a:srgbClr val="FFFFFF"/>
                  </a:outerShdw>
                </a:effectLst>
              </a:rPr>
              <a:t>(open </a:t>
            </a:r>
            <a:r>
              <a:rPr lang="es-ES" i="1" dirty="0" err="1" smtClean="0">
                <a:effectLst>
                  <a:outerShdw blurRad="38100" dist="38100" dir="2700000" algn="tl">
                    <a:srgbClr val="FFFFFF"/>
                  </a:outerShdw>
                </a:effectLst>
              </a:rPr>
              <a:t>access</a:t>
            </a:r>
            <a:r>
              <a:rPr lang="es-ES" i="1" dirty="0" smtClean="0">
                <a:effectLst>
                  <a:outerShdw blurRad="38100" dist="38100" dir="2700000" algn="tl">
                    <a:srgbClr val="FFFFFF"/>
                  </a:outerShdw>
                </a:effectLst>
              </a:rPr>
              <a:t>)</a:t>
            </a:r>
          </a:p>
          <a:p>
            <a:pPr marL="171450" indent="-171450" algn="l">
              <a:buClr>
                <a:schemeClr val="tx1"/>
              </a:buClr>
              <a:buSzPct val="80000"/>
              <a:buFont typeface="Wingdings" pitchFamily="2" charset="2"/>
              <a:buChar char="§"/>
              <a:defRPr/>
            </a:pPr>
            <a:endParaRPr lang="es-ES" sz="1000" dirty="0">
              <a:effectLst>
                <a:outerShdw blurRad="38100" dist="38100" dir="2700000" algn="tl">
                  <a:srgbClr val="FFFFFF"/>
                </a:outerShdw>
              </a:effectLst>
            </a:endParaRPr>
          </a:p>
          <a:p>
            <a:pPr marL="342900" indent="-342900" algn="l">
              <a:buClr>
                <a:schemeClr val="tx1"/>
              </a:buClr>
              <a:buSzPct val="80000"/>
              <a:buFont typeface="Wingdings" pitchFamily="2" charset="2"/>
              <a:buChar char="§"/>
              <a:defRPr/>
            </a:pPr>
            <a:r>
              <a:rPr lang="es-ES" sz="2400" dirty="0">
                <a:effectLst>
                  <a:outerShdw blurRad="38100" dist="38100" dir="2700000" algn="tl">
                    <a:srgbClr val="FFFFFF"/>
                  </a:outerShdw>
                </a:effectLst>
              </a:rPr>
              <a:t> </a:t>
            </a:r>
            <a:r>
              <a:rPr lang="es-ES" sz="2400" i="1" dirty="0" err="1" smtClean="0">
                <a:effectLst>
                  <a:outerShdw blurRad="38100" dist="38100" dir="2700000" algn="tl">
                    <a:srgbClr val="FFFFFF"/>
                  </a:outerShdw>
                </a:effectLst>
              </a:rPr>
              <a:t>Predatory</a:t>
            </a:r>
            <a:r>
              <a:rPr lang="es-ES" sz="2400" i="1" dirty="0" smtClean="0">
                <a:effectLst>
                  <a:outerShdw blurRad="38100" dist="38100" dir="2700000" algn="tl">
                    <a:srgbClr val="FFFFFF"/>
                  </a:outerShdw>
                </a:effectLst>
              </a:rPr>
              <a:t> </a:t>
            </a:r>
            <a:r>
              <a:rPr lang="es-ES" sz="2400" i="1" dirty="0" err="1" smtClean="0">
                <a:effectLst>
                  <a:outerShdw blurRad="38100" dist="38100" dir="2700000" algn="tl">
                    <a:srgbClr val="FFFFFF"/>
                  </a:outerShdw>
                </a:effectLst>
              </a:rPr>
              <a:t>publishing</a:t>
            </a:r>
            <a:endParaRPr lang="es-ES" sz="2400" i="1" dirty="0">
              <a:effectLst>
                <a:outerShdw blurRad="38100" dist="38100" dir="2700000" algn="tl">
                  <a:srgbClr val="FFFFFF"/>
                </a:outerShdw>
              </a:effectLst>
            </a:endParaRPr>
          </a:p>
          <a:p>
            <a:pPr marL="171450" indent="-171450" algn="l">
              <a:buClr>
                <a:schemeClr val="tx1"/>
              </a:buClr>
              <a:buSzPct val="80000"/>
              <a:buFont typeface="Wingdings" pitchFamily="2" charset="2"/>
              <a:buChar char="§"/>
              <a:defRPr/>
            </a:pPr>
            <a:endParaRPr lang="es-ES" sz="1000" dirty="0">
              <a:effectLst>
                <a:outerShdw blurRad="38100" dist="38100" dir="2700000" algn="tl">
                  <a:srgbClr val="FFFFFF"/>
                </a:outerShdw>
              </a:effectLst>
            </a:endParaRPr>
          </a:p>
          <a:p>
            <a:pPr marL="342900" indent="-342900" algn="l">
              <a:buClr>
                <a:schemeClr val="tx1"/>
              </a:buClr>
              <a:buSzPct val="80000"/>
              <a:buFont typeface="Wingdings" pitchFamily="2" charset="2"/>
              <a:buChar char="§"/>
              <a:defRPr/>
            </a:pPr>
            <a:r>
              <a:rPr lang="es-ES" sz="2400" dirty="0">
                <a:effectLst>
                  <a:outerShdw blurRad="38100" dist="38100" dir="2700000" algn="tl">
                    <a:srgbClr val="FFFFFF"/>
                  </a:outerShdw>
                </a:effectLst>
              </a:rPr>
              <a:t>  Preguntas</a:t>
            </a:r>
          </a:p>
        </p:txBody>
      </p:sp>
      <p:sp>
        <p:nvSpPr>
          <p:cNvPr id="7"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18118" name="Text Box 6"/>
          <p:cNvSpPr txBox="1">
            <a:spLocks noChangeArrowheads="1"/>
          </p:cNvSpPr>
          <p:nvPr/>
        </p:nvSpPr>
        <p:spPr bwMode="auto">
          <a:xfrm>
            <a:off x="2305050" y="1557338"/>
            <a:ext cx="4532313" cy="1217612"/>
          </a:xfrm>
          <a:prstGeom prst="rect">
            <a:avLst/>
          </a:prstGeom>
          <a:solidFill>
            <a:srgbClr val="F5EEDF"/>
          </a:solidFill>
          <a:ln w="28575">
            <a:solidFill>
              <a:srgbClr val="0000FF"/>
            </a:solidFill>
            <a:miter lim="800000"/>
            <a:headEnd/>
            <a:tailEnd/>
          </a:ln>
          <a:effectLst>
            <a:outerShdw dist="35921" dir="2700000" algn="ctr" rotWithShape="0">
              <a:schemeClr val="tx1"/>
            </a:outerShdw>
          </a:effectLst>
        </p:spPr>
        <p:txBody>
          <a:bodyPr wrap="none">
            <a:spAutoFit/>
          </a:bodyPr>
          <a:lstStyle/>
          <a:p>
            <a:pPr>
              <a:defRPr/>
            </a:pPr>
            <a:r>
              <a:rPr lang="es-ES_tradnl" sz="7200" dirty="0">
                <a:effectLst>
                  <a:outerShdw blurRad="38100" dist="38100" dir="2700000" algn="tl">
                    <a:srgbClr val="FFFFFF"/>
                  </a:outerShdw>
                </a:effectLst>
              </a:rPr>
              <a:t>Árbitros…</a:t>
            </a:r>
          </a:p>
        </p:txBody>
      </p:sp>
      <p:sp>
        <p:nvSpPr>
          <p:cNvPr id="218119" name="Text Box 7"/>
          <p:cNvSpPr txBox="1">
            <a:spLocks noChangeArrowheads="1"/>
          </p:cNvSpPr>
          <p:nvPr/>
        </p:nvSpPr>
        <p:spPr bwMode="auto">
          <a:xfrm>
            <a:off x="2202071" y="3068960"/>
            <a:ext cx="4739858" cy="2031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buClr>
                <a:srgbClr val="CC0000"/>
              </a:buClr>
              <a:buSzPct val="150000"/>
              <a:buFontTx/>
              <a:buChar char="•"/>
              <a:defRPr/>
            </a:pPr>
            <a:r>
              <a:rPr lang="es-ES" dirty="0">
                <a:effectLst>
                  <a:outerShdw blurRad="38100" dist="38100" dir="2700000" algn="tl">
                    <a:srgbClr val="FFFFFF"/>
                  </a:outerShdw>
                </a:effectLst>
              </a:rPr>
              <a:t> </a:t>
            </a:r>
            <a:r>
              <a:rPr lang="es-ES" sz="2400" dirty="0">
                <a:effectLst>
                  <a:outerShdw blurRad="38100" dist="38100" dir="2700000" algn="tl">
                    <a:srgbClr val="FFFFFF"/>
                  </a:outerShdw>
                </a:effectLst>
              </a:rPr>
              <a:t>Necesidad de arbitraje</a:t>
            </a:r>
          </a:p>
          <a:p>
            <a:pPr algn="l">
              <a:buClr>
                <a:srgbClr val="CC0000"/>
              </a:buClr>
              <a:buSzPct val="150000"/>
              <a:buFontTx/>
              <a:buChar char="•"/>
              <a:defRPr/>
            </a:pPr>
            <a:endParaRPr lang="es-ES" sz="1000" dirty="0">
              <a:effectLst>
                <a:outerShdw blurRad="38100" dist="38100" dir="2700000" algn="tl">
                  <a:srgbClr val="FFFFFF"/>
                </a:outerShdw>
              </a:effectLst>
            </a:endParaRPr>
          </a:p>
          <a:p>
            <a:pPr algn="l">
              <a:buClr>
                <a:srgbClr val="CC0000"/>
              </a:buClr>
              <a:buSzPct val="150000"/>
              <a:buFontTx/>
              <a:buChar char="•"/>
              <a:defRPr/>
            </a:pPr>
            <a:r>
              <a:rPr lang="es-ES" sz="2400" dirty="0">
                <a:effectLst>
                  <a:outerShdw blurRad="38100" dist="38100" dir="2700000" algn="tl">
                    <a:srgbClr val="FFFFFF"/>
                  </a:outerShdw>
                </a:effectLst>
              </a:rPr>
              <a:t> Proceso de arbitraje </a:t>
            </a:r>
          </a:p>
          <a:p>
            <a:pPr algn="l">
              <a:buClr>
                <a:srgbClr val="CC0000"/>
              </a:buClr>
              <a:buSzPct val="150000"/>
              <a:buFontTx/>
              <a:buChar char="•"/>
              <a:defRPr/>
            </a:pPr>
            <a:endParaRPr lang="es-ES" sz="1000" dirty="0">
              <a:effectLst>
                <a:outerShdw blurRad="38100" dist="38100" dir="2700000" algn="tl">
                  <a:srgbClr val="FFFFFF"/>
                </a:outerShdw>
              </a:effectLst>
            </a:endParaRPr>
          </a:p>
          <a:p>
            <a:pPr algn="l">
              <a:buClr>
                <a:srgbClr val="CC0000"/>
              </a:buClr>
              <a:buSzPct val="150000"/>
              <a:buFontTx/>
              <a:buChar char="•"/>
              <a:defRPr/>
            </a:pPr>
            <a:r>
              <a:rPr lang="es-ES" sz="2400" dirty="0">
                <a:effectLst>
                  <a:outerShdw blurRad="38100" dist="38100" dir="2700000" algn="tl">
                    <a:srgbClr val="FFFFFF"/>
                  </a:outerShdw>
                </a:effectLst>
              </a:rPr>
              <a:t> Responsabilidades de árbitros</a:t>
            </a:r>
          </a:p>
          <a:p>
            <a:pPr algn="l">
              <a:buClr>
                <a:srgbClr val="CC0000"/>
              </a:buClr>
              <a:buSzPct val="150000"/>
              <a:defRPr/>
            </a:pPr>
            <a:endParaRPr lang="es-ES" sz="1000" dirty="0">
              <a:effectLst>
                <a:outerShdw blurRad="38100" dist="38100" dir="2700000" algn="tl">
                  <a:srgbClr val="FFFFFF"/>
                </a:outerShdw>
              </a:effectLst>
            </a:endParaRPr>
          </a:p>
          <a:p>
            <a:pPr algn="l">
              <a:buClr>
                <a:srgbClr val="CC0000"/>
              </a:buClr>
              <a:buSzPct val="150000"/>
              <a:buFontTx/>
              <a:buChar char="•"/>
              <a:defRPr/>
            </a:pPr>
            <a:r>
              <a:rPr lang="es-ES" sz="2400" dirty="0">
                <a:effectLst>
                  <a:outerShdw blurRad="38100" dist="38100" dir="2700000" algn="tl">
                    <a:srgbClr val="FFFFFF"/>
                  </a:outerShdw>
                </a:effectLst>
              </a:rPr>
              <a:t> Problemas de arbitraje</a:t>
            </a: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18118"/>
                                        </p:tgtEl>
                                        <p:attrNameLst>
                                          <p:attrName>style.visibility</p:attrName>
                                        </p:attrNameLst>
                                      </p:cBhvr>
                                      <p:to>
                                        <p:strVal val="visible"/>
                                      </p:to>
                                    </p:set>
                                    <p:animEffect transition="in" filter="fade">
                                      <p:cBhvr>
                                        <p:cTn id="7" dur="770" decel="100000"/>
                                        <p:tgtEl>
                                          <p:spTgt spid="218118"/>
                                        </p:tgtEl>
                                      </p:cBhvr>
                                    </p:animEffect>
                                    <p:animScale>
                                      <p:cBhvr>
                                        <p:cTn id="8" dur="770" decel="100000"/>
                                        <p:tgtEl>
                                          <p:spTgt spid="218118"/>
                                        </p:tgtEl>
                                      </p:cBhvr>
                                      <p:from x="10000" y="10000"/>
                                      <p:to x="200000" y="450000"/>
                                    </p:animScale>
                                    <p:animScale>
                                      <p:cBhvr>
                                        <p:cTn id="9" dur="1230" accel="100000" fill="hold">
                                          <p:stCondLst>
                                            <p:cond delay="770"/>
                                          </p:stCondLst>
                                        </p:cTn>
                                        <p:tgtEl>
                                          <p:spTgt spid="218118"/>
                                        </p:tgtEl>
                                      </p:cBhvr>
                                      <p:from x="200000" y="450000"/>
                                      <p:to x="100000" y="100000"/>
                                    </p:animScale>
                                    <p:set>
                                      <p:cBhvr>
                                        <p:cTn id="10" dur="770" fill="hold"/>
                                        <p:tgtEl>
                                          <p:spTgt spid="218118"/>
                                        </p:tgtEl>
                                        <p:attrNameLst>
                                          <p:attrName>ppt_x</p:attrName>
                                        </p:attrNameLst>
                                      </p:cBhvr>
                                      <p:to>
                                        <p:strVal val="(0.5)"/>
                                      </p:to>
                                    </p:set>
                                    <p:anim from="(0.5)" to="(#ppt_x)" calcmode="lin" valueType="num">
                                      <p:cBhvr>
                                        <p:cTn id="11" dur="1230" accel="100000" fill="hold">
                                          <p:stCondLst>
                                            <p:cond delay="770"/>
                                          </p:stCondLst>
                                        </p:cTn>
                                        <p:tgtEl>
                                          <p:spTgt spid="218118"/>
                                        </p:tgtEl>
                                        <p:attrNameLst>
                                          <p:attrName>ppt_x</p:attrName>
                                        </p:attrNameLst>
                                      </p:cBhvr>
                                    </p:anim>
                                    <p:set>
                                      <p:cBhvr>
                                        <p:cTn id="12" dur="770" fill="hold"/>
                                        <p:tgtEl>
                                          <p:spTgt spid="218118"/>
                                        </p:tgtEl>
                                        <p:attrNameLst>
                                          <p:attrName>ppt_y</p:attrName>
                                        </p:attrNameLst>
                                      </p:cBhvr>
                                      <p:to>
                                        <p:strVal val="(#ppt_y+0.4)"/>
                                      </p:to>
                                    </p:set>
                                    <p:anim from="(#ppt_y+0.4)" to="(#ppt_y)" calcmode="lin" valueType="num">
                                      <p:cBhvr>
                                        <p:cTn id="13" dur="1230" accel="100000" fill="hold">
                                          <p:stCondLst>
                                            <p:cond delay="770"/>
                                          </p:stCondLst>
                                        </p:cTn>
                                        <p:tgtEl>
                                          <p:spTgt spid="218118"/>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181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8" grpId="0" animBg="1"/>
      <p:bldP spid="218119"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3" name="Text Box 5"/>
          <p:cNvSpPr txBox="1">
            <a:spLocks noChangeArrowheads="1"/>
          </p:cNvSpPr>
          <p:nvPr/>
        </p:nvSpPr>
        <p:spPr bwMode="auto">
          <a:xfrm>
            <a:off x="1803471" y="1721456"/>
            <a:ext cx="5564344" cy="523220"/>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2800"/>
              <a:t>¿Por qué se necesita la revisión?</a:t>
            </a:r>
          </a:p>
        </p:txBody>
      </p:sp>
      <p:sp>
        <p:nvSpPr>
          <p:cNvPr id="150534" name="Text Box 6"/>
          <p:cNvSpPr txBox="1">
            <a:spLocks noChangeArrowheads="1"/>
          </p:cNvSpPr>
          <p:nvPr/>
        </p:nvSpPr>
        <p:spPr bwMode="auto">
          <a:xfrm>
            <a:off x="1716088" y="2349500"/>
            <a:ext cx="5710237" cy="24929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buClr>
                <a:schemeClr val="hlink"/>
              </a:buClr>
              <a:buSzPct val="135000"/>
              <a:buFontTx/>
              <a:buChar char="•"/>
              <a:defRPr/>
            </a:pPr>
            <a:r>
              <a:rPr lang="es-ES_tradnl" dirty="0">
                <a:effectLst>
                  <a:outerShdw blurRad="38100" dist="38100" dir="2700000" algn="tl">
                    <a:srgbClr val="C0C0C0"/>
                  </a:outerShdw>
                </a:effectLst>
              </a:rPr>
              <a:t> Nadie puede ser </a:t>
            </a:r>
            <a:r>
              <a:rPr lang="es-ES_tradnl" sz="2400" dirty="0">
                <a:solidFill>
                  <a:srgbClr val="C00000"/>
                </a:solidFill>
                <a:effectLst>
                  <a:outerShdw blurRad="38100" dist="38100" dir="2700000" algn="tl">
                    <a:srgbClr val="C0C0C0"/>
                  </a:outerShdw>
                </a:effectLst>
              </a:rPr>
              <a:t>objetivo</a:t>
            </a:r>
            <a:r>
              <a:rPr lang="es-ES_tradnl" dirty="0">
                <a:effectLst>
                  <a:outerShdw blurRad="38100" dist="38100" dir="2700000" algn="tl">
                    <a:srgbClr val="C0C0C0"/>
                  </a:outerShdw>
                </a:effectLst>
              </a:rPr>
              <a:t> sobre su propio  </a:t>
            </a:r>
          </a:p>
          <a:p>
            <a:pPr algn="l">
              <a:buClr>
                <a:schemeClr val="hlink"/>
              </a:buClr>
              <a:buSzPct val="135000"/>
              <a:defRPr/>
            </a:pPr>
            <a:r>
              <a:rPr lang="es-ES_tradnl" dirty="0">
                <a:effectLst>
                  <a:outerShdw blurRad="38100" dist="38100" dir="2700000" algn="tl">
                    <a:srgbClr val="C0C0C0"/>
                  </a:outerShdw>
                </a:effectLst>
              </a:rPr>
              <a:t>   trabajo</a:t>
            </a:r>
          </a:p>
          <a:p>
            <a:pPr algn="l">
              <a:buClr>
                <a:schemeClr val="hlink"/>
              </a:buClr>
              <a:buSzPct val="135000"/>
              <a:buFontTx/>
              <a:buChar char="•"/>
              <a:defRPr/>
            </a:pPr>
            <a:endParaRPr lang="es-ES_tradnl" sz="1200" dirty="0">
              <a:effectLst>
                <a:outerShdw blurRad="38100" dist="38100" dir="2700000" algn="tl">
                  <a:srgbClr val="C0C0C0"/>
                </a:outerShdw>
              </a:effectLst>
            </a:endParaRPr>
          </a:p>
          <a:p>
            <a:pPr algn="l">
              <a:buClr>
                <a:schemeClr val="hlink"/>
              </a:buClr>
              <a:buSzPct val="135000"/>
              <a:buFontTx/>
              <a:buChar char="•"/>
              <a:defRPr/>
            </a:pPr>
            <a:r>
              <a:rPr lang="es-ES_tradnl" dirty="0">
                <a:effectLst>
                  <a:outerShdw blurRad="38100" dist="38100" dir="2700000" algn="tl">
                    <a:srgbClr val="C0C0C0"/>
                  </a:outerShdw>
                </a:effectLst>
              </a:rPr>
              <a:t> Las personas </a:t>
            </a:r>
            <a:r>
              <a:rPr lang="es-ES_tradnl" sz="2400" dirty="0">
                <a:solidFill>
                  <a:srgbClr val="C00000"/>
                </a:solidFill>
                <a:effectLst>
                  <a:outerShdw blurRad="38100" dist="38100" dir="2700000" algn="tl">
                    <a:srgbClr val="C0C0C0"/>
                  </a:outerShdw>
                </a:effectLst>
              </a:rPr>
              <a:t>subestiman riesgos</a:t>
            </a:r>
            <a:r>
              <a:rPr lang="es-ES_tradnl" dirty="0">
                <a:solidFill>
                  <a:srgbClr val="C00000"/>
                </a:solidFill>
                <a:effectLst>
                  <a:outerShdw blurRad="38100" dist="38100" dir="2700000" algn="tl">
                    <a:srgbClr val="C0C0C0"/>
                  </a:outerShdw>
                </a:effectLst>
              </a:rPr>
              <a:t> </a:t>
            </a:r>
            <a:r>
              <a:rPr lang="es-ES_tradnl" dirty="0">
                <a:effectLst>
                  <a:outerShdw blurRad="38100" dist="38100" dir="2700000" algn="tl">
                    <a:srgbClr val="C0C0C0"/>
                  </a:outerShdw>
                </a:effectLst>
              </a:rPr>
              <a:t>en las </a:t>
            </a:r>
          </a:p>
          <a:p>
            <a:pPr algn="l">
              <a:buClr>
                <a:schemeClr val="hlink"/>
              </a:buClr>
              <a:buSzPct val="135000"/>
              <a:defRPr/>
            </a:pPr>
            <a:r>
              <a:rPr lang="es-ES_tradnl" dirty="0">
                <a:effectLst>
                  <a:outerShdw blurRad="38100" dist="38100" dir="2700000" algn="tl">
                    <a:srgbClr val="C0C0C0"/>
                  </a:outerShdw>
                </a:effectLst>
              </a:rPr>
              <a:t>   cosas con las que están muy familiarizadas</a:t>
            </a:r>
          </a:p>
          <a:p>
            <a:pPr algn="l">
              <a:buClr>
                <a:schemeClr val="hlink"/>
              </a:buClr>
              <a:buSzPct val="135000"/>
              <a:buFontTx/>
              <a:buChar char="•"/>
              <a:defRPr/>
            </a:pPr>
            <a:endParaRPr lang="es-ES_tradnl" sz="1200" dirty="0">
              <a:effectLst>
                <a:outerShdw blurRad="38100" dist="38100" dir="2700000" algn="tl">
                  <a:srgbClr val="C0C0C0"/>
                </a:outerShdw>
              </a:effectLst>
            </a:endParaRPr>
          </a:p>
          <a:p>
            <a:pPr algn="l">
              <a:buClr>
                <a:schemeClr val="hlink"/>
              </a:buClr>
              <a:buSzPct val="135000"/>
              <a:buFontTx/>
              <a:buChar char="•"/>
              <a:defRPr/>
            </a:pPr>
            <a:r>
              <a:rPr lang="es-ES_tradnl" dirty="0">
                <a:effectLst>
                  <a:outerShdw blurRad="38100" dist="38100" dir="2700000" algn="tl">
                    <a:srgbClr val="C0C0C0"/>
                  </a:outerShdw>
                </a:effectLst>
              </a:rPr>
              <a:t> Las personas </a:t>
            </a:r>
            <a:r>
              <a:rPr lang="es-ES_tradnl" sz="2400" dirty="0">
                <a:solidFill>
                  <a:srgbClr val="C00000"/>
                </a:solidFill>
                <a:effectLst>
                  <a:outerShdw blurRad="38100" dist="38100" dir="2700000" algn="tl">
                    <a:srgbClr val="C0C0C0"/>
                  </a:outerShdw>
                </a:effectLst>
              </a:rPr>
              <a:t>sobrestiman beneficios</a:t>
            </a:r>
            <a:r>
              <a:rPr lang="es-ES_tradnl" dirty="0">
                <a:solidFill>
                  <a:srgbClr val="C00000"/>
                </a:solidFill>
                <a:effectLst>
                  <a:outerShdw blurRad="38100" dist="38100" dir="2700000" algn="tl">
                    <a:srgbClr val="C0C0C0"/>
                  </a:outerShdw>
                </a:effectLst>
              </a:rPr>
              <a:t> </a:t>
            </a:r>
            <a:r>
              <a:rPr lang="es-ES_tradnl" dirty="0">
                <a:effectLst>
                  <a:outerShdw blurRad="38100" dist="38100" dir="2700000" algn="tl">
                    <a:srgbClr val="C0C0C0"/>
                  </a:outerShdw>
                </a:effectLst>
              </a:rPr>
              <a:t>de </a:t>
            </a:r>
          </a:p>
          <a:p>
            <a:pPr algn="l">
              <a:buClr>
                <a:schemeClr val="hlink"/>
              </a:buClr>
              <a:buSzPct val="135000"/>
              <a:defRPr/>
            </a:pPr>
            <a:r>
              <a:rPr lang="es-ES_tradnl" dirty="0">
                <a:effectLst>
                  <a:outerShdw blurRad="38100" dist="38100" dir="2700000" algn="tl">
                    <a:srgbClr val="C0C0C0"/>
                  </a:outerShdw>
                </a:effectLst>
              </a:rPr>
              <a:t>   cosas que son importantes para ellas</a:t>
            </a:r>
          </a:p>
        </p:txBody>
      </p:sp>
      <p:sp>
        <p:nvSpPr>
          <p:cNvPr id="112644" name="Rectangle 7"/>
          <p:cNvSpPr>
            <a:spLocks noChangeArrowheads="1"/>
          </p:cNvSpPr>
          <p:nvPr/>
        </p:nvSpPr>
        <p:spPr bwMode="auto">
          <a:xfrm>
            <a:off x="3411347" y="4878387"/>
            <a:ext cx="388302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r>
              <a:rPr lang="es-ES_tradnl" sz="1000" dirty="0"/>
              <a:t> Office Human </a:t>
            </a:r>
            <a:r>
              <a:rPr lang="es-ES_tradnl" sz="1000" dirty="0" err="1"/>
              <a:t>Research</a:t>
            </a:r>
            <a:r>
              <a:rPr lang="es-ES_tradnl" sz="1000" dirty="0"/>
              <a:t> </a:t>
            </a:r>
            <a:r>
              <a:rPr lang="es-ES_tradnl" sz="1000" dirty="0" err="1"/>
              <a:t>Protection</a:t>
            </a:r>
            <a:r>
              <a:rPr lang="es-ES_tradnl" sz="1000" dirty="0"/>
              <a:t> (OHRP). </a:t>
            </a:r>
            <a:r>
              <a:rPr lang="es-ES_tradnl" sz="1000" i="1" dirty="0"/>
              <a:t>Top ten </a:t>
            </a:r>
            <a:r>
              <a:rPr lang="es-ES_tradnl" sz="1000" i="1" dirty="0" err="1"/>
              <a:t>responsibilities</a:t>
            </a:r>
            <a:r>
              <a:rPr lang="es-ES_tradnl" sz="1000" i="1" dirty="0"/>
              <a:t> </a:t>
            </a:r>
            <a:r>
              <a:rPr lang="es-ES_tradnl" sz="1000" i="1" dirty="0" err="1"/>
              <a:t>when</a:t>
            </a:r>
            <a:r>
              <a:rPr lang="es-ES_tradnl" sz="1000" i="1" dirty="0"/>
              <a:t> </a:t>
            </a:r>
            <a:r>
              <a:rPr lang="es-ES_tradnl" sz="1000" i="1" dirty="0" err="1"/>
              <a:t>conducting</a:t>
            </a:r>
            <a:r>
              <a:rPr lang="es-ES_tradnl" sz="1000" i="1" dirty="0"/>
              <a:t> human </a:t>
            </a:r>
            <a:r>
              <a:rPr lang="es-ES_tradnl" sz="1000" i="1" dirty="0" err="1"/>
              <a:t>subjects</a:t>
            </a:r>
            <a:r>
              <a:rPr lang="es-ES_tradnl" sz="1000" i="1" dirty="0"/>
              <a:t> </a:t>
            </a:r>
            <a:r>
              <a:rPr lang="es-ES_tradnl" sz="1000" i="1" dirty="0" err="1"/>
              <a:t>research</a:t>
            </a:r>
            <a:r>
              <a:rPr lang="es-ES_tradnl" sz="1000" dirty="0"/>
              <a:t>. </a:t>
            </a:r>
          </a:p>
          <a:p>
            <a:pPr algn="r"/>
            <a:r>
              <a:rPr lang="es-ES_tradnl" sz="1000" dirty="0"/>
              <a:t>http://www.chori.org/Clinical_Studies/IRB/Downloables/Top%20Ten.pdf</a:t>
            </a:r>
          </a:p>
        </p:txBody>
      </p:sp>
      <p:sp>
        <p:nvSpPr>
          <p:cNvPr id="62467"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50533"/>
                                        </p:tgtEl>
                                        <p:attrNameLst>
                                          <p:attrName>style.visibility</p:attrName>
                                        </p:attrNameLst>
                                      </p:cBhvr>
                                      <p:to>
                                        <p:strVal val="visible"/>
                                      </p:to>
                                    </p:set>
                                    <p:anim calcmode="discrete" valueType="clr">
                                      <p:cBhvr override="childStyle">
                                        <p:cTn id="7" dur="80"/>
                                        <p:tgtEl>
                                          <p:spTgt spid="15053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50533"/>
                                        </p:tgtEl>
                                        <p:attrNameLst>
                                          <p:attrName>fillcolor</p:attrName>
                                        </p:attrNameLst>
                                      </p:cBhvr>
                                      <p:tavLst>
                                        <p:tav tm="0">
                                          <p:val>
                                            <p:clrVal>
                                              <a:schemeClr val="accent2"/>
                                            </p:clrVal>
                                          </p:val>
                                        </p:tav>
                                        <p:tav tm="50000">
                                          <p:val>
                                            <p:clrVal>
                                              <a:schemeClr val="hlink"/>
                                            </p:clrVal>
                                          </p:val>
                                        </p:tav>
                                      </p:tavLst>
                                    </p:anim>
                                    <p:set>
                                      <p:cBhvr>
                                        <p:cTn id="9" dur="80"/>
                                        <p:tgtEl>
                                          <p:spTgt spid="150533"/>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150534">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150534">
                                            <p:txEl>
                                              <p:pRg st="1" end="1"/>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150534">
                                            <p:txEl>
                                              <p:pRg st="3" end="3"/>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150534">
                                            <p:txEl>
                                              <p:pRg st="4" end="4"/>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0"/>
                                          </p:stCondLst>
                                        </p:cTn>
                                        <p:tgtEl>
                                          <p:spTgt spid="150534">
                                            <p:txEl>
                                              <p:pRg st="6" end="6"/>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15053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3"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6"/>
          <p:cNvSpPr>
            <a:spLocks noChangeArrowheads="1"/>
          </p:cNvSpPr>
          <p:nvPr/>
        </p:nvSpPr>
        <p:spPr bwMode="auto">
          <a:xfrm>
            <a:off x="1744663" y="2914918"/>
            <a:ext cx="5700712"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l"/>
            <a:r>
              <a:rPr lang="es-ES_tradnl" dirty="0"/>
              <a:t>Parte del proceso de </a:t>
            </a:r>
            <a:r>
              <a:rPr lang="es-ES_tradnl" dirty="0" smtClean="0"/>
              <a:t>publicación </a:t>
            </a:r>
          </a:p>
          <a:p>
            <a:pPr algn="l"/>
            <a:r>
              <a:rPr lang="es-ES_tradnl" dirty="0" smtClean="0"/>
              <a:t>Un </a:t>
            </a:r>
            <a:r>
              <a:rPr lang="es-ES_tradnl" dirty="0"/>
              <a:t>grupo de expertos examina el documento para determinar si el trabajo es </a:t>
            </a:r>
            <a:r>
              <a:rPr lang="es-ES_tradnl" u="sng" dirty="0"/>
              <a:t>importante</a:t>
            </a:r>
            <a:r>
              <a:rPr lang="es-ES_tradnl" dirty="0"/>
              <a:t> para publicar. </a:t>
            </a:r>
          </a:p>
        </p:txBody>
      </p:sp>
      <p:sp>
        <p:nvSpPr>
          <p:cNvPr id="113667" name="Rectangle 7"/>
          <p:cNvSpPr>
            <a:spLocks noChangeArrowheads="1"/>
          </p:cNvSpPr>
          <p:nvPr/>
        </p:nvSpPr>
        <p:spPr bwMode="auto">
          <a:xfrm>
            <a:off x="2624137" y="1772816"/>
            <a:ext cx="3895725" cy="852487"/>
          </a:xfrm>
          <a:prstGeom prst="rect">
            <a:avLst/>
          </a:prstGeom>
          <a:solidFill>
            <a:srgbClr val="FFCCFF"/>
          </a:solidFill>
          <a:ln w="28575">
            <a:solidFill>
              <a:schemeClr val="accent2"/>
            </a:solidFill>
            <a:miter lim="800000"/>
            <a:headEnd/>
            <a:tailEnd/>
          </a:ln>
          <a:effectLst>
            <a:outerShdw dist="35921" dir="2700000" algn="ctr" rotWithShape="0">
              <a:schemeClr val="tx1"/>
            </a:outerShdw>
          </a:effectLst>
        </p:spPr>
        <p:txBody>
          <a:bodyPr wrap="none">
            <a:spAutoFit/>
          </a:bodyPr>
          <a:lstStyle/>
          <a:p>
            <a:r>
              <a:rPr lang="es-ES_tradnl" sz="2800"/>
              <a:t>Revisión por los pares </a:t>
            </a:r>
          </a:p>
          <a:p>
            <a:r>
              <a:rPr lang="es-ES_tradnl"/>
              <a:t>(árbitros, evaluadores)</a:t>
            </a:r>
          </a:p>
        </p:txBody>
      </p:sp>
      <p:sp>
        <p:nvSpPr>
          <p:cNvPr id="113668" name="Rectangle 8"/>
          <p:cNvSpPr>
            <a:spLocks noChangeArrowheads="1"/>
          </p:cNvSpPr>
          <p:nvPr/>
        </p:nvSpPr>
        <p:spPr bwMode="auto">
          <a:xfrm>
            <a:off x="2124075" y="4365625"/>
            <a:ext cx="53213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p>
            <a:pPr algn="l"/>
            <a:r>
              <a:rPr lang="es-ES_tradnl" sz="1200"/>
              <a:t>Research and documentation online 5th edition. Hackerhandbooks.com</a:t>
            </a:r>
          </a:p>
          <a:p>
            <a:pPr algn="l"/>
            <a:r>
              <a:rPr lang="es-ES_tradnl" sz="1200"/>
              <a:t>http://bcs.bedfordstmartins.com/resdoc5e/RES5e_Gloss_s1-0001.html</a:t>
            </a: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6"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5" name="Text Box 7"/>
          <p:cNvSpPr txBox="1">
            <a:spLocks noChangeArrowheads="1"/>
          </p:cNvSpPr>
          <p:nvPr/>
        </p:nvSpPr>
        <p:spPr bwMode="auto">
          <a:xfrm>
            <a:off x="1835696" y="1412776"/>
            <a:ext cx="5399234" cy="523220"/>
          </a:xfrm>
          <a:prstGeom prst="rect">
            <a:avLst/>
          </a:prstGeom>
          <a:solidFill>
            <a:srgbClr val="CC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Árbitraje, revisión o evaluación</a:t>
            </a:r>
          </a:p>
        </p:txBody>
      </p:sp>
      <p:sp>
        <p:nvSpPr>
          <p:cNvPr id="201736" name="Text Box 8"/>
          <p:cNvSpPr txBox="1">
            <a:spLocks noChangeArrowheads="1"/>
          </p:cNvSpPr>
          <p:nvPr/>
        </p:nvSpPr>
        <p:spPr bwMode="auto">
          <a:xfrm>
            <a:off x="1706563" y="2157413"/>
            <a:ext cx="5729287"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2400" dirty="0">
                <a:effectLst>
                  <a:outerShdw blurRad="38100" dist="38100" dir="2700000" algn="tl">
                    <a:srgbClr val="C0C0C0"/>
                  </a:outerShdw>
                </a:effectLst>
              </a:rPr>
              <a:t>Es la evaluación crítica, independiente, </a:t>
            </a:r>
          </a:p>
          <a:p>
            <a:pPr>
              <a:defRPr/>
            </a:pPr>
            <a:r>
              <a:rPr lang="es-ES_tradnl" sz="2400" dirty="0">
                <a:effectLst>
                  <a:outerShdw blurRad="38100" dist="38100" dir="2700000" algn="tl">
                    <a:srgbClr val="C0C0C0"/>
                  </a:outerShdw>
                </a:effectLst>
              </a:rPr>
              <a:t>no sesgada, de manuscritos </a:t>
            </a:r>
          </a:p>
          <a:p>
            <a:pPr>
              <a:defRPr/>
            </a:pPr>
            <a:r>
              <a:rPr lang="es-ES_tradnl" sz="2400" dirty="0">
                <a:effectLst>
                  <a:outerShdw blurRad="38100" dist="38100" dir="2700000" algn="tl">
                    <a:srgbClr val="C0C0C0"/>
                  </a:outerShdw>
                </a:effectLst>
              </a:rPr>
              <a:t>enviados a expertos</a:t>
            </a:r>
          </a:p>
        </p:txBody>
      </p:sp>
      <p:sp>
        <p:nvSpPr>
          <p:cNvPr id="201737" name="Text Box 9"/>
          <p:cNvSpPr txBox="1">
            <a:spLocks noChangeArrowheads="1"/>
          </p:cNvSpPr>
          <p:nvPr/>
        </p:nvSpPr>
        <p:spPr bwMode="auto">
          <a:xfrm>
            <a:off x="2212975" y="3597275"/>
            <a:ext cx="4718050" cy="2133600"/>
          </a:xfrm>
          <a:prstGeom prst="rect">
            <a:avLst/>
          </a:prstGeom>
          <a:solidFill>
            <a:srgbClr val="FFD1E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Clr>
                <a:srgbClr val="B82C00"/>
              </a:buClr>
              <a:defRPr/>
            </a:pPr>
            <a:r>
              <a:rPr lang="es-ES_tradnl" sz="2400" dirty="0">
                <a:effectLst>
                  <a:outerShdw blurRad="38100" dist="38100" dir="2700000" algn="tl">
                    <a:srgbClr val="FFFFFF"/>
                  </a:outerShdw>
                </a:effectLst>
              </a:rPr>
              <a:t>Ayuda a</a:t>
            </a:r>
            <a:r>
              <a:rPr lang="es-ES_tradnl" dirty="0">
                <a:effectLst>
                  <a:outerShdw blurRad="38100" dist="38100" dir="2700000" algn="tl">
                    <a:srgbClr val="FFFFFF"/>
                  </a:outerShdw>
                </a:effectLst>
              </a:rPr>
              <a:t>:</a:t>
            </a:r>
          </a:p>
          <a:p>
            <a:pPr algn="l">
              <a:buClr>
                <a:srgbClr val="B82C00"/>
              </a:buClr>
              <a:defRPr/>
            </a:pPr>
            <a:endParaRPr lang="es-ES_tradnl" sz="1000" dirty="0">
              <a:effectLst>
                <a:outerShdw blurRad="38100" dist="38100" dir="2700000" algn="tl">
                  <a:srgbClr val="FFFFFF"/>
                </a:outerShdw>
              </a:effectLst>
            </a:endParaRPr>
          </a:p>
          <a:p>
            <a:pPr algn="l">
              <a:buClr>
                <a:srgbClr val="B82C00"/>
              </a:buClr>
              <a:buFontTx/>
              <a:buChar char="•"/>
              <a:defRPr/>
            </a:pPr>
            <a:r>
              <a:rPr lang="es-ES_tradnl" dirty="0">
                <a:effectLst>
                  <a:outerShdw blurRad="38100" dist="38100" dir="2700000" algn="tl">
                    <a:srgbClr val="FFFFFF"/>
                  </a:outerShdw>
                </a:effectLst>
              </a:rPr>
              <a:t> Editores, </a:t>
            </a:r>
          </a:p>
          <a:p>
            <a:pPr algn="l">
              <a:buClr>
                <a:srgbClr val="B82C00"/>
              </a:buClr>
              <a:defRPr/>
            </a:pPr>
            <a:r>
              <a:rPr lang="es-ES_tradnl" dirty="0">
                <a:effectLst>
                  <a:outerShdw blurRad="38100" dist="38100" dir="2700000" algn="tl">
                    <a:srgbClr val="FFFFFF"/>
                  </a:outerShdw>
                </a:effectLst>
              </a:rPr>
              <a:t>  a </a:t>
            </a:r>
            <a:r>
              <a:rPr lang="es-ES_tradnl" u="sng" dirty="0">
                <a:effectLst>
                  <a:outerShdw blurRad="38100" dist="38100" dir="2700000" algn="tl">
                    <a:srgbClr val="FFFFFF"/>
                  </a:outerShdw>
                </a:effectLst>
              </a:rPr>
              <a:t>decidir qué manuscritos</a:t>
            </a:r>
            <a:r>
              <a:rPr lang="es-ES_tradnl" dirty="0">
                <a:effectLst>
                  <a:outerShdw blurRad="38100" dist="38100" dir="2700000" algn="tl">
                    <a:srgbClr val="FFFFFF"/>
                  </a:outerShdw>
                </a:effectLst>
              </a:rPr>
              <a:t> se publican</a:t>
            </a:r>
          </a:p>
          <a:p>
            <a:pPr algn="l">
              <a:buClr>
                <a:srgbClr val="B82C00"/>
              </a:buClr>
              <a:buFontTx/>
              <a:buChar char="•"/>
              <a:defRPr/>
            </a:pPr>
            <a:endParaRPr lang="es-ES_tradnl" sz="1000" dirty="0">
              <a:effectLst>
                <a:outerShdw blurRad="38100" dist="38100" dir="2700000" algn="tl">
                  <a:srgbClr val="FFFFFF"/>
                </a:outerShdw>
              </a:effectLst>
            </a:endParaRPr>
          </a:p>
          <a:p>
            <a:pPr algn="l">
              <a:buClr>
                <a:srgbClr val="B82C00"/>
              </a:buClr>
              <a:buFontTx/>
              <a:buChar char="•"/>
              <a:defRPr/>
            </a:pPr>
            <a:r>
              <a:rPr lang="es-ES_tradnl" dirty="0">
                <a:effectLst>
                  <a:outerShdw blurRad="38100" dist="38100" dir="2700000" algn="tl">
                    <a:srgbClr val="FFFFFF"/>
                  </a:outerShdw>
                </a:effectLst>
              </a:rPr>
              <a:t> Editores y autores, </a:t>
            </a:r>
          </a:p>
          <a:p>
            <a:pPr algn="l">
              <a:buClr>
                <a:srgbClr val="B82C00"/>
              </a:buClr>
              <a:defRPr/>
            </a:pPr>
            <a:r>
              <a:rPr lang="es-ES_tradnl" dirty="0">
                <a:effectLst>
                  <a:outerShdw blurRad="38100" dist="38100" dir="2700000" algn="tl">
                    <a:srgbClr val="FFFFFF"/>
                  </a:outerShdw>
                </a:effectLst>
              </a:rPr>
              <a:t>  a </a:t>
            </a:r>
            <a:r>
              <a:rPr lang="es-ES_tradnl" u="sng" dirty="0">
                <a:effectLst>
                  <a:outerShdw blurRad="38100" dist="38100" dir="2700000" algn="tl">
                    <a:srgbClr val="FFFFFF"/>
                  </a:outerShdw>
                </a:effectLst>
              </a:rPr>
              <a:t>mejorar la calidad</a:t>
            </a:r>
            <a:r>
              <a:rPr lang="es-ES_tradnl" dirty="0">
                <a:effectLst>
                  <a:outerShdw blurRad="38100" dist="38100" dir="2700000" algn="tl">
                    <a:srgbClr val="FFFFFF"/>
                  </a:outerShdw>
                </a:effectLst>
              </a:rPr>
              <a:t> del manuscrito</a:t>
            </a:r>
          </a:p>
          <a:p>
            <a:pPr algn="l">
              <a:buClr>
                <a:srgbClr val="B82C00"/>
              </a:buClr>
              <a:defRPr/>
            </a:pPr>
            <a:endParaRPr lang="es-ES_tradnl" sz="1000" dirty="0">
              <a:effectLst>
                <a:outerShdw blurRad="38100" dist="38100" dir="2700000" algn="tl">
                  <a:srgbClr val="FFFFFF"/>
                </a:outerShdw>
              </a:effectLst>
            </a:endParaRP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01735"/>
                                        </p:tgtEl>
                                        <p:attrNameLst>
                                          <p:attrName>style.visibility</p:attrName>
                                        </p:attrNameLst>
                                      </p:cBhvr>
                                      <p:to>
                                        <p:strVal val="visible"/>
                                      </p:to>
                                    </p:set>
                                    <p:anim calcmode="discrete" valueType="clr">
                                      <p:cBhvr override="childStyle">
                                        <p:cTn id="7" dur="80"/>
                                        <p:tgtEl>
                                          <p:spTgt spid="20173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01735"/>
                                        </p:tgtEl>
                                        <p:attrNameLst>
                                          <p:attrName>fillcolor</p:attrName>
                                        </p:attrNameLst>
                                      </p:cBhvr>
                                      <p:tavLst>
                                        <p:tav tm="0">
                                          <p:val>
                                            <p:clrVal>
                                              <a:schemeClr val="accent2"/>
                                            </p:clrVal>
                                          </p:val>
                                        </p:tav>
                                        <p:tav tm="50000">
                                          <p:val>
                                            <p:clrVal>
                                              <a:schemeClr val="hlink"/>
                                            </p:clrVal>
                                          </p:val>
                                        </p:tav>
                                      </p:tavLst>
                                    </p:anim>
                                    <p:set>
                                      <p:cBhvr>
                                        <p:cTn id="9" dur="80"/>
                                        <p:tgtEl>
                                          <p:spTgt spid="201735"/>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201736"/>
                                        </p:tgtEl>
                                        <p:attrNameLst>
                                          <p:attrName>style.visibility</p:attrName>
                                        </p:attrNameLst>
                                      </p:cBhvr>
                                      <p:to>
                                        <p:strVal val="visible"/>
                                      </p:to>
                                    </p:set>
                                    <p:anim calcmode="discrete" valueType="clr">
                                      <p:cBhvr override="childStyle">
                                        <p:cTn id="14" dur="80"/>
                                        <p:tgtEl>
                                          <p:spTgt spid="20173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201736"/>
                                        </p:tgtEl>
                                        <p:attrNameLst>
                                          <p:attrName>fillcolor</p:attrName>
                                        </p:attrNameLst>
                                      </p:cBhvr>
                                      <p:tavLst>
                                        <p:tav tm="0">
                                          <p:val>
                                            <p:clrVal>
                                              <a:schemeClr val="accent2"/>
                                            </p:clrVal>
                                          </p:val>
                                        </p:tav>
                                        <p:tav tm="50000">
                                          <p:val>
                                            <p:clrVal>
                                              <a:schemeClr val="hlink"/>
                                            </p:clrVal>
                                          </p:val>
                                        </p:tav>
                                      </p:tavLst>
                                    </p:anim>
                                    <p:set>
                                      <p:cBhvr>
                                        <p:cTn id="16" dur="80"/>
                                        <p:tgtEl>
                                          <p:spTgt spid="201736"/>
                                        </p:tgtEl>
                                        <p:attrNameLst>
                                          <p:attrName>fill.type</p:attrName>
                                        </p:attrNameLst>
                                      </p:cBhvr>
                                      <p:to>
                                        <p:strVal val="solid"/>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17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5" grpId="0" animBg="1"/>
      <p:bldP spid="201736" grpId="0"/>
      <p:bldP spid="201737"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86376" name="Picture 8" descr="nki0083l"/>
          <p:cNvPicPr>
            <a:picLocks noChangeAspect="1" noChangeArrowheads="1"/>
          </p:cNvPicPr>
          <p:nvPr/>
        </p:nvPicPr>
        <p:blipFill>
          <a:blip r:embed="rId2" cstate="print">
            <a:lum bright="-12000" contrast="6000"/>
            <a:extLst>
              <a:ext uri="{28A0092B-C50C-407E-A947-70E740481C1C}">
                <a14:useLocalDpi xmlns:a14="http://schemas.microsoft.com/office/drawing/2010/main" xmlns="" val="0"/>
              </a:ext>
            </a:extLst>
          </a:blip>
          <a:srcRect b="13000"/>
          <a:stretch>
            <a:fillRect/>
          </a:stretch>
        </p:blipFill>
        <p:spPr bwMode="auto">
          <a:xfrm>
            <a:off x="1887538" y="1296988"/>
            <a:ext cx="5297487" cy="3500437"/>
          </a:xfrm>
          <a:prstGeom prst="rect">
            <a:avLst/>
          </a:prstGeom>
          <a:noFill/>
          <a:ln w="28575">
            <a:solidFill>
              <a:srgbClr val="B82C00"/>
            </a:solidFill>
            <a:miter lim="800000"/>
            <a:headEnd/>
            <a:tailEnd/>
          </a:ln>
          <a:extLst>
            <a:ext uri="{909E8E84-426E-40DD-AFC4-6F175D3DCCD1}">
              <a14:hiddenFill xmlns:a14="http://schemas.microsoft.com/office/drawing/2010/main" xmlns="">
                <a:solidFill>
                  <a:srgbClr val="FFFFFF"/>
                </a:solidFill>
              </a14:hiddenFill>
            </a:ext>
          </a:extLst>
        </p:spPr>
      </p:pic>
      <p:sp>
        <p:nvSpPr>
          <p:cNvPr id="186377" name="Rectangle 9"/>
          <p:cNvSpPr>
            <a:spLocks noChangeArrowheads="1"/>
          </p:cNvSpPr>
          <p:nvPr/>
        </p:nvSpPr>
        <p:spPr bwMode="auto">
          <a:xfrm>
            <a:off x="1511300" y="4933950"/>
            <a:ext cx="6300788" cy="64135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eaLnBrk="0" hangingPunct="0">
              <a:defRPr/>
            </a:pPr>
            <a:r>
              <a:rPr lang="es-ES_tradnl" sz="1800" dirty="0">
                <a:effectLst>
                  <a:outerShdw blurRad="38100" dist="38100" dir="2700000" algn="tl">
                    <a:srgbClr val="C0C0C0"/>
                  </a:outerShdw>
                </a:effectLst>
                <a:cs typeface="Times New Roman" pitchFamily="18" charset="0"/>
              </a:rPr>
              <a:t>“La mayoría de científicos consideró la nueva línea del proceso de revisión por pares, realmente un avance”</a:t>
            </a:r>
            <a:endParaRPr lang="es-ES_tradnl" sz="1800" dirty="0"/>
          </a:p>
        </p:txBody>
      </p:sp>
      <p:sp>
        <p:nvSpPr>
          <p:cNvPr id="186378" name="Rectangle 10"/>
          <p:cNvSpPr>
            <a:spLocks noChangeArrowheads="1"/>
          </p:cNvSpPr>
          <p:nvPr/>
        </p:nvSpPr>
        <p:spPr bwMode="auto">
          <a:xfrm>
            <a:off x="5940425" y="1585913"/>
            <a:ext cx="852488" cy="50323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186379" name="Text Box 11"/>
          <p:cNvSpPr txBox="1">
            <a:spLocks noChangeArrowheads="1"/>
          </p:cNvSpPr>
          <p:nvPr/>
        </p:nvSpPr>
        <p:spPr bwMode="auto">
          <a:xfrm>
            <a:off x="5926138" y="1585913"/>
            <a:ext cx="865187" cy="485775"/>
          </a:xfrm>
          <a:prstGeom prst="rect">
            <a:avLst/>
          </a:prstGeom>
          <a:noFill/>
          <a:ln w="28575">
            <a:solidFill>
              <a:srgbClr val="B82C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1200" b="1"/>
              <a:t>Artículo</a:t>
            </a:r>
          </a:p>
          <a:p>
            <a:pPr eaLnBrk="1" hangingPunct="1"/>
            <a:r>
              <a:rPr lang="es-ES" sz="1200" b="1"/>
              <a:t>aceptado</a:t>
            </a:r>
          </a:p>
        </p:txBody>
      </p:sp>
      <p:sp>
        <p:nvSpPr>
          <p:cNvPr id="115721" name="Rectangle 12"/>
          <p:cNvSpPr>
            <a:spLocks noChangeArrowheads="1"/>
          </p:cNvSpPr>
          <p:nvPr/>
        </p:nvSpPr>
        <p:spPr bwMode="auto">
          <a:xfrm>
            <a:off x="2584188" y="5575300"/>
            <a:ext cx="4043363"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s-ES_tradnl" sz="1200">
                <a:hlinkClick r:id="rId3"/>
              </a:rPr>
              <a:t>http://www.cartoonstock.com/directory/R/Review.asp</a:t>
            </a:r>
            <a:endParaRPr lang="es-ES" sz="1200"/>
          </a:p>
        </p:txBody>
      </p:sp>
      <p:sp>
        <p:nvSpPr>
          <p:cNvPr id="10"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
        <p:nvSpPr>
          <p:cNvPr id="12"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637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637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637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7" presetClass="entr" presetSubtype="0" fill="hold" nodeType="clickEffect">
                                  <p:stCondLst>
                                    <p:cond delay="0"/>
                                  </p:stCondLst>
                                  <p:iterate type="lt">
                                    <p:tmPct val="50000"/>
                                  </p:iterate>
                                  <p:childTnLst>
                                    <p:set>
                                      <p:cBhvr>
                                        <p:cTn id="14" dur="1" fill="hold">
                                          <p:stCondLst>
                                            <p:cond delay="0"/>
                                          </p:stCondLst>
                                        </p:cTn>
                                        <p:tgtEl>
                                          <p:spTgt spid="186377">
                                            <p:txEl>
                                              <p:pRg st="0" end="0"/>
                                            </p:txEl>
                                          </p:spTgt>
                                        </p:tgtEl>
                                        <p:attrNameLst>
                                          <p:attrName>style.visibility</p:attrName>
                                        </p:attrNameLst>
                                      </p:cBhvr>
                                      <p:to>
                                        <p:strVal val="visible"/>
                                      </p:to>
                                    </p:set>
                                    <p:anim calcmode="discrete" valueType="clr">
                                      <p:cBhvr override="childStyle">
                                        <p:cTn id="15" dur="80"/>
                                        <p:tgtEl>
                                          <p:spTgt spid="18637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186377">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186377">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8" grpId="0" animBg="1"/>
      <p:bldP spid="186379"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87399" name="Picture 7" descr="cgo0081l"/>
          <p:cNvPicPr>
            <a:picLocks noChangeAspect="1" noChangeArrowheads="1"/>
          </p:cNvPicPr>
          <p:nvPr/>
        </p:nvPicPr>
        <p:blipFill>
          <a:blip r:embed="rId2" cstate="print">
            <a:extLst>
              <a:ext uri="{28A0092B-C50C-407E-A947-70E740481C1C}">
                <a14:useLocalDpi xmlns:a14="http://schemas.microsoft.com/office/drawing/2010/main" xmlns="" val="0"/>
              </a:ext>
            </a:extLst>
          </a:blip>
          <a:srcRect t="35995"/>
          <a:stretch>
            <a:fillRect/>
          </a:stretch>
        </p:blipFill>
        <p:spPr bwMode="auto">
          <a:xfrm>
            <a:off x="2605881" y="1485900"/>
            <a:ext cx="3932238" cy="3163888"/>
          </a:xfrm>
          <a:prstGeom prst="rect">
            <a:avLst/>
          </a:prstGeom>
          <a:noFill/>
          <a:ln w="28575">
            <a:solidFill>
              <a:srgbClr val="B82C00"/>
            </a:solidFill>
            <a:miter lim="800000"/>
            <a:headEnd/>
            <a:tailEnd/>
          </a:ln>
          <a:extLst>
            <a:ext uri="{909E8E84-426E-40DD-AFC4-6F175D3DCCD1}">
              <a14:hiddenFill xmlns:a14="http://schemas.microsoft.com/office/drawing/2010/main" xmlns="">
                <a:solidFill>
                  <a:srgbClr val="FFFFFF"/>
                </a:solidFill>
              </a14:hiddenFill>
            </a:ext>
          </a:extLst>
        </p:spPr>
      </p:pic>
      <p:sp>
        <p:nvSpPr>
          <p:cNvPr id="187400" name="Rectangle 8"/>
          <p:cNvSpPr>
            <a:spLocks noChangeArrowheads="1"/>
          </p:cNvSpPr>
          <p:nvPr/>
        </p:nvSpPr>
        <p:spPr bwMode="auto">
          <a:xfrm>
            <a:off x="1492250" y="4797425"/>
            <a:ext cx="6157913" cy="9779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eaLnBrk="0" hangingPunct="0">
              <a:defRPr/>
            </a:pPr>
            <a:r>
              <a:rPr lang="es-ES_tradnl" sz="1600" b="1">
                <a:effectLst>
                  <a:outerShdw blurRad="38100" dist="38100" dir="2700000" algn="tl">
                    <a:srgbClr val="C0C0C0"/>
                  </a:outerShdw>
                </a:effectLst>
                <a:cs typeface="Times New Roman" pitchFamily="18" charset="0"/>
              </a:rPr>
              <a:t>“En general, lo encontré realmente maravilloso e inclusive desesperadamente</a:t>
            </a:r>
            <a:r>
              <a:rPr lang="es-ES" sz="1600" b="1">
                <a:effectLst>
                  <a:outerShdw blurRad="38100" dist="38100" dir="2700000" algn="tl">
                    <a:srgbClr val="C0C0C0"/>
                  </a:outerShdw>
                </a:effectLst>
              </a:rPr>
              <a:t> </a:t>
            </a:r>
            <a:r>
              <a:rPr lang="es-ES_tradnl" sz="1600" b="1">
                <a:effectLst>
                  <a:outerShdw blurRad="38100" dist="38100" dir="2700000" algn="tl">
                    <a:srgbClr val="C0C0C0"/>
                  </a:outerShdw>
                </a:effectLst>
                <a:cs typeface="Times New Roman" pitchFamily="18" charset="0"/>
              </a:rPr>
              <a:t>horrible al mismo tiempo, aparte de algunos pedacitos mediocres”</a:t>
            </a:r>
          </a:p>
          <a:p>
            <a:pPr eaLnBrk="0" hangingPunct="0">
              <a:defRPr/>
            </a:pPr>
            <a:r>
              <a:rPr lang="es-ES_tradnl" sz="1000">
                <a:cs typeface="Times New Roman" pitchFamily="18" charset="0"/>
                <a:hlinkClick r:id="rId3"/>
              </a:rPr>
              <a:t>http://www.cartoonstock.com/directory/R/Review.asp</a:t>
            </a:r>
            <a:endParaRPr lang="es-ES_tradnl" sz="3600"/>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73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nodeType="clickEffect">
                                  <p:stCondLst>
                                    <p:cond delay="0"/>
                                  </p:stCondLst>
                                  <p:iterate type="lt">
                                    <p:tmPct val="50000"/>
                                  </p:iterate>
                                  <p:childTnLst>
                                    <p:set>
                                      <p:cBhvr>
                                        <p:cTn id="10" dur="1" fill="hold">
                                          <p:stCondLst>
                                            <p:cond delay="0"/>
                                          </p:stCondLst>
                                        </p:cTn>
                                        <p:tgtEl>
                                          <p:spTgt spid="187400">
                                            <p:txEl>
                                              <p:pRg st="0" end="0"/>
                                            </p:txEl>
                                          </p:spTgt>
                                        </p:tgtEl>
                                        <p:attrNameLst>
                                          <p:attrName>style.visibility</p:attrName>
                                        </p:attrNameLst>
                                      </p:cBhvr>
                                      <p:to>
                                        <p:strVal val="visible"/>
                                      </p:to>
                                    </p:set>
                                    <p:anim calcmode="discrete" valueType="clr">
                                      <p:cBhvr override="childStyle">
                                        <p:cTn id="11" dur="80"/>
                                        <p:tgtEl>
                                          <p:spTgt spid="18740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87400">
                                            <p:txEl>
                                              <p:pRg st="0" end="0"/>
                                            </p:txEl>
                                          </p:spTgt>
                                        </p:tgtEl>
                                        <p:attrNameLst>
                                          <p:attrName>fillcolor</p:attrName>
                                        </p:attrNameLst>
                                      </p:cBhvr>
                                      <p:tavLst>
                                        <p:tav tm="0">
                                          <p:val>
                                            <p:clrVal>
                                              <a:schemeClr val="accent2"/>
                                            </p:clrVal>
                                          </p:val>
                                        </p:tav>
                                        <p:tav tm="50000">
                                          <p:val>
                                            <p:clrVal>
                                              <a:schemeClr val="hlink"/>
                                            </p:clrVal>
                                          </p:val>
                                        </p:tav>
                                      </p:tavLst>
                                    </p:anim>
                                    <p:set>
                                      <p:cBhvr>
                                        <p:cTn id="13" dur="80"/>
                                        <p:tgtEl>
                                          <p:spTgt spid="187400">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grpSp>
        <p:nvGrpSpPr>
          <p:cNvPr id="2" name="1 Grupo"/>
          <p:cNvGrpSpPr/>
          <p:nvPr/>
        </p:nvGrpSpPr>
        <p:grpSpPr>
          <a:xfrm>
            <a:off x="658063" y="543912"/>
            <a:ext cx="4223395" cy="5327923"/>
            <a:chOff x="1546225" y="908050"/>
            <a:chExt cx="3360738" cy="4608513"/>
          </a:xfrm>
        </p:grpSpPr>
        <p:pic>
          <p:nvPicPr>
            <p:cNvPr id="20378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79575" y="1136650"/>
              <a:ext cx="3227388" cy="4379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3785" name="Oval 9"/>
            <p:cNvSpPr>
              <a:spLocks noChangeArrowheads="1"/>
            </p:cNvSpPr>
            <p:nvPr/>
          </p:nvSpPr>
          <p:spPr bwMode="auto">
            <a:xfrm>
              <a:off x="1546225" y="1195388"/>
              <a:ext cx="2087563" cy="1223962"/>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03786" name="AutoShape 10"/>
            <p:cNvSpPr>
              <a:spLocks noChangeArrowheads="1"/>
            </p:cNvSpPr>
            <p:nvPr/>
          </p:nvSpPr>
          <p:spPr bwMode="auto">
            <a:xfrm rot="499413">
              <a:off x="1606550" y="908050"/>
              <a:ext cx="2006600" cy="1296988"/>
            </a:xfrm>
            <a:prstGeom prst="cloudCallout">
              <a:avLst>
                <a:gd name="adj1" fmla="val 36102"/>
                <a:gd name="adj2" fmla="val 63681"/>
              </a:avLst>
            </a:prstGeom>
            <a:solidFill>
              <a:schemeClr val="bg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s-ES" sz="3600"/>
            </a:p>
          </p:txBody>
        </p:sp>
        <p:sp>
          <p:nvSpPr>
            <p:cNvPr id="203787" name="Text Box 11"/>
            <p:cNvSpPr txBox="1">
              <a:spLocks noChangeArrowheads="1"/>
            </p:cNvSpPr>
            <p:nvPr/>
          </p:nvSpPr>
          <p:spPr bwMode="auto">
            <a:xfrm>
              <a:off x="1677988" y="979488"/>
              <a:ext cx="1938337" cy="1069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1600" b="1"/>
                <a:t>Hum… esta </a:t>
              </a:r>
            </a:p>
            <a:p>
              <a:pPr eaLnBrk="1" hangingPunct="1"/>
              <a:r>
                <a:rPr lang="es-ES" sz="1600" b="1"/>
                <a:t>técnica agilizaría </a:t>
              </a:r>
            </a:p>
            <a:p>
              <a:pPr eaLnBrk="1" hangingPunct="1"/>
              <a:r>
                <a:rPr lang="es-ES" sz="1600" b="1"/>
                <a:t>nuestra </a:t>
              </a:r>
            </a:p>
            <a:p>
              <a:pPr eaLnBrk="1" hangingPunct="1"/>
              <a:r>
                <a:rPr lang="es-ES" sz="1600" b="1"/>
                <a:t>investigación</a:t>
              </a:r>
            </a:p>
          </p:txBody>
        </p:sp>
        <p:sp>
          <p:nvSpPr>
            <p:cNvPr id="203788" name="Rectangle 12"/>
            <p:cNvSpPr>
              <a:spLocks noChangeArrowheads="1"/>
            </p:cNvSpPr>
            <p:nvPr/>
          </p:nvSpPr>
          <p:spPr bwMode="auto">
            <a:xfrm>
              <a:off x="2182813" y="3932238"/>
              <a:ext cx="504825" cy="28892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03789" name="Text Box 13"/>
            <p:cNvSpPr txBox="1">
              <a:spLocks noChangeArrowheads="1"/>
            </p:cNvSpPr>
            <p:nvPr/>
          </p:nvSpPr>
          <p:spPr bwMode="auto">
            <a:xfrm>
              <a:off x="2111375" y="3860800"/>
              <a:ext cx="76041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1000" b="1"/>
                <a:t>Copia </a:t>
              </a:r>
            </a:p>
            <a:p>
              <a:pPr eaLnBrk="1" hangingPunct="1"/>
              <a:r>
                <a:rPr lang="es-ES" sz="1000" b="1"/>
                <a:t>evaluador</a:t>
              </a:r>
            </a:p>
          </p:txBody>
        </p:sp>
      </p:grpSp>
      <p:sp>
        <p:nvSpPr>
          <p:cNvPr id="203790" name="Text Box 14"/>
          <p:cNvSpPr txBox="1">
            <a:spLocks noChangeArrowheads="1"/>
          </p:cNvSpPr>
          <p:nvPr/>
        </p:nvSpPr>
        <p:spPr bwMode="auto">
          <a:xfrm>
            <a:off x="5183121" y="2474913"/>
            <a:ext cx="3264035" cy="1569660"/>
          </a:xfrm>
          <a:prstGeom prst="rect">
            <a:avLst/>
          </a:prstGeom>
          <a:solidFill>
            <a:srgbClr val="C6E6E8"/>
          </a:solidFill>
          <a:ln>
            <a:noFill/>
          </a:ln>
          <a:effectLst/>
          <a:extLst/>
        </p:spPr>
        <p:txBody>
          <a:bodyPr wrap="none">
            <a:spAutoFit/>
          </a:bodyPr>
          <a:lstStyle/>
          <a:p>
            <a:pPr>
              <a:defRPr/>
            </a:pPr>
            <a:r>
              <a:rPr lang="es-ES" sz="3200" b="1">
                <a:solidFill>
                  <a:srgbClr val="B82C00"/>
                </a:solidFill>
                <a:effectLst>
                  <a:outerShdw blurRad="38100" dist="38100" dir="2700000" algn="tl">
                    <a:srgbClr val="000000"/>
                  </a:outerShdw>
                </a:effectLst>
              </a:rPr>
              <a:t>“¿Uno de los </a:t>
            </a:r>
          </a:p>
          <a:p>
            <a:pPr>
              <a:defRPr/>
            </a:pPr>
            <a:r>
              <a:rPr lang="es-ES" sz="3200" b="1">
                <a:solidFill>
                  <a:srgbClr val="B82C00"/>
                </a:solidFill>
                <a:effectLst>
                  <a:outerShdw blurRad="38100" dist="38100" dir="2700000" algn="tl">
                    <a:srgbClr val="000000"/>
                  </a:outerShdw>
                </a:effectLst>
              </a:rPr>
              <a:t>beneficios de </a:t>
            </a:r>
          </a:p>
          <a:p>
            <a:pPr>
              <a:defRPr/>
            </a:pPr>
            <a:r>
              <a:rPr lang="es-ES" sz="3200" b="1">
                <a:solidFill>
                  <a:srgbClr val="B82C00"/>
                </a:solidFill>
                <a:effectLst>
                  <a:outerShdw blurRad="38100" dist="38100" dir="2700000" algn="tl">
                    <a:srgbClr val="000000"/>
                  </a:outerShdw>
                </a:effectLst>
              </a:rPr>
              <a:t>ser evaluador?”</a:t>
            </a:r>
          </a:p>
        </p:txBody>
      </p:sp>
      <p:sp>
        <p:nvSpPr>
          <p:cNvPr id="203791" name="Rectangle 15"/>
          <p:cNvSpPr>
            <a:spLocks noChangeArrowheads="1"/>
          </p:cNvSpPr>
          <p:nvPr/>
        </p:nvSpPr>
        <p:spPr bwMode="auto">
          <a:xfrm>
            <a:off x="881437" y="5913438"/>
            <a:ext cx="3781425" cy="396875"/>
          </a:xfrm>
          <a:prstGeom prst="rect">
            <a:avLst/>
          </a:prstGeom>
          <a:noFill/>
          <a:ln>
            <a:noFill/>
          </a:ln>
          <a:effectLst/>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pPr>
            <a:r>
              <a:rPr lang="en-US" sz="1000">
                <a:solidFill>
                  <a:srgbClr val="000000"/>
                </a:solidFill>
              </a:rPr>
              <a:t>N.H. Steneck. </a:t>
            </a:r>
            <a:r>
              <a:rPr lang="en-US" sz="1000" i="1">
                <a:solidFill>
                  <a:srgbClr val="000000"/>
                </a:solidFill>
              </a:rPr>
              <a:t>Introduction to the Responsible Conduct of Research</a:t>
            </a:r>
            <a:r>
              <a:rPr lang="en-US" sz="1000">
                <a:solidFill>
                  <a:srgbClr val="000000"/>
                </a:solidFill>
              </a:rPr>
              <a:t>. ORI. http://ori.hhs.gov/documents/rcrintro.pdf</a:t>
            </a:r>
          </a:p>
        </p:txBody>
      </p:sp>
      <p:sp>
        <p:nvSpPr>
          <p:cNvPr id="203792" name="Rectangle 16"/>
          <p:cNvSpPr>
            <a:spLocks noChangeArrowheads="1"/>
          </p:cNvSpPr>
          <p:nvPr/>
        </p:nvSpPr>
        <p:spPr bwMode="auto">
          <a:xfrm>
            <a:off x="4779896" y="5301208"/>
            <a:ext cx="8064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1000">
                <a:solidFill>
                  <a:srgbClr val="000000"/>
                </a:solidFill>
              </a:rPr>
              <a:t>David Zinn</a:t>
            </a:r>
            <a:endParaRPr lang="es-ES" sz="1000">
              <a:solidFill>
                <a:srgbClr val="000000"/>
              </a:solidFill>
            </a:endParaRPr>
          </a:p>
        </p:txBody>
      </p:sp>
      <p:sp>
        <p:nvSpPr>
          <p:cNvPr id="13"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4"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379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379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27" presetClass="entr" presetSubtype="0" fill="hold" grpId="0" nodeType="clickEffect">
                                  <p:stCondLst>
                                    <p:cond delay="0"/>
                                  </p:stCondLst>
                                  <p:iterate type="lt">
                                    <p:tmPct val="50000"/>
                                  </p:iterate>
                                  <p:childTnLst>
                                    <p:set>
                                      <p:cBhvr>
                                        <p:cTn id="12" dur="1" fill="hold">
                                          <p:stCondLst>
                                            <p:cond delay="0"/>
                                          </p:stCondLst>
                                        </p:cTn>
                                        <p:tgtEl>
                                          <p:spTgt spid="203790"/>
                                        </p:tgtEl>
                                        <p:attrNameLst>
                                          <p:attrName>style.visibility</p:attrName>
                                        </p:attrNameLst>
                                      </p:cBhvr>
                                      <p:to>
                                        <p:strVal val="visible"/>
                                      </p:to>
                                    </p:set>
                                    <p:anim calcmode="discrete" valueType="clr">
                                      <p:cBhvr override="childStyle">
                                        <p:cTn id="13" dur="80"/>
                                        <p:tgtEl>
                                          <p:spTgt spid="203790"/>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203790"/>
                                        </p:tgtEl>
                                        <p:attrNameLst>
                                          <p:attrName>fillcolor</p:attrName>
                                        </p:attrNameLst>
                                      </p:cBhvr>
                                      <p:tavLst>
                                        <p:tav tm="0">
                                          <p:val>
                                            <p:clrVal>
                                              <a:schemeClr val="accent2"/>
                                            </p:clrVal>
                                          </p:val>
                                        </p:tav>
                                        <p:tav tm="50000">
                                          <p:val>
                                            <p:clrVal>
                                              <a:schemeClr val="hlink"/>
                                            </p:clrVal>
                                          </p:val>
                                        </p:tav>
                                      </p:tavLst>
                                    </p:anim>
                                    <p:set>
                                      <p:cBhvr>
                                        <p:cTn id="15" dur="80"/>
                                        <p:tgtEl>
                                          <p:spTgt spid="20379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90" grpId="0" animBg="1"/>
      <p:bldP spid="203791" grpId="0"/>
      <p:bldP spid="203792"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9" name="Text Box 7"/>
          <p:cNvSpPr txBox="1">
            <a:spLocks noChangeArrowheads="1"/>
          </p:cNvSpPr>
          <p:nvPr/>
        </p:nvSpPr>
        <p:spPr bwMode="auto">
          <a:xfrm>
            <a:off x="1878013" y="1844675"/>
            <a:ext cx="5387975" cy="1582738"/>
          </a:xfrm>
          <a:prstGeom prst="rect">
            <a:avLst/>
          </a:prstGeom>
          <a:solidFill>
            <a:srgbClr val="D3EBED"/>
          </a:solidFill>
          <a:ln w="28575">
            <a:solidFill>
              <a:srgbClr val="C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defRPr/>
            </a:pPr>
            <a:r>
              <a:rPr lang="es-ES" sz="2400" dirty="0">
                <a:solidFill>
                  <a:srgbClr val="C00000"/>
                </a:solidFill>
                <a:effectLst>
                  <a:outerShdw blurRad="38100" dist="38100" dir="2700000" algn="tl">
                    <a:srgbClr val="000000"/>
                  </a:outerShdw>
                </a:effectLst>
              </a:rPr>
              <a:t>Cuando se le pide hacer una revisión</a:t>
            </a:r>
            <a:r>
              <a:rPr lang="es-ES" sz="2400" dirty="0">
                <a:solidFill>
                  <a:srgbClr val="C00000"/>
                </a:solidFill>
                <a:effectLst>
                  <a:outerShdw blurRad="38100" dist="38100" dir="2700000" algn="tl">
                    <a:srgbClr val="FFFFFF"/>
                  </a:outerShdw>
                </a:effectLst>
              </a:rPr>
              <a:t>:</a:t>
            </a:r>
          </a:p>
          <a:p>
            <a:pPr algn="l">
              <a:defRPr/>
            </a:pPr>
            <a:endParaRPr lang="es-ES" sz="1200" i="1" dirty="0">
              <a:effectLst>
                <a:outerShdw blurRad="38100" dist="38100" dir="2700000" algn="tl">
                  <a:srgbClr val="FFFFFF"/>
                </a:outerShdw>
              </a:effectLst>
            </a:endParaRPr>
          </a:p>
          <a:p>
            <a:pPr algn="l">
              <a:defRPr/>
            </a:pPr>
            <a:r>
              <a:rPr lang="es-ES" dirty="0">
                <a:effectLst>
                  <a:outerShdw blurRad="38100" dist="38100" dir="2700000" algn="tl">
                    <a:srgbClr val="FFFFFF"/>
                  </a:outerShdw>
                </a:effectLst>
              </a:rPr>
              <a:t>¿El artículo está dentro de su competencia?</a:t>
            </a:r>
          </a:p>
          <a:p>
            <a:pPr algn="l">
              <a:defRPr/>
            </a:pPr>
            <a:r>
              <a:rPr lang="es-ES" dirty="0">
                <a:effectLst>
                  <a:outerShdw blurRad="38100" dist="38100" dir="2700000" algn="tl">
                    <a:srgbClr val="FFFFFF"/>
                  </a:outerShdw>
                </a:effectLst>
              </a:rPr>
              <a:t>¿Tiene tiempo para revisarlo?</a:t>
            </a:r>
          </a:p>
          <a:p>
            <a:pPr algn="l">
              <a:defRPr/>
            </a:pPr>
            <a:r>
              <a:rPr lang="es-ES" dirty="0">
                <a:effectLst>
                  <a:outerShdw blurRad="38100" dist="38100" dir="2700000" algn="tl">
                    <a:srgbClr val="FFFFFF"/>
                  </a:outerShdw>
                </a:effectLst>
              </a:rPr>
              <a:t>¿Hay conflictos de interés?</a:t>
            </a:r>
          </a:p>
        </p:txBody>
      </p:sp>
      <p:sp>
        <p:nvSpPr>
          <p:cNvPr id="233480" name="Text Box 8"/>
          <p:cNvSpPr txBox="1">
            <a:spLocks noChangeArrowheads="1"/>
          </p:cNvSpPr>
          <p:nvPr/>
        </p:nvSpPr>
        <p:spPr bwMode="auto">
          <a:xfrm>
            <a:off x="611188" y="3668713"/>
            <a:ext cx="3567112" cy="2192337"/>
          </a:xfrm>
          <a:prstGeom prst="rect">
            <a:avLst/>
          </a:prstGeom>
          <a:solidFill>
            <a:srgbClr val="D3EBED"/>
          </a:solidFill>
          <a:ln w="28575">
            <a:solidFill>
              <a:srgbClr val="C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defRPr/>
            </a:pPr>
            <a:r>
              <a:rPr lang="es-ES" sz="2400" dirty="0">
                <a:solidFill>
                  <a:srgbClr val="C00000"/>
                </a:solidFill>
                <a:effectLst>
                  <a:outerShdw blurRad="38100" dist="38100" dir="2700000" algn="tl">
                    <a:srgbClr val="000000"/>
                  </a:outerShdw>
                </a:effectLst>
              </a:rPr>
              <a:t>En la revisión:</a:t>
            </a:r>
          </a:p>
          <a:p>
            <a:pPr algn="l">
              <a:defRPr/>
            </a:pPr>
            <a:endParaRPr lang="es-ES" sz="1200" b="1" dirty="0">
              <a:effectLst>
                <a:outerShdw blurRad="38100" dist="38100" dir="2700000" algn="tl">
                  <a:srgbClr val="FFFFFF"/>
                </a:outerShdw>
              </a:effectLst>
            </a:endParaRPr>
          </a:p>
          <a:p>
            <a:pPr algn="l">
              <a:defRPr/>
            </a:pPr>
            <a:r>
              <a:rPr lang="es-ES" dirty="0">
                <a:effectLst>
                  <a:outerShdw blurRad="38100" dist="38100" dir="2700000" algn="tl">
                    <a:srgbClr val="FFFFFF"/>
                  </a:outerShdw>
                </a:effectLst>
              </a:rPr>
              <a:t>¿Mantiene confidencialidad?</a:t>
            </a:r>
          </a:p>
          <a:p>
            <a:pPr algn="l">
              <a:defRPr/>
            </a:pPr>
            <a:r>
              <a:rPr lang="es-ES" dirty="0">
                <a:effectLst>
                  <a:outerShdw blurRad="38100" dist="38100" dir="2700000" algn="tl">
                    <a:srgbClr val="FFFFFF"/>
                  </a:outerShdw>
                </a:effectLst>
              </a:rPr>
              <a:t>¿El articulo es original?</a:t>
            </a:r>
          </a:p>
          <a:p>
            <a:pPr algn="l">
              <a:defRPr/>
            </a:pPr>
            <a:r>
              <a:rPr lang="es-ES" dirty="0">
                <a:effectLst>
                  <a:outerShdw blurRad="38100" dist="38100" dir="2700000" algn="tl">
                    <a:srgbClr val="FFFFFF"/>
                  </a:outerShdw>
                </a:effectLst>
              </a:rPr>
              <a:t>¿Cómo es su estructura?</a:t>
            </a:r>
          </a:p>
          <a:p>
            <a:pPr algn="l">
              <a:defRPr/>
            </a:pPr>
            <a:r>
              <a:rPr lang="es-ES" dirty="0">
                <a:effectLst>
                  <a:outerShdw blurRad="38100" dist="38100" dir="2700000" algn="tl">
                    <a:srgbClr val="FFFFFF"/>
                  </a:outerShdw>
                </a:effectLst>
              </a:rPr>
              <a:t>¿Cómo es su bibliografía?</a:t>
            </a:r>
          </a:p>
          <a:p>
            <a:pPr algn="l">
              <a:defRPr/>
            </a:pPr>
            <a:r>
              <a:rPr lang="es-ES" dirty="0">
                <a:effectLst>
                  <a:outerShdw blurRad="38100" dist="38100" dir="2700000" algn="tl">
                    <a:srgbClr val="FFFFFF"/>
                  </a:outerShdw>
                </a:effectLst>
              </a:rPr>
              <a:t>¿Aspectos éticos?</a:t>
            </a:r>
          </a:p>
        </p:txBody>
      </p:sp>
      <p:sp>
        <p:nvSpPr>
          <p:cNvPr id="233481" name="Text Box 9"/>
          <p:cNvSpPr txBox="1">
            <a:spLocks noChangeArrowheads="1"/>
          </p:cNvSpPr>
          <p:nvPr/>
        </p:nvSpPr>
        <p:spPr bwMode="auto">
          <a:xfrm>
            <a:off x="4572000" y="3668713"/>
            <a:ext cx="3992563" cy="1582737"/>
          </a:xfrm>
          <a:prstGeom prst="rect">
            <a:avLst/>
          </a:prstGeom>
          <a:solidFill>
            <a:srgbClr val="D3EBED"/>
          </a:solidFill>
          <a:ln w="28575">
            <a:solidFill>
              <a:srgbClr val="C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defRPr/>
            </a:pPr>
            <a:r>
              <a:rPr lang="es-ES" sz="2400" dirty="0">
                <a:solidFill>
                  <a:srgbClr val="C00000"/>
                </a:solidFill>
                <a:effectLst>
                  <a:outerShdw blurRad="38100" dist="38100" dir="2700000" algn="tl">
                    <a:srgbClr val="000000"/>
                  </a:outerShdw>
                </a:effectLst>
              </a:rPr>
              <a:t>En el reporte al editor:</a:t>
            </a:r>
          </a:p>
          <a:p>
            <a:pPr algn="l">
              <a:defRPr/>
            </a:pPr>
            <a:endParaRPr lang="es-ES" sz="1200" b="1" dirty="0">
              <a:effectLst>
                <a:outerShdw blurRad="38100" dist="38100" dir="2700000" algn="tl">
                  <a:srgbClr val="FFFFFF"/>
                </a:outerShdw>
              </a:effectLst>
            </a:endParaRPr>
          </a:p>
          <a:p>
            <a:pPr algn="l">
              <a:defRPr/>
            </a:pPr>
            <a:r>
              <a:rPr lang="es-ES" dirty="0">
                <a:effectLst>
                  <a:outerShdw blurRad="38100" dist="38100" dir="2700000" algn="tl">
                    <a:srgbClr val="FFFFFF"/>
                  </a:outerShdw>
                </a:effectLst>
              </a:rPr>
              <a:t>¿Es ordenado, es claro?</a:t>
            </a:r>
          </a:p>
          <a:p>
            <a:pPr algn="l">
              <a:defRPr/>
            </a:pPr>
            <a:r>
              <a:rPr lang="es-ES" dirty="0">
                <a:effectLst>
                  <a:outerShdw blurRad="38100" dist="38100" dir="2700000" algn="tl">
                    <a:srgbClr val="FFFFFF"/>
                  </a:outerShdw>
                </a:effectLst>
              </a:rPr>
              <a:t>¿Se refiere a los puntos claves?</a:t>
            </a:r>
          </a:p>
          <a:p>
            <a:pPr algn="l">
              <a:defRPr/>
            </a:pPr>
            <a:r>
              <a:rPr lang="es-ES" dirty="0">
                <a:effectLst>
                  <a:outerShdw blurRad="38100" dist="38100" dir="2700000" algn="tl">
                    <a:srgbClr val="FFFFFF"/>
                  </a:outerShdw>
                </a:effectLst>
              </a:rPr>
              <a:t>¿Cuál es su recomendación?</a:t>
            </a:r>
          </a:p>
        </p:txBody>
      </p:sp>
      <p:sp>
        <p:nvSpPr>
          <p:cNvPr id="233482" name="Text Box 10"/>
          <p:cNvSpPr txBox="1">
            <a:spLocks noChangeArrowheads="1"/>
          </p:cNvSpPr>
          <p:nvPr/>
        </p:nvSpPr>
        <p:spPr bwMode="auto">
          <a:xfrm>
            <a:off x="639359" y="591966"/>
            <a:ext cx="1715534" cy="830997"/>
          </a:xfrm>
          <a:prstGeom prst="rect">
            <a:avLst/>
          </a:prstGeom>
          <a:solidFill>
            <a:srgbClr val="C6E6E8"/>
          </a:solidFill>
          <a:ln w="28575">
            <a:solidFill>
              <a:srgbClr val="CC0000"/>
            </a:solidFill>
            <a:miter lim="800000"/>
            <a:headEnd/>
            <a:tailEnd/>
          </a:ln>
          <a:effectLst>
            <a:outerShdw dist="35921" dir="2700000" algn="ctr" rotWithShape="0">
              <a:schemeClr val="tx1"/>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2400"/>
              <a:t>Guía para </a:t>
            </a:r>
          </a:p>
          <a:p>
            <a:pPr eaLnBrk="1" hangingPunct="1"/>
            <a:r>
              <a:rPr lang="es-ES" sz="2400"/>
              <a:t>el Árbitro </a:t>
            </a:r>
          </a:p>
        </p:txBody>
      </p:sp>
      <p:sp>
        <p:nvSpPr>
          <p:cNvPr id="233483" name="Text Box 11"/>
          <p:cNvSpPr txBox="1">
            <a:spLocks noChangeArrowheads="1"/>
          </p:cNvSpPr>
          <p:nvPr/>
        </p:nvSpPr>
        <p:spPr bwMode="auto">
          <a:xfrm>
            <a:off x="4356100" y="5516563"/>
            <a:ext cx="41560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200">
                <a:effectLst>
                  <a:outerShdw blurRad="38100" dist="38100" dir="2700000" algn="tl">
                    <a:srgbClr val="C0C0C0"/>
                  </a:outerShdw>
                </a:effectLst>
              </a:rPr>
              <a:t>Elsevier Reviewers Guidelines.</a:t>
            </a:r>
          </a:p>
          <a:p>
            <a:pPr algn="r">
              <a:defRPr/>
            </a:pPr>
            <a:r>
              <a:rPr lang="es-ES" sz="1200">
                <a:effectLst>
                  <a:outerShdw blurRad="38100" dist="38100" dir="2700000" algn="tl">
                    <a:srgbClr val="C0C0C0"/>
                  </a:outerShdw>
                </a:effectLst>
              </a:rPr>
              <a:t>http://www.elsevier.com/reviewers/reviewer-guidelines</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1"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
        <p:nvSpPr>
          <p:cNvPr id="10" name="Text Box 22"/>
          <p:cNvSpPr txBox="1">
            <a:spLocks noChangeArrowheads="1"/>
          </p:cNvSpPr>
          <p:nvPr/>
        </p:nvSpPr>
        <p:spPr bwMode="auto">
          <a:xfrm>
            <a:off x="2412737" y="692696"/>
            <a:ext cx="1079143" cy="769441"/>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348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347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348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34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9" grpId="0" animBg="1"/>
      <p:bldP spid="233480" grpId="0" animBg="1"/>
      <p:bldP spid="233481" grpId="0" animBg="1"/>
      <p:bldP spid="233482"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7" name="Text Box 7"/>
          <p:cNvSpPr txBox="1">
            <a:spLocks noChangeArrowheads="1"/>
          </p:cNvSpPr>
          <p:nvPr/>
        </p:nvSpPr>
        <p:spPr bwMode="auto">
          <a:xfrm>
            <a:off x="3771900" y="2601913"/>
            <a:ext cx="16002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400">
                <a:effectLst>
                  <a:outerShdw blurRad="38100" dist="38100" dir="2700000" algn="tl">
                    <a:srgbClr val="C0C0C0"/>
                  </a:outerShdw>
                </a:effectLst>
              </a:rPr>
              <a:t>Propósito </a:t>
            </a:r>
          </a:p>
        </p:txBody>
      </p:sp>
      <p:sp>
        <p:nvSpPr>
          <p:cNvPr id="271368" name="Text Box 8"/>
          <p:cNvSpPr txBox="1">
            <a:spLocks noChangeArrowheads="1"/>
          </p:cNvSpPr>
          <p:nvPr/>
        </p:nvSpPr>
        <p:spPr bwMode="auto">
          <a:xfrm>
            <a:off x="1753393" y="3178174"/>
            <a:ext cx="5637213" cy="13849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defRPr/>
            </a:pPr>
            <a:r>
              <a:rPr lang="es-ES" sz="2400" dirty="0">
                <a:effectLst>
                  <a:outerShdw blurRad="38100" dist="38100" dir="2700000" algn="tl">
                    <a:srgbClr val="C0C0C0"/>
                  </a:outerShdw>
                </a:effectLst>
              </a:rPr>
              <a:t>“Asegurar la exactitud  y rigor de cualquier trabajo </a:t>
            </a:r>
            <a:r>
              <a:rPr lang="es-ES" sz="3600" u="sng" dirty="0">
                <a:effectLst>
                  <a:outerShdw blurRad="38100" dist="38100" dir="2700000" algn="tl">
                    <a:srgbClr val="C0C0C0"/>
                  </a:outerShdw>
                </a:effectLst>
              </a:rPr>
              <a:t>antes</a:t>
            </a:r>
            <a:r>
              <a:rPr lang="es-ES" sz="2400" dirty="0">
                <a:effectLst>
                  <a:outerShdw blurRad="38100" dist="38100" dir="2700000" algn="tl">
                    <a:srgbClr val="C0C0C0"/>
                  </a:outerShdw>
                </a:effectLst>
              </a:rPr>
              <a:t> de que sea difundido”</a:t>
            </a:r>
          </a:p>
        </p:txBody>
      </p:sp>
      <p:sp>
        <p:nvSpPr>
          <p:cNvPr id="271369" name="Rectangle 9"/>
          <p:cNvSpPr>
            <a:spLocks noChangeArrowheads="1"/>
          </p:cNvSpPr>
          <p:nvPr/>
        </p:nvSpPr>
        <p:spPr bwMode="auto">
          <a:xfrm>
            <a:off x="2750027" y="1666875"/>
            <a:ext cx="3643946" cy="523220"/>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 sz="2800">
                <a:effectLst>
                  <a:outerShdw blurRad="38100" dist="38100" dir="2700000" algn="tl">
                    <a:srgbClr val="FFFFFF"/>
                  </a:outerShdw>
                </a:effectLst>
              </a:rPr>
              <a:t>Proceso de arbitraje</a:t>
            </a:r>
          </a:p>
        </p:txBody>
      </p:sp>
      <p:sp>
        <p:nvSpPr>
          <p:cNvPr id="271370" name="Text Box 10"/>
          <p:cNvSpPr txBox="1">
            <a:spLocks noChangeArrowheads="1"/>
          </p:cNvSpPr>
          <p:nvPr/>
        </p:nvSpPr>
        <p:spPr bwMode="auto">
          <a:xfrm>
            <a:off x="4922738" y="4790281"/>
            <a:ext cx="22415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dirty="0">
                <a:effectLst>
                  <a:outerShdw blurRad="38100" dist="38100" dir="2700000" algn="tl">
                    <a:srgbClr val="C0C0C0"/>
                  </a:outerShdw>
                </a:effectLst>
              </a:rPr>
              <a:t>Council </a:t>
            </a:r>
            <a:r>
              <a:rPr lang="es-ES" sz="1200" dirty="0" err="1">
                <a:effectLst>
                  <a:outerShdw blurRad="38100" dist="38100" dir="2700000" algn="tl">
                    <a:srgbClr val="C0C0C0"/>
                  </a:outerShdw>
                </a:effectLst>
              </a:rPr>
              <a:t>Science</a:t>
            </a:r>
            <a:r>
              <a:rPr lang="es-ES" sz="1200" dirty="0">
                <a:effectLst>
                  <a:outerShdw blurRad="38100" dist="38100" dir="2700000" algn="tl">
                    <a:srgbClr val="C0C0C0"/>
                  </a:outerShdw>
                </a:effectLst>
              </a:rPr>
              <a:t> </a:t>
            </a:r>
            <a:r>
              <a:rPr lang="es-ES" sz="1200" dirty="0" err="1">
                <a:effectLst>
                  <a:outerShdw blurRad="38100" dist="38100" dir="2700000" algn="tl">
                    <a:srgbClr val="C0C0C0"/>
                  </a:outerShdw>
                </a:effectLst>
              </a:rPr>
              <a:t>Editors</a:t>
            </a:r>
            <a:r>
              <a:rPr lang="es-ES" sz="1200" dirty="0">
                <a:effectLst>
                  <a:outerShdw blurRad="38100" dist="38100" dir="2700000" algn="tl">
                    <a:srgbClr val="C0C0C0"/>
                  </a:outerShdw>
                </a:effectLst>
              </a:rPr>
              <a:t> 2010</a:t>
            </a:r>
          </a:p>
        </p:txBody>
      </p:sp>
      <p:sp>
        <p:nvSpPr>
          <p:cNvPr id="8"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9" name="Text Box 7"/>
          <p:cNvSpPr txBox="1">
            <a:spLocks noChangeArrowheads="1"/>
          </p:cNvSpPr>
          <p:nvPr/>
        </p:nvSpPr>
        <p:spPr bwMode="auto">
          <a:xfrm>
            <a:off x="1783556" y="2241550"/>
            <a:ext cx="5576887"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2400" dirty="0"/>
              <a:t>“ El proceso de arbitraje por pares es el mejor mecanismo para asegurar la alta calidad de publicación científica”</a:t>
            </a:r>
          </a:p>
        </p:txBody>
      </p:sp>
      <p:sp>
        <p:nvSpPr>
          <p:cNvPr id="118789" name="Text Box 9"/>
          <p:cNvSpPr txBox="1">
            <a:spLocks noChangeArrowheads="1"/>
          </p:cNvSpPr>
          <p:nvPr/>
        </p:nvSpPr>
        <p:spPr bwMode="auto">
          <a:xfrm>
            <a:off x="3319802" y="3473450"/>
            <a:ext cx="3832225"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r" eaLnBrk="1" hangingPunct="1"/>
            <a:r>
              <a:rPr lang="es-ES" sz="1400" dirty="0"/>
              <a:t>Long et al.</a:t>
            </a:r>
            <a:r>
              <a:rPr lang="es-ES" sz="1400" i="1" dirty="0"/>
              <a:t> </a:t>
            </a:r>
            <a:r>
              <a:rPr lang="es-ES" sz="1400" i="1" dirty="0" err="1"/>
              <a:t>Responding</a:t>
            </a:r>
            <a:r>
              <a:rPr lang="es-ES" sz="1400" i="1" dirty="0"/>
              <a:t> </a:t>
            </a:r>
            <a:r>
              <a:rPr lang="es-ES" sz="1400" i="1" dirty="0" err="1"/>
              <a:t>to</a:t>
            </a:r>
            <a:r>
              <a:rPr lang="es-ES" sz="1400" i="1" dirty="0"/>
              <a:t> </a:t>
            </a:r>
            <a:r>
              <a:rPr lang="es-ES" sz="1400" i="1" dirty="0" err="1"/>
              <a:t>possible</a:t>
            </a:r>
            <a:r>
              <a:rPr lang="es-ES" sz="1400" i="1" dirty="0"/>
              <a:t> </a:t>
            </a:r>
            <a:r>
              <a:rPr lang="es-ES" sz="1400" i="1" dirty="0" err="1"/>
              <a:t>plagiarism</a:t>
            </a:r>
            <a:endParaRPr lang="es-ES" sz="1400" i="1" dirty="0"/>
          </a:p>
          <a:p>
            <a:pPr algn="r" eaLnBrk="1" hangingPunct="1"/>
            <a:r>
              <a:rPr lang="es-ES" sz="1400" dirty="0" err="1"/>
              <a:t>Science</a:t>
            </a:r>
            <a:r>
              <a:rPr lang="es-ES" sz="1400" dirty="0"/>
              <a:t> 2009 323: 1294.</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
        <p:nvSpPr>
          <p:cNvPr id="2" name="1 CuadroTexto"/>
          <p:cNvSpPr txBox="1"/>
          <p:nvPr/>
        </p:nvSpPr>
        <p:spPr>
          <a:xfrm>
            <a:off x="1765678" y="4293096"/>
            <a:ext cx="5665333" cy="954107"/>
          </a:xfrm>
          <a:prstGeom prst="rect">
            <a:avLst/>
          </a:prstGeom>
          <a:noFill/>
        </p:spPr>
        <p:txBody>
          <a:bodyPr wrap="none" rtlCol="0">
            <a:spAutoFit/>
          </a:bodyPr>
          <a:lstStyle/>
          <a:p>
            <a:r>
              <a:rPr lang="es-VE" sz="2800" b="1" dirty="0" smtClean="0">
                <a:solidFill>
                  <a:srgbClr val="C00000"/>
                </a:solidFill>
                <a:effectLst>
                  <a:outerShdw blurRad="38100" dist="38100" dir="2700000" algn="tl">
                    <a:srgbClr val="000000">
                      <a:alpha val="43137"/>
                    </a:srgbClr>
                  </a:outerShdw>
                </a:effectLst>
              </a:rPr>
              <a:t>Pero esto ahora, también está </a:t>
            </a:r>
          </a:p>
          <a:p>
            <a:r>
              <a:rPr lang="es-VE" sz="2800" b="1" dirty="0" smtClean="0">
                <a:solidFill>
                  <a:srgbClr val="C00000"/>
                </a:solidFill>
                <a:effectLst>
                  <a:outerShdw blurRad="38100" dist="38100" dir="2700000" algn="tl">
                    <a:srgbClr val="000000">
                      <a:alpha val="43137"/>
                    </a:srgbClr>
                  </a:outerShdw>
                </a:effectLst>
              </a:rPr>
              <a:t>en discusión…</a:t>
            </a:r>
            <a:endParaRPr lang="es-VE" sz="2800" b="1" dirty="0">
              <a:solidFill>
                <a:srgbClr val="C0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02759"/>
                                        </p:tgtEl>
                                        <p:attrNameLst>
                                          <p:attrName>style.visibility</p:attrName>
                                        </p:attrNameLst>
                                      </p:cBhvr>
                                      <p:to>
                                        <p:strVal val="visible"/>
                                      </p:to>
                                    </p:set>
                                    <p:anim calcmode="discrete" valueType="clr">
                                      <p:cBhvr override="childStyle">
                                        <p:cTn id="7" dur="80"/>
                                        <p:tgtEl>
                                          <p:spTgt spid="202759"/>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02759"/>
                                        </p:tgtEl>
                                        <p:attrNameLst>
                                          <p:attrName>fillcolor</p:attrName>
                                        </p:attrNameLst>
                                      </p:cBhvr>
                                      <p:tavLst>
                                        <p:tav tm="0">
                                          <p:val>
                                            <p:clrVal>
                                              <a:schemeClr val="accent2"/>
                                            </p:clrVal>
                                          </p:val>
                                        </p:tav>
                                        <p:tav tm="50000">
                                          <p:val>
                                            <p:clrVal>
                                              <a:schemeClr val="hlink"/>
                                            </p:clrVal>
                                          </p:val>
                                        </p:tav>
                                      </p:tavLst>
                                    </p:anim>
                                    <p:set>
                                      <p:cBhvr>
                                        <p:cTn id="9" dur="80"/>
                                        <p:tgtEl>
                                          <p:spTgt spid="202759"/>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2000" fill="hold"/>
                                        <p:tgtEl>
                                          <p:spTgt spid="2"/>
                                        </p:tgtEl>
                                        <p:attrNameLst>
                                          <p:attrName>ppt_w</p:attrName>
                                        </p:attrNameLst>
                                      </p:cBhvr>
                                      <p:tavLst>
                                        <p:tav tm="0">
                                          <p:val>
                                            <p:fltVal val="0"/>
                                          </p:val>
                                        </p:tav>
                                        <p:tav tm="100000">
                                          <p:val>
                                            <p:strVal val="#ppt_w"/>
                                          </p:val>
                                        </p:tav>
                                      </p:tavLst>
                                    </p:anim>
                                    <p:anim calcmode="lin" valueType="num">
                                      <p:cBhvr>
                                        <p:cTn id="15" dur="2000" fill="hold"/>
                                        <p:tgtEl>
                                          <p:spTgt spid="2"/>
                                        </p:tgtEl>
                                        <p:attrNameLst>
                                          <p:attrName>ppt_h</p:attrName>
                                        </p:attrNameLst>
                                      </p:cBhvr>
                                      <p:tavLst>
                                        <p:tav tm="0">
                                          <p:val>
                                            <p:fltVal val="0"/>
                                          </p:val>
                                        </p:tav>
                                        <p:tav tm="100000">
                                          <p:val>
                                            <p:strVal val="#ppt_h"/>
                                          </p:val>
                                        </p:tav>
                                      </p:tavLst>
                                    </p:anim>
                                    <p:animEffect transition="in" filter="fade">
                                      <p:cBhvr>
                                        <p:cTn id="16"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9"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1031875" y="1684791"/>
            <a:ext cx="7121525" cy="1128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3600" dirty="0">
                <a:effectLst>
                  <a:outerShdw blurRad="38100" dist="38100" dir="2700000" algn="tl">
                    <a:srgbClr val="C0C0C0"/>
                  </a:outerShdw>
                </a:effectLst>
              </a:rPr>
              <a:t>“Necesidad”</a:t>
            </a:r>
            <a:r>
              <a:rPr lang="es-ES" sz="3200" dirty="0"/>
              <a:t> de tener publicaciones</a:t>
            </a:r>
          </a:p>
          <a:p>
            <a:pPr>
              <a:defRPr/>
            </a:pPr>
            <a:r>
              <a:rPr lang="es-ES" sz="3200" dirty="0"/>
              <a:t>Mientras más mejor…</a:t>
            </a:r>
          </a:p>
        </p:txBody>
      </p:sp>
      <p:sp>
        <p:nvSpPr>
          <p:cNvPr id="3" name="Text Box 9"/>
          <p:cNvSpPr txBox="1">
            <a:spLocks noChangeArrowheads="1"/>
          </p:cNvSpPr>
          <p:nvPr/>
        </p:nvSpPr>
        <p:spPr bwMode="auto">
          <a:xfrm>
            <a:off x="1801813" y="3141663"/>
            <a:ext cx="5540375" cy="1128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3200" dirty="0"/>
              <a:t>“</a:t>
            </a:r>
            <a:r>
              <a:rPr lang="es-ES" sz="3600" dirty="0">
                <a:effectLst>
                  <a:outerShdw blurRad="38100" dist="38100" dir="2700000" algn="tl">
                    <a:srgbClr val="C0C0C0"/>
                  </a:outerShdw>
                </a:effectLst>
              </a:rPr>
              <a:t>Necesidad”</a:t>
            </a:r>
            <a:r>
              <a:rPr lang="es-ES" sz="3200" dirty="0"/>
              <a:t> de tener citas</a:t>
            </a:r>
          </a:p>
          <a:p>
            <a:pPr>
              <a:defRPr/>
            </a:pPr>
            <a:r>
              <a:rPr lang="es-ES" sz="3200" dirty="0"/>
              <a:t>Mientras más mejor…</a:t>
            </a:r>
          </a:p>
        </p:txBody>
      </p:sp>
      <p:sp>
        <p:nvSpPr>
          <p:cNvPr id="4" name="Text Box 11"/>
          <p:cNvSpPr txBox="1">
            <a:spLocks noChangeArrowheads="1"/>
          </p:cNvSpPr>
          <p:nvPr/>
        </p:nvSpPr>
        <p:spPr bwMode="auto">
          <a:xfrm>
            <a:off x="1031875" y="4437063"/>
            <a:ext cx="7080250" cy="1128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3600"/>
              <a:t>“Necesidad”</a:t>
            </a:r>
            <a:r>
              <a:rPr lang="es-ES" sz="3200"/>
              <a:t> de ir a más congresos </a:t>
            </a:r>
          </a:p>
          <a:p>
            <a:pPr eaLnBrk="1" hangingPunct="1"/>
            <a:r>
              <a:rPr lang="es-ES" sz="3200"/>
              <a:t>Mientras más mejor…</a:t>
            </a: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6" name="Text Box 11"/>
          <p:cNvSpPr txBox="1">
            <a:spLocks noChangeArrowheads="1"/>
          </p:cNvSpPr>
          <p:nvPr/>
        </p:nvSpPr>
        <p:spPr bwMode="auto">
          <a:xfrm>
            <a:off x="544446" y="728935"/>
            <a:ext cx="1850186" cy="707886"/>
          </a:xfrm>
          <a:prstGeom prst="rect">
            <a:avLst/>
          </a:prstGeom>
          <a:solidFill>
            <a:schemeClr val="bg1"/>
          </a:solidFill>
          <a:ln w="28575">
            <a:solidFill>
              <a:srgbClr val="0000FF"/>
            </a:solidFill>
            <a:miter lim="800000"/>
            <a:headEnd/>
            <a:tailEnd/>
          </a:ln>
          <a:effectLst>
            <a:outerShdw dist="53882" dir="2700000" algn="ctr" rotWithShape="0">
              <a:schemeClr val="tx1"/>
            </a:outerShdw>
          </a:effectLst>
        </p:spPr>
        <p:txBody>
          <a:bodyPr wrap="none">
            <a:spAutoFit/>
          </a:bodyPr>
          <a:lstStyle/>
          <a:p>
            <a:pPr marL="261938" indent="-261938" algn="l">
              <a:buClr>
                <a:srgbClr val="C00000"/>
              </a:buClr>
              <a:buSzPct val="150000"/>
              <a:buFont typeface="Arial" pitchFamily="34" charset="0"/>
              <a:buChar char="•"/>
              <a:defRPr/>
            </a:pPr>
            <a:r>
              <a:rPr lang="es-ES_tradnl" dirty="0" smtClean="0">
                <a:effectLst>
                  <a:outerShdw blurRad="38100" dist="38100" dir="2700000" algn="tl">
                    <a:srgbClr val="C0C0C0"/>
                  </a:outerShdw>
                </a:effectLst>
              </a:rPr>
              <a:t>¿</a:t>
            </a:r>
            <a:r>
              <a:rPr lang="es-ES_tradnl" dirty="0">
                <a:effectLst>
                  <a:outerShdw blurRad="38100" dist="38100" dir="2700000" algn="tl">
                    <a:srgbClr val="C0C0C0"/>
                  </a:outerShdw>
                </a:effectLst>
              </a:rPr>
              <a:t>Qué pasa </a:t>
            </a:r>
            <a:endParaRPr lang="es-ES_tradnl" dirty="0" smtClean="0">
              <a:effectLst>
                <a:outerShdw blurRad="38100" dist="38100" dir="2700000" algn="tl">
                  <a:srgbClr val="C0C0C0"/>
                </a:outerShdw>
              </a:effectLst>
            </a:endParaRPr>
          </a:p>
          <a:p>
            <a:pPr algn="l">
              <a:buClr>
                <a:srgbClr val="C00000"/>
              </a:buClr>
              <a:buSzPct val="150000"/>
              <a:defRPr/>
            </a:pPr>
            <a:r>
              <a:rPr lang="es-ES_tradnl" dirty="0" smtClean="0">
                <a:effectLst>
                  <a:outerShdw blurRad="38100" dist="38100" dir="2700000" algn="tl">
                    <a:srgbClr val="C0C0C0"/>
                  </a:outerShdw>
                </a:effectLst>
              </a:rPr>
              <a:t> actualmente</a:t>
            </a:r>
            <a:r>
              <a:rPr lang="es-ES_tradnl" dirty="0">
                <a:effectLst>
                  <a:outerShdw blurRad="38100" dist="38100" dir="2700000" algn="tl">
                    <a:srgbClr val="C0C0C0"/>
                  </a:outerShdw>
                </a:effectLst>
              </a:rPr>
              <a:t>?</a:t>
            </a:r>
          </a:p>
        </p:txBody>
      </p:sp>
      <p:sp>
        <p:nvSpPr>
          <p:cNvPr id="7"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gtEl>
                                        <p:attrNameLst>
                                          <p:attrName>style.visibility</p:attrName>
                                        </p:attrNameLst>
                                      </p:cBhvr>
                                      <p:to>
                                        <p:strVal val="visible"/>
                                      </p:to>
                                    </p:set>
                                    <p:anim calcmode="discrete" valueType="clr">
                                      <p:cBhvr override="childStyle">
                                        <p:cTn id="14"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gtEl>
                                        <p:attrNameLst>
                                          <p:attrName>fillcolor</p:attrName>
                                        </p:attrNameLst>
                                      </p:cBhvr>
                                      <p:tavLst>
                                        <p:tav tm="0">
                                          <p:val>
                                            <p:clrVal>
                                              <a:schemeClr val="accent2"/>
                                            </p:clrVal>
                                          </p:val>
                                        </p:tav>
                                        <p:tav tm="50000">
                                          <p:val>
                                            <p:clrVal>
                                              <a:schemeClr val="hlink"/>
                                            </p:clrVal>
                                          </p:val>
                                        </p:tav>
                                      </p:tavLst>
                                    </p:anim>
                                    <p:set>
                                      <p:cBhvr>
                                        <p:cTn id="16" dur="80"/>
                                        <p:tgtEl>
                                          <p:spTgt spid="3"/>
                                        </p:tgtEl>
                                        <p:attrNameLst>
                                          <p:attrName>fill.type</p:attrName>
                                        </p:attrNameLst>
                                      </p:cBhvr>
                                      <p:to>
                                        <p:strVal val="solid"/>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4"/>
                                        </p:tgtEl>
                                        <p:attrNameLst>
                                          <p:attrName>style.visibility</p:attrName>
                                        </p:attrNameLst>
                                      </p:cBhvr>
                                      <p:to>
                                        <p:strVal val="visible"/>
                                      </p:to>
                                    </p:set>
                                    <p:anim calcmode="discrete" valueType="clr">
                                      <p:cBhvr override="childStyle">
                                        <p:cTn id="21"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4"/>
                                        </p:tgtEl>
                                        <p:attrNameLst>
                                          <p:attrName>fillcolor</p:attrName>
                                        </p:attrNameLst>
                                      </p:cBhvr>
                                      <p:tavLst>
                                        <p:tav tm="0">
                                          <p:val>
                                            <p:clrVal>
                                              <a:schemeClr val="accent2"/>
                                            </p:clrVal>
                                          </p:val>
                                        </p:tav>
                                        <p:tav tm="50000">
                                          <p:val>
                                            <p:clrVal>
                                              <a:schemeClr val="hlink"/>
                                            </p:clrVal>
                                          </p:val>
                                        </p:tav>
                                      </p:tavLst>
                                    </p:anim>
                                    <p:set>
                                      <p:cBhvr>
                                        <p:cTn id="23" dur="8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8360" name="Rectangle 8"/>
          <p:cNvSpPr>
            <a:spLocks noChangeArrowheads="1"/>
          </p:cNvSpPr>
          <p:nvPr/>
        </p:nvSpPr>
        <p:spPr bwMode="auto">
          <a:xfrm>
            <a:off x="5651500" y="5445125"/>
            <a:ext cx="30861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defRPr/>
            </a:pPr>
            <a:r>
              <a:rPr lang="es-ES" sz="1200">
                <a:effectLst>
                  <a:outerShdw blurRad="38100" dist="38100" dir="2700000" algn="tl">
                    <a:srgbClr val="C0C0C0"/>
                  </a:outerShdw>
                </a:effectLst>
              </a:rPr>
              <a:t>http://www.elsevier.com/reviewers/peer-review/peer-review-diagram</a:t>
            </a:r>
          </a:p>
        </p:txBody>
      </p:sp>
      <p:sp>
        <p:nvSpPr>
          <p:cNvPr id="228361" name="Text Box 9"/>
          <p:cNvSpPr txBox="1">
            <a:spLocks noChangeArrowheads="1"/>
          </p:cNvSpPr>
          <p:nvPr/>
        </p:nvSpPr>
        <p:spPr bwMode="auto">
          <a:xfrm>
            <a:off x="6031159" y="2381250"/>
            <a:ext cx="2542684" cy="1754326"/>
          </a:xfrm>
          <a:prstGeom prst="rect">
            <a:avLst/>
          </a:prstGeom>
          <a:solidFill>
            <a:srgbClr val="FFB7B7"/>
          </a:solidFill>
          <a:ln>
            <a:noFill/>
          </a:ln>
          <a:effectLst/>
          <a:extLst/>
        </p:spPr>
        <p:txBody>
          <a:bodyPr wrap="none">
            <a:spAutoFit/>
          </a:bodyPr>
          <a:lstStyle/>
          <a:p>
            <a:pPr>
              <a:defRPr/>
            </a:pPr>
            <a:r>
              <a:rPr lang="es-ES" sz="3600" dirty="0">
                <a:effectLst>
                  <a:outerShdw blurRad="38100" dist="38100" dir="2700000" algn="tl">
                    <a:srgbClr val="FFFFFF"/>
                  </a:outerShdw>
                </a:effectLst>
              </a:rPr>
              <a:t>El proceso </a:t>
            </a:r>
          </a:p>
          <a:p>
            <a:pPr>
              <a:defRPr/>
            </a:pPr>
            <a:r>
              <a:rPr lang="es-ES" sz="3600" dirty="0">
                <a:effectLst>
                  <a:outerShdw blurRad="38100" dist="38100" dir="2700000" algn="tl">
                    <a:srgbClr val="FFFFFF"/>
                  </a:outerShdw>
                </a:effectLst>
              </a:rPr>
              <a:t>de </a:t>
            </a:r>
          </a:p>
          <a:p>
            <a:pPr>
              <a:defRPr/>
            </a:pPr>
            <a:r>
              <a:rPr lang="es-ES" sz="3600" dirty="0">
                <a:effectLst>
                  <a:outerShdw blurRad="38100" dist="38100" dir="2700000" algn="tl">
                    <a:srgbClr val="FFFFFF"/>
                  </a:outerShdw>
                </a:effectLst>
              </a:rPr>
              <a:t>arbitraje…</a:t>
            </a:r>
          </a:p>
        </p:txBody>
      </p:sp>
      <p:grpSp>
        <p:nvGrpSpPr>
          <p:cNvPr id="228384" name="Group 32"/>
          <p:cNvGrpSpPr>
            <a:grpSpLocks/>
          </p:cNvGrpSpPr>
          <p:nvPr/>
        </p:nvGrpSpPr>
        <p:grpSpPr bwMode="auto">
          <a:xfrm>
            <a:off x="687388" y="0"/>
            <a:ext cx="5108575" cy="6858000"/>
            <a:chOff x="158" y="0"/>
            <a:chExt cx="3218" cy="4320"/>
          </a:xfrm>
        </p:grpSpPr>
        <p:pic>
          <p:nvPicPr>
            <p:cNvPr id="119815" name="Picture 7" descr="peer_review_diagram"/>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8" y="0"/>
              <a:ext cx="3218" cy="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9816" name="Oval 11"/>
            <p:cNvSpPr>
              <a:spLocks noChangeArrowheads="1"/>
            </p:cNvSpPr>
            <p:nvPr/>
          </p:nvSpPr>
          <p:spPr bwMode="auto">
            <a:xfrm>
              <a:off x="1338" y="0"/>
              <a:ext cx="862" cy="391"/>
            </a:xfrm>
            <a:prstGeom prst="ellipse">
              <a:avLst/>
            </a:prstGeom>
            <a:solidFill>
              <a:schemeClr val="accent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28362" name="Text Box 10"/>
            <p:cNvSpPr txBox="1">
              <a:spLocks noChangeArrowheads="1"/>
            </p:cNvSpPr>
            <p:nvPr/>
          </p:nvSpPr>
          <p:spPr bwMode="auto">
            <a:xfrm>
              <a:off x="1387" y="73"/>
              <a:ext cx="858"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b="1">
                  <a:effectLst>
                    <a:outerShdw blurRad="38100" dist="38100" dir="2700000" algn="tl">
                      <a:srgbClr val="C0C0C0"/>
                    </a:outerShdw>
                  </a:effectLst>
                </a:rPr>
                <a:t>Artículo enviado</a:t>
              </a:r>
            </a:p>
            <a:p>
              <a:pPr>
                <a:defRPr/>
              </a:pPr>
              <a:r>
                <a:rPr lang="es-ES" sz="1200" b="1">
                  <a:effectLst>
                    <a:outerShdw blurRad="38100" dist="38100" dir="2700000" algn="tl">
                      <a:srgbClr val="C0C0C0"/>
                    </a:outerShdw>
                  </a:effectLst>
                </a:rPr>
                <a:t> a revista</a:t>
              </a:r>
            </a:p>
          </p:txBody>
        </p:sp>
        <p:sp>
          <p:nvSpPr>
            <p:cNvPr id="119818" name="Oval 13"/>
            <p:cNvSpPr>
              <a:spLocks noChangeArrowheads="1"/>
            </p:cNvSpPr>
            <p:nvPr/>
          </p:nvSpPr>
          <p:spPr bwMode="auto">
            <a:xfrm>
              <a:off x="476" y="663"/>
              <a:ext cx="2540" cy="272"/>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28364" name="Text Box 12"/>
            <p:cNvSpPr txBox="1">
              <a:spLocks noChangeArrowheads="1"/>
            </p:cNvSpPr>
            <p:nvPr/>
          </p:nvSpPr>
          <p:spPr bwMode="auto">
            <a:xfrm>
              <a:off x="548" y="647"/>
              <a:ext cx="2377"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b="1">
                  <a:effectLst>
                    <a:outerShdw blurRad="38100" dist="38100" dir="2700000" algn="tl">
                      <a:srgbClr val="C0C0C0"/>
                    </a:outerShdw>
                  </a:effectLst>
                </a:rPr>
                <a:t>Primera evaluación editor revista.</a:t>
              </a:r>
            </a:p>
            <a:p>
              <a:pPr>
                <a:defRPr/>
              </a:pPr>
              <a:r>
                <a:rPr lang="es-ES" sz="1200" b="1">
                  <a:effectLst>
                    <a:outerShdw blurRad="38100" dist="38100" dir="2700000" algn="tl">
                      <a:srgbClr val="C0C0C0"/>
                    </a:outerShdw>
                  </a:effectLst>
                </a:rPr>
                <a:t>¿Artículo se ajusta  a la revista, es de calidad?</a:t>
              </a:r>
            </a:p>
          </p:txBody>
        </p:sp>
        <p:sp>
          <p:nvSpPr>
            <p:cNvPr id="119820" name="Oval 15"/>
            <p:cNvSpPr>
              <a:spLocks noChangeArrowheads="1"/>
            </p:cNvSpPr>
            <p:nvPr/>
          </p:nvSpPr>
          <p:spPr bwMode="auto">
            <a:xfrm>
              <a:off x="2381" y="1207"/>
              <a:ext cx="771" cy="363"/>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28366" name="Text Box 14"/>
            <p:cNvSpPr txBox="1">
              <a:spLocks noChangeArrowheads="1"/>
            </p:cNvSpPr>
            <p:nvPr/>
          </p:nvSpPr>
          <p:spPr bwMode="auto">
            <a:xfrm>
              <a:off x="2457" y="1162"/>
              <a:ext cx="663" cy="4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b="1">
                  <a:effectLst>
                    <a:outerShdw blurRad="38100" dist="38100" dir="2700000" algn="tl">
                      <a:srgbClr val="C0C0C0"/>
                    </a:outerShdw>
                  </a:effectLst>
                </a:rPr>
                <a:t>Sí,</a:t>
              </a:r>
            </a:p>
            <a:p>
              <a:pPr>
                <a:defRPr/>
              </a:pPr>
              <a:r>
                <a:rPr lang="es-ES" sz="1200" b="1">
                  <a:effectLst>
                    <a:outerShdw blurRad="38100" dist="38100" dir="2700000" algn="tl">
                      <a:srgbClr val="C0C0C0"/>
                    </a:outerShdw>
                  </a:effectLst>
                </a:rPr>
                <a:t>Artículo va </a:t>
              </a:r>
            </a:p>
            <a:p>
              <a:pPr>
                <a:defRPr/>
              </a:pPr>
              <a:r>
                <a:rPr lang="es-ES" sz="1200" b="1">
                  <a:effectLst>
                    <a:outerShdw blurRad="38100" dist="38100" dir="2700000" algn="tl">
                      <a:srgbClr val="C0C0C0"/>
                    </a:outerShdw>
                  </a:effectLst>
                </a:rPr>
                <a:t>a revisores</a:t>
              </a:r>
            </a:p>
          </p:txBody>
        </p:sp>
        <p:sp>
          <p:nvSpPr>
            <p:cNvPr id="119822" name="Oval 17"/>
            <p:cNvSpPr>
              <a:spLocks noChangeArrowheads="1"/>
            </p:cNvSpPr>
            <p:nvPr/>
          </p:nvSpPr>
          <p:spPr bwMode="auto">
            <a:xfrm>
              <a:off x="340" y="1162"/>
              <a:ext cx="862" cy="454"/>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28368" name="Text Box 16"/>
            <p:cNvSpPr txBox="1">
              <a:spLocks noChangeArrowheads="1"/>
            </p:cNvSpPr>
            <p:nvPr/>
          </p:nvSpPr>
          <p:spPr bwMode="auto">
            <a:xfrm>
              <a:off x="295" y="1162"/>
              <a:ext cx="989" cy="4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b="1">
                  <a:effectLst>
                    <a:outerShdw blurRad="38100" dist="38100" dir="2700000" algn="tl">
                      <a:srgbClr val="C0C0C0"/>
                    </a:outerShdw>
                  </a:effectLst>
                </a:rPr>
                <a:t>No,</a:t>
              </a:r>
            </a:p>
            <a:p>
              <a:pPr>
                <a:defRPr/>
              </a:pPr>
              <a:r>
                <a:rPr lang="es-ES" sz="1200" b="1">
                  <a:effectLst>
                    <a:outerShdw blurRad="38100" dist="38100" dir="2700000" algn="tl">
                      <a:srgbClr val="C0C0C0"/>
                    </a:outerShdw>
                  </a:effectLst>
                </a:rPr>
                <a:t>Artículo rechazado</a:t>
              </a:r>
            </a:p>
            <a:p>
              <a:pPr>
                <a:defRPr/>
              </a:pPr>
              <a:r>
                <a:rPr lang="es-ES" sz="1200" b="1">
                  <a:effectLst>
                    <a:outerShdw blurRad="38100" dist="38100" dir="2700000" algn="tl">
                      <a:srgbClr val="C0C0C0"/>
                    </a:outerShdw>
                  </a:effectLst>
                </a:rPr>
                <a:t>o va acambios</a:t>
              </a:r>
            </a:p>
          </p:txBody>
        </p:sp>
        <p:sp>
          <p:nvSpPr>
            <p:cNvPr id="119824" name="Oval 18"/>
            <p:cNvSpPr>
              <a:spLocks noChangeArrowheads="1"/>
            </p:cNvSpPr>
            <p:nvPr/>
          </p:nvSpPr>
          <p:spPr bwMode="auto">
            <a:xfrm>
              <a:off x="295" y="1752"/>
              <a:ext cx="589" cy="363"/>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28371" name="Text Box 19"/>
            <p:cNvSpPr txBox="1">
              <a:spLocks noChangeArrowheads="1"/>
            </p:cNvSpPr>
            <p:nvPr/>
          </p:nvSpPr>
          <p:spPr bwMode="auto">
            <a:xfrm>
              <a:off x="281" y="1789"/>
              <a:ext cx="559"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b="1">
                  <a:effectLst>
                    <a:outerShdw blurRad="38100" dist="38100" dir="2700000" algn="tl">
                      <a:srgbClr val="C0C0C0"/>
                    </a:outerShdw>
                  </a:effectLst>
                </a:rPr>
                <a:t>Se piden </a:t>
              </a:r>
            </a:p>
            <a:p>
              <a:pPr>
                <a:defRPr/>
              </a:pPr>
              <a:r>
                <a:rPr lang="es-ES" sz="1200" b="1">
                  <a:effectLst>
                    <a:outerShdw blurRad="38100" dist="38100" dir="2700000" algn="tl">
                      <a:srgbClr val="C0C0C0"/>
                    </a:outerShdw>
                  </a:effectLst>
                </a:rPr>
                <a:t>cambios</a:t>
              </a:r>
            </a:p>
          </p:txBody>
        </p:sp>
        <p:sp>
          <p:nvSpPr>
            <p:cNvPr id="119826" name="Oval 20"/>
            <p:cNvSpPr>
              <a:spLocks noChangeArrowheads="1"/>
            </p:cNvSpPr>
            <p:nvPr/>
          </p:nvSpPr>
          <p:spPr bwMode="auto">
            <a:xfrm>
              <a:off x="1202" y="1797"/>
              <a:ext cx="1134" cy="272"/>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28373" name="Text Box 21"/>
            <p:cNvSpPr txBox="1">
              <a:spLocks noChangeArrowheads="1"/>
            </p:cNvSpPr>
            <p:nvPr/>
          </p:nvSpPr>
          <p:spPr bwMode="auto">
            <a:xfrm>
              <a:off x="1365" y="1789"/>
              <a:ext cx="815"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b="1">
                  <a:effectLst>
                    <a:outerShdw blurRad="38100" dist="38100" dir="2700000" algn="tl">
                      <a:srgbClr val="C0C0C0"/>
                    </a:outerShdw>
                  </a:effectLst>
                </a:rPr>
                <a:t>Revisor evalúa </a:t>
              </a:r>
            </a:p>
            <a:p>
              <a:pPr>
                <a:defRPr/>
              </a:pPr>
              <a:r>
                <a:rPr lang="es-ES" sz="1200" b="1">
                  <a:effectLst>
                    <a:outerShdw blurRad="38100" dist="38100" dir="2700000" algn="tl">
                      <a:srgbClr val="C0C0C0"/>
                    </a:outerShdw>
                  </a:effectLst>
                </a:rPr>
                <a:t>artículo</a:t>
              </a:r>
            </a:p>
          </p:txBody>
        </p:sp>
        <p:sp>
          <p:nvSpPr>
            <p:cNvPr id="119828" name="Oval 23"/>
            <p:cNvSpPr>
              <a:spLocks noChangeArrowheads="1"/>
            </p:cNvSpPr>
            <p:nvPr/>
          </p:nvSpPr>
          <p:spPr bwMode="auto">
            <a:xfrm>
              <a:off x="1020" y="2115"/>
              <a:ext cx="1497" cy="408"/>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28374" name="Text Box 22"/>
            <p:cNvSpPr txBox="1">
              <a:spLocks noChangeArrowheads="1"/>
            </p:cNvSpPr>
            <p:nvPr/>
          </p:nvSpPr>
          <p:spPr bwMode="auto">
            <a:xfrm>
              <a:off x="1066" y="2205"/>
              <a:ext cx="1421"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defRPr/>
              </a:pPr>
              <a:r>
                <a:rPr lang="es-ES" sz="1200" b="1">
                  <a:effectLst>
                    <a:outerShdw blurRad="38100" dist="38100" dir="2700000" algn="tl">
                      <a:srgbClr val="C0C0C0"/>
                    </a:outerShdw>
                  </a:effectLst>
                </a:rPr>
                <a:t>Importancia, evidencia,</a:t>
              </a:r>
            </a:p>
            <a:p>
              <a:pPr>
                <a:defRPr/>
              </a:pPr>
              <a:r>
                <a:rPr lang="es-ES" sz="1200" b="1">
                  <a:effectLst>
                    <a:outerShdw blurRad="38100" dist="38100" dir="2700000" algn="tl">
                      <a:srgbClr val="C0C0C0"/>
                    </a:outerShdw>
                  </a:effectLst>
                </a:rPr>
                <a:t>razonamiento, ética etc.</a:t>
              </a:r>
            </a:p>
          </p:txBody>
        </p:sp>
        <p:sp>
          <p:nvSpPr>
            <p:cNvPr id="119830" name="Oval 25"/>
            <p:cNvSpPr>
              <a:spLocks noChangeArrowheads="1"/>
            </p:cNvSpPr>
            <p:nvPr/>
          </p:nvSpPr>
          <p:spPr bwMode="auto">
            <a:xfrm>
              <a:off x="1020" y="2659"/>
              <a:ext cx="1588" cy="363"/>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28376" name="Text Box 24"/>
            <p:cNvSpPr txBox="1">
              <a:spLocks noChangeArrowheads="1"/>
            </p:cNvSpPr>
            <p:nvPr/>
          </p:nvSpPr>
          <p:spPr bwMode="auto">
            <a:xfrm>
              <a:off x="1219" y="2704"/>
              <a:ext cx="1122"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b="1">
                  <a:effectLst>
                    <a:outerShdw blurRad="38100" dist="38100" dir="2700000" algn="tl">
                      <a:srgbClr val="C0C0C0"/>
                    </a:outerShdw>
                  </a:effectLst>
                </a:rPr>
                <a:t>Recomienda aceptar, </a:t>
              </a:r>
            </a:p>
            <a:p>
              <a:pPr>
                <a:defRPr/>
              </a:pPr>
              <a:r>
                <a:rPr lang="es-ES" sz="1200" b="1">
                  <a:effectLst>
                    <a:outerShdw blurRad="38100" dist="38100" dir="2700000" algn="tl">
                      <a:srgbClr val="C0C0C0"/>
                    </a:outerShdw>
                  </a:effectLst>
                </a:rPr>
                <a:t>modificar o rechazar</a:t>
              </a:r>
            </a:p>
          </p:txBody>
        </p:sp>
        <p:sp>
          <p:nvSpPr>
            <p:cNvPr id="119832" name="Oval 27"/>
            <p:cNvSpPr>
              <a:spLocks noChangeArrowheads="1"/>
            </p:cNvSpPr>
            <p:nvPr/>
          </p:nvSpPr>
          <p:spPr bwMode="auto">
            <a:xfrm>
              <a:off x="1111" y="3158"/>
              <a:ext cx="1451" cy="272"/>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28378" name="Text Box 26"/>
            <p:cNvSpPr txBox="1">
              <a:spLocks noChangeArrowheads="1"/>
            </p:cNvSpPr>
            <p:nvPr/>
          </p:nvSpPr>
          <p:spPr bwMode="auto">
            <a:xfrm>
              <a:off x="882" y="3158"/>
              <a:ext cx="1834"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b="1">
                  <a:effectLst>
                    <a:outerShdw blurRad="38100" dist="38100" dir="2700000" algn="tl">
                      <a:srgbClr val="C0C0C0"/>
                    </a:outerShdw>
                  </a:effectLst>
                </a:rPr>
                <a:t>Editor toma la decisión final en base</a:t>
              </a:r>
            </a:p>
            <a:p>
              <a:pPr>
                <a:defRPr/>
              </a:pPr>
              <a:r>
                <a:rPr lang="es-ES" sz="1200" b="1">
                  <a:effectLst>
                    <a:outerShdw blurRad="38100" dist="38100" dir="2700000" algn="tl">
                      <a:srgbClr val="C0C0C0"/>
                    </a:outerShdw>
                  </a:effectLst>
                </a:rPr>
                <a:t> a comentarios revisor</a:t>
              </a:r>
            </a:p>
          </p:txBody>
        </p:sp>
        <p:sp>
          <p:nvSpPr>
            <p:cNvPr id="119834" name="Oval 28"/>
            <p:cNvSpPr>
              <a:spLocks noChangeArrowheads="1"/>
            </p:cNvSpPr>
            <p:nvPr/>
          </p:nvSpPr>
          <p:spPr bwMode="auto">
            <a:xfrm>
              <a:off x="1201" y="3612"/>
              <a:ext cx="1180" cy="272"/>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28381" name="Text Box 29"/>
            <p:cNvSpPr txBox="1">
              <a:spLocks noChangeArrowheads="1"/>
            </p:cNvSpPr>
            <p:nvPr/>
          </p:nvSpPr>
          <p:spPr bwMode="auto">
            <a:xfrm>
              <a:off x="1163" y="3657"/>
              <a:ext cx="1231" cy="1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b="1" dirty="0">
                  <a:effectLst>
                    <a:outerShdw blurRad="38100" dist="38100" dir="2700000" algn="tl">
                      <a:srgbClr val="C0C0C0"/>
                    </a:outerShdw>
                  </a:effectLst>
                </a:rPr>
                <a:t>Editor </a:t>
              </a:r>
              <a:r>
                <a:rPr lang="es-ES" sz="1200" b="1" dirty="0" smtClean="0">
                  <a:effectLst>
                    <a:outerShdw blurRad="38100" dist="38100" dir="2700000" algn="tl">
                      <a:srgbClr val="C0C0C0"/>
                    </a:outerShdw>
                  </a:effectLst>
                </a:rPr>
                <a:t>ordena </a:t>
              </a:r>
              <a:r>
                <a:rPr lang="es-ES" sz="1200" b="1" dirty="0">
                  <a:effectLst>
                    <a:outerShdw blurRad="38100" dist="38100" dir="2700000" algn="tl">
                      <a:srgbClr val="C0C0C0"/>
                    </a:outerShdw>
                  </a:effectLst>
                </a:rPr>
                <a:t>impresión</a:t>
              </a:r>
            </a:p>
          </p:txBody>
        </p:sp>
        <p:sp>
          <p:nvSpPr>
            <p:cNvPr id="119836" name="Oval 31"/>
            <p:cNvSpPr>
              <a:spLocks noChangeArrowheads="1"/>
            </p:cNvSpPr>
            <p:nvPr/>
          </p:nvSpPr>
          <p:spPr bwMode="auto">
            <a:xfrm>
              <a:off x="1384" y="3974"/>
              <a:ext cx="816" cy="300"/>
            </a:xfrm>
            <a:prstGeom prst="ellipse">
              <a:avLst/>
            </a:prstGeom>
            <a:solidFill>
              <a:schemeClr val="accent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228382" name="Text Box 30"/>
            <p:cNvSpPr txBox="1">
              <a:spLocks noChangeArrowheads="1"/>
            </p:cNvSpPr>
            <p:nvPr/>
          </p:nvSpPr>
          <p:spPr bwMode="auto">
            <a:xfrm>
              <a:off x="1322" y="4020"/>
              <a:ext cx="92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b="1">
                  <a:effectLst>
                    <a:outerShdw blurRad="38100" dist="38100" dir="2700000" algn="tl">
                      <a:srgbClr val="C0C0C0"/>
                    </a:outerShdw>
                  </a:effectLst>
                </a:rPr>
                <a:t>Artículo aparece </a:t>
              </a:r>
            </a:p>
            <a:p>
              <a:pPr>
                <a:defRPr/>
              </a:pPr>
              <a:r>
                <a:rPr lang="es-ES" sz="1200" b="1">
                  <a:effectLst>
                    <a:outerShdw blurRad="38100" dist="38100" dir="2700000" algn="tl">
                      <a:srgbClr val="C0C0C0"/>
                    </a:outerShdw>
                  </a:effectLst>
                </a:rPr>
                <a:t>publicado</a:t>
              </a:r>
            </a:p>
          </p:txBody>
        </p:sp>
      </p:grpSp>
      <p:sp>
        <p:nvSpPr>
          <p:cNvPr id="30"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31"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28384"/>
                                        </p:tgtEl>
                                        <p:attrNameLst>
                                          <p:attrName>style.visibility</p:attrName>
                                        </p:attrNameLst>
                                      </p:cBhvr>
                                      <p:to>
                                        <p:strVal val="visible"/>
                                      </p:to>
                                    </p:set>
                                    <p:animEffect transition="in" filter="wipe(up)">
                                      <p:cBhvr>
                                        <p:cTn id="7" dur="5000"/>
                                        <p:tgtEl>
                                          <p:spTgt spid="228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9" name="Text Box 9"/>
          <p:cNvSpPr txBox="1">
            <a:spLocks noChangeArrowheads="1"/>
          </p:cNvSpPr>
          <p:nvPr/>
        </p:nvSpPr>
        <p:spPr bwMode="auto">
          <a:xfrm>
            <a:off x="1929296" y="1380898"/>
            <a:ext cx="5283819" cy="523220"/>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Responsabilidades de Árbitros</a:t>
            </a:r>
          </a:p>
        </p:txBody>
      </p:sp>
      <p:sp>
        <p:nvSpPr>
          <p:cNvPr id="25613" name="Text Box 13"/>
          <p:cNvSpPr txBox="1">
            <a:spLocks noChangeArrowheads="1"/>
          </p:cNvSpPr>
          <p:nvPr/>
        </p:nvSpPr>
        <p:spPr bwMode="auto">
          <a:xfrm>
            <a:off x="2555234" y="2090172"/>
            <a:ext cx="4123245" cy="26776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lnSpc>
                <a:spcPct val="140000"/>
              </a:lnSpc>
              <a:buClr>
                <a:srgbClr val="CC0000"/>
              </a:buClr>
              <a:buFontTx/>
              <a:buChar char="•"/>
              <a:defRPr/>
            </a:pPr>
            <a:r>
              <a:rPr lang="es-ES_tradnl" dirty="0">
                <a:effectLst>
                  <a:outerShdw blurRad="38100" dist="38100" dir="2700000" algn="tl">
                    <a:srgbClr val="C0C0C0"/>
                  </a:outerShdw>
                </a:effectLst>
              </a:rPr>
              <a:t> Respuesta diligente</a:t>
            </a:r>
          </a:p>
          <a:p>
            <a:pPr algn="l">
              <a:lnSpc>
                <a:spcPct val="140000"/>
              </a:lnSpc>
              <a:buClr>
                <a:srgbClr val="CC0000"/>
              </a:buClr>
              <a:buFontTx/>
              <a:buChar char="•"/>
              <a:defRPr/>
            </a:pPr>
            <a:r>
              <a:rPr lang="es-ES_tradnl" dirty="0">
                <a:effectLst>
                  <a:outerShdw blurRad="38100" dist="38100" dir="2700000" algn="tl">
                    <a:srgbClr val="C0C0C0"/>
                  </a:outerShdw>
                </a:effectLst>
              </a:rPr>
              <a:t> Competencia</a:t>
            </a:r>
          </a:p>
          <a:p>
            <a:pPr algn="l">
              <a:lnSpc>
                <a:spcPct val="140000"/>
              </a:lnSpc>
              <a:buClr>
                <a:srgbClr val="CC0000"/>
              </a:buClr>
              <a:buFontTx/>
              <a:buChar char="•"/>
              <a:defRPr/>
            </a:pPr>
            <a:r>
              <a:rPr lang="es-ES_tradnl" dirty="0">
                <a:effectLst>
                  <a:outerShdw blurRad="38100" dist="38100" dir="2700000" algn="tl">
                    <a:srgbClr val="C0C0C0"/>
                  </a:outerShdw>
                </a:effectLst>
              </a:rPr>
              <a:t> Imparcialidad</a:t>
            </a:r>
          </a:p>
          <a:p>
            <a:pPr algn="l">
              <a:lnSpc>
                <a:spcPct val="140000"/>
              </a:lnSpc>
              <a:buClr>
                <a:srgbClr val="CC0000"/>
              </a:buClr>
              <a:buFontTx/>
              <a:buChar char="•"/>
              <a:defRPr/>
            </a:pPr>
            <a:r>
              <a:rPr lang="es-ES_tradnl" dirty="0">
                <a:effectLst>
                  <a:outerShdw blurRad="38100" dist="38100" dir="2700000" algn="tl">
                    <a:srgbClr val="C0C0C0"/>
                  </a:outerShdw>
                </a:effectLst>
              </a:rPr>
              <a:t> Confidencialidad</a:t>
            </a:r>
          </a:p>
          <a:p>
            <a:pPr algn="l">
              <a:lnSpc>
                <a:spcPct val="140000"/>
              </a:lnSpc>
              <a:buClr>
                <a:srgbClr val="CC0000"/>
              </a:buClr>
              <a:buFontTx/>
              <a:buChar char="•"/>
              <a:defRPr/>
            </a:pPr>
            <a:r>
              <a:rPr lang="es-ES_tradnl" dirty="0" smtClean="0">
                <a:effectLst>
                  <a:outerShdw blurRad="38100" dist="38100" dir="2700000" algn="tl">
                    <a:srgbClr val="C0C0C0"/>
                  </a:outerShdw>
                </a:effectLst>
              </a:rPr>
              <a:t> Crítica </a:t>
            </a:r>
            <a:r>
              <a:rPr lang="es-ES_tradnl" dirty="0">
                <a:effectLst>
                  <a:outerShdw blurRad="38100" dist="38100" dir="2700000" algn="tl">
                    <a:srgbClr val="C0C0C0"/>
                  </a:outerShdw>
                </a:effectLst>
              </a:rPr>
              <a:t>constructiva</a:t>
            </a:r>
          </a:p>
          <a:p>
            <a:pPr algn="l">
              <a:lnSpc>
                <a:spcPct val="140000"/>
              </a:lnSpc>
              <a:buClr>
                <a:srgbClr val="CC0000"/>
              </a:buClr>
              <a:buFontTx/>
              <a:buChar char="•"/>
              <a:defRPr/>
            </a:pPr>
            <a:r>
              <a:rPr lang="es-ES_tradnl" dirty="0">
                <a:effectLst>
                  <a:outerShdw blurRad="38100" dist="38100" dir="2700000" algn="tl">
                    <a:srgbClr val="C0C0C0"/>
                  </a:outerShdw>
                </a:effectLst>
              </a:rPr>
              <a:t> Responsabilidad con la sociedad</a:t>
            </a:r>
          </a:p>
        </p:txBody>
      </p:sp>
      <p:sp>
        <p:nvSpPr>
          <p:cNvPr id="120836" name="Text Box 15"/>
          <p:cNvSpPr txBox="1">
            <a:spLocks noChangeArrowheads="1"/>
          </p:cNvSpPr>
          <p:nvPr/>
        </p:nvSpPr>
        <p:spPr bwMode="auto">
          <a:xfrm>
            <a:off x="3334837" y="4909343"/>
            <a:ext cx="4233862" cy="639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r" eaLnBrk="1" hangingPunct="1"/>
            <a:r>
              <a:rPr lang="es-ES_tradnl" sz="1200"/>
              <a:t>M. Kalichnan. </a:t>
            </a:r>
            <a:r>
              <a:rPr lang="es-ES_tradnl" sz="1200" i="1"/>
              <a:t>Responsible Autorship and Peer Reviewing</a:t>
            </a:r>
            <a:r>
              <a:rPr lang="es-ES_tradnl" sz="1200"/>
              <a:t>. </a:t>
            </a:r>
          </a:p>
          <a:p>
            <a:pPr algn="r" eaLnBrk="1" hangingPunct="1"/>
            <a:r>
              <a:rPr lang="es-ES_tradnl" sz="1200"/>
              <a:t>Responsible Conduct in Research, Columbia University.</a:t>
            </a:r>
          </a:p>
          <a:p>
            <a:pPr algn="r" eaLnBrk="1" hangingPunct="1"/>
            <a:r>
              <a:rPr lang="es-ES_tradnl" sz="1200"/>
              <a:t>http:/ccnmtl.columbia.edu/projects/rcr/rcr_authorship/</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9" name="Text Box 22"/>
          <p:cNvSpPr txBox="1">
            <a:spLocks noChangeArrowheads="1"/>
          </p:cNvSpPr>
          <p:nvPr/>
        </p:nvSpPr>
        <p:spPr bwMode="auto">
          <a:xfrm>
            <a:off x="560567" y="765175"/>
            <a:ext cx="1079143" cy="769441"/>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
        <p:nvSpPr>
          <p:cNvPr id="8"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5609"/>
                                        </p:tgtEl>
                                        <p:attrNameLst>
                                          <p:attrName>style.visibility</p:attrName>
                                        </p:attrNameLst>
                                      </p:cBhvr>
                                      <p:to>
                                        <p:strVal val="visible"/>
                                      </p:to>
                                    </p:set>
                                    <p:anim calcmode="discrete" valueType="clr">
                                      <p:cBhvr override="childStyle">
                                        <p:cTn id="7" dur="80"/>
                                        <p:tgtEl>
                                          <p:spTgt spid="25609"/>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5609"/>
                                        </p:tgtEl>
                                        <p:attrNameLst>
                                          <p:attrName>fillcolor</p:attrName>
                                        </p:attrNameLst>
                                      </p:cBhvr>
                                      <p:tavLst>
                                        <p:tav tm="0">
                                          <p:val>
                                            <p:clrVal>
                                              <a:schemeClr val="accent2"/>
                                            </p:clrVal>
                                          </p:val>
                                        </p:tav>
                                        <p:tav tm="50000">
                                          <p:val>
                                            <p:clrVal>
                                              <a:schemeClr val="hlink"/>
                                            </p:clrVal>
                                          </p:val>
                                        </p:tav>
                                      </p:tavLst>
                                    </p:anim>
                                    <p:set>
                                      <p:cBhvr>
                                        <p:cTn id="9" dur="80"/>
                                        <p:tgtEl>
                                          <p:spTgt spid="25609"/>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5613"/>
                                        </p:tgtEl>
                                        <p:attrNameLst>
                                          <p:attrName>style.visibility</p:attrName>
                                        </p:attrNameLst>
                                      </p:cBhvr>
                                      <p:to>
                                        <p:strVal val="visible"/>
                                      </p:to>
                                    </p:set>
                                    <p:animEffect transition="in" filter="wipe(up)">
                                      <p:cBhvr>
                                        <p:cTn id="14" dur="2000"/>
                                        <p:tgtEl>
                                          <p:spTgt spid="256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9" grpId="0" animBg="1"/>
      <p:bldP spid="25613"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Text Box 2"/>
          <p:cNvSpPr txBox="1">
            <a:spLocks noChangeArrowheads="1"/>
          </p:cNvSpPr>
          <p:nvPr/>
        </p:nvSpPr>
        <p:spPr bwMode="auto">
          <a:xfrm>
            <a:off x="2306638" y="1196975"/>
            <a:ext cx="4530725" cy="485775"/>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2400">
                <a:effectLst>
                  <a:outerShdw blurRad="38100" dist="38100" dir="2700000" algn="tl">
                    <a:srgbClr val="FFFFFF"/>
                  </a:outerShdw>
                </a:effectLst>
              </a:rPr>
              <a:t>Responsabilidades de Árbitros</a:t>
            </a:r>
          </a:p>
        </p:txBody>
      </p:sp>
      <p:sp>
        <p:nvSpPr>
          <p:cNvPr id="272387" name="Text Box 3"/>
          <p:cNvSpPr txBox="1">
            <a:spLocks noChangeArrowheads="1"/>
          </p:cNvSpPr>
          <p:nvPr/>
        </p:nvSpPr>
        <p:spPr bwMode="auto">
          <a:xfrm>
            <a:off x="1581653" y="1829934"/>
            <a:ext cx="6146800" cy="3975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lnSpc>
                <a:spcPct val="140000"/>
              </a:lnSpc>
              <a:buClr>
                <a:srgbClr val="CC0000"/>
              </a:buClr>
              <a:defRPr/>
            </a:pPr>
            <a:r>
              <a:rPr lang="es-ES_tradnl" sz="2400" u="sng" dirty="0">
                <a:effectLst>
                  <a:outerShdw blurRad="38100" dist="38100" dir="2700000" algn="tl">
                    <a:srgbClr val="C0C0C0"/>
                  </a:outerShdw>
                </a:effectLst>
              </a:rPr>
              <a:t>Con autores:</a:t>
            </a:r>
          </a:p>
          <a:p>
            <a:pPr algn="l">
              <a:lnSpc>
                <a:spcPct val="140000"/>
              </a:lnSpc>
              <a:buClr>
                <a:srgbClr val="CC0000"/>
              </a:buClr>
              <a:buFontTx/>
              <a:buChar char="•"/>
              <a:defRPr/>
            </a:pPr>
            <a:r>
              <a:rPr lang="es-ES_tradnl" dirty="0">
                <a:effectLst>
                  <a:outerShdw blurRad="38100" dist="38100" dir="2700000" algn="tl">
                    <a:srgbClr val="C0C0C0"/>
                  </a:outerShdw>
                </a:effectLst>
              </a:rPr>
              <a:t> Trato a los autores con respeto</a:t>
            </a:r>
          </a:p>
          <a:p>
            <a:pPr algn="l">
              <a:lnSpc>
                <a:spcPct val="140000"/>
              </a:lnSpc>
              <a:buClr>
                <a:srgbClr val="CC0000"/>
              </a:buClr>
              <a:buFontTx/>
              <a:buChar char="•"/>
              <a:defRPr/>
            </a:pPr>
            <a:r>
              <a:rPr lang="es-ES_tradnl" dirty="0">
                <a:effectLst>
                  <a:outerShdw blurRad="38100" dist="38100" dir="2700000" algn="tl">
                    <a:srgbClr val="C0C0C0"/>
                  </a:outerShdw>
                </a:effectLst>
              </a:rPr>
              <a:t> Evaluación honesta del trabajo</a:t>
            </a:r>
          </a:p>
          <a:p>
            <a:pPr algn="l">
              <a:lnSpc>
                <a:spcPct val="140000"/>
              </a:lnSpc>
              <a:buClr>
                <a:srgbClr val="CC0000"/>
              </a:buClr>
              <a:buFontTx/>
              <a:buChar char="•"/>
              <a:defRPr/>
            </a:pPr>
            <a:r>
              <a:rPr lang="es-ES_tradnl" dirty="0">
                <a:effectLst>
                  <a:outerShdw blurRad="38100" dist="38100" dir="2700000" algn="tl">
                    <a:srgbClr val="C0C0C0"/>
                  </a:outerShdw>
                </a:effectLst>
              </a:rPr>
              <a:t> No aprovecharse de información privilegiada</a:t>
            </a:r>
          </a:p>
          <a:p>
            <a:pPr algn="l">
              <a:lnSpc>
                <a:spcPct val="140000"/>
              </a:lnSpc>
              <a:buClr>
                <a:srgbClr val="CC0000"/>
              </a:buClr>
              <a:buFontTx/>
              <a:buChar char="•"/>
              <a:defRPr/>
            </a:pPr>
            <a:r>
              <a:rPr lang="es-ES_tradnl" dirty="0">
                <a:effectLst>
                  <a:outerShdw blurRad="38100" dist="38100" dir="2700000" algn="tl">
                    <a:srgbClr val="C0C0C0"/>
                  </a:outerShdw>
                </a:effectLst>
              </a:rPr>
              <a:t> Evitar la tentación de sugerir citas de su trabajo</a:t>
            </a:r>
          </a:p>
          <a:p>
            <a:pPr algn="l">
              <a:lnSpc>
                <a:spcPct val="140000"/>
              </a:lnSpc>
              <a:buClr>
                <a:srgbClr val="CC0000"/>
              </a:buClr>
              <a:defRPr/>
            </a:pPr>
            <a:endParaRPr lang="es-ES_tradnl" sz="1400" dirty="0">
              <a:effectLst>
                <a:outerShdw blurRad="38100" dist="38100" dir="2700000" algn="tl">
                  <a:srgbClr val="C0C0C0"/>
                </a:outerShdw>
              </a:effectLst>
            </a:endParaRPr>
          </a:p>
          <a:p>
            <a:pPr algn="l">
              <a:lnSpc>
                <a:spcPct val="140000"/>
              </a:lnSpc>
              <a:buClr>
                <a:srgbClr val="CC0000"/>
              </a:buClr>
              <a:defRPr/>
            </a:pPr>
            <a:r>
              <a:rPr lang="es-ES_tradnl" sz="2400" u="sng" dirty="0">
                <a:effectLst>
                  <a:outerShdw blurRad="38100" dist="38100" dir="2700000" algn="tl">
                    <a:srgbClr val="C0C0C0"/>
                  </a:outerShdw>
                </a:effectLst>
              </a:rPr>
              <a:t>Con revistas:</a:t>
            </a:r>
          </a:p>
          <a:p>
            <a:pPr algn="l">
              <a:lnSpc>
                <a:spcPct val="140000"/>
              </a:lnSpc>
              <a:buClr>
                <a:srgbClr val="CC0000"/>
              </a:buClr>
              <a:buFontTx/>
              <a:buChar char="•"/>
              <a:defRPr/>
            </a:pPr>
            <a:r>
              <a:rPr lang="es-ES_tradnl" dirty="0">
                <a:effectLst>
                  <a:outerShdw blurRad="38100" dist="38100" dir="2700000" algn="tl">
                    <a:srgbClr val="C0C0C0"/>
                  </a:outerShdw>
                </a:effectLst>
              </a:rPr>
              <a:t> Entregar a tiempo el trabajo bien hecho</a:t>
            </a:r>
          </a:p>
          <a:p>
            <a:pPr algn="l">
              <a:lnSpc>
                <a:spcPct val="140000"/>
              </a:lnSpc>
              <a:buClr>
                <a:srgbClr val="CC0000"/>
              </a:buClr>
              <a:buFontTx/>
              <a:buChar char="•"/>
              <a:defRPr/>
            </a:pPr>
            <a:r>
              <a:rPr lang="es-ES_tradnl" dirty="0">
                <a:effectLst>
                  <a:outerShdw blurRad="38100" dist="38100" dir="2700000" algn="tl">
                    <a:srgbClr val="C0C0C0"/>
                  </a:outerShdw>
                </a:effectLst>
              </a:rPr>
              <a:t> Estar alerta de conflictos de interés</a:t>
            </a:r>
          </a:p>
        </p:txBody>
      </p:sp>
      <p:sp>
        <p:nvSpPr>
          <p:cNvPr id="122884" name="Text Box 4"/>
          <p:cNvSpPr txBox="1">
            <a:spLocks noChangeArrowheads="1"/>
          </p:cNvSpPr>
          <p:nvPr/>
        </p:nvSpPr>
        <p:spPr bwMode="auto">
          <a:xfrm>
            <a:off x="5340350" y="5805488"/>
            <a:ext cx="22415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r" eaLnBrk="1" hangingPunct="1"/>
            <a:r>
              <a:rPr lang="es-ES_tradnl" sz="1200"/>
              <a:t>Council Science Editors 2010</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0" name="Text Box 22"/>
          <p:cNvSpPr txBox="1">
            <a:spLocks noChangeArrowheads="1"/>
          </p:cNvSpPr>
          <p:nvPr/>
        </p:nvSpPr>
        <p:spPr bwMode="auto">
          <a:xfrm>
            <a:off x="560567" y="765175"/>
            <a:ext cx="1079143" cy="769441"/>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
        <p:nvSpPr>
          <p:cNvPr id="9"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72386"/>
                                        </p:tgtEl>
                                        <p:attrNameLst>
                                          <p:attrName>style.visibility</p:attrName>
                                        </p:attrNameLst>
                                      </p:cBhvr>
                                      <p:to>
                                        <p:strVal val="visible"/>
                                      </p:to>
                                    </p:set>
                                    <p:anim calcmode="discrete" valueType="clr">
                                      <p:cBhvr override="childStyle">
                                        <p:cTn id="7" dur="80"/>
                                        <p:tgtEl>
                                          <p:spTgt spid="27238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72386"/>
                                        </p:tgtEl>
                                        <p:attrNameLst>
                                          <p:attrName>fillcolor</p:attrName>
                                        </p:attrNameLst>
                                      </p:cBhvr>
                                      <p:tavLst>
                                        <p:tav tm="0">
                                          <p:val>
                                            <p:clrVal>
                                              <a:schemeClr val="accent2"/>
                                            </p:clrVal>
                                          </p:val>
                                        </p:tav>
                                        <p:tav tm="50000">
                                          <p:val>
                                            <p:clrVal>
                                              <a:schemeClr val="hlink"/>
                                            </p:clrVal>
                                          </p:val>
                                        </p:tav>
                                      </p:tavLst>
                                    </p:anim>
                                    <p:set>
                                      <p:cBhvr>
                                        <p:cTn id="9" dur="80"/>
                                        <p:tgtEl>
                                          <p:spTgt spid="272386"/>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272387">
                                            <p:txEl>
                                              <p:pRg st="0" end="0"/>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272387">
                                            <p:txEl>
                                              <p:pRg st="1" end="1"/>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272387">
                                            <p:txEl>
                                              <p:pRg st="2" end="2"/>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72387">
                                            <p:txEl>
                                              <p:pRg st="3" end="3"/>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272387">
                                            <p:txEl>
                                              <p:pRg st="4" end="4"/>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272387">
                                            <p:txEl>
                                              <p:pRg st="6" end="6"/>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272387">
                                            <p:txEl>
                                              <p:pRg st="7" end="7"/>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7238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86" grpId="0"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92" name="Text Box 8"/>
          <p:cNvSpPr txBox="1">
            <a:spLocks noChangeArrowheads="1"/>
          </p:cNvSpPr>
          <p:nvPr/>
        </p:nvSpPr>
        <p:spPr bwMode="auto">
          <a:xfrm>
            <a:off x="1799432" y="1772816"/>
            <a:ext cx="5545137" cy="2585323"/>
          </a:xfrm>
          <a:prstGeom prst="rect">
            <a:avLst/>
          </a:prstGeom>
          <a:solidFill>
            <a:schemeClr val="accent1">
              <a:lumMod val="90000"/>
            </a:schemeClr>
          </a:solidFill>
          <a:ln>
            <a:noFill/>
          </a:ln>
          <a:effectLst/>
          <a:extLst/>
        </p:spPr>
        <p:txBody>
          <a:bodyPr>
            <a:spAutoFit/>
          </a:bodyPr>
          <a:lstStyle/>
          <a:p>
            <a:pPr algn="l">
              <a:buClr>
                <a:schemeClr val="tx1"/>
              </a:buClr>
              <a:defRPr/>
            </a:pPr>
            <a:r>
              <a:rPr lang="es-ES_tradnl" sz="3200" b="1" dirty="0">
                <a:solidFill>
                  <a:srgbClr val="CC0000"/>
                </a:solidFill>
                <a:effectLst>
                  <a:outerShdw blurRad="38100" dist="38100" dir="2700000" algn="tl">
                    <a:srgbClr val="000000"/>
                  </a:outerShdw>
                </a:effectLst>
              </a:rPr>
              <a:t>Deshonestidad de </a:t>
            </a:r>
            <a:r>
              <a:rPr lang="es-ES_tradnl" sz="3200" b="1" dirty="0" smtClean="0">
                <a:solidFill>
                  <a:srgbClr val="CC0000"/>
                </a:solidFill>
                <a:effectLst>
                  <a:outerShdw blurRad="38100" dist="38100" dir="2700000" algn="tl">
                    <a:srgbClr val="000000"/>
                  </a:outerShdw>
                </a:effectLst>
              </a:rPr>
              <a:t>árbitros</a:t>
            </a:r>
            <a:endParaRPr lang="es-ES_tradnl" sz="3200" b="1" dirty="0">
              <a:solidFill>
                <a:srgbClr val="CC0000"/>
              </a:solidFill>
              <a:effectLst>
                <a:outerShdw blurRad="38100" dist="38100" dir="2700000" algn="tl">
                  <a:srgbClr val="000000"/>
                </a:outerShdw>
              </a:effectLst>
            </a:endParaRPr>
          </a:p>
          <a:p>
            <a:pPr algn="l">
              <a:buClr>
                <a:schemeClr val="tx1"/>
              </a:buClr>
              <a:defRPr/>
            </a:pPr>
            <a:endParaRPr lang="es-ES_tradnl" sz="1000" dirty="0">
              <a:solidFill>
                <a:srgbClr val="CC3300"/>
              </a:solidFill>
              <a:effectLst>
                <a:outerShdw blurRad="38100" dist="38100" dir="2700000" algn="tl">
                  <a:srgbClr val="000000"/>
                </a:outerShdw>
              </a:effectLst>
            </a:endParaRPr>
          </a:p>
          <a:p>
            <a:pPr algn="l">
              <a:buClr>
                <a:srgbClr val="CC0000"/>
              </a:buClr>
              <a:buSzPct val="160000"/>
              <a:buFontTx/>
              <a:buChar char="•"/>
              <a:defRPr/>
            </a:pPr>
            <a:r>
              <a:rPr lang="es-ES_tradnl" dirty="0">
                <a:solidFill>
                  <a:srgbClr val="CC3300"/>
                </a:solidFill>
                <a:effectLst>
                  <a:outerShdw blurRad="38100" dist="38100" dir="2700000" algn="tl">
                    <a:srgbClr val="000000"/>
                  </a:outerShdw>
                </a:effectLst>
              </a:rPr>
              <a:t> </a:t>
            </a:r>
            <a:r>
              <a:rPr lang="es-ES_tradnl" dirty="0">
                <a:effectLst>
                  <a:outerShdw blurRad="38100" dist="38100" dir="2700000" algn="tl">
                    <a:srgbClr val="FFFFFF"/>
                  </a:outerShdw>
                </a:effectLst>
              </a:rPr>
              <a:t>Al aprobar o rechazar artículos sólo porque </a:t>
            </a:r>
          </a:p>
          <a:p>
            <a:pPr algn="l">
              <a:buClr>
                <a:srgbClr val="CC0000"/>
              </a:buClr>
              <a:buSzPct val="160000"/>
              <a:defRPr/>
            </a:pPr>
            <a:r>
              <a:rPr lang="es-ES_tradnl" dirty="0">
                <a:effectLst>
                  <a:outerShdw blurRad="38100" dist="38100" dir="2700000" algn="tl">
                    <a:srgbClr val="FFFFFF"/>
                  </a:outerShdw>
                </a:effectLst>
              </a:rPr>
              <a:t>   favorecen o contradicen sus propios  </a:t>
            </a:r>
          </a:p>
          <a:p>
            <a:pPr algn="l">
              <a:buClr>
                <a:srgbClr val="CC0000"/>
              </a:buClr>
              <a:buSzPct val="160000"/>
              <a:defRPr/>
            </a:pPr>
            <a:r>
              <a:rPr lang="es-ES_tradnl" dirty="0">
                <a:effectLst>
                  <a:outerShdw blurRad="38100" dist="38100" dir="2700000" algn="tl">
                    <a:srgbClr val="FFFFFF"/>
                  </a:outerShdw>
                </a:effectLst>
              </a:rPr>
              <a:t>   intereses…</a:t>
            </a:r>
          </a:p>
          <a:p>
            <a:pPr algn="l">
              <a:buClr>
                <a:srgbClr val="CC0000"/>
              </a:buClr>
              <a:buSzPct val="160000"/>
              <a:buFontTx/>
              <a:buChar char="•"/>
              <a:defRPr/>
            </a:pPr>
            <a:endParaRPr lang="es-ES_tradnl" sz="1000" dirty="0">
              <a:effectLst>
                <a:outerShdw blurRad="38100" dist="38100" dir="2700000" algn="tl">
                  <a:srgbClr val="FFFFFF"/>
                </a:outerShdw>
              </a:effectLst>
            </a:endParaRPr>
          </a:p>
          <a:p>
            <a:pPr algn="l">
              <a:buClr>
                <a:srgbClr val="CC0000"/>
              </a:buClr>
              <a:buSzPct val="160000"/>
              <a:buFontTx/>
              <a:buChar char="•"/>
              <a:defRPr/>
            </a:pPr>
            <a:r>
              <a:rPr lang="es-ES_tradnl" dirty="0">
                <a:effectLst>
                  <a:outerShdw blurRad="38100" dist="38100" dir="2700000" algn="tl">
                    <a:srgbClr val="FFFFFF"/>
                  </a:outerShdw>
                </a:effectLst>
              </a:rPr>
              <a:t> Al tomar ideas de otros…</a:t>
            </a:r>
          </a:p>
          <a:p>
            <a:pPr algn="l">
              <a:buClr>
                <a:srgbClr val="CC0000"/>
              </a:buClr>
              <a:buSzPct val="160000"/>
              <a:buFontTx/>
              <a:buChar char="•"/>
              <a:defRPr/>
            </a:pPr>
            <a:endParaRPr lang="es-ES_tradnl" sz="1000" dirty="0">
              <a:effectLst>
                <a:outerShdw blurRad="38100" dist="38100" dir="2700000" algn="tl">
                  <a:srgbClr val="FFFFFF"/>
                </a:outerShdw>
              </a:effectLst>
            </a:endParaRPr>
          </a:p>
          <a:p>
            <a:pPr algn="l">
              <a:buClr>
                <a:srgbClr val="CC0000"/>
              </a:buClr>
              <a:buSzPct val="160000"/>
              <a:buFontTx/>
              <a:buChar char="•"/>
              <a:defRPr/>
            </a:pPr>
            <a:r>
              <a:rPr lang="es-ES_tradnl" dirty="0">
                <a:effectLst>
                  <a:outerShdw blurRad="38100" dist="38100" dir="2700000" algn="tl">
                    <a:srgbClr val="FFFFFF"/>
                  </a:outerShdw>
                </a:effectLst>
              </a:rPr>
              <a:t> Al retrasar publicación si es su competidor</a:t>
            </a:r>
            <a:endParaRPr lang="es-ES_tradnl" sz="800" dirty="0">
              <a:effectLst>
                <a:outerShdw blurRad="38100" dist="38100" dir="2700000" algn="tl">
                  <a:srgbClr val="FFFFFF"/>
                </a:outerShdw>
              </a:effectLst>
            </a:endParaRPr>
          </a:p>
        </p:txBody>
      </p:sp>
      <p:sp>
        <p:nvSpPr>
          <p:cNvPr id="118793" name="Rectangle 9"/>
          <p:cNvSpPr>
            <a:spLocks noChangeArrowheads="1"/>
          </p:cNvSpPr>
          <p:nvPr/>
        </p:nvSpPr>
        <p:spPr bwMode="auto">
          <a:xfrm>
            <a:off x="350771" y="2493491"/>
            <a:ext cx="1282700" cy="76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4400" dirty="0">
                <a:solidFill>
                  <a:srgbClr val="CC0000"/>
                </a:solidFill>
                <a:effectLst>
                  <a:outerShdw blurRad="38100" dist="38100" dir="2700000" algn="tl">
                    <a:srgbClr val="C0C0C0"/>
                  </a:outerShdw>
                </a:effectLst>
              </a:rPr>
              <a:t>Ojo!</a:t>
            </a:r>
          </a:p>
        </p:txBody>
      </p:sp>
      <p:sp>
        <p:nvSpPr>
          <p:cNvPr id="118798" name="Text Box 14"/>
          <p:cNvSpPr txBox="1">
            <a:spLocks noChangeArrowheads="1"/>
          </p:cNvSpPr>
          <p:nvPr/>
        </p:nvSpPr>
        <p:spPr bwMode="auto">
          <a:xfrm>
            <a:off x="2360498" y="1052513"/>
            <a:ext cx="4423006" cy="523220"/>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 sz="2800">
                <a:effectLst>
                  <a:outerShdw blurRad="38100" dist="38100" dir="2700000" algn="tl">
                    <a:srgbClr val="FFFFFF"/>
                  </a:outerShdw>
                </a:effectLst>
              </a:rPr>
              <a:t>Problemas en el arbitraje</a:t>
            </a:r>
          </a:p>
        </p:txBody>
      </p:sp>
      <p:sp>
        <p:nvSpPr>
          <p:cNvPr id="124935" name="Text Box 15"/>
          <p:cNvSpPr txBox="1">
            <a:spLocks noChangeArrowheads="1"/>
          </p:cNvSpPr>
          <p:nvPr/>
        </p:nvSpPr>
        <p:spPr bwMode="auto">
          <a:xfrm>
            <a:off x="3348038" y="6067425"/>
            <a:ext cx="46767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r" eaLnBrk="1" hangingPunct="1"/>
            <a:r>
              <a:rPr lang="es-ES_tradnl" sz="1200" i="1"/>
              <a:t>Responsible Autorship and Peer Reviewing</a:t>
            </a:r>
            <a:r>
              <a:rPr lang="es-ES_tradnl" sz="1200"/>
              <a:t>. Columbia University.</a:t>
            </a:r>
          </a:p>
          <a:p>
            <a:pPr algn="r" eaLnBrk="1" hangingPunct="1"/>
            <a:r>
              <a:rPr lang="es-ES_tradnl" sz="1200"/>
              <a:t>http:/ccnmtl.columbia.edu/projects/rcr/rcr_authorship/</a:t>
            </a:r>
          </a:p>
        </p:txBody>
      </p:sp>
      <p:sp>
        <p:nvSpPr>
          <p:cNvPr id="118800" name="Rectangle 16"/>
          <p:cNvSpPr>
            <a:spLocks noChangeArrowheads="1"/>
          </p:cNvSpPr>
          <p:nvPr/>
        </p:nvSpPr>
        <p:spPr bwMode="auto">
          <a:xfrm>
            <a:off x="1619250" y="4724400"/>
            <a:ext cx="2952750" cy="1311275"/>
          </a:xfrm>
          <a:prstGeom prst="rect">
            <a:avLst/>
          </a:prstGeom>
          <a:solidFill>
            <a:srgbClr val="FDCEB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s-ES_tradnl">
                <a:effectLst>
                  <a:outerShdw blurRad="38100" dist="38100" dir="2700000" algn="tl">
                    <a:srgbClr val="FFFFFF"/>
                  </a:outerShdw>
                </a:effectLst>
              </a:rPr>
              <a:t>Si se quiere usar la información contactar al autor para futura colaboración</a:t>
            </a:r>
            <a:endParaRPr lang="es-ES_tradnl" sz="1000">
              <a:effectLst>
                <a:outerShdw blurRad="38100" dist="38100" dir="2700000" algn="tl">
                  <a:srgbClr val="FFFFFF"/>
                </a:outerShdw>
              </a:effectLst>
            </a:endParaRPr>
          </a:p>
        </p:txBody>
      </p:sp>
      <p:sp>
        <p:nvSpPr>
          <p:cNvPr id="118801" name="Rectangle 17"/>
          <p:cNvSpPr>
            <a:spLocks noChangeArrowheads="1"/>
          </p:cNvSpPr>
          <p:nvPr/>
        </p:nvSpPr>
        <p:spPr bwMode="auto">
          <a:xfrm>
            <a:off x="4859338" y="4724400"/>
            <a:ext cx="2952750" cy="1311275"/>
          </a:xfrm>
          <a:prstGeom prst="rect">
            <a:avLst/>
          </a:prstGeom>
          <a:solidFill>
            <a:srgbClr val="FDCEB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s-ES_tradnl">
                <a:effectLst>
                  <a:outerShdw blurRad="38100" dist="38100" dir="2700000" algn="tl">
                    <a:srgbClr val="FFFFFF"/>
                  </a:outerShdw>
                </a:effectLst>
              </a:rPr>
              <a:t>No siempre encuentra errores</a:t>
            </a:r>
          </a:p>
          <a:p>
            <a:pPr algn="l">
              <a:defRPr/>
            </a:pPr>
            <a:r>
              <a:rPr lang="es-ES_tradnl">
                <a:effectLst>
                  <a:outerShdw blurRad="38100" dist="38100" dir="2700000" algn="tl">
                    <a:srgbClr val="FFFFFF"/>
                  </a:outerShdw>
                </a:effectLst>
              </a:rPr>
              <a:t>No evita publicación de artículos que no sirven</a:t>
            </a:r>
            <a:endParaRPr lang="es-ES">
              <a:effectLst>
                <a:outerShdw blurRad="38100" dist="38100" dir="2700000" algn="tl">
                  <a:srgbClr val="FFFFFF"/>
                </a:outerShdw>
              </a:effectLst>
            </a:endParaRPr>
          </a:p>
        </p:txBody>
      </p:sp>
      <p:sp>
        <p:nvSpPr>
          <p:cNvPr id="10"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9"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18793"/>
                                        </p:tgtEl>
                                        <p:attrNameLst>
                                          <p:attrName>style.visibility</p:attrName>
                                        </p:attrNameLst>
                                      </p:cBhvr>
                                      <p:to>
                                        <p:strVal val="visible"/>
                                      </p:to>
                                    </p:set>
                                    <p:anim calcmode="lin" valueType="num">
                                      <p:cBhvr>
                                        <p:cTn id="7" dur="1000" fill="hold"/>
                                        <p:tgtEl>
                                          <p:spTgt spid="118793"/>
                                        </p:tgtEl>
                                        <p:attrNameLst>
                                          <p:attrName>ppt_w</p:attrName>
                                        </p:attrNameLst>
                                      </p:cBhvr>
                                      <p:tavLst>
                                        <p:tav tm="0">
                                          <p:val>
                                            <p:fltVal val="0"/>
                                          </p:val>
                                        </p:tav>
                                        <p:tav tm="100000">
                                          <p:val>
                                            <p:strVal val="#ppt_w"/>
                                          </p:val>
                                        </p:tav>
                                      </p:tavLst>
                                    </p:anim>
                                    <p:anim calcmode="lin" valueType="num">
                                      <p:cBhvr>
                                        <p:cTn id="8" dur="1000" fill="hold"/>
                                        <p:tgtEl>
                                          <p:spTgt spid="118793"/>
                                        </p:tgtEl>
                                        <p:attrNameLst>
                                          <p:attrName>ppt_h</p:attrName>
                                        </p:attrNameLst>
                                      </p:cBhvr>
                                      <p:tavLst>
                                        <p:tav tm="0">
                                          <p:val>
                                            <p:fltVal val="0"/>
                                          </p:val>
                                        </p:tav>
                                        <p:tav tm="100000">
                                          <p:val>
                                            <p:strVal val="#ppt_h"/>
                                          </p:val>
                                        </p:tav>
                                      </p:tavLst>
                                    </p:anim>
                                    <p:anim calcmode="lin" valueType="num">
                                      <p:cBhvr>
                                        <p:cTn id="9" dur="1000" fill="hold"/>
                                        <p:tgtEl>
                                          <p:spTgt spid="118793"/>
                                        </p:tgtEl>
                                        <p:attrNameLst>
                                          <p:attrName>style.rotation</p:attrName>
                                        </p:attrNameLst>
                                      </p:cBhvr>
                                      <p:tavLst>
                                        <p:tav tm="0">
                                          <p:val>
                                            <p:fltVal val="90"/>
                                          </p:val>
                                        </p:tav>
                                        <p:tav tm="100000">
                                          <p:val>
                                            <p:fltVal val="0"/>
                                          </p:val>
                                        </p:tav>
                                      </p:tavLst>
                                    </p:anim>
                                    <p:animEffect transition="in" filter="fade">
                                      <p:cBhvr>
                                        <p:cTn id="10" dur="1000"/>
                                        <p:tgtEl>
                                          <p:spTgt spid="11879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8792">
                                            <p:bg/>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8792">
                                            <p:txEl>
                                              <p:pRg st="0" end="0"/>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8792">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8792">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8792">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8792">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8792">
                                            <p:txEl>
                                              <p:pRg st="8" end="8"/>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8800"/>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88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2" grpId="0" build="allAtOnce" animBg="1"/>
      <p:bldP spid="118793" grpId="0"/>
      <p:bldP spid="118800" grpId="0" animBg="1"/>
      <p:bldP spid="118801"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858756" y="2780928"/>
            <a:ext cx="5426487" cy="892552"/>
          </a:xfrm>
          <a:prstGeom prst="rect">
            <a:avLst/>
          </a:prstGeom>
          <a:noFill/>
        </p:spPr>
        <p:txBody>
          <a:bodyPr wrap="none" rtlCol="0">
            <a:spAutoFit/>
          </a:bodyPr>
          <a:lstStyle/>
          <a:p>
            <a:r>
              <a:rPr lang="es-VE" sz="3200" b="1" dirty="0" smtClean="0">
                <a:solidFill>
                  <a:srgbClr val="C00000"/>
                </a:solidFill>
              </a:rPr>
              <a:t>Participación del paciente </a:t>
            </a:r>
          </a:p>
          <a:p>
            <a:r>
              <a:rPr lang="es-VE" dirty="0" smtClean="0"/>
              <a:t>en el proceso de arbitraje y edición </a:t>
            </a:r>
            <a:endParaRPr lang="es-VE" dirty="0"/>
          </a:p>
        </p:txBody>
      </p:sp>
      <p:sp>
        <p:nvSpPr>
          <p:cNvPr id="4" name="3 CuadroTexto"/>
          <p:cNvSpPr txBox="1"/>
          <p:nvPr/>
        </p:nvSpPr>
        <p:spPr>
          <a:xfrm>
            <a:off x="2297354" y="907836"/>
            <a:ext cx="4567277" cy="1384995"/>
          </a:xfrm>
          <a:prstGeom prst="rect">
            <a:avLst/>
          </a:prstGeom>
          <a:solidFill>
            <a:srgbClr val="FFCCFF"/>
          </a:solidFill>
        </p:spPr>
        <p:txBody>
          <a:bodyPr wrap="none" rtlCol="0">
            <a:spAutoFit/>
          </a:bodyPr>
          <a:lstStyle/>
          <a:p>
            <a:r>
              <a:rPr lang="es-VE" sz="2800" b="1" dirty="0" smtClean="0">
                <a:solidFill>
                  <a:srgbClr val="C00000"/>
                </a:solidFill>
                <a:effectLst>
                  <a:outerShdw blurRad="38100" dist="38100" dir="2700000" algn="tl">
                    <a:srgbClr val="000000">
                      <a:alpha val="43137"/>
                    </a:srgbClr>
                  </a:outerShdw>
                </a:effectLst>
              </a:rPr>
              <a:t>!Nuevo!! </a:t>
            </a:r>
          </a:p>
          <a:p>
            <a:r>
              <a:rPr lang="es-VE" sz="2800" dirty="0" smtClean="0">
                <a:effectLst>
                  <a:outerShdw blurRad="38100" dist="38100" dir="2700000" algn="tl">
                    <a:srgbClr val="000000">
                      <a:alpha val="43137"/>
                    </a:srgbClr>
                  </a:outerShdw>
                </a:effectLst>
              </a:rPr>
              <a:t>Revolución en el arbitraje </a:t>
            </a:r>
          </a:p>
          <a:p>
            <a:r>
              <a:rPr lang="es-VE" sz="2800" dirty="0" smtClean="0">
                <a:effectLst>
                  <a:outerShdw blurRad="38100" dist="38100" dir="2700000" algn="tl">
                    <a:srgbClr val="000000">
                      <a:alpha val="43137"/>
                    </a:srgbClr>
                  </a:outerShdw>
                </a:effectLst>
              </a:rPr>
              <a:t>en ensayos clínicos</a:t>
            </a:r>
            <a:endParaRPr lang="es-VE" sz="2800" dirty="0">
              <a:effectLst>
                <a:outerShdw blurRad="38100" dist="38100" dir="2700000" algn="tl">
                  <a:srgbClr val="000000">
                    <a:alpha val="43137"/>
                  </a:srgbClr>
                </a:outerShdw>
              </a:effectLst>
            </a:endParaRPr>
          </a:p>
        </p:txBody>
      </p:sp>
      <p:sp>
        <p:nvSpPr>
          <p:cNvPr id="6" name="5 CuadroTexto"/>
          <p:cNvSpPr txBox="1"/>
          <p:nvPr/>
        </p:nvSpPr>
        <p:spPr>
          <a:xfrm>
            <a:off x="1341654" y="3947289"/>
            <a:ext cx="6346609" cy="707886"/>
          </a:xfrm>
          <a:prstGeom prst="rect">
            <a:avLst/>
          </a:prstGeom>
          <a:noFill/>
        </p:spPr>
        <p:txBody>
          <a:bodyPr wrap="none" rtlCol="0">
            <a:spAutoFit/>
          </a:bodyPr>
          <a:lstStyle/>
          <a:p>
            <a:r>
              <a:rPr lang="es-VE" dirty="0" smtClean="0"/>
              <a:t>‘’Añadir pacientes expertos al proceso de arbitraje </a:t>
            </a:r>
          </a:p>
          <a:p>
            <a:r>
              <a:rPr lang="es-VE" dirty="0" smtClean="0"/>
              <a:t>para artículos de investigación seleccionados’’</a:t>
            </a:r>
            <a:endParaRPr lang="es-VE" dirty="0"/>
          </a:p>
        </p:txBody>
      </p:sp>
      <p:sp>
        <p:nvSpPr>
          <p:cNvPr id="7" name="6 CuadroTexto"/>
          <p:cNvSpPr txBox="1"/>
          <p:nvPr/>
        </p:nvSpPr>
        <p:spPr>
          <a:xfrm>
            <a:off x="2657926" y="4797315"/>
            <a:ext cx="4506362" cy="584775"/>
          </a:xfrm>
          <a:prstGeom prst="rect">
            <a:avLst/>
          </a:prstGeom>
          <a:noFill/>
        </p:spPr>
        <p:txBody>
          <a:bodyPr wrap="none" rtlCol="0">
            <a:spAutoFit/>
          </a:bodyPr>
          <a:lstStyle/>
          <a:p>
            <a:pPr algn="r"/>
            <a:r>
              <a:rPr lang="es-VE" sz="1600" dirty="0" smtClean="0"/>
              <a:t>BMJ 2014;348:g1209 </a:t>
            </a:r>
            <a:r>
              <a:rPr lang="es-VE" sz="1600" dirty="0" err="1" smtClean="0"/>
              <a:t>doi</a:t>
            </a:r>
            <a:r>
              <a:rPr lang="es-VE" sz="1600" dirty="0" smtClean="0"/>
              <a:t>: 10.1136/bmj.g1209</a:t>
            </a:r>
          </a:p>
          <a:p>
            <a:pPr algn="r"/>
            <a:r>
              <a:rPr lang="es-VE" sz="1600" dirty="0" smtClean="0"/>
              <a:t>Enero 29</a:t>
            </a:r>
            <a:r>
              <a:rPr lang="es-VE" sz="1600" b="1" dirty="0" smtClean="0">
                <a:effectLst>
                  <a:outerShdw blurRad="38100" dist="38100" dir="2700000" algn="tl">
                    <a:srgbClr val="000000">
                      <a:alpha val="43137"/>
                    </a:srgbClr>
                  </a:outerShdw>
                </a:effectLst>
              </a:rPr>
              <a:t>, 2014</a:t>
            </a:r>
            <a:endParaRPr lang="es-VE" sz="1600" b="1" dirty="0">
              <a:effectLst>
                <a:outerShdw blurRad="38100" dist="38100" dir="2700000" algn="tl">
                  <a:srgbClr val="000000">
                    <a:alpha val="43137"/>
                  </a:srgbClr>
                </a:outerShdw>
              </a:effectLst>
            </a:endParaRP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0"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Tree>
    <p:extLst>
      <p:ext uri="{BB962C8B-B14F-4D97-AF65-F5344CB8AC3E}">
        <p14:creationId xmlns:p14="http://schemas.microsoft.com/office/powerpoint/2010/main" xmlns="" val="1590626112"/>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25956" name="Rectangle 5"/>
          <p:cNvSpPr>
            <a:spLocks noChangeArrowheads="1"/>
          </p:cNvSpPr>
          <p:nvPr/>
        </p:nvSpPr>
        <p:spPr bwMode="auto">
          <a:xfrm>
            <a:off x="626443" y="720976"/>
            <a:ext cx="2614612" cy="1095375"/>
          </a:xfrm>
          <a:prstGeom prst="rect">
            <a:avLst/>
          </a:prstGeom>
          <a:solidFill>
            <a:srgbClr val="FFCCFF"/>
          </a:solidFill>
          <a:ln w="28575">
            <a:solidFill>
              <a:schemeClr val="accent2"/>
            </a:solidFill>
            <a:miter lim="800000"/>
            <a:headEnd/>
            <a:tailEnd/>
          </a:ln>
          <a:effectLst>
            <a:outerShdw dist="35921" dir="2700000" algn="ctr" rotWithShape="0">
              <a:schemeClr val="tx1"/>
            </a:outerShdw>
          </a:effectLst>
        </p:spPr>
        <p:txBody>
          <a:bodyPr wrap="none">
            <a:spAutoFit/>
          </a:bodyPr>
          <a:lstStyle/>
          <a:p>
            <a:r>
              <a:rPr lang="es-ES_tradnl" sz="3200"/>
              <a:t>Revisión por </a:t>
            </a:r>
          </a:p>
          <a:p>
            <a:r>
              <a:rPr lang="es-ES_tradnl" sz="3200"/>
              <a:t>los pares </a:t>
            </a:r>
          </a:p>
        </p:txBody>
      </p:sp>
      <p:sp>
        <p:nvSpPr>
          <p:cNvPr id="147463" name="Text Box 7"/>
          <p:cNvSpPr txBox="1">
            <a:spLocks noChangeArrowheads="1"/>
          </p:cNvSpPr>
          <p:nvPr/>
        </p:nvSpPr>
        <p:spPr bwMode="auto">
          <a:xfrm>
            <a:off x="3115179" y="2060575"/>
            <a:ext cx="4623382" cy="3939540"/>
          </a:xfrm>
          <a:prstGeom prst="rect">
            <a:avLst/>
          </a:prstGeom>
          <a:solidFill>
            <a:srgbClr val="FFD1E0"/>
          </a:solidFill>
          <a:ln w="28575">
            <a:solidFill>
              <a:srgbClr val="C00000"/>
            </a:solidFill>
            <a:miter lim="800000"/>
            <a:headEnd/>
            <a:tailEnd/>
          </a:ln>
          <a:effectLst>
            <a:outerShdw dist="35921" dir="2700000" algn="ctr" rotWithShape="0">
              <a:schemeClr val="tx1"/>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endParaRPr lang="es-ES_tradnl" sz="1000" b="1" dirty="0" smtClean="0"/>
          </a:p>
          <a:p>
            <a:pPr eaLnBrk="1" hangingPunct="1"/>
            <a:r>
              <a:rPr lang="es-ES_tradnl" sz="3600" b="1" dirty="0" smtClean="0"/>
              <a:t>Evaluación </a:t>
            </a:r>
            <a:r>
              <a:rPr lang="es-ES_tradnl" sz="3600" b="1" dirty="0"/>
              <a:t>razonada</a:t>
            </a:r>
          </a:p>
          <a:p>
            <a:pPr eaLnBrk="1" hangingPunct="1"/>
            <a:r>
              <a:rPr lang="es-ES_tradnl" sz="2400" dirty="0"/>
              <a:t>hecha con</a:t>
            </a:r>
          </a:p>
          <a:p>
            <a:pPr eaLnBrk="1" hangingPunct="1"/>
            <a:endParaRPr lang="es-ES_tradnl" sz="1000" dirty="0"/>
          </a:p>
          <a:p>
            <a:pPr eaLnBrk="1" hangingPunct="1"/>
            <a:r>
              <a:rPr lang="es-ES_tradnl" sz="4000" dirty="0"/>
              <a:t>Competencia</a:t>
            </a:r>
          </a:p>
          <a:p>
            <a:pPr eaLnBrk="1" hangingPunct="1"/>
            <a:r>
              <a:rPr lang="es-ES_tradnl" sz="4000" dirty="0"/>
              <a:t>Diligencia</a:t>
            </a:r>
          </a:p>
          <a:p>
            <a:pPr eaLnBrk="1" hangingPunct="1"/>
            <a:r>
              <a:rPr lang="es-ES_tradnl" sz="4000" dirty="0"/>
              <a:t>Imparcialidad</a:t>
            </a:r>
          </a:p>
          <a:p>
            <a:pPr eaLnBrk="1" hangingPunct="1"/>
            <a:r>
              <a:rPr lang="es-ES_tradnl" sz="4000" dirty="0" smtClean="0"/>
              <a:t>Confidencialidad</a:t>
            </a:r>
          </a:p>
          <a:p>
            <a:pPr eaLnBrk="1" hangingPunct="1"/>
            <a:endParaRPr lang="es-ES_tradnl" sz="1000" dirty="0"/>
          </a:p>
        </p:txBody>
      </p:sp>
      <p:sp>
        <p:nvSpPr>
          <p:cNvPr id="7" name="Text Box 9"/>
          <p:cNvSpPr txBox="1">
            <a:spLocks noChangeArrowheads="1"/>
          </p:cNvSpPr>
          <p:nvPr/>
        </p:nvSpPr>
        <p:spPr bwMode="auto">
          <a:xfrm>
            <a:off x="626442" y="3140968"/>
            <a:ext cx="2855269" cy="1323439"/>
          </a:xfrm>
          <a:prstGeom prst="rect">
            <a:avLst/>
          </a:prstGeom>
          <a:solidFill>
            <a:srgbClr val="FFFFFF"/>
          </a:solidFill>
          <a:ln w="28575">
            <a:solidFill>
              <a:srgbClr val="0000FF"/>
            </a:solidFill>
            <a:miter lim="800000"/>
            <a:headEnd/>
            <a:tailEnd/>
          </a:ln>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dirty="0" smtClean="0"/>
              <a:t>Recomendaciones</a:t>
            </a:r>
            <a:endParaRPr lang="es-ES" dirty="0"/>
          </a:p>
          <a:p>
            <a:pPr eaLnBrk="1" hangingPunct="1"/>
            <a:r>
              <a:rPr lang="es-ES" dirty="0"/>
              <a:t>del Comité de Bioética</a:t>
            </a:r>
          </a:p>
          <a:p>
            <a:pPr eaLnBrk="1" hangingPunct="1"/>
            <a:r>
              <a:rPr lang="es-ES" dirty="0"/>
              <a:t>CDCHTA </a:t>
            </a:r>
            <a:r>
              <a:rPr lang="es-ES" dirty="0" smtClean="0"/>
              <a:t>ULA</a:t>
            </a:r>
          </a:p>
          <a:p>
            <a:pPr eaLnBrk="1" hangingPunct="1"/>
            <a:r>
              <a:rPr lang="es-ES" dirty="0" smtClean="0"/>
              <a:t>2009-2012</a:t>
            </a:r>
            <a:endParaRPr lang="es-ES" dirty="0"/>
          </a:p>
        </p:txBody>
      </p:sp>
      <p:sp>
        <p:nvSpPr>
          <p:cNvPr id="8" name="Rectangle 3"/>
          <p:cNvSpPr>
            <a:spLocks noChangeArrowheads="1"/>
          </p:cNvSpPr>
          <p:nvPr/>
        </p:nvSpPr>
        <p:spPr bwMode="auto">
          <a:xfrm>
            <a:off x="7164288" y="536310"/>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Árbitros</a:t>
            </a:r>
            <a:endParaRPr lang="es-ES" sz="1800" b="1" dirty="0">
              <a:effectLst>
                <a:outerShdw blurRad="38100" dist="38100" dir="2700000" algn="tl">
                  <a:srgbClr val="FFFFFF"/>
                </a:outerShdw>
              </a:effectLst>
            </a:endParaRP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2" name="1 CuadroTexto"/>
          <p:cNvSpPr txBox="1"/>
          <p:nvPr/>
        </p:nvSpPr>
        <p:spPr>
          <a:xfrm>
            <a:off x="3331222" y="922222"/>
            <a:ext cx="1079142" cy="769441"/>
          </a:xfrm>
          <a:prstGeom prst="rect">
            <a:avLst/>
          </a:prstGeom>
          <a:noFill/>
          <a:effectLst>
            <a:outerShdw blurRad="50800" dist="38100" dir="2700000" algn="tl" rotWithShape="0">
              <a:schemeClr val="bg1">
                <a:lumMod val="50000"/>
                <a:alpha val="40000"/>
              </a:schemeClr>
            </a:outerShdw>
          </a:effectLst>
        </p:spPr>
        <p:txBody>
          <a:bodyPr wrap="none" rtlCol="0">
            <a:spAutoFit/>
          </a:bodyPr>
          <a:lstStyle/>
          <a:p>
            <a:r>
              <a:rPr lang="es-VE" sz="4400" b="1" dirty="0" smtClean="0">
                <a:solidFill>
                  <a:srgbClr val="D20055"/>
                </a:solidFill>
                <a:effectLst>
                  <a:outerShdw blurRad="38100" dist="38100" dir="2700000" algn="tl">
                    <a:srgbClr val="000000">
                      <a:alpha val="43137"/>
                    </a:srgbClr>
                  </a:outerShdw>
                </a:effectLst>
              </a:rPr>
              <a:t>***</a:t>
            </a:r>
            <a:endParaRPr lang="es-VE" sz="4400" b="1" dirty="0">
              <a:solidFill>
                <a:srgbClr val="D20055"/>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7463"/>
                                        </p:tgtEl>
                                        <p:attrNameLst>
                                          <p:attrName>style.visibility</p:attrName>
                                        </p:attrNameLst>
                                      </p:cBhvr>
                                      <p:to>
                                        <p:strVal val="visible"/>
                                      </p:to>
                                    </p:set>
                                    <p:animEffect transition="in" filter="wipe(up)">
                                      <p:cBhvr>
                                        <p:cTn id="7" dur="5000"/>
                                        <p:tgtEl>
                                          <p:spTgt spid="14746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63" grpId="0" animBg="1"/>
      <p:bldP spid="7" grpId="0" animBg="1"/>
    </p:bldLst>
  </p:timing>
</p:sld>
</file>

<file path=ppt/slides/slide1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19143" name="Text Box 7"/>
          <p:cNvSpPr txBox="1">
            <a:spLocks noChangeArrowheads="1"/>
          </p:cNvSpPr>
          <p:nvPr/>
        </p:nvSpPr>
        <p:spPr bwMode="auto">
          <a:xfrm>
            <a:off x="2325688" y="1341438"/>
            <a:ext cx="4491037" cy="1217612"/>
          </a:xfrm>
          <a:prstGeom prst="rect">
            <a:avLst/>
          </a:prstGeom>
          <a:solidFill>
            <a:srgbClr val="F5EEDF"/>
          </a:solidFill>
          <a:ln w="28575">
            <a:solidFill>
              <a:srgbClr val="0000FF"/>
            </a:solidFill>
            <a:miter lim="800000"/>
            <a:headEnd/>
            <a:tailEnd/>
          </a:ln>
          <a:effectLst>
            <a:outerShdw dist="35921" dir="2700000" algn="ctr" rotWithShape="0">
              <a:schemeClr val="tx1"/>
            </a:outerShdw>
          </a:effectLst>
        </p:spPr>
        <p:txBody>
          <a:bodyPr wrap="none">
            <a:spAutoFit/>
          </a:bodyPr>
          <a:lstStyle/>
          <a:p>
            <a:pPr>
              <a:defRPr/>
            </a:pPr>
            <a:r>
              <a:rPr lang="es-ES_tradnl" sz="7200">
                <a:effectLst>
                  <a:outerShdw blurRad="38100" dist="38100" dir="2700000" algn="tl">
                    <a:srgbClr val="FFFFFF"/>
                  </a:outerShdw>
                </a:effectLst>
              </a:rPr>
              <a:t>Editores…</a:t>
            </a:r>
          </a:p>
        </p:txBody>
      </p:sp>
      <p:sp>
        <p:nvSpPr>
          <p:cNvPr id="219144" name="Text Box 8"/>
          <p:cNvSpPr txBox="1">
            <a:spLocks noChangeArrowheads="1"/>
          </p:cNvSpPr>
          <p:nvPr/>
        </p:nvSpPr>
        <p:spPr bwMode="auto">
          <a:xfrm>
            <a:off x="2116046" y="2768611"/>
            <a:ext cx="4910319" cy="23852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Clr>
                <a:srgbClr val="CC0000"/>
              </a:buClr>
              <a:buSzPct val="150000"/>
              <a:buFontTx/>
              <a:buChar char="•"/>
              <a:defRPr/>
            </a:pPr>
            <a:r>
              <a:rPr lang="es-ES" dirty="0">
                <a:effectLst>
                  <a:outerShdw blurRad="38100" dist="38100" dir="2700000" algn="tl">
                    <a:srgbClr val="FFFFFF"/>
                  </a:outerShdw>
                </a:effectLst>
              </a:rPr>
              <a:t> </a:t>
            </a:r>
            <a:r>
              <a:rPr lang="es-ES" sz="2400" dirty="0">
                <a:effectLst>
                  <a:outerShdw blurRad="38100" dist="38100" dir="2700000" algn="tl">
                    <a:srgbClr val="FFFFFF"/>
                  </a:outerShdw>
                </a:effectLst>
              </a:rPr>
              <a:t>Responsabilidades de Editores</a:t>
            </a:r>
          </a:p>
          <a:p>
            <a:pPr algn="l">
              <a:buClr>
                <a:srgbClr val="CC0000"/>
              </a:buClr>
              <a:buSzPct val="150000"/>
              <a:buFontTx/>
              <a:buChar char="•"/>
              <a:defRPr/>
            </a:pPr>
            <a:endParaRPr lang="es-ES" sz="900" dirty="0">
              <a:effectLst>
                <a:outerShdw blurRad="38100" dist="38100" dir="2700000" algn="tl">
                  <a:srgbClr val="FFFFFF"/>
                </a:outerShdw>
              </a:effectLst>
            </a:endParaRPr>
          </a:p>
          <a:p>
            <a:pPr algn="l">
              <a:buClr>
                <a:srgbClr val="CC0000"/>
              </a:buClr>
              <a:buSzPct val="150000"/>
              <a:buFontTx/>
              <a:buChar char="•"/>
              <a:defRPr/>
            </a:pPr>
            <a:r>
              <a:rPr lang="es-ES" sz="2400" dirty="0">
                <a:effectLst>
                  <a:outerShdw blurRad="38100" dist="38100" dir="2700000" algn="tl">
                    <a:srgbClr val="FFFFFF"/>
                  </a:outerShdw>
                </a:effectLst>
              </a:rPr>
              <a:t> Análisis de conductas editores </a:t>
            </a:r>
          </a:p>
          <a:p>
            <a:pPr algn="l">
              <a:buClr>
                <a:srgbClr val="CC0000"/>
              </a:buClr>
              <a:buSzPct val="150000"/>
              <a:buFontTx/>
              <a:buChar char="•"/>
              <a:defRPr/>
            </a:pPr>
            <a:endParaRPr lang="es-ES" sz="1000" dirty="0">
              <a:effectLst>
                <a:outerShdw blurRad="38100" dist="38100" dir="2700000" algn="tl">
                  <a:srgbClr val="FFFFFF"/>
                </a:outerShdw>
              </a:effectLst>
            </a:endParaRPr>
          </a:p>
          <a:p>
            <a:pPr algn="l">
              <a:buClr>
                <a:srgbClr val="CC0000"/>
              </a:buClr>
              <a:buSzPct val="150000"/>
              <a:buFontTx/>
              <a:buChar char="•"/>
              <a:defRPr/>
            </a:pPr>
            <a:r>
              <a:rPr lang="es-ES" sz="2400" dirty="0">
                <a:effectLst>
                  <a:outerShdw blurRad="38100" dist="38100" dir="2700000" algn="tl">
                    <a:srgbClr val="FFFFFF"/>
                  </a:outerShdw>
                </a:effectLst>
              </a:rPr>
              <a:t> Desconocimiento de tópicos </a:t>
            </a:r>
          </a:p>
          <a:p>
            <a:pPr algn="l">
              <a:buClr>
                <a:srgbClr val="CC0000"/>
              </a:buClr>
              <a:buSzPct val="150000"/>
              <a:buFontTx/>
              <a:buChar char="•"/>
              <a:defRPr/>
            </a:pPr>
            <a:endParaRPr lang="es-ES" sz="1000" dirty="0">
              <a:effectLst>
                <a:outerShdw blurRad="38100" dist="38100" dir="2700000" algn="tl">
                  <a:srgbClr val="FFFFFF"/>
                </a:outerShdw>
              </a:effectLst>
            </a:endParaRPr>
          </a:p>
          <a:p>
            <a:pPr algn="l">
              <a:buClr>
                <a:srgbClr val="CC0000"/>
              </a:buClr>
              <a:buSzPct val="150000"/>
              <a:buFontTx/>
              <a:buChar char="•"/>
              <a:defRPr/>
            </a:pPr>
            <a:r>
              <a:rPr lang="es-ES" sz="2400" dirty="0">
                <a:effectLst>
                  <a:outerShdw blurRad="38100" dist="38100" dir="2700000" algn="tl">
                    <a:srgbClr val="FFFFFF"/>
                  </a:outerShdw>
                </a:effectLst>
              </a:rPr>
              <a:t> Problemas en publicación en</a:t>
            </a:r>
          </a:p>
          <a:p>
            <a:pPr algn="l">
              <a:buClr>
                <a:srgbClr val="CC0000"/>
              </a:buClr>
              <a:buSzPct val="150000"/>
              <a:defRPr/>
            </a:pPr>
            <a:r>
              <a:rPr lang="es-ES" sz="2400" dirty="0">
                <a:effectLst>
                  <a:outerShdw blurRad="38100" dist="38100" dir="2700000" algn="tl">
                    <a:srgbClr val="FFFFFF"/>
                  </a:outerShdw>
                </a:effectLst>
              </a:rPr>
              <a:t>   América Latina</a:t>
            </a: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19143"/>
                                        </p:tgtEl>
                                        <p:attrNameLst>
                                          <p:attrName>style.visibility</p:attrName>
                                        </p:attrNameLst>
                                      </p:cBhvr>
                                      <p:to>
                                        <p:strVal val="visible"/>
                                      </p:to>
                                    </p:set>
                                    <p:animEffect transition="in" filter="fade">
                                      <p:cBhvr>
                                        <p:cTn id="7" dur="770" decel="100000"/>
                                        <p:tgtEl>
                                          <p:spTgt spid="219143"/>
                                        </p:tgtEl>
                                      </p:cBhvr>
                                    </p:animEffect>
                                    <p:animScale>
                                      <p:cBhvr>
                                        <p:cTn id="8" dur="770" decel="100000"/>
                                        <p:tgtEl>
                                          <p:spTgt spid="219143"/>
                                        </p:tgtEl>
                                      </p:cBhvr>
                                      <p:from x="10000" y="10000"/>
                                      <p:to x="200000" y="450000"/>
                                    </p:animScale>
                                    <p:animScale>
                                      <p:cBhvr>
                                        <p:cTn id="9" dur="1230" accel="100000" fill="hold">
                                          <p:stCondLst>
                                            <p:cond delay="770"/>
                                          </p:stCondLst>
                                        </p:cTn>
                                        <p:tgtEl>
                                          <p:spTgt spid="219143"/>
                                        </p:tgtEl>
                                      </p:cBhvr>
                                      <p:from x="200000" y="450000"/>
                                      <p:to x="100000" y="100000"/>
                                    </p:animScale>
                                    <p:set>
                                      <p:cBhvr>
                                        <p:cTn id="10" dur="770" fill="hold"/>
                                        <p:tgtEl>
                                          <p:spTgt spid="219143"/>
                                        </p:tgtEl>
                                        <p:attrNameLst>
                                          <p:attrName>ppt_x</p:attrName>
                                        </p:attrNameLst>
                                      </p:cBhvr>
                                      <p:to>
                                        <p:strVal val="(0.5)"/>
                                      </p:to>
                                    </p:set>
                                    <p:anim from="(0.5)" to="(#ppt_x)" calcmode="lin" valueType="num">
                                      <p:cBhvr>
                                        <p:cTn id="11" dur="1230" accel="100000" fill="hold">
                                          <p:stCondLst>
                                            <p:cond delay="770"/>
                                          </p:stCondLst>
                                        </p:cTn>
                                        <p:tgtEl>
                                          <p:spTgt spid="219143"/>
                                        </p:tgtEl>
                                        <p:attrNameLst>
                                          <p:attrName>ppt_x</p:attrName>
                                        </p:attrNameLst>
                                      </p:cBhvr>
                                    </p:anim>
                                    <p:set>
                                      <p:cBhvr>
                                        <p:cTn id="12" dur="770" fill="hold"/>
                                        <p:tgtEl>
                                          <p:spTgt spid="219143"/>
                                        </p:tgtEl>
                                        <p:attrNameLst>
                                          <p:attrName>ppt_y</p:attrName>
                                        </p:attrNameLst>
                                      </p:cBhvr>
                                      <p:to>
                                        <p:strVal val="(#ppt_y+0.4)"/>
                                      </p:to>
                                    </p:set>
                                    <p:anim from="(#ppt_y+0.4)" to="(#ppt_y)" calcmode="lin" valueType="num">
                                      <p:cBhvr>
                                        <p:cTn id="13" dur="1230" accel="100000" fill="hold">
                                          <p:stCondLst>
                                            <p:cond delay="770"/>
                                          </p:stCondLst>
                                        </p:cTn>
                                        <p:tgtEl>
                                          <p:spTgt spid="219143"/>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191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43" grpId="0" animBg="1"/>
      <p:bldP spid="219144" grpId="0"/>
    </p:bldLst>
  </p:timing>
</p:sld>
</file>

<file path=ppt/slides/slide1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88423" name="Picture 7" descr="tprn157l"/>
          <p:cNvPicPr>
            <a:picLocks noChangeAspect="1" noChangeArrowheads="1"/>
          </p:cNvPicPr>
          <p:nvPr/>
        </p:nvPicPr>
        <p:blipFill>
          <a:blip r:embed="rId2" cstate="print">
            <a:lum bright="-30000" contrast="48000"/>
            <a:extLst>
              <a:ext uri="{28A0092B-C50C-407E-A947-70E740481C1C}">
                <a14:useLocalDpi xmlns:a14="http://schemas.microsoft.com/office/drawing/2010/main" xmlns="" val="0"/>
              </a:ext>
            </a:extLst>
          </a:blip>
          <a:srcRect b="12419"/>
          <a:stretch>
            <a:fillRect/>
          </a:stretch>
        </p:blipFill>
        <p:spPr bwMode="auto">
          <a:xfrm>
            <a:off x="1519262" y="786225"/>
            <a:ext cx="6103888" cy="4225322"/>
          </a:xfrm>
          <a:prstGeom prst="rect">
            <a:avLst/>
          </a:prstGeom>
          <a:noFill/>
          <a:ln w="28575">
            <a:solidFill>
              <a:srgbClr val="B82C00"/>
            </a:solidFill>
            <a:miter lim="800000"/>
            <a:headEnd/>
            <a:tailEnd/>
          </a:ln>
          <a:extLst>
            <a:ext uri="{909E8E84-426E-40DD-AFC4-6F175D3DCCD1}">
              <a14:hiddenFill xmlns:a14="http://schemas.microsoft.com/office/drawing/2010/main" xmlns="">
                <a:solidFill>
                  <a:srgbClr val="FFFFFF"/>
                </a:solidFill>
              </a14:hiddenFill>
            </a:ext>
          </a:extLst>
        </p:spPr>
      </p:pic>
      <p:sp>
        <p:nvSpPr>
          <p:cNvPr id="188424" name="Rectangle 8"/>
          <p:cNvSpPr>
            <a:spLocks noChangeArrowheads="1"/>
          </p:cNvSpPr>
          <p:nvPr/>
        </p:nvSpPr>
        <p:spPr bwMode="auto">
          <a:xfrm>
            <a:off x="1435572" y="5226710"/>
            <a:ext cx="6271269" cy="646331"/>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eaLnBrk="0" hangingPunct="0">
              <a:defRPr/>
            </a:pPr>
            <a:r>
              <a:rPr lang="es-ES_tradnl" sz="1800" dirty="0">
                <a:effectLst>
                  <a:outerShdw blurRad="38100" dist="38100" dir="2700000" algn="tl">
                    <a:srgbClr val="C0C0C0"/>
                  </a:outerShdw>
                </a:effectLst>
                <a:cs typeface="Times New Roman" pitchFamily="18" charset="0"/>
              </a:rPr>
              <a:t>“</a:t>
            </a:r>
            <a:r>
              <a:rPr lang="es-ES_tradnl" sz="1800" dirty="0" err="1">
                <a:effectLst>
                  <a:outerShdw blurRad="38100" dist="38100" dir="2700000" algn="tl">
                    <a:srgbClr val="C0C0C0"/>
                  </a:outerShdw>
                </a:effectLst>
                <a:cs typeface="Times New Roman" pitchFamily="18" charset="0"/>
              </a:rPr>
              <a:t>Hey</a:t>
            </a:r>
            <a:r>
              <a:rPr lang="es-ES_tradnl" sz="1800" dirty="0">
                <a:effectLst>
                  <a:outerShdw blurRad="38100" dist="38100" dir="2700000" algn="tl">
                    <a:srgbClr val="C0C0C0"/>
                  </a:outerShdw>
                </a:effectLst>
                <a:cs typeface="Times New Roman" pitchFamily="18" charset="0"/>
              </a:rPr>
              <a:t>! Usted no me dijo, si le gustaba o no mi manuscrito”</a:t>
            </a:r>
            <a:endParaRPr lang="es-ES" sz="1800" dirty="0">
              <a:effectLst>
                <a:outerShdw blurRad="38100" dist="38100" dir="2700000" algn="tl">
                  <a:srgbClr val="C0C0C0"/>
                </a:outerShdw>
              </a:effectLst>
            </a:endParaRPr>
          </a:p>
          <a:p>
            <a:pPr eaLnBrk="0" hangingPunct="0">
              <a:defRPr/>
            </a:pPr>
            <a:endParaRPr lang="es-ES_tradnl" sz="800" b="1" dirty="0">
              <a:effectLst>
                <a:outerShdw blurRad="38100" dist="38100" dir="2700000" algn="tl">
                  <a:srgbClr val="C0C0C0"/>
                </a:outerShdw>
              </a:effectLst>
              <a:cs typeface="Times New Roman" pitchFamily="18" charset="0"/>
            </a:endParaRPr>
          </a:p>
          <a:p>
            <a:pPr eaLnBrk="0" hangingPunct="0">
              <a:defRPr/>
            </a:pPr>
            <a:r>
              <a:rPr lang="es-ES_tradnl" sz="1000" dirty="0">
                <a:cs typeface="Times New Roman" pitchFamily="18" charset="0"/>
                <a:hlinkClick r:id="rId3"/>
              </a:rPr>
              <a:t>http://www.cartoonstock.com/cartoonview.asp?catref=tprn157</a:t>
            </a:r>
            <a:endParaRPr lang="es-ES_tradnl" sz="3600" dirty="0"/>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6" name="Rectangle 9"/>
          <p:cNvSpPr>
            <a:spLocks noChangeArrowheads="1"/>
          </p:cNvSpPr>
          <p:nvPr/>
        </p:nvSpPr>
        <p:spPr bwMode="auto">
          <a:xfrm>
            <a:off x="251520" y="2824386"/>
            <a:ext cx="1776412" cy="457200"/>
          </a:xfrm>
          <a:prstGeom prst="rect">
            <a:avLst/>
          </a:prstGeom>
          <a:solidFill>
            <a:srgbClr val="FFCCFF"/>
          </a:solidFill>
          <a:ln>
            <a:solidFill>
              <a:schemeClr val="accent1"/>
            </a:solidFill>
          </a:ln>
          <a:effectLst/>
          <a:extLst/>
        </p:spPr>
        <p:txBody>
          <a:bodyPr wrap="none" anchor="ctr">
            <a:spAutoFit/>
          </a:bodyPr>
          <a:lstStyle/>
          <a:p>
            <a:pPr algn="l" eaLnBrk="0" hangingPunct="0"/>
            <a:r>
              <a:rPr lang="es-ES_tradnl" sz="2400">
                <a:cs typeface="Times New Roman" pitchFamily="18" charset="0"/>
              </a:rPr>
              <a:t>Editores ….</a:t>
            </a:r>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842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nodeType="clickEffect">
                                  <p:stCondLst>
                                    <p:cond delay="0"/>
                                  </p:stCondLst>
                                  <p:iterate type="lt">
                                    <p:tmPct val="50000"/>
                                  </p:iterate>
                                  <p:childTnLst>
                                    <p:set>
                                      <p:cBhvr>
                                        <p:cTn id="10" dur="1" fill="hold">
                                          <p:stCondLst>
                                            <p:cond delay="0"/>
                                          </p:stCondLst>
                                        </p:cTn>
                                        <p:tgtEl>
                                          <p:spTgt spid="188424">
                                            <p:txEl>
                                              <p:pRg st="0" end="0"/>
                                            </p:txEl>
                                          </p:spTgt>
                                        </p:tgtEl>
                                        <p:attrNameLst>
                                          <p:attrName>style.visibility</p:attrName>
                                        </p:attrNameLst>
                                      </p:cBhvr>
                                      <p:to>
                                        <p:strVal val="visible"/>
                                      </p:to>
                                    </p:set>
                                    <p:anim calcmode="discrete" valueType="clr">
                                      <p:cBhvr override="childStyle">
                                        <p:cTn id="11" dur="80"/>
                                        <p:tgtEl>
                                          <p:spTgt spid="18842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88424">
                                            <p:txEl>
                                              <p:pRg st="0" end="0"/>
                                            </p:txEl>
                                          </p:spTgt>
                                        </p:tgtEl>
                                        <p:attrNameLst>
                                          <p:attrName>fillcolor</p:attrName>
                                        </p:attrNameLst>
                                      </p:cBhvr>
                                      <p:tavLst>
                                        <p:tav tm="0">
                                          <p:val>
                                            <p:clrVal>
                                              <a:schemeClr val="accent2"/>
                                            </p:clrVal>
                                          </p:val>
                                        </p:tav>
                                        <p:tav tm="50000">
                                          <p:val>
                                            <p:clrVal>
                                              <a:schemeClr val="hlink"/>
                                            </p:clrVal>
                                          </p:val>
                                        </p:tav>
                                      </p:tavLst>
                                    </p:anim>
                                    <p:set>
                                      <p:cBhvr>
                                        <p:cTn id="13" dur="80"/>
                                        <p:tgtEl>
                                          <p:spTgt spid="18842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89447" name="Picture 7" descr="jha0067l"/>
          <p:cNvPicPr>
            <a:picLocks noChangeAspect="1" noChangeArrowheads="1"/>
          </p:cNvPicPr>
          <p:nvPr/>
        </p:nvPicPr>
        <p:blipFill>
          <a:blip r:embed="rId2" cstate="print">
            <a:lum bright="-6000" contrast="12000"/>
            <a:extLst>
              <a:ext uri="{28A0092B-C50C-407E-A947-70E740481C1C}">
                <a14:useLocalDpi xmlns:a14="http://schemas.microsoft.com/office/drawing/2010/main" xmlns="" val="0"/>
              </a:ext>
            </a:extLst>
          </a:blip>
          <a:srcRect l="7344" b="18459"/>
          <a:stretch>
            <a:fillRect/>
          </a:stretch>
        </p:blipFill>
        <p:spPr bwMode="auto">
          <a:xfrm>
            <a:off x="1718679" y="390064"/>
            <a:ext cx="5706641" cy="4950745"/>
          </a:xfrm>
          <a:prstGeom prst="rect">
            <a:avLst/>
          </a:prstGeom>
          <a:noFill/>
          <a:ln w="9525">
            <a:solidFill>
              <a:srgbClr val="B82C00"/>
            </a:solidFill>
            <a:miter lim="800000"/>
            <a:headEnd/>
            <a:tailEnd/>
          </a:ln>
          <a:extLst>
            <a:ext uri="{909E8E84-426E-40DD-AFC4-6F175D3DCCD1}">
              <a14:hiddenFill xmlns:a14="http://schemas.microsoft.com/office/drawing/2010/main" xmlns="">
                <a:solidFill>
                  <a:srgbClr val="FFFFFF"/>
                </a:solidFill>
              </a14:hiddenFill>
            </a:ext>
          </a:extLst>
        </p:spPr>
      </p:pic>
      <p:sp>
        <p:nvSpPr>
          <p:cNvPr id="189448" name="Rectangle 8"/>
          <p:cNvSpPr>
            <a:spLocks noChangeArrowheads="1"/>
          </p:cNvSpPr>
          <p:nvPr/>
        </p:nvSpPr>
        <p:spPr bwMode="auto">
          <a:xfrm>
            <a:off x="814388" y="5275263"/>
            <a:ext cx="7950200" cy="64135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eaLnBrk="0" hangingPunct="0"/>
            <a:r>
              <a:rPr lang="es-ES_tradnl" sz="1800" b="1">
                <a:cs typeface="Times New Roman" pitchFamily="18" charset="0"/>
              </a:rPr>
              <a:t>Librería </a:t>
            </a:r>
            <a:r>
              <a:rPr lang="es-ES_tradnl" sz="1800" b="1" i="1">
                <a:cs typeface="Times New Roman" pitchFamily="18" charset="0"/>
              </a:rPr>
              <a:t>U-neek</a:t>
            </a:r>
            <a:endParaRPr lang="es-ES_tradnl" sz="900" b="1">
              <a:cs typeface="Times New Roman" pitchFamily="18" charset="0"/>
            </a:endParaRPr>
          </a:p>
          <a:p>
            <a:r>
              <a:rPr lang="es-ES_tradnl" sz="1800" b="1"/>
              <a:t>“Libros Raros” “Libros excesivamente raros” “Libros nunca publicados”</a:t>
            </a:r>
            <a:endParaRPr lang="es-ES_tradnl" sz="1800">
              <a:cs typeface="Times New Roman" pitchFamily="18" charset="0"/>
            </a:endParaRPr>
          </a:p>
        </p:txBody>
      </p:sp>
      <p:sp>
        <p:nvSpPr>
          <p:cNvPr id="138245" name="Rectangle 9"/>
          <p:cNvSpPr>
            <a:spLocks noChangeArrowheads="1"/>
          </p:cNvSpPr>
          <p:nvPr/>
        </p:nvSpPr>
        <p:spPr bwMode="auto">
          <a:xfrm>
            <a:off x="455341" y="2636836"/>
            <a:ext cx="1776412" cy="457200"/>
          </a:xfrm>
          <a:prstGeom prst="rect">
            <a:avLst/>
          </a:prstGeom>
          <a:solidFill>
            <a:srgbClr val="FFCCFF"/>
          </a:solidFill>
          <a:ln>
            <a:solidFill>
              <a:schemeClr val="accent1"/>
            </a:solidFill>
          </a:ln>
          <a:effectLst/>
          <a:extLst/>
        </p:spPr>
        <p:txBody>
          <a:bodyPr wrap="none" anchor="ctr">
            <a:spAutoFit/>
          </a:bodyPr>
          <a:lstStyle/>
          <a:p>
            <a:pPr algn="l" eaLnBrk="0" hangingPunct="0"/>
            <a:r>
              <a:rPr lang="es-ES_tradnl" sz="2400">
                <a:cs typeface="Times New Roman" pitchFamily="18" charset="0"/>
              </a:rPr>
              <a:t>Editores ….</a:t>
            </a:r>
            <a:endParaRPr lang="es-ES" sz="2400"/>
          </a:p>
        </p:txBody>
      </p:sp>
      <p:sp>
        <p:nvSpPr>
          <p:cNvPr id="138246" name="Rectangle 10"/>
          <p:cNvSpPr>
            <a:spLocks noChangeArrowheads="1"/>
          </p:cNvSpPr>
          <p:nvPr/>
        </p:nvSpPr>
        <p:spPr bwMode="auto">
          <a:xfrm>
            <a:off x="2220913" y="6021388"/>
            <a:ext cx="4702175"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eaLnBrk="0" hangingPunct="0"/>
            <a:r>
              <a:rPr lang="es-ES_tradnl" sz="1200">
                <a:hlinkClick r:id="rId3"/>
              </a:rPr>
              <a:t>http://www.cartoonstock.com/cartoonview.asp?catref=jha0067</a:t>
            </a:r>
            <a:endParaRPr lang="es-ES" sz="1200"/>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944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9448">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7" presetClass="entr" presetSubtype="0" fill="hold" nodeType="clickEffect">
                                  <p:stCondLst>
                                    <p:cond delay="0"/>
                                  </p:stCondLst>
                                  <p:iterate type="lt">
                                    <p:tmPct val="50000"/>
                                  </p:iterate>
                                  <p:childTnLst>
                                    <p:set>
                                      <p:cBhvr>
                                        <p:cTn id="14" dur="1" fill="hold">
                                          <p:stCondLst>
                                            <p:cond delay="0"/>
                                          </p:stCondLst>
                                        </p:cTn>
                                        <p:tgtEl>
                                          <p:spTgt spid="189448">
                                            <p:txEl>
                                              <p:pRg st="1" end="1"/>
                                            </p:txEl>
                                          </p:spTgt>
                                        </p:tgtEl>
                                        <p:attrNameLst>
                                          <p:attrName>style.visibility</p:attrName>
                                        </p:attrNameLst>
                                      </p:cBhvr>
                                      <p:to>
                                        <p:strVal val="visible"/>
                                      </p:to>
                                    </p:set>
                                    <p:anim calcmode="discrete" valueType="clr">
                                      <p:cBhvr override="childStyle">
                                        <p:cTn id="15" dur="80"/>
                                        <p:tgtEl>
                                          <p:spTgt spid="189448">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189448">
                                            <p:txEl>
                                              <p:pRg st="1" end="1"/>
                                            </p:txEl>
                                          </p:spTgt>
                                        </p:tgtEl>
                                        <p:attrNameLst>
                                          <p:attrName>fillcolor</p:attrName>
                                        </p:attrNameLst>
                                      </p:cBhvr>
                                      <p:tavLst>
                                        <p:tav tm="0">
                                          <p:val>
                                            <p:clrVal>
                                              <a:schemeClr val="accent2"/>
                                            </p:clrVal>
                                          </p:val>
                                        </p:tav>
                                        <p:tav tm="50000">
                                          <p:val>
                                            <p:clrVal>
                                              <a:schemeClr val="hlink"/>
                                            </p:clrVal>
                                          </p:val>
                                        </p:tav>
                                      </p:tavLst>
                                    </p:anim>
                                    <p:set>
                                      <p:cBhvr>
                                        <p:cTn id="17" dur="80"/>
                                        <p:tgtEl>
                                          <p:spTgt spid="189448">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361826" y="2276872"/>
            <a:ext cx="6420347" cy="2769989"/>
          </a:xfrm>
          <a:prstGeom prst="rect">
            <a:avLst/>
          </a:prstGeom>
          <a:no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algn="l" eaLnBrk="1" hangingPunct="1">
              <a:buClr>
                <a:srgbClr val="C00000"/>
              </a:buClr>
              <a:defRPr/>
            </a:pPr>
            <a:r>
              <a:rPr lang="es-ES_tradnl" sz="2400" dirty="0" smtClean="0">
                <a:effectLst>
                  <a:outerShdw blurRad="38100" dist="38100" dir="2700000" algn="tl">
                    <a:srgbClr val="C0C0C0"/>
                  </a:outerShdw>
                </a:effectLst>
              </a:rPr>
              <a:t>Muchas revistas exigen que los autores:</a:t>
            </a:r>
          </a:p>
          <a:p>
            <a:pPr marL="171450" indent="-171450" algn="l" eaLnBrk="1" hangingPunct="1">
              <a:buClr>
                <a:srgbClr val="C00000"/>
              </a:buClr>
              <a:buFont typeface="Arial" pitchFamily="34" charset="0"/>
              <a:buChar char="•"/>
              <a:defRPr/>
            </a:pPr>
            <a:endParaRPr lang="es-ES_tradnl" sz="1000" b="1" dirty="0" smtClean="0"/>
          </a:p>
          <a:p>
            <a:pPr marL="342900" indent="-342900" algn="l" eaLnBrk="1" hangingPunct="1">
              <a:buClr>
                <a:srgbClr val="C00000"/>
              </a:buClr>
              <a:buSzPct val="150000"/>
              <a:buFont typeface="Arial" pitchFamily="34" charset="0"/>
              <a:buChar char="•"/>
              <a:defRPr/>
            </a:pPr>
            <a:r>
              <a:rPr lang="es-ES_tradnl" sz="2000" dirty="0" smtClean="0">
                <a:effectLst>
                  <a:outerShdw blurRad="38100" dist="38100" dir="2700000" algn="tl">
                    <a:srgbClr val="C0C0C0"/>
                  </a:outerShdw>
                </a:effectLst>
              </a:rPr>
              <a:t> Especifiquen sus contribuciones en el manuscrito</a:t>
            </a:r>
          </a:p>
          <a:p>
            <a:pPr marL="171450" indent="-171450" algn="l" eaLnBrk="1" hangingPunct="1">
              <a:buClr>
                <a:srgbClr val="C00000"/>
              </a:buClr>
              <a:buSzPct val="150000"/>
              <a:buFont typeface="Arial" pitchFamily="34" charset="0"/>
              <a:buChar char="•"/>
              <a:defRPr/>
            </a:pPr>
            <a:endParaRPr lang="es-ES_tradnl" sz="1000" dirty="0" smtClean="0">
              <a:effectLst>
                <a:outerShdw blurRad="38100" dist="38100" dir="2700000" algn="tl">
                  <a:srgbClr val="C0C0C0"/>
                </a:outerShdw>
              </a:effectLst>
            </a:endParaRPr>
          </a:p>
          <a:p>
            <a:pPr marL="342900" indent="-342900" algn="l" eaLnBrk="1" hangingPunct="1">
              <a:buClr>
                <a:srgbClr val="C00000"/>
              </a:buClr>
              <a:buSzPct val="150000"/>
              <a:buFont typeface="Arial" pitchFamily="34" charset="0"/>
              <a:buChar char="•"/>
              <a:defRPr/>
            </a:pPr>
            <a:r>
              <a:rPr lang="es-ES_tradnl" sz="2000" dirty="0" smtClean="0">
                <a:effectLst>
                  <a:outerShdw blurRad="38100" dist="38100" dir="2700000" algn="tl">
                    <a:srgbClr val="C0C0C0"/>
                  </a:outerShdw>
                </a:effectLst>
              </a:rPr>
              <a:t> Reconozcan conflictos de interés</a:t>
            </a:r>
          </a:p>
          <a:p>
            <a:pPr marL="171450" indent="-171450" algn="l" eaLnBrk="1" hangingPunct="1">
              <a:buClr>
                <a:srgbClr val="C00000"/>
              </a:buClr>
              <a:buSzPct val="150000"/>
              <a:buFont typeface="Arial" pitchFamily="34" charset="0"/>
              <a:buChar char="•"/>
              <a:defRPr/>
            </a:pPr>
            <a:endParaRPr lang="es-ES_tradnl" sz="1000" dirty="0" smtClean="0">
              <a:effectLst>
                <a:outerShdw blurRad="38100" dist="38100" dir="2700000" algn="tl">
                  <a:srgbClr val="C0C0C0"/>
                </a:outerShdw>
              </a:effectLst>
            </a:endParaRPr>
          </a:p>
          <a:p>
            <a:pPr marL="342900" indent="-342900" algn="l" eaLnBrk="1" hangingPunct="1">
              <a:buClr>
                <a:srgbClr val="C00000"/>
              </a:buClr>
              <a:buSzPct val="150000"/>
              <a:buFont typeface="Arial" pitchFamily="34" charset="0"/>
              <a:buChar char="•"/>
              <a:defRPr/>
            </a:pPr>
            <a:r>
              <a:rPr lang="es-ES_tradnl" sz="2000" dirty="0" smtClean="0">
                <a:effectLst>
                  <a:outerShdw blurRad="38100" dist="38100" dir="2700000" algn="tl">
                    <a:srgbClr val="C0C0C0"/>
                  </a:outerShdw>
                </a:effectLst>
              </a:rPr>
              <a:t> Revelen cualquier ayuda en la escritura</a:t>
            </a:r>
          </a:p>
          <a:p>
            <a:pPr marL="171450" indent="-171450" algn="l" eaLnBrk="1" hangingPunct="1">
              <a:buClr>
                <a:srgbClr val="C00000"/>
              </a:buClr>
              <a:buSzPct val="150000"/>
              <a:buFont typeface="Arial" pitchFamily="34" charset="0"/>
              <a:buChar char="•"/>
              <a:defRPr/>
            </a:pPr>
            <a:endParaRPr lang="es-ES_tradnl" sz="1000" dirty="0" smtClean="0">
              <a:effectLst>
                <a:outerShdw blurRad="38100" dist="38100" dir="2700000" algn="tl">
                  <a:srgbClr val="C0C0C0"/>
                </a:outerShdw>
              </a:effectLst>
            </a:endParaRPr>
          </a:p>
          <a:p>
            <a:pPr marL="342900" indent="-342900" algn="l" eaLnBrk="1" hangingPunct="1">
              <a:buClr>
                <a:srgbClr val="C00000"/>
              </a:buClr>
              <a:buSzPct val="150000"/>
              <a:buFont typeface="Arial" pitchFamily="34" charset="0"/>
              <a:buChar char="•"/>
              <a:defRPr/>
            </a:pPr>
            <a:r>
              <a:rPr lang="es-ES_tradnl" sz="2000" dirty="0" smtClean="0">
                <a:effectLst>
                  <a:outerShdw blurRad="38100" dist="38100" dir="2700000" algn="tl">
                    <a:srgbClr val="C0C0C0"/>
                  </a:outerShdw>
                </a:effectLst>
              </a:rPr>
              <a:t> Identifiquen fuentes de financiamiento</a:t>
            </a:r>
          </a:p>
          <a:p>
            <a:pPr marL="171450" indent="-171450" algn="l" eaLnBrk="1" hangingPunct="1">
              <a:buClr>
                <a:srgbClr val="C00000"/>
              </a:buClr>
              <a:buSzPct val="150000"/>
              <a:buFont typeface="Arial" pitchFamily="34" charset="0"/>
              <a:buChar char="•"/>
              <a:defRPr/>
            </a:pPr>
            <a:endParaRPr lang="es-ES_tradnl" sz="1000" dirty="0" smtClean="0">
              <a:effectLst>
                <a:outerShdw blurRad="38100" dist="38100" dir="2700000" algn="tl">
                  <a:srgbClr val="C0C0C0"/>
                </a:outerShdw>
              </a:effectLst>
            </a:endParaRPr>
          </a:p>
          <a:p>
            <a:pPr marL="342900" indent="-342900" algn="l" eaLnBrk="1" hangingPunct="1">
              <a:buClr>
                <a:srgbClr val="C00000"/>
              </a:buClr>
              <a:buSzPct val="150000"/>
              <a:buFont typeface="Arial" pitchFamily="34" charset="0"/>
              <a:buChar char="•"/>
              <a:defRPr/>
            </a:pPr>
            <a:r>
              <a:rPr lang="es-ES_tradnl" sz="2000" dirty="0" smtClean="0">
                <a:effectLst>
                  <a:outerShdw blurRad="38100" dist="38100" dir="2700000" algn="tl">
                    <a:srgbClr val="C0C0C0"/>
                  </a:outerShdw>
                </a:effectLst>
              </a:rPr>
              <a:t> Firmen y se responsabilicen por el trabajo</a:t>
            </a:r>
          </a:p>
        </p:txBody>
      </p:sp>
      <p:sp>
        <p:nvSpPr>
          <p:cNvPr id="3" name="Rectangle 5"/>
          <p:cNvSpPr>
            <a:spLocks noChangeArrowheads="1"/>
          </p:cNvSpPr>
          <p:nvPr/>
        </p:nvSpPr>
        <p:spPr bwMode="auto">
          <a:xfrm>
            <a:off x="1204913" y="5300663"/>
            <a:ext cx="6732587" cy="457200"/>
          </a:xfrm>
          <a:prstGeom prst="rect">
            <a:avLst/>
          </a:prstGeom>
          <a:noFill/>
          <a:ln w="9525">
            <a:noFill/>
            <a:miter lim="800000"/>
            <a:headEnd/>
            <a:tailEnd/>
          </a:ln>
          <a:effectLst/>
        </p:spPr>
        <p:txBody>
          <a:bodyPr>
            <a:spAutoFit/>
          </a:bodyPr>
          <a:lstStyle/>
          <a:p>
            <a:pPr algn="r" eaLnBrk="0" hangingPunct="0">
              <a:buClr>
                <a:srgbClr val="FF0066"/>
              </a:buClr>
              <a:defRPr/>
            </a:pPr>
            <a:r>
              <a:rPr lang="es-ES_tradnl" sz="1200" i="1">
                <a:effectLst>
                  <a:outerShdw blurRad="38100" dist="38100" dir="2700000" algn="tl">
                    <a:srgbClr val="C0C0C0"/>
                  </a:outerShdw>
                </a:effectLst>
              </a:rPr>
              <a:t>Ethics: Copyright, plagiarism and the Internet.</a:t>
            </a:r>
            <a:r>
              <a:rPr lang="es-ES_tradnl" sz="1200">
                <a:effectLst>
                  <a:outerShdw blurRad="38100" dist="38100" dir="2700000" algn="tl">
                    <a:srgbClr val="C0C0C0"/>
                  </a:outerShdw>
                </a:effectLst>
              </a:rPr>
              <a:t> Texas Heart Institute 2009.</a:t>
            </a:r>
          </a:p>
          <a:p>
            <a:pPr algn="r" eaLnBrk="0" hangingPunct="0">
              <a:buClr>
                <a:srgbClr val="FF0066"/>
              </a:buClr>
              <a:defRPr/>
            </a:pPr>
            <a:r>
              <a:rPr lang="es-ES_tradnl" sz="1200">
                <a:effectLst>
                  <a:outerShdw blurRad="38100" dist="38100" dir="2700000" algn="tl">
                    <a:srgbClr val="C0C0C0"/>
                  </a:outerShdw>
                </a:effectLst>
              </a:rPr>
              <a:t>http://www.texasheartinstitute.org/education/cme/explore/events/eventdetail_5018.cfm</a:t>
            </a:r>
          </a:p>
        </p:txBody>
      </p:sp>
      <p:sp>
        <p:nvSpPr>
          <p:cNvPr id="131076" name="Text Box 8"/>
          <p:cNvSpPr txBox="1">
            <a:spLocks noChangeArrowheads="1"/>
          </p:cNvSpPr>
          <p:nvPr/>
        </p:nvSpPr>
        <p:spPr bwMode="auto">
          <a:xfrm>
            <a:off x="2544763" y="1412875"/>
            <a:ext cx="4052887" cy="608013"/>
          </a:xfrm>
          <a:prstGeom prst="rect">
            <a:avLst/>
          </a:prstGeom>
          <a:solidFill>
            <a:srgbClr val="FFCCFF"/>
          </a:solidFill>
          <a:ln w="28575">
            <a:solidFill>
              <a:schemeClr val="accent2"/>
            </a:solidFill>
            <a:miter lim="800000"/>
            <a:headEnd/>
            <a:tailEnd/>
          </a:ln>
          <a:effectLst>
            <a:outerShdw dist="35921" dir="2700000" algn="ctr" rotWithShape="0">
              <a:schemeClr val="tx1"/>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3200"/>
              <a:t>Trabajo de Editores</a:t>
            </a:r>
          </a:p>
        </p:txBody>
      </p:sp>
      <p:sp>
        <p:nvSpPr>
          <p:cNvPr id="5" name="Rectangle 3"/>
          <p:cNvSpPr>
            <a:spLocks noChangeArrowheads="1"/>
          </p:cNvSpPr>
          <p:nvPr/>
        </p:nvSpPr>
        <p:spPr bwMode="auto">
          <a:xfrm>
            <a:off x="7209086" y="404813"/>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Editores</a:t>
            </a:r>
            <a:endParaRPr lang="es-ES" sz="1800" b="1" dirty="0">
              <a:effectLst>
                <a:outerShdw blurRad="38100" dist="38100" dir="2700000" algn="tl">
                  <a:srgbClr val="FFFFFF"/>
                </a:outerShdw>
              </a:effectLst>
            </a:endParaRP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7" name="Text Box 22"/>
          <p:cNvSpPr txBox="1">
            <a:spLocks noChangeArrowheads="1"/>
          </p:cNvSpPr>
          <p:nvPr/>
        </p:nvSpPr>
        <p:spPr bwMode="auto">
          <a:xfrm>
            <a:off x="560567" y="765175"/>
            <a:ext cx="1079143" cy="769441"/>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623955" y="3141687"/>
            <a:ext cx="4949825" cy="1582738"/>
          </a:xfrm>
          <a:prstGeom prst="rect">
            <a:avLst/>
          </a:prstGeom>
          <a:solidFill>
            <a:srgbClr val="FFC69F"/>
          </a:solidFill>
          <a:ln w="28575">
            <a:solidFill>
              <a:srgbClr val="CC0000"/>
            </a:solidFill>
            <a:miter lim="800000"/>
            <a:headEnd/>
            <a:tailEnd/>
          </a:ln>
          <a:effectLst>
            <a:outerShdw dist="53882" dir="2700000" algn="ctr" rotWithShape="0">
              <a:schemeClr val="bg2"/>
            </a:outerShdw>
          </a:effectLst>
        </p:spPr>
        <p:txBody>
          <a:bodyPr>
            <a:spAutoFit/>
          </a:bodyPr>
          <a:lstStyle>
            <a:lvl1pPr algn="l">
              <a:defRPr>
                <a:solidFill>
                  <a:schemeClr val="tx1"/>
                </a:solidFill>
                <a:latin typeface="Arial" charset="0"/>
              </a:defRPr>
            </a:lvl1pPr>
            <a:lvl2pPr marL="742950" indent="-285750" algn="l">
              <a:defRPr>
                <a:solidFill>
                  <a:schemeClr val="tx1"/>
                </a:solidFill>
                <a:latin typeface="Arial" charset="0"/>
              </a:defRPr>
            </a:lvl2pPr>
            <a:lvl3pPr marL="1143000" indent="-228600" algn="l">
              <a:defRPr>
                <a:solidFill>
                  <a:schemeClr val="tx1"/>
                </a:solidFill>
                <a:latin typeface="Arial" charset="0"/>
              </a:defRPr>
            </a:lvl3pPr>
            <a:lvl4pPr marL="1600200" indent="-228600" algn="l">
              <a:defRPr>
                <a:solidFill>
                  <a:schemeClr val="tx1"/>
                </a:solidFill>
                <a:latin typeface="Arial" charset="0"/>
              </a:defRPr>
            </a:lvl4pPr>
            <a:lvl5pPr marL="2057400" indent="-228600" algn="l">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s-ES_tradnl" sz="3200" smtClean="0">
                <a:solidFill>
                  <a:srgbClr val="CC0000"/>
                </a:solidFill>
                <a:effectLst>
                  <a:outerShdw blurRad="38100" dist="38100" dir="2700000" algn="tl">
                    <a:srgbClr val="000000"/>
                  </a:outerShdw>
                </a:effectLst>
                <a:latin typeface="Comic Sans MS" pitchFamily="66" charset="0"/>
              </a:rPr>
              <a:t>Alta Frecuencia </a:t>
            </a:r>
          </a:p>
          <a:p>
            <a:pPr algn="ctr">
              <a:defRPr/>
            </a:pPr>
            <a:r>
              <a:rPr lang="es-ES_tradnl" sz="3200" smtClean="0">
                <a:solidFill>
                  <a:srgbClr val="CC0000"/>
                </a:solidFill>
                <a:effectLst>
                  <a:outerShdw blurRad="38100" dist="38100" dir="2700000" algn="tl">
                    <a:srgbClr val="000000"/>
                  </a:outerShdw>
                </a:effectLst>
                <a:latin typeface="Comic Sans MS" pitchFamily="66" charset="0"/>
              </a:rPr>
              <a:t>de conductas impropias</a:t>
            </a:r>
          </a:p>
          <a:p>
            <a:pPr algn="ctr">
              <a:defRPr/>
            </a:pPr>
            <a:r>
              <a:rPr lang="es-ES_tradnl" sz="3200" smtClean="0">
                <a:solidFill>
                  <a:srgbClr val="CC0000"/>
                </a:solidFill>
                <a:effectLst>
                  <a:outerShdw blurRad="38100" dist="38100" dir="2700000" algn="tl">
                    <a:srgbClr val="000000"/>
                  </a:outerShdw>
                </a:effectLst>
                <a:latin typeface="Comic Sans MS" pitchFamily="66" charset="0"/>
              </a:rPr>
              <a:t> en la investigación</a:t>
            </a:r>
          </a:p>
        </p:txBody>
      </p:sp>
      <p:sp>
        <p:nvSpPr>
          <p:cNvPr id="3" name="Text Box 8"/>
          <p:cNvSpPr txBox="1">
            <a:spLocks noChangeArrowheads="1"/>
          </p:cNvSpPr>
          <p:nvPr/>
        </p:nvSpPr>
        <p:spPr bwMode="auto">
          <a:xfrm>
            <a:off x="6057527" y="3933056"/>
            <a:ext cx="2232025" cy="1927225"/>
          </a:xfrm>
          <a:prstGeom prst="rect">
            <a:avLst/>
          </a:prstGeom>
          <a:solidFill>
            <a:srgbClr val="F5C1A9"/>
          </a:solidFill>
          <a:ln w="9525">
            <a:solidFill>
              <a:srgbClr val="B4002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2400" b="1"/>
              <a:t>Proyectos de</a:t>
            </a:r>
          </a:p>
          <a:p>
            <a:pPr eaLnBrk="1" hangingPunct="1"/>
            <a:r>
              <a:rPr lang="es-ES" sz="2400" b="1"/>
              <a:t>Investigación</a:t>
            </a:r>
          </a:p>
          <a:p>
            <a:pPr eaLnBrk="1" hangingPunct="1"/>
            <a:r>
              <a:rPr lang="es-ES" sz="2400" b="1"/>
              <a:t>Tesis</a:t>
            </a:r>
          </a:p>
          <a:p>
            <a:pPr eaLnBrk="1" hangingPunct="1"/>
            <a:r>
              <a:rPr lang="es-ES" sz="2400" b="1"/>
              <a:t>Ascensos</a:t>
            </a:r>
          </a:p>
          <a:p>
            <a:pPr eaLnBrk="1" hangingPunct="1"/>
            <a:r>
              <a:rPr lang="es-ES" sz="2400" b="1"/>
              <a:t>Artículos etc.</a:t>
            </a:r>
          </a:p>
        </p:txBody>
      </p:sp>
      <p:sp>
        <p:nvSpPr>
          <p:cNvPr id="4" name="Text Box 9"/>
          <p:cNvSpPr txBox="1">
            <a:spLocks noChangeArrowheads="1"/>
          </p:cNvSpPr>
          <p:nvPr/>
        </p:nvSpPr>
        <p:spPr bwMode="auto">
          <a:xfrm>
            <a:off x="6069089" y="2089584"/>
            <a:ext cx="1890712" cy="831850"/>
          </a:xfrm>
          <a:prstGeom prst="rect">
            <a:avLst/>
          </a:prstGeom>
          <a:solidFill>
            <a:srgbClr val="F5C1A9"/>
          </a:solidFill>
          <a:ln w="9525">
            <a:solidFill>
              <a:srgbClr val="B4002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2400" b="1"/>
              <a:t>Profesores </a:t>
            </a:r>
          </a:p>
          <a:p>
            <a:pPr eaLnBrk="1" hangingPunct="1"/>
            <a:r>
              <a:rPr lang="es-ES" sz="2400" b="1"/>
              <a:t>Estudiantes</a:t>
            </a: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7" name="Text Box 11"/>
          <p:cNvSpPr txBox="1">
            <a:spLocks noChangeArrowheads="1"/>
          </p:cNvSpPr>
          <p:nvPr/>
        </p:nvSpPr>
        <p:spPr bwMode="auto">
          <a:xfrm>
            <a:off x="544446" y="728935"/>
            <a:ext cx="1850186" cy="707886"/>
          </a:xfrm>
          <a:prstGeom prst="rect">
            <a:avLst/>
          </a:prstGeom>
          <a:solidFill>
            <a:schemeClr val="bg1"/>
          </a:solidFill>
          <a:ln w="28575">
            <a:solidFill>
              <a:srgbClr val="0000FF"/>
            </a:solidFill>
            <a:miter lim="800000"/>
            <a:headEnd/>
            <a:tailEnd/>
          </a:ln>
          <a:effectLst>
            <a:outerShdw dist="53882" dir="2700000" algn="ctr" rotWithShape="0">
              <a:schemeClr val="tx1"/>
            </a:outerShdw>
          </a:effectLst>
        </p:spPr>
        <p:txBody>
          <a:bodyPr wrap="none">
            <a:spAutoFit/>
          </a:bodyPr>
          <a:lstStyle/>
          <a:p>
            <a:pPr marL="261938" indent="-261938" algn="l">
              <a:buClr>
                <a:srgbClr val="C00000"/>
              </a:buClr>
              <a:buSzPct val="150000"/>
              <a:buFont typeface="Arial" pitchFamily="34" charset="0"/>
              <a:buChar char="•"/>
              <a:defRPr/>
            </a:pPr>
            <a:r>
              <a:rPr lang="es-ES_tradnl" dirty="0" smtClean="0">
                <a:effectLst>
                  <a:outerShdw blurRad="38100" dist="38100" dir="2700000" algn="tl">
                    <a:srgbClr val="C0C0C0"/>
                  </a:outerShdw>
                </a:effectLst>
              </a:rPr>
              <a:t>¿</a:t>
            </a:r>
            <a:r>
              <a:rPr lang="es-ES_tradnl" dirty="0">
                <a:effectLst>
                  <a:outerShdw blurRad="38100" dist="38100" dir="2700000" algn="tl">
                    <a:srgbClr val="C0C0C0"/>
                  </a:outerShdw>
                </a:effectLst>
              </a:rPr>
              <a:t>Qué pasa </a:t>
            </a:r>
            <a:endParaRPr lang="es-ES_tradnl" dirty="0" smtClean="0">
              <a:effectLst>
                <a:outerShdw blurRad="38100" dist="38100" dir="2700000" algn="tl">
                  <a:srgbClr val="C0C0C0"/>
                </a:outerShdw>
              </a:effectLst>
            </a:endParaRPr>
          </a:p>
          <a:p>
            <a:pPr algn="l">
              <a:buClr>
                <a:srgbClr val="C00000"/>
              </a:buClr>
              <a:buSzPct val="150000"/>
              <a:defRPr/>
            </a:pPr>
            <a:r>
              <a:rPr lang="es-ES_tradnl" dirty="0" smtClean="0">
                <a:effectLst>
                  <a:outerShdw blurRad="38100" dist="38100" dir="2700000" algn="tl">
                    <a:srgbClr val="C0C0C0"/>
                  </a:outerShdw>
                </a:effectLst>
              </a:rPr>
              <a:t> actualmente</a:t>
            </a:r>
            <a:r>
              <a:rPr lang="es-ES_tradnl" dirty="0">
                <a:effectLst>
                  <a:outerShdw blurRad="38100" dist="38100" dir="2700000" algn="tl">
                    <a:srgbClr val="C0C0C0"/>
                  </a:outerShdw>
                </a:effectLst>
              </a:rPr>
              <a:t>?</a:t>
            </a:r>
          </a:p>
        </p:txBody>
      </p:sp>
      <p:sp>
        <p:nvSpPr>
          <p:cNvPr id="8"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extLst>
      <p:ext uri="{BB962C8B-B14F-4D97-AF65-F5344CB8AC3E}">
        <p14:creationId xmlns:p14="http://schemas.microsoft.com/office/powerpoint/2010/main" xmlns="" val="2941416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ext Box 3"/>
          <p:cNvSpPr txBox="1">
            <a:spLocks noChangeArrowheads="1"/>
          </p:cNvSpPr>
          <p:nvPr/>
        </p:nvSpPr>
        <p:spPr bwMode="auto">
          <a:xfrm>
            <a:off x="4211638" y="5373688"/>
            <a:ext cx="3933825" cy="487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r" eaLnBrk="1" hangingPunct="1"/>
            <a:r>
              <a:rPr lang="es-ES_tradnl" sz="1400"/>
              <a:t>Committee on publication ethics COPE </a:t>
            </a:r>
          </a:p>
          <a:p>
            <a:pPr algn="r" eaLnBrk="1" hangingPunct="1"/>
            <a:r>
              <a:rPr lang="es-ES_tradnl" sz="1200"/>
              <a:t>http://publicationethics.org/files/u2/New_Code.pdf</a:t>
            </a:r>
          </a:p>
        </p:txBody>
      </p:sp>
      <p:sp>
        <p:nvSpPr>
          <p:cNvPr id="132099" name="Text Box 4"/>
          <p:cNvSpPr txBox="1">
            <a:spLocks noChangeArrowheads="1"/>
          </p:cNvSpPr>
          <p:nvPr/>
        </p:nvSpPr>
        <p:spPr bwMode="auto">
          <a:xfrm>
            <a:off x="1582738" y="2565400"/>
            <a:ext cx="5976937" cy="2677656"/>
          </a:xfrm>
          <a:prstGeom prst="rect">
            <a:avLst/>
          </a:prstGeom>
          <a:solidFill>
            <a:schemeClr val="accent1"/>
          </a:solidFill>
          <a:ln>
            <a:noFill/>
          </a:ln>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2400" dirty="0"/>
              <a:t>Los Editores deben</a:t>
            </a:r>
            <a:r>
              <a:rPr lang="es-ES_tradnl" dirty="0"/>
              <a:t>,</a:t>
            </a:r>
          </a:p>
          <a:p>
            <a:pPr algn="l" eaLnBrk="1" hangingPunct="1"/>
            <a:endParaRPr lang="es-ES_tradnl" sz="1400" dirty="0"/>
          </a:p>
          <a:p>
            <a:pPr marL="342900" indent="-342900" algn="l" eaLnBrk="1" hangingPunct="1">
              <a:buClr>
                <a:srgbClr val="C00000"/>
              </a:buClr>
              <a:buSzPct val="150000"/>
              <a:buFont typeface="Arial" pitchFamily="34" charset="0"/>
              <a:buChar char="•"/>
            </a:pPr>
            <a:r>
              <a:rPr lang="es-ES_tradnl" dirty="0"/>
              <a:t>  Ser responsables de todo lo que se publique  </a:t>
            </a:r>
          </a:p>
          <a:p>
            <a:pPr algn="l" eaLnBrk="1" hangingPunct="1">
              <a:buClr>
                <a:srgbClr val="C00000"/>
              </a:buClr>
              <a:buSzPct val="150000"/>
            </a:pPr>
            <a:r>
              <a:rPr lang="es-ES_tradnl" dirty="0"/>
              <a:t> </a:t>
            </a:r>
            <a:r>
              <a:rPr lang="es-ES_tradnl" dirty="0" smtClean="0"/>
              <a:t>      en </a:t>
            </a:r>
            <a:r>
              <a:rPr lang="es-ES_tradnl" dirty="0"/>
              <a:t>sus revistas</a:t>
            </a:r>
          </a:p>
          <a:p>
            <a:pPr marL="171450" indent="-171450" algn="l" eaLnBrk="1" hangingPunct="1">
              <a:buClr>
                <a:srgbClr val="C00000"/>
              </a:buClr>
              <a:buSzPct val="150000"/>
              <a:buFont typeface="Arial" pitchFamily="34" charset="0"/>
              <a:buChar char="•"/>
            </a:pPr>
            <a:endParaRPr lang="es-ES_tradnl" sz="1000" dirty="0"/>
          </a:p>
          <a:p>
            <a:pPr marL="342900" indent="-342900" algn="l" eaLnBrk="1" hangingPunct="1">
              <a:buClr>
                <a:srgbClr val="C00000"/>
              </a:buClr>
              <a:buSzPct val="150000"/>
              <a:buFont typeface="Arial" pitchFamily="34" charset="0"/>
              <a:buChar char="•"/>
            </a:pPr>
            <a:r>
              <a:rPr lang="es-ES_tradnl" dirty="0"/>
              <a:t>  Asegurar la calidad del material publicado</a:t>
            </a:r>
          </a:p>
          <a:p>
            <a:pPr marL="171450" indent="-171450" algn="l" eaLnBrk="1" hangingPunct="1">
              <a:buClr>
                <a:srgbClr val="C00000"/>
              </a:buClr>
              <a:buSzPct val="150000"/>
              <a:buFont typeface="Arial" pitchFamily="34" charset="0"/>
              <a:buChar char="•"/>
            </a:pPr>
            <a:endParaRPr lang="es-ES_tradnl" sz="1000" dirty="0"/>
          </a:p>
          <a:p>
            <a:pPr marL="342900" indent="-342900" algn="l" eaLnBrk="1" hangingPunct="1">
              <a:buClr>
                <a:srgbClr val="C00000"/>
              </a:buClr>
              <a:buSzPct val="150000"/>
              <a:buFont typeface="Arial" pitchFamily="34" charset="0"/>
              <a:buChar char="•"/>
            </a:pPr>
            <a:r>
              <a:rPr lang="es-ES_tradnl" dirty="0"/>
              <a:t>  Mantener la integridad en general</a:t>
            </a:r>
          </a:p>
          <a:p>
            <a:pPr marL="171450" indent="-171450" algn="l" eaLnBrk="1" hangingPunct="1">
              <a:buClr>
                <a:srgbClr val="C00000"/>
              </a:buClr>
              <a:buSzPct val="150000"/>
              <a:buFont typeface="Arial" pitchFamily="34" charset="0"/>
              <a:buChar char="•"/>
            </a:pPr>
            <a:endParaRPr lang="es-ES_tradnl" sz="1000" dirty="0"/>
          </a:p>
          <a:p>
            <a:pPr marL="342900" indent="-342900" algn="l" eaLnBrk="1" hangingPunct="1">
              <a:buClr>
                <a:srgbClr val="C00000"/>
              </a:buClr>
              <a:buSzPct val="150000"/>
              <a:buFont typeface="Arial" pitchFamily="34" charset="0"/>
              <a:buChar char="•"/>
            </a:pPr>
            <a:r>
              <a:rPr lang="es-ES_tradnl" dirty="0"/>
              <a:t>  Estar dispuestos a corregir</a:t>
            </a:r>
          </a:p>
        </p:txBody>
      </p:sp>
      <p:sp>
        <p:nvSpPr>
          <p:cNvPr id="132100" name="Text Box 5"/>
          <p:cNvSpPr txBox="1">
            <a:spLocks noChangeArrowheads="1"/>
          </p:cNvSpPr>
          <p:nvPr/>
        </p:nvSpPr>
        <p:spPr bwMode="auto">
          <a:xfrm>
            <a:off x="2154512" y="1700213"/>
            <a:ext cx="4834978" cy="523220"/>
          </a:xfrm>
          <a:prstGeom prst="rect">
            <a:avLst/>
          </a:prstGeom>
          <a:solidFill>
            <a:srgbClr val="FFCCFF"/>
          </a:solidFill>
          <a:ln w="28575">
            <a:solidFill>
              <a:schemeClr val="accent2"/>
            </a:solidFill>
            <a:miter lim="800000"/>
            <a:headEnd/>
            <a:tailEnd/>
          </a:ln>
          <a:effectLst>
            <a:outerShdw dist="35921" dir="2700000" algn="ctr" rotWithShape="0">
              <a:schemeClr val="tx1"/>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2800"/>
              <a:t>Código de Ética de Editores</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3"/>
          <p:cNvSpPr>
            <a:spLocks noChangeArrowheads="1"/>
          </p:cNvSpPr>
          <p:nvPr/>
        </p:nvSpPr>
        <p:spPr bwMode="auto">
          <a:xfrm>
            <a:off x="7209086" y="404813"/>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Editores</a:t>
            </a:r>
            <a:endParaRPr lang="es-ES" sz="1800" b="1" dirty="0">
              <a:effectLst>
                <a:outerShdw blurRad="38100" dist="38100" dir="2700000" algn="tl">
                  <a:srgbClr val="FFFFFF"/>
                </a:outerShdw>
              </a:effectLst>
            </a:endParaRPr>
          </a:p>
        </p:txBody>
      </p:sp>
      <p:sp>
        <p:nvSpPr>
          <p:cNvPr id="9" name="Text Box 22"/>
          <p:cNvSpPr txBox="1">
            <a:spLocks noChangeArrowheads="1"/>
          </p:cNvSpPr>
          <p:nvPr/>
        </p:nvSpPr>
        <p:spPr bwMode="auto">
          <a:xfrm>
            <a:off x="560567" y="765175"/>
            <a:ext cx="1079143" cy="769441"/>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7" name="Text Box 7"/>
          <p:cNvSpPr txBox="1">
            <a:spLocks noChangeArrowheads="1"/>
          </p:cNvSpPr>
          <p:nvPr/>
        </p:nvSpPr>
        <p:spPr bwMode="auto">
          <a:xfrm>
            <a:off x="1227976" y="692150"/>
            <a:ext cx="6688049" cy="830997"/>
          </a:xfrm>
          <a:prstGeom prst="rect">
            <a:avLst/>
          </a:prstGeom>
          <a:solidFill>
            <a:srgbClr val="FFCCFF"/>
          </a:solidFill>
          <a:ln w="28575">
            <a:solidFill>
              <a:srgbClr val="CC0000"/>
            </a:solidFill>
            <a:miter lim="800000"/>
            <a:headEnd/>
            <a:tailEnd/>
          </a:ln>
          <a:effectLst>
            <a:outerShdw blurRad="50800" dist="38100" dir="2700000" algn="tl" rotWithShape="0">
              <a:prstClr val="black">
                <a:alpha val="40000"/>
              </a:prstClr>
            </a:outerShdw>
          </a:effectLst>
          <a:extLst/>
        </p:spPr>
        <p:txBody>
          <a:bodyPr wrap="none">
            <a:spAutoFit/>
          </a:bodyPr>
          <a:lstStyle/>
          <a:p>
            <a:pPr>
              <a:defRPr/>
            </a:pPr>
            <a:r>
              <a:rPr lang="es-ES" sz="2400" dirty="0">
                <a:effectLst>
                  <a:outerShdw blurRad="38100" dist="38100" dir="2700000" algn="tl">
                    <a:srgbClr val="FFFFFF"/>
                  </a:outerShdw>
                </a:effectLst>
              </a:rPr>
              <a:t>Estándares Internacionales para </a:t>
            </a:r>
            <a:r>
              <a:rPr lang="es-ES" sz="2800" b="1" dirty="0">
                <a:effectLst>
                  <a:outerShdw blurRad="38100" dist="38100" dir="2700000" algn="tl">
                    <a:srgbClr val="FFFFFF"/>
                  </a:outerShdw>
                </a:effectLst>
              </a:rPr>
              <a:t>Editores</a:t>
            </a:r>
            <a:r>
              <a:rPr lang="es-ES" sz="2400" dirty="0">
                <a:effectLst>
                  <a:outerShdw blurRad="38100" dist="38100" dir="2700000" algn="tl">
                    <a:srgbClr val="FFFFFF"/>
                  </a:outerShdw>
                </a:effectLst>
              </a:rPr>
              <a:t> </a:t>
            </a:r>
          </a:p>
          <a:p>
            <a:pPr>
              <a:defRPr/>
            </a:pPr>
            <a:r>
              <a:rPr lang="es-ES" dirty="0">
                <a:effectLst>
                  <a:outerShdw blurRad="38100" dist="38100" dir="2700000" algn="tl">
                    <a:srgbClr val="FFFFFF"/>
                  </a:outerShdw>
                </a:effectLst>
              </a:rPr>
              <a:t>Publicación Responsable</a:t>
            </a:r>
          </a:p>
        </p:txBody>
      </p:sp>
      <p:sp>
        <p:nvSpPr>
          <p:cNvPr id="276488" name="Text Box 8"/>
          <p:cNvSpPr txBox="1">
            <a:spLocks noChangeArrowheads="1"/>
          </p:cNvSpPr>
          <p:nvPr/>
        </p:nvSpPr>
        <p:spPr bwMode="auto">
          <a:xfrm>
            <a:off x="677068" y="1744759"/>
            <a:ext cx="7864653" cy="4031873"/>
          </a:xfrm>
          <a:prstGeom prst="rect">
            <a:avLst/>
          </a:prstGeom>
          <a:solidFill>
            <a:schemeClr val="accent1"/>
          </a:solidFill>
          <a:ln>
            <a:noFill/>
          </a:ln>
          <a:effectLst/>
          <a:extLst/>
        </p:spPr>
        <p:txBody>
          <a:bodyPr wrap="none">
            <a:spAutoFit/>
          </a:bodyPr>
          <a:lstStyle>
            <a:lvl1pPr marL="342900" indent="-342900" algn="l">
              <a:defRPr>
                <a:solidFill>
                  <a:schemeClr val="tx1"/>
                </a:solidFill>
                <a:latin typeface="Arial" charset="0"/>
              </a:defRPr>
            </a:lvl1pPr>
            <a:lvl2pPr marL="800100" indent="-342900" algn="l">
              <a:defRPr>
                <a:solidFill>
                  <a:schemeClr val="tx1"/>
                </a:solidFill>
                <a:latin typeface="Arial" charset="0"/>
              </a:defRPr>
            </a:lvl2pPr>
            <a:lvl3pPr marL="1257300" indent="-342900" algn="l">
              <a:defRPr>
                <a:solidFill>
                  <a:schemeClr val="tx1"/>
                </a:solidFill>
                <a:latin typeface="Arial" charset="0"/>
              </a:defRPr>
            </a:lvl3pPr>
            <a:lvl4pPr marL="1714500" indent="-342900" algn="l">
              <a:defRPr>
                <a:solidFill>
                  <a:schemeClr val="tx1"/>
                </a:solidFill>
                <a:latin typeface="Arial" charset="0"/>
              </a:defRPr>
            </a:lvl4pPr>
            <a:lvl5pPr marL="2171700" indent="-342900" algn="l">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buClr>
                <a:srgbClr val="C00000"/>
              </a:buClr>
              <a:buFont typeface="Arial" pitchFamily="34" charset="0"/>
              <a:buChar char="•"/>
              <a:defRPr/>
            </a:pPr>
            <a:r>
              <a:rPr lang="es-ES" dirty="0" smtClean="0">
                <a:effectLst>
                  <a:outerShdw blurRad="38100" dist="38100" dir="2700000" algn="tl">
                    <a:srgbClr val="C0C0C0"/>
                  </a:outerShdw>
                </a:effectLst>
                <a:latin typeface="Comic Sans MS" pitchFamily="66" charset="0"/>
              </a:rPr>
              <a:t>Responsabilidad de </a:t>
            </a:r>
            <a:r>
              <a:rPr lang="es-ES" u="sng" dirty="0" smtClean="0">
                <a:effectLst>
                  <a:outerShdw blurRad="38100" dist="38100" dir="2700000" algn="tl">
                    <a:srgbClr val="C0C0C0"/>
                  </a:outerShdw>
                </a:effectLst>
                <a:latin typeface="Comic Sans MS" pitchFamily="66" charset="0"/>
              </a:rPr>
              <a:t>todo</a:t>
            </a:r>
            <a:r>
              <a:rPr lang="es-ES" dirty="0" smtClean="0">
                <a:effectLst>
                  <a:outerShdw blurRad="38100" dist="38100" dir="2700000" algn="tl">
                    <a:srgbClr val="C0C0C0"/>
                  </a:outerShdw>
                </a:effectLst>
                <a:latin typeface="Comic Sans MS" pitchFamily="66" charset="0"/>
              </a:rPr>
              <a:t> lo que se publique</a:t>
            </a:r>
          </a:p>
          <a:p>
            <a:pPr>
              <a:buClr>
                <a:srgbClr val="C00000"/>
              </a:buCl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Clr>
                <a:srgbClr val="C00000"/>
              </a:buClr>
              <a:buFont typeface="Arial" pitchFamily="34" charset="0"/>
              <a:buChar char="•"/>
              <a:defRPr/>
            </a:pPr>
            <a:r>
              <a:rPr lang="es-ES" dirty="0" smtClean="0">
                <a:effectLst>
                  <a:outerShdw blurRad="38100" dist="38100" dir="2700000" algn="tl">
                    <a:srgbClr val="C0C0C0"/>
                  </a:outerShdw>
                </a:effectLst>
                <a:latin typeface="Comic Sans MS" pitchFamily="66" charset="0"/>
              </a:rPr>
              <a:t>Decisiones justas, independientes, proceso revisión apropiado</a:t>
            </a:r>
          </a:p>
          <a:p>
            <a:pPr>
              <a:buClr>
                <a:srgbClr val="C00000"/>
              </a:buCl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Clr>
                <a:srgbClr val="C00000"/>
              </a:buClr>
              <a:buFont typeface="Arial" pitchFamily="34" charset="0"/>
              <a:buChar char="•"/>
              <a:defRPr/>
            </a:pPr>
            <a:r>
              <a:rPr lang="es-ES" dirty="0" smtClean="0">
                <a:effectLst>
                  <a:outerShdw blurRad="38100" dist="38100" dir="2700000" algn="tl">
                    <a:srgbClr val="C0C0C0"/>
                  </a:outerShdw>
                </a:effectLst>
                <a:latin typeface="Comic Sans MS" pitchFamily="66" charset="0"/>
              </a:rPr>
              <a:t>Políticas editoriales para transparencia y honestidad</a:t>
            </a:r>
          </a:p>
          <a:p>
            <a:pPr>
              <a:buClr>
                <a:srgbClr val="C00000"/>
              </a:buCl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Clr>
                <a:srgbClr val="C00000"/>
              </a:buClr>
              <a:buFont typeface="Arial" pitchFamily="34" charset="0"/>
              <a:buChar char="•"/>
              <a:defRPr/>
            </a:pPr>
            <a:r>
              <a:rPr lang="es-ES" dirty="0" smtClean="0">
                <a:effectLst>
                  <a:outerShdw blurRad="38100" dist="38100" dir="2700000" algn="tl">
                    <a:srgbClr val="C0C0C0"/>
                  </a:outerShdw>
                </a:effectLst>
                <a:latin typeface="Comic Sans MS" pitchFamily="66" charset="0"/>
              </a:rPr>
              <a:t>Conservar con integridad registros publicados </a:t>
            </a:r>
          </a:p>
          <a:p>
            <a:pPr marL="0" indent="0">
              <a:buClr>
                <a:srgbClr val="C00000"/>
              </a:buClr>
              <a:defRPr/>
            </a:pPr>
            <a:r>
              <a:rPr lang="es-ES" dirty="0">
                <a:effectLst>
                  <a:outerShdw blurRad="38100" dist="38100" dir="2700000" algn="tl">
                    <a:srgbClr val="C0C0C0"/>
                  </a:outerShdw>
                </a:effectLst>
                <a:latin typeface="Comic Sans MS" pitchFamily="66" charset="0"/>
              </a:rPr>
              <a:t> </a:t>
            </a:r>
            <a:r>
              <a:rPr lang="es-ES" dirty="0" smtClean="0">
                <a:effectLst>
                  <a:outerShdw blurRad="38100" dist="38100" dir="2700000" algn="tl">
                    <a:srgbClr val="C0C0C0"/>
                  </a:outerShdw>
                </a:effectLst>
                <a:latin typeface="Comic Sans MS" pitchFamily="66" charset="0"/>
              </a:rPr>
              <a:t>    para posteriores correcciones y/o retractaciones, </a:t>
            </a:r>
          </a:p>
          <a:p>
            <a:pPr marL="0" indent="0">
              <a:buClr>
                <a:srgbClr val="C00000"/>
              </a:buClr>
              <a:defRPr/>
            </a:pPr>
            <a:r>
              <a:rPr lang="es-ES" dirty="0">
                <a:effectLst>
                  <a:outerShdw blurRad="38100" dist="38100" dir="2700000" algn="tl">
                    <a:srgbClr val="C0C0C0"/>
                  </a:outerShdw>
                </a:effectLst>
                <a:latin typeface="Comic Sans MS" pitchFamily="66" charset="0"/>
              </a:rPr>
              <a:t> </a:t>
            </a:r>
            <a:r>
              <a:rPr lang="es-ES" dirty="0" smtClean="0">
                <a:effectLst>
                  <a:outerShdw blurRad="38100" dist="38100" dir="2700000" algn="tl">
                    <a:srgbClr val="C0C0C0"/>
                  </a:outerShdw>
                </a:effectLst>
                <a:latin typeface="Comic Sans MS" pitchFamily="66" charset="0"/>
              </a:rPr>
              <a:t>    o investigaciones</a:t>
            </a:r>
          </a:p>
          <a:p>
            <a:pPr>
              <a:buClr>
                <a:srgbClr val="C00000"/>
              </a:buCl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Clr>
                <a:srgbClr val="C00000"/>
              </a:buClr>
              <a:buFont typeface="Arial" pitchFamily="34" charset="0"/>
              <a:buChar char="•"/>
              <a:defRPr/>
            </a:pPr>
            <a:r>
              <a:rPr lang="es-ES" dirty="0" smtClean="0">
                <a:effectLst>
                  <a:outerShdw blurRad="38100" dist="38100" dir="2700000" algn="tl">
                    <a:srgbClr val="C0C0C0"/>
                  </a:outerShdw>
                </a:effectLst>
                <a:latin typeface="Comic Sans MS" pitchFamily="66" charset="0"/>
              </a:rPr>
              <a:t>Corregir conductas deshonestas en árbitros y editores</a:t>
            </a:r>
          </a:p>
          <a:p>
            <a:pPr>
              <a:buClr>
                <a:srgbClr val="C00000"/>
              </a:buCl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Clr>
                <a:srgbClr val="C00000"/>
              </a:buClr>
              <a:buFont typeface="Arial" pitchFamily="34" charset="0"/>
              <a:buChar char="•"/>
              <a:defRPr/>
            </a:pPr>
            <a:r>
              <a:rPr lang="es-ES" dirty="0" smtClean="0">
                <a:effectLst>
                  <a:outerShdw blurRad="38100" dist="38100" dir="2700000" algn="tl">
                    <a:srgbClr val="C0C0C0"/>
                  </a:outerShdw>
                </a:effectLst>
                <a:latin typeface="Comic Sans MS" pitchFamily="66" charset="0"/>
              </a:rPr>
              <a:t>Evaluar la conducta ética en estudios con humanos y animales</a:t>
            </a:r>
          </a:p>
          <a:p>
            <a:pPr>
              <a:buClr>
                <a:srgbClr val="C00000"/>
              </a:buCl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Clr>
                <a:srgbClr val="C00000"/>
              </a:buClr>
              <a:buFont typeface="Arial" pitchFamily="34" charset="0"/>
              <a:buChar char="•"/>
              <a:defRPr/>
            </a:pPr>
            <a:r>
              <a:rPr lang="es-ES" dirty="0" smtClean="0">
                <a:effectLst>
                  <a:outerShdw blurRad="38100" dist="38100" dir="2700000" algn="tl">
                    <a:srgbClr val="C0C0C0"/>
                  </a:outerShdw>
                </a:effectLst>
                <a:latin typeface="Comic Sans MS" pitchFamily="66" charset="0"/>
              </a:rPr>
              <a:t>Instrucciones claras a autores y árbitros</a:t>
            </a:r>
          </a:p>
          <a:p>
            <a:pPr>
              <a:buClr>
                <a:srgbClr val="C00000"/>
              </a:buCl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Clr>
                <a:srgbClr val="C00000"/>
              </a:buClr>
              <a:buFont typeface="Arial" pitchFamily="34" charset="0"/>
              <a:buChar char="•"/>
              <a:defRPr/>
            </a:pPr>
            <a:r>
              <a:rPr lang="es-ES" dirty="0" smtClean="0">
                <a:effectLst>
                  <a:outerShdw blurRad="38100" dist="38100" dir="2700000" algn="tl">
                    <a:srgbClr val="C0C0C0"/>
                  </a:outerShdw>
                </a:effectLst>
                <a:latin typeface="Comic Sans MS" pitchFamily="66" charset="0"/>
              </a:rPr>
              <a:t>Políticas apropiadas para manejo de conflictos de interés</a:t>
            </a:r>
          </a:p>
        </p:txBody>
      </p:sp>
      <p:sp>
        <p:nvSpPr>
          <p:cNvPr id="276489" name="Text Box 9"/>
          <p:cNvSpPr txBox="1">
            <a:spLocks noChangeArrowheads="1"/>
          </p:cNvSpPr>
          <p:nvPr/>
        </p:nvSpPr>
        <p:spPr bwMode="auto">
          <a:xfrm>
            <a:off x="3203575" y="5734050"/>
            <a:ext cx="5029200" cy="639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defRPr/>
            </a:pPr>
            <a:r>
              <a:rPr lang="es-ES" sz="1200" dirty="0" err="1">
                <a:effectLst>
                  <a:outerShdw blurRad="38100" dist="38100" dir="2700000" algn="tl">
                    <a:srgbClr val="C0C0C0"/>
                  </a:outerShdw>
                </a:effectLst>
              </a:rPr>
              <a:t>S.Kleinert</a:t>
            </a:r>
            <a:r>
              <a:rPr lang="es-ES" sz="1200" dirty="0">
                <a:effectLst>
                  <a:outerShdw blurRad="38100" dist="38100" dir="2700000" algn="tl">
                    <a:srgbClr val="C0C0C0"/>
                  </a:outerShdw>
                </a:effectLst>
              </a:rPr>
              <a:t>,. E. </a:t>
            </a:r>
            <a:r>
              <a:rPr lang="es-ES" sz="1200" dirty="0" err="1">
                <a:effectLst>
                  <a:outerShdw blurRad="38100" dist="38100" dir="2700000" algn="tl">
                    <a:srgbClr val="C0C0C0"/>
                  </a:outerShdw>
                </a:effectLst>
              </a:rPr>
              <a:t>Wager</a:t>
            </a:r>
            <a:r>
              <a:rPr lang="es-ES" sz="1200" dirty="0">
                <a:effectLst>
                  <a:outerShdw blurRad="38100" dist="38100" dir="2700000" algn="tl">
                    <a:srgbClr val="C0C0C0"/>
                  </a:outerShdw>
                </a:effectLst>
              </a:rPr>
              <a:t> </a:t>
            </a:r>
          </a:p>
          <a:p>
            <a:pPr algn="r">
              <a:defRPr/>
            </a:pPr>
            <a:r>
              <a:rPr lang="es-ES" sz="1200" i="1" dirty="0" err="1">
                <a:effectLst>
                  <a:outerShdw blurRad="38100" dist="38100" dir="2700000" algn="tl">
                    <a:srgbClr val="C0C0C0"/>
                  </a:outerShdw>
                </a:effectLst>
              </a:rPr>
              <a:t>Responsible</a:t>
            </a:r>
            <a:r>
              <a:rPr lang="es-ES" sz="1200" i="1" dirty="0">
                <a:effectLst>
                  <a:outerShdw blurRad="38100" dist="38100" dir="2700000" algn="tl">
                    <a:srgbClr val="C0C0C0"/>
                  </a:outerShdw>
                </a:effectLst>
              </a:rPr>
              <a:t> </a:t>
            </a:r>
            <a:r>
              <a:rPr lang="es-ES" sz="1200" i="1" dirty="0" err="1">
                <a:effectLst>
                  <a:outerShdw blurRad="38100" dist="38100" dir="2700000" algn="tl">
                    <a:srgbClr val="C0C0C0"/>
                  </a:outerShdw>
                </a:effectLst>
              </a:rPr>
              <a:t>research</a:t>
            </a:r>
            <a:r>
              <a:rPr lang="es-ES" sz="1200" i="1" dirty="0">
                <a:effectLst>
                  <a:outerShdw blurRad="38100" dist="38100" dir="2700000" algn="tl">
                    <a:srgbClr val="C0C0C0"/>
                  </a:outerShdw>
                </a:effectLst>
              </a:rPr>
              <a:t> </a:t>
            </a:r>
            <a:r>
              <a:rPr lang="es-ES" sz="1200" i="1" dirty="0" err="1">
                <a:effectLst>
                  <a:outerShdw blurRad="38100" dist="38100" dir="2700000" algn="tl">
                    <a:srgbClr val="C0C0C0"/>
                  </a:outerShdw>
                </a:effectLst>
              </a:rPr>
              <a:t>publication</a:t>
            </a:r>
            <a:r>
              <a:rPr lang="es-ES" sz="1200" i="1" dirty="0">
                <a:effectLst>
                  <a:outerShdw blurRad="38100" dist="38100" dir="2700000" algn="tl">
                    <a:srgbClr val="C0C0C0"/>
                  </a:outerShdw>
                </a:effectLst>
              </a:rPr>
              <a:t>: </a:t>
            </a:r>
            <a:r>
              <a:rPr lang="es-ES" sz="1200" i="1" dirty="0" err="1">
                <a:effectLst>
                  <a:outerShdw blurRad="38100" dist="38100" dir="2700000" algn="tl">
                    <a:srgbClr val="C0C0C0"/>
                  </a:outerShdw>
                </a:effectLst>
              </a:rPr>
              <a:t>international</a:t>
            </a:r>
            <a:r>
              <a:rPr lang="es-ES" sz="1200" i="1" dirty="0">
                <a:effectLst>
                  <a:outerShdw blurRad="38100" dist="38100" dir="2700000" algn="tl">
                    <a:srgbClr val="C0C0C0"/>
                  </a:outerShdw>
                </a:effectLst>
              </a:rPr>
              <a:t> </a:t>
            </a:r>
            <a:r>
              <a:rPr lang="es-ES" sz="1200" i="1" dirty="0" err="1">
                <a:effectLst>
                  <a:outerShdw blurRad="38100" dist="38100" dir="2700000" algn="tl">
                    <a:srgbClr val="C0C0C0"/>
                  </a:outerShdw>
                </a:effectLst>
              </a:rPr>
              <a:t>standars</a:t>
            </a:r>
            <a:r>
              <a:rPr lang="es-ES" sz="1200" i="1" dirty="0">
                <a:effectLst>
                  <a:outerShdw blurRad="38100" dist="38100" dir="2700000" algn="tl">
                    <a:srgbClr val="C0C0C0"/>
                  </a:outerShdw>
                </a:effectLst>
              </a:rPr>
              <a:t> </a:t>
            </a:r>
            <a:r>
              <a:rPr lang="es-ES" sz="1200" i="1" dirty="0" err="1">
                <a:effectLst>
                  <a:outerShdw blurRad="38100" dist="38100" dir="2700000" algn="tl">
                    <a:srgbClr val="C0C0C0"/>
                  </a:outerShdw>
                </a:effectLst>
              </a:rPr>
              <a:t>for</a:t>
            </a:r>
            <a:r>
              <a:rPr lang="es-ES" sz="1200" i="1" dirty="0">
                <a:effectLst>
                  <a:outerShdw blurRad="38100" dist="38100" dir="2700000" algn="tl">
                    <a:srgbClr val="C0C0C0"/>
                  </a:outerShdw>
                </a:effectLst>
              </a:rPr>
              <a:t> </a:t>
            </a:r>
            <a:r>
              <a:rPr lang="es-ES" sz="1200" i="1" dirty="0" err="1">
                <a:effectLst>
                  <a:outerShdw blurRad="38100" dist="38100" dir="2700000" algn="tl">
                    <a:srgbClr val="C0C0C0"/>
                  </a:outerShdw>
                </a:effectLst>
              </a:rPr>
              <a:t>editors</a:t>
            </a:r>
            <a:r>
              <a:rPr lang="es-ES" sz="1200" dirty="0">
                <a:effectLst>
                  <a:outerShdw blurRad="38100" dist="38100" dir="2700000" algn="tl">
                    <a:srgbClr val="C0C0C0"/>
                  </a:outerShdw>
                </a:effectLst>
              </a:rPr>
              <a:t>.</a:t>
            </a:r>
          </a:p>
          <a:p>
            <a:pPr algn="r">
              <a:defRPr/>
            </a:pPr>
            <a:r>
              <a:rPr lang="es-ES" sz="1200" dirty="0">
                <a:effectLst>
                  <a:outerShdw blurRad="38100" dist="38100" dir="2700000" algn="tl">
                    <a:srgbClr val="C0C0C0"/>
                  </a:outerShdw>
                </a:effectLst>
              </a:rPr>
              <a:t>“2nd </a:t>
            </a:r>
            <a:r>
              <a:rPr lang="es-ES" sz="1200" dirty="0" err="1">
                <a:effectLst>
                  <a:outerShdw blurRad="38100" dist="38100" dir="2700000" algn="tl">
                    <a:srgbClr val="C0C0C0"/>
                  </a:outerShdw>
                </a:effectLst>
              </a:rPr>
              <a:t>World</a:t>
            </a:r>
            <a:r>
              <a:rPr lang="es-ES" sz="1200" dirty="0">
                <a:effectLst>
                  <a:outerShdw blurRad="38100" dist="38100" dir="2700000" algn="tl">
                    <a:srgbClr val="C0C0C0"/>
                  </a:outerShdw>
                </a:effectLst>
              </a:rPr>
              <a:t> </a:t>
            </a:r>
            <a:r>
              <a:rPr lang="es-ES" sz="1200" dirty="0" err="1">
                <a:effectLst>
                  <a:outerShdw blurRad="38100" dist="38100" dir="2700000" algn="tl">
                    <a:srgbClr val="C0C0C0"/>
                  </a:outerShdw>
                </a:effectLst>
              </a:rPr>
              <a:t>Conference</a:t>
            </a:r>
            <a:r>
              <a:rPr lang="es-ES" sz="1200" dirty="0">
                <a:effectLst>
                  <a:outerShdw blurRad="38100" dist="38100" dir="2700000" algn="tl">
                    <a:srgbClr val="C0C0C0"/>
                  </a:outerShdw>
                </a:effectLst>
              </a:rPr>
              <a:t> </a:t>
            </a:r>
            <a:r>
              <a:rPr lang="es-ES" sz="1200" dirty="0" err="1">
                <a:effectLst>
                  <a:outerShdw blurRad="38100" dist="38100" dir="2700000" algn="tl">
                    <a:srgbClr val="C0C0C0"/>
                  </a:outerShdw>
                </a:effectLst>
              </a:rPr>
              <a:t>on</a:t>
            </a:r>
            <a:r>
              <a:rPr lang="es-ES" sz="1200" dirty="0">
                <a:effectLst>
                  <a:outerShdw blurRad="38100" dist="38100" dir="2700000" algn="tl">
                    <a:srgbClr val="C0C0C0"/>
                  </a:outerShdw>
                </a:effectLst>
              </a:rPr>
              <a:t> </a:t>
            </a:r>
            <a:r>
              <a:rPr lang="es-ES" sz="1200" dirty="0" err="1">
                <a:effectLst>
                  <a:outerShdw blurRad="38100" dist="38100" dir="2700000" algn="tl">
                    <a:srgbClr val="C0C0C0"/>
                  </a:outerShdw>
                </a:effectLst>
              </a:rPr>
              <a:t>Research</a:t>
            </a:r>
            <a:r>
              <a:rPr lang="es-ES" sz="1200" dirty="0">
                <a:effectLst>
                  <a:outerShdw blurRad="38100" dist="38100" dir="2700000" algn="tl">
                    <a:srgbClr val="C0C0C0"/>
                  </a:outerShdw>
                </a:effectLst>
              </a:rPr>
              <a:t> </a:t>
            </a:r>
            <a:r>
              <a:rPr lang="es-ES" sz="1200" dirty="0" err="1">
                <a:effectLst>
                  <a:outerShdw blurRad="38100" dist="38100" dir="2700000" algn="tl">
                    <a:srgbClr val="C0C0C0"/>
                  </a:outerShdw>
                </a:effectLst>
              </a:rPr>
              <a:t>Integrity</a:t>
            </a:r>
            <a:r>
              <a:rPr lang="es-ES" sz="1200" dirty="0">
                <a:effectLst>
                  <a:outerShdw blurRad="38100" dist="38100" dir="2700000" algn="tl">
                    <a:srgbClr val="C0C0C0"/>
                  </a:outerShdw>
                </a:effectLst>
              </a:rPr>
              <a:t>”. Singapur julio 2010</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7" name="Text Box 22"/>
          <p:cNvSpPr txBox="1">
            <a:spLocks noChangeArrowheads="1"/>
          </p:cNvSpPr>
          <p:nvPr/>
        </p:nvSpPr>
        <p:spPr bwMode="auto">
          <a:xfrm>
            <a:off x="323528" y="765175"/>
            <a:ext cx="1079143" cy="769441"/>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76487"/>
                                        </p:tgtEl>
                                        <p:attrNameLst>
                                          <p:attrName>style.visibility</p:attrName>
                                        </p:attrNameLst>
                                      </p:cBhvr>
                                      <p:to>
                                        <p:strVal val="visible"/>
                                      </p:to>
                                    </p:set>
                                    <p:anim calcmode="discrete" valueType="clr">
                                      <p:cBhvr override="childStyle">
                                        <p:cTn id="7" dur="80"/>
                                        <p:tgtEl>
                                          <p:spTgt spid="27648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76487"/>
                                        </p:tgtEl>
                                        <p:attrNameLst>
                                          <p:attrName>fillcolor</p:attrName>
                                        </p:attrNameLst>
                                      </p:cBhvr>
                                      <p:tavLst>
                                        <p:tav tm="0">
                                          <p:val>
                                            <p:clrVal>
                                              <a:schemeClr val="accent2"/>
                                            </p:clrVal>
                                          </p:val>
                                        </p:tav>
                                        <p:tav tm="50000">
                                          <p:val>
                                            <p:clrVal>
                                              <a:schemeClr val="hlink"/>
                                            </p:clrVal>
                                          </p:val>
                                        </p:tav>
                                      </p:tavLst>
                                    </p:anim>
                                    <p:set>
                                      <p:cBhvr>
                                        <p:cTn id="9" dur="80"/>
                                        <p:tgtEl>
                                          <p:spTgt spid="276487"/>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276488">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276488">
                                            <p:txEl>
                                              <p:pRg st="2" end="2"/>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276488">
                                            <p:txEl>
                                              <p:pRg st="4" end="4"/>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276488">
                                            <p:txEl>
                                              <p:pRg st="6" end="6"/>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276488">
                                            <p:txEl>
                                              <p:pRg st="7" end="7"/>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76488">
                                            <p:txEl>
                                              <p:pRg st="8" end="8"/>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276488">
                                            <p:txEl>
                                              <p:pRg st="10" end="10"/>
                                            </p:txEl>
                                          </p:spTgt>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nodeType="clickEffect">
                                  <p:stCondLst>
                                    <p:cond delay="0"/>
                                  </p:stCondLst>
                                  <p:childTnLst>
                                    <p:set>
                                      <p:cBhvr>
                                        <p:cTn id="37" dur="1" fill="hold">
                                          <p:stCondLst>
                                            <p:cond delay="0"/>
                                          </p:stCondLst>
                                        </p:cTn>
                                        <p:tgtEl>
                                          <p:spTgt spid="276488">
                                            <p:txEl>
                                              <p:pRg st="12" end="12"/>
                                            </p:txEl>
                                          </p:spTgt>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nodeType="clickEffect">
                                  <p:stCondLst>
                                    <p:cond delay="0"/>
                                  </p:stCondLst>
                                  <p:childTnLst>
                                    <p:set>
                                      <p:cBhvr>
                                        <p:cTn id="41" dur="1" fill="hold">
                                          <p:stCondLst>
                                            <p:cond delay="0"/>
                                          </p:stCondLst>
                                        </p:cTn>
                                        <p:tgtEl>
                                          <p:spTgt spid="276488">
                                            <p:txEl>
                                              <p:pRg st="14" end="14"/>
                                            </p:txEl>
                                          </p:spTgt>
                                        </p:tgtEl>
                                        <p:attrNameLst>
                                          <p:attrName>style.visibility</p:attrName>
                                        </p:attrNameLst>
                                      </p:cBhvr>
                                      <p:to>
                                        <p:strVal val="visible"/>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1" presetClass="entr" presetSubtype="0" fill="hold" nodeType="clickEffect">
                                  <p:stCondLst>
                                    <p:cond delay="0"/>
                                  </p:stCondLst>
                                  <p:childTnLst>
                                    <p:set>
                                      <p:cBhvr>
                                        <p:cTn id="45" dur="1" fill="hold">
                                          <p:stCondLst>
                                            <p:cond delay="0"/>
                                          </p:stCondLst>
                                        </p:cTn>
                                        <p:tgtEl>
                                          <p:spTgt spid="276488">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7" grpId="0"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1" name="Text Box 3"/>
          <p:cNvSpPr txBox="1">
            <a:spLocks noChangeArrowheads="1"/>
          </p:cNvSpPr>
          <p:nvPr/>
        </p:nvSpPr>
        <p:spPr bwMode="auto">
          <a:xfrm>
            <a:off x="1978349" y="1412776"/>
            <a:ext cx="5267788" cy="523220"/>
          </a:xfrm>
          <a:prstGeom prst="rect">
            <a:avLst/>
          </a:prstGeom>
          <a:solidFill>
            <a:srgbClr val="FFCCFF"/>
          </a:solidFill>
          <a:ln w="28575">
            <a:solidFill>
              <a:srgbClr val="CC0000"/>
            </a:solidFill>
            <a:miter lim="800000"/>
            <a:headEnd/>
            <a:tailEnd/>
          </a:ln>
          <a:effectLst>
            <a:outerShdw dist="38100" dir="2700000" algn="tl" rotWithShape="0">
              <a:prstClr val="black">
                <a:alpha val="86000"/>
              </a:prstClr>
            </a:outerShdw>
          </a:effectLst>
        </p:spPr>
        <p:txBody>
          <a:bodyPr wrap="none">
            <a:spAutoFit/>
          </a:bodyPr>
          <a:lstStyle/>
          <a:p>
            <a:pPr>
              <a:defRPr/>
            </a:pPr>
            <a:r>
              <a:rPr lang="es-ES_tradnl" sz="2800" dirty="0">
                <a:effectLst>
                  <a:outerShdw blurRad="38100" dist="38100" dir="2700000" algn="tl">
                    <a:srgbClr val="FFFFFF"/>
                  </a:outerShdw>
                </a:effectLst>
              </a:rPr>
              <a:t>Responsabilidades de Editores</a:t>
            </a:r>
          </a:p>
        </p:txBody>
      </p:sp>
      <p:sp>
        <p:nvSpPr>
          <p:cNvPr id="135175" name="Text Box 7"/>
          <p:cNvSpPr txBox="1">
            <a:spLocks noChangeArrowheads="1"/>
          </p:cNvSpPr>
          <p:nvPr/>
        </p:nvSpPr>
        <p:spPr bwMode="auto">
          <a:xfrm>
            <a:off x="1717769" y="2079426"/>
            <a:ext cx="5726113" cy="3077766"/>
          </a:xfrm>
          <a:prstGeom prst="rect">
            <a:avLst/>
          </a:prstGeom>
          <a:solidFill>
            <a:schemeClr val="accent1"/>
          </a:solidFill>
          <a:ln>
            <a:noFill/>
          </a:ln>
          <a:effectLst/>
          <a:extLst/>
        </p:spPr>
        <p:txBody>
          <a:bodyPr>
            <a:spAutoFit/>
          </a:bodyPr>
          <a:lstStyle/>
          <a:p>
            <a:pPr marL="171450" indent="-171450" algn="l">
              <a:buClr>
                <a:srgbClr val="C00000"/>
              </a:buClr>
              <a:buSzPct val="155000"/>
              <a:buFont typeface="Arial" pitchFamily="34" charset="0"/>
              <a:buChar char="•"/>
              <a:defRPr/>
            </a:pPr>
            <a:endParaRPr lang="es-ES" sz="1000" dirty="0">
              <a:effectLst>
                <a:outerShdw blurRad="38100" dist="38100" dir="2700000" algn="tl">
                  <a:srgbClr val="C0C0C0"/>
                </a:outerShdw>
              </a:effectLst>
            </a:endParaRPr>
          </a:p>
          <a:p>
            <a:pPr marL="342900" indent="-342900" algn="l">
              <a:buClr>
                <a:srgbClr val="C00000"/>
              </a:buClr>
              <a:buSzPct val="155000"/>
              <a:buFont typeface="Arial" pitchFamily="34" charset="0"/>
              <a:buChar char="•"/>
              <a:defRPr/>
            </a:pPr>
            <a:r>
              <a:rPr lang="es-ES" dirty="0" smtClean="0">
                <a:effectLst>
                  <a:outerShdw blurRad="38100" dist="38100" dir="2700000" algn="tl">
                    <a:srgbClr val="C0C0C0"/>
                  </a:outerShdw>
                </a:effectLst>
              </a:rPr>
              <a:t>Son </a:t>
            </a:r>
            <a:r>
              <a:rPr lang="es-ES" dirty="0">
                <a:effectLst>
                  <a:outerShdw blurRad="38100" dist="38100" dir="2700000" algn="tl">
                    <a:srgbClr val="C0C0C0"/>
                  </a:outerShdw>
                </a:effectLst>
              </a:rPr>
              <a:t>responsables por el contenido publicado</a:t>
            </a:r>
          </a:p>
          <a:p>
            <a:pPr marL="171450" indent="-171450" algn="l">
              <a:buClr>
                <a:srgbClr val="C00000"/>
              </a:buClr>
              <a:buSzPct val="155000"/>
              <a:buFont typeface="Arial" pitchFamily="34" charset="0"/>
              <a:buChar char="•"/>
              <a:defRPr/>
            </a:pPr>
            <a:endParaRPr lang="es-ES" sz="1200" dirty="0">
              <a:effectLst>
                <a:outerShdw blurRad="38100" dist="38100" dir="2700000" algn="tl">
                  <a:srgbClr val="C0C0C0"/>
                </a:outerShdw>
              </a:effectLst>
            </a:endParaRPr>
          </a:p>
          <a:p>
            <a:pPr marL="342900" indent="-342900" algn="l">
              <a:buClr>
                <a:srgbClr val="C00000"/>
              </a:buClr>
              <a:buSzPct val="155000"/>
              <a:buFont typeface="Arial" pitchFamily="34" charset="0"/>
              <a:buChar char="•"/>
              <a:defRPr/>
            </a:pPr>
            <a:r>
              <a:rPr lang="es-ES" dirty="0" smtClean="0">
                <a:effectLst>
                  <a:outerShdw blurRad="38100" dist="38100" dir="2700000" algn="tl">
                    <a:srgbClr val="C0C0C0"/>
                  </a:outerShdw>
                </a:effectLst>
              </a:rPr>
              <a:t>Deben </a:t>
            </a:r>
            <a:r>
              <a:rPr lang="es-ES" dirty="0">
                <a:effectLst>
                  <a:outerShdw blurRad="38100" dist="38100" dir="2700000" algn="tl">
                    <a:srgbClr val="C0C0C0"/>
                  </a:outerShdw>
                </a:effectLst>
              </a:rPr>
              <a:t>actuar éticamente en el envío, </a:t>
            </a:r>
          </a:p>
          <a:p>
            <a:pPr algn="l">
              <a:buClr>
                <a:srgbClr val="C00000"/>
              </a:buClr>
              <a:buSzPct val="155000"/>
              <a:defRPr/>
            </a:pPr>
            <a:r>
              <a:rPr lang="es-ES" dirty="0">
                <a:effectLst>
                  <a:outerShdw blurRad="38100" dist="38100" dir="2700000" algn="tl">
                    <a:srgbClr val="C0C0C0"/>
                  </a:outerShdw>
                </a:effectLst>
              </a:rPr>
              <a:t> </a:t>
            </a:r>
            <a:r>
              <a:rPr lang="es-ES" dirty="0" smtClean="0">
                <a:effectLst>
                  <a:outerShdw blurRad="38100" dist="38100" dir="2700000" algn="tl">
                    <a:srgbClr val="C0C0C0"/>
                  </a:outerShdw>
                </a:effectLst>
              </a:rPr>
              <a:t>    revisión </a:t>
            </a:r>
            <a:r>
              <a:rPr lang="es-ES" dirty="0">
                <a:effectLst>
                  <a:outerShdw blurRad="38100" dist="38100" dir="2700000" algn="tl">
                    <a:srgbClr val="C0C0C0"/>
                  </a:outerShdw>
                </a:effectLst>
              </a:rPr>
              <a:t>y publicación de manuscritos</a:t>
            </a:r>
          </a:p>
          <a:p>
            <a:pPr marL="171450" indent="-171450" algn="l">
              <a:buClr>
                <a:srgbClr val="C00000"/>
              </a:buClr>
              <a:buSzPct val="155000"/>
              <a:buFont typeface="Arial" pitchFamily="34" charset="0"/>
              <a:buChar char="•"/>
              <a:defRPr/>
            </a:pPr>
            <a:endParaRPr lang="es-ES" sz="1200" dirty="0">
              <a:effectLst>
                <a:outerShdw blurRad="38100" dist="38100" dir="2700000" algn="tl">
                  <a:srgbClr val="C0C0C0"/>
                </a:outerShdw>
              </a:effectLst>
            </a:endParaRPr>
          </a:p>
          <a:p>
            <a:pPr marL="342900" indent="-342900" algn="l">
              <a:buClr>
                <a:srgbClr val="C00000"/>
              </a:buClr>
              <a:buSzPct val="155000"/>
              <a:buFont typeface="Arial" pitchFamily="34" charset="0"/>
              <a:buChar char="•"/>
              <a:defRPr/>
            </a:pPr>
            <a:r>
              <a:rPr lang="es-ES" dirty="0" smtClean="0">
                <a:effectLst>
                  <a:outerShdw blurRad="38100" dist="38100" dir="2700000" algn="tl">
                    <a:srgbClr val="C0C0C0"/>
                  </a:outerShdw>
                </a:effectLst>
              </a:rPr>
              <a:t>Deben </a:t>
            </a:r>
            <a:r>
              <a:rPr lang="es-ES" dirty="0">
                <a:effectLst>
                  <a:outerShdw blurRad="38100" dist="38100" dir="2700000" algn="tl">
                    <a:srgbClr val="C0C0C0"/>
                  </a:outerShdw>
                </a:effectLst>
              </a:rPr>
              <a:t>basar sus decisiones en la validez del   </a:t>
            </a:r>
            <a:r>
              <a:rPr lang="es-ES" dirty="0" smtClean="0">
                <a:effectLst>
                  <a:outerShdw blurRad="38100" dist="38100" dir="2700000" algn="tl">
                    <a:srgbClr val="C0C0C0"/>
                  </a:outerShdw>
                </a:effectLst>
              </a:rPr>
              <a:t>trabajo </a:t>
            </a:r>
            <a:r>
              <a:rPr lang="es-ES" dirty="0">
                <a:effectLst>
                  <a:outerShdw blurRad="38100" dist="38100" dir="2700000" algn="tl">
                    <a:srgbClr val="C0C0C0"/>
                  </a:outerShdw>
                </a:effectLst>
              </a:rPr>
              <a:t>y su importancia para los lectores</a:t>
            </a:r>
          </a:p>
          <a:p>
            <a:pPr marL="171450" indent="-171450" algn="l">
              <a:buClr>
                <a:srgbClr val="C00000"/>
              </a:buClr>
              <a:buSzPct val="155000"/>
              <a:buFont typeface="Arial" pitchFamily="34" charset="0"/>
              <a:buChar char="•"/>
              <a:defRPr/>
            </a:pPr>
            <a:endParaRPr lang="es-ES" sz="1200" dirty="0">
              <a:effectLst>
                <a:outerShdw blurRad="38100" dist="38100" dir="2700000" algn="tl">
                  <a:srgbClr val="C0C0C0"/>
                </a:outerShdw>
              </a:effectLst>
            </a:endParaRPr>
          </a:p>
          <a:p>
            <a:pPr marL="342900" indent="-342900" algn="l">
              <a:buClr>
                <a:srgbClr val="C00000"/>
              </a:buClr>
              <a:buSzPct val="155000"/>
              <a:buFont typeface="Arial" pitchFamily="34" charset="0"/>
              <a:buChar char="•"/>
              <a:defRPr/>
            </a:pPr>
            <a:r>
              <a:rPr lang="es-ES" dirty="0" smtClean="0">
                <a:effectLst>
                  <a:outerShdw blurRad="38100" dist="38100" dir="2700000" algn="tl">
                    <a:srgbClr val="C0C0C0"/>
                  </a:outerShdw>
                </a:effectLst>
              </a:rPr>
              <a:t>Deben </a:t>
            </a:r>
            <a:r>
              <a:rPr lang="es-ES" dirty="0">
                <a:effectLst>
                  <a:outerShdw blurRad="38100" dist="38100" dir="2700000" algn="tl">
                    <a:srgbClr val="C0C0C0"/>
                  </a:outerShdw>
                </a:effectLst>
              </a:rPr>
              <a:t>ser capaces de expresar sus </a:t>
            </a:r>
          </a:p>
          <a:p>
            <a:pPr algn="l">
              <a:buClr>
                <a:srgbClr val="C00000"/>
              </a:buClr>
              <a:buSzPct val="155000"/>
              <a:defRPr/>
            </a:pPr>
            <a:r>
              <a:rPr lang="es-ES" dirty="0">
                <a:effectLst>
                  <a:outerShdw blurRad="38100" dist="38100" dir="2700000" algn="tl">
                    <a:srgbClr val="C0C0C0"/>
                  </a:outerShdw>
                </a:effectLst>
              </a:rPr>
              <a:t> </a:t>
            </a:r>
            <a:r>
              <a:rPr lang="es-ES" dirty="0" smtClean="0">
                <a:effectLst>
                  <a:outerShdw blurRad="38100" dist="38100" dir="2700000" algn="tl">
                    <a:srgbClr val="C0C0C0"/>
                  </a:outerShdw>
                </a:effectLst>
              </a:rPr>
              <a:t>    opiniones </a:t>
            </a:r>
            <a:r>
              <a:rPr lang="es-ES" dirty="0">
                <a:effectLst>
                  <a:outerShdw blurRad="38100" dist="38100" dir="2700000" algn="tl">
                    <a:srgbClr val="C0C0C0"/>
                  </a:outerShdw>
                </a:effectLst>
              </a:rPr>
              <a:t>con libertad y sin temor</a:t>
            </a:r>
          </a:p>
          <a:p>
            <a:pPr marL="171450" indent="-171450" algn="l">
              <a:buClr>
                <a:srgbClr val="C00000"/>
              </a:buClr>
              <a:buSzPct val="155000"/>
              <a:buFont typeface="Arial" pitchFamily="34" charset="0"/>
              <a:buChar char="•"/>
              <a:defRPr/>
            </a:pPr>
            <a:endParaRPr lang="es-ES" sz="800" dirty="0">
              <a:effectLst>
                <a:outerShdw blurRad="38100" dist="38100" dir="2700000" algn="tl">
                  <a:srgbClr val="C0C0C0"/>
                </a:outerShdw>
              </a:effectLst>
            </a:endParaRPr>
          </a:p>
        </p:txBody>
      </p:sp>
      <p:sp>
        <p:nvSpPr>
          <p:cNvPr id="135179" name="Text Box 11"/>
          <p:cNvSpPr txBox="1">
            <a:spLocks noChangeArrowheads="1"/>
          </p:cNvSpPr>
          <p:nvPr/>
        </p:nvSpPr>
        <p:spPr bwMode="auto">
          <a:xfrm>
            <a:off x="2737058" y="5225827"/>
            <a:ext cx="464820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rgbClr val="D60093"/>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_tradnl" sz="1000" i="1" dirty="0">
                <a:effectLst>
                  <a:outerShdw blurRad="38100" dist="38100" dir="2700000" algn="tl">
                    <a:srgbClr val="FFFFFF"/>
                  </a:outerShdw>
                </a:effectLst>
              </a:rPr>
              <a:t>“ </a:t>
            </a:r>
            <a:r>
              <a:rPr lang="es-ES_tradnl" sz="1000" i="1" dirty="0" err="1">
                <a:effectLst>
                  <a:outerShdw blurRad="38100" dist="38100" dir="2700000" algn="tl">
                    <a:srgbClr val="FFFFFF"/>
                  </a:outerShdw>
                </a:effectLst>
              </a:rPr>
              <a:t>Uniform</a:t>
            </a:r>
            <a:r>
              <a:rPr lang="es-ES_tradnl" sz="1000" i="1" dirty="0">
                <a:effectLst>
                  <a:outerShdw blurRad="38100" dist="38100" dir="2700000" algn="tl">
                    <a:srgbClr val="FFFFFF"/>
                  </a:outerShdw>
                </a:effectLst>
              </a:rPr>
              <a:t> </a:t>
            </a:r>
            <a:r>
              <a:rPr lang="es-ES_tradnl" sz="1000" i="1" dirty="0" err="1">
                <a:effectLst>
                  <a:outerShdw blurRad="38100" dist="38100" dir="2700000" algn="tl">
                    <a:srgbClr val="FFFFFF"/>
                  </a:outerShdw>
                </a:effectLst>
              </a:rPr>
              <a:t>requirements</a:t>
            </a:r>
            <a:r>
              <a:rPr lang="es-ES_tradnl" sz="1000" i="1" dirty="0">
                <a:effectLst>
                  <a:outerShdw blurRad="38100" dist="38100" dir="2700000" algn="tl">
                    <a:srgbClr val="FFFFFF"/>
                  </a:outerShdw>
                </a:effectLst>
              </a:rPr>
              <a:t> </a:t>
            </a:r>
            <a:r>
              <a:rPr lang="es-ES_tradnl" sz="1000" i="1" dirty="0" err="1">
                <a:effectLst>
                  <a:outerShdw blurRad="38100" dist="38100" dir="2700000" algn="tl">
                    <a:srgbClr val="FFFFFF"/>
                  </a:outerShdw>
                </a:effectLst>
              </a:rPr>
              <a:t>for</a:t>
            </a:r>
            <a:r>
              <a:rPr lang="es-ES_tradnl" sz="1000" i="1" dirty="0">
                <a:effectLst>
                  <a:outerShdw blurRad="38100" dist="38100" dir="2700000" algn="tl">
                    <a:srgbClr val="FFFFFF"/>
                  </a:outerShdw>
                </a:effectLst>
              </a:rPr>
              <a:t> </a:t>
            </a:r>
            <a:r>
              <a:rPr lang="es-ES_tradnl" sz="1000" i="1" dirty="0" err="1">
                <a:effectLst>
                  <a:outerShdw blurRad="38100" dist="38100" dir="2700000" algn="tl">
                    <a:srgbClr val="FFFFFF"/>
                  </a:outerShdw>
                </a:effectLst>
              </a:rPr>
              <a:t>manuscriptos</a:t>
            </a:r>
            <a:r>
              <a:rPr lang="es-ES_tradnl" sz="1000" i="1" dirty="0">
                <a:effectLst>
                  <a:outerShdw blurRad="38100" dist="38100" dir="2700000" algn="tl">
                    <a:srgbClr val="FFFFFF"/>
                  </a:outerShdw>
                </a:effectLst>
              </a:rPr>
              <a:t> </a:t>
            </a:r>
            <a:r>
              <a:rPr lang="es-ES_tradnl" sz="1000" i="1" dirty="0" err="1">
                <a:effectLst>
                  <a:outerShdw blurRad="38100" dist="38100" dir="2700000" algn="tl">
                    <a:srgbClr val="FFFFFF"/>
                  </a:outerShdw>
                </a:effectLst>
              </a:rPr>
              <a:t>submitted</a:t>
            </a:r>
            <a:r>
              <a:rPr lang="es-ES_tradnl" sz="1000" i="1" dirty="0">
                <a:effectLst>
                  <a:outerShdw blurRad="38100" dist="38100" dir="2700000" algn="tl">
                    <a:srgbClr val="FFFFFF"/>
                  </a:outerShdw>
                </a:effectLst>
              </a:rPr>
              <a:t> </a:t>
            </a:r>
            <a:r>
              <a:rPr lang="es-ES_tradnl" sz="1000" i="1" dirty="0" err="1">
                <a:effectLst>
                  <a:outerShdw blurRad="38100" dist="38100" dir="2700000" algn="tl">
                    <a:srgbClr val="FFFFFF"/>
                  </a:outerShdw>
                </a:effectLst>
              </a:rPr>
              <a:t>to</a:t>
            </a:r>
            <a:r>
              <a:rPr lang="es-ES_tradnl" sz="1000" i="1" dirty="0">
                <a:effectLst>
                  <a:outerShdw blurRad="38100" dist="38100" dir="2700000" algn="tl">
                    <a:srgbClr val="FFFFFF"/>
                  </a:outerShdw>
                </a:effectLst>
              </a:rPr>
              <a:t> </a:t>
            </a:r>
            <a:r>
              <a:rPr lang="es-ES_tradnl" sz="1000" i="1" dirty="0" err="1">
                <a:effectLst>
                  <a:outerShdw blurRad="38100" dist="38100" dir="2700000" algn="tl">
                    <a:srgbClr val="FFFFFF"/>
                  </a:outerShdw>
                </a:effectLst>
              </a:rPr>
              <a:t>biomedical</a:t>
            </a:r>
            <a:r>
              <a:rPr lang="es-ES_tradnl" sz="1000" i="1" dirty="0">
                <a:effectLst>
                  <a:outerShdw blurRad="38100" dist="38100" dir="2700000" algn="tl">
                    <a:srgbClr val="FFFFFF"/>
                  </a:outerShdw>
                </a:effectLst>
              </a:rPr>
              <a:t> </a:t>
            </a:r>
            <a:r>
              <a:rPr lang="es-ES_tradnl" sz="1000" i="1" dirty="0" err="1">
                <a:effectLst>
                  <a:outerShdw blurRad="38100" dist="38100" dir="2700000" algn="tl">
                    <a:srgbClr val="FFFFFF"/>
                  </a:outerShdw>
                </a:effectLst>
              </a:rPr>
              <a:t>journals</a:t>
            </a:r>
            <a:r>
              <a:rPr lang="es-ES_tradnl" sz="1000" i="1" dirty="0">
                <a:effectLst>
                  <a:outerShdw blurRad="38100" dist="38100" dir="2700000" algn="tl">
                    <a:srgbClr val="FFFFFF"/>
                  </a:outerShdw>
                </a:effectLst>
              </a:rPr>
              <a:t>”</a:t>
            </a:r>
          </a:p>
          <a:p>
            <a:pPr algn="r">
              <a:defRPr/>
            </a:pPr>
            <a:r>
              <a:rPr lang="es-ES_tradnl" sz="1000" dirty="0">
                <a:effectLst>
                  <a:outerShdw blurRad="38100" dist="38100" dir="2700000" algn="tl">
                    <a:srgbClr val="FFFFFF"/>
                  </a:outerShdw>
                </a:effectLst>
              </a:rPr>
              <a:t>International </a:t>
            </a:r>
            <a:r>
              <a:rPr lang="es-ES_tradnl" sz="1000" dirty="0" err="1">
                <a:effectLst>
                  <a:outerShdw blurRad="38100" dist="38100" dir="2700000" algn="tl">
                    <a:srgbClr val="FFFFFF"/>
                  </a:outerShdw>
                </a:effectLst>
              </a:rPr>
              <a:t>Committee</a:t>
            </a:r>
            <a:r>
              <a:rPr lang="es-ES_tradnl" sz="1000" dirty="0">
                <a:effectLst>
                  <a:outerShdw blurRad="38100" dist="38100" dir="2700000" algn="tl">
                    <a:srgbClr val="FFFFFF"/>
                  </a:outerShdw>
                </a:effectLst>
              </a:rPr>
              <a:t> of Medical </a:t>
            </a:r>
            <a:r>
              <a:rPr lang="es-ES_tradnl" sz="1000" dirty="0" err="1">
                <a:effectLst>
                  <a:outerShdw blurRad="38100" dist="38100" dir="2700000" algn="tl">
                    <a:srgbClr val="FFFFFF"/>
                  </a:outerShdw>
                </a:effectLst>
              </a:rPr>
              <a:t>Journals</a:t>
            </a:r>
            <a:r>
              <a:rPr lang="es-ES_tradnl" sz="1000" dirty="0">
                <a:effectLst>
                  <a:outerShdw blurRad="38100" dist="38100" dir="2700000" algn="tl">
                    <a:srgbClr val="FFFFFF"/>
                  </a:outerShdw>
                </a:effectLst>
              </a:rPr>
              <a:t> </a:t>
            </a:r>
            <a:r>
              <a:rPr lang="es-ES_tradnl" sz="1000" dirty="0" err="1">
                <a:effectLst>
                  <a:outerShdw blurRad="38100" dist="38100" dir="2700000" algn="tl">
                    <a:srgbClr val="FFFFFF"/>
                  </a:outerShdw>
                </a:effectLst>
              </a:rPr>
              <a:t>Editors</a:t>
            </a:r>
            <a:r>
              <a:rPr lang="es-ES_tradnl" sz="1000" dirty="0">
                <a:effectLst>
                  <a:outerShdw blurRad="38100" dist="38100" dir="2700000" algn="tl">
                    <a:srgbClr val="FFFFFF"/>
                  </a:outerShdw>
                </a:effectLst>
              </a:rPr>
              <a:t> (</a:t>
            </a:r>
            <a:r>
              <a:rPr lang="es-ES_tradnl" sz="1200" b="1" dirty="0">
                <a:effectLst>
                  <a:outerShdw blurRad="38100" dist="38100" dir="2700000" algn="tl">
                    <a:srgbClr val="FFFFFF"/>
                  </a:outerShdw>
                </a:effectLst>
              </a:rPr>
              <a:t>ICMJE</a:t>
            </a:r>
            <a:r>
              <a:rPr lang="es-ES_tradnl" sz="1000" dirty="0">
                <a:effectLst>
                  <a:outerShdw blurRad="38100" dist="38100" dir="2700000" algn="tl">
                    <a:srgbClr val="FFFFFF"/>
                  </a:outerShdw>
                </a:effectLst>
              </a:rPr>
              <a:t>)</a:t>
            </a:r>
          </a:p>
          <a:p>
            <a:pPr algn="r">
              <a:defRPr/>
            </a:pPr>
            <a:r>
              <a:rPr lang="es-ES_tradnl" sz="1000" dirty="0">
                <a:effectLst>
                  <a:outerShdw blurRad="38100" dist="38100" dir="2700000" algn="tl">
                    <a:srgbClr val="FFFFFF"/>
                  </a:outerShdw>
                </a:effectLst>
              </a:rPr>
              <a:t>http://www.icmje.org/</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3"/>
          <p:cNvSpPr>
            <a:spLocks noChangeArrowheads="1"/>
          </p:cNvSpPr>
          <p:nvPr/>
        </p:nvSpPr>
        <p:spPr bwMode="auto">
          <a:xfrm>
            <a:off x="7209086" y="404813"/>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Editores</a:t>
            </a:r>
            <a:endParaRPr lang="es-ES" sz="1800" b="1" dirty="0">
              <a:effectLst>
                <a:outerShdw blurRad="38100" dist="38100" dir="2700000" algn="tl">
                  <a:srgbClr val="FFFFFF"/>
                </a:outerShdw>
              </a:effectLst>
            </a:endParaRPr>
          </a:p>
        </p:txBody>
      </p:sp>
      <p:sp>
        <p:nvSpPr>
          <p:cNvPr id="9" name="Text Box 22"/>
          <p:cNvSpPr txBox="1">
            <a:spLocks noChangeArrowheads="1"/>
          </p:cNvSpPr>
          <p:nvPr/>
        </p:nvSpPr>
        <p:spPr bwMode="auto">
          <a:xfrm>
            <a:off x="560567" y="765175"/>
            <a:ext cx="1079143" cy="769441"/>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517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3517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5175">
                                            <p:txEl>
                                              <p:pRg st="4" end="4"/>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35175">
                                            <p:txEl>
                                              <p:pRg st="6" end="6"/>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135175">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517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6" name="Text Box 6"/>
          <p:cNvSpPr txBox="1">
            <a:spLocks noChangeArrowheads="1"/>
          </p:cNvSpPr>
          <p:nvPr/>
        </p:nvSpPr>
        <p:spPr bwMode="auto">
          <a:xfrm>
            <a:off x="1364854" y="1916832"/>
            <a:ext cx="6323409" cy="21236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defRPr/>
            </a:pPr>
            <a:r>
              <a:rPr lang="es-ES" sz="3200" dirty="0"/>
              <a:t>“Los editores de revistas … no sólo deben creer en, sino también </a:t>
            </a:r>
            <a:r>
              <a:rPr lang="es-ES" sz="3600" b="1" dirty="0">
                <a:solidFill>
                  <a:srgbClr val="B82C00"/>
                </a:solidFill>
                <a:effectLst>
                  <a:outerShdw blurRad="38100" dist="38100" dir="2700000" algn="tl">
                    <a:srgbClr val="000000"/>
                  </a:outerShdw>
                </a:effectLst>
              </a:rPr>
              <a:t>verificar</a:t>
            </a:r>
            <a:r>
              <a:rPr lang="es-ES" sz="3200" dirty="0"/>
              <a:t> la originalidad de los manuscritos”</a:t>
            </a:r>
          </a:p>
        </p:txBody>
      </p:sp>
      <p:sp>
        <p:nvSpPr>
          <p:cNvPr id="135172" name="Text Box 7"/>
          <p:cNvSpPr txBox="1">
            <a:spLocks noChangeArrowheads="1"/>
          </p:cNvSpPr>
          <p:nvPr/>
        </p:nvSpPr>
        <p:spPr bwMode="auto">
          <a:xfrm>
            <a:off x="3635896" y="4052660"/>
            <a:ext cx="3832225"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r" eaLnBrk="1" hangingPunct="1"/>
            <a:r>
              <a:rPr lang="es-ES" sz="1400" dirty="0"/>
              <a:t>Long et al.</a:t>
            </a:r>
            <a:r>
              <a:rPr lang="es-ES" sz="1400" i="1" dirty="0"/>
              <a:t> </a:t>
            </a:r>
            <a:r>
              <a:rPr lang="es-ES" sz="1400" i="1" dirty="0" err="1"/>
              <a:t>Responding</a:t>
            </a:r>
            <a:r>
              <a:rPr lang="es-ES" sz="1400" i="1" dirty="0"/>
              <a:t> </a:t>
            </a:r>
            <a:r>
              <a:rPr lang="es-ES" sz="1400" i="1" dirty="0" err="1"/>
              <a:t>to</a:t>
            </a:r>
            <a:r>
              <a:rPr lang="es-ES" sz="1400" i="1" dirty="0"/>
              <a:t> </a:t>
            </a:r>
            <a:r>
              <a:rPr lang="es-ES" sz="1400" i="1" dirty="0" err="1"/>
              <a:t>possible</a:t>
            </a:r>
            <a:r>
              <a:rPr lang="es-ES" sz="1400" i="1" dirty="0"/>
              <a:t> </a:t>
            </a:r>
            <a:r>
              <a:rPr lang="es-ES" sz="1400" i="1" dirty="0" err="1"/>
              <a:t>plagiarism</a:t>
            </a:r>
            <a:endParaRPr lang="es-ES" sz="1400" i="1" dirty="0"/>
          </a:p>
          <a:p>
            <a:pPr algn="r" eaLnBrk="1" hangingPunct="1"/>
            <a:r>
              <a:rPr lang="es-ES" sz="1400" dirty="0" err="1"/>
              <a:t>Science</a:t>
            </a:r>
            <a:r>
              <a:rPr lang="es-ES" sz="1400" dirty="0"/>
              <a:t> 2009 323: 1294.</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7" name="Rectangle 3"/>
          <p:cNvSpPr>
            <a:spLocks noChangeArrowheads="1"/>
          </p:cNvSpPr>
          <p:nvPr/>
        </p:nvSpPr>
        <p:spPr bwMode="auto">
          <a:xfrm>
            <a:off x="7209086" y="404813"/>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Editores</a:t>
            </a:r>
            <a:endParaRPr lang="es-ES" sz="1800"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81606"/>
                                        </p:tgtEl>
                                        <p:attrNameLst>
                                          <p:attrName>style.visibility</p:attrName>
                                        </p:attrNameLst>
                                      </p:cBhvr>
                                      <p:to>
                                        <p:strVal val="visible"/>
                                      </p:to>
                                    </p:set>
                                    <p:anim calcmode="discrete" valueType="clr">
                                      <p:cBhvr override="childStyle">
                                        <p:cTn id="7" dur="80"/>
                                        <p:tgtEl>
                                          <p:spTgt spid="28160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81606"/>
                                        </p:tgtEl>
                                        <p:attrNameLst>
                                          <p:attrName>fillcolor</p:attrName>
                                        </p:attrNameLst>
                                      </p:cBhvr>
                                      <p:tavLst>
                                        <p:tav tm="0">
                                          <p:val>
                                            <p:clrVal>
                                              <a:schemeClr val="accent2"/>
                                            </p:clrVal>
                                          </p:val>
                                        </p:tav>
                                        <p:tav tm="50000">
                                          <p:val>
                                            <p:clrVal>
                                              <a:schemeClr val="hlink"/>
                                            </p:clrVal>
                                          </p:val>
                                        </p:tav>
                                      </p:tavLst>
                                    </p:anim>
                                    <p:set>
                                      <p:cBhvr>
                                        <p:cTn id="9" dur="80"/>
                                        <p:tgtEl>
                                          <p:spTgt spid="28160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6"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5" name="Text Box 7"/>
          <p:cNvSpPr txBox="1">
            <a:spLocks noChangeArrowheads="1"/>
          </p:cNvSpPr>
          <p:nvPr/>
        </p:nvSpPr>
        <p:spPr bwMode="auto">
          <a:xfrm>
            <a:off x="1929789" y="1364293"/>
            <a:ext cx="5267789" cy="523220"/>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Responsabilidades de Editores</a:t>
            </a:r>
          </a:p>
        </p:txBody>
      </p:sp>
      <p:sp>
        <p:nvSpPr>
          <p:cNvPr id="22538" name="Text Box 10"/>
          <p:cNvSpPr txBox="1">
            <a:spLocks noChangeArrowheads="1"/>
          </p:cNvSpPr>
          <p:nvPr/>
        </p:nvSpPr>
        <p:spPr bwMode="auto">
          <a:xfrm>
            <a:off x="2009279" y="2144021"/>
            <a:ext cx="5108807" cy="2973122"/>
          </a:xfrm>
          <a:prstGeom prst="rect">
            <a:avLst/>
          </a:prstGeom>
          <a:solidFill>
            <a:schemeClr val="accent1"/>
          </a:solidFill>
          <a:ln>
            <a:noFill/>
          </a:ln>
          <a:effectLst/>
          <a:extLst/>
        </p:spPr>
        <p:txBody>
          <a:bodyPr wrap="square">
            <a:spAutoFit/>
          </a:bodyPr>
          <a:lstStyle/>
          <a:p>
            <a:pPr algn="l">
              <a:lnSpc>
                <a:spcPct val="130000"/>
              </a:lnSpc>
              <a:buClr>
                <a:srgbClr val="C00000"/>
              </a:buClr>
              <a:buSzPct val="150000"/>
              <a:buFont typeface="Arial" pitchFamily="34" charset="0"/>
              <a:buChar char="•"/>
              <a:defRPr/>
            </a:pPr>
            <a:r>
              <a:rPr lang="es-ES_tradnl" sz="1800" dirty="0">
                <a:effectLst>
                  <a:outerShdw blurRad="38100" dist="38100" dir="2700000" algn="tl">
                    <a:srgbClr val="000000">
                      <a:alpha val="43137"/>
                    </a:srgbClr>
                  </a:outerShdw>
                </a:effectLst>
              </a:rPr>
              <a:t> </a:t>
            </a:r>
            <a:r>
              <a:rPr lang="es-ES_tradnl" sz="1800" dirty="0" smtClean="0">
                <a:effectLst>
                  <a:outerShdw blurRad="38100" dist="38100" dir="2700000" algn="tl">
                    <a:srgbClr val="000000">
                      <a:alpha val="43137"/>
                    </a:srgbClr>
                  </a:outerShdw>
                </a:effectLst>
              </a:rPr>
              <a:t>  Autoridad </a:t>
            </a:r>
            <a:r>
              <a:rPr lang="es-ES_tradnl" sz="1800" dirty="0">
                <a:effectLst>
                  <a:outerShdw blurRad="38100" dist="38100" dir="2700000" algn="tl">
                    <a:srgbClr val="000000">
                      <a:alpha val="43137"/>
                    </a:srgbClr>
                  </a:outerShdw>
                </a:effectLst>
              </a:rPr>
              <a:t>para determinar contenido </a:t>
            </a:r>
            <a:r>
              <a:rPr lang="es-ES_tradnl" sz="1800" dirty="0" smtClean="0">
                <a:effectLst>
                  <a:outerShdw blurRad="38100" dist="38100" dir="2700000" algn="tl">
                    <a:srgbClr val="000000">
                      <a:alpha val="43137"/>
                    </a:srgbClr>
                  </a:outerShdw>
                </a:effectLst>
              </a:rPr>
              <a:t>         </a:t>
            </a:r>
          </a:p>
          <a:p>
            <a:pPr algn="l">
              <a:lnSpc>
                <a:spcPct val="130000"/>
              </a:lnSpc>
              <a:buClr>
                <a:srgbClr val="C00000"/>
              </a:buClr>
              <a:buSzPct val="150000"/>
              <a:defRPr/>
            </a:pPr>
            <a:r>
              <a:rPr lang="es-ES_tradnl" sz="1800" dirty="0">
                <a:effectLst>
                  <a:outerShdw blurRad="38100" dist="38100" dir="2700000" algn="tl">
                    <a:srgbClr val="000000">
                      <a:alpha val="43137"/>
                    </a:srgbClr>
                  </a:outerShdw>
                </a:effectLst>
              </a:rPr>
              <a:t> </a:t>
            </a:r>
            <a:r>
              <a:rPr lang="es-ES_tradnl" sz="1800" dirty="0" smtClean="0">
                <a:effectLst>
                  <a:outerShdw blurRad="38100" dist="38100" dir="2700000" algn="tl">
                    <a:srgbClr val="000000">
                      <a:alpha val="43137"/>
                    </a:srgbClr>
                  </a:outerShdw>
                </a:effectLst>
              </a:rPr>
              <a:t>   editorial</a:t>
            </a:r>
            <a:endParaRPr lang="es-ES_tradnl" sz="1800" dirty="0">
              <a:effectLst>
                <a:outerShdw blurRad="38100" dist="38100" dir="2700000" algn="tl">
                  <a:srgbClr val="000000">
                    <a:alpha val="43137"/>
                  </a:srgbClr>
                </a:outerShdw>
              </a:effectLst>
            </a:endParaRPr>
          </a:p>
          <a:p>
            <a:pPr marL="285750" indent="-285750" algn="l">
              <a:lnSpc>
                <a:spcPct val="130000"/>
              </a:lnSpc>
              <a:buClr>
                <a:srgbClr val="C00000"/>
              </a:buClr>
              <a:buSzPct val="150000"/>
              <a:buFont typeface="Arial" pitchFamily="34" charset="0"/>
              <a:buChar char="•"/>
              <a:defRPr/>
            </a:pPr>
            <a:r>
              <a:rPr lang="es-ES_tradnl" sz="1800" dirty="0" smtClean="0">
                <a:effectLst>
                  <a:outerShdw blurRad="38100" dist="38100" dir="2700000" algn="tl">
                    <a:srgbClr val="000000">
                      <a:alpha val="43137"/>
                    </a:srgbClr>
                  </a:outerShdw>
                </a:effectLst>
              </a:rPr>
              <a:t>Libertad </a:t>
            </a:r>
            <a:r>
              <a:rPr lang="es-ES_tradnl" sz="1800" dirty="0">
                <a:effectLst>
                  <a:outerShdw blurRad="38100" dist="38100" dir="2700000" algn="tl">
                    <a:srgbClr val="000000">
                      <a:alpha val="43137"/>
                    </a:srgbClr>
                  </a:outerShdw>
                </a:effectLst>
              </a:rPr>
              <a:t>de cuándo y qué publicar</a:t>
            </a:r>
          </a:p>
          <a:p>
            <a:pPr marL="285750" indent="-285750" algn="l">
              <a:lnSpc>
                <a:spcPct val="130000"/>
              </a:lnSpc>
              <a:buClr>
                <a:srgbClr val="C00000"/>
              </a:buClr>
              <a:buSzPct val="150000"/>
              <a:buFont typeface="Arial" pitchFamily="34" charset="0"/>
              <a:buChar char="•"/>
              <a:defRPr/>
            </a:pPr>
            <a:r>
              <a:rPr lang="es-ES_tradnl" sz="1800" dirty="0" smtClean="0">
                <a:effectLst>
                  <a:outerShdw blurRad="38100" dist="38100" dir="2700000" algn="tl">
                    <a:srgbClr val="000000">
                      <a:alpha val="43137"/>
                    </a:srgbClr>
                  </a:outerShdw>
                </a:effectLst>
              </a:rPr>
              <a:t>Mantener </a:t>
            </a:r>
            <a:r>
              <a:rPr lang="es-ES_tradnl" sz="1800" dirty="0">
                <a:effectLst>
                  <a:outerShdw blurRad="38100" dist="38100" dir="2700000" algn="tl">
                    <a:srgbClr val="000000">
                      <a:alpha val="43137"/>
                    </a:srgbClr>
                  </a:outerShdw>
                </a:effectLst>
              </a:rPr>
              <a:t>confianza pública en la revisión </a:t>
            </a:r>
            <a:r>
              <a:rPr lang="es-ES_tradnl" sz="1800" dirty="0" smtClean="0">
                <a:effectLst>
                  <a:outerShdw blurRad="38100" dist="38100" dir="2700000" algn="tl">
                    <a:srgbClr val="000000">
                      <a:alpha val="43137"/>
                    </a:srgbClr>
                  </a:outerShdw>
                </a:effectLst>
              </a:rPr>
              <a:t> </a:t>
            </a:r>
          </a:p>
          <a:p>
            <a:pPr algn="l">
              <a:lnSpc>
                <a:spcPct val="130000"/>
              </a:lnSpc>
              <a:buClr>
                <a:srgbClr val="C00000"/>
              </a:buClr>
              <a:buSzPct val="150000"/>
              <a:defRPr/>
            </a:pPr>
            <a:r>
              <a:rPr lang="es-ES_tradnl" sz="1800" dirty="0" smtClean="0">
                <a:effectLst>
                  <a:outerShdw blurRad="38100" dist="38100" dir="2700000" algn="tl">
                    <a:srgbClr val="000000">
                      <a:alpha val="43137"/>
                    </a:srgbClr>
                  </a:outerShdw>
                </a:effectLst>
              </a:rPr>
              <a:t>    y credibilidad </a:t>
            </a:r>
            <a:r>
              <a:rPr lang="es-ES_tradnl" sz="1800" dirty="0">
                <a:effectLst>
                  <a:outerShdw blurRad="38100" dist="38100" dir="2700000" algn="tl">
                    <a:srgbClr val="000000">
                      <a:alpha val="43137"/>
                    </a:srgbClr>
                  </a:outerShdw>
                </a:effectLst>
              </a:rPr>
              <a:t>de lo publicado</a:t>
            </a:r>
          </a:p>
          <a:p>
            <a:pPr marL="285750" indent="-285750" algn="l">
              <a:lnSpc>
                <a:spcPct val="130000"/>
              </a:lnSpc>
              <a:buClr>
                <a:srgbClr val="C00000"/>
              </a:buClr>
              <a:buSzPct val="150000"/>
              <a:buFont typeface="Arial" pitchFamily="34" charset="0"/>
              <a:buChar char="•"/>
              <a:defRPr/>
            </a:pPr>
            <a:r>
              <a:rPr lang="es-ES_tradnl" sz="1800" dirty="0" smtClean="0">
                <a:effectLst>
                  <a:outerShdw blurRad="38100" dist="38100" dir="2700000" algn="tl">
                    <a:srgbClr val="000000">
                      <a:alpha val="43137"/>
                    </a:srgbClr>
                  </a:outerShdw>
                </a:effectLst>
              </a:rPr>
              <a:t>Confidencialidad </a:t>
            </a:r>
            <a:r>
              <a:rPr lang="es-ES_tradnl" sz="1800" dirty="0">
                <a:effectLst>
                  <a:outerShdw blurRad="38100" dist="38100" dir="2700000" algn="tl">
                    <a:srgbClr val="000000">
                      <a:alpha val="43137"/>
                    </a:srgbClr>
                  </a:outerShdw>
                </a:effectLst>
              </a:rPr>
              <a:t>de la propiedad de autores y </a:t>
            </a:r>
            <a:r>
              <a:rPr lang="es-ES_tradnl" sz="1800" dirty="0" smtClean="0">
                <a:effectLst>
                  <a:outerShdw blurRad="38100" dist="38100" dir="2700000" algn="tl">
                    <a:srgbClr val="000000">
                      <a:alpha val="43137"/>
                    </a:srgbClr>
                  </a:outerShdw>
                </a:effectLst>
              </a:rPr>
              <a:t>comentarios </a:t>
            </a:r>
            <a:r>
              <a:rPr lang="es-ES_tradnl" sz="1800" dirty="0">
                <a:effectLst>
                  <a:outerShdw blurRad="38100" dist="38100" dir="2700000" algn="tl">
                    <a:srgbClr val="000000">
                      <a:alpha val="43137"/>
                    </a:srgbClr>
                  </a:outerShdw>
                </a:effectLst>
              </a:rPr>
              <a:t>de </a:t>
            </a:r>
            <a:r>
              <a:rPr lang="es-ES_tradnl" sz="1800" dirty="0" smtClean="0">
                <a:effectLst>
                  <a:outerShdw blurRad="38100" dist="38100" dir="2700000" algn="tl">
                    <a:srgbClr val="000000">
                      <a:alpha val="43137"/>
                    </a:srgbClr>
                  </a:outerShdw>
                </a:effectLst>
              </a:rPr>
              <a:t>revisore</a:t>
            </a:r>
            <a:r>
              <a:rPr lang="es-ES_tradnl" sz="1600" dirty="0" smtClean="0">
                <a:effectLst>
                  <a:outerShdw blurRad="38100" dist="38100" dir="2700000" algn="tl">
                    <a:srgbClr val="000000">
                      <a:alpha val="43137"/>
                    </a:srgbClr>
                  </a:outerShdw>
                </a:effectLst>
              </a:rPr>
              <a:t>s</a:t>
            </a:r>
          </a:p>
          <a:p>
            <a:pPr marL="285750" indent="-285750" algn="l">
              <a:lnSpc>
                <a:spcPct val="130000"/>
              </a:lnSpc>
              <a:buClr>
                <a:srgbClr val="C00000"/>
              </a:buClr>
              <a:buSzPct val="150000"/>
              <a:buFont typeface="Arial" pitchFamily="34" charset="0"/>
              <a:buChar char="•"/>
              <a:defRPr/>
            </a:pPr>
            <a:r>
              <a:rPr lang="es-ES_tradnl" sz="1800" dirty="0" smtClean="0">
                <a:effectLst>
                  <a:outerShdw blurRad="38100" dist="38100" dir="2700000" algn="tl">
                    <a:srgbClr val="000000">
                      <a:alpha val="43137"/>
                    </a:srgbClr>
                  </a:outerShdw>
                </a:effectLst>
              </a:rPr>
              <a:t>Conciencia </a:t>
            </a:r>
            <a:r>
              <a:rPr lang="es-ES_tradnl" sz="1800" dirty="0">
                <a:effectLst>
                  <a:outerShdw blurRad="38100" dist="38100" dir="2700000" algn="tl">
                    <a:srgbClr val="000000">
                      <a:alpha val="43137"/>
                    </a:srgbClr>
                  </a:outerShdw>
                </a:effectLst>
              </a:rPr>
              <a:t>de conflictos de </a:t>
            </a:r>
            <a:r>
              <a:rPr lang="es-ES_tradnl" sz="1800" dirty="0" smtClean="0">
                <a:effectLst>
                  <a:outerShdw blurRad="38100" dist="38100" dir="2700000" algn="tl">
                    <a:srgbClr val="000000">
                      <a:alpha val="43137"/>
                    </a:srgbClr>
                  </a:outerShdw>
                </a:effectLst>
              </a:rPr>
              <a:t>interés</a:t>
            </a:r>
            <a:endParaRPr lang="es-ES_tradnl" sz="1800" dirty="0">
              <a:effectLst>
                <a:outerShdw blurRad="38100" dist="38100" dir="2700000" algn="tl">
                  <a:srgbClr val="000000">
                    <a:alpha val="43137"/>
                  </a:srgbClr>
                </a:outerShdw>
              </a:effectLst>
            </a:endParaRPr>
          </a:p>
        </p:txBody>
      </p:sp>
      <p:sp>
        <p:nvSpPr>
          <p:cNvPr id="22539" name="Text Box 11"/>
          <p:cNvSpPr txBox="1">
            <a:spLocks noChangeArrowheads="1"/>
          </p:cNvSpPr>
          <p:nvPr/>
        </p:nvSpPr>
        <p:spPr bwMode="auto">
          <a:xfrm>
            <a:off x="1798637" y="5316252"/>
            <a:ext cx="5546725" cy="639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rgbClr val="D60093"/>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defRPr/>
            </a:pPr>
            <a:r>
              <a:rPr lang="es-ES_tradnl" sz="1200" i="1" dirty="0">
                <a:effectLst>
                  <a:outerShdw blurRad="38100" dist="38100" dir="2700000" algn="tl">
                    <a:srgbClr val="FFFFFF"/>
                  </a:outerShdw>
                </a:effectLst>
              </a:rPr>
              <a:t>“ </a:t>
            </a:r>
            <a:r>
              <a:rPr lang="es-ES_tradnl" sz="1200" i="1" dirty="0" err="1">
                <a:effectLst>
                  <a:outerShdw blurRad="38100" dist="38100" dir="2700000" algn="tl">
                    <a:srgbClr val="FFFFFF"/>
                  </a:outerShdw>
                </a:effectLst>
              </a:rPr>
              <a:t>Uniform</a:t>
            </a:r>
            <a:r>
              <a:rPr lang="es-ES_tradnl" sz="1200" i="1" dirty="0">
                <a:effectLst>
                  <a:outerShdw blurRad="38100" dist="38100" dir="2700000" algn="tl">
                    <a:srgbClr val="FFFFFF"/>
                  </a:outerShdw>
                </a:effectLst>
              </a:rPr>
              <a:t> </a:t>
            </a:r>
            <a:r>
              <a:rPr lang="es-ES_tradnl" sz="1200" i="1" dirty="0" err="1">
                <a:effectLst>
                  <a:outerShdw blurRad="38100" dist="38100" dir="2700000" algn="tl">
                    <a:srgbClr val="FFFFFF"/>
                  </a:outerShdw>
                </a:effectLst>
              </a:rPr>
              <a:t>requirements</a:t>
            </a:r>
            <a:r>
              <a:rPr lang="es-ES_tradnl" sz="1200" i="1" dirty="0">
                <a:effectLst>
                  <a:outerShdw blurRad="38100" dist="38100" dir="2700000" algn="tl">
                    <a:srgbClr val="FFFFFF"/>
                  </a:outerShdw>
                </a:effectLst>
              </a:rPr>
              <a:t> </a:t>
            </a:r>
            <a:r>
              <a:rPr lang="es-ES_tradnl" sz="1200" i="1" dirty="0" err="1">
                <a:effectLst>
                  <a:outerShdw blurRad="38100" dist="38100" dir="2700000" algn="tl">
                    <a:srgbClr val="FFFFFF"/>
                  </a:outerShdw>
                </a:effectLst>
              </a:rPr>
              <a:t>for</a:t>
            </a:r>
            <a:r>
              <a:rPr lang="es-ES_tradnl" sz="1200" i="1" dirty="0">
                <a:effectLst>
                  <a:outerShdw blurRad="38100" dist="38100" dir="2700000" algn="tl">
                    <a:srgbClr val="FFFFFF"/>
                  </a:outerShdw>
                </a:effectLst>
              </a:rPr>
              <a:t> </a:t>
            </a:r>
            <a:r>
              <a:rPr lang="es-ES_tradnl" sz="1200" i="1" dirty="0" err="1">
                <a:effectLst>
                  <a:outerShdw blurRad="38100" dist="38100" dir="2700000" algn="tl">
                    <a:srgbClr val="FFFFFF"/>
                  </a:outerShdw>
                </a:effectLst>
              </a:rPr>
              <a:t>manuscriptos</a:t>
            </a:r>
            <a:r>
              <a:rPr lang="es-ES_tradnl" sz="1200" i="1" dirty="0">
                <a:effectLst>
                  <a:outerShdw blurRad="38100" dist="38100" dir="2700000" algn="tl">
                    <a:srgbClr val="FFFFFF"/>
                  </a:outerShdw>
                </a:effectLst>
              </a:rPr>
              <a:t> </a:t>
            </a:r>
            <a:r>
              <a:rPr lang="es-ES_tradnl" sz="1200" i="1" dirty="0" err="1">
                <a:effectLst>
                  <a:outerShdw blurRad="38100" dist="38100" dir="2700000" algn="tl">
                    <a:srgbClr val="FFFFFF"/>
                  </a:outerShdw>
                </a:effectLst>
              </a:rPr>
              <a:t>submitted</a:t>
            </a:r>
            <a:r>
              <a:rPr lang="es-ES_tradnl" sz="1200" i="1" dirty="0">
                <a:effectLst>
                  <a:outerShdw blurRad="38100" dist="38100" dir="2700000" algn="tl">
                    <a:srgbClr val="FFFFFF"/>
                  </a:outerShdw>
                </a:effectLst>
              </a:rPr>
              <a:t> </a:t>
            </a:r>
            <a:r>
              <a:rPr lang="es-ES_tradnl" sz="1200" i="1" dirty="0" err="1">
                <a:effectLst>
                  <a:outerShdw blurRad="38100" dist="38100" dir="2700000" algn="tl">
                    <a:srgbClr val="FFFFFF"/>
                  </a:outerShdw>
                </a:effectLst>
              </a:rPr>
              <a:t>to</a:t>
            </a:r>
            <a:r>
              <a:rPr lang="es-ES_tradnl" sz="1200" i="1" dirty="0">
                <a:effectLst>
                  <a:outerShdw blurRad="38100" dist="38100" dir="2700000" algn="tl">
                    <a:srgbClr val="FFFFFF"/>
                  </a:outerShdw>
                </a:effectLst>
              </a:rPr>
              <a:t> </a:t>
            </a:r>
            <a:r>
              <a:rPr lang="es-ES_tradnl" sz="1200" i="1" dirty="0" err="1">
                <a:effectLst>
                  <a:outerShdw blurRad="38100" dist="38100" dir="2700000" algn="tl">
                    <a:srgbClr val="FFFFFF"/>
                  </a:outerShdw>
                </a:effectLst>
              </a:rPr>
              <a:t>biomedical</a:t>
            </a:r>
            <a:r>
              <a:rPr lang="es-ES_tradnl" sz="1200" i="1" dirty="0">
                <a:effectLst>
                  <a:outerShdw blurRad="38100" dist="38100" dir="2700000" algn="tl">
                    <a:srgbClr val="FFFFFF"/>
                  </a:outerShdw>
                </a:effectLst>
              </a:rPr>
              <a:t> </a:t>
            </a:r>
            <a:r>
              <a:rPr lang="es-ES_tradnl" sz="1200" i="1" dirty="0" err="1">
                <a:effectLst>
                  <a:outerShdw blurRad="38100" dist="38100" dir="2700000" algn="tl">
                    <a:srgbClr val="FFFFFF"/>
                  </a:outerShdw>
                </a:effectLst>
              </a:rPr>
              <a:t>journals</a:t>
            </a:r>
            <a:r>
              <a:rPr lang="es-ES_tradnl" sz="1200" i="1" dirty="0">
                <a:effectLst>
                  <a:outerShdw blurRad="38100" dist="38100" dir="2700000" algn="tl">
                    <a:srgbClr val="FFFFFF"/>
                  </a:outerShdw>
                </a:effectLst>
              </a:rPr>
              <a:t>”</a:t>
            </a:r>
          </a:p>
          <a:p>
            <a:pPr algn="r">
              <a:defRPr/>
            </a:pPr>
            <a:r>
              <a:rPr lang="es-ES_tradnl" sz="1200" dirty="0">
                <a:effectLst>
                  <a:outerShdw blurRad="38100" dist="38100" dir="2700000" algn="tl">
                    <a:srgbClr val="FFFFFF"/>
                  </a:outerShdw>
                </a:effectLst>
              </a:rPr>
              <a:t>International </a:t>
            </a:r>
            <a:r>
              <a:rPr lang="es-ES_tradnl" sz="1200" dirty="0" err="1">
                <a:effectLst>
                  <a:outerShdw blurRad="38100" dist="38100" dir="2700000" algn="tl">
                    <a:srgbClr val="FFFFFF"/>
                  </a:outerShdw>
                </a:effectLst>
              </a:rPr>
              <a:t>Committee</a:t>
            </a:r>
            <a:r>
              <a:rPr lang="es-ES_tradnl" sz="1200" dirty="0">
                <a:effectLst>
                  <a:outerShdw blurRad="38100" dist="38100" dir="2700000" algn="tl">
                    <a:srgbClr val="FFFFFF"/>
                  </a:outerShdw>
                </a:effectLst>
              </a:rPr>
              <a:t> of Medical </a:t>
            </a:r>
            <a:r>
              <a:rPr lang="es-ES_tradnl" sz="1200" dirty="0" err="1">
                <a:effectLst>
                  <a:outerShdw blurRad="38100" dist="38100" dir="2700000" algn="tl">
                    <a:srgbClr val="FFFFFF"/>
                  </a:outerShdw>
                </a:effectLst>
              </a:rPr>
              <a:t>Journals</a:t>
            </a:r>
            <a:r>
              <a:rPr lang="es-ES_tradnl" sz="1200" dirty="0">
                <a:effectLst>
                  <a:outerShdw blurRad="38100" dist="38100" dir="2700000" algn="tl">
                    <a:srgbClr val="FFFFFF"/>
                  </a:outerShdw>
                </a:effectLst>
              </a:rPr>
              <a:t> </a:t>
            </a:r>
            <a:r>
              <a:rPr lang="es-ES_tradnl" sz="1200" dirty="0" err="1">
                <a:effectLst>
                  <a:outerShdw blurRad="38100" dist="38100" dir="2700000" algn="tl">
                    <a:srgbClr val="FFFFFF"/>
                  </a:outerShdw>
                </a:effectLst>
              </a:rPr>
              <a:t>Editors</a:t>
            </a:r>
            <a:r>
              <a:rPr lang="es-ES_tradnl" sz="1200" dirty="0">
                <a:effectLst>
                  <a:outerShdw blurRad="38100" dist="38100" dir="2700000" algn="tl">
                    <a:srgbClr val="FFFFFF"/>
                  </a:outerShdw>
                </a:effectLst>
              </a:rPr>
              <a:t> </a:t>
            </a:r>
            <a:r>
              <a:rPr lang="es-ES_tradnl" sz="1200" b="1" dirty="0">
                <a:effectLst>
                  <a:outerShdw blurRad="38100" dist="38100" dir="2700000" algn="tl">
                    <a:srgbClr val="FFFFFF"/>
                  </a:outerShdw>
                </a:effectLst>
              </a:rPr>
              <a:t>(ICMJE</a:t>
            </a:r>
            <a:r>
              <a:rPr lang="es-ES_tradnl" sz="1200" dirty="0">
                <a:effectLst>
                  <a:outerShdw blurRad="38100" dist="38100" dir="2700000" algn="tl">
                    <a:srgbClr val="FFFFFF"/>
                  </a:outerShdw>
                </a:effectLst>
              </a:rPr>
              <a:t>)</a:t>
            </a:r>
          </a:p>
          <a:p>
            <a:pPr algn="r">
              <a:defRPr/>
            </a:pPr>
            <a:r>
              <a:rPr lang="es-ES_tradnl" sz="1200" dirty="0">
                <a:effectLst>
                  <a:outerShdw blurRad="38100" dist="38100" dir="2700000" algn="tl">
                    <a:srgbClr val="FFFFFF"/>
                  </a:outerShdw>
                </a:effectLst>
              </a:rPr>
              <a:t>http://www.icmje.org/</a:t>
            </a:r>
          </a:p>
        </p:txBody>
      </p:sp>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22543" name="Line 15"/>
          <p:cNvSpPr>
            <a:spLocks noChangeShapeType="1"/>
          </p:cNvSpPr>
          <p:nvPr/>
        </p:nvSpPr>
        <p:spPr bwMode="auto">
          <a:xfrm>
            <a:off x="1189779" y="4797152"/>
            <a:ext cx="792162" cy="0"/>
          </a:xfrm>
          <a:prstGeom prst="line">
            <a:avLst/>
          </a:prstGeom>
          <a:noFill/>
          <a:ln w="57150">
            <a:solidFill>
              <a:srgbClr val="CC00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xmlns="">
                <a:noFill/>
              </a14:hiddenFill>
            </a:ext>
          </a:extLst>
        </p:spPr>
        <p:txBody>
          <a:bodyPr/>
          <a:lstStyle/>
          <a:p>
            <a:endParaRPr lang="es-VE"/>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538"/>
                                        </p:tgtEl>
                                        <p:attrNameLst>
                                          <p:attrName>style.visibility</p:attrName>
                                        </p:attrNameLst>
                                      </p:cBhvr>
                                      <p:to>
                                        <p:strVal val="visible"/>
                                      </p:to>
                                    </p:set>
                                    <p:animEffect transition="in" filter="wipe(up)">
                                      <p:cBhvr>
                                        <p:cTn id="7" dur="500"/>
                                        <p:tgtEl>
                                          <p:spTgt spid="225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543"/>
                                        </p:tgtEl>
                                        <p:attrNameLst>
                                          <p:attrName>style.visibility</p:attrName>
                                        </p:attrNameLst>
                                      </p:cBhvr>
                                      <p:to>
                                        <p:strVal val="visible"/>
                                      </p:to>
                                    </p:set>
                                    <p:animEffect transition="in" filter="wipe(left)">
                                      <p:cBhvr>
                                        <p:cTn id="12" dur="500"/>
                                        <p:tgtEl>
                                          <p:spTgt spid="225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8" grpId="0" animBg="1"/>
      <p:bldP spid="22543" grpId="0" animBg="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Text Box 2"/>
          <p:cNvSpPr txBox="1">
            <a:spLocks noChangeArrowheads="1"/>
          </p:cNvSpPr>
          <p:nvPr/>
        </p:nvSpPr>
        <p:spPr bwMode="auto">
          <a:xfrm>
            <a:off x="1938106" y="1341438"/>
            <a:ext cx="5267789" cy="523220"/>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Responsabilidades de Editores</a:t>
            </a:r>
          </a:p>
        </p:txBody>
      </p:sp>
      <p:sp>
        <p:nvSpPr>
          <p:cNvPr id="277507" name="Text Box 3"/>
          <p:cNvSpPr txBox="1">
            <a:spLocks noChangeArrowheads="1"/>
          </p:cNvSpPr>
          <p:nvPr/>
        </p:nvSpPr>
        <p:spPr bwMode="auto">
          <a:xfrm>
            <a:off x="1553046" y="1988840"/>
            <a:ext cx="6037907" cy="3693319"/>
          </a:xfrm>
          <a:prstGeom prst="rect">
            <a:avLst/>
          </a:prstGeom>
          <a:solidFill>
            <a:schemeClr val="accent1"/>
          </a:solidFill>
          <a:ln>
            <a:noFill/>
          </a:ln>
          <a:effectLst/>
          <a:extLst/>
        </p:spPr>
        <p:txBody>
          <a:bodyPr wrap="square">
            <a:spAutoFit/>
          </a:bodyPr>
          <a:lstStyle/>
          <a:p>
            <a:pPr marL="342900" indent="-342900" algn="l">
              <a:lnSpc>
                <a:spcPct val="130000"/>
              </a:lnSpc>
              <a:buClr>
                <a:srgbClr val="C00000"/>
              </a:buClr>
              <a:buFont typeface="Arial" pitchFamily="34" charset="0"/>
              <a:buChar char="•"/>
              <a:defRPr/>
            </a:pPr>
            <a:r>
              <a:rPr lang="es-ES_tradnl" dirty="0">
                <a:effectLst>
                  <a:outerShdw blurRad="38100" dist="38100" dir="2700000" algn="tl">
                    <a:srgbClr val="C0C0C0"/>
                  </a:outerShdw>
                </a:effectLst>
              </a:rPr>
              <a:t> Calidad contenido de la revista</a:t>
            </a:r>
            <a:endParaRPr lang="es-ES_tradnl" sz="800" dirty="0">
              <a:effectLst>
                <a:outerShdw blurRad="38100" dist="38100" dir="2700000" algn="tl">
                  <a:srgbClr val="C0C0C0"/>
                </a:outerShdw>
              </a:effectLst>
            </a:endParaRPr>
          </a:p>
          <a:p>
            <a:pPr marL="342900" indent="-342900" algn="l">
              <a:lnSpc>
                <a:spcPct val="130000"/>
              </a:lnSpc>
              <a:buClr>
                <a:srgbClr val="C00000"/>
              </a:buClr>
              <a:buFont typeface="Arial" pitchFamily="34" charset="0"/>
              <a:buChar char="•"/>
              <a:defRPr/>
            </a:pPr>
            <a:r>
              <a:rPr lang="es-ES_tradnl" dirty="0">
                <a:effectLst>
                  <a:outerShdw blurRad="38100" dist="38100" dir="2700000" algn="tl">
                    <a:srgbClr val="C0C0C0"/>
                  </a:outerShdw>
                </a:effectLst>
              </a:rPr>
              <a:t> Selección artículos originales importantes </a:t>
            </a:r>
            <a:endParaRPr lang="es-ES_tradnl" sz="800" dirty="0">
              <a:effectLst>
                <a:outerShdw blurRad="38100" dist="38100" dir="2700000" algn="tl">
                  <a:srgbClr val="C0C0C0"/>
                </a:outerShdw>
              </a:effectLst>
            </a:endParaRPr>
          </a:p>
          <a:p>
            <a:pPr marL="342900" indent="-342900" algn="l">
              <a:lnSpc>
                <a:spcPct val="130000"/>
              </a:lnSpc>
              <a:buClr>
                <a:srgbClr val="C00000"/>
              </a:buClr>
              <a:buFont typeface="Arial" pitchFamily="34" charset="0"/>
              <a:buChar char="•"/>
              <a:defRPr/>
            </a:pPr>
            <a:r>
              <a:rPr lang="es-ES_tradnl" dirty="0">
                <a:effectLst>
                  <a:outerShdw blurRad="38100" dist="38100" dir="2700000" algn="tl">
                    <a:srgbClr val="C0C0C0"/>
                  </a:outerShdw>
                </a:effectLst>
              </a:rPr>
              <a:t> Definir e implementar estándares éticos </a:t>
            </a:r>
          </a:p>
          <a:p>
            <a:pPr marL="342900" indent="-342900" algn="l">
              <a:lnSpc>
                <a:spcPct val="130000"/>
              </a:lnSpc>
              <a:buClr>
                <a:srgbClr val="C00000"/>
              </a:buClr>
              <a:buFont typeface="Arial" pitchFamily="34" charset="0"/>
              <a:buChar char="•"/>
              <a:defRPr/>
            </a:pPr>
            <a:r>
              <a:rPr lang="es-ES_tradnl" dirty="0">
                <a:effectLst>
                  <a:outerShdw blurRad="38100" dist="38100" dir="2700000" algn="tl">
                    <a:srgbClr val="C0C0C0"/>
                  </a:outerShdw>
                </a:effectLst>
              </a:rPr>
              <a:t>  de la revista. Informar a lectores si hay trío PFF</a:t>
            </a:r>
            <a:endParaRPr lang="es-ES_tradnl" sz="800" dirty="0">
              <a:effectLst>
                <a:outerShdw blurRad="38100" dist="38100" dir="2700000" algn="tl">
                  <a:srgbClr val="C0C0C0"/>
                </a:outerShdw>
              </a:effectLst>
            </a:endParaRPr>
          </a:p>
          <a:p>
            <a:pPr marL="342900" indent="-342900" algn="l">
              <a:lnSpc>
                <a:spcPct val="130000"/>
              </a:lnSpc>
              <a:buClr>
                <a:srgbClr val="C00000"/>
              </a:buClr>
              <a:buFont typeface="Arial" pitchFamily="34" charset="0"/>
              <a:buChar char="•"/>
              <a:defRPr/>
            </a:pPr>
            <a:r>
              <a:rPr lang="es-ES_tradnl" dirty="0">
                <a:effectLst>
                  <a:outerShdw blurRad="38100" dist="38100" dir="2700000" algn="tl">
                    <a:srgbClr val="C0C0C0"/>
                  </a:outerShdw>
                </a:effectLst>
              </a:rPr>
              <a:t> Monitorear proceso editorial y errores</a:t>
            </a:r>
            <a:endParaRPr lang="es-ES_tradnl" sz="800" dirty="0">
              <a:effectLst>
                <a:outerShdw blurRad="38100" dist="38100" dir="2700000" algn="tl">
                  <a:srgbClr val="C0C0C0"/>
                </a:outerShdw>
              </a:effectLst>
            </a:endParaRPr>
          </a:p>
          <a:p>
            <a:pPr marL="342900" indent="-342900" algn="l">
              <a:lnSpc>
                <a:spcPct val="130000"/>
              </a:lnSpc>
              <a:buClr>
                <a:srgbClr val="C00000"/>
              </a:buClr>
              <a:buFont typeface="Arial" pitchFamily="34" charset="0"/>
              <a:buChar char="•"/>
              <a:defRPr/>
            </a:pPr>
            <a:r>
              <a:rPr lang="es-ES_tradnl" dirty="0">
                <a:effectLst>
                  <a:outerShdw blurRad="38100" dist="38100" dir="2700000" algn="tl">
                    <a:srgbClr val="C0C0C0"/>
                  </a:outerShdw>
                </a:effectLst>
              </a:rPr>
              <a:t> Política de </a:t>
            </a:r>
            <a:r>
              <a:rPr lang="es-ES_tradnl" u="sng" dirty="0">
                <a:effectLst>
                  <a:outerShdw blurRad="38100" dist="38100" dir="2700000" algn="tl">
                    <a:srgbClr val="C0C0C0"/>
                  </a:outerShdw>
                </a:effectLst>
              </a:rPr>
              <a:t>informar</a:t>
            </a:r>
            <a:r>
              <a:rPr lang="es-ES_tradnl" dirty="0">
                <a:effectLst>
                  <a:outerShdw blurRad="38100" dist="38100" dir="2700000" algn="tl">
                    <a:srgbClr val="C0C0C0"/>
                  </a:outerShdw>
                </a:effectLst>
              </a:rPr>
              <a:t> sobre posible conducta </a:t>
            </a:r>
            <a:r>
              <a:rPr lang="es-ES_tradnl" dirty="0" smtClean="0">
                <a:effectLst>
                  <a:outerShdw blurRad="38100" dist="38100" dir="2700000" algn="tl">
                    <a:srgbClr val="C0C0C0"/>
                  </a:outerShdw>
                </a:effectLst>
              </a:rPr>
              <a:t>  deshonesta </a:t>
            </a:r>
            <a:r>
              <a:rPr lang="es-ES_tradnl" dirty="0">
                <a:effectLst>
                  <a:outerShdw blurRad="38100" dist="38100" dir="2700000" algn="tl">
                    <a:srgbClr val="C0C0C0"/>
                  </a:outerShdw>
                </a:effectLst>
              </a:rPr>
              <a:t>a los que apoyan o financian la </a:t>
            </a:r>
            <a:r>
              <a:rPr lang="es-ES_tradnl" dirty="0" smtClean="0">
                <a:effectLst>
                  <a:outerShdw blurRad="38100" dist="38100" dir="2700000" algn="tl">
                    <a:srgbClr val="C0C0C0"/>
                  </a:outerShdw>
                </a:effectLst>
              </a:rPr>
              <a:t>investigación</a:t>
            </a:r>
            <a:endParaRPr lang="es-ES_tradnl" dirty="0">
              <a:effectLst>
                <a:outerShdw blurRad="38100" dist="38100" dir="2700000" algn="tl">
                  <a:srgbClr val="C0C0C0"/>
                </a:outerShdw>
              </a:effectLst>
            </a:endParaRPr>
          </a:p>
        </p:txBody>
      </p:sp>
      <p:sp>
        <p:nvSpPr>
          <p:cNvPr id="277508" name="Text Box 4"/>
          <p:cNvSpPr txBox="1">
            <a:spLocks noChangeArrowheads="1"/>
          </p:cNvSpPr>
          <p:nvPr/>
        </p:nvSpPr>
        <p:spPr bwMode="auto">
          <a:xfrm>
            <a:off x="3893892" y="5849163"/>
            <a:ext cx="36099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rgbClr val="D60093"/>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_tradnl" sz="1200" i="1" dirty="0">
                <a:effectLst>
                  <a:outerShdw blurRad="38100" dist="38100" dir="2700000" algn="tl">
                    <a:srgbClr val="FFFFFF"/>
                  </a:outerShdw>
                </a:effectLst>
              </a:rPr>
              <a:t>“ Editorial </a:t>
            </a:r>
            <a:r>
              <a:rPr lang="es-ES_tradnl" sz="1200" i="1" dirty="0" err="1">
                <a:effectLst>
                  <a:outerShdw blurRad="38100" dist="38100" dir="2700000" algn="tl">
                    <a:srgbClr val="FFFFFF"/>
                  </a:outerShdw>
                </a:effectLst>
              </a:rPr>
              <a:t>policy</a:t>
            </a:r>
            <a:r>
              <a:rPr lang="es-ES_tradnl" sz="1200" i="1" dirty="0">
                <a:effectLst>
                  <a:outerShdw blurRad="38100" dist="38100" dir="2700000" algn="tl">
                    <a:srgbClr val="FFFFFF"/>
                  </a:outerShdw>
                </a:effectLst>
              </a:rPr>
              <a:t>”. </a:t>
            </a:r>
            <a:r>
              <a:rPr lang="es-ES_tradnl" sz="1200" dirty="0">
                <a:effectLst>
                  <a:outerShdw blurRad="38100" dist="38100" dir="2700000" algn="tl">
                    <a:srgbClr val="FFFFFF"/>
                  </a:outerShdw>
                </a:effectLst>
              </a:rPr>
              <a:t>Council </a:t>
            </a:r>
            <a:r>
              <a:rPr lang="es-ES_tradnl" sz="1200" dirty="0" err="1">
                <a:effectLst>
                  <a:outerShdw blurRad="38100" dist="38100" dir="2700000" algn="tl">
                    <a:srgbClr val="FFFFFF"/>
                  </a:outerShdw>
                </a:effectLst>
              </a:rPr>
              <a:t>Science</a:t>
            </a:r>
            <a:r>
              <a:rPr lang="es-ES_tradnl" sz="1200" dirty="0">
                <a:effectLst>
                  <a:outerShdw blurRad="38100" dist="38100" dir="2700000" algn="tl">
                    <a:srgbClr val="FFFFFF"/>
                  </a:outerShdw>
                </a:effectLst>
              </a:rPr>
              <a:t> </a:t>
            </a:r>
            <a:r>
              <a:rPr lang="es-ES_tradnl" sz="1200" dirty="0" err="1">
                <a:effectLst>
                  <a:outerShdw blurRad="38100" dist="38100" dir="2700000" algn="tl">
                    <a:srgbClr val="FFFFFF"/>
                  </a:outerShdw>
                </a:effectLst>
              </a:rPr>
              <a:t>Editors</a:t>
            </a:r>
            <a:r>
              <a:rPr lang="es-ES_tradnl" sz="1200" dirty="0">
                <a:effectLst>
                  <a:outerShdw blurRad="38100" dist="38100" dir="2700000" algn="tl">
                    <a:srgbClr val="FFFFFF"/>
                  </a:outerShdw>
                </a:effectLst>
              </a:rPr>
              <a:t> </a:t>
            </a:r>
            <a:r>
              <a:rPr lang="es-ES_tradnl" sz="1200" b="1" dirty="0">
                <a:effectLst>
                  <a:outerShdw blurRad="38100" dist="38100" dir="2700000" algn="tl">
                    <a:srgbClr val="FFFFFF"/>
                  </a:outerShdw>
                </a:effectLst>
              </a:rPr>
              <a:t>(CSE)</a:t>
            </a:r>
          </a:p>
          <a:p>
            <a:pPr algn="r">
              <a:defRPr/>
            </a:pPr>
            <a:r>
              <a:rPr lang="es-ES_tradnl" sz="1200" dirty="0">
                <a:effectLst>
                  <a:outerShdw blurRad="38100" dist="38100" dir="2700000" algn="tl">
                    <a:srgbClr val="FFFFFF"/>
                  </a:outerShdw>
                </a:effectLst>
              </a:rPr>
              <a:t>http://www.CouncilScienceEditors.org/</a:t>
            </a:r>
          </a:p>
        </p:txBody>
      </p:sp>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277511" name="Line 7"/>
          <p:cNvSpPr>
            <a:spLocks noChangeShapeType="1"/>
          </p:cNvSpPr>
          <p:nvPr/>
        </p:nvSpPr>
        <p:spPr bwMode="auto">
          <a:xfrm>
            <a:off x="662100" y="4653136"/>
            <a:ext cx="792163" cy="0"/>
          </a:xfrm>
          <a:prstGeom prst="line">
            <a:avLst/>
          </a:prstGeom>
          <a:noFill/>
          <a:ln w="57150">
            <a:solidFill>
              <a:srgbClr val="CC00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xmlns="">
                <a:noFill/>
              </a14:hiddenFill>
            </a:ext>
          </a:extLst>
        </p:spPr>
        <p:txBody>
          <a:bodyPr/>
          <a:lstStyle/>
          <a:p>
            <a:endParaRPr lang="es-VE"/>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7507"/>
                                        </p:tgtEl>
                                        <p:attrNameLst>
                                          <p:attrName>style.visibility</p:attrName>
                                        </p:attrNameLst>
                                      </p:cBhvr>
                                      <p:to>
                                        <p:strVal val="visible"/>
                                      </p:to>
                                    </p:set>
                                    <p:animEffect transition="in" filter="wipe(up)">
                                      <p:cBhvr>
                                        <p:cTn id="7" dur="5000"/>
                                        <p:tgtEl>
                                          <p:spTgt spid="27750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77511"/>
                                        </p:tgtEl>
                                        <p:attrNameLst>
                                          <p:attrName>style.visibility</p:attrName>
                                        </p:attrNameLst>
                                      </p:cBhvr>
                                      <p:to>
                                        <p:strVal val="visible"/>
                                      </p:to>
                                    </p:set>
                                    <p:animEffect transition="in" filter="wipe(left)">
                                      <p:cBhvr>
                                        <p:cTn id="12" dur="500"/>
                                        <p:tgtEl>
                                          <p:spTgt spid="2775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7" grpId="0" animBg="1"/>
      <p:bldP spid="277511" grpId="0" animBg="1"/>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3" name="Text Box 3"/>
          <p:cNvSpPr txBox="1">
            <a:spLocks noChangeArrowheads="1"/>
          </p:cNvSpPr>
          <p:nvPr/>
        </p:nvSpPr>
        <p:spPr bwMode="auto">
          <a:xfrm>
            <a:off x="2871788" y="1125538"/>
            <a:ext cx="3400425" cy="485775"/>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2400">
                <a:effectLst>
                  <a:outerShdw blurRad="38100" dist="38100" dir="2700000" algn="tl">
                    <a:srgbClr val="C0C0C0"/>
                  </a:outerShdw>
                </a:effectLst>
              </a:rPr>
              <a:t>Código Conducta COPE</a:t>
            </a:r>
          </a:p>
        </p:txBody>
      </p:sp>
      <p:sp>
        <p:nvSpPr>
          <p:cNvPr id="128005" name="Text Box 5"/>
          <p:cNvSpPr txBox="1">
            <a:spLocks noChangeArrowheads="1"/>
          </p:cNvSpPr>
          <p:nvPr/>
        </p:nvSpPr>
        <p:spPr bwMode="auto">
          <a:xfrm>
            <a:off x="1960563" y="1700213"/>
            <a:ext cx="5221287" cy="4159250"/>
          </a:xfrm>
          <a:prstGeom prst="rect">
            <a:avLst/>
          </a:prstGeom>
          <a:solidFill>
            <a:schemeClr val="accent1"/>
          </a:solidFill>
          <a:ln>
            <a:noFill/>
          </a:ln>
          <a:effectLst/>
          <a:extLst/>
        </p:spPr>
        <p:txBody>
          <a:bodyPr>
            <a:spAutoFit/>
          </a:bodyPr>
          <a:lstStyle/>
          <a:p>
            <a:pPr algn="l">
              <a:lnSpc>
                <a:spcPct val="140000"/>
              </a:lnSpc>
              <a:buClr>
                <a:srgbClr val="D60093"/>
              </a:buClr>
              <a:defRPr/>
            </a:pPr>
            <a:r>
              <a:rPr lang="es-ES_tradnl" sz="1800" dirty="0">
                <a:effectLst>
                  <a:outerShdw blurRad="38100" dist="38100" dir="2700000" algn="tl">
                    <a:srgbClr val="C0C0C0"/>
                  </a:outerShdw>
                </a:effectLst>
              </a:rPr>
              <a:t>Los editores deberían ser responsables por </a:t>
            </a:r>
            <a:r>
              <a:rPr lang="es-ES_tradnl" sz="1800" u="sng" dirty="0">
                <a:effectLst>
                  <a:outerShdw blurRad="38100" dist="38100" dir="2700000" algn="tl">
                    <a:srgbClr val="C0C0C0"/>
                  </a:outerShdw>
                </a:effectLst>
              </a:rPr>
              <a:t>todo</a:t>
            </a:r>
            <a:r>
              <a:rPr lang="es-ES_tradnl" sz="1800" dirty="0">
                <a:effectLst>
                  <a:outerShdw blurRad="38100" dist="38100" dir="2700000" algn="tl">
                    <a:srgbClr val="C0C0C0"/>
                  </a:outerShdw>
                </a:effectLst>
              </a:rPr>
              <a:t> lo publicado en sus revistas</a:t>
            </a:r>
          </a:p>
          <a:p>
            <a:pPr algn="l">
              <a:lnSpc>
                <a:spcPct val="140000"/>
              </a:lnSpc>
              <a:buClr>
                <a:srgbClr val="D60093"/>
              </a:buClr>
              <a:defRPr/>
            </a:pPr>
            <a:endParaRPr lang="es-ES_tradnl" sz="1000" dirty="0">
              <a:effectLst>
                <a:outerShdw blurRad="38100" dist="38100" dir="2700000" algn="tl">
                  <a:srgbClr val="C0C0C0"/>
                </a:outerShdw>
              </a:effectLst>
            </a:endParaRPr>
          </a:p>
          <a:p>
            <a:pPr algn="l">
              <a:lnSpc>
                <a:spcPct val="140000"/>
              </a:lnSpc>
              <a:buClr>
                <a:srgbClr val="CC0000"/>
              </a:buClr>
              <a:buSzPct val="140000"/>
              <a:buFontTx/>
              <a:buChar char="•"/>
              <a:defRPr/>
            </a:pPr>
            <a:r>
              <a:rPr lang="es-ES_tradnl" sz="1600" dirty="0">
                <a:effectLst>
                  <a:outerShdw blurRad="38100" dist="38100" dir="2700000" algn="tl">
                    <a:srgbClr val="C0C0C0"/>
                  </a:outerShdw>
                </a:effectLst>
              </a:rPr>
              <a:t> Esforzarse por satisfacer las necesidades de </a:t>
            </a:r>
          </a:p>
          <a:p>
            <a:pPr algn="l">
              <a:lnSpc>
                <a:spcPct val="140000"/>
              </a:lnSpc>
              <a:buClr>
                <a:srgbClr val="CC0000"/>
              </a:buClr>
              <a:buSzPct val="140000"/>
              <a:defRPr/>
            </a:pPr>
            <a:r>
              <a:rPr lang="es-ES_tradnl" sz="1600" dirty="0">
                <a:effectLst>
                  <a:outerShdw blurRad="38100" dist="38100" dir="2700000" algn="tl">
                    <a:srgbClr val="C0C0C0"/>
                  </a:outerShdw>
                </a:effectLst>
              </a:rPr>
              <a:t>   lectores y autores</a:t>
            </a:r>
          </a:p>
          <a:p>
            <a:pPr algn="l">
              <a:lnSpc>
                <a:spcPct val="140000"/>
              </a:lnSpc>
              <a:buClr>
                <a:srgbClr val="CC0000"/>
              </a:buClr>
              <a:buSzPct val="140000"/>
              <a:buFontTx/>
              <a:buChar char="•"/>
              <a:defRPr/>
            </a:pPr>
            <a:r>
              <a:rPr lang="es-ES_tradnl" sz="1600" dirty="0">
                <a:effectLst>
                  <a:outerShdw blurRad="38100" dist="38100" dir="2700000" algn="tl">
                    <a:srgbClr val="C0C0C0"/>
                  </a:outerShdw>
                </a:effectLst>
              </a:rPr>
              <a:t> Mejorar constantemente la revista</a:t>
            </a:r>
          </a:p>
          <a:p>
            <a:pPr algn="l">
              <a:lnSpc>
                <a:spcPct val="140000"/>
              </a:lnSpc>
              <a:buClr>
                <a:srgbClr val="CC0000"/>
              </a:buClr>
              <a:buSzPct val="140000"/>
              <a:buFontTx/>
              <a:buChar char="•"/>
              <a:defRPr/>
            </a:pPr>
            <a:r>
              <a:rPr lang="es-ES_tradnl" sz="1600" dirty="0">
                <a:effectLst>
                  <a:outerShdw blurRad="38100" dist="38100" dir="2700000" algn="tl">
                    <a:srgbClr val="C0C0C0"/>
                  </a:outerShdw>
                </a:effectLst>
              </a:rPr>
              <a:t> Asegurar la </a:t>
            </a:r>
            <a:r>
              <a:rPr lang="es-ES_tradnl" sz="1600" b="1" dirty="0">
                <a:effectLst>
                  <a:outerShdw blurRad="38100" dist="38100" dir="2700000" algn="tl">
                    <a:srgbClr val="C0C0C0"/>
                  </a:outerShdw>
                </a:effectLst>
              </a:rPr>
              <a:t>calidad </a:t>
            </a:r>
            <a:r>
              <a:rPr lang="es-ES_tradnl" sz="1600" dirty="0">
                <a:effectLst>
                  <a:outerShdw blurRad="38100" dist="38100" dir="2700000" algn="tl">
                    <a:srgbClr val="C0C0C0"/>
                  </a:outerShdw>
                </a:effectLst>
              </a:rPr>
              <a:t>del material publicado</a:t>
            </a:r>
          </a:p>
          <a:p>
            <a:pPr algn="l">
              <a:lnSpc>
                <a:spcPct val="140000"/>
              </a:lnSpc>
              <a:buClr>
                <a:srgbClr val="CC0000"/>
              </a:buClr>
              <a:buSzPct val="140000"/>
              <a:buFontTx/>
              <a:buChar char="•"/>
              <a:defRPr/>
            </a:pPr>
            <a:r>
              <a:rPr lang="es-ES_tradnl" sz="1600" dirty="0">
                <a:effectLst>
                  <a:outerShdw blurRad="38100" dist="38100" dir="2700000" algn="tl">
                    <a:srgbClr val="C0C0C0"/>
                  </a:outerShdw>
                </a:effectLst>
              </a:rPr>
              <a:t> Mantener la </a:t>
            </a:r>
            <a:r>
              <a:rPr lang="es-ES_tradnl" sz="1600" b="1" dirty="0">
                <a:effectLst>
                  <a:outerShdw blurRad="38100" dist="38100" dir="2700000" algn="tl">
                    <a:srgbClr val="C0C0C0"/>
                  </a:outerShdw>
                </a:effectLst>
              </a:rPr>
              <a:t>integridad </a:t>
            </a:r>
            <a:r>
              <a:rPr lang="es-ES_tradnl" sz="1600" dirty="0">
                <a:effectLst>
                  <a:outerShdw blurRad="38100" dist="38100" dir="2700000" algn="tl">
                    <a:srgbClr val="C0C0C0"/>
                  </a:outerShdw>
                </a:effectLst>
              </a:rPr>
              <a:t>del registro académico</a:t>
            </a:r>
          </a:p>
          <a:p>
            <a:pPr algn="l">
              <a:lnSpc>
                <a:spcPct val="140000"/>
              </a:lnSpc>
              <a:buClr>
                <a:srgbClr val="CC0000"/>
              </a:buClr>
              <a:buSzPct val="140000"/>
              <a:buFontTx/>
              <a:buChar char="•"/>
              <a:defRPr/>
            </a:pPr>
            <a:r>
              <a:rPr lang="es-ES_tradnl" sz="1600" dirty="0">
                <a:effectLst>
                  <a:outerShdw blurRad="38100" dist="38100" dir="2700000" algn="tl">
                    <a:srgbClr val="C0C0C0"/>
                  </a:outerShdw>
                </a:effectLst>
              </a:rPr>
              <a:t> Evitar que los intereses comerciales comprometan </a:t>
            </a:r>
          </a:p>
          <a:p>
            <a:pPr algn="l">
              <a:lnSpc>
                <a:spcPct val="140000"/>
              </a:lnSpc>
              <a:buClr>
                <a:srgbClr val="CC0000"/>
              </a:buClr>
              <a:buSzPct val="140000"/>
              <a:defRPr/>
            </a:pPr>
            <a:r>
              <a:rPr lang="es-ES_tradnl" sz="1600" dirty="0">
                <a:effectLst>
                  <a:outerShdw blurRad="38100" dist="38100" dir="2700000" algn="tl">
                    <a:srgbClr val="C0C0C0"/>
                  </a:outerShdw>
                </a:effectLst>
              </a:rPr>
              <a:t>   los estándares intelectuales</a:t>
            </a:r>
          </a:p>
          <a:p>
            <a:pPr algn="l">
              <a:lnSpc>
                <a:spcPct val="140000"/>
              </a:lnSpc>
              <a:buClr>
                <a:srgbClr val="CC0000"/>
              </a:buClr>
              <a:buSzPct val="140000"/>
              <a:buFontTx/>
              <a:buChar char="•"/>
              <a:defRPr/>
            </a:pPr>
            <a:r>
              <a:rPr lang="es-ES_tradnl" sz="1600" dirty="0">
                <a:effectLst>
                  <a:outerShdw blurRad="38100" dist="38100" dir="2700000" algn="tl">
                    <a:srgbClr val="C0C0C0"/>
                  </a:outerShdw>
                </a:effectLst>
              </a:rPr>
              <a:t> Siempre estar </a:t>
            </a:r>
            <a:r>
              <a:rPr lang="es-ES_tradnl" sz="1600" b="1" dirty="0">
                <a:effectLst>
                  <a:outerShdw blurRad="38100" dist="38100" dir="2700000" algn="tl">
                    <a:srgbClr val="C0C0C0"/>
                  </a:outerShdw>
                </a:effectLst>
              </a:rPr>
              <a:t>dispuestos a publicar correcciones, </a:t>
            </a:r>
          </a:p>
          <a:p>
            <a:pPr algn="l">
              <a:lnSpc>
                <a:spcPct val="140000"/>
              </a:lnSpc>
              <a:buClr>
                <a:srgbClr val="CC0000"/>
              </a:buClr>
              <a:buSzPct val="140000"/>
              <a:defRPr/>
            </a:pPr>
            <a:r>
              <a:rPr lang="es-ES_tradnl" sz="1600" b="1" dirty="0">
                <a:effectLst>
                  <a:outerShdw blurRad="38100" dist="38100" dir="2700000" algn="tl">
                    <a:srgbClr val="C0C0C0"/>
                  </a:outerShdw>
                </a:effectLst>
              </a:rPr>
              <a:t>  aclaratorias, retracciones y disculpas</a:t>
            </a:r>
          </a:p>
        </p:txBody>
      </p:sp>
      <p:sp>
        <p:nvSpPr>
          <p:cNvPr id="128007" name="Text Box 7"/>
          <p:cNvSpPr txBox="1">
            <a:spLocks noChangeArrowheads="1"/>
          </p:cNvSpPr>
          <p:nvPr/>
        </p:nvSpPr>
        <p:spPr bwMode="auto">
          <a:xfrm>
            <a:off x="4140200" y="5876925"/>
            <a:ext cx="30035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_tradnl" sz="1200">
                <a:effectLst>
                  <a:outerShdw blurRad="38100" dist="38100" dir="2700000" algn="tl">
                    <a:srgbClr val="FFFFFF"/>
                  </a:outerShdw>
                </a:effectLst>
              </a:rPr>
              <a:t>Committee of Publication Ethics (</a:t>
            </a:r>
            <a:r>
              <a:rPr lang="es-ES_tradnl" sz="1200" b="1">
                <a:effectLst>
                  <a:outerShdw blurRad="38100" dist="38100" dir="2700000" algn="tl">
                    <a:srgbClr val="FFFFFF"/>
                  </a:outerShdw>
                </a:effectLst>
              </a:rPr>
              <a:t>COPE</a:t>
            </a:r>
            <a:r>
              <a:rPr lang="es-ES_tradnl" sz="1200">
                <a:effectLst>
                  <a:outerShdw blurRad="38100" dist="38100" dir="2700000" algn="tl">
                    <a:srgbClr val="FFFFFF"/>
                  </a:outerShdw>
                </a:effectLst>
              </a:rPr>
              <a:t>)</a:t>
            </a:r>
          </a:p>
          <a:p>
            <a:pPr algn="r">
              <a:defRPr/>
            </a:pPr>
            <a:r>
              <a:rPr lang="es-ES_tradnl" sz="1200">
                <a:effectLst>
                  <a:outerShdw blurRad="38100" dist="38100" dir="2700000" algn="tl">
                    <a:srgbClr val="FFFFFF"/>
                  </a:outerShdw>
                </a:effectLst>
              </a:rPr>
              <a:t>http://publicationethics.org/</a:t>
            </a:r>
          </a:p>
        </p:txBody>
      </p:sp>
      <p:sp>
        <p:nvSpPr>
          <p:cNvPr id="62467" name="Rectangle 3"/>
          <p:cNvSpPr>
            <a:spLocks noChangeArrowheads="1"/>
          </p:cNvSpPr>
          <p:nvPr/>
        </p:nvSpPr>
        <p:spPr bwMode="auto">
          <a:xfrm>
            <a:off x="6732588" y="476250"/>
            <a:ext cx="1655762"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128010" name="Rectangle 10"/>
          <p:cNvSpPr>
            <a:spLocks noChangeArrowheads="1"/>
          </p:cNvSpPr>
          <p:nvPr/>
        </p:nvSpPr>
        <p:spPr bwMode="auto">
          <a:xfrm>
            <a:off x="313345" y="476250"/>
            <a:ext cx="2303836" cy="1015663"/>
          </a:xfrm>
          <a:prstGeom prst="rect">
            <a:avLst/>
          </a:prstGeom>
          <a:solidFill>
            <a:srgbClr val="FFD1E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dirty="0" err="1">
                <a:effectLst>
                  <a:outerShdw blurRad="38100" dist="38100" dir="2700000" algn="tl">
                    <a:srgbClr val="FFFFFF"/>
                  </a:outerShdw>
                </a:effectLst>
              </a:rPr>
              <a:t>Committee</a:t>
            </a:r>
            <a:r>
              <a:rPr lang="es-ES_tradnl" dirty="0">
                <a:effectLst>
                  <a:outerShdw blurRad="38100" dist="38100" dir="2700000" algn="tl">
                    <a:srgbClr val="FFFFFF"/>
                  </a:outerShdw>
                </a:effectLst>
              </a:rPr>
              <a:t> of </a:t>
            </a:r>
          </a:p>
          <a:p>
            <a:pPr>
              <a:defRPr/>
            </a:pPr>
            <a:r>
              <a:rPr lang="es-ES_tradnl" dirty="0" err="1">
                <a:effectLst>
                  <a:outerShdw blurRad="38100" dist="38100" dir="2700000" algn="tl">
                    <a:srgbClr val="FFFFFF"/>
                  </a:outerShdw>
                </a:effectLst>
              </a:rPr>
              <a:t>Publication</a:t>
            </a:r>
            <a:r>
              <a:rPr lang="es-ES_tradnl" dirty="0">
                <a:effectLst>
                  <a:outerShdw blurRad="38100" dist="38100" dir="2700000" algn="tl">
                    <a:srgbClr val="FFFFFF"/>
                  </a:outerShdw>
                </a:effectLst>
              </a:rPr>
              <a:t> </a:t>
            </a:r>
            <a:r>
              <a:rPr lang="es-ES_tradnl" dirty="0" err="1" smtClean="0">
                <a:effectLst>
                  <a:outerShdw blurRad="38100" dist="38100" dir="2700000" algn="tl">
                    <a:srgbClr val="FFFFFF"/>
                  </a:outerShdw>
                </a:effectLst>
              </a:rPr>
              <a:t>Ethics</a:t>
            </a:r>
            <a:endParaRPr lang="es-ES_tradnl" dirty="0" smtClean="0">
              <a:effectLst>
                <a:outerShdw blurRad="38100" dist="38100" dir="2700000" algn="tl">
                  <a:srgbClr val="FFFFFF"/>
                </a:outerShdw>
              </a:effectLst>
            </a:endParaRPr>
          </a:p>
          <a:p>
            <a:pPr>
              <a:defRPr/>
            </a:pPr>
            <a:r>
              <a:rPr lang="es-ES_tradnl" dirty="0" smtClean="0">
                <a:effectLst>
                  <a:outerShdw blurRad="38100" dist="38100" dir="2700000" algn="tl">
                    <a:srgbClr val="FFFFFF"/>
                  </a:outerShdw>
                </a:effectLst>
              </a:rPr>
              <a:t>COPE</a:t>
            </a:r>
            <a:endParaRPr lang="es-ES" dirty="0">
              <a:effectLst>
                <a:outerShdw blurRad="38100" dist="38100" dir="2700000" algn="tl">
                  <a:srgbClr val="FFFFFF"/>
                </a:outerShdw>
              </a:effectLst>
            </a:endParaRPr>
          </a:p>
        </p:txBody>
      </p:sp>
      <p:sp>
        <p:nvSpPr>
          <p:cNvPr id="128011" name="Line 11"/>
          <p:cNvSpPr>
            <a:spLocks noChangeShapeType="1"/>
          </p:cNvSpPr>
          <p:nvPr/>
        </p:nvSpPr>
        <p:spPr bwMode="auto">
          <a:xfrm>
            <a:off x="1133022" y="5333547"/>
            <a:ext cx="792162" cy="0"/>
          </a:xfrm>
          <a:prstGeom prst="line">
            <a:avLst/>
          </a:prstGeom>
          <a:noFill/>
          <a:ln w="57150">
            <a:solidFill>
              <a:srgbClr val="CC00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xmlns="">
                <a:noFill/>
              </a14:hiddenFill>
            </a:ext>
          </a:extLst>
        </p:spPr>
        <p:txBody>
          <a:bodyPr/>
          <a:lstStyle/>
          <a:p>
            <a:endParaRPr lang="es-VE"/>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0" name="Text Box 22"/>
          <p:cNvSpPr txBox="1">
            <a:spLocks noChangeArrowheads="1"/>
          </p:cNvSpPr>
          <p:nvPr/>
        </p:nvSpPr>
        <p:spPr bwMode="auto">
          <a:xfrm>
            <a:off x="560567" y="1651447"/>
            <a:ext cx="1079143" cy="769441"/>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800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nodeType="clickEffect">
                                  <p:stCondLst>
                                    <p:cond delay="0"/>
                                  </p:stCondLst>
                                  <p:iterate type="lt">
                                    <p:tmPct val="50000"/>
                                  </p:iterate>
                                  <p:childTnLst>
                                    <p:set>
                                      <p:cBhvr>
                                        <p:cTn id="10" dur="1" fill="hold">
                                          <p:stCondLst>
                                            <p:cond delay="0"/>
                                          </p:stCondLst>
                                        </p:cTn>
                                        <p:tgtEl>
                                          <p:spTgt spid="128005">
                                            <p:txEl>
                                              <p:pRg st="0" end="0"/>
                                            </p:txEl>
                                          </p:spTgt>
                                        </p:tgtEl>
                                        <p:attrNameLst>
                                          <p:attrName>style.visibility</p:attrName>
                                        </p:attrNameLst>
                                      </p:cBhvr>
                                      <p:to>
                                        <p:strVal val="visible"/>
                                      </p:to>
                                    </p:set>
                                    <p:anim calcmode="discrete" valueType="clr">
                                      <p:cBhvr override="childStyle">
                                        <p:cTn id="11" dur="80"/>
                                        <p:tgtEl>
                                          <p:spTgt spid="12800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28005">
                                            <p:txEl>
                                              <p:pRg st="0" end="0"/>
                                            </p:txEl>
                                          </p:spTgt>
                                        </p:tgtEl>
                                        <p:attrNameLst>
                                          <p:attrName>fillcolor</p:attrName>
                                        </p:attrNameLst>
                                      </p:cBhvr>
                                      <p:tavLst>
                                        <p:tav tm="0">
                                          <p:val>
                                            <p:clrVal>
                                              <a:schemeClr val="accent2"/>
                                            </p:clrVal>
                                          </p:val>
                                        </p:tav>
                                        <p:tav tm="50000">
                                          <p:val>
                                            <p:clrVal>
                                              <a:schemeClr val="hlink"/>
                                            </p:clrVal>
                                          </p:val>
                                        </p:tav>
                                      </p:tavLst>
                                    </p:anim>
                                    <p:set>
                                      <p:cBhvr>
                                        <p:cTn id="13" dur="80"/>
                                        <p:tgtEl>
                                          <p:spTgt spid="128005">
                                            <p:txEl>
                                              <p:pRg st="0" end="0"/>
                                            </p:txEl>
                                          </p:spTgt>
                                        </p:tgtEl>
                                        <p:attrNameLst>
                                          <p:attrName>fill.type</p:attrName>
                                        </p:attrNameLst>
                                      </p:cBhvr>
                                      <p:to>
                                        <p:strVal val="solid"/>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128005">
                                            <p:txEl>
                                              <p:pRg st="2" end="2"/>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28005">
                                            <p:txEl>
                                              <p:pRg st="3" end="3"/>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128005">
                                            <p:txEl>
                                              <p:pRg st="4" end="4"/>
                                            </p:txEl>
                                          </p:spTgt>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0"/>
                                          </p:stCondLst>
                                        </p:cTn>
                                        <p:tgtEl>
                                          <p:spTgt spid="128005">
                                            <p:txEl>
                                              <p:pRg st="5" end="5"/>
                                            </p:txEl>
                                          </p:spTgt>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nodeType="clickEffect">
                                  <p:stCondLst>
                                    <p:cond delay="0"/>
                                  </p:stCondLst>
                                  <p:childTnLst>
                                    <p:set>
                                      <p:cBhvr>
                                        <p:cTn id="31" dur="1" fill="hold">
                                          <p:stCondLst>
                                            <p:cond delay="0"/>
                                          </p:stCondLst>
                                        </p:cTn>
                                        <p:tgtEl>
                                          <p:spTgt spid="128005">
                                            <p:txEl>
                                              <p:pRg st="6" end="6"/>
                                            </p:txEl>
                                          </p:spTgt>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nodeType="clickEffect">
                                  <p:stCondLst>
                                    <p:cond delay="0"/>
                                  </p:stCondLst>
                                  <p:childTnLst>
                                    <p:set>
                                      <p:cBhvr>
                                        <p:cTn id="35" dur="1" fill="hold">
                                          <p:stCondLst>
                                            <p:cond delay="0"/>
                                          </p:stCondLst>
                                        </p:cTn>
                                        <p:tgtEl>
                                          <p:spTgt spid="128005">
                                            <p:txEl>
                                              <p:pRg st="7" end="7"/>
                                            </p:txEl>
                                          </p:spTgt>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128005">
                                            <p:txEl>
                                              <p:pRg st="8" end="8"/>
                                            </p:txEl>
                                          </p:spTgt>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nodeType="clickEffect">
                                  <p:stCondLst>
                                    <p:cond delay="0"/>
                                  </p:stCondLst>
                                  <p:childTnLst>
                                    <p:set>
                                      <p:cBhvr>
                                        <p:cTn id="41" dur="1" fill="hold">
                                          <p:stCondLst>
                                            <p:cond delay="0"/>
                                          </p:stCondLst>
                                        </p:cTn>
                                        <p:tgtEl>
                                          <p:spTgt spid="128005">
                                            <p:txEl>
                                              <p:pRg st="9" end="9"/>
                                            </p:txEl>
                                          </p:spTgt>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128005">
                                            <p:txEl>
                                              <p:pRg st="10" end="10"/>
                                            </p:txEl>
                                          </p:spTgt>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128011"/>
                                        </p:tgtEl>
                                        <p:attrNameLst>
                                          <p:attrName>style.visibility</p:attrName>
                                        </p:attrNameLst>
                                      </p:cBhvr>
                                      <p:to>
                                        <p:strVal val="visible"/>
                                      </p:to>
                                    </p:set>
                                    <p:animEffect transition="in" filter="wipe(left)">
                                      <p:cBhvr>
                                        <p:cTn id="48" dur="500"/>
                                        <p:tgtEl>
                                          <p:spTgt spid="1280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animBg="1"/>
      <p:bldP spid="128011" grpId="0"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Text Box 3"/>
          <p:cNvSpPr txBox="1">
            <a:spLocks noChangeArrowheads="1"/>
          </p:cNvSpPr>
          <p:nvPr/>
        </p:nvSpPr>
        <p:spPr bwMode="auto">
          <a:xfrm>
            <a:off x="2871788" y="1125538"/>
            <a:ext cx="3400425" cy="485775"/>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2400">
                <a:effectLst>
                  <a:outerShdw blurRad="38100" dist="38100" dir="2700000" algn="tl">
                    <a:srgbClr val="C0C0C0"/>
                  </a:outerShdw>
                </a:effectLst>
              </a:rPr>
              <a:t>Código Conducta COPE</a:t>
            </a:r>
          </a:p>
        </p:txBody>
      </p:sp>
      <p:sp>
        <p:nvSpPr>
          <p:cNvPr id="129029" name="Text Box 5"/>
          <p:cNvSpPr txBox="1">
            <a:spLocks noChangeArrowheads="1"/>
          </p:cNvSpPr>
          <p:nvPr/>
        </p:nvSpPr>
        <p:spPr bwMode="auto">
          <a:xfrm>
            <a:off x="1582738" y="1844675"/>
            <a:ext cx="5976937" cy="3524042"/>
          </a:xfrm>
          <a:prstGeom prst="rect">
            <a:avLst/>
          </a:prstGeom>
          <a:solidFill>
            <a:srgbClr val="C6E6E8"/>
          </a:solidFill>
          <a:ln>
            <a:noFill/>
          </a:ln>
          <a:effectLst/>
          <a:extLst/>
        </p:spPr>
        <p:txBody>
          <a:bodyPr>
            <a:spAutoFit/>
          </a:bodyPr>
          <a:lstStyle/>
          <a:p>
            <a:pPr algn="l">
              <a:buClr>
                <a:srgbClr val="C00000"/>
              </a:buClr>
              <a:defRPr/>
            </a:pPr>
            <a:r>
              <a:rPr lang="es-ES_tradnl" dirty="0">
                <a:effectLst>
                  <a:outerShdw blurRad="38100" dist="38100" dir="2700000" algn="tl">
                    <a:srgbClr val="C0C0C0"/>
                  </a:outerShdw>
                </a:effectLst>
              </a:rPr>
              <a:t>Los editores deben establecer adecuadas relaciones </a:t>
            </a:r>
            <a:r>
              <a:rPr lang="es-ES_tradnl" dirty="0" smtClean="0">
                <a:effectLst>
                  <a:outerShdw blurRad="38100" dist="38100" dir="2700000" algn="tl">
                    <a:srgbClr val="C0C0C0"/>
                  </a:outerShdw>
                </a:effectLst>
              </a:rPr>
              <a:t>con lectores</a:t>
            </a:r>
            <a:r>
              <a:rPr lang="es-ES_tradnl" dirty="0">
                <a:effectLst>
                  <a:outerShdw blurRad="38100" dist="38100" dir="2700000" algn="tl">
                    <a:srgbClr val="C0C0C0"/>
                  </a:outerShdw>
                </a:effectLst>
              </a:rPr>
              <a:t>, autores, revisores</a:t>
            </a:r>
          </a:p>
          <a:p>
            <a:pPr marL="171450" indent="-171450" algn="l">
              <a:lnSpc>
                <a:spcPct val="150000"/>
              </a:lnSpc>
              <a:buClr>
                <a:srgbClr val="C00000"/>
              </a:buClr>
              <a:buFont typeface="Arial" pitchFamily="34" charset="0"/>
              <a:buChar char="•"/>
              <a:defRPr/>
            </a:pPr>
            <a:endParaRPr lang="es-ES_tradnl" sz="1000" dirty="0">
              <a:effectLst>
                <a:outerShdw blurRad="38100" dist="38100" dir="2700000" algn="tl">
                  <a:srgbClr val="C0C0C0"/>
                </a:outerShdw>
              </a:effectLst>
            </a:endParaRPr>
          </a:p>
          <a:p>
            <a:pPr marL="285750" indent="-285750" algn="l">
              <a:lnSpc>
                <a:spcPct val="150000"/>
              </a:lnSpc>
              <a:buClr>
                <a:srgbClr val="C00000"/>
              </a:buClr>
              <a:buSzPct val="130000"/>
              <a:buFont typeface="Arial" pitchFamily="34" charset="0"/>
              <a:buChar char="•"/>
              <a:defRPr/>
            </a:pPr>
            <a:r>
              <a:rPr lang="es-ES_tradnl" sz="1600" dirty="0">
                <a:effectLst>
                  <a:outerShdw blurRad="38100" dist="38100" dir="2700000" algn="tl">
                    <a:srgbClr val="C0C0C0"/>
                  </a:outerShdw>
                </a:effectLst>
              </a:rPr>
              <a:t> Estar atentos al proceso de revisión, quejas</a:t>
            </a:r>
          </a:p>
          <a:p>
            <a:pPr marL="285750" indent="-285750" algn="l">
              <a:lnSpc>
                <a:spcPct val="150000"/>
              </a:lnSpc>
              <a:buClr>
                <a:srgbClr val="C00000"/>
              </a:buClr>
              <a:buSzPct val="130000"/>
              <a:buFont typeface="Arial" pitchFamily="34" charset="0"/>
              <a:buChar char="•"/>
              <a:defRPr/>
            </a:pPr>
            <a:r>
              <a:rPr lang="es-ES_tradnl" sz="1600" dirty="0">
                <a:effectLst>
                  <a:outerShdw blurRad="38100" dist="38100" dir="2700000" algn="tl">
                    <a:srgbClr val="C0C0C0"/>
                  </a:outerShdw>
                </a:effectLst>
              </a:rPr>
              <a:t> Incentivar debate, estimular </a:t>
            </a:r>
            <a:r>
              <a:rPr lang="es-ES_tradnl" sz="1600" b="1" dirty="0">
                <a:effectLst>
                  <a:outerShdw blurRad="38100" dist="38100" dir="2700000" algn="tl">
                    <a:srgbClr val="C0C0C0"/>
                  </a:outerShdw>
                </a:effectLst>
              </a:rPr>
              <a:t>integridad académica</a:t>
            </a:r>
          </a:p>
          <a:p>
            <a:pPr marL="285750" indent="-285750" algn="l">
              <a:lnSpc>
                <a:spcPct val="150000"/>
              </a:lnSpc>
              <a:buClr>
                <a:srgbClr val="C00000"/>
              </a:buClr>
              <a:buSzPct val="130000"/>
              <a:buFont typeface="Arial" pitchFamily="34" charset="0"/>
              <a:buChar char="•"/>
              <a:defRPr/>
            </a:pPr>
            <a:r>
              <a:rPr lang="es-ES_tradnl" sz="1600" dirty="0">
                <a:effectLst>
                  <a:outerShdw blurRad="38100" dist="38100" dir="2700000" algn="tl">
                    <a:srgbClr val="C0C0C0"/>
                  </a:outerShdw>
                </a:effectLst>
              </a:rPr>
              <a:t> Proteger </a:t>
            </a:r>
            <a:r>
              <a:rPr lang="es-ES_tradnl" sz="1600" b="1" dirty="0">
                <a:effectLst>
                  <a:outerShdw blurRad="38100" dist="38100" dir="2700000" algn="tl">
                    <a:srgbClr val="C0C0C0"/>
                  </a:outerShdw>
                </a:effectLst>
              </a:rPr>
              <a:t>confidencialidad</a:t>
            </a:r>
            <a:r>
              <a:rPr lang="es-ES_tradnl" sz="1600" dirty="0">
                <a:effectLst>
                  <a:outerShdw blurRad="38100" dist="38100" dir="2700000" algn="tl">
                    <a:srgbClr val="C0C0C0"/>
                  </a:outerShdw>
                </a:effectLst>
              </a:rPr>
              <a:t> de datos</a:t>
            </a:r>
          </a:p>
          <a:p>
            <a:pPr marL="285750" indent="-285750" algn="l">
              <a:lnSpc>
                <a:spcPct val="150000"/>
              </a:lnSpc>
              <a:buClr>
                <a:srgbClr val="C00000"/>
              </a:buClr>
              <a:buSzPct val="130000"/>
              <a:buFont typeface="Arial" pitchFamily="34" charset="0"/>
              <a:buChar char="•"/>
              <a:defRPr/>
            </a:pPr>
            <a:r>
              <a:rPr lang="es-ES_tradnl" sz="1600" dirty="0">
                <a:effectLst>
                  <a:outerShdw blurRad="38100" dist="38100" dir="2700000" algn="tl">
                    <a:srgbClr val="C0C0C0"/>
                  </a:outerShdw>
                </a:effectLst>
              </a:rPr>
              <a:t> </a:t>
            </a:r>
            <a:r>
              <a:rPr lang="es-ES_tradnl" sz="1600" b="1" dirty="0">
                <a:effectLst>
                  <a:outerShdw blurRad="38100" dist="38100" dir="2700000" algn="tl">
                    <a:srgbClr val="C0C0C0"/>
                  </a:outerShdw>
                </a:effectLst>
              </a:rPr>
              <a:t>Actuar cuando haya conducta deshonesta</a:t>
            </a:r>
          </a:p>
          <a:p>
            <a:pPr marL="285750" indent="-285750" algn="l">
              <a:lnSpc>
                <a:spcPct val="150000"/>
              </a:lnSpc>
              <a:buClr>
                <a:srgbClr val="C00000"/>
              </a:buClr>
              <a:buSzPct val="130000"/>
              <a:buFont typeface="Arial" pitchFamily="34" charset="0"/>
              <a:buChar char="•"/>
              <a:defRPr/>
            </a:pPr>
            <a:r>
              <a:rPr lang="es-ES_tradnl" sz="1600" dirty="0">
                <a:effectLst>
                  <a:outerShdw blurRad="38100" dist="38100" dir="2700000" algn="tl">
                    <a:srgbClr val="C0C0C0"/>
                  </a:outerShdw>
                </a:effectLst>
              </a:rPr>
              <a:t> Asegurar integridad en el material publicado</a:t>
            </a:r>
          </a:p>
          <a:p>
            <a:pPr marL="285750" indent="-285750" algn="l">
              <a:lnSpc>
                <a:spcPct val="150000"/>
              </a:lnSpc>
              <a:buClr>
                <a:srgbClr val="C00000"/>
              </a:buClr>
              <a:buSzPct val="130000"/>
              <a:buFont typeface="Arial" pitchFamily="34" charset="0"/>
              <a:buChar char="•"/>
              <a:defRPr/>
            </a:pPr>
            <a:r>
              <a:rPr lang="es-ES_tradnl" sz="1600" dirty="0">
                <a:effectLst>
                  <a:outerShdw blurRad="38100" dist="38100" dir="2700000" algn="tl">
                    <a:srgbClr val="C0C0C0"/>
                  </a:outerShdw>
                </a:effectLst>
              </a:rPr>
              <a:t> </a:t>
            </a:r>
            <a:r>
              <a:rPr lang="es-ES_tradnl" sz="1600" b="1" dirty="0">
                <a:effectLst>
                  <a:outerShdw blurRad="38100" dist="38100" dir="2700000" algn="tl">
                    <a:srgbClr val="C0C0C0"/>
                  </a:outerShdw>
                </a:effectLst>
              </a:rPr>
              <a:t>Tener sistemas de manejo de</a:t>
            </a:r>
            <a:r>
              <a:rPr lang="es-ES_tradnl" sz="1600" dirty="0">
                <a:effectLst>
                  <a:outerShdw blurRad="38100" dist="38100" dir="2700000" algn="tl">
                    <a:srgbClr val="C0C0C0"/>
                  </a:outerShdw>
                </a:effectLst>
              </a:rPr>
              <a:t> </a:t>
            </a:r>
            <a:r>
              <a:rPr lang="es-ES_tradnl" sz="1600" b="1" dirty="0">
                <a:effectLst>
                  <a:outerShdw blurRad="38100" dist="38100" dir="2700000" algn="tl">
                    <a:srgbClr val="C0C0C0"/>
                  </a:outerShdw>
                </a:effectLst>
              </a:rPr>
              <a:t>conflictos de interés</a:t>
            </a:r>
            <a:r>
              <a:rPr lang="es-ES_tradnl" sz="1600" dirty="0">
                <a:effectLst>
                  <a:outerShdw blurRad="38100" dist="38100" dir="2700000" algn="tl">
                    <a:srgbClr val="C0C0C0"/>
                  </a:outerShdw>
                </a:effectLst>
              </a:rPr>
              <a:t> con </a:t>
            </a:r>
            <a:r>
              <a:rPr lang="es-ES_tradnl" sz="1600" dirty="0" smtClean="0">
                <a:effectLst>
                  <a:outerShdw blurRad="38100" dist="38100" dir="2700000" algn="tl">
                    <a:srgbClr val="C0C0C0"/>
                  </a:outerShdw>
                </a:effectLst>
              </a:rPr>
              <a:t>  </a:t>
            </a:r>
          </a:p>
          <a:p>
            <a:pPr algn="l">
              <a:lnSpc>
                <a:spcPct val="150000"/>
              </a:lnSpc>
              <a:buClr>
                <a:srgbClr val="C00000"/>
              </a:buClr>
              <a:buSzPct val="130000"/>
              <a:defRPr/>
            </a:pPr>
            <a:r>
              <a:rPr lang="es-ES_tradnl" sz="1600" dirty="0">
                <a:effectLst>
                  <a:outerShdw blurRad="38100" dist="38100" dir="2700000" algn="tl">
                    <a:srgbClr val="C0C0C0"/>
                  </a:outerShdw>
                </a:effectLst>
              </a:rPr>
              <a:t> </a:t>
            </a:r>
            <a:r>
              <a:rPr lang="es-ES_tradnl" sz="1600" dirty="0" smtClean="0">
                <a:effectLst>
                  <a:outerShdw blurRad="38100" dist="38100" dir="2700000" algn="tl">
                    <a:srgbClr val="C0C0C0"/>
                  </a:outerShdw>
                </a:effectLst>
              </a:rPr>
              <a:t>     su personal</a:t>
            </a:r>
            <a:r>
              <a:rPr lang="es-ES_tradnl" sz="1600" dirty="0">
                <a:effectLst>
                  <a:outerShdw blurRad="38100" dist="38100" dir="2700000" algn="tl">
                    <a:srgbClr val="C0C0C0"/>
                  </a:outerShdw>
                </a:effectLst>
              </a:rPr>
              <a:t>, autores, revisores y miembros del </a:t>
            </a:r>
            <a:r>
              <a:rPr lang="es-ES_tradnl" sz="1600" dirty="0" smtClean="0">
                <a:effectLst>
                  <a:outerShdw blurRad="38100" dist="38100" dir="2700000" algn="tl">
                    <a:srgbClr val="C0C0C0"/>
                  </a:outerShdw>
                </a:effectLst>
              </a:rPr>
              <a:t>directorio</a:t>
            </a:r>
            <a:endParaRPr lang="es-ES_tradnl" sz="1600" dirty="0">
              <a:effectLst>
                <a:outerShdw blurRad="38100" dist="38100" dir="2700000" algn="tl">
                  <a:srgbClr val="C0C0C0"/>
                </a:outerShdw>
              </a:effectLst>
            </a:endParaRPr>
          </a:p>
        </p:txBody>
      </p:sp>
      <p:sp>
        <p:nvSpPr>
          <p:cNvPr id="129030" name="Text Box 6"/>
          <p:cNvSpPr txBox="1">
            <a:spLocks noChangeArrowheads="1"/>
          </p:cNvSpPr>
          <p:nvPr/>
        </p:nvSpPr>
        <p:spPr bwMode="auto">
          <a:xfrm>
            <a:off x="4522353" y="5432425"/>
            <a:ext cx="3029997"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_tradnl" sz="1200" dirty="0" err="1">
                <a:effectLst>
                  <a:outerShdw blurRad="38100" dist="38100" dir="2700000" algn="tl">
                    <a:srgbClr val="FFFFFF"/>
                  </a:outerShdw>
                </a:effectLst>
              </a:rPr>
              <a:t>Committee</a:t>
            </a:r>
            <a:r>
              <a:rPr lang="es-ES_tradnl" sz="1200" dirty="0">
                <a:effectLst>
                  <a:outerShdw blurRad="38100" dist="38100" dir="2700000" algn="tl">
                    <a:srgbClr val="FFFFFF"/>
                  </a:outerShdw>
                </a:effectLst>
              </a:rPr>
              <a:t> </a:t>
            </a:r>
            <a:r>
              <a:rPr lang="es-ES_tradnl" sz="1200" dirty="0" err="1" smtClean="0">
                <a:effectLst>
                  <a:outerShdw blurRad="38100" dist="38100" dir="2700000" algn="tl">
                    <a:srgbClr val="FFFFFF"/>
                  </a:outerShdw>
                </a:effectLst>
              </a:rPr>
              <a:t>on</a:t>
            </a:r>
            <a:r>
              <a:rPr lang="es-ES_tradnl" sz="1200" dirty="0" smtClean="0">
                <a:effectLst>
                  <a:outerShdw blurRad="38100" dist="38100" dir="2700000" algn="tl">
                    <a:srgbClr val="FFFFFF"/>
                  </a:outerShdw>
                </a:effectLst>
              </a:rPr>
              <a:t> </a:t>
            </a:r>
            <a:r>
              <a:rPr lang="es-ES_tradnl" sz="1200" dirty="0" err="1">
                <a:effectLst>
                  <a:outerShdw blurRad="38100" dist="38100" dir="2700000" algn="tl">
                    <a:srgbClr val="FFFFFF"/>
                  </a:outerShdw>
                </a:effectLst>
              </a:rPr>
              <a:t>Publication</a:t>
            </a:r>
            <a:r>
              <a:rPr lang="es-ES_tradnl" sz="1200" dirty="0">
                <a:effectLst>
                  <a:outerShdw blurRad="38100" dist="38100" dir="2700000" algn="tl">
                    <a:srgbClr val="FFFFFF"/>
                  </a:outerShdw>
                </a:effectLst>
              </a:rPr>
              <a:t> </a:t>
            </a:r>
            <a:r>
              <a:rPr lang="es-ES_tradnl" sz="1200" dirty="0" err="1">
                <a:effectLst>
                  <a:outerShdw blurRad="38100" dist="38100" dir="2700000" algn="tl">
                    <a:srgbClr val="FFFFFF"/>
                  </a:outerShdw>
                </a:effectLst>
              </a:rPr>
              <a:t>Ethics</a:t>
            </a:r>
            <a:r>
              <a:rPr lang="es-ES_tradnl" sz="1200" dirty="0">
                <a:effectLst>
                  <a:outerShdw blurRad="38100" dist="38100" dir="2700000" algn="tl">
                    <a:srgbClr val="FFFFFF"/>
                  </a:outerShdw>
                </a:effectLst>
              </a:rPr>
              <a:t> (COPE)</a:t>
            </a:r>
          </a:p>
          <a:p>
            <a:pPr algn="r">
              <a:defRPr/>
            </a:pPr>
            <a:r>
              <a:rPr lang="es-ES_tradnl" sz="1200" dirty="0">
                <a:effectLst>
                  <a:outerShdw blurRad="38100" dist="38100" dir="2700000" algn="tl">
                    <a:srgbClr val="FFFFFF"/>
                  </a:outerShdw>
                </a:effectLst>
              </a:rPr>
              <a:t>http://publicationethics.org/</a:t>
            </a:r>
          </a:p>
        </p:txBody>
      </p:sp>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129033" name="Line 9"/>
          <p:cNvSpPr>
            <a:spLocks noChangeShapeType="1"/>
          </p:cNvSpPr>
          <p:nvPr/>
        </p:nvSpPr>
        <p:spPr bwMode="auto">
          <a:xfrm>
            <a:off x="790575" y="4005064"/>
            <a:ext cx="792163" cy="0"/>
          </a:xfrm>
          <a:prstGeom prst="line">
            <a:avLst/>
          </a:prstGeom>
          <a:noFill/>
          <a:ln w="57150">
            <a:solidFill>
              <a:srgbClr val="CC00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xmlns="">
                <a:noFill/>
              </a14:hiddenFill>
            </a:ext>
          </a:extLst>
        </p:spPr>
        <p:txBody>
          <a:bodyPr/>
          <a:lstStyle/>
          <a:p>
            <a:endParaRPr lang="es-VE"/>
          </a:p>
        </p:txBody>
      </p:sp>
      <p:sp>
        <p:nvSpPr>
          <p:cNvPr id="129034" name="Line 10"/>
          <p:cNvSpPr>
            <a:spLocks noChangeShapeType="1"/>
          </p:cNvSpPr>
          <p:nvPr/>
        </p:nvSpPr>
        <p:spPr bwMode="auto">
          <a:xfrm>
            <a:off x="790576" y="4725144"/>
            <a:ext cx="792162" cy="0"/>
          </a:xfrm>
          <a:prstGeom prst="line">
            <a:avLst/>
          </a:prstGeom>
          <a:noFill/>
          <a:ln w="57150">
            <a:solidFill>
              <a:srgbClr val="CC00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xmlns="">
                <a:noFill/>
              </a14:hiddenFill>
            </a:ext>
          </a:extLst>
        </p:spPr>
        <p:txBody>
          <a:bodyPr/>
          <a:lstStyle/>
          <a:p>
            <a:endParaRPr lang="es-VE"/>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29029">
                                            <p:txEl>
                                              <p:pRg st="0" end="0"/>
                                            </p:txEl>
                                          </p:spTgt>
                                        </p:tgtEl>
                                        <p:attrNameLst>
                                          <p:attrName>style.visibility</p:attrName>
                                        </p:attrNameLst>
                                      </p:cBhvr>
                                      <p:to>
                                        <p:strVal val="visible"/>
                                      </p:to>
                                    </p:set>
                                    <p:anim calcmode="discrete" valueType="clr">
                                      <p:cBhvr override="childStyle">
                                        <p:cTn id="7" dur="80"/>
                                        <p:tgtEl>
                                          <p:spTgt spid="12902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9029">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29029">
                                            <p:txEl>
                                              <p:pRg st="0" end="0"/>
                                            </p:txEl>
                                          </p:spTgt>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129029">
                                            <p:txEl>
                                              <p:pRg st="2" end="2"/>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129029">
                                            <p:txEl>
                                              <p:pRg st="3" end="3"/>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129029">
                                            <p:txEl>
                                              <p:pRg st="4" end="4"/>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129029">
                                            <p:txEl>
                                              <p:pRg st="5" end="5"/>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0"/>
                                          </p:stCondLst>
                                        </p:cTn>
                                        <p:tgtEl>
                                          <p:spTgt spid="129029">
                                            <p:txEl>
                                              <p:pRg st="6" end="6"/>
                                            </p:txEl>
                                          </p:spTgt>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129029">
                                            <p:txEl>
                                              <p:pRg st="7" end="7"/>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29029">
                                            <p:txEl>
                                              <p:pRg st="8" end="8"/>
                                            </p:txEl>
                                          </p:spTgt>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29033"/>
                                        </p:tgtEl>
                                        <p:attrNameLst>
                                          <p:attrName>style.visibility</p:attrName>
                                        </p:attrNameLst>
                                      </p:cBhvr>
                                      <p:to>
                                        <p:strVal val="visible"/>
                                      </p:to>
                                    </p:set>
                                    <p:animEffect transition="in" filter="wipe(left)">
                                      <p:cBhvr>
                                        <p:cTn id="42" dur="500"/>
                                        <p:tgtEl>
                                          <p:spTgt spid="12903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29034"/>
                                        </p:tgtEl>
                                        <p:attrNameLst>
                                          <p:attrName>style.visibility</p:attrName>
                                        </p:attrNameLst>
                                      </p:cBhvr>
                                      <p:to>
                                        <p:strVal val="visible"/>
                                      </p:to>
                                    </p:set>
                                    <p:animEffect transition="in" filter="wipe(left)">
                                      <p:cBhvr>
                                        <p:cTn id="47" dur="500"/>
                                        <p:tgtEl>
                                          <p:spTgt spid="129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33" grpId="0" animBg="1"/>
      <p:bldP spid="129034" grpId="0" animBg="1"/>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25" name="Rectangle 9"/>
          <p:cNvSpPr>
            <a:spLocks noChangeArrowheads="1"/>
          </p:cNvSpPr>
          <p:nvPr/>
        </p:nvSpPr>
        <p:spPr bwMode="auto">
          <a:xfrm>
            <a:off x="2771775" y="2492375"/>
            <a:ext cx="5248275" cy="237807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defRPr/>
            </a:pPr>
            <a:r>
              <a:rPr lang="es-ES_tradnl" i="1">
                <a:effectLst>
                  <a:outerShdw blurRad="38100" dist="38100" dir="2700000" algn="tl">
                    <a:srgbClr val="C0C0C0"/>
                  </a:outerShdw>
                </a:effectLst>
              </a:rPr>
              <a:t>Activation of CaMKII in single dendritic spines during long-term potentiation</a:t>
            </a:r>
          </a:p>
          <a:p>
            <a:pPr algn="l">
              <a:spcBef>
                <a:spcPct val="50000"/>
              </a:spcBef>
              <a:defRPr/>
            </a:pPr>
            <a:endParaRPr lang="es-ES_tradnl" sz="1000">
              <a:effectLst>
                <a:outerShdw blurRad="38100" dist="38100" dir="2700000" algn="tl">
                  <a:srgbClr val="C0C0C0"/>
                </a:outerShdw>
              </a:effectLst>
            </a:endParaRPr>
          </a:p>
          <a:p>
            <a:pPr algn="l">
              <a:spcBef>
                <a:spcPct val="50000"/>
              </a:spcBef>
              <a:defRPr/>
            </a:pPr>
            <a:r>
              <a:rPr lang="es-ES_tradnl">
                <a:effectLst>
                  <a:outerShdw blurRad="38100" dist="38100" dir="2700000" algn="tl">
                    <a:srgbClr val="C0C0C0"/>
                  </a:outerShdw>
                </a:effectLst>
              </a:rPr>
              <a:t>Seok-Jin R. Lee, Yasmin Escobedo-Lozoya, Erzsebet M. Szatmari &amp; Ryohei Yasuda</a:t>
            </a:r>
          </a:p>
          <a:p>
            <a:pPr algn="l">
              <a:spcBef>
                <a:spcPct val="50000"/>
              </a:spcBef>
              <a:defRPr/>
            </a:pPr>
            <a:endParaRPr lang="es-ES_tradnl" sz="1000" b="1">
              <a:effectLst>
                <a:outerShdw blurRad="38100" dist="38100" dir="2700000" algn="tl">
                  <a:srgbClr val="C0C0C0"/>
                </a:outerShdw>
              </a:effectLst>
            </a:endParaRPr>
          </a:p>
          <a:p>
            <a:pPr algn="l">
              <a:spcBef>
                <a:spcPct val="50000"/>
              </a:spcBef>
              <a:defRPr/>
            </a:pPr>
            <a:r>
              <a:rPr lang="es-ES_tradnl" b="1">
                <a:effectLst>
                  <a:outerShdw blurRad="38100" dist="38100" dir="2700000" algn="tl">
                    <a:srgbClr val="C0C0C0"/>
                  </a:outerShdw>
                </a:effectLst>
              </a:rPr>
              <a:t>Nature</a:t>
            </a:r>
            <a:r>
              <a:rPr lang="es-ES_tradnl">
                <a:effectLst>
                  <a:outerShdw blurRad="38100" dist="38100" dir="2700000" algn="tl">
                    <a:srgbClr val="C0C0C0"/>
                  </a:outerShdw>
                </a:effectLst>
              </a:rPr>
              <a:t> 458: 299-304, 2009</a:t>
            </a:r>
          </a:p>
        </p:txBody>
      </p:sp>
      <p:sp>
        <p:nvSpPr>
          <p:cNvPr id="214026" name="Text Box 10"/>
          <p:cNvSpPr txBox="1">
            <a:spLocks noChangeArrowheads="1"/>
          </p:cNvSpPr>
          <p:nvPr/>
        </p:nvSpPr>
        <p:spPr bwMode="auto">
          <a:xfrm>
            <a:off x="608450" y="1341438"/>
            <a:ext cx="2667718"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b="1" dirty="0" smtClean="0">
                <a:effectLst>
                  <a:outerShdw blurRad="38100" dist="38100" dir="2700000" algn="tl">
                    <a:srgbClr val="FFFFFF"/>
                  </a:outerShdw>
                </a:effectLst>
              </a:rPr>
              <a:t>Ejemplo publicación:</a:t>
            </a:r>
            <a:endParaRPr lang="es-ES_tradnl" b="1" dirty="0">
              <a:effectLst>
                <a:outerShdw blurRad="38100" dist="38100" dir="2700000" algn="tl">
                  <a:srgbClr val="FFFFFF"/>
                </a:outerShdw>
              </a:effectLst>
            </a:endParaRPr>
          </a:p>
        </p:txBody>
      </p:sp>
      <p:sp>
        <p:nvSpPr>
          <p:cNvPr id="214027" name="Text Box 11"/>
          <p:cNvSpPr txBox="1">
            <a:spLocks noChangeArrowheads="1"/>
          </p:cNvSpPr>
          <p:nvPr/>
        </p:nvSpPr>
        <p:spPr bwMode="auto">
          <a:xfrm>
            <a:off x="1727200" y="2563813"/>
            <a:ext cx="892175" cy="406400"/>
          </a:xfrm>
          <a:prstGeom prst="rect">
            <a:avLst/>
          </a:prstGeom>
          <a:solidFill>
            <a:srgbClr val="FFFFCC"/>
          </a:solidFill>
          <a:ln w="9525">
            <a:solidFill>
              <a:srgbClr val="B82C00"/>
            </a:solidFill>
            <a:miter lim="800000"/>
            <a:headEnd/>
            <a:tailEnd/>
          </a:ln>
          <a:effectLst/>
          <a:extLst/>
        </p:spPr>
        <p:txBody>
          <a:bodyPr wrap="none">
            <a:spAutoFit/>
          </a:bodyPr>
          <a:lstStyle/>
          <a:p>
            <a:pPr>
              <a:defRPr/>
            </a:pPr>
            <a:r>
              <a:rPr lang="es-ES_tradnl">
                <a:solidFill>
                  <a:srgbClr val="CC3300"/>
                </a:solidFill>
                <a:effectLst>
                  <a:outerShdw blurRad="38100" dist="38100" dir="2700000" algn="tl">
                    <a:srgbClr val="C0C0C0"/>
                  </a:outerShdw>
                </a:effectLst>
              </a:rPr>
              <a:t>Título</a:t>
            </a:r>
          </a:p>
        </p:txBody>
      </p:sp>
      <p:sp>
        <p:nvSpPr>
          <p:cNvPr id="214028" name="Text Box 12"/>
          <p:cNvSpPr txBox="1">
            <a:spLocks noChangeArrowheads="1"/>
          </p:cNvSpPr>
          <p:nvPr/>
        </p:nvSpPr>
        <p:spPr bwMode="auto">
          <a:xfrm>
            <a:off x="1543050" y="3429000"/>
            <a:ext cx="1093788" cy="711200"/>
          </a:xfrm>
          <a:prstGeom prst="rect">
            <a:avLst/>
          </a:prstGeom>
          <a:solidFill>
            <a:srgbClr val="FFFFCC"/>
          </a:solidFill>
          <a:ln w="9525">
            <a:solidFill>
              <a:srgbClr val="B82C00"/>
            </a:solidFill>
            <a:miter lim="800000"/>
            <a:headEnd/>
            <a:tailEnd/>
          </a:ln>
          <a:effectLst/>
          <a:extLst/>
        </p:spPr>
        <p:txBody>
          <a:bodyPr wrap="none">
            <a:spAutoFit/>
          </a:bodyPr>
          <a:lstStyle/>
          <a:p>
            <a:pPr>
              <a:defRPr/>
            </a:pPr>
            <a:r>
              <a:rPr lang="es-ES_tradnl">
                <a:solidFill>
                  <a:srgbClr val="CC3300"/>
                </a:solidFill>
                <a:effectLst>
                  <a:outerShdw blurRad="38100" dist="38100" dir="2700000" algn="tl">
                    <a:srgbClr val="C0C0C0"/>
                  </a:outerShdw>
                </a:effectLst>
              </a:rPr>
              <a:t>Lista </a:t>
            </a:r>
          </a:p>
          <a:p>
            <a:pPr>
              <a:defRPr/>
            </a:pPr>
            <a:r>
              <a:rPr lang="es-ES_tradnl">
                <a:solidFill>
                  <a:srgbClr val="CC3300"/>
                </a:solidFill>
                <a:effectLst>
                  <a:outerShdw blurRad="38100" dist="38100" dir="2700000" algn="tl">
                    <a:srgbClr val="C0C0C0"/>
                  </a:outerShdw>
                </a:effectLst>
              </a:rPr>
              <a:t>autores</a:t>
            </a:r>
          </a:p>
        </p:txBody>
      </p:sp>
      <p:sp>
        <p:nvSpPr>
          <p:cNvPr id="214029" name="Text Box 13"/>
          <p:cNvSpPr txBox="1">
            <a:spLocks noChangeArrowheads="1"/>
          </p:cNvSpPr>
          <p:nvPr/>
        </p:nvSpPr>
        <p:spPr bwMode="auto">
          <a:xfrm>
            <a:off x="1614488" y="4437063"/>
            <a:ext cx="1062037" cy="406400"/>
          </a:xfrm>
          <a:prstGeom prst="rect">
            <a:avLst/>
          </a:prstGeom>
          <a:solidFill>
            <a:srgbClr val="FFFFCC"/>
          </a:solidFill>
          <a:ln w="9525">
            <a:solidFill>
              <a:srgbClr val="B82C00"/>
            </a:solidFill>
            <a:miter lim="800000"/>
            <a:headEnd/>
            <a:tailEnd/>
          </a:ln>
          <a:effectLst/>
          <a:extLst/>
        </p:spPr>
        <p:txBody>
          <a:bodyPr wrap="none">
            <a:spAutoFit/>
          </a:bodyPr>
          <a:lstStyle/>
          <a:p>
            <a:pPr>
              <a:defRPr/>
            </a:pPr>
            <a:r>
              <a:rPr lang="es-ES_tradnl">
                <a:solidFill>
                  <a:srgbClr val="CC3300"/>
                </a:solidFill>
                <a:effectLst>
                  <a:outerShdw blurRad="38100" dist="38100" dir="2700000" algn="tl">
                    <a:srgbClr val="C0C0C0"/>
                  </a:outerShdw>
                </a:effectLst>
              </a:rPr>
              <a:t>Revista</a:t>
            </a:r>
          </a:p>
        </p:txBody>
      </p:sp>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40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402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40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27" grpId="0" animBg="1"/>
      <p:bldP spid="214028" grpId="0" animBg="1"/>
      <p:bldP spid="214029" grpId="0" animBg="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7" name="Rectangle 7"/>
          <p:cNvSpPr>
            <a:spLocks noChangeArrowheads="1"/>
          </p:cNvSpPr>
          <p:nvPr/>
        </p:nvSpPr>
        <p:spPr bwMode="auto">
          <a:xfrm>
            <a:off x="1330325" y="1728788"/>
            <a:ext cx="7273925" cy="4383087"/>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defRPr/>
            </a:pPr>
            <a:r>
              <a:rPr lang="en-US">
                <a:effectLst>
                  <a:outerShdw blurRad="38100" dist="38100" dir="2700000" algn="tl">
                    <a:srgbClr val="C0C0C0"/>
                  </a:outerShdw>
                </a:effectLst>
              </a:rPr>
              <a:t>Acknowledgements</a:t>
            </a:r>
            <a:r>
              <a:rPr lang="en-US" sz="1400">
                <a:effectLst>
                  <a:outerShdw blurRad="38100" dist="38100" dir="2700000" algn="tl">
                    <a:srgbClr val="C0C0C0"/>
                  </a:outerShdw>
                </a:effectLst>
              </a:rPr>
              <a:t> </a:t>
            </a:r>
          </a:p>
          <a:p>
            <a:pPr algn="l">
              <a:lnSpc>
                <a:spcPct val="80000"/>
              </a:lnSpc>
              <a:spcBef>
                <a:spcPct val="50000"/>
              </a:spcBef>
              <a:defRPr/>
            </a:pPr>
            <a:r>
              <a:rPr lang="en-US" sz="1400">
                <a:effectLst>
                  <a:outerShdw blurRad="38100" dist="38100" dir="2700000" algn="tl">
                    <a:srgbClr val="C0C0C0"/>
                  </a:outerShdw>
                </a:effectLst>
              </a:rPr>
              <a:t>We thank H. Murakoshi for purified mEGFP and technical advice, </a:t>
            </a:r>
          </a:p>
          <a:p>
            <a:pPr algn="l">
              <a:lnSpc>
                <a:spcPct val="80000"/>
              </a:lnSpc>
              <a:spcBef>
                <a:spcPct val="50000"/>
              </a:spcBef>
              <a:defRPr/>
            </a:pPr>
            <a:r>
              <a:rPr lang="en-US" sz="1400">
                <a:effectLst>
                  <a:outerShdw blurRad="38100" dist="38100" dir="2700000" algn="tl">
                    <a:srgbClr val="C0C0C0"/>
                  </a:outerShdw>
                </a:effectLst>
              </a:rPr>
              <a:t>Y. Hayashi for complementary DNAs and shRNA, </a:t>
            </a:r>
          </a:p>
          <a:p>
            <a:pPr algn="l">
              <a:lnSpc>
                <a:spcPct val="80000"/>
              </a:lnSpc>
              <a:spcBef>
                <a:spcPct val="50000"/>
              </a:spcBef>
              <a:defRPr/>
            </a:pPr>
            <a:r>
              <a:rPr lang="en-US" sz="1400">
                <a:effectLst>
                  <a:outerShdw blurRad="38100" dist="38100" dir="2700000" algn="tl">
                    <a:srgbClr val="C0C0C0"/>
                  </a:outerShdw>
                </a:effectLst>
              </a:rPr>
              <a:t>A. Wang for cultured slices, </a:t>
            </a:r>
          </a:p>
          <a:p>
            <a:pPr algn="l">
              <a:lnSpc>
                <a:spcPct val="80000"/>
              </a:lnSpc>
              <a:spcBef>
                <a:spcPct val="50000"/>
              </a:spcBef>
              <a:defRPr/>
            </a:pPr>
            <a:r>
              <a:rPr lang="en-US" sz="1400">
                <a:effectLst>
                  <a:outerShdw blurRad="38100" dist="38100" dir="2700000" algn="tl">
                    <a:srgbClr val="C0C0C0"/>
                  </a:outerShdw>
                </a:effectLst>
              </a:rPr>
              <a:t>T. Zimmerman and D. Kloetzer for laboratory management, and </a:t>
            </a:r>
          </a:p>
          <a:p>
            <a:pPr algn="l">
              <a:lnSpc>
                <a:spcPct val="80000"/>
              </a:lnSpc>
              <a:spcBef>
                <a:spcPct val="50000"/>
              </a:spcBef>
              <a:defRPr/>
            </a:pPr>
            <a:r>
              <a:rPr lang="en-US" sz="1400">
                <a:effectLst>
                  <a:outerShdw blurRad="38100" dist="38100" dir="2700000" algn="tl">
                    <a:srgbClr val="C0C0C0"/>
                  </a:outerShdw>
                </a:effectLst>
              </a:rPr>
              <a:t>M. Ehlers, C. Harvey, J. Lisman, M. Patterson, S. Raghavachari, K. Svoboda, </a:t>
            </a:r>
          </a:p>
          <a:p>
            <a:pPr algn="l">
              <a:lnSpc>
                <a:spcPct val="80000"/>
              </a:lnSpc>
              <a:spcBef>
                <a:spcPct val="50000"/>
              </a:spcBef>
              <a:defRPr/>
            </a:pPr>
            <a:r>
              <a:rPr lang="en-US" sz="1400">
                <a:effectLst>
                  <a:outerShdw blurRad="38100" dist="38100" dir="2700000" algn="tl">
                    <a:srgbClr val="C0C0C0"/>
                  </a:outerShdw>
                </a:effectLst>
              </a:rPr>
              <a:t>R. Weinberg and H. Zhong for comments on the manuscript. </a:t>
            </a:r>
          </a:p>
          <a:p>
            <a:pPr algn="l">
              <a:lnSpc>
                <a:spcPct val="80000"/>
              </a:lnSpc>
              <a:spcBef>
                <a:spcPct val="50000"/>
              </a:spcBef>
              <a:defRPr/>
            </a:pPr>
            <a:endParaRPr lang="en-US" sz="1400">
              <a:effectLst>
                <a:outerShdw blurRad="38100" dist="38100" dir="2700000" algn="tl">
                  <a:srgbClr val="C0C0C0"/>
                </a:outerShdw>
              </a:effectLst>
            </a:endParaRPr>
          </a:p>
          <a:p>
            <a:pPr algn="l">
              <a:spcBef>
                <a:spcPct val="50000"/>
              </a:spcBef>
              <a:defRPr/>
            </a:pPr>
            <a:endParaRPr lang="en-US" sz="1400">
              <a:effectLst>
                <a:outerShdw blurRad="38100" dist="38100" dir="2700000" algn="tl">
                  <a:srgbClr val="C0C0C0"/>
                </a:outerShdw>
              </a:effectLst>
            </a:endParaRPr>
          </a:p>
          <a:p>
            <a:pPr algn="l">
              <a:spcBef>
                <a:spcPct val="50000"/>
              </a:spcBef>
              <a:defRPr/>
            </a:pPr>
            <a:r>
              <a:rPr lang="en-US">
                <a:effectLst>
                  <a:outerShdw blurRad="38100" dist="38100" dir="2700000" algn="tl">
                    <a:srgbClr val="C0C0C0"/>
                  </a:outerShdw>
                </a:effectLst>
              </a:rPr>
              <a:t>This study was funded</a:t>
            </a:r>
            <a:r>
              <a:rPr lang="en-US" sz="1400">
                <a:effectLst>
                  <a:outerShdw blurRad="38100" dist="38100" dir="2700000" algn="tl">
                    <a:srgbClr val="C0C0C0"/>
                  </a:outerShdw>
                </a:effectLst>
              </a:rPr>
              <a:t> by Burroughs Wellcome Fund, Dana Foundation, Alfred P. Sloan Foundation, Autism Speaks, National Alliance of Autism Research, Whitehall Foundation, Alzheimer’s Association, National Institute of Mental Health (R01MH08004), National Science Foundation (0642000), Duke University Undergraduate Research Support Grants (S.-J.R.L.), Howard Hughes Neuroscience Forum Fellowship (S.-J.R.L.), and Ruth K. Broad Biomedical Research Foundation (E.M.S.).</a:t>
            </a:r>
          </a:p>
        </p:txBody>
      </p:sp>
      <p:sp>
        <p:nvSpPr>
          <p:cNvPr id="215048" name="Text Box 8"/>
          <p:cNvSpPr txBox="1">
            <a:spLocks noChangeArrowheads="1"/>
          </p:cNvSpPr>
          <p:nvPr/>
        </p:nvSpPr>
        <p:spPr bwMode="auto">
          <a:xfrm>
            <a:off x="395288" y="1125538"/>
            <a:ext cx="2376487" cy="406400"/>
          </a:xfrm>
          <a:prstGeom prst="rect">
            <a:avLst/>
          </a:prstGeom>
          <a:solidFill>
            <a:srgbClr val="FFFFCC"/>
          </a:solidFill>
          <a:ln w="9525">
            <a:solidFill>
              <a:srgbClr val="B82C00"/>
            </a:solidFill>
            <a:miter lim="800000"/>
            <a:headEnd/>
            <a:tailEnd/>
          </a:ln>
          <a:effectLst/>
          <a:extLst/>
        </p:spPr>
        <p:txBody>
          <a:bodyPr>
            <a:spAutoFit/>
          </a:bodyPr>
          <a:lstStyle/>
          <a:p>
            <a:pPr>
              <a:defRPr/>
            </a:pPr>
            <a:r>
              <a:rPr lang="es-ES_tradnl" b="1">
                <a:solidFill>
                  <a:srgbClr val="CC3300"/>
                </a:solidFill>
                <a:effectLst>
                  <a:outerShdw blurRad="38100" dist="38100" dir="2700000" algn="tl">
                    <a:srgbClr val="C0C0C0"/>
                  </a:outerShdw>
                </a:effectLst>
              </a:rPr>
              <a:t>Agradecimientos</a:t>
            </a:r>
          </a:p>
        </p:txBody>
      </p:sp>
      <p:sp>
        <p:nvSpPr>
          <p:cNvPr id="215049" name="Text Box 9"/>
          <p:cNvSpPr txBox="1">
            <a:spLocks noChangeArrowheads="1"/>
          </p:cNvSpPr>
          <p:nvPr/>
        </p:nvSpPr>
        <p:spPr bwMode="auto">
          <a:xfrm>
            <a:off x="323850" y="4005263"/>
            <a:ext cx="2089150" cy="406400"/>
          </a:xfrm>
          <a:prstGeom prst="rect">
            <a:avLst/>
          </a:prstGeom>
          <a:solidFill>
            <a:srgbClr val="FFFFCC"/>
          </a:solidFill>
          <a:ln w="9525">
            <a:solidFill>
              <a:srgbClr val="B82C00"/>
            </a:solidFill>
            <a:miter lim="800000"/>
            <a:headEnd/>
            <a:tailEnd/>
          </a:ln>
          <a:effectLst/>
          <a:extLst/>
        </p:spPr>
        <p:txBody>
          <a:bodyPr wrap="none">
            <a:spAutoFit/>
          </a:bodyPr>
          <a:lstStyle/>
          <a:p>
            <a:pPr>
              <a:defRPr/>
            </a:pPr>
            <a:r>
              <a:rPr lang="es-ES_tradnl" b="1">
                <a:solidFill>
                  <a:srgbClr val="CC3300"/>
                </a:solidFill>
                <a:effectLst>
                  <a:outerShdw blurRad="38100" dist="38100" dir="2700000" algn="tl">
                    <a:srgbClr val="C0C0C0"/>
                  </a:outerShdw>
                </a:effectLst>
              </a:rPr>
              <a:t>Financiamientos</a:t>
            </a:r>
          </a:p>
        </p:txBody>
      </p:sp>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4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504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5047">
                                            <p:txEl>
                                              <p:pRg st="1" end="1"/>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15047">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04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1504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15047">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15047">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5049"/>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21504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8" grpId="0" animBg="1"/>
      <p:bldP spid="2150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3061105" y="3429000"/>
            <a:ext cx="5628464" cy="2616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a:spAutoFit/>
          </a:bodyPr>
          <a:lstStyle>
            <a:lvl1pPr algn="l">
              <a:defRPr>
                <a:solidFill>
                  <a:schemeClr val="tx1"/>
                </a:solidFill>
                <a:latin typeface="Arial" charset="0"/>
              </a:defRPr>
            </a:lvl1pPr>
            <a:lvl2pPr marL="742950" indent="-285750" algn="l">
              <a:defRPr>
                <a:solidFill>
                  <a:schemeClr val="tx1"/>
                </a:solidFill>
                <a:latin typeface="Arial" charset="0"/>
              </a:defRPr>
            </a:lvl2pPr>
            <a:lvl3pPr marL="1143000" indent="-228600" algn="l">
              <a:defRPr>
                <a:solidFill>
                  <a:schemeClr val="tx1"/>
                </a:solidFill>
                <a:latin typeface="Arial" charset="0"/>
              </a:defRPr>
            </a:lvl3pPr>
            <a:lvl4pPr marL="1600200" indent="-228600" algn="l">
              <a:defRPr>
                <a:solidFill>
                  <a:schemeClr val="tx1"/>
                </a:solidFill>
                <a:latin typeface="Arial" charset="0"/>
              </a:defRPr>
            </a:lvl4pPr>
            <a:lvl5pPr marL="2057400" indent="-228600" algn="l">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s-ES" sz="2800" dirty="0" smtClean="0">
                <a:effectLst>
                  <a:outerShdw blurRad="38100" dist="38100" dir="2700000" algn="tl">
                    <a:srgbClr val="FFFFFF"/>
                  </a:outerShdw>
                </a:effectLst>
                <a:latin typeface="Comic Sans MS" pitchFamily="66" charset="0"/>
              </a:rPr>
              <a:t>Karl Theodor </a:t>
            </a:r>
            <a:r>
              <a:rPr lang="es-ES" sz="2800" dirty="0" err="1" smtClean="0">
                <a:effectLst>
                  <a:outerShdw blurRad="38100" dist="38100" dir="2700000" algn="tl">
                    <a:srgbClr val="FFFFFF"/>
                  </a:outerShdw>
                </a:effectLst>
                <a:latin typeface="Comic Sans MS" pitchFamily="66" charset="0"/>
              </a:rPr>
              <a:t>zu</a:t>
            </a:r>
            <a:r>
              <a:rPr lang="es-ES" sz="2800" dirty="0" smtClean="0">
                <a:effectLst>
                  <a:outerShdw blurRad="38100" dist="38100" dir="2700000" algn="tl">
                    <a:srgbClr val="FFFFFF"/>
                  </a:outerShdw>
                </a:effectLst>
                <a:latin typeface="Comic Sans MS" pitchFamily="66" charset="0"/>
              </a:rPr>
              <a:t> </a:t>
            </a:r>
            <a:r>
              <a:rPr lang="es-ES" sz="2800" dirty="0" err="1" smtClean="0">
                <a:effectLst>
                  <a:outerShdw blurRad="38100" dist="38100" dir="2700000" algn="tl">
                    <a:srgbClr val="FFFFFF"/>
                  </a:outerShdw>
                </a:effectLst>
                <a:latin typeface="Comic Sans MS" pitchFamily="66" charset="0"/>
              </a:rPr>
              <a:t>Guttemberg</a:t>
            </a:r>
            <a:r>
              <a:rPr lang="es-ES" sz="2800" dirty="0" smtClean="0">
                <a:effectLst>
                  <a:outerShdw blurRad="38100" dist="38100" dir="2700000" algn="tl">
                    <a:srgbClr val="FFFFFF"/>
                  </a:outerShdw>
                </a:effectLst>
                <a:latin typeface="Comic Sans MS" pitchFamily="66" charset="0"/>
              </a:rPr>
              <a:t> </a:t>
            </a:r>
          </a:p>
          <a:p>
            <a:pPr algn="ctr">
              <a:defRPr/>
            </a:pPr>
            <a:r>
              <a:rPr lang="es-ES" sz="3200" dirty="0" smtClean="0">
                <a:latin typeface="Comic Sans MS" pitchFamily="66" charset="0"/>
              </a:rPr>
              <a:t>Ministro de Defensa alemán </a:t>
            </a:r>
          </a:p>
          <a:p>
            <a:pPr algn="ctr">
              <a:defRPr/>
            </a:pPr>
            <a:r>
              <a:rPr lang="es-ES" sz="3200" dirty="0" smtClean="0">
                <a:latin typeface="Comic Sans MS" pitchFamily="66" charset="0"/>
              </a:rPr>
              <a:t>renuncia al perder su </a:t>
            </a:r>
          </a:p>
          <a:p>
            <a:pPr algn="ctr">
              <a:defRPr/>
            </a:pPr>
            <a:r>
              <a:rPr lang="es-ES" sz="3200" dirty="0" smtClean="0">
                <a:latin typeface="Comic Sans MS" pitchFamily="66" charset="0"/>
              </a:rPr>
              <a:t>doctorado en derecho por</a:t>
            </a:r>
            <a:r>
              <a:rPr lang="es-ES" sz="3200" dirty="0" smtClean="0">
                <a:effectLst>
                  <a:outerShdw blurRad="38100" dist="38100" dir="2700000" algn="tl">
                    <a:srgbClr val="FFFFFF"/>
                  </a:outerShdw>
                </a:effectLst>
                <a:latin typeface="Comic Sans MS" pitchFamily="66" charset="0"/>
              </a:rPr>
              <a:t> </a:t>
            </a:r>
          </a:p>
          <a:p>
            <a:pPr algn="ctr">
              <a:defRPr/>
            </a:pPr>
            <a:r>
              <a:rPr lang="es-ES" sz="3200" dirty="0" smtClean="0">
                <a:latin typeface="Comic Sans MS" pitchFamily="66" charset="0"/>
              </a:rPr>
              <a:t>tesis</a:t>
            </a:r>
            <a:r>
              <a:rPr lang="es-ES" sz="4000" dirty="0" smtClean="0">
                <a:latin typeface="Comic Sans MS" pitchFamily="66" charset="0"/>
              </a:rPr>
              <a:t> </a:t>
            </a:r>
            <a:r>
              <a:rPr lang="es-ES" sz="4000" b="1" dirty="0" smtClean="0">
                <a:solidFill>
                  <a:srgbClr val="CC0000"/>
                </a:solidFill>
                <a:effectLst>
                  <a:outerShdw blurRad="38100" dist="38100" dir="2700000" algn="tl">
                    <a:srgbClr val="000000"/>
                  </a:outerShdw>
                </a:effectLst>
                <a:latin typeface="Comic Sans MS" pitchFamily="66" charset="0"/>
              </a:rPr>
              <a:t>plagiada</a:t>
            </a:r>
            <a:r>
              <a:rPr lang="es-ES" sz="4000" dirty="0" smtClean="0">
                <a:effectLst>
                  <a:outerShdw blurRad="38100" dist="38100" dir="2700000" algn="tl">
                    <a:srgbClr val="FFFFFF"/>
                  </a:outerShdw>
                </a:effectLst>
                <a:latin typeface="Comic Sans MS" pitchFamily="66" charset="0"/>
              </a:rPr>
              <a:t> …</a:t>
            </a:r>
          </a:p>
        </p:txBody>
      </p:sp>
      <p:sp>
        <p:nvSpPr>
          <p:cNvPr id="3" name="Text Box 8"/>
          <p:cNvSpPr txBox="1">
            <a:spLocks noChangeArrowheads="1"/>
          </p:cNvSpPr>
          <p:nvPr/>
        </p:nvSpPr>
        <p:spPr bwMode="auto">
          <a:xfrm>
            <a:off x="5165521" y="1484784"/>
            <a:ext cx="2646879" cy="1569660"/>
          </a:xfrm>
          <a:prstGeom prst="rect">
            <a:avLst/>
          </a:prstGeom>
          <a:noFill/>
          <a:ln w="9525" algn="ctr">
            <a:noFill/>
            <a:miter lim="800000"/>
            <a:headEnd/>
            <a:tailEnd/>
          </a:ln>
          <a:effectLst/>
        </p:spPr>
        <p:txBody>
          <a:bodyPr wrap="none">
            <a:spAutoFit/>
          </a:bodyPr>
          <a:lstStyle>
            <a:lvl1pPr algn="l">
              <a:defRPr>
                <a:solidFill>
                  <a:schemeClr val="tx1"/>
                </a:solidFill>
                <a:latin typeface="Arial" charset="0"/>
              </a:defRPr>
            </a:lvl1pPr>
            <a:lvl2pPr marL="742950" indent="-285750" algn="l">
              <a:defRPr>
                <a:solidFill>
                  <a:schemeClr val="tx1"/>
                </a:solidFill>
                <a:latin typeface="Arial" charset="0"/>
              </a:defRPr>
            </a:lvl2pPr>
            <a:lvl3pPr marL="1143000" indent="-228600" algn="l">
              <a:defRPr>
                <a:solidFill>
                  <a:schemeClr val="tx1"/>
                </a:solidFill>
                <a:latin typeface="Arial" charset="0"/>
              </a:defRPr>
            </a:lvl3pPr>
            <a:lvl4pPr marL="1600200" indent="-228600" algn="l">
              <a:defRPr>
                <a:solidFill>
                  <a:schemeClr val="tx1"/>
                </a:solidFill>
                <a:latin typeface="Arial" charset="0"/>
              </a:defRPr>
            </a:lvl4pPr>
            <a:lvl5pPr marL="2057400" indent="-228600" algn="l">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s-ES" sz="2800" b="1" dirty="0" smtClean="0">
                <a:solidFill>
                  <a:srgbClr val="CC0000"/>
                </a:solidFill>
                <a:effectLst>
                  <a:outerShdw blurRad="38100" dist="38100" dir="2700000" algn="tl">
                    <a:srgbClr val="000000">
                      <a:alpha val="43137"/>
                    </a:srgbClr>
                  </a:outerShdw>
                </a:effectLst>
                <a:latin typeface="Times New Roman" pitchFamily="18" charset="0"/>
              </a:rPr>
              <a:t>Noticias </a:t>
            </a:r>
          </a:p>
          <a:p>
            <a:pPr algn="ctr">
              <a:defRPr/>
            </a:pPr>
            <a:r>
              <a:rPr lang="es-ES" sz="2800" b="1" dirty="0" smtClean="0">
                <a:solidFill>
                  <a:srgbClr val="CC0000"/>
                </a:solidFill>
                <a:effectLst>
                  <a:outerShdw blurRad="38100" dist="38100" dir="2700000" algn="tl">
                    <a:srgbClr val="000000">
                      <a:alpha val="43137"/>
                    </a:srgbClr>
                  </a:outerShdw>
                </a:effectLst>
                <a:latin typeface="Times New Roman" pitchFamily="18" charset="0"/>
              </a:rPr>
              <a:t>Internacionales</a:t>
            </a:r>
            <a:r>
              <a:rPr lang="es-ES" sz="2800" b="1" dirty="0" smtClean="0">
                <a:effectLst>
                  <a:outerShdw blurRad="38100" dist="38100" dir="2700000" algn="tl">
                    <a:srgbClr val="000000">
                      <a:alpha val="43137"/>
                    </a:srgbClr>
                  </a:outerShdw>
                </a:effectLst>
                <a:latin typeface="Times New Roman" pitchFamily="18" charset="0"/>
              </a:rPr>
              <a:t> </a:t>
            </a:r>
          </a:p>
          <a:p>
            <a:pPr algn="ctr">
              <a:defRPr/>
            </a:pPr>
            <a:r>
              <a:rPr lang="es-ES" b="1" dirty="0" smtClean="0">
                <a:effectLst>
                  <a:outerShdw blurRad="38100" dist="38100" dir="2700000" algn="tl">
                    <a:srgbClr val="FFFFFF"/>
                  </a:outerShdw>
                </a:effectLst>
                <a:latin typeface="Times New Roman" pitchFamily="18" charset="0"/>
              </a:rPr>
              <a:t>periódicos, revistas, </a:t>
            </a:r>
          </a:p>
          <a:p>
            <a:pPr algn="ctr">
              <a:defRPr/>
            </a:pPr>
            <a:r>
              <a:rPr lang="es-ES" b="1" dirty="0" smtClean="0">
                <a:effectLst>
                  <a:outerShdw blurRad="38100" dist="38100" dir="2700000" algn="tl">
                    <a:srgbClr val="FFFFFF"/>
                  </a:outerShdw>
                </a:effectLst>
                <a:latin typeface="Times New Roman" pitchFamily="18" charset="0"/>
              </a:rPr>
              <a:t>TV, la Red</a:t>
            </a:r>
            <a:r>
              <a:rPr lang="es-ES" dirty="0" smtClean="0">
                <a:effectLst>
                  <a:outerShdw blurRad="38100" dist="38100" dir="2700000" algn="tl">
                    <a:srgbClr val="FFFFFF"/>
                  </a:outerShdw>
                </a:effectLst>
                <a:latin typeface="Times New Roman" pitchFamily="18" charset="0"/>
              </a:rPr>
              <a:t>.</a:t>
            </a:r>
            <a:r>
              <a:rPr lang="es-ES" b="1" dirty="0">
                <a:effectLst>
                  <a:outerShdw blurRad="38100" dist="38100" dir="2700000" algn="tl">
                    <a:srgbClr val="FFFFFF"/>
                  </a:outerShdw>
                </a:effectLst>
                <a:latin typeface="Times New Roman" pitchFamily="18" charset="0"/>
              </a:rPr>
              <a:t> </a:t>
            </a:r>
            <a:endParaRPr lang="es-ES" b="1" dirty="0" smtClean="0">
              <a:effectLst>
                <a:outerShdw blurRad="38100" dist="38100" dir="2700000" algn="tl">
                  <a:srgbClr val="FFFFFF"/>
                </a:outerShdw>
              </a:effectLst>
              <a:latin typeface="Times New Roman" pitchFamily="18" charset="0"/>
            </a:endParaRPr>
          </a:p>
        </p:txBody>
      </p:sp>
      <p:sp>
        <p:nvSpPr>
          <p:cNvPr id="30725" name="Rectangle 6"/>
          <p:cNvSpPr>
            <a:spLocks noChangeArrowheads="1"/>
          </p:cNvSpPr>
          <p:nvPr/>
        </p:nvSpPr>
        <p:spPr bwMode="auto">
          <a:xfrm>
            <a:off x="1331640" y="6045101"/>
            <a:ext cx="6743700" cy="228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s-ES" sz="900" dirty="0"/>
              <a:t>http://resources0.news.com.au/images/2011/03/02/1226014/472572-germany-politics-university-defence-guttenberg.jpg</a:t>
            </a:r>
          </a:p>
        </p:txBody>
      </p:sp>
      <p:pic>
        <p:nvPicPr>
          <p:cNvPr id="6" name="Picture 7" descr="472572-germany-politics-university-defence-guttenberg"/>
          <p:cNvPicPr>
            <a:picLocks noChangeAspect="1" noChangeArrowheads="1"/>
          </p:cNvPicPr>
          <p:nvPr/>
        </p:nvPicPr>
        <p:blipFill>
          <a:blip r:embed="rId2" cstate="print">
            <a:extLst>
              <a:ext uri="{28A0092B-C50C-407E-A947-70E740481C1C}">
                <a14:useLocalDpi xmlns:a14="http://schemas.microsoft.com/office/drawing/2010/main" xmlns="" val="0"/>
              </a:ext>
            </a:extLst>
          </a:blip>
          <a:srcRect r="25565"/>
          <a:stretch>
            <a:fillRect/>
          </a:stretch>
        </p:blipFill>
        <p:spPr bwMode="auto">
          <a:xfrm>
            <a:off x="682625" y="596900"/>
            <a:ext cx="3384550" cy="2559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27" name="Rectangle 8"/>
          <p:cNvSpPr>
            <a:spLocks noChangeArrowheads="1"/>
          </p:cNvSpPr>
          <p:nvPr/>
        </p:nvSpPr>
        <p:spPr bwMode="auto">
          <a:xfrm>
            <a:off x="900113" y="3143250"/>
            <a:ext cx="3065462" cy="501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r>
              <a:rPr lang="es-ES" sz="900"/>
              <a:t>http://www.news.com.au/world/cut-and-paste-but-no-escape-for-star-german-minister/story-fn6sb9br-1226014472624</a:t>
            </a:r>
          </a:p>
        </p:txBody>
      </p:sp>
      <p:sp>
        <p:nvSpPr>
          <p:cNvPr id="8" name="Rectangle 10"/>
          <p:cNvSpPr>
            <a:spLocks noChangeArrowheads="1"/>
          </p:cNvSpPr>
          <p:nvPr/>
        </p:nvSpPr>
        <p:spPr bwMode="auto">
          <a:xfrm>
            <a:off x="1043608" y="4221088"/>
            <a:ext cx="1648792" cy="707886"/>
          </a:xfrm>
          <a:prstGeom prst="rect">
            <a:avLst/>
          </a:prstGeom>
          <a:solidFill>
            <a:srgbClr val="FFE7F8"/>
          </a:solidFill>
          <a:ln w="28575">
            <a:solidFill>
              <a:srgbClr val="AF2905"/>
            </a:solidFill>
            <a:miter lim="800000"/>
            <a:headEnd/>
            <a:tailEnd/>
          </a:ln>
          <a:effectLst>
            <a:outerShdw dist="35921" dir="2700000" algn="ctr" rotWithShape="0">
              <a:schemeClr val="tx1"/>
            </a:outerShdw>
          </a:effectLst>
        </p:spPr>
        <p:txBody>
          <a:bodyPr wrap="square">
            <a:spAutoFit/>
          </a:bodyPr>
          <a:lstStyle/>
          <a:p>
            <a:pPr>
              <a:defRPr/>
            </a:pPr>
            <a:r>
              <a:rPr lang="es-ES_tradnl" dirty="0" smtClean="0">
                <a:effectLst>
                  <a:outerShdw blurRad="38100" dist="38100" dir="2700000" algn="tl">
                    <a:srgbClr val="FFFFFF"/>
                  </a:outerShdw>
                </a:effectLst>
              </a:rPr>
              <a:t>Ejemplo</a:t>
            </a:r>
          </a:p>
          <a:p>
            <a:pPr>
              <a:defRPr/>
            </a:pPr>
            <a:r>
              <a:rPr lang="es-ES_tradnl" dirty="0" smtClean="0">
                <a:effectLst>
                  <a:outerShdw blurRad="38100" dist="38100" dir="2700000" algn="tl">
                    <a:srgbClr val="FFFFFF"/>
                  </a:outerShdw>
                </a:effectLst>
              </a:rPr>
              <a:t>Escándalos</a:t>
            </a:r>
            <a:endParaRPr lang="es-ES" dirty="0">
              <a:effectLst>
                <a:outerShdw blurRad="38100" dist="38100" dir="2700000" algn="tl">
                  <a:srgbClr val="FFFFFF"/>
                </a:outerShdw>
              </a:effectLst>
            </a:endParaRP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0"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2"/>
                                        </p:tgtEl>
                                        <p:attrNameLst>
                                          <p:attrName>style.visibility</p:attrName>
                                        </p:attrNameLst>
                                      </p:cBhvr>
                                      <p:to>
                                        <p:strVal val="visible"/>
                                      </p:to>
                                    </p:set>
                                    <p:anim calcmode="discrete" valueType="clr">
                                      <p:cBhvr override="childStyle">
                                        <p:cTn id="1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2"/>
                                        </p:tgtEl>
                                        <p:attrNameLst>
                                          <p:attrName>fillcolor</p:attrName>
                                        </p:attrNameLst>
                                      </p:cBhvr>
                                      <p:tavLst>
                                        <p:tav tm="0">
                                          <p:val>
                                            <p:clrVal>
                                              <a:schemeClr val="accent2"/>
                                            </p:clrVal>
                                          </p:val>
                                        </p:tav>
                                        <p:tav tm="50000">
                                          <p:val>
                                            <p:clrVal>
                                              <a:schemeClr val="hlink"/>
                                            </p:clrVal>
                                          </p:val>
                                        </p:tav>
                                      </p:tavLst>
                                    </p:anim>
                                    <p:set>
                                      <p:cBhvr>
                                        <p:cTn id="1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261127" name="Rectangle 7"/>
          <p:cNvSpPr>
            <a:spLocks noChangeArrowheads="1"/>
          </p:cNvSpPr>
          <p:nvPr/>
        </p:nvSpPr>
        <p:spPr bwMode="auto">
          <a:xfrm>
            <a:off x="2339975" y="1557338"/>
            <a:ext cx="6157913" cy="260667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defRPr/>
            </a:pPr>
            <a:r>
              <a:rPr lang="en-US" b="1"/>
              <a:t>Author Contributions</a:t>
            </a:r>
          </a:p>
          <a:p>
            <a:pPr algn="l">
              <a:lnSpc>
                <a:spcPct val="80000"/>
              </a:lnSpc>
              <a:spcBef>
                <a:spcPct val="50000"/>
              </a:spcBef>
              <a:defRPr/>
            </a:pPr>
            <a:r>
              <a:rPr lang="en-US" sz="1400">
                <a:effectLst>
                  <a:outerShdw blurRad="38100" dist="38100" dir="2700000" algn="tl">
                    <a:srgbClr val="C0C0C0"/>
                  </a:outerShdw>
                </a:effectLst>
              </a:rPr>
              <a:t>S.-J.R.L. and R.Y. designed the experiments. </a:t>
            </a:r>
          </a:p>
          <a:p>
            <a:pPr algn="l">
              <a:lnSpc>
                <a:spcPct val="80000"/>
              </a:lnSpc>
              <a:spcBef>
                <a:spcPct val="50000"/>
              </a:spcBef>
              <a:defRPr/>
            </a:pPr>
            <a:r>
              <a:rPr lang="en-US" sz="1400">
                <a:effectLst>
                  <a:outerShdw blurRad="38100" dist="38100" dir="2700000" algn="tl">
                    <a:srgbClr val="C0C0C0"/>
                  </a:outerShdw>
                </a:effectLst>
              </a:rPr>
              <a:t>R.Y. built the microscope and developed the green-Camuia construct. </a:t>
            </a:r>
          </a:p>
          <a:p>
            <a:pPr algn="l">
              <a:lnSpc>
                <a:spcPct val="80000"/>
              </a:lnSpc>
              <a:spcBef>
                <a:spcPct val="50000"/>
              </a:spcBef>
              <a:defRPr/>
            </a:pPr>
            <a:r>
              <a:rPr lang="en-US" sz="1400">
                <a:effectLst>
                  <a:outerShdw blurRad="38100" dist="38100" dir="2700000" algn="tl">
                    <a:srgbClr val="C0C0C0"/>
                  </a:outerShdw>
                </a:effectLst>
              </a:rPr>
              <a:t>S.-J.R.L. performed most of the experiments. </a:t>
            </a:r>
          </a:p>
          <a:p>
            <a:pPr algn="l">
              <a:lnSpc>
                <a:spcPct val="80000"/>
              </a:lnSpc>
              <a:spcBef>
                <a:spcPct val="50000"/>
              </a:spcBef>
              <a:defRPr/>
            </a:pPr>
            <a:r>
              <a:rPr lang="en-US" sz="1400">
                <a:effectLst>
                  <a:outerShdw blurRad="38100" dist="38100" dir="2700000" algn="tl">
                    <a:srgbClr val="C0C0C0"/>
                  </a:outerShdw>
                </a:effectLst>
              </a:rPr>
              <a:t>S.-J.R.L. and Y.E.-R. performed calcium imaging. </a:t>
            </a:r>
          </a:p>
          <a:p>
            <a:pPr algn="l">
              <a:lnSpc>
                <a:spcPct val="80000"/>
              </a:lnSpc>
              <a:spcBef>
                <a:spcPct val="50000"/>
              </a:spcBef>
              <a:defRPr/>
            </a:pPr>
            <a:r>
              <a:rPr lang="en-US" sz="1400">
                <a:effectLst>
                  <a:outerShdw blurRad="38100" dist="38100" dir="2700000" algn="tl">
                    <a:srgbClr val="C0C0C0"/>
                  </a:outerShdw>
                </a:effectLst>
              </a:rPr>
              <a:t>E.M.S. performed immunostaining and pull-down assay. </a:t>
            </a:r>
          </a:p>
          <a:p>
            <a:pPr algn="l">
              <a:lnSpc>
                <a:spcPct val="80000"/>
              </a:lnSpc>
              <a:spcBef>
                <a:spcPct val="50000"/>
              </a:spcBef>
              <a:defRPr/>
            </a:pPr>
            <a:r>
              <a:rPr lang="en-US" sz="1400">
                <a:effectLst>
                  <a:outerShdw blurRad="38100" dist="38100" dir="2700000" algn="tl">
                    <a:srgbClr val="C0C0C0"/>
                  </a:outerShdw>
                </a:effectLst>
              </a:rPr>
              <a:t>S.-J.R.L. and R.Y. analysed the data. </a:t>
            </a:r>
          </a:p>
          <a:p>
            <a:pPr algn="l">
              <a:lnSpc>
                <a:spcPct val="80000"/>
              </a:lnSpc>
              <a:spcBef>
                <a:spcPct val="50000"/>
              </a:spcBef>
              <a:defRPr/>
            </a:pPr>
            <a:r>
              <a:rPr lang="en-US" sz="1400">
                <a:effectLst>
                  <a:outerShdw blurRad="38100" dist="38100" dir="2700000" algn="tl">
                    <a:srgbClr val="C0C0C0"/>
                  </a:outerShdw>
                </a:effectLst>
              </a:rPr>
              <a:t>R.Y. wrote the paper. </a:t>
            </a:r>
          </a:p>
          <a:p>
            <a:pPr algn="l">
              <a:lnSpc>
                <a:spcPct val="80000"/>
              </a:lnSpc>
              <a:spcBef>
                <a:spcPct val="50000"/>
              </a:spcBef>
              <a:defRPr/>
            </a:pPr>
            <a:r>
              <a:rPr lang="en-US" sz="1400">
                <a:effectLst>
                  <a:outerShdw blurRad="38100" dist="38100" dir="2700000" algn="tl">
                    <a:srgbClr val="C0C0C0"/>
                  </a:outerShdw>
                </a:effectLst>
              </a:rPr>
              <a:t>All authors discussed and commented on the manuscript</a:t>
            </a:r>
            <a:r>
              <a:rPr lang="en-US" sz="1400"/>
              <a:t>.</a:t>
            </a:r>
          </a:p>
        </p:txBody>
      </p:sp>
      <p:sp>
        <p:nvSpPr>
          <p:cNvPr id="261128" name="Text Box 8"/>
          <p:cNvSpPr txBox="1">
            <a:spLocks noChangeArrowheads="1"/>
          </p:cNvSpPr>
          <p:nvPr/>
        </p:nvSpPr>
        <p:spPr bwMode="auto">
          <a:xfrm>
            <a:off x="4572000" y="5589588"/>
            <a:ext cx="1841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endParaRPr lang="es-ES">
              <a:effectLst>
                <a:outerShdw blurRad="38100" dist="38100" dir="2700000" algn="tl">
                  <a:srgbClr val="FFFFFF"/>
                </a:outerShdw>
              </a:effectLst>
            </a:endParaRPr>
          </a:p>
        </p:txBody>
      </p:sp>
      <p:sp>
        <p:nvSpPr>
          <p:cNvPr id="261129" name="Text Box 9"/>
          <p:cNvSpPr txBox="1">
            <a:spLocks noChangeArrowheads="1"/>
          </p:cNvSpPr>
          <p:nvPr/>
        </p:nvSpPr>
        <p:spPr bwMode="auto">
          <a:xfrm>
            <a:off x="611188" y="1557338"/>
            <a:ext cx="1409700" cy="925512"/>
          </a:xfrm>
          <a:prstGeom prst="rect">
            <a:avLst/>
          </a:prstGeom>
          <a:solidFill>
            <a:schemeClr val="bg1"/>
          </a:solidFill>
          <a:ln w="9525">
            <a:solidFill>
              <a:srgbClr val="B82C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defRPr/>
            </a:pPr>
            <a:r>
              <a:rPr lang="es-ES_tradnl" sz="1800" b="1">
                <a:solidFill>
                  <a:srgbClr val="CC3300"/>
                </a:solidFill>
                <a:effectLst>
                  <a:outerShdw blurRad="38100" dist="38100" dir="2700000" algn="tl">
                    <a:srgbClr val="C0C0C0"/>
                  </a:outerShdw>
                </a:effectLst>
              </a:rPr>
              <a:t>Lo que </a:t>
            </a:r>
          </a:p>
          <a:p>
            <a:pPr algn="l">
              <a:defRPr/>
            </a:pPr>
            <a:r>
              <a:rPr lang="es-ES_tradnl" sz="1800" b="1">
                <a:solidFill>
                  <a:srgbClr val="CC3300"/>
                </a:solidFill>
                <a:effectLst>
                  <a:outerShdw blurRad="38100" dist="38100" dir="2700000" algn="tl">
                    <a:srgbClr val="C0C0C0"/>
                  </a:outerShdw>
                </a:effectLst>
              </a:rPr>
              <a:t>hicieron </a:t>
            </a:r>
          </a:p>
          <a:p>
            <a:pPr algn="l">
              <a:defRPr/>
            </a:pPr>
            <a:r>
              <a:rPr lang="es-ES_tradnl" sz="1800" b="1">
                <a:solidFill>
                  <a:srgbClr val="CC3300"/>
                </a:solidFill>
                <a:effectLst>
                  <a:outerShdw blurRad="38100" dist="38100" dir="2700000" algn="tl">
                    <a:srgbClr val="C0C0C0"/>
                  </a:outerShdw>
                </a:effectLst>
              </a:rPr>
              <a:t>los autores</a:t>
            </a:r>
          </a:p>
        </p:txBody>
      </p:sp>
      <p:sp>
        <p:nvSpPr>
          <p:cNvPr id="261130" name="Text Box 10"/>
          <p:cNvSpPr txBox="1">
            <a:spLocks noChangeArrowheads="1"/>
          </p:cNvSpPr>
          <p:nvPr/>
        </p:nvSpPr>
        <p:spPr bwMode="auto">
          <a:xfrm>
            <a:off x="468313" y="4508500"/>
            <a:ext cx="1655762" cy="1200150"/>
          </a:xfrm>
          <a:prstGeom prst="rect">
            <a:avLst/>
          </a:prstGeom>
          <a:solidFill>
            <a:schemeClr val="bg1"/>
          </a:solidFill>
          <a:ln w="9525">
            <a:solidFill>
              <a:srgbClr val="B82C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s-ES_tradnl" sz="1800" b="1">
                <a:solidFill>
                  <a:srgbClr val="CC3300"/>
                </a:solidFill>
                <a:effectLst>
                  <a:outerShdw blurRad="38100" dist="38100" dir="2700000" algn="tl">
                    <a:srgbClr val="C0C0C0"/>
                  </a:outerShdw>
                </a:effectLst>
              </a:rPr>
              <a:t>Autor al que </a:t>
            </a:r>
          </a:p>
          <a:p>
            <a:pPr algn="l">
              <a:defRPr/>
            </a:pPr>
            <a:r>
              <a:rPr lang="es-ES_tradnl" sz="1800" b="1">
                <a:solidFill>
                  <a:srgbClr val="CC3300"/>
                </a:solidFill>
                <a:effectLst>
                  <a:outerShdw blurRad="38100" dist="38100" dir="2700000" algn="tl">
                    <a:srgbClr val="C0C0C0"/>
                  </a:outerShdw>
                </a:effectLst>
              </a:rPr>
              <a:t>se envía </a:t>
            </a:r>
          </a:p>
          <a:p>
            <a:pPr algn="l">
              <a:defRPr/>
            </a:pPr>
            <a:r>
              <a:rPr lang="es-ES_tradnl" sz="1800" b="1">
                <a:solidFill>
                  <a:srgbClr val="CC3300"/>
                </a:solidFill>
                <a:effectLst>
                  <a:outerShdw blurRad="38100" dist="38100" dir="2700000" algn="tl">
                    <a:srgbClr val="C0C0C0"/>
                  </a:outerShdw>
                </a:effectLst>
              </a:rPr>
              <a:t>corres-</a:t>
            </a:r>
          </a:p>
          <a:p>
            <a:pPr algn="l">
              <a:defRPr/>
            </a:pPr>
            <a:r>
              <a:rPr lang="es-ES_tradnl" sz="1800" b="1">
                <a:solidFill>
                  <a:srgbClr val="CC3300"/>
                </a:solidFill>
                <a:effectLst>
                  <a:outerShdw blurRad="38100" dist="38100" dir="2700000" algn="tl">
                    <a:srgbClr val="C0C0C0"/>
                  </a:outerShdw>
                </a:effectLst>
              </a:rPr>
              <a:t>pondencia</a:t>
            </a:r>
          </a:p>
        </p:txBody>
      </p:sp>
      <p:sp>
        <p:nvSpPr>
          <p:cNvPr id="261131" name="Rectangle 11"/>
          <p:cNvSpPr>
            <a:spLocks noChangeArrowheads="1"/>
          </p:cNvSpPr>
          <p:nvPr/>
        </p:nvSpPr>
        <p:spPr bwMode="auto">
          <a:xfrm>
            <a:off x="2268538" y="4508500"/>
            <a:ext cx="6157912" cy="143827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defRPr/>
            </a:pPr>
            <a:r>
              <a:rPr lang="en-US" b="1"/>
              <a:t>Author Information</a:t>
            </a:r>
            <a:r>
              <a:rPr lang="en-US" sz="1400"/>
              <a:t> </a:t>
            </a:r>
            <a:r>
              <a:rPr lang="en-US" sz="1400" b="1">
                <a:effectLst>
                  <a:outerShdw blurRad="38100" dist="38100" dir="2700000" algn="tl">
                    <a:srgbClr val="C0C0C0"/>
                  </a:outerShdw>
                </a:effectLst>
              </a:rPr>
              <a:t>Reprints and permissions information</a:t>
            </a:r>
          </a:p>
          <a:p>
            <a:pPr algn="l">
              <a:lnSpc>
                <a:spcPct val="80000"/>
              </a:lnSpc>
              <a:spcBef>
                <a:spcPct val="50000"/>
              </a:spcBef>
              <a:defRPr/>
            </a:pPr>
            <a:r>
              <a:rPr lang="en-US" sz="1400">
                <a:effectLst>
                  <a:outerShdw blurRad="38100" dist="38100" dir="2700000" algn="tl">
                    <a:srgbClr val="C0C0C0"/>
                  </a:outerShdw>
                </a:effectLst>
              </a:rPr>
              <a:t>is available at www.nature.com/reprints. </a:t>
            </a:r>
          </a:p>
          <a:p>
            <a:pPr algn="l">
              <a:lnSpc>
                <a:spcPct val="80000"/>
              </a:lnSpc>
              <a:spcBef>
                <a:spcPct val="50000"/>
              </a:spcBef>
              <a:defRPr/>
            </a:pPr>
            <a:r>
              <a:rPr lang="en-US" sz="1400">
                <a:effectLst>
                  <a:outerShdw blurRad="38100" dist="38100" dir="2700000" algn="tl">
                    <a:srgbClr val="C0C0C0"/>
                  </a:outerShdw>
                </a:effectLst>
              </a:rPr>
              <a:t>Correspondence and requests for materials should be addressed to R.Y. (yasuda@neuro.duke.edu).</a:t>
            </a:r>
          </a:p>
          <a:p>
            <a:pPr algn="l">
              <a:spcBef>
                <a:spcPct val="50000"/>
              </a:spcBef>
              <a:defRPr/>
            </a:pPr>
            <a:r>
              <a:rPr lang="en-US" sz="1400"/>
              <a:t>ARTICLES NATURE| Vol 458| 19 March 2009304 © 2009</a:t>
            </a:r>
          </a:p>
        </p:txBody>
      </p:sp>
      <p:sp>
        <p:nvSpPr>
          <p:cNvPr id="10"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112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112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113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113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26112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2611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7" grpId="0" animBg="1"/>
      <p:bldP spid="261129" grpId="0" animBg="1"/>
      <p:bldP spid="261129" grpId="1" animBg="1"/>
      <p:bldP spid="261130" grpId="0" animBg="1"/>
      <p:bldP spid="261130" grpId="1" animBg="1"/>
      <p:bldP spid="261131" grpId="0" animBg="1"/>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2" name="Text Box 4"/>
          <p:cNvSpPr txBox="1">
            <a:spLocks noChangeArrowheads="1"/>
          </p:cNvSpPr>
          <p:nvPr/>
        </p:nvSpPr>
        <p:spPr bwMode="auto">
          <a:xfrm>
            <a:off x="3301670" y="3712426"/>
            <a:ext cx="3600450" cy="639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_tradnl" sz="1200" i="1">
                <a:effectLst>
                  <a:outerShdw blurRad="38100" dist="38100" dir="2700000" algn="tl">
                    <a:srgbClr val="FFFFFF"/>
                  </a:outerShdw>
                </a:effectLst>
              </a:rPr>
              <a:t>A short guide to ethical editing for new editors.</a:t>
            </a:r>
          </a:p>
          <a:p>
            <a:pPr algn="r">
              <a:defRPr/>
            </a:pPr>
            <a:r>
              <a:rPr lang="es-ES_tradnl" sz="1200">
                <a:effectLst>
                  <a:outerShdw blurRad="38100" dist="38100" dir="2700000" algn="tl">
                    <a:srgbClr val="FFFFFF"/>
                  </a:outerShdw>
                </a:effectLst>
              </a:rPr>
              <a:t> Committee of Publication Ethics (</a:t>
            </a:r>
            <a:r>
              <a:rPr lang="es-ES_tradnl" sz="1200" b="1">
                <a:effectLst>
                  <a:outerShdw blurRad="38100" dist="38100" dir="2700000" algn="tl">
                    <a:srgbClr val="FFFFFF"/>
                  </a:outerShdw>
                </a:effectLst>
              </a:rPr>
              <a:t>COPE)</a:t>
            </a:r>
          </a:p>
          <a:p>
            <a:pPr algn="r">
              <a:defRPr/>
            </a:pPr>
            <a:r>
              <a:rPr lang="es-ES_tradnl" sz="1200">
                <a:effectLst>
                  <a:outerShdw blurRad="38100" dist="38100" dir="2700000" algn="tl">
                    <a:srgbClr val="FFFFFF"/>
                  </a:outerShdw>
                </a:effectLst>
              </a:rPr>
              <a:t>http://publicationethics.org/</a:t>
            </a:r>
          </a:p>
        </p:txBody>
      </p:sp>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278537" name="Text Box 9"/>
          <p:cNvSpPr txBox="1">
            <a:spLocks noChangeArrowheads="1"/>
          </p:cNvSpPr>
          <p:nvPr/>
        </p:nvSpPr>
        <p:spPr bwMode="auto">
          <a:xfrm>
            <a:off x="2303685" y="2276872"/>
            <a:ext cx="4500563" cy="1447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s-ES" dirty="0">
                <a:effectLst>
                  <a:outerShdw blurRad="38100" dist="38100" dir="2700000" algn="tl">
                    <a:srgbClr val="FFFFFF"/>
                  </a:outerShdw>
                </a:effectLst>
              </a:rPr>
              <a:t>No está totalmente prohibido, pero no deben abusar de su posición</a:t>
            </a:r>
          </a:p>
          <a:p>
            <a:pPr algn="l">
              <a:defRPr/>
            </a:pPr>
            <a:endParaRPr lang="es-ES" sz="900" dirty="0">
              <a:effectLst>
                <a:outerShdw blurRad="38100" dist="38100" dir="2700000" algn="tl">
                  <a:srgbClr val="FFFFFF"/>
                </a:outerShdw>
              </a:effectLst>
            </a:endParaRPr>
          </a:p>
          <a:p>
            <a:pPr algn="l">
              <a:defRPr/>
            </a:pPr>
            <a:r>
              <a:rPr lang="es-ES" dirty="0">
                <a:effectLst>
                  <a:outerShdw blurRad="38100" dist="38100" dir="2700000" algn="tl">
                    <a:srgbClr val="FFFFFF"/>
                  </a:outerShdw>
                </a:effectLst>
              </a:rPr>
              <a:t>Asegurar arbitraje independiente </a:t>
            </a:r>
          </a:p>
          <a:p>
            <a:pPr algn="l">
              <a:defRPr/>
            </a:pPr>
            <a:r>
              <a:rPr lang="es-ES" dirty="0">
                <a:effectLst>
                  <a:outerShdw blurRad="38100" dist="38100" dir="2700000" algn="tl">
                    <a:srgbClr val="FFFFFF"/>
                  </a:outerShdw>
                </a:effectLst>
              </a:rPr>
              <a:t>de autor-editor</a:t>
            </a:r>
          </a:p>
        </p:txBody>
      </p:sp>
      <p:sp>
        <p:nvSpPr>
          <p:cNvPr id="278538" name="Rectangle 10"/>
          <p:cNvSpPr>
            <a:spLocks noChangeArrowheads="1"/>
          </p:cNvSpPr>
          <p:nvPr/>
        </p:nvSpPr>
        <p:spPr bwMode="auto">
          <a:xfrm>
            <a:off x="2225675" y="1341438"/>
            <a:ext cx="4692650" cy="850900"/>
          </a:xfrm>
          <a:prstGeom prst="rect">
            <a:avLst/>
          </a:prstGeom>
          <a:solidFill>
            <a:srgbClr val="FFCCFF"/>
          </a:solidFill>
          <a:ln w="28575">
            <a:solidFill>
              <a:srgbClr val="CC0000"/>
            </a:solidFill>
            <a:miter lim="800000"/>
            <a:headEnd/>
            <a:tailEnd/>
          </a:ln>
          <a:effectLst/>
          <a:extLst/>
        </p:spPr>
        <p:txBody>
          <a:bodyPr>
            <a:spAutoFit/>
          </a:bodyPr>
          <a:lstStyle/>
          <a:p>
            <a:pPr>
              <a:defRPr/>
            </a:pPr>
            <a:r>
              <a:rPr lang="es-ES" sz="2400">
                <a:effectLst>
                  <a:outerShdw blurRad="38100" dist="38100" dir="2700000" algn="tl">
                    <a:srgbClr val="C0C0C0"/>
                  </a:outerShdw>
                </a:effectLst>
              </a:rPr>
              <a:t>Publicación de artículos de los editores en su propia revista</a:t>
            </a:r>
          </a:p>
        </p:txBody>
      </p:sp>
      <p:sp>
        <p:nvSpPr>
          <p:cNvPr id="278539" name="Rectangle 11"/>
          <p:cNvSpPr>
            <a:spLocks noChangeArrowheads="1"/>
          </p:cNvSpPr>
          <p:nvPr/>
        </p:nvSpPr>
        <p:spPr bwMode="auto">
          <a:xfrm>
            <a:off x="2527300" y="4517773"/>
            <a:ext cx="4089400" cy="1569660"/>
          </a:xfrm>
          <a:prstGeom prst="rect">
            <a:avLst/>
          </a:prstGeom>
          <a:solidFill>
            <a:srgbClr val="F367A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s-ES" sz="2400" dirty="0"/>
              <a:t>Riesgo de Conflicto de Interés </a:t>
            </a:r>
          </a:p>
          <a:p>
            <a:r>
              <a:rPr lang="es-ES" sz="2800" dirty="0"/>
              <a:t>No bien visto </a:t>
            </a:r>
            <a:endParaRPr lang="es-ES" sz="2800" dirty="0" smtClean="0"/>
          </a:p>
          <a:p>
            <a:r>
              <a:rPr lang="es-ES" dirty="0" smtClean="0"/>
              <a:t>en </a:t>
            </a:r>
            <a:r>
              <a:rPr lang="es-ES" dirty="0"/>
              <a:t>el proceso de investigación </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2" name="1 CuadroTexto"/>
          <p:cNvSpPr txBox="1"/>
          <p:nvPr/>
        </p:nvSpPr>
        <p:spPr>
          <a:xfrm>
            <a:off x="7092280" y="1444849"/>
            <a:ext cx="822662" cy="769441"/>
          </a:xfrm>
          <a:prstGeom prst="rect">
            <a:avLst/>
          </a:prstGeom>
          <a:noFill/>
        </p:spPr>
        <p:txBody>
          <a:bodyPr wrap="none" rtlCol="0">
            <a:spAutoFit/>
          </a:bodyPr>
          <a:lstStyle/>
          <a:p>
            <a:r>
              <a:rPr lang="es-VE" sz="4400" b="1" dirty="0" smtClean="0">
                <a:solidFill>
                  <a:srgbClr val="C00000"/>
                </a:solidFill>
                <a:effectLst>
                  <a:outerShdw blurRad="38100" dist="38100" dir="2700000" algn="tl">
                    <a:srgbClr val="000000">
                      <a:alpha val="43137"/>
                    </a:srgbClr>
                  </a:outerShdw>
                </a:effectLst>
              </a:rPr>
              <a:t>??</a:t>
            </a:r>
            <a:endParaRPr lang="es-VE" sz="4400" b="1" dirty="0">
              <a:solidFill>
                <a:srgbClr val="C0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78538"/>
                                        </p:tgtEl>
                                        <p:attrNameLst>
                                          <p:attrName>style.visibility</p:attrName>
                                        </p:attrNameLst>
                                      </p:cBhvr>
                                      <p:to>
                                        <p:strVal val="visible"/>
                                      </p:to>
                                    </p:set>
                                    <p:anim calcmode="discrete" valueType="clr">
                                      <p:cBhvr override="childStyle">
                                        <p:cTn id="7" dur="80"/>
                                        <p:tgtEl>
                                          <p:spTgt spid="27853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78538"/>
                                        </p:tgtEl>
                                        <p:attrNameLst>
                                          <p:attrName>fillcolor</p:attrName>
                                        </p:attrNameLst>
                                      </p:cBhvr>
                                      <p:tavLst>
                                        <p:tav tm="0">
                                          <p:val>
                                            <p:clrVal>
                                              <a:schemeClr val="accent2"/>
                                            </p:clrVal>
                                          </p:val>
                                        </p:tav>
                                        <p:tav tm="50000">
                                          <p:val>
                                            <p:clrVal>
                                              <a:schemeClr val="hlink"/>
                                            </p:clrVal>
                                          </p:val>
                                        </p:tav>
                                      </p:tavLst>
                                    </p:anim>
                                    <p:set>
                                      <p:cBhvr>
                                        <p:cTn id="9" dur="80"/>
                                        <p:tgtEl>
                                          <p:spTgt spid="278538"/>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8537"/>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29" presetClass="entr" presetSubtype="0" fill="hold" grpId="0" nodeType="clickEffect">
                                  <p:stCondLst>
                                    <p:cond delay="0"/>
                                  </p:stCondLst>
                                  <p:childTnLst>
                                    <p:set>
                                      <p:cBhvr>
                                        <p:cTn id="17" dur="1" fill="hold">
                                          <p:stCondLst>
                                            <p:cond delay="0"/>
                                          </p:stCondLst>
                                        </p:cTn>
                                        <p:tgtEl>
                                          <p:spTgt spid="278539"/>
                                        </p:tgtEl>
                                        <p:attrNameLst>
                                          <p:attrName>style.visibility</p:attrName>
                                        </p:attrNameLst>
                                      </p:cBhvr>
                                      <p:to>
                                        <p:strVal val="visible"/>
                                      </p:to>
                                    </p:set>
                                    <p:anim calcmode="lin" valueType="num">
                                      <p:cBhvr>
                                        <p:cTn id="18" dur="1000" fill="hold"/>
                                        <p:tgtEl>
                                          <p:spTgt spid="278539"/>
                                        </p:tgtEl>
                                        <p:attrNameLst>
                                          <p:attrName>ppt_x</p:attrName>
                                        </p:attrNameLst>
                                      </p:cBhvr>
                                      <p:tavLst>
                                        <p:tav tm="0">
                                          <p:val>
                                            <p:strVal val="#ppt_x-.2"/>
                                          </p:val>
                                        </p:tav>
                                        <p:tav tm="100000">
                                          <p:val>
                                            <p:strVal val="#ppt_x"/>
                                          </p:val>
                                        </p:tav>
                                      </p:tavLst>
                                    </p:anim>
                                    <p:anim calcmode="lin" valueType="num">
                                      <p:cBhvr>
                                        <p:cTn id="19" dur="1000" fill="hold"/>
                                        <p:tgtEl>
                                          <p:spTgt spid="278539"/>
                                        </p:tgtEl>
                                        <p:attrNameLst>
                                          <p:attrName>ppt_y</p:attrName>
                                        </p:attrNameLst>
                                      </p:cBhvr>
                                      <p:tavLst>
                                        <p:tav tm="0">
                                          <p:val>
                                            <p:strVal val="#ppt_y"/>
                                          </p:val>
                                        </p:tav>
                                        <p:tav tm="100000">
                                          <p:val>
                                            <p:strVal val="#ppt_y"/>
                                          </p:val>
                                        </p:tav>
                                      </p:tavLst>
                                    </p:anim>
                                    <p:animEffect transition="in" filter="wipe(right)" prLst="gradientSize: 0.1">
                                      <p:cBhvr>
                                        <p:cTn id="20" dur="1000"/>
                                        <p:tgtEl>
                                          <p:spTgt spid="278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7" grpId="0"/>
      <p:bldP spid="278538" grpId="0" animBg="1"/>
      <p:bldP spid="278539" grpId="0" animBg="1"/>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7092950" y="333375"/>
            <a:ext cx="1655763"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142340" name="Rectangle 6"/>
          <p:cNvSpPr>
            <a:spLocks noChangeArrowheads="1"/>
          </p:cNvSpPr>
          <p:nvPr/>
        </p:nvSpPr>
        <p:spPr bwMode="auto">
          <a:xfrm>
            <a:off x="2807853" y="981411"/>
            <a:ext cx="3528293" cy="1008410"/>
          </a:xfrm>
          <a:prstGeom prst="rect">
            <a:avLst/>
          </a:prstGeom>
          <a:solidFill>
            <a:srgbClr val="FFCCFF"/>
          </a:solidFill>
          <a:ln w="9525">
            <a:solidFill>
              <a:srgbClr val="CC0000"/>
            </a:solidFill>
            <a:miter lim="800000"/>
            <a:headEnd/>
            <a:tailEnd/>
          </a:ln>
          <a:effectLst/>
          <a:extLst/>
        </p:spPr>
        <p:txBody>
          <a:bodyPr anchor="ctr"/>
          <a:lstStyle/>
          <a:p>
            <a:r>
              <a:rPr lang="en-US" sz="2800" dirty="0">
                <a:solidFill>
                  <a:schemeClr val="tx2"/>
                </a:solidFill>
              </a:rPr>
              <a:t>COPE </a:t>
            </a:r>
            <a:endParaRPr lang="en-US" sz="2800" dirty="0" smtClean="0">
              <a:solidFill>
                <a:schemeClr val="tx2"/>
              </a:solidFill>
            </a:endParaRPr>
          </a:p>
          <a:p>
            <a:r>
              <a:rPr lang="en-US" sz="2400" dirty="0" err="1" smtClean="0">
                <a:solidFill>
                  <a:schemeClr val="tx2"/>
                </a:solidFill>
              </a:rPr>
              <a:t>Ejemplos</a:t>
            </a:r>
            <a:r>
              <a:rPr lang="en-US" sz="2400" dirty="0" smtClean="0">
                <a:solidFill>
                  <a:schemeClr val="tx2"/>
                </a:solidFill>
              </a:rPr>
              <a:t> </a:t>
            </a:r>
            <a:r>
              <a:rPr lang="en-US" sz="2400" dirty="0">
                <a:solidFill>
                  <a:schemeClr val="tx2"/>
                </a:solidFill>
              </a:rPr>
              <a:t>de </a:t>
            </a:r>
            <a:r>
              <a:rPr lang="en-US" sz="2400" dirty="0" err="1">
                <a:solidFill>
                  <a:schemeClr val="tx2"/>
                </a:solidFill>
              </a:rPr>
              <a:t>análisis</a:t>
            </a:r>
            <a:endParaRPr lang="en-US" sz="2400" dirty="0">
              <a:solidFill>
                <a:schemeClr val="tx2"/>
              </a:solidFill>
            </a:endParaRPr>
          </a:p>
        </p:txBody>
      </p:sp>
      <p:sp>
        <p:nvSpPr>
          <p:cNvPr id="155655" name="Rectangle 7"/>
          <p:cNvSpPr>
            <a:spLocks noChangeArrowheads="1"/>
          </p:cNvSpPr>
          <p:nvPr/>
        </p:nvSpPr>
        <p:spPr bwMode="auto">
          <a:xfrm>
            <a:off x="2014538" y="2205038"/>
            <a:ext cx="5113337" cy="2952750"/>
          </a:xfrm>
          <a:prstGeom prst="rect">
            <a:avLst/>
          </a:prstGeom>
          <a:solidFill>
            <a:srgbClr val="F5EED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gn="l">
              <a:spcBef>
                <a:spcPct val="20000"/>
              </a:spcBef>
            </a:pPr>
            <a:r>
              <a:rPr lang="en-US" sz="2400" b="1" dirty="0" err="1">
                <a:solidFill>
                  <a:srgbClr val="CC0000"/>
                </a:solidFill>
              </a:rPr>
              <a:t>Publicación</a:t>
            </a:r>
            <a:r>
              <a:rPr lang="en-US" sz="2400" b="1" dirty="0">
                <a:solidFill>
                  <a:srgbClr val="CC0000"/>
                </a:solidFill>
              </a:rPr>
              <a:t> </a:t>
            </a:r>
            <a:r>
              <a:rPr lang="en-US" sz="2400" b="1" dirty="0" err="1">
                <a:solidFill>
                  <a:srgbClr val="CC0000"/>
                </a:solidFill>
              </a:rPr>
              <a:t>redundante</a:t>
            </a:r>
            <a:endParaRPr lang="en-US" sz="2400" b="1" dirty="0">
              <a:solidFill>
                <a:srgbClr val="CC0000"/>
              </a:solidFill>
            </a:endParaRPr>
          </a:p>
          <a:p>
            <a:pPr marL="342900" indent="-342900" algn="l">
              <a:spcBef>
                <a:spcPct val="20000"/>
              </a:spcBef>
              <a:buFontTx/>
              <a:buChar char="•"/>
            </a:pPr>
            <a:endParaRPr lang="en-US" sz="800" b="1" dirty="0"/>
          </a:p>
          <a:p>
            <a:pPr marL="342900" indent="-342900" algn="l">
              <a:spcBef>
                <a:spcPct val="20000"/>
              </a:spcBef>
              <a:buFontTx/>
              <a:buChar char="•"/>
            </a:pPr>
            <a:r>
              <a:rPr lang="en-US" dirty="0" err="1"/>
              <a:t>Quizá</a:t>
            </a:r>
            <a:r>
              <a:rPr lang="en-US" dirty="0"/>
              <a:t> un </a:t>
            </a:r>
            <a:r>
              <a:rPr lang="en-US" dirty="0" err="1"/>
              <a:t>quinto</a:t>
            </a:r>
            <a:r>
              <a:rPr lang="en-US" dirty="0"/>
              <a:t> de </a:t>
            </a:r>
            <a:r>
              <a:rPr lang="en-US" dirty="0" err="1"/>
              <a:t>estudios</a:t>
            </a:r>
            <a:r>
              <a:rPr lang="en-US" dirty="0"/>
              <a:t> </a:t>
            </a:r>
            <a:r>
              <a:rPr lang="en-US" dirty="0" err="1"/>
              <a:t>médicos</a:t>
            </a:r>
            <a:r>
              <a:rPr lang="en-US" dirty="0"/>
              <a:t> </a:t>
            </a:r>
            <a:r>
              <a:rPr lang="en-US" dirty="0" err="1"/>
              <a:t>publicados</a:t>
            </a:r>
            <a:r>
              <a:rPr lang="en-US" dirty="0"/>
              <a:t> </a:t>
            </a:r>
            <a:r>
              <a:rPr lang="en-US" u="sng" dirty="0" err="1"/>
              <a:t>más</a:t>
            </a:r>
            <a:r>
              <a:rPr lang="en-US" u="sng" dirty="0"/>
              <a:t> de </a:t>
            </a:r>
            <a:r>
              <a:rPr lang="en-US" u="sng" dirty="0" err="1"/>
              <a:t>una</a:t>
            </a:r>
            <a:r>
              <a:rPr lang="en-US" u="sng" dirty="0"/>
              <a:t> </a:t>
            </a:r>
            <a:r>
              <a:rPr lang="en-US" u="sng" dirty="0" err="1"/>
              <a:t>vez</a:t>
            </a:r>
            <a:r>
              <a:rPr lang="en-US" dirty="0"/>
              <a:t> sin </a:t>
            </a:r>
            <a:r>
              <a:rPr lang="en-US" dirty="0" err="1" smtClean="0"/>
              <a:t>decirlo</a:t>
            </a:r>
            <a:endParaRPr lang="en-US" dirty="0" smtClean="0"/>
          </a:p>
          <a:p>
            <a:pPr marL="342900" indent="-342900" algn="l">
              <a:spcBef>
                <a:spcPct val="20000"/>
              </a:spcBef>
              <a:buFontTx/>
              <a:buChar char="•"/>
            </a:pPr>
            <a:endParaRPr lang="en-US" sz="900" dirty="0"/>
          </a:p>
          <a:p>
            <a:pPr marL="342900" indent="-342900" algn="l">
              <a:spcBef>
                <a:spcPct val="20000"/>
              </a:spcBef>
              <a:buFontTx/>
              <a:buChar char="•"/>
            </a:pPr>
            <a:r>
              <a:rPr lang="en-US" dirty="0" err="1"/>
              <a:t>Estudios</a:t>
            </a:r>
            <a:r>
              <a:rPr lang="en-US" dirty="0"/>
              <a:t> </a:t>
            </a:r>
            <a:r>
              <a:rPr lang="en-US" dirty="0" err="1"/>
              <a:t>positivos</a:t>
            </a:r>
            <a:r>
              <a:rPr lang="en-US" dirty="0"/>
              <a:t> son </a:t>
            </a:r>
            <a:r>
              <a:rPr lang="en-US" dirty="0" err="1"/>
              <a:t>más</a:t>
            </a:r>
            <a:r>
              <a:rPr lang="en-US" dirty="0"/>
              <a:t> </a:t>
            </a:r>
            <a:r>
              <a:rPr lang="en-US" dirty="0" err="1"/>
              <a:t>probables</a:t>
            </a:r>
            <a:r>
              <a:rPr lang="en-US" dirty="0"/>
              <a:t> de </a:t>
            </a:r>
            <a:r>
              <a:rPr lang="en-US" dirty="0" err="1"/>
              <a:t>ser</a:t>
            </a:r>
            <a:r>
              <a:rPr lang="en-US" dirty="0"/>
              <a:t> </a:t>
            </a:r>
            <a:r>
              <a:rPr lang="en-US" dirty="0" err="1"/>
              <a:t>publicados</a:t>
            </a:r>
            <a:r>
              <a:rPr lang="en-US" dirty="0"/>
              <a:t> dos </a:t>
            </a:r>
            <a:r>
              <a:rPr lang="en-US" dirty="0" err="1" smtClean="0"/>
              <a:t>veces</a:t>
            </a:r>
            <a:endParaRPr lang="en-US" dirty="0" smtClean="0"/>
          </a:p>
          <a:p>
            <a:pPr marL="342900" indent="-342900" algn="l">
              <a:spcBef>
                <a:spcPct val="20000"/>
              </a:spcBef>
              <a:buFontTx/>
              <a:buChar char="•"/>
            </a:pPr>
            <a:endParaRPr lang="en-US" sz="900" dirty="0"/>
          </a:p>
          <a:p>
            <a:pPr marL="342900" indent="-342900" algn="l">
              <a:spcBef>
                <a:spcPct val="20000"/>
              </a:spcBef>
              <a:buFontTx/>
              <a:buChar char="•"/>
            </a:pPr>
            <a:r>
              <a:rPr lang="en-US" dirty="0" err="1"/>
              <a:t>Estudios</a:t>
            </a:r>
            <a:r>
              <a:rPr lang="en-US" dirty="0"/>
              <a:t> </a:t>
            </a:r>
            <a:r>
              <a:rPr lang="en-US" dirty="0" err="1"/>
              <a:t>negativos</a:t>
            </a:r>
            <a:r>
              <a:rPr lang="en-US" dirty="0"/>
              <a:t> </a:t>
            </a:r>
            <a:r>
              <a:rPr lang="en-US" dirty="0" err="1"/>
              <a:t>pueden</a:t>
            </a:r>
            <a:r>
              <a:rPr lang="en-US" dirty="0"/>
              <a:t> no </a:t>
            </a:r>
            <a:r>
              <a:rPr lang="en-US" dirty="0" err="1"/>
              <a:t>ser</a:t>
            </a:r>
            <a:r>
              <a:rPr lang="en-US" dirty="0"/>
              <a:t> </a:t>
            </a:r>
            <a:r>
              <a:rPr lang="en-US" dirty="0" err="1"/>
              <a:t>publicados</a:t>
            </a:r>
            <a:endParaRPr lang="en-US" dirty="0"/>
          </a:p>
          <a:p>
            <a:pPr marL="342900" indent="-342900" algn="l">
              <a:spcBef>
                <a:spcPct val="20000"/>
              </a:spcBef>
              <a:buFontTx/>
              <a:buChar char="•"/>
            </a:pPr>
            <a:endParaRPr lang="en-US" dirty="0"/>
          </a:p>
        </p:txBody>
      </p:sp>
      <p:sp>
        <p:nvSpPr>
          <p:cNvPr id="155656" name="Rectangle 8"/>
          <p:cNvSpPr>
            <a:spLocks noChangeArrowheads="1"/>
          </p:cNvSpPr>
          <p:nvPr/>
        </p:nvSpPr>
        <p:spPr bwMode="auto">
          <a:xfrm>
            <a:off x="2267744" y="5386388"/>
            <a:ext cx="4998339"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r">
              <a:spcBef>
                <a:spcPct val="50000"/>
              </a:spcBef>
              <a:defRPr/>
            </a:pPr>
            <a:r>
              <a:rPr lang="en-US" sz="1200" dirty="0">
                <a:effectLst>
                  <a:outerShdw blurRad="38100" dist="38100" dir="2700000" algn="tl">
                    <a:srgbClr val="FFFFFF"/>
                  </a:outerShdw>
                </a:effectLst>
              </a:rPr>
              <a:t>R. Smith Editor.  </a:t>
            </a:r>
            <a:r>
              <a:rPr lang="en-US" sz="1200" i="1" dirty="0">
                <a:effectLst>
                  <a:outerShdw blurRad="38100" dist="38100" dir="2700000" algn="tl">
                    <a:srgbClr val="FFFFFF"/>
                  </a:outerShdw>
                </a:effectLst>
              </a:rPr>
              <a:t>Ethical issues in publishing research and ethics committees</a:t>
            </a:r>
            <a:r>
              <a:rPr lang="en-US" sz="1200" dirty="0">
                <a:effectLst>
                  <a:outerShdw blurRad="38100" dist="38100" dir="2700000" algn="tl">
                    <a:srgbClr val="FFFFFF"/>
                  </a:outerShdw>
                </a:effectLst>
              </a:rPr>
              <a:t>. BMJ Verona October 2002 www.bmj.com/talks</a:t>
            </a:r>
            <a:endParaRPr lang="es-ES" sz="1200" dirty="0">
              <a:effectLst>
                <a:outerShdw blurRad="38100" dist="38100" dir="2700000" algn="tl">
                  <a:srgbClr val="FFFFFF"/>
                </a:outerShdw>
              </a:effectLst>
            </a:endParaRP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2" name="1 CuadroTexto"/>
          <p:cNvSpPr txBox="1"/>
          <p:nvPr/>
        </p:nvSpPr>
        <p:spPr>
          <a:xfrm>
            <a:off x="1441253" y="4436976"/>
            <a:ext cx="457176" cy="707886"/>
          </a:xfrm>
          <a:prstGeom prst="rect">
            <a:avLst/>
          </a:prstGeom>
          <a:noFill/>
        </p:spPr>
        <p:txBody>
          <a:bodyPr wrap="none" rtlCol="0">
            <a:spAutoFit/>
          </a:bodyPr>
          <a:lstStyle/>
          <a:p>
            <a:r>
              <a:rPr lang="es-VE" sz="4000" b="1" dirty="0" smtClean="0">
                <a:solidFill>
                  <a:srgbClr val="C00000"/>
                </a:solidFill>
                <a:effectLst>
                  <a:outerShdw blurRad="38100" dist="38100" dir="2700000" algn="tl">
                    <a:srgbClr val="000000">
                      <a:alpha val="43137"/>
                    </a:srgbClr>
                  </a:outerShdw>
                </a:effectLst>
              </a:rPr>
              <a:t>*</a:t>
            </a:r>
            <a:endParaRPr lang="es-VE" sz="4000" b="1" dirty="0">
              <a:solidFill>
                <a:srgbClr val="C0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56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565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55655">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5565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5" grpId="0" build="p" autoUpdateAnimBg="0"/>
      <p:bldP spid="2" grpId="0"/>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156679" name="Rectangle 7"/>
          <p:cNvSpPr>
            <a:spLocks noChangeArrowheads="1"/>
          </p:cNvSpPr>
          <p:nvPr/>
        </p:nvSpPr>
        <p:spPr bwMode="auto">
          <a:xfrm>
            <a:off x="1862472" y="2492374"/>
            <a:ext cx="5419055" cy="2447925"/>
          </a:xfrm>
          <a:prstGeom prst="rect">
            <a:avLst/>
          </a:prstGeom>
          <a:solidFill>
            <a:srgbClr val="F5EED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gn="l">
              <a:spcBef>
                <a:spcPct val="20000"/>
              </a:spcBef>
            </a:pPr>
            <a:r>
              <a:rPr lang="en-US" sz="2400" b="1" dirty="0" err="1">
                <a:solidFill>
                  <a:srgbClr val="CC0000"/>
                </a:solidFill>
              </a:rPr>
              <a:t>Problemas</a:t>
            </a:r>
            <a:r>
              <a:rPr lang="en-US" sz="2400" b="1" dirty="0">
                <a:solidFill>
                  <a:srgbClr val="CC0000"/>
                </a:solidFill>
              </a:rPr>
              <a:t> de </a:t>
            </a:r>
            <a:r>
              <a:rPr lang="en-US" sz="2400" b="1" dirty="0" err="1">
                <a:solidFill>
                  <a:srgbClr val="CC0000"/>
                </a:solidFill>
              </a:rPr>
              <a:t>autoría</a:t>
            </a:r>
            <a:endParaRPr lang="en-US" sz="2400" b="1" dirty="0">
              <a:solidFill>
                <a:srgbClr val="CC0000"/>
              </a:solidFill>
            </a:endParaRPr>
          </a:p>
          <a:p>
            <a:pPr marL="342900" indent="-342900" algn="l">
              <a:spcBef>
                <a:spcPct val="20000"/>
              </a:spcBef>
            </a:pPr>
            <a:endParaRPr lang="en-US" sz="800" b="1" dirty="0">
              <a:solidFill>
                <a:srgbClr val="CC0000"/>
              </a:solidFill>
            </a:endParaRPr>
          </a:p>
          <a:p>
            <a:pPr marL="342900" indent="-342900" algn="l">
              <a:spcBef>
                <a:spcPct val="20000"/>
              </a:spcBef>
              <a:buFontTx/>
              <a:buChar char="•"/>
            </a:pPr>
            <a:r>
              <a:rPr lang="en-US" dirty="0" err="1"/>
              <a:t>Cerca</a:t>
            </a:r>
            <a:r>
              <a:rPr lang="en-US" dirty="0"/>
              <a:t> de un </a:t>
            </a:r>
            <a:r>
              <a:rPr lang="en-US" dirty="0" err="1"/>
              <a:t>quinto</a:t>
            </a:r>
            <a:r>
              <a:rPr lang="en-US" dirty="0"/>
              <a:t> de los </a:t>
            </a:r>
            <a:r>
              <a:rPr lang="en-US" dirty="0" err="1"/>
              <a:t>que</a:t>
            </a:r>
            <a:r>
              <a:rPr lang="en-US" dirty="0"/>
              <a:t> </a:t>
            </a:r>
            <a:r>
              <a:rPr lang="en-US" dirty="0" err="1"/>
              <a:t>aparecen</a:t>
            </a:r>
            <a:r>
              <a:rPr lang="en-US" dirty="0"/>
              <a:t> </a:t>
            </a:r>
            <a:r>
              <a:rPr lang="en-US" dirty="0" err="1"/>
              <a:t>como</a:t>
            </a:r>
            <a:r>
              <a:rPr lang="en-US" dirty="0"/>
              <a:t> </a:t>
            </a:r>
            <a:r>
              <a:rPr lang="en-US" dirty="0" err="1"/>
              <a:t>autores</a:t>
            </a:r>
            <a:r>
              <a:rPr lang="en-US" dirty="0"/>
              <a:t> </a:t>
            </a:r>
            <a:r>
              <a:rPr lang="en-US" dirty="0" err="1"/>
              <a:t>han</a:t>
            </a:r>
            <a:r>
              <a:rPr lang="en-US" dirty="0"/>
              <a:t> </a:t>
            </a:r>
            <a:r>
              <a:rPr lang="en-US" dirty="0" err="1"/>
              <a:t>hecho</a:t>
            </a:r>
            <a:r>
              <a:rPr lang="en-US" dirty="0"/>
              <a:t> </a:t>
            </a:r>
            <a:r>
              <a:rPr lang="en-US" u="sng" dirty="0" err="1"/>
              <a:t>poco</a:t>
            </a:r>
            <a:r>
              <a:rPr lang="en-US" u="sng" dirty="0"/>
              <a:t> o </a:t>
            </a:r>
            <a:r>
              <a:rPr lang="en-US" u="sng" dirty="0" err="1"/>
              <a:t>casi</a:t>
            </a:r>
            <a:r>
              <a:rPr lang="en-US" u="sng" dirty="0"/>
              <a:t> </a:t>
            </a:r>
            <a:r>
              <a:rPr lang="en-US" u="sng" dirty="0" smtClean="0"/>
              <a:t>nada</a:t>
            </a:r>
          </a:p>
          <a:p>
            <a:pPr marL="342900" indent="-342900" algn="l">
              <a:spcBef>
                <a:spcPct val="20000"/>
              </a:spcBef>
              <a:buFontTx/>
              <a:buChar char="•"/>
            </a:pPr>
            <a:endParaRPr lang="en-US" sz="900" u="sng" dirty="0"/>
          </a:p>
          <a:p>
            <a:pPr marL="342900" indent="-342900" algn="l">
              <a:spcBef>
                <a:spcPct val="20000"/>
              </a:spcBef>
              <a:buFontTx/>
              <a:buChar char="•"/>
            </a:pPr>
            <a:r>
              <a:rPr lang="en-US" dirty="0" err="1"/>
              <a:t>Algunos</a:t>
            </a:r>
            <a:r>
              <a:rPr lang="en-US" dirty="0"/>
              <a:t> </a:t>
            </a:r>
            <a:r>
              <a:rPr lang="en-US" dirty="0" err="1"/>
              <a:t>investigadores</a:t>
            </a:r>
            <a:r>
              <a:rPr lang="en-US" dirty="0"/>
              <a:t> </a:t>
            </a:r>
            <a:r>
              <a:rPr lang="en-US" dirty="0" err="1"/>
              <a:t>jóvenes</a:t>
            </a:r>
            <a:r>
              <a:rPr lang="en-US" dirty="0"/>
              <a:t> </a:t>
            </a:r>
            <a:r>
              <a:rPr lang="en-US" dirty="0" err="1"/>
              <a:t>que</a:t>
            </a:r>
            <a:r>
              <a:rPr lang="en-US" dirty="0"/>
              <a:t> </a:t>
            </a:r>
            <a:r>
              <a:rPr lang="en-US" dirty="0" err="1"/>
              <a:t>han</a:t>
            </a:r>
            <a:r>
              <a:rPr lang="en-US" dirty="0"/>
              <a:t> </a:t>
            </a:r>
            <a:r>
              <a:rPr lang="en-US" dirty="0" err="1"/>
              <a:t>trabajado</a:t>
            </a:r>
            <a:r>
              <a:rPr lang="en-US" dirty="0"/>
              <a:t> mucho en el </a:t>
            </a:r>
            <a:r>
              <a:rPr lang="en-US" dirty="0" err="1"/>
              <a:t>estudio</a:t>
            </a:r>
            <a:r>
              <a:rPr lang="en-US" dirty="0"/>
              <a:t> son </a:t>
            </a:r>
            <a:r>
              <a:rPr lang="en-US" dirty="0" err="1"/>
              <a:t>excluidos</a:t>
            </a:r>
            <a:r>
              <a:rPr lang="en-US" dirty="0"/>
              <a:t> de </a:t>
            </a:r>
            <a:r>
              <a:rPr lang="en-US" dirty="0" err="1"/>
              <a:t>ser</a:t>
            </a:r>
            <a:r>
              <a:rPr lang="en-US" dirty="0"/>
              <a:t> </a:t>
            </a:r>
            <a:r>
              <a:rPr lang="en-US" dirty="0" err="1"/>
              <a:t>autores</a:t>
            </a:r>
            <a:endParaRPr lang="en-US" dirty="0"/>
          </a:p>
          <a:p>
            <a:pPr marL="342900" indent="-342900" algn="l">
              <a:spcBef>
                <a:spcPct val="20000"/>
              </a:spcBef>
              <a:buFontTx/>
              <a:buChar char="•"/>
            </a:pPr>
            <a:endParaRPr lang="en-US" sz="800" dirty="0"/>
          </a:p>
        </p:txBody>
      </p:sp>
      <p:sp>
        <p:nvSpPr>
          <p:cNvPr id="143365" name="Rectangle 9"/>
          <p:cNvSpPr>
            <a:spLocks noChangeArrowheads="1"/>
          </p:cNvSpPr>
          <p:nvPr/>
        </p:nvSpPr>
        <p:spPr bwMode="auto">
          <a:xfrm>
            <a:off x="2650023" y="1296648"/>
            <a:ext cx="3798292" cy="863699"/>
          </a:xfrm>
          <a:prstGeom prst="rect">
            <a:avLst/>
          </a:prstGeom>
          <a:solidFill>
            <a:srgbClr val="FFCCFF"/>
          </a:solidFill>
          <a:ln w="9525">
            <a:solidFill>
              <a:srgbClr val="CC0000"/>
            </a:solidFill>
            <a:miter lim="800000"/>
            <a:headEnd/>
            <a:tailEnd/>
          </a:ln>
          <a:effectLst/>
          <a:extLst/>
        </p:spPr>
        <p:txBody>
          <a:bodyPr anchor="ctr"/>
          <a:lstStyle/>
          <a:p>
            <a:r>
              <a:rPr lang="en-US" sz="2800" dirty="0">
                <a:solidFill>
                  <a:schemeClr val="tx2"/>
                </a:solidFill>
              </a:rPr>
              <a:t>COPE </a:t>
            </a:r>
            <a:endParaRPr lang="en-US" sz="2800" dirty="0" smtClean="0">
              <a:solidFill>
                <a:schemeClr val="tx2"/>
              </a:solidFill>
            </a:endParaRPr>
          </a:p>
          <a:p>
            <a:r>
              <a:rPr lang="en-US" sz="2400" dirty="0" err="1" smtClean="0">
                <a:solidFill>
                  <a:schemeClr val="tx2"/>
                </a:solidFill>
              </a:rPr>
              <a:t>Ejemplos</a:t>
            </a:r>
            <a:r>
              <a:rPr lang="en-US" sz="2400" dirty="0" smtClean="0">
                <a:solidFill>
                  <a:schemeClr val="tx2"/>
                </a:solidFill>
              </a:rPr>
              <a:t> </a:t>
            </a:r>
            <a:r>
              <a:rPr lang="en-US" sz="2400" dirty="0">
                <a:solidFill>
                  <a:schemeClr val="tx2"/>
                </a:solidFill>
              </a:rPr>
              <a:t>de </a:t>
            </a:r>
            <a:r>
              <a:rPr lang="en-US" sz="2400" dirty="0" err="1">
                <a:solidFill>
                  <a:schemeClr val="tx2"/>
                </a:solidFill>
              </a:rPr>
              <a:t>análisis</a:t>
            </a:r>
            <a:endParaRPr lang="en-US" sz="2400" dirty="0">
              <a:solidFill>
                <a:schemeClr val="tx2"/>
              </a:solidFill>
            </a:endParaRPr>
          </a:p>
        </p:txBody>
      </p:sp>
      <p:sp>
        <p:nvSpPr>
          <p:cNvPr id="156682" name="Rectangle 10"/>
          <p:cNvSpPr>
            <a:spLocks noChangeArrowheads="1"/>
          </p:cNvSpPr>
          <p:nvPr/>
        </p:nvSpPr>
        <p:spPr bwMode="auto">
          <a:xfrm>
            <a:off x="2484438" y="5157788"/>
            <a:ext cx="52197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spcBef>
                <a:spcPct val="50000"/>
              </a:spcBef>
              <a:defRPr/>
            </a:pPr>
            <a:r>
              <a:rPr lang="en-US" sz="1200">
                <a:effectLst>
                  <a:outerShdw blurRad="38100" dist="38100" dir="2700000" algn="tl">
                    <a:srgbClr val="FFFFFF"/>
                  </a:outerShdw>
                </a:effectLst>
              </a:rPr>
              <a:t>R. Smith Editor.  </a:t>
            </a:r>
            <a:r>
              <a:rPr lang="en-US" sz="1200" i="1">
                <a:effectLst>
                  <a:outerShdw blurRad="38100" dist="38100" dir="2700000" algn="tl">
                    <a:srgbClr val="FFFFFF"/>
                  </a:outerShdw>
                </a:effectLst>
              </a:rPr>
              <a:t>Ethical issues in publishing research and ethics committees</a:t>
            </a:r>
            <a:r>
              <a:rPr lang="en-US" sz="1200">
                <a:effectLst>
                  <a:outerShdw blurRad="38100" dist="38100" dir="2700000" algn="tl">
                    <a:srgbClr val="FFFFFF"/>
                  </a:outerShdw>
                </a:effectLst>
              </a:rPr>
              <a:t>. BMJ Verona October 2002 www.bmj.com/talks</a:t>
            </a:r>
            <a:endParaRPr lang="es-ES" sz="1200">
              <a:effectLst>
                <a:outerShdw blurRad="38100" dist="38100" dir="2700000" algn="tl">
                  <a:srgbClr val="FFFFFF"/>
                </a:outerShdw>
              </a:effectLst>
            </a:endParaRP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7 CuadroTexto"/>
          <p:cNvSpPr txBox="1"/>
          <p:nvPr/>
        </p:nvSpPr>
        <p:spPr>
          <a:xfrm>
            <a:off x="1441253" y="3081154"/>
            <a:ext cx="457176" cy="707886"/>
          </a:xfrm>
          <a:prstGeom prst="rect">
            <a:avLst/>
          </a:prstGeom>
          <a:noFill/>
        </p:spPr>
        <p:txBody>
          <a:bodyPr wrap="none" rtlCol="0">
            <a:spAutoFit/>
          </a:bodyPr>
          <a:lstStyle/>
          <a:p>
            <a:r>
              <a:rPr lang="es-VE" sz="4000" b="1" dirty="0" smtClean="0">
                <a:solidFill>
                  <a:srgbClr val="C00000"/>
                </a:solidFill>
                <a:effectLst>
                  <a:outerShdw blurRad="38100" dist="38100" dir="2700000" algn="tl">
                    <a:srgbClr val="000000">
                      <a:alpha val="43137"/>
                    </a:srgbClr>
                  </a:outerShdw>
                </a:effectLst>
              </a:rPr>
              <a:t>*</a:t>
            </a:r>
            <a:endParaRPr lang="es-VE" sz="4000" b="1" dirty="0">
              <a:solidFill>
                <a:srgbClr val="C0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66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667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5667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9" grpId="0" build="p" autoUpdateAnimBg="0"/>
      <p:bldP spid="8"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7164388" y="260350"/>
            <a:ext cx="1655762"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158727" name="Rectangle 7"/>
          <p:cNvSpPr>
            <a:spLocks noChangeArrowheads="1"/>
          </p:cNvSpPr>
          <p:nvPr/>
        </p:nvSpPr>
        <p:spPr bwMode="auto">
          <a:xfrm>
            <a:off x="1493838" y="1916113"/>
            <a:ext cx="6156325" cy="3600450"/>
          </a:xfrm>
          <a:prstGeom prst="rect">
            <a:avLst/>
          </a:prstGeom>
          <a:solidFill>
            <a:srgbClr val="F5EED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gn="l">
              <a:spcBef>
                <a:spcPct val="20000"/>
              </a:spcBef>
            </a:pPr>
            <a:r>
              <a:rPr lang="en-US" sz="2400" b="1" dirty="0" err="1">
                <a:solidFill>
                  <a:srgbClr val="CC0000"/>
                </a:solidFill>
              </a:rPr>
              <a:t>Otros</a:t>
            </a:r>
            <a:endParaRPr lang="en-US" sz="2400" b="1" dirty="0">
              <a:solidFill>
                <a:srgbClr val="CC0000"/>
              </a:solidFill>
            </a:endParaRPr>
          </a:p>
          <a:p>
            <a:pPr marL="342900" indent="-342900" algn="l">
              <a:spcBef>
                <a:spcPct val="20000"/>
              </a:spcBef>
            </a:pPr>
            <a:endParaRPr lang="en-US" sz="800" b="1" dirty="0">
              <a:solidFill>
                <a:srgbClr val="CC0000"/>
              </a:solidFill>
            </a:endParaRPr>
          </a:p>
          <a:p>
            <a:pPr marL="342900" indent="-342900" algn="l">
              <a:spcBef>
                <a:spcPct val="20000"/>
              </a:spcBef>
              <a:buFontTx/>
              <a:buChar char="•"/>
            </a:pPr>
            <a:r>
              <a:rPr lang="en-US" dirty="0" err="1"/>
              <a:t>Falsificación</a:t>
            </a:r>
            <a:endParaRPr lang="en-US" dirty="0"/>
          </a:p>
          <a:p>
            <a:pPr marL="342900" indent="-342900" algn="l">
              <a:spcBef>
                <a:spcPct val="20000"/>
              </a:spcBef>
              <a:buFontTx/>
              <a:buChar char="•"/>
            </a:pPr>
            <a:r>
              <a:rPr lang="en-US" dirty="0"/>
              <a:t>No </a:t>
            </a:r>
            <a:r>
              <a:rPr lang="en-US" dirty="0" err="1"/>
              <a:t>consentimiento</a:t>
            </a:r>
            <a:r>
              <a:rPr lang="en-US" dirty="0"/>
              <a:t> </a:t>
            </a:r>
            <a:r>
              <a:rPr lang="en-US" dirty="0" err="1"/>
              <a:t>informado</a:t>
            </a:r>
            <a:endParaRPr lang="en-US" dirty="0"/>
          </a:p>
          <a:p>
            <a:pPr marL="342900" indent="-342900" algn="l">
              <a:spcBef>
                <a:spcPct val="20000"/>
              </a:spcBef>
              <a:buFontTx/>
              <a:buChar char="•"/>
            </a:pPr>
            <a:r>
              <a:rPr lang="en-US" dirty="0" err="1"/>
              <a:t>Investigación</a:t>
            </a:r>
            <a:r>
              <a:rPr lang="en-US" dirty="0"/>
              <a:t> no </a:t>
            </a:r>
            <a:r>
              <a:rPr lang="en-US" dirty="0" err="1"/>
              <a:t>ética</a:t>
            </a:r>
            <a:endParaRPr lang="en-US" dirty="0"/>
          </a:p>
          <a:p>
            <a:pPr marL="342900" indent="-342900" algn="l">
              <a:spcBef>
                <a:spcPct val="20000"/>
              </a:spcBef>
              <a:buFontTx/>
              <a:buChar char="•"/>
            </a:pPr>
            <a:r>
              <a:rPr lang="en-US" dirty="0" err="1"/>
              <a:t>Investigación</a:t>
            </a:r>
            <a:r>
              <a:rPr lang="en-US" dirty="0"/>
              <a:t> no </a:t>
            </a:r>
            <a:r>
              <a:rPr lang="en-US" dirty="0" err="1"/>
              <a:t>válida</a:t>
            </a:r>
            <a:r>
              <a:rPr lang="en-US" dirty="0"/>
              <a:t> </a:t>
            </a:r>
            <a:r>
              <a:rPr lang="en-US" dirty="0" err="1"/>
              <a:t>científicamente</a:t>
            </a:r>
            <a:r>
              <a:rPr lang="en-US" dirty="0"/>
              <a:t> </a:t>
            </a:r>
          </a:p>
          <a:p>
            <a:pPr marL="342900" indent="-342900" algn="l">
              <a:spcBef>
                <a:spcPct val="20000"/>
              </a:spcBef>
              <a:buFontTx/>
              <a:buChar char="•"/>
            </a:pPr>
            <a:r>
              <a:rPr lang="en-US" dirty="0"/>
              <a:t>No hay </a:t>
            </a:r>
            <a:r>
              <a:rPr lang="en-US" dirty="0" err="1"/>
              <a:t>razón</a:t>
            </a:r>
            <a:r>
              <a:rPr lang="en-US" dirty="0"/>
              <a:t> </a:t>
            </a:r>
            <a:r>
              <a:rPr lang="en-US" dirty="0" err="1"/>
              <a:t>para</a:t>
            </a:r>
            <a:r>
              <a:rPr lang="en-US" dirty="0"/>
              <a:t> </a:t>
            </a:r>
            <a:r>
              <a:rPr lang="en-US" dirty="0" err="1"/>
              <a:t>hacer</a:t>
            </a:r>
            <a:r>
              <a:rPr lang="en-US" dirty="0"/>
              <a:t> la </a:t>
            </a:r>
            <a:r>
              <a:rPr lang="en-US" dirty="0" err="1"/>
              <a:t>investigación</a:t>
            </a:r>
            <a:r>
              <a:rPr lang="en-US" dirty="0"/>
              <a:t> </a:t>
            </a:r>
          </a:p>
          <a:p>
            <a:pPr marL="342900" indent="-342900" algn="l">
              <a:spcBef>
                <a:spcPct val="20000"/>
              </a:spcBef>
              <a:buFontTx/>
              <a:buChar char="•"/>
            </a:pPr>
            <a:r>
              <a:rPr lang="en-US" dirty="0" err="1"/>
              <a:t>Pacientes</a:t>
            </a:r>
            <a:r>
              <a:rPr lang="en-US" dirty="0"/>
              <a:t> </a:t>
            </a:r>
            <a:r>
              <a:rPr lang="en-US" dirty="0" err="1"/>
              <a:t>abusados</a:t>
            </a:r>
            <a:endParaRPr lang="en-US" dirty="0"/>
          </a:p>
          <a:p>
            <a:pPr marL="342900" indent="-342900" algn="l">
              <a:spcBef>
                <a:spcPct val="20000"/>
              </a:spcBef>
              <a:buFontTx/>
              <a:buChar char="•"/>
            </a:pPr>
            <a:r>
              <a:rPr lang="en-US" dirty="0" err="1"/>
              <a:t>Ensayo</a:t>
            </a:r>
            <a:r>
              <a:rPr lang="en-US" dirty="0"/>
              <a:t> </a:t>
            </a:r>
            <a:r>
              <a:rPr lang="en-US" dirty="0" err="1"/>
              <a:t>vs</a:t>
            </a:r>
            <a:r>
              <a:rPr lang="en-US" dirty="0"/>
              <a:t> placebo en </a:t>
            </a:r>
            <a:r>
              <a:rPr lang="en-US" dirty="0" err="1"/>
              <a:t>lugar</a:t>
            </a:r>
            <a:r>
              <a:rPr lang="en-US" dirty="0"/>
              <a:t> de </a:t>
            </a:r>
            <a:r>
              <a:rPr lang="en-US" dirty="0" err="1"/>
              <a:t>tratamiento</a:t>
            </a:r>
            <a:r>
              <a:rPr lang="en-US" dirty="0"/>
              <a:t> </a:t>
            </a:r>
            <a:r>
              <a:rPr lang="en-US" dirty="0" err="1"/>
              <a:t>estándar</a:t>
            </a:r>
            <a:r>
              <a:rPr lang="en-US" dirty="0"/>
              <a:t> </a:t>
            </a:r>
            <a:r>
              <a:rPr lang="en-US" dirty="0" err="1"/>
              <a:t>basado</a:t>
            </a:r>
            <a:r>
              <a:rPr lang="en-US" dirty="0"/>
              <a:t> en la </a:t>
            </a:r>
            <a:r>
              <a:rPr lang="en-US" dirty="0" err="1"/>
              <a:t>evidencia</a:t>
            </a:r>
            <a:endParaRPr lang="en-US" dirty="0"/>
          </a:p>
        </p:txBody>
      </p:sp>
      <p:sp>
        <p:nvSpPr>
          <p:cNvPr id="144389" name="Rectangle 9"/>
          <p:cNvSpPr>
            <a:spLocks noChangeArrowheads="1"/>
          </p:cNvSpPr>
          <p:nvPr/>
        </p:nvSpPr>
        <p:spPr bwMode="auto">
          <a:xfrm>
            <a:off x="2411414" y="655638"/>
            <a:ext cx="4275930" cy="1044575"/>
          </a:xfrm>
          <a:prstGeom prst="rect">
            <a:avLst/>
          </a:prstGeom>
          <a:solidFill>
            <a:srgbClr val="FFCCFF"/>
          </a:solidFill>
          <a:ln w="9525">
            <a:solidFill>
              <a:srgbClr val="CC0000"/>
            </a:solidFill>
            <a:miter lim="800000"/>
            <a:headEnd/>
            <a:tailEnd/>
          </a:ln>
          <a:effectLst/>
          <a:extLst/>
        </p:spPr>
        <p:txBody>
          <a:bodyPr anchor="ctr"/>
          <a:lstStyle/>
          <a:p>
            <a:r>
              <a:rPr lang="en-US" sz="2800" dirty="0">
                <a:solidFill>
                  <a:schemeClr val="tx2"/>
                </a:solidFill>
              </a:rPr>
              <a:t>COPE </a:t>
            </a:r>
            <a:endParaRPr lang="en-US" sz="2800" dirty="0" smtClean="0">
              <a:solidFill>
                <a:schemeClr val="tx2"/>
              </a:solidFill>
            </a:endParaRPr>
          </a:p>
          <a:p>
            <a:r>
              <a:rPr lang="en-US" sz="2800" dirty="0" err="1" smtClean="0">
                <a:solidFill>
                  <a:schemeClr val="tx2"/>
                </a:solidFill>
              </a:rPr>
              <a:t>Ejemplos</a:t>
            </a:r>
            <a:r>
              <a:rPr lang="en-US" sz="2800" dirty="0" smtClean="0">
                <a:solidFill>
                  <a:schemeClr val="tx2"/>
                </a:solidFill>
              </a:rPr>
              <a:t> </a:t>
            </a:r>
            <a:r>
              <a:rPr lang="en-US" sz="2800" dirty="0">
                <a:solidFill>
                  <a:schemeClr val="tx2"/>
                </a:solidFill>
              </a:rPr>
              <a:t>de </a:t>
            </a:r>
            <a:r>
              <a:rPr lang="en-US" sz="2800" dirty="0" err="1">
                <a:solidFill>
                  <a:schemeClr val="tx2"/>
                </a:solidFill>
              </a:rPr>
              <a:t>análisis</a:t>
            </a:r>
            <a:endParaRPr lang="en-US" sz="2800" dirty="0">
              <a:solidFill>
                <a:schemeClr val="tx2"/>
              </a:solidFill>
            </a:endParaRPr>
          </a:p>
        </p:txBody>
      </p:sp>
      <p:sp>
        <p:nvSpPr>
          <p:cNvPr id="158730" name="Line 10"/>
          <p:cNvSpPr>
            <a:spLocks noChangeShapeType="1"/>
          </p:cNvSpPr>
          <p:nvPr/>
        </p:nvSpPr>
        <p:spPr bwMode="auto">
          <a:xfrm>
            <a:off x="701676" y="3718152"/>
            <a:ext cx="792162" cy="0"/>
          </a:xfrm>
          <a:prstGeom prst="line">
            <a:avLst/>
          </a:prstGeom>
          <a:noFill/>
          <a:ln w="57150">
            <a:solidFill>
              <a:srgbClr val="CC00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xmlns="">
                <a:noFill/>
              </a14:hiddenFill>
            </a:ext>
          </a:extLst>
        </p:spPr>
        <p:txBody>
          <a:bodyPr/>
          <a:lstStyle/>
          <a:p>
            <a:endParaRPr lang="es-VE"/>
          </a:p>
        </p:txBody>
      </p:sp>
      <p:sp>
        <p:nvSpPr>
          <p:cNvPr id="158731" name="Rectangle 11"/>
          <p:cNvSpPr>
            <a:spLocks noChangeArrowheads="1"/>
          </p:cNvSpPr>
          <p:nvPr/>
        </p:nvSpPr>
        <p:spPr bwMode="auto">
          <a:xfrm>
            <a:off x="2411413" y="5661025"/>
            <a:ext cx="52197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spcBef>
                <a:spcPct val="50000"/>
              </a:spcBef>
              <a:defRPr/>
            </a:pPr>
            <a:r>
              <a:rPr lang="en-US" sz="1200">
                <a:effectLst>
                  <a:outerShdw blurRad="38100" dist="38100" dir="2700000" algn="tl">
                    <a:srgbClr val="FFFFFF"/>
                  </a:outerShdw>
                </a:effectLst>
              </a:rPr>
              <a:t>R. Smith Editor.  </a:t>
            </a:r>
            <a:r>
              <a:rPr lang="en-US" sz="1200" i="1">
                <a:effectLst>
                  <a:outerShdw blurRad="38100" dist="38100" dir="2700000" algn="tl">
                    <a:srgbClr val="FFFFFF"/>
                  </a:outerShdw>
                </a:effectLst>
              </a:rPr>
              <a:t>Ethical issues in publishing research and ethics committees</a:t>
            </a:r>
            <a:r>
              <a:rPr lang="en-US" sz="1200">
                <a:effectLst>
                  <a:outerShdw blurRad="38100" dist="38100" dir="2700000" algn="tl">
                    <a:srgbClr val="FFFFFF"/>
                  </a:outerShdw>
                </a:effectLst>
              </a:rPr>
              <a:t>. BMJ Verona October 2002 www.bmj.com/talks</a:t>
            </a:r>
            <a:endParaRPr lang="es-ES" sz="1200">
              <a:effectLst>
                <a:outerShdw blurRad="38100" dist="38100" dir="2700000" algn="tl">
                  <a:srgbClr val="FFFFFF"/>
                </a:outerShdw>
              </a:effectLst>
            </a:endParaRP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87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872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5872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58727">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58727">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58727">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58727">
                                            <p:txEl>
                                              <p:pRg st="7" end="7"/>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158727">
                                            <p:txEl>
                                              <p:pRg st="8" end="8"/>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58730"/>
                                        </p:tgtEl>
                                        <p:attrNameLst>
                                          <p:attrName>style.visibility</p:attrName>
                                        </p:attrNameLst>
                                      </p:cBhvr>
                                      <p:to>
                                        <p:strVal val="visible"/>
                                      </p:to>
                                    </p:set>
                                    <p:animEffect transition="in" filter="wipe(left)">
                                      <p:cBhvr>
                                        <p:cTn id="39" dur="500"/>
                                        <p:tgtEl>
                                          <p:spTgt spid="158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7" grpId="0" build="p" autoUpdateAnimBg="0"/>
      <p:bldP spid="158730" grpId="0" animBg="1"/>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7019925" y="404813"/>
            <a:ext cx="1655763"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159751" name="Rectangle 7"/>
          <p:cNvSpPr>
            <a:spLocks noChangeArrowheads="1"/>
          </p:cNvSpPr>
          <p:nvPr/>
        </p:nvSpPr>
        <p:spPr bwMode="auto">
          <a:xfrm>
            <a:off x="1474788" y="1989138"/>
            <a:ext cx="6192837" cy="3600450"/>
          </a:xfrm>
          <a:prstGeom prst="rect">
            <a:avLst/>
          </a:prstGeom>
          <a:solidFill>
            <a:srgbClr val="F5EED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gn="l">
              <a:spcBef>
                <a:spcPct val="20000"/>
              </a:spcBef>
            </a:pPr>
            <a:r>
              <a:rPr lang="en-US" sz="2400" b="1" dirty="0" err="1">
                <a:solidFill>
                  <a:srgbClr val="CC0000"/>
                </a:solidFill>
              </a:rPr>
              <a:t>Otros</a:t>
            </a:r>
            <a:endParaRPr lang="en-US" sz="2400" b="1" dirty="0">
              <a:solidFill>
                <a:srgbClr val="CC0000"/>
              </a:solidFill>
            </a:endParaRPr>
          </a:p>
          <a:p>
            <a:pPr marL="342900" indent="-342900" algn="l">
              <a:spcBef>
                <a:spcPct val="20000"/>
              </a:spcBef>
            </a:pPr>
            <a:endParaRPr lang="en-US" sz="800" b="1" dirty="0">
              <a:solidFill>
                <a:srgbClr val="CC0000"/>
              </a:solidFill>
            </a:endParaRPr>
          </a:p>
          <a:p>
            <a:pPr marL="342900" indent="-342900" algn="l">
              <a:spcBef>
                <a:spcPct val="20000"/>
              </a:spcBef>
              <a:buFontTx/>
              <a:buChar char="•"/>
            </a:pPr>
            <a:r>
              <a:rPr lang="en-US" dirty="0"/>
              <a:t>No </a:t>
            </a:r>
            <a:r>
              <a:rPr lang="en-US" dirty="0" err="1"/>
              <a:t>aprobación</a:t>
            </a:r>
            <a:r>
              <a:rPr lang="en-US" dirty="0"/>
              <a:t> </a:t>
            </a:r>
            <a:r>
              <a:rPr lang="en-US" dirty="0" err="1"/>
              <a:t>por</a:t>
            </a:r>
            <a:r>
              <a:rPr lang="en-US" dirty="0"/>
              <a:t> </a:t>
            </a:r>
            <a:r>
              <a:rPr lang="en-US" dirty="0" err="1"/>
              <a:t>comité</a:t>
            </a:r>
            <a:r>
              <a:rPr lang="en-US" dirty="0"/>
              <a:t> de </a:t>
            </a:r>
            <a:r>
              <a:rPr lang="en-US" dirty="0" err="1"/>
              <a:t>ética</a:t>
            </a:r>
            <a:endParaRPr lang="en-US" dirty="0"/>
          </a:p>
          <a:p>
            <a:pPr marL="342900" indent="-342900" algn="l">
              <a:spcBef>
                <a:spcPct val="20000"/>
              </a:spcBef>
              <a:buFontTx/>
              <a:buChar char="•"/>
            </a:pPr>
            <a:r>
              <a:rPr lang="en-US" dirty="0" err="1"/>
              <a:t>Fabricación</a:t>
            </a:r>
            <a:endParaRPr lang="en-US" dirty="0"/>
          </a:p>
          <a:p>
            <a:pPr marL="342900" indent="-342900" algn="l">
              <a:spcBef>
                <a:spcPct val="20000"/>
              </a:spcBef>
              <a:buFontTx/>
              <a:buChar char="•"/>
            </a:pPr>
            <a:r>
              <a:rPr lang="en-US" dirty="0"/>
              <a:t>Mala </a:t>
            </a:r>
            <a:r>
              <a:rPr lang="en-US" dirty="0" err="1"/>
              <a:t>conducta</a:t>
            </a:r>
            <a:r>
              <a:rPr lang="en-US" dirty="0"/>
              <a:t> editorial</a:t>
            </a:r>
          </a:p>
          <a:p>
            <a:pPr marL="342900" indent="-342900" algn="l">
              <a:spcBef>
                <a:spcPct val="20000"/>
              </a:spcBef>
              <a:buFontTx/>
              <a:buChar char="•"/>
            </a:pPr>
            <a:r>
              <a:rPr lang="en-US" dirty="0" err="1"/>
              <a:t>Plagio</a:t>
            </a:r>
            <a:endParaRPr lang="en-US" dirty="0"/>
          </a:p>
          <a:p>
            <a:pPr marL="342900" indent="-342900" algn="l">
              <a:spcBef>
                <a:spcPct val="20000"/>
              </a:spcBef>
              <a:buFontTx/>
              <a:buChar char="•"/>
            </a:pPr>
            <a:r>
              <a:rPr lang="en-US" dirty="0" err="1"/>
              <a:t>Conflicto</a:t>
            </a:r>
            <a:r>
              <a:rPr lang="en-US" dirty="0"/>
              <a:t> de </a:t>
            </a:r>
            <a:r>
              <a:rPr lang="en-US" dirty="0" err="1"/>
              <a:t>intereses</a:t>
            </a:r>
            <a:r>
              <a:rPr lang="en-US" dirty="0"/>
              <a:t> no </a:t>
            </a:r>
            <a:r>
              <a:rPr lang="en-US" dirty="0" err="1"/>
              <a:t>declarado</a:t>
            </a:r>
            <a:endParaRPr lang="en-US" dirty="0"/>
          </a:p>
          <a:p>
            <a:pPr marL="342900" indent="-342900" algn="l">
              <a:spcBef>
                <a:spcPct val="20000"/>
              </a:spcBef>
            </a:pPr>
            <a:r>
              <a:rPr lang="en-US" dirty="0"/>
              <a:t>     </a:t>
            </a:r>
            <a:r>
              <a:rPr lang="en-US" sz="1800" b="1" dirty="0" err="1"/>
              <a:t>Esto</a:t>
            </a:r>
            <a:r>
              <a:rPr lang="en-US" sz="1800" b="1" dirty="0"/>
              <a:t> </a:t>
            </a:r>
            <a:r>
              <a:rPr lang="en-US" sz="1800" b="1" dirty="0" err="1"/>
              <a:t>es</a:t>
            </a:r>
            <a:r>
              <a:rPr lang="en-US" sz="1800" b="1" dirty="0"/>
              <a:t> </a:t>
            </a:r>
            <a:r>
              <a:rPr lang="en-US" sz="1800" b="1" dirty="0" err="1"/>
              <a:t>casi</a:t>
            </a:r>
            <a:r>
              <a:rPr lang="en-US" sz="1800" b="1" dirty="0"/>
              <a:t> universal: </a:t>
            </a:r>
            <a:r>
              <a:rPr lang="en-US" sz="1800" b="1" dirty="0" err="1"/>
              <a:t>cerca</a:t>
            </a:r>
            <a:r>
              <a:rPr lang="en-US" sz="1800" b="1" dirty="0"/>
              <a:t> de dos </a:t>
            </a:r>
            <a:r>
              <a:rPr lang="en-US" sz="1800" b="1" dirty="0" err="1"/>
              <a:t>tercios</a:t>
            </a:r>
            <a:r>
              <a:rPr lang="en-US" sz="1800" b="1" dirty="0"/>
              <a:t> de </a:t>
            </a:r>
            <a:r>
              <a:rPr lang="en-US" sz="1800" b="1" dirty="0" err="1"/>
              <a:t>autores</a:t>
            </a:r>
            <a:r>
              <a:rPr lang="en-US" sz="1800" b="1" dirty="0"/>
              <a:t> </a:t>
            </a:r>
            <a:r>
              <a:rPr lang="en-US" sz="1800" b="1" dirty="0" err="1"/>
              <a:t>tiene</a:t>
            </a:r>
            <a:r>
              <a:rPr lang="en-US" sz="1800" b="1" dirty="0"/>
              <a:t> </a:t>
            </a:r>
            <a:r>
              <a:rPr lang="en-US" sz="1800" b="1" u="sng" dirty="0" err="1"/>
              <a:t>conflicto</a:t>
            </a:r>
            <a:r>
              <a:rPr lang="en-US" sz="1800" b="1" u="sng" dirty="0"/>
              <a:t> de </a:t>
            </a:r>
            <a:r>
              <a:rPr lang="en-US" sz="1800" b="1" u="sng" dirty="0" err="1"/>
              <a:t>intereses</a:t>
            </a:r>
            <a:r>
              <a:rPr lang="en-US" sz="1800" b="1" dirty="0"/>
              <a:t>, </a:t>
            </a:r>
            <a:r>
              <a:rPr lang="en-US" sz="1800" b="1" dirty="0" err="1"/>
              <a:t>pero</a:t>
            </a:r>
            <a:r>
              <a:rPr lang="en-US" sz="1800" b="1" dirty="0"/>
              <a:t> </a:t>
            </a:r>
            <a:r>
              <a:rPr lang="en-US" sz="1800" b="1" dirty="0" err="1"/>
              <a:t>menos</a:t>
            </a:r>
            <a:r>
              <a:rPr lang="en-US" sz="1800" b="1" dirty="0"/>
              <a:t> del 5% lo </a:t>
            </a:r>
            <a:r>
              <a:rPr lang="en-US" sz="1800" b="1" dirty="0" err="1"/>
              <a:t>declara</a:t>
            </a:r>
            <a:endParaRPr lang="en-US" sz="1800" b="1" dirty="0"/>
          </a:p>
        </p:txBody>
      </p:sp>
      <p:sp>
        <p:nvSpPr>
          <p:cNvPr id="159752" name="Rectangle 8"/>
          <p:cNvSpPr>
            <a:spLocks noChangeArrowheads="1"/>
          </p:cNvSpPr>
          <p:nvPr/>
        </p:nvSpPr>
        <p:spPr bwMode="auto">
          <a:xfrm>
            <a:off x="1691481" y="5505450"/>
            <a:ext cx="61563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spcBef>
                <a:spcPct val="50000"/>
              </a:spcBef>
              <a:defRPr/>
            </a:pPr>
            <a:r>
              <a:rPr lang="en-US" sz="1200" dirty="0">
                <a:effectLst>
                  <a:outerShdw blurRad="38100" dist="38100" dir="2700000" algn="tl">
                    <a:srgbClr val="FFFFFF"/>
                  </a:outerShdw>
                </a:effectLst>
              </a:rPr>
              <a:t>Richard Smith Editor, Ethical issues in publishing research and ethics committees. BMJ Verona October 2002 www.bmj.com/talks</a:t>
            </a:r>
            <a:endParaRPr lang="es-ES" sz="1200" dirty="0">
              <a:effectLst>
                <a:outerShdw blurRad="38100" dist="38100" dir="2700000" algn="tl">
                  <a:srgbClr val="FFFFFF"/>
                </a:outerShdw>
              </a:effectLst>
            </a:endParaRPr>
          </a:p>
        </p:txBody>
      </p:sp>
      <p:sp>
        <p:nvSpPr>
          <p:cNvPr id="159754" name="Line 10"/>
          <p:cNvSpPr>
            <a:spLocks noChangeShapeType="1"/>
          </p:cNvSpPr>
          <p:nvPr/>
        </p:nvSpPr>
        <p:spPr bwMode="auto">
          <a:xfrm>
            <a:off x="682626" y="4717143"/>
            <a:ext cx="792162" cy="0"/>
          </a:xfrm>
          <a:prstGeom prst="line">
            <a:avLst/>
          </a:prstGeom>
          <a:noFill/>
          <a:ln w="57150">
            <a:solidFill>
              <a:srgbClr val="CC00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xmlns="">
                <a:noFill/>
              </a14:hiddenFill>
            </a:ext>
          </a:extLst>
        </p:spPr>
        <p:txBody>
          <a:bodyPr/>
          <a:lstStyle/>
          <a:p>
            <a:endParaRPr lang="es-VE"/>
          </a:p>
        </p:txBody>
      </p:sp>
      <p:sp>
        <p:nvSpPr>
          <p:cNvPr id="8" name="Rectangle 9"/>
          <p:cNvSpPr>
            <a:spLocks noChangeArrowheads="1"/>
          </p:cNvSpPr>
          <p:nvPr/>
        </p:nvSpPr>
        <p:spPr bwMode="auto">
          <a:xfrm>
            <a:off x="2743166" y="800100"/>
            <a:ext cx="3657667" cy="1044575"/>
          </a:xfrm>
          <a:prstGeom prst="rect">
            <a:avLst/>
          </a:prstGeom>
          <a:solidFill>
            <a:srgbClr val="FFCCFF"/>
          </a:solidFill>
          <a:ln w="9525">
            <a:solidFill>
              <a:srgbClr val="CC0000"/>
            </a:solidFill>
            <a:miter lim="800000"/>
            <a:headEnd/>
            <a:tailEnd/>
          </a:ln>
          <a:effectLst/>
          <a:extLst/>
        </p:spPr>
        <p:txBody>
          <a:bodyPr anchor="ctr"/>
          <a:lstStyle/>
          <a:p>
            <a:r>
              <a:rPr lang="en-US" sz="2800" dirty="0">
                <a:solidFill>
                  <a:schemeClr val="tx2"/>
                </a:solidFill>
              </a:rPr>
              <a:t>COPE </a:t>
            </a:r>
            <a:endParaRPr lang="en-US" sz="2800" dirty="0" smtClean="0">
              <a:solidFill>
                <a:schemeClr val="tx2"/>
              </a:solidFill>
            </a:endParaRPr>
          </a:p>
          <a:p>
            <a:r>
              <a:rPr lang="en-US" sz="2400" dirty="0" err="1" smtClean="0">
                <a:solidFill>
                  <a:schemeClr val="tx2"/>
                </a:solidFill>
              </a:rPr>
              <a:t>Ejemplos</a:t>
            </a:r>
            <a:r>
              <a:rPr lang="en-US" sz="2400" dirty="0" smtClean="0">
                <a:solidFill>
                  <a:schemeClr val="tx2"/>
                </a:solidFill>
              </a:rPr>
              <a:t> </a:t>
            </a:r>
            <a:r>
              <a:rPr lang="en-US" sz="2400" dirty="0">
                <a:solidFill>
                  <a:schemeClr val="tx2"/>
                </a:solidFill>
              </a:rPr>
              <a:t>de </a:t>
            </a:r>
            <a:r>
              <a:rPr lang="en-US" sz="2400" dirty="0" err="1">
                <a:solidFill>
                  <a:schemeClr val="tx2"/>
                </a:solidFill>
              </a:rPr>
              <a:t>análisis</a:t>
            </a:r>
            <a:endParaRPr lang="en-US" sz="2400" dirty="0">
              <a:solidFill>
                <a:schemeClr val="tx2"/>
              </a:solidFill>
            </a:endParaRP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
        <p:nvSpPr>
          <p:cNvPr id="10" name="9 CuadroTexto"/>
          <p:cNvSpPr txBox="1"/>
          <p:nvPr/>
        </p:nvSpPr>
        <p:spPr>
          <a:xfrm>
            <a:off x="1441253" y="4436976"/>
            <a:ext cx="457176" cy="707886"/>
          </a:xfrm>
          <a:prstGeom prst="rect">
            <a:avLst/>
          </a:prstGeom>
          <a:noFill/>
        </p:spPr>
        <p:txBody>
          <a:bodyPr wrap="none" rtlCol="0">
            <a:spAutoFit/>
          </a:bodyPr>
          <a:lstStyle/>
          <a:p>
            <a:r>
              <a:rPr lang="es-VE" sz="4000" b="1" dirty="0" smtClean="0">
                <a:solidFill>
                  <a:srgbClr val="C00000"/>
                </a:solidFill>
                <a:effectLst>
                  <a:outerShdw blurRad="38100" dist="38100" dir="2700000" algn="tl">
                    <a:srgbClr val="000000">
                      <a:alpha val="43137"/>
                    </a:srgbClr>
                  </a:outerShdw>
                </a:effectLst>
              </a:rPr>
              <a:t>*</a:t>
            </a:r>
            <a:endParaRPr lang="es-VE" sz="4000" b="1" dirty="0">
              <a:solidFill>
                <a:srgbClr val="C0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97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975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59751">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59751">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59751">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59751">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59751">
                                            <p:txEl>
                                              <p:pRg st="7" end="7"/>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59754"/>
                                        </p:tgtEl>
                                        <p:attrNameLst>
                                          <p:attrName>style.visibility</p:attrName>
                                        </p:attrNameLst>
                                      </p:cBhvr>
                                      <p:to>
                                        <p:strVal val="visible"/>
                                      </p:to>
                                    </p:set>
                                    <p:animEffect transition="in" filter="wipe(left)">
                                      <p:cBhvr>
                                        <p:cTn id="39" dur="500"/>
                                        <p:tgtEl>
                                          <p:spTgt spid="159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51" grpId="0" build="p" autoUpdateAnimBg="0"/>
      <p:bldP spid="159754" grpId="0" animBg="1"/>
      <p:bldP spid="10"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7235825" y="260350"/>
            <a:ext cx="1655763"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161799" name="Rectangle 7"/>
          <p:cNvSpPr>
            <a:spLocks noChangeArrowheads="1"/>
          </p:cNvSpPr>
          <p:nvPr/>
        </p:nvSpPr>
        <p:spPr bwMode="auto">
          <a:xfrm>
            <a:off x="2249488" y="2636838"/>
            <a:ext cx="4645025" cy="2160587"/>
          </a:xfrm>
          <a:prstGeom prst="rect">
            <a:avLst/>
          </a:prstGeom>
          <a:solidFill>
            <a:srgbClr val="F5EED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gn="l">
              <a:spcBef>
                <a:spcPct val="20000"/>
              </a:spcBef>
            </a:pPr>
            <a:r>
              <a:rPr lang="en-US" sz="2400" b="1" dirty="0" err="1">
                <a:solidFill>
                  <a:srgbClr val="CC0000"/>
                </a:solidFill>
              </a:rPr>
              <a:t>Otros</a:t>
            </a:r>
            <a:endParaRPr lang="en-US" sz="2400" b="1" dirty="0">
              <a:solidFill>
                <a:srgbClr val="CC0000"/>
              </a:solidFill>
            </a:endParaRPr>
          </a:p>
          <a:p>
            <a:pPr marL="342900" indent="-342900" algn="l">
              <a:spcBef>
                <a:spcPct val="20000"/>
              </a:spcBef>
            </a:pPr>
            <a:endParaRPr lang="en-US" sz="800" b="1" dirty="0">
              <a:solidFill>
                <a:srgbClr val="CC0000"/>
              </a:solidFill>
            </a:endParaRPr>
          </a:p>
          <a:p>
            <a:pPr marL="342900" indent="-342900" algn="l">
              <a:spcBef>
                <a:spcPct val="20000"/>
              </a:spcBef>
              <a:buFontTx/>
              <a:buChar char="•"/>
            </a:pPr>
            <a:r>
              <a:rPr lang="en-US" dirty="0" err="1"/>
              <a:t>Ruptura</a:t>
            </a:r>
            <a:r>
              <a:rPr lang="en-US" dirty="0"/>
              <a:t> de </a:t>
            </a:r>
            <a:r>
              <a:rPr lang="en-US" dirty="0" err="1"/>
              <a:t>confidencialidad</a:t>
            </a:r>
            <a:endParaRPr lang="en-US" dirty="0"/>
          </a:p>
          <a:p>
            <a:pPr marL="342900" indent="-342900" algn="l">
              <a:spcBef>
                <a:spcPct val="20000"/>
              </a:spcBef>
              <a:buFontTx/>
              <a:buChar char="•"/>
            </a:pPr>
            <a:r>
              <a:rPr lang="en-US" dirty="0" err="1">
                <a:effectLst>
                  <a:outerShdw blurRad="38100" dist="38100" dir="2700000" algn="tl">
                    <a:srgbClr val="000000">
                      <a:alpha val="43137"/>
                    </a:srgbClr>
                  </a:outerShdw>
                </a:effectLst>
              </a:rPr>
              <a:t>Ataques</a:t>
            </a:r>
            <a:r>
              <a:rPr lang="en-US" dirty="0">
                <a:effectLst>
                  <a:outerShdw blurRad="38100" dist="38100" dir="2700000" algn="tl">
                    <a:srgbClr val="000000">
                      <a:alpha val="43137"/>
                    </a:srgbClr>
                  </a:outerShdw>
                </a:effectLst>
              </a:rPr>
              <a:t> a los </a:t>
            </a:r>
            <a:r>
              <a:rPr lang="en-US" dirty="0" err="1">
                <a:effectLst>
                  <a:outerShdw blurRad="38100" dist="38100" dir="2700000" algn="tl">
                    <a:srgbClr val="000000">
                      <a:alpha val="43137"/>
                    </a:srgbClr>
                  </a:outerShdw>
                </a:effectLst>
              </a:rPr>
              <a:t>que</a:t>
            </a:r>
            <a:r>
              <a:rPr lang="en-US" dirty="0">
                <a:effectLst>
                  <a:outerShdw blurRad="38100" dist="38100" dir="2700000" algn="tl">
                    <a:srgbClr val="000000">
                      <a:alpha val="43137"/>
                    </a:srgbClr>
                  </a:outerShdw>
                </a:effectLst>
              </a:rPr>
              <a:t> </a:t>
            </a:r>
            <a:r>
              <a:rPr lang="en-US" dirty="0" err="1">
                <a:effectLst>
                  <a:outerShdw blurRad="38100" dist="38100" dir="2700000" algn="tl">
                    <a:srgbClr val="000000">
                      <a:alpha val="43137"/>
                    </a:srgbClr>
                  </a:outerShdw>
                </a:effectLst>
              </a:rPr>
              <a:t>reportar</a:t>
            </a:r>
            <a:r>
              <a:rPr lang="en-US" dirty="0">
                <a:effectLst>
                  <a:outerShdw blurRad="38100" dist="38100" dir="2700000" algn="tl">
                    <a:srgbClr val="000000">
                      <a:alpha val="43137"/>
                    </a:srgbClr>
                  </a:outerShdw>
                </a:effectLst>
              </a:rPr>
              <a:t> </a:t>
            </a:r>
            <a:r>
              <a:rPr lang="en-US" dirty="0" err="1">
                <a:effectLst>
                  <a:outerShdw blurRad="38100" dist="38100" dir="2700000" algn="tl">
                    <a:srgbClr val="000000">
                      <a:alpha val="43137"/>
                    </a:srgbClr>
                  </a:outerShdw>
                </a:effectLst>
              </a:rPr>
              <a:t>malas</a:t>
            </a:r>
            <a:r>
              <a:rPr lang="en-US" dirty="0">
                <a:effectLst>
                  <a:outerShdw blurRad="38100" dist="38100" dir="2700000" algn="tl">
                    <a:srgbClr val="000000">
                      <a:alpha val="43137"/>
                    </a:srgbClr>
                  </a:outerShdw>
                </a:effectLst>
              </a:rPr>
              <a:t> </a:t>
            </a:r>
            <a:r>
              <a:rPr lang="en-US" dirty="0" err="1">
                <a:effectLst>
                  <a:outerShdw blurRad="38100" dist="38100" dir="2700000" algn="tl">
                    <a:srgbClr val="000000">
                      <a:alpha val="43137"/>
                    </a:srgbClr>
                  </a:outerShdw>
                </a:effectLst>
              </a:rPr>
              <a:t>conductas</a:t>
            </a:r>
            <a:endParaRPr lang="en-US" dirty="0">
              <a:effectLst>
                <a:outerShdw blurRad="38100" dist="38100" dir="2700000" algn="tl">
                  <a:srgbClr val="000000">
                    <a:alpha val="43137"/>
                  </a:srgbClr>
                </a:outerShdw>
              </a:effectLst>
            </a:endParaRPr>
          </a:p>
          <a:p>
            <a:pPr marL="342900" indent="-342900" algn="l">
              <a:spcBef>
                <a:spcPct val="20000"/>
              </a:spcBef>
              <a:buFontTx/>
              <a:buChar char="•"/>
            </a:pPr>
            <a:r>
              <a:rPr lang="en-US" dirty="0"/>
              <a:t>Mala </a:t>
            </a:r>
            <a:r>
              <a:rPr lang="en-US" dirty="0" err="1"/>
              <a:t>conducta</a:t>
            </a:r>
            <a:r>
              <a:rPr lang="en-US" dirty="0"/>
              <a:t> de  </a:t>
            </a:r>
            <a:r>
              <a:rPr lang="en-US" dirty="0" err="1"/>
              <a:t>revisor</a:t>
            </a:r>
            <a:r>
              <a:rPr lang="en-US" dirty="0"/>
              <a:t>	</a:t>
            </a:r>
          </a:p>
        </p:txBody>
      </p:sp>
      <p:sp>
        <p:nvSpPr>
          <p:cNvPr id="161800" name="Rectangle 8"/>
          <p:cNvSpPr>
            <a:spLocks noChangeArrowheads="1"/>
          </p:cNvSpPr>
          <p:nvPr/>
        </p:nvSpPr>
        <p:spPr bwMode="auto">
          <a:xfrm>
            <a:off x="2051050" y="5157788"/>
            <a:ext cx="52212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spcBef>
                <a:spcPct val="50000"/>
              </a:spcBef>
              <a:defRPr/>
            </a:pPr>
            <a:r>
              <a:rPr lang="en-US" sz="1200">
                <a:effectLst>
                  <a:outerShdw blurRad="38100" dist="38100" dir="2700000" algn="tl">
                    <a:srgbClr val="FFFFFF"/>
                  </a:outerShdw>
                </a:effectLst>
              </a:rPr>
              <a:t>Richard Smith Editor, Ethical issues in publishing research and ethics committees. BMJ Verona October 2002 www.bmj.com/talks</a:t>
            </a:r>
            <a:endParaRPr lang="es-ES" sz="1200">
              <a:effectLst>
                <a:outerShdw blurRad="38100" dist="38100" dir="2700000" algn="tl">
                  <a:srgbClr val="FFFFFF"/>
                </a:outerShdw>
              </a:effectLst>
            </a:endParaRPr>
          </a:p>
        </p:txBody>
      </p:sp>
      <p:sp>
        <p:nvSpPr>
          <p:cNvPr id="161802" name="Line 10"/>
          <p:cNvSpPr>
            <a:spLocks noChangeShapeType="1"/>
          </p:cNvSpPr>
          <p:nvPr/>
        </p:nvSpPr>
        <p:spPr bwMode="auto">
          <a:xfrm>
            <a:off x="877679" y="3789040"/>
            <a:ext cx="792162" cy="0"/>
          </a:xfrm>
          <a:prstGeom prst="line">
            <a:avLst/>
          </a:prstGeom>
          <a:noFill/>
          <a:ln w="57150">
            <a:solidFill>
              <a:srgbClr val="CC00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xmlns="">
                <a:noFill/>
              </a14:hiddenFill>
            </a:ext>
          </a:extLst>
        </p:spPr>
        <p:txBody>
          <a:bodyPr/>
          <a:lstStyle/>
          <a:p>
            <a:endParaRPr lang="es-VE"/>
          </a:p>
        </p:txBody>
      </p:sp>
      <p:sp>
        <p:nvSpPr>
          <p:cNvPr id="8" name="Rectangle 9"/>
          <p:cNvSpPr>
            <a:spLocks noChangeArrowheads="1"/>
          </p:cNvSpPr>
          <p:nvPr/>
        </p:nvSpPr>
        <p:spPr bwMode="auto">
          <a:xfrm>
            <a:off x="2523729" y="1177925"/>
            <a:ext cx="4275930" cy="1044575"/>
          </a:xfrm>
          <a:prstGeom prst="rect">
            <a:avLst/>
          </a:prstGeom>
          <a:solidFill>
            <a:srgbClr val="FFCCFF"/>
          </a:solidFill>
          <a:ln w="9525">
            <a:solidFill>
              <a:srgbClr val="CC0000"/>
            </a:solidFill>
            <a:miter lim="800000"/>
            <a:headEnd/>
            <a:tailEnd/>
          </a:ln>
          <a:effectLst/>
          <a:extLst/>
        </p:spPr>
        <p:txBody>
          <a:bodyPr anchor="ctr"/>
          <a:lstStyle/>
          <a:p>
            <a:r>
              <a:rPr lang="en-US" sz="2800" dirty="0">
                <a:solidFill>
                  <a:schemeClr val="tx2"/>
                </a:solidFill>
              </a:rPr>
              <a:t>COPE </a:t>
            </a:r>
            <a:endParaRPr lang="en-US" sz="2800" dirty="0" smtClean="0">
              <a:solidFill>
                <a:schemeClr val="tx2"/>
              </a:solidFill>
            </a:endParaRPr>
          </a:p>
          <a:p>
            <a:r>
              <a:rPr lang="en-US" sz="2800" dirty="0" err="1" smtClean="0">
                <a:solidFill>
                  <a:schemeClr val="tx2"/>
                </a:solidFill>
              </a:rPr>
              <a:t>Ejemplos</a:t>
            </a:r>
            <a:r>
              <a:rPr lang="en-US" sz="2800" dirty="0" smtClean="0">
                <a:solidFill>
                  <a:schemeClr val="tx2"/>
                </a:solidFill>
              </a:rPr>
              <a:t> </a:t>
            </a:r>
            <a:r>
              <a:rPr lang="en-US" sz="2800" dirty="0">
                <a:solidFill>
                  <a:schemeClr val="tx2"/>
                </a:solidFill>
              </a:rPr>
              <a:t>de </a:t>
            </a:r>
            <a:r>
              <a:rPr lang="en-US" sz="2800" dirty="0" err="1">
                <a:solidFill>
                  <a:schemeClr val="tx2"/>
                </a:solidFill>
              </a:rPr>
              <a:t>análisis</a:t>
            </a:r>
            <a:endParaRPr lang="en-US" sz="2800" dirty="0">
              <a:solidFill>
                <a:schemeClr val="tx2"/>
              </a:solidFill>
            </a:endParaRP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
        <p:nvSpPr>
          <p:cNvPr id="10" name="9 CuadroTexto"/>
          <p:cNvSpPr txBox="1"/>
          <p:nvPr/>
        </p:nvSpPr>
        <p:spPr>
          <a:xfrm>
            <a:off x="1822462" y="3585210"/>
            <a:ext cx="457176" cy="707886"/>
          </a:xfrm>
          <a:prstGeom prst="rect">
            <a:avLst/>
          </a:prstGeom>
          <a:noFill/>
        </p:spPr>
        <p:txBody>
          <a:bodyPr wrap="none" rtlCol="0">
            <a:spAutoFit/>
          </a:bodyPr>
          <a:lstStyle/>
          <a:p>
            <a:r>
              <a:rPr lang="es-VE" sz="4000" b="1" dirty="0" smtClean="0">
                <a:solidFill>
                  <a:srgbClr val="C00000"/>
                </a:solidFill>
                <a:effectLst>
                  <a:outerShdw blurRad="38100" dist="38100" dir="2700000" algn="tl">
                    <a:srgbClr val="000000">
                      <a:alpha val="43137"/>
                    </a:srgbClr>
                  </a:outerShdw>
                </a:effectLst>
              </a:rPr>
              <a:t>*</a:t>
            </a:r>
            <a:endParaRPr lang="es-VE" sz="4000" b="1" dirty="0">
              <a:solidFill>
                <a:srgbClr val="C0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61799"/>
                                        </p:tgtEl>
                                        <p:attrNameLst>
                                          <p:attrName>style.visibility</p:attrName>
                                        </p:attrNameLst>
                                      </p:cBhvr>
                                      <p:to>
                                        <p:strVal val="visible"/>
                                      </p:to>
                                    </p:set>
                                    <p:animEffect transition="in" filter="wipe(up)">
                                      <p:cBhvr>
                                        <p:cTn id="7" dur="2000"/>
                                        <p:tgtEl>
                                          <p:spTgt spid="16179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61802"/>
                                        </p:tgtEl>
                                        <p:attrNameLst>
                                          <p:attrName>style.visibility</p:attrName>
                                        </p:attrNameLst>
                                      </p:cBhvr>
                                      <p:to>
                                        <p:strVal val="visible"/>
                                      </p:to>
                                    </p:set>
                                    <p:animEffect transition="in" filter="wipe(left)">
                                      <p:cBhvr>
                                        <p:cTn id="16" dur="500"/>
                                        <p:tgtEl>
                                          <p:spTgt spid="1618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9" grpId="0" animBg="1"/>
      <p:bldP spid="161802" grpId="0" animBg="1"/>
      <p:bldP spid="10" grpId="0"/>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5" name="Text Box 3"/>
          <p:cNvSpPr txBox="1">
            <a:spLocks noChangeArrowheads="1"/>
          </p:cNvSpPr>
          <p:nvPr/>
        </p:nvSpPr>
        <p:spPr bwMode="auto">
          <a:xfrm>
            <a:off x="1149559" y="4797152"/>
            <a:ext cx="6686550" cy="4873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200">
                <a:effectLst>
                  <a:outerShdw blurRad="38100" dist="38100" dir="2700000" algn="tl">
                    <a:srgbClr val="FFFFFF"/>
                  </a:outerShdw>
                </a:effectLst>
              </a:rPr>
              <a:t>VSS Wong, ML Callaham. </a:t>
            </a:r>
            <a:r>
              <a:rPr lang="es-ES" sz="1200" i="1">
                <a:effectLst>
                  <a:outerShdw blurRad="38100" dist="38100" dir="2700000" algn="tl">
                    <a:srgbClr val="FFFFFF"/>
                  </a:outerShdw>
                </a:effectLst>
              </a:rPr>
              <a:t>Medical journals editores lacked familiaruity with scientific </a:t>
            </a:r>
          </a:p>
          <a:p>
            <a:pPr algn="r">
              <a:defRPr/>
            </a:pPr>
            <a:r>
              <a:rPr lang="es-ES" sz="1200" i="1">
                <a:effectLst>
                  <a:outerShdw blurRad="38100" dist="38100" dir="2700000" algn="tl">
                    <a:srgbClr val="FFFFFF"/>
                  </a:outerShdw>
                </a:effectLst>
              </a:rPr>
              <a:t>publication issues despite training and regular exposure.</a:t>
            </a:r>
            <a:r>
              <a:rPr lang="es-ES" sz="1200">
                <a:effectLst>
                  <a:outerShdw blurRad="38100" dist="38100" dir="2700000" algn="tl">
                    <a:srgbClr val="FFFFFF"/>
                  </a:outerShdw>
                </a:effectLst>
              </a:rPr>
              <a:t> J Clin Epidemiol </a:t>
            </a:r>
            <a:r>
              <a:rPr lang="es-ES" sz="1400" b="1">
                <a:effectLst>
                  <a:outerShdw blurRad="38100" dist="38100" dir="2700000" algn="tl">
                    <a:srgbClr val="FFFFFF"/>
                  </a:outerShdw>
                </a:effectLst>
              </a:rPr>
              <a:t>2012</a:t>
            </a:r>
            <a:r>
              <a:rPr lang="es-ES" sz="1200" b="1">
                <a:effectLst>
                  <a:outerShdw blurRad="38100" dist="38100" dir="2700000" algn="tl">
                    <a:srgbClr val="FFFFFF"/>
                  </a:outerShdw>
                </a:effectLst>
              </a:rPr>
              <a:t> </a:t>
            </a:r>
            <a:r>
              <a:rPr lang="es-ES" sz="1200">
                <a:effectLst>
                  <a:outerShdw blurRad="38100" dist="38100" dir="2700000" algn="tl">
                    <a:srgbClr val="FFFFFF"/>
                  </a:outerShdw>
                </a:effectLst>
              </a:rPr>
              <a:t>65:247-52.</a:t>
            </a:r>
          </a:p>
        </p:txBody>
      </p:sp>
      <p:sp>
        <p:nvSpPr>
          <p:cNvPr id="279557" name="Text Box 5"/>
          <p:cNvSpPr txBox="1">
            <a:spLocks noChangeArrowheads="1"/>
          </p:cNvSpPr>
          <p:nvPr/>
        </p:nvSpPr>
        <p:spPr bwMode="auto">
          <a:xfrm>
            <a:off x="3598863" y="836613"/>
            <a:ext cx="1944687" cy="519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defRPr/>
            </a:pPr>
            <a:endParaRPr lang="es-ES">
              <a:effectLst>
                <a:outerShdw blurRad="38100" dist="38100" dir="2700000" algn="tl">
                  <a:srgbClr val="FFFFFF"/>
                </a:outerShdw>
              </a:effectLst>
            </a:endParaRPr>
          </a:p>
        </p:txBody>
      </p:sp>
      <p:sp>
        <p:nvSpPr>
          <p:cNvPr id="279558" name="Text Box 6"/>
          <p:cNvSpPr txBox="1">
            <a:spLocks noChangeArrowheads="1"/>
          </p:cNvSpPr>
          <p:nvPr/>
        </p:nvSpPr>
        <p:spPr bwMode="auto">
          <a:xfrm>
            <a:off x="2172144" y="1189628"/>
            <a:ext cx="4799712" cy="954107"/>
          </a:xfrm>
          <a:prstGeom prst="rect">
            <a:avLst/>
          </a:prstGeom>
          <a:solidFill>
            <a:srgbClr val="FFCCFF"/>
          </a:solidFill>
          <a:ln w="28575">
            <a:solidFill>
              <a:srgbClr val="CC0000"/>
            </a:solidFill>
            <a:miter lim="800000"/>
            <a:headEnd/>
            <a:tailEnd/>
          </a:ln>
          <a:effectLst/>
          <a:extLst/>
        </p:spPr>
        <p:txBody>
          <a:bodyPr wrap="none">
            <a:spAutoFit/>
          </a:bodyPr>
          <a:lstStyle/>
          <a:p>
            <a:pPr>
              <a:defRPr/>
            </a:pPr>
            <a:r>
              <a:rPr lang="es-ES" sz="2800" dirty="0" smtClean="0">
                <a:effectLst>
                  <a:outerShdw blurRad="38100" dist="38100" dir="2700000" algn="tl">
                    <a:srgbClr val="C0C0C0"/>
                  </a:outerShdw>
                </a:effectLst>
              </a:rPr>
              <a:t>Editores: </a:t>
            </a:r>
          </a:p>
          <a:p>
            <a:pPr>
              <a:defRPr/>
            </a:pPr>
            <a:r>
              <a:rPr lang="es-ES" sz="2800" dirty="0" smtClean="0">
                <a:effectLst>
                  <a:outerShdw blurRad="38100" dist="38100" dir="2700000" algn="tl">
                    <a:srgbClr val="C0C0C0"/>
                  </a:outerShdw>
                </a:effectLst>
              </a:rPr>
              <a:t>Desconocimiento </a:t>
            </a:r>
            <a:r>
              <a:rPr lang="es-ES" sz="2800" dirty="0">
                <a:effectLst>
                  <a:outerShdw blurRad="38100" dist="38100" dir="2700000" algn="tl">
                    <a:srgbClr val="C0C0C0"/>
                  </a:outerShdw>
                </a:effectLst>
              </a:rPr>
              <a:t>de tópicos</a:t>
            </a:r>
          </a:p>
        </p:txBody>
      </p:sp>
      <p:sp>
        <p:nvSpPr>
          <p:cNvPr id="62467" name="Rectangle 3"/>
          <p:cNvSpPr>
            <a:spLocks noChangeArrowheads="1"/>
          </p:cNvSpPr>
          <p:nvPr/>
        </p:nvSpPr>
        <p:spPr bwMode="auto">
          <a:xfrm>
            <a:off x="7019925" y="404813"/>
            <a:ext cx="1655763"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279560" name="Text Box 8"/>
          <p:cNvSpPr txBox="1">
            <a:spLocks noChangeArrowheads="1"/>
          </p:cNvSpPr>
          <p:nvPr/>
        </p:nvSpPr>
        <p:spPr bwMode="auto">
          <a:xfrm>
            <a:off x="1547664" y="3198167"/>
            <a:ext cx="1789272" cy="461665"/>
          </a:xfrm>
          <a:prstGeom prst="rect">
            <a:avLst/>
          </a:prstGeom>
          <a:solidFill>
            <a:srgbClr val="FDCEB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400" dirty="0" smtClean="0">
                <a:effectLst>
                  <a:outerShdw blurRad="38100" dist="38100" dir="2700000" algn="tl">
                    <a:srgbClr val="FFFFFF"/>
                  </a:outerShdw>
                </a:effectLst>
              </a:rPr>
              <a:t>Respuestas</a:t>
            </a:r>
            <a:endParaRPr lang="es-ES" sz="2400" dirty="0">
              <a:effectLst>
                <a:outerShdw blurRad="38100" dist="38100" dir="2700000" algn="tl">
                  <a:srgbClr val="FFFFFF"/>
                </a:outerShdw>
              </a:effectLst>
            </a:endParaRPr>
          </a:p>
        </p:txBody>
      </p:sp>
      <p:sp>
        <p:nvSpPr>
          <p:cNvPr id="279561" name="Text Box 9"/>
          <p:cNvSpPr txBox="1">
            <a:spLocks noChangeArrowheads="1"/>
          </p:cNvSpPr>
          <p:nvPr/>
        </p:nvSpPr>
        <p:spPr bwMode="auto">
          <a:xfrm>
            <a:off x="3610910" y="2652712"/>
            <a:ext cx="3621504" cy="1815882"/>
          </a:xfrm>
          <a:prstGeom prst="rect">
            <a:avLst/>
          </a:prstGeom>
          <a:solidFill>
            <a:srgbClr val="FDCEB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800" dirty="0">
                <a:effectLst>
                  <a:outerShdw blurRad="38100" dist="38100" dir="2700000" algn="tl">
                    <a:srgbClr val="FFFFFF"/>
                  </a:outerShdw>
                </a:effectLst>
              </a:rPr>
              <a:t>Plagio</a:t>
            </a:r>
          </a:p>
          <a:p>
            <a:pPr>
              <a:defRPr/>
            </a:pPr>
            <a:r>
              <a:rPr lang="es-ES" sz="2800" dirty="0">
                <a:effectLst>
                  <a:outerShdw blurRad="38100" dist="38100" dir="2700000" algn="tl">
                    <a:srgbClr val="FFFFFF"/>
                  </a:outerShdw>
                </a:effectLst>
              </a:rPr>
              <a:t>Autoría</a:t>
            </a:r>
          </a:p>
          <a:p>
            <a:pPr>
              <a:defRPr/>
            </a:pPr>
            <a:r>
              <a:rPr lang="es-ES" sz="2800" dirty="0">
                <a:effectLst>
                  <a:outerShdw blurRad="38100" dist="38100" dir="2700000" algn="tl">
                    <a:srgbClr val="FFFFFF"/>
                  </a:outerShdw>
                </a:effectLst>
              </a:rPr>
              <a:t>Arbitraje</a:t>
            </a:r>
          </a:p>
          <a:p>
            <a:pPr>
              <a:defRPr/>
            </a:pPr>
            <a:r>
              <a:rPr lang="es-ES" sz="2800" dirty="0">
                <a:effectLst>
                  <a:outerShdw blurRad="38100" dist="38100" dir="2700000" algn="tl">
                    <a:srgbClr val="FFFFFF"/>
                  </a:outerShdw>
                </a:effectLst>
              </a:rPr>
              <a:t>Conflicto de Interés</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1" name="Text Box 11"/>
          <p:cNvSpPr txBox="1">
            <a:spLocks noChangeArrowheads="1"/>
          </p:cNvSpPr>
          <p:nvPr/>
        </p:nvSpPr>
        <p:spPr bwMode="auto">
          <a:xfrm>
            <a:off x="1197818" y="5156314"/>
            <a:ext cx="6686550" cy="4873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200">
                <a:effectLst>
                  <a:outerShdw blurRad="38100" dist="38100" dir="2700000" algn="tl">
                    <a:srgbClr val="FFFFFF"/>
                  </a:outerShdw>
                </a:effectLst>
              </a:rPr>
              <a:t>VSS Wong, ML Callaham. </a:t>
            </a:r>
            <a:r>
              <a:rPr lang="es-ES" sz="1200" i="1">
                <a:effectLst>
                  <a:outerShdw blurRad="38100" dist="38100" dir="2700000" algn="tl">
                    <a:srgbClr val="FFFFFF"/>
                  </a:outerShdw>
                </a:effectLst>
              </a:rPr>
              <a:t>Medical journals editores lacked familiaruity with scientific </a:t>
            </a:r>
          </a:p>
          <a:p>
            <a:pPr algn="r">
              <a:defRPr/>
            </a:pPr>
            <a:r>
              <a:rPr lang="es-ES" sz="1200" i="1">
                <a:effectLst>
                  <a:outerShdw blurRad="38100" dist="38100" dir="2700000" algn="tl">
                    <a:srgbClr val="FFFFFF"/>
                  </a:outerShdw>
                </a:effectLst>
              </a:rPr>
              <a:t>publication issues despite training and regular exposure.</a:t>
            </a:r>
            <a:r>
              <a:rPr lang="es-ES" sz="1200">
                <a:effectLst>
                  <a:outerShdw blurRad="38100" dist="38100" dir="2700000" algn="tl">
                    <a:srgbClr val="FFFFFF"/>
                  </a:outerShdw>
                </a:effectLst>
              </a:rPr>
              <a:t> J Clin Epidemiol </a:t>
            </a:r>
            <a:r>
              <a:rPr lang="es-ES" sz="1400" b="1">
                <a:effectLst>
                  <a:outerShdw blurRad="38100" dist="38100" dir="2700000" algn="tl">
                    <a:srgbClr val="FFFFFF"/>
                  </a:outerShdw>
                </a:effectLst>
              </a:rPr>
              <a:t>2012</a:t>
            </a:r>
            <a:r>
              <a:rPr lang="es-ES" sz="1200" b="1">
                <a:effectLst>
                  <a:outerShdw blurRad="38100" dist="38100" dir="2700000" algn="tl">
                    <a:srgbClr val="FFFFFF"/>
                  </a:outerShdw>
                </a:effectLst>
              </a:rPr>
              <a:t> </a:t>
            </a:r>
            <a:r>
              <a:rPr lang="es-ES" sz="1200">
                <a:effectLst>
                  <a:outerShdw blurRad="38100" dist="38100" dir="2700000" algn="tl">
                    <a:srgbClr val="FFFFFF"/>
                  </a:outerShdw>
                </a:effectLst>
              </a:rPr>
              <a:t>65:247-52.</a:t>
            </a:r>
          </a:p>
        </p:txBody>
      </p:sp>
      <p:sp>
        <p:nvSpPr>
          <p:cNvPr id="225292" name="Text Box 12"/>
          <p:cNvSpPr txBox="1">
            <a:spLocks noChangeArrowheads="1"/>
          </p:cNvSpPr>
          <p:nvPr/>
        </p:nvSpPr>
        <p:spPr bwMode="auto">
          <a:xfrm>
            <a:off x="2022475" y="1700213"/>
            <a:ext cx="5097463" cy="3370153"/>
          </a:xfrm>
          <a:prstGeom prst="rect">
            <a:avLst/>
          </a:prstGeom>
          <a:solidFill>
            <a:srgbClr val="C6E6E8"/>
          </a:solidFill>
          <a:ln w="9525">
            <a:noFill/>
            <a:miter lim="800000"/>
            <a:headEnd/>
            <a:tailEnd/>
          </a:ln>
          <a:effectLst/>
          <a:extLst/>
        </p:spPr>
        <p:txBody>
          <a:bodyPr>
            <a:spAutoFit/>
          </a:bodyPr>
          <a:lstStyle/>
          <a:p>
            <a:pPr>
              <a:defRPr/>
            </a:pPr>
            <a:r>
              <a:rPr lang="es-ES" sz="2400" dirty="0">
                <a:solidFill>
                  <a:srgbClr val="CC0000"/>
                </a:solidFill>
                <a:effectLst>
                  <a:outerShdw blurRad="38100" dist="38100" dir="2700000" algn="tl">
                    <a:srgbClr val="000000"/>
                  </a:outerShdw>
                </a:effectLst>
              </a:rPr>
              <a:t>Editores</a:t>
            </a:r>
          </a:p>
          <a:p>
            <a:pPr algn="l">
              <a:defRPr/>
            </a:pPr>
            <a:r>
              <a:rPr lang="es-ES" sz="2400" dirty="0">
                <a:effectLst>
                  <a:outerShdw blurRad="38100" dist="38100" dir="2700000" algn="tl">
                    <a:srgbClr val="FFFFFF"/>
                  </a:outerShdw>
                </a:effectLst>
              </a:rPr>
              <a:t>A pesar de su entrenamiento y experiencia, desempeño pobre.</a:t>
            </a:r>
          </a:p>
          <a:p>
            <a:pPr algn="l">
              <a:defRPr/>
            </a:pPr>
            <a:endParaRPr lang="es-ES" sz="1200" dirty="0">
              <a:effectLst>
                <a:outerShdw blurRad="38100" dist="38100" dir="2700000" algn="tl">
                  <a:srgbClr val="FFFFFF"/>
                </a:outerShdw>
              </a:effectLst>
            </a:endParaRPr>
          </a:p>
          <a:p>
            <a:pPr algn="l">
              <a:defRPr/>
            </a:pPr>
            <a:r>
              <a:rPr lang="es-ES" sz="2400" dirty="0">
                <a:effectLst>
                  <a:outerShdw blurRad="38100" dist="38100" dir="2700000" algn="tl">
                    <a:srgbClr val="FFFFFF"/>
                  </a:outerShdw>
                </a:effectLst>
              </a:rPr>
              <a:t>         Respuestas correctas:</a:t>
            </a:r>
          </a:p>
          <a:p>
            <a:pPr algn="l">
              <a:defRPr/>
            </a:pPr>
            <a:r>
              <a:rPr lang="es-ES" dirty="0">
                <a:effectLst>
                  <a:outerShdw blurRad="38100" dist="38100" dir="2700000" algn="tl">
                    <a:srgbClr val="FFFFFF"/>
                  </a:outerShdw>
                </a:effectLst>
              </a:rPr>
              <a:t>     </a:t>
            </a:r>
            <a:r>
              <a:rPr lang="es-ES" sz="2400" dirty="0">
                <a:solidFill>
                  <a:srgbClr val="CC0000"/>
                </a:solidFill>
                <a:effectLst>
                  <a:outerShdw blurRad="38100" dist="38100" dir="2700000" algn="tl">
                    <a:srgbClr val="000000"/>
                  </a:outerShdw>
                </a:effectLst>
              </a:rPr>
              <a:t>Autoría</a:t>
            </a:r>
            <a:r>
              <a:rPr lang="es-ES" sz="2400" dirty="0">
                <a:effectLst>
                  <a:outerShdw blurRad="38100" dist="38100" dir="2700000" algn="tl">
                    <a:srgbClr val="FFFFFF"/>
                  </a:outerShdw>
                </a:effectLst>
              </a:rPr>
              <a:t>                          30% </a:t>
            </a:r>
          </a:p>
          <a:p>
            <a:pPr algn="l">
              <a:defRPr/>
            </a:pPr>
            <a:r>
              <a:rPr lang="es-ES" sz="2400" dirty="0">
                <a:solidFill>
                  <a:srgbClr val="CC0000"/>
                </a:solidFill>
                <a:effectLst>
                  <a:outerShdw blurRad="38100" dist="38100" dir="2700000" algn="tl">
                    <a:srgbClr val="000000"/>
                  </a:outerShdw>
                </a:effectLst>
              </a:rPr>
              <a:t>    Plagio</a:t>
            </a:r>
            <a:r>
              <a:rPr lang="es-ES" sz="2400" dirty="0">
                <a:effectLst>
                  <a:outerShdw blurRad="38100" dist="38100" dir="2700000" algn="tl">
                    <a:srgbClr val="FFFFFF"/>
                  </a:outerShdw>
                </a:effectLst>
              </a:rPr>
              <a:t>                             </a:t>
            </a:r>
            <a:r>
              <a:rPr lang="es-ES" sz="2400" dirty="0" smtClean="0">
                <a:effectLst>
                  <a:outerShdw blurRad="38100" dist="38100" dir="2700000" algn="tl">
                    <a:srgbClr val="FFFFFF"/>
                  </a:outerShdw>
                </a:effectLst>
              </a:rPr>
              <a:t>17</a:t>
            </a:r>
            <a:r>
              <a:rPr lang="es-ES" sz="2400" dirty="0">
                <a:effectLst>
                  <a:outerShdw blurRad="38100" dist="38100" dir="2700000" algn="tl">
                    <a:srgbClr val="FFFFFF"/>
                  </a:outerShdw>
                </a:effectLst>
              </a:rPr>
              <a:t>%    </a:t>
            </a:r>
          </a:p>
          <a:p>
            <a:pPr algn="l">
              <a:defRPr/>
            </a:pPr>
            <a:r>
              <a:rPr lang="es-ES" sz="2400" dirty="0">
                <a:effectLst>
                  <a:outerShdw blurRad="38100" dist="38100" dir="2700000" algn="tl">
                    <a:srgbClr val="FFFFFF"/>
                  </a:outerShdw>
                </a:effectLst>
              </a:rPr>
              <a:t>    </a:t>
            </a:r>
            <a:r>
              <a:rPr lang="es-ES" sz="2400" dirty="0">
                <a:solidFill>
                  <a:srgbClr val="CC0000"/>
                </a:solidFill>
                <a:effectLst>
                  <a:outerShdw blurRad="38100" dist="38100" dir="2700000" algn="tl">
                    <a:srgbClr val="000000"/>
                  </a:outerShdw>
                </a:effectLst>
              </a:rPr>
              <a:t>Arbitraje  </a:t>
            </a:r>
            <a:r>
              <a:rPr lang="es-ES" sz="2400" dirty="0">
                <a:effectLst>
                  <a:outerShdw blurRad="38100" dist="38100" dir="2700000" algn="tl">
                    <a:srgbClr val="FFFFFF"/>
                  </a:outerShdw>
                </a:effectLst>
              </a:rPr>
              <a:t>                    </a:t>
            </a:r>
            <a:r>
              <a:rPr lang="es-ES" sz="2400" dirty="0" smtClean="0">
                <a:effectLst>
                  <a:outerShdw blurRad="38100" dist="38100" dir="2700000" algn="tl">
                    <a:srgbClr val="FFFFFF"/>
                  </a:outerShdw>
                </a:effectLst>
              </a:rPr>
              <a:t> 16</a:t>
            </a:r>
            <a:r>
              <a:rPr lang="es-ES" sz="2400" dirty="0">
                <a:effectLst>
                  <a:outerShdw blurRad="38100" dist="38100" dir="2700000" algn="tl">
                    <a:srgbClr val="FFFFFF"/>
                  </a:outerShdw>
                </a:effectLst>
              </a:rPr>
              <a:t>%    </a:t>
            </a:r>
          </a:p>
          <a:p>
            <a:pPr algn="l">
              <a:defRPr/>
            </a:pPr>
            <a:r>
              <a:rPr lang="es-ES" sz="2400" dirty="0">
                <a:effectLst>
                  <a:outerShdw blurRad="38100" dist="38100" dir="2700000" algn="tl">
                    <a:srgbClr val="FFFFFF"/>
                  </a:outerShdw>
                </a:effectLst>
              </a:rPr>
              <a:t>    </a:t>
            </a:r>
            <a:r>
              <a:rPr lang="es-ES" sz="2400" dirty="0">
                <a:solidFill>
                  <a:srgbClr val="CC0000"/>
                </a:solidFill>
                <a:effectLst>
                  <a:outerShdw blurRad="38100" dist="38100" dir="2700000" algn="tl">
                    <a:srgbClr val="000000"/>
                  </a:outerShdw>
                </a:effectLst>
              </a:rPr>
              <a:t>Conflicto de intereses   </a:t>
            </a:r>
            <a:r>
              <a:rPr lang="es-ES" sz="2400" dirty="0">
                <a:effectLst>
                  <a:outerShdw blurRad="38100" dist="38100" dir="2700000" algn="tl">
                    <a:srgbClr val="FFFFFF"/>
                  </a:outerShdw>
                </a:effectLst>
              </a:rPr>
              <a:t>15%</a:t>
            </a:r>
          </a:p>
          <a:p>
            <a:pPr algn="l">
              <a:defRPr/>
            </a:pPr>
            <a:endParaRPr lang="es-ES" sz="900" dirty="0">
              <a:effectLst>
                <a:outerShdw blurRad="38100" dist="38100" dir="2700000" algn="tl">
                  <a:srgbClr val="FFFFFF"/>
                </a:outerShdw>
              </a:effectLst>
            </a:endParaRPr>
          </a:p>
        </p:txBody>
      </p:sp>
      <p:sp>
        <p:nvSpPr>
          <p:cNvPr id="225293" name="Text Box 13"/>
          <p:cNvSpPr txBox="1">
            <a:spLocks noChangeArrowheads="1"/>
          </p:cNvSpPr>
          <p:nvPr/>
        </p:nvSpPr>
        <p:spPr bwMode="auto">
          <a:xfrm>
            <a:off x="3598863" y="836613"/>
            <a:ext cx="1944687" cy="519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defRPr/>
            </a:pPr>
            <a:endParaRPr lang="es-ES">
              <a:effectLst>
                <a:outerShdw blurRad="38100" dist="38100" dir="2700000" algn="tl">
                  <a:srgbClr val="FFFFFF"/>
                </a:outerShdw>
              </a:effectLst>
            </a:endParaRPr>
          </a:p>
        </p:txBody>
      </p:sp>
      <p:sp>
        <p:nvSpPr>
          <p:cNvPr id="225295" name="Text Box 15"/>
          <p:cNvSpPr txBox="1">
            <a:spLocks noChangeArrowheads="1"/>
          </p:cNvSpPr>
          <p:nvPr/>
        </p:nvSpPr>
        <p:spPr bwMode="auto">
          <a:xfrm>
            <a:off x="2171351" y="1033572"/>
            <a:ext cx="4799711" cy="523220"/>
          </a:xfrm>
          <a:prstGeom prst="rect">
            <a:avLst/>
          </a:prstGeom>
          <a:solidFill>
            <a:srgbClr val="FFCCFF"/>
          </a:solidFill>
          <a:ln w="28575">
            <a:solidFill>
              <a:srgbClr val="CC0000"/>
            </a:solidFill>
            <a:miter lim="800000"/>
            <a:headEnd/>
            <a:tailEnd/>
          </a:ln>
          <a:effectLst/>
          <a:extLst/>
        </p:spPr>
        <p:txBody>
          <a:bodyPr wrap="none">
            <a:spAutoFit/>
          </a:bodyPr>
          <a:lstStyle/>
          <a:p>
            <a:pPr>
              <a:defRPr/>
            </a:pPr>
            <a:r>
              <a:rPr lang="es-ES" sz="2800">
                <a:effectLst>
                  <a:outerShdw blurRad="38100" dist="38100" dir="2700000" algn="tl">
                    <a:srgbClr val="C0C0C0"/>
                  </a:outerShdw>
                </a:effectLst>
              </a:rPr>
              <a:t>Desconocimiento de tópicos</a:t>
            </a:r>
          </a:p>
        </p:txBody>
      </p:sp>
      <p:sp>
        <p:nvSpPr>
          <p:cNvPr id="62467" name="Rectangle 3"/>
          <p:cNvSpPr>
            <a:spLocks noChangeArrowheads="1"/>
          </p:cNvSpPr>
          <p:nvPr/>
        </p:nvSpPr>
        <p:spPr bwMode="auto">
          <a:xfrm>
            <a:off x="7019925" y="404813"/>
            <a:ext cx="1655763"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225297" name="Text Box 17"/>
          <p:cNvSpPr txBox="1">
            <a:spLocks noChangeArrowheads="1"/>
          </p:cNvSpPr>
          <p:nvPr/>
        </p:nvSpPr>
        <p:spPr bwMode="auto">
          <a:xfrm>
            <a:off x="6592406" y="2490562"/>
            <a:ext cx="2177199" cy="1631216"/>
          </a:xfrm>
          <a:prstGeom prst="rect">
            <a:avLst/>
          </a:prstGeom>
          <a:solidFill>
            <a:srgbClr val="FDCEB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dirty="0">
                <a:effectLst>
                  <a:outerShdw blurRad="38100" dist="38100" dir="2700000" algn="tl">
                    <a:srgbClr val="FFFFFF"/>
                  </a:outerShdw>
                </a:effectLst>
              </a:rPr>
              <a:t>Ann </a:t>
            </a:r>
            <a:r>
              <a:rPr lang="es-ES" dirty="0" err="1">
                <a:effectLst>
                  <a:outerShdw blurRad="38100" dist="38100" dir="2700000" algn="tl">
                    <a:srgbClr val="FFFFFF"/>
                  </a:outerShdw>
                </a:effectLst>
              </a:rPr>
              <a:t>Intern</a:t>
            </a:r>
            <a:r>
              <a:rPr lang="es-ES" dirty="0">
                <a:effectLst>
                  <a:outerShdw blurRad="38100" dist="38100" dir="2700000" algn="tl">
                    <a:srgbClr val="FFFFFF"/>
                  </a:outerShdw>
                </a:effectLst>
              </a:rPr>
              <a:t> </a:t>
            </a:r>
            <a:r>
              <a:rPr lang="es-ES" dirty="0" err="1">
                <a:effectLst>
                  <a:outerShdw blurRad="38100" dist="38100" dir="2700000" algn="tl">
                    <a:srgbClr val="FFFFFF"/>
                  </a:outerShdw>
                </a:effectLst>
              </a:rPr>
              <a:t>Med</a:t>
            </a:r>
            <a:endParaRPr lang="es-ES" dirty="0">
              <a:effectLst>
                <a:outerShdw blurRad="38100" dist="38100" dir="2700000" algn="tl">
                  <a:srgbClr val="FFFFFF"/>
                </a:outerShdw>
              </a:effectLst>
            </a:endParaRPr>
          </a:p>
          <a:p>
            <a:pPr>
              <a:defRPr/>
            </a:pPr>
            <a:r>
              <a:rPr lang="es-ES" dirty="0">
                <a:effectLst>
                  <a:outerShdw blurRad="38100" dist="38100" dir="2700000" algn="tl">
                    <a:srgbClr val="FFFFFF"/>
                  </a:outerShdw>
                </a:effectLst>
              </a:rPr>
              <a:t>BMJ</a:t>
            </a:r>
          </a:p>
          <a:p>
            <a:pPr>
              <a:defRPr/>
            </a:pPr>
            <a:r>
              <a:rPr lang="es-ES" dirty="0">
                <a:effectLst>
                  <a:outerShdw blurRad="38100" dist="38100" dir="2700000" algn="tl">
                    <a:srgbClr val="FFFFFF"/>
                  </a:outerShdw>
                </a:effectLst>
              </a:rPr>
              <a:t>JAMA</a:t>
            </a:r>
          </a:p>
          <a:p>
            <a:pPr>
              <a:defRPr/>
            </a:pPr>
            <a:r>
              <a:rPr lang="es-ES" dirty="0" err="1">
                <a:effectLst>
                  <a:outerShdw blurRad="38100" dist="38100" dir="2700000" algn="tl">
                    <a:srgbClr val="FFFFFF"/>
                  </a:outerShdw>
                </a:effectLst>
              </a:rPr>
              <a:t>The</a:t>
            </a:r>
            <a:r>
              <a:rPr lang="es-ES" dirty="0">
                <a:effectLst>
                  <a:outerShdw blurRad="38100" dist="38100" dir="2700000" algn="tl">
                    <a:srgbClr val="FFFFFF"/>
                  </a:outerShdw>
                </a:effectLst>
              </a:rPr>
              <a:t> </a:t>
            </a:r>
            <a:r>
              <a:rPr lang="es-ES" dirty="0" err="1">
                <a:effectLst>
                  <a:outerShdw blurRad="38100" dist="38100" dir="2700000" algn="tl">
                    <a:srgbClr val="FFFFFF"/>
                  </a:outerShdw>
                </a:effectLst>
              </a:rPr>
              <a:t>Lancet</a:t>
            </a:r>
            <a:endParaRPr lang="es-ES" dirty="0">
              <a:effectLst>
                <a:outerShdw blurRad="38100" dist="38100" dir="2700000" algn="tl">
                  <a:srgbClr val="FFFFFF"/>
                </a:outerShdw>
              </a:effectLst>
            </a:endParaRPr>
          </a:p>
          <a:p>
            <a:pPr>
              <a:defRPr/>
            </a:pPr>
            <a:r>
              <a:rPr lang="es-ES" dirty="0">
                <a:effectLst>
                  <a:outerShdw blurRad="38100" dist="38100" dir="2700000" algn="tl">
                    <a:srgbClr val="FFFFFF"/>
                  </a:outerShdw>
                </a:effectLst>
              </a:rPr>
              <a:t>NEJM</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29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29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225292"/>
                                        </p:tgtEl>
                                        <p:attrNameLst>
                                          <p:attrName>style.visibility</p:attrName>
                                        </p:attrNameLst>
                                      </p:cBhvr>
                                      <p:to>
                                        <p:strVal val="visible"/>
                                      </p:to>
                                    </p:set>
                                    <p:anim calcmode="discrete" valueType="clr">
                                      <p:cBhvr override="childStyle">
                                        <p:cTn id="15" dur="80"/>
                                        <p:tgtEl>
                                          <p:spTgt spid="225292"/>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225292"/>
                                        </p:tgtEl>
                                        <p:attrNameLst>
                                          <p:attrName>fillcolor</p:attrName>
                                        </p:attrNameLst>
                                      </p:cBhvr>
                                      <p:tavLst>
                                        <p:tav tm="0">
                                          <p:val>
                                            <p:clrVal>
                                              <a:schemeClr val="accent2"/>
                                            </p:clrVal>
                                          </p:val>
                                        </p:tav>
                                        <p:tav tm="50000">
                                          <p:val>
                                            <p:clrVal>
                                              <a:schemeClr val="hlink"/>
                                            </p:clrVal>
                                          </p:val>
                                        </p:tav>
                                      </p:tavLst>
                                    </p:anim>
                                    <p:set>
                                      <p:cBhvr>
                                        <p:cTn id="17" dur="80"/>
                                        <p:tgtEl>
                                          <p:spTgt spid="22529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2" grpId="0" animBg="1"/>
      <p:bldP spid="225295" grpId="0" animBg="1"/>
      <p:bldP spid="225297" grpId="0"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8" name="Text Box 10"/>
          <p:cNvSpPr txBox="1">
            <a:spLocks noChangeArrowheads="1"/>
          </p:cNvSpPr>
          <p:nvPr/>
        </p:nvSpPr>
        <p:spPr bwMode="auto">
          <a:xfrm>
            <a:off x="2222912" y="1013732"/>
            <a:ext cx="4681537" cy="974725"/>
          </a:xfrm>
          <a:prstGeom prst="rect">
            <a:avLst/>
          </a:prstGeom>
          <a:solidFill>
            <a:srgbClr val="FFCCFF"/>
          </a:solidFill>
          <a:ln w="28575">
            <a:solidFill>
              <a:srgbClr val="CC0000"/>
            </a:solidFill>
            <a:miter lim="800000"/>
            <a:headEnd/>
            <a:tailEnd/>
          </a:ln>
          <a:effectLst/>
          <a:extLst/>
        </p:spPr>
        <p:txBody>
          <a:bodyPr wrap="none">
            <a:spAutoFit/>
          </a:bodyPr>
          <a:lstStyle/>
          <a:p>
            <a:pPr>
              <a:defRPr/>
            </a:pPr>
            <a:r>
              <a:rPr lang="es-ES" sz="2800">
                <a:effectLst>
                  <a:outerShdw blurRad="38100" dist="38100" dir="2700000" algn="tl">
                    <a:srgbClr val="C0C0C0"/>
                  </a:outerShdw>
                </a:effectLst>
              </a:rPr>
              <a:t>Problemas de publicaciones</a:t>
            </a:r>
          </a:p>
          <a:p>
            <a:pPr>
              <a:defRPr/>
            </a:pPr>
            <a:r>
              <a:rPr lang="es-ES" sz="2800">
                <a:effectLst>
                  <a:outerShdw blurRad="38100" dist="38100" dir="2700000" algn="tl">
                    <a:srgbClr val="C0C0C0"/>
                  </a:outerShdw>
                </a:effectLst>
              </a:rPr>
              <a:t> en Latinoamérica</a:t>
            </a:r>
          </a:p>
        </p:txBody>
      </p:sp>
      <p:sp>
        <p:nvSpPr>
          <p:cNvPr id="273419" name="Text Box 11"/>
          <p:cNvSpPr txBox="1">
            <a:spLocks noChangeArrowheads="1"/>
          </p:cNvSpPr>
          <p:nvPr/>
        </p:nvSpPr>
        <p:spPr bwMode="auto">
          <a:xfrm>
            <a:off x="1808163" y="2178050"/>
            <a:ext cx="5527675" cy="2835275"/>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Clr>
                <a:srgbClr val="CC0000"/>
              </a:buClr>
              <a:buFontTx/>
              <a:buChar char="•"/>
              <a:defRPr/>
            </a:pPr>
            <a:r>
              <a:rPr lang="es-ES" dirty="0">
                <a:effectLst>
                  <a:outerShdw blurRad="38100" dist="38100" dir="2700000" algn="tl">
                    <a:srgbClr val="C0C0C0"/>
                  </a:outerShdw>
                </a:effectLst>
              </a:rPr>
              <a:t> </a:t>
            </a:r>
            <a:r>
              <a:rPr lang="es-ES" b="1" dirty="0">
                <a:effectLst>
                  <a:outerShdw blurRad="38100" dist="38100" dir="2700000" algn="tl">
                    <a:srgbClr val="C0C0C0"/>
                  </a:outerShdw>
                </a:effectLst>
              </a:rPr>
              <a:t>Muchas revistas pequeñas</a:t>
            </a:r>
          </a:p>
          <a:p>
            <a:pPr algn="l">
              <a:buClr>
                <a:srgbClr val="CC0000"/>
              </a:buClr>
              <a:buFontTx/>
              <a:buChar char="•"/>
              <a:defRPr/>
            </a:pPr>
            <a:r>
              <a:rPr lang="es-ES" dirty="0">
                <a:effectLst>
                  <a:outerShdw blurRad="38100" dist="38100" dir="2700000" algn="tl">
                    <a:srgbClr val="C0C0C0"/>
                  </a:outerShdw>
                </a:effectLst>
              </a:rPr>
              <a:t> Periodicidad irregular</a:t>
            </a:r>
          </a:p>
          <a:p>
            <a:pPr algn="l">
              <a:buClr>
                <a:srgbClr val="CC0000"/>
              </a:buClr>
              <a:buFontTx/>
              <a:buChar char="•"/>
              <a:defRPr/>
            </a:pPr>
            <a:r>
              <a:rPr lang="es-ES" dirty="0">
                <a:effectLst>
                  <a:outerShdw blurRad="38100" dist="38100" dir="2700000" algn="tl">
                    <a:srgbClr val="C0C0C0"/>
                  </a:outerShdw>
                </a:effectLst>
              </a:rPr>
              <a:t> Carencia de artículos originales y de calidad</a:t>
            </a:r>
          </a:p>
          <a:p>
            <a:pPr algn="l">
              <a:buClr>
                <a:srgbClr val="CC0000"/>
              </a:buClr>
              <a:buFontTx/>
              <a:buChar char="•"/>
              <a:defRPr/>
            </a:pPr>
            <a:r>
              <a:rPr lang="es-ES" dirty="0">
                <a:effectLst>
                  <a:outerShdw blurRad="38100" dist="38100" dir="2700000" algn="tl">
                    <a:srgbClr val="C0C0C0"/>
                  </a:outerShdw>
                </a:effectLst>
              </a:rPr>
              <a:t> Arbitrajes y ediciones deficientes </a:t>
            </a:r>
          </a:p>
          <a:p>
            <a:pPr algn="l">
              <a:buClr>
                <a:srgbClr val="CC0000"/>
              </a:buClr>
              <a:buFontTx/>
              <a:buChar char="•"/>
              <a:defRPr/>
            </a:pPr>
            <a:r>
              <a:rPr lang="es-ES" dirty="0">
                <a:effectLst>
                  <a:outerShdw blurRad="38100" dist="38100" dir="2700000" algn="tl">
                    <a:srgbClr val="C0C0C0"/>
                  </a:outerShdw>
                </a:effectLst>
              </a:rPr>
              <a:t> Conflictos de intereses entre autores, </a:t>
            </a:r>
          </a:p>
          <a:p>
            <a:pPr algn="l">
              <a:buClr>
                <a:srgbClr val="CC0000"/>
              </a:buClr>
              <a:defRPr/>
            </a:pPr>
            <a:r>
              <a:rPr lang="es-ES" dirty="0">
                <a:effectLst>
                  <a:outerShdw blurRad="38100" dist="38100" dir="2700000" algn="tl">
                    <a:srgbClr val="C0C0C0"/>
                  </a:outerShdw>
                </a:effectLst>
              </a:rPr>
              <a:t>  árbitros y editores</a:t>
            </a:r>
          </a:p>
          <a:p>
            <a:pPr algn="l">
              <a:buClr>
                <a:srgbClr val="CC0000"/>
              </a:buClr>
              <a:buFontTx/>
              <a:buChar char="•"/>
              <a:defRPr/>
            </a:pPr>
            <a:r>
              <a:rPr lang="es-ES" dirty="0">
                <a:effectLst>
                  <a:outerShdw blurRad="38100" dist="38100" dir="2700000" algn="tl">
                    <a:srgbClr val="C0C0C0"/>
                  </a:outerShdw>
                </a:effectLst>
              </a:rPr>
              <a:t> “Endogamia”</a:t>
            </a:r>
          </a:p>
          <a:p>
            <a:pPr algn="l">
              <a:buClr>
                <a:srgbClr val="CC0000"/>
              </a:buClr>
              <a:buFontTx/>
              <a:buChar char="•"/>
              <a:defRPr/>
            </a:pPr>
            <a:r>
              <a:rPr lang="es-ES" dirty="0">
                <a:effectLst>
                  <a:outerShdw blurRad="38100" dist="38100" dir="2700000" algn="tl">
                    <a:srgbClr val="C0C0C0"/>
                  </a:outerShdw>
                </a:effectLst>
              </a:rPr>
              <a:t> Falta de fondos</a:t>
            </a:r>
          </a:p>
          <a:p>
            <a:pPr algn="l">
              <a:buClr>
                <a:srgbClr val="CC0000"/>
              </a:buClr>
              <a:buFontTx/>
              <a:buChar char="•"/>
              <a:defRPr/>
            </a:pPr>
            <a:r>
              <a:rPr lang="es-ES" dirty="0">
                <a:effectLst>
                  <a:outerShdw blurRad="38100" dist="38100" dir="2700000" algn="tl">
                    <a:srgbClr val="C0C0C0"/>
                  </a:outerShdw>
                </a:effectLst>
              </a:rPr>
              <a:t> Querer más revistas para pequeños grupos</a:t>
            </a:r>
          </a:p>
        </p:txBody>
      </p:sp>
      <p:sp>
        <p:nvSpPr>
          <p:cNvPr id="273420" name="Text Box 12"/>
          <p:cNvSpPr txBox="1">
            <a:spLocks noChangeArrowheads="1"/>
          </p:cNvSpPr>
          <p:nvPr/>
        </p:nvSpPr>
        <p:spPr bwMode="auto">
          <a:xfrm>
            <a:off x="2627313" y="5229225"/>
            <a:ext cx="4668837"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defRPr/>
            </a:pPr>
            <a:r>
              <a:rPr lang="es-ES" sz="1200" dirty="0">
                <a:effectLst>
                  <a:outerShdw blurRad="38100" dist="38100" dir="2700000" algn="tl">
                    <a:srgbClr val="FFFFFF"/>
                  </a:outerShdw>
                </a:effectLst>
              </a:rPr>
              <a:t>F. Meyer, 2012  comunicación personal</a:t>
            </a:r>
          </a:p>
          <a:p>
            <a:pPr algn="r">
              <a:defRPr/>
            </a:pPr>
            <a:r>
              <a:rPr lang="es-ES" sz="1200" dirty="0">
                <a:effectLst>
                  <a:outerShdw blurRad="38100" dist="38100" dir="2700000" algn="tl">
                    <a:srgbClr val="FFFFFF"/>
                  </a:outerShdw>
                </a:effectLst>
              </a:rPr>
              <a:t>M.O Gómez et al.</a:t>
            </a:r>
          </a:p>
          <a:p>
            <a:pPr algn="r">
              <a:defRPr/>
            </a:pPr>
            <a:r>
              <a:rPr lang="es-ES" sz="1200" i="1" dirty="0" err="1">
                <a:effectLst>
                  <a:outerShdw blurRad="38100" dist="38100" dir="2700000" algn="tl">
                    <a:srgbClr val="FFFFFF"/>
                  </a:outerShdw>
                </a:effectLst>
              </a:rPr>
              <a:t>Situational</a:t>
            </a:r>
            <a:r>
              <a:rPr lang="es-ES" sz="1200" i="1" dirty="0">
                <a:effectLst>
                  <a:outerShdw blurRad="38100" dist="38100" dir="2700000" algn="tl">
                    <a:srgbClr val="FFFFFF"/>
                  </a:outerShdw>
                </a:effectLst>
              </a:rPr>
              <a:t> </a:t>
            </a:r>
            <a:r>
              <a:rPr lang="es-ES" sz="1200" i="1" dirty="0" err="1">
                <a:effectLst>
                  <a:outerShdw blurRad="38100" dist="38100" dir="2700000" algn="tl">
                    <a:srgbClr val="FFFFFF"/>
                  </a:outerShdw>
                </a:effectLst>
              </a:rPr>
              <a:t>study</a:t>
            </a:r>
            <a:r>
              <a:rPr lang="es-ES" sz="1200" i="1" dirty="0">
                <a:effectLst>
                  <a:outerShdw blurRad="38100" dist="38100" dir="2700000" algn="tl">
                    <a:srgbClr val="FFFFFF"/>
                  </a:outerShdw>
                </a:effectLst>
              </a:rPr>
              <a:t> of </a:t>
            </a:r>
            <a:r>
              <a:rPr lang="es-ES" sz="1200" i="1" dirty="0" err="1">
                <a:effectLst>
                  <a:outerShdw blurRad="38100" dist="38100" dir="2700000" algn="tl">
                    <a:srgbClr val="FFFFFF"/>
                  </a:outerShdw>
                </a:effectLst>
              </a:rPr>
              <a:t>seven</a:t>
            </a:r>
            <a:r>
              <a:rPr lang="es-ES" sz="1200" i="1" dirty="0">
                <a:effectLst>
                  <a:outerShdw blurRad="38100" dist="38100" dir="2700000" algn="tl">
                    <a:srgbClr val="FFFFFF"/>
                  </a:outerShdw>
                </a:effectLst>
              </a:rPr>
              <a:t> </a:t>
            </a:r>
            <a:r>
              <a:rPr lang="es-ES" sz="1200" i="1" dirty="0" err="1">
                <a:effectLst>
                  <a:outerShdw blurRad="38100" dist="38100" dir="2700000" algn="tl">
                    <a:srgbClr val="FFFFFF"/>
                  </a:outerShdw>
                </a:effectLst>
              </a:rPr>
              <a:t>Latin</a:t>
            </a:r>
            <a:r>
              <a:rPr lang="es-ES" sz="1200" i="1" dirty="0">
                <a:effectLst>
                  <a:outerShdw blurRad="38100" dist="38100" dir="2700000" algn="tl">
                    <a:srgbClr val="FFFFFF"/>
                  </a:outerShdw>
                </a:effectLst>
              </a:rPr>
              <a:t>-American </a:t>
            </a:r>
            <a:r>
              <a:rPr lang="es-ES" sz="1200" i="1" dirty="0" err="1">
                <a:effectLst>
                  <a:outerShdw blurRad="38100" dist="38100" dir="2700000" algn="tl">
                    <a:srgbClr val="FFFFFF"/>
                  </a:outerShdw>
                </a:effectLst>
              </a:rPr>
              <a:t>pulmonology</a:t>
            </a:r>
            <a:r>
              <a:rPr lang="es-ES" sz="1200" i="1" dirty="0">
                <a:effectLst>
                  <a:outerShdw blurRad="38100" dist="38100" dir="2700000" algn="tl">
                    <a:srgbClr val="FFFFFF"/>
                  </a:outerShdw>
                </a:effectLst>
              </a:rPr>
              <a:t> </a:t>
            </a:r>
            <a:r>
              <a:rPr lang="es-ES" sz="1200" i="1" dirty="0" err="1">
                <a:effectLst>
                  <a:outerShdw blurRad="38100" dist="38100" dir="2700000" algn="tl">
                    <a:srgbClr val="FFFFFF"/>
                  </a:outerShdw>
                </a:effectLst>
              </a:rPr>
              <a:t>journals</a:t>
            </a:r>
            <a:endParaRPr lang="es-ES" sz="1200" i="1" dirty="0">
              <a:effectLst>
                <a:outerShdw blurRad="38100" dist="38100" dir="2700000" algn="tl">
                  <a:srgbClr val="FFFFFF"/>
                </a:outerShdw>
              </a:effectLst>
            </a:endParaRPr>
          </a:p>
          <a:p>
            <a:pPr algn="r">
              <a:defRPr/>
            </a:pPr>
            <a:r>
              <a:rPr lang="es-ES" sz="1200" dirty="0">
                <a:effectLst>
                  <a:outerShdw blurRad="38100" dist="38100" dir="2700000" algn="tl">
                    <a:srgbClr val="FFFFFF"/>
                  </a:outerShdw>
                </a:effectLst>
              </a:rPr>
              <a:t>J. </a:t>
            </a:r>
            <a:r>
              <a:rPr lang="es-ES" sz="1200" dirty="0" err="1">
                <a:effectLst>
                  <a:outerShdw blurRad="38100" dist="38100" dir="2700000" algn="tl">
                    <a:srgbClr val="FFFFFF"/>
                  </a:outerShdw>
                </a:effectLst>
              </a:rPr>
              <a:t>Bras</a:t>
            </a:r>
            <a:r>
              <a:rPr lang="es-ES" sz="1200" dirty="0">
                <a:effectLst>
                  <a:outerShdw blurRad="38100" dist="38100" dir="2700000" algn="tl">
                    <a:srgbClr val="FFFFFF"/>
                  </a:outerShdw>
                </a:effectLst>
              </a:rPr>
              <a:t> </a:t>
            </a:r>
            <a:r>
              <a:rPr lang="es-ES" sz="1200" dirty="0" err="1">
                <a:effectLst>
                  <a:outerShdw blurRad="38100" dist="38100" dir="2700000" algn="tl">
                    <a:srgbClr val="FFFFFF"/>
                  </a:outerShdw>
                </a:effectLst>
              </a:rPr>
              <a:t>Pneumonol</a:t>
            </a:r>
            <a:r>
              <a:rPr lang="es-ES" sz="1200" dirty="0">
                <a:effectLst>
                  <a:outerShdw blurRad="38100" dist="38100" dir="2700000" algn="tl">
                    <a:srgbClr val="FFFFFF"/>
                  </a:outerShdw>
                </a:effectLst>
              </a:rPr>
              <a:t> 2007; 33: 358-61</a:t>
            </a:r>
          </a:p>
        </p:txBody>
      </p:sp>
      <p:sp>
        <p:nvSpPr>
          <p:cNvPr id="62467" name="Rectangle 3"/>
          <p:cNvSpPr>
            <a:spLocks noChangeArrowheads="1"/>
          </p:cNvSpPr>
          <p:nvPr/>
        </p:nvSpPr>
        <p:spPr bwMode="auto">
          <a:xfrm>
            <a:off x="7019925" y="404813"/>
            <a:ext cx="1655763"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7 CuadroTexto"/>
          <p:cNvSpPr txBox="1"/>
          <p:nvPr/>
        </p:nvSpPr>
        <p:spPr>
          <a:xfrm>
            <a:off x="966797" y="1124744"/>
            <a:ext cx="1156931" cy="769441"/>
          </a:xfrm>
          <a:prstGeom prst="rect">
            <a:avLst/>
          </a:prstGeom>
          <a:noFill/>
        </p:spPr>
        <p:txBody>
          <a:bodyPr wrap="square" rtlCol="0">
            <a:spAutoFit/>
          </a:bodyPr>
          <a:lstStyle/>
          <a:p>
            <a:r>
              <a:rPr lang="es-VE" sz="4400" b="1" dirty="0" smtClean="0">
                <a:solidFill>
                  <a:srgbClr val="C00000"/>
                </a:solidFill>
                <a:effectLst>
                  <a:outerShdw blurRad="38100" dist="38100" dir="2700000" algn="tl">
                    <a:srgbClr val="000000">
                      <a:alpha val="43137"/>
                    </a:srgbClr>
                  </a:outerShdw>
                </a:effectLst>
              </a:rPr>
              <a:t>***</a:t>
            </a:r>
            <a:endParaRPr lang="es-VE" sz="4400" b="1" dirty="0">
              <a:solidFill>
                <a:srgbClr val="C0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341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273418"/>
                                        </p:tgtEl>
                                        <p:attrNameLst>
                                          <p:attrName>style.visibility</p:attrName>
                                        </p:attrNameLst>
                                      </p:cBhvr>
                                      <p:to>
                                        <p:strVal val="visible"/>
                                      </p:to>
                                    </p:set>
                                    <p:anim calcmode="discrete" valueType="clr">
                                      <p:cBhvr override="childStyle">
                                        <p:cTn id="11" dur="80"/>
                                        <p:tgtEl>
                                          <p:spTgt spid="273418"/>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273418"/>
                                        </p:tgtEl>
                                        <p:attrNameLst>
                                          <p:attrName>fillcolor</p:attrName>
                                        </p:attrNameLst>
                                      </p:cBhvr>
                                      <p:tavLst>
                                        <p:tav tm="0">
                                          <p:val>
                                            <p:clrVal>
                                              <a:schemeClr val="accent2"/>
                                            </p:clrVal>
                                          </p:val>
                                        </p:tav>
                                        <p:tav tm="50000">
                                          <p:val>
                                            <p:clrVal>
                                              <a:schemeClr val="hlink"/>
                                            </p:clrVal>
                                          </p:val>
                                        </p:tav>
                                      </p:tavLst>
                                    </p:anim>
                                    <p:set>
                                      <p:cBhvr>
                                        <p:cTn id="13" dur="80"/>
                                        <p:tgtEl>
                                          <p:spTgt spid="273418"/>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8" grpId="0" animBg="1"/>
      <p:bldP spid="273419"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2933700" y="1556792"/>
            <a:ext cx="3276600" cy="850900"/>
          </a:xfrm>
          <a:prstGeom prst="rect">
            <a:avLst/>
          </a:prstGeom>
          <a:solidFill>
            <a:srgbClr val="FFC69F"/>
          </a:solidFill>
          <a:ln w="28575">
            <a:solidFill>
              <a:srgbClr val="B82C00"/>
            </a:solidFill>
            <a:miter lim="800000"/>
            <a:headEnd/>
            <a:tailEnd/>
          </a:ln>
          <a:effectLst>
            <a:outerShdw dist="53882" dir="2700000" algn="ctr" rotWithShape="0">
              <a:schemeClr val="bg2"/>
            </a:outerShdw>
          </a:effectLst>
        </p:spPr>
        <p:txBody>
          <a:bodyPr>
            <a:spAutoFit/>
          </a:bodyPr>
          <a:lstStyle>
            <a:lvl1pPr algn="l">
              <a:defRPr>
                <a:solidFill>
                  <a:schemeClr val="tx1"/>
                </a:solidFill>
                <a:latin typeface="Arial" charset="0"/>
              </a:defRPr>
            </a:lvl1pPr>
            <a:lvl2pPr marL="742950" indent="-285750" algn="l">
              <a:defRPr>
                <a:solidFill>
                  <a:schemeClr val="tx1"/>
                </a:solidFill>
                <a:latin typeface="Arial" charset="0"/>
              </a:defRPr>
            </a:lvl2pPr>
            <a:lvl3pPr marL="1143000" indent="-228600" algn="l">
              <a:defRPr>
                <a:solidFill>
                  <a:schemeClr val="tx1"/>
                </a:solidFill>
                <a:latin typeface="Arial" charset="0"/>
              </a:defRPr>
            </a:lvl3pPr>
            <a:lvl4pPr marL="1600200" indent="-228600" algn="l">
              <a:defRPr>
                <a:solidFill>
                  <a:schemeClr val="tx1"/>
                </a:solidFill>
                <a:latin typeface="Arial" charset="0"/>
              </a:defRPr>
            </a:lvl4pPr>
            <a:lvl5pPr marL="2057400" indent="-228600" algn="l">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s-ES_tradnl" sz="2400" b="1" smtClean="0">
                <a:effectLst>
                  <a:outerShdw blurRad="38100" dist="38100" dir="2700000" algn="tl">
                    <a:srgbClr val="FFFFFF"/>
                  </a:outerShdw>
                </a:effectLst>
                <a:latin typeface="Comic Sans MS" pitchFamily="66" charset="0"/>
              </a:rPr>
              <a:t>Frecuencia de conductas impropias</a:t>
            </a:r>
          </a:p>
        </p:txBody>
      </p:sp>
      <p:sp>
        <p:nvSpPr>
          <p:cNvPr id="3" name="Text Box 10"/>
          <p:cNvSpPr txBox="1">
            <a:spLocks noChangeArrowheads="1"/>
          </p:cNvSpPr>
          <p:nvPr/>
        </p:nvSpPr>
        <p:spPr bwMode="auto">
          <a:xfrm>
            <a:off x="1911350" y="2548409"/>
            <a:ext cx="5316538" cy="82232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400">
                <a:effectLst>
                  <a:outerShdw blurRad="38100" dist="38100" dir="2700000" algn="tl">
                    <a:srgbClr val="C0C0C0"/>
                  </a:outerShdw>
                </a:effectLst>
              </a:rPr>
              <a:t>Inaceptablemente prevalente y alta </a:t>
            </a:r>
          </a:p>
          <a:p>
            <a:pPr>
              <a:defRPr/>
            </a:pPr>
            <a:r>
              <a:rPr lang="es-ES" sz="2400">
                <a:effectLst>
                  <a:outerShdw blurRad="38100" dist="38100" dir="2700000" algn="tl">
                    <a:srgbClr val="C0C0C0"/>
                  </a:outerShdw>
                </a:effectLst>
              </a:rPr>
              <a:t>en USA y Europa</a:t>
            </a:r>
          </a:p>
        </p:txBody>
      </p:sp>
      <p:sp>
        <p:nvSpPr>
          <p:cNvPr id="4" name="Text Box 11"/>
          <p:cNvSpPr txBox="1">
            <a:spLocks noChangeArrowheads="1"/>
          </p:cNvSpPr>
          <p:nvPr/>
        </p:nvSpPr>
        <p:spPr bwMode="auto">
          <a:xfrm>
            <a:off x="5683250" y="4608984"/>
            <a:ext cx="1697038"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1200"/>
              <a:t>BMJ 2012; 344;e377</a:t>
            </a:r>
          </a:p>
        </p:txBody>
      </p:sp>
      <p:sp>
        <p:nvSpPr>
          <p:cNvPr id="5" name="Text Box 12"/>
          <p:cNvSpPr txBox="1">
            <a:spLocks noChangeArrowheads="1"/>
          </p:cNvSpPr>
          <p:nvPr/>
        </p:nvSpPr>
        <p:spPr bwMode="auto">
          <a:xfrm>
            <a:off x="1792288" y="3783484"/>
            <a:ext cx="5559425" cy="669925"/>
          </a:xfrm>
          <a:prstGeom prst="rect">
            <a:avLst/>
          </a:prstGeom>
          <a:noFill/>
          <a:ln w="28575">
            <a:solidFill>
              <a:srgbClr val="FF6737"/>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800">
                <a:effectLst>
                  <a:outerShdw blurRad="38100" dist="38100" dir="2700000" algn="tl">
                    <a:srgbClr val="C0C0C0"/>
                  </a:outerShdw>
                </a:effectLst>
              </a:rPr>
              <a:t>1 de cada 7 científicos en UK han sido testigos de </a:t>
            </a:r>
          </a:p>
          <a:p>
            <a:pPr>
              <a:defRPr/>
            </a:pPr>
            <a:r>
              <a:rPr lang="es-ES" sz="1800">
                <a:effectLst>
                  <a:outerShdw blurRad="38100" dist="38100" dir="2700000" algn="tl">
                    <a:srgbClr val="C0C0C0"/>
                  </a:outerShdw>
                </a:effectLst>
              </a:rPr>
              <a:t>conducta impropia al publicar</a:t>
            </a:r>
          </a:p>
        </p:txBody>
      </p:sp>
      <p:sp>
        <p:nvSpPr>
          <p:cNvPr id="6" name="Text Box 13"/>
          <p:cNvSpPr txBox="1">
            <a:spLocks noChangeArrowheads="1"/>
          </p:cNvSpPr>
          <p:nvPr/>
        </p:nvSpPr>
        <p:spPr bwMode="auto">
          <a:xfrm>
            <a:off x="1476375" y="5064596"/>
            <a:ext cx="6156325" cy="669925"/>
          </a:xfrm>
          <a:prstGeom prst="rect">
            <a:avLst/>
          </a:prstGeom>
          <a:noFill/>
          <a:ln w="28575">
            <a:solidFill>
              <a:srgbClr val="FF6737"/>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800">
                <a:effectLst>
                  <a:outerShdw blurRad="38100" dist="38100" dir="2700000" algn="tl">
                    <a:srgbClr val="C0C0C0"/>
                  </a:outerShdw>
                </a:effectLst>
              </a:rPr>
              <a:t>Autores honorarios y fantasmas en 21% de artículos </a:t>
            </a:r>
          </a:p>
          <a:p>
            <a:pPr>
              <a:defRPr/>
            </a:pPr>
            <a:r>
              <a:rPr lang="es-ES" sz="1800">
                <a:effectLst>
                  <a:outerShdw blurRad="38100" dist="38100" dir="2700000" algn="tl">
                    <a:srgbClr val="C0C0C0"/>
                  </a:outerShdw>
                </a:effectLst>
              </a:rPr>
              <a:t>publicados en principales revistas generales de medicina</a:t>
            </a:r>
          </a:p>
        </p:txBody>
      </p:sp>
      <p:sp>
        <p:nvSpPr>
          <p:cNvPr id="7" name="Text Box 14"/>
          <p:cNvSpPr txBox="1">
            <a:spLocks noChangeArrowheads="1"/>
          </p:cNvSpPr>
          <p:nvPr/>
        </p:nvSpPr>
        <p:spPr bwMode="auto">
          <a:xfrm>
            <a:off x="5867400" y="5818659"/>
            <a:ext cx="1744663"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1200"/>
              <a:t>BMJ 2011; 343;d6128</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1" name="Text Box 11"/>
          <p:cNvSpPr txBox="1">
            <a:spLocks noChangeArrowheads="1"/>
          </p:cNvSpPr>
          <p:nvPr/>
        </p:nvSpPr>
        <p:spPr bwMode="auto">
          <a:xfrm>
            <a:off x="544446" y="728935"/>
            <a:ext cx="1850186" cy="707886"/>
          </a:xfrm>
          <a:prstGeom prst="rect">
            <a:avLst/>
          </a:prstGeom>
          <a:solidFill>
            <a:schemeClr val="bg1"/>
          </a:solidFill>
          <a:ln w="28575">
            <a:solidFill>
              <a:srgbClr val="0000FF"/>
            </a:solidFill>
            <a:miter lim="800000"/>
            <a:headEnd/>
            <a:tailEnd/>
          </a:ln>
          <a:effectLst>
            <a:outerShdw dist="53882" dir="2700000" algn="ctr" rotWithShape="0">
              <a:schemeClr val="tx1"/>
            </a:outerShdw>
          </a:effectLst>
        </p:spPr>
        <p:txBody>
          <a:bodyPr wrap="none">
            <a:spAutoFit/>
          </a:bodyPr>
          <a:lstStyle/>
          <a:p>
            <a:pPr marL="261938" indent="-261938" algn="l">
              <a:buClr>
                <a:srgbClr val="C00000"/>
              </a:buClr>
              <a:buSzPct val="150000"/>
              <a:buFont typeface="Arial" pitchFamily="34" charset="0"/>
              <a:buChar char="•"/>
              <a:defRPr/>
            </a:pPr>
            <a:r>
              <a:rPr lang="es-ES_tradnl" dirty="0" smtClean="0">
                <a:effectLst>
                  <a:outerShdw blurRad="38100" dist="38100" dir="2700000" algn="tl">
                    <a:srgbClr val="C0C0C0"/>
                  </a:outerShdw>
                </a:effectLst>
              </a:rPr>
              <a:t>¿</a:t>
            </a:r>
            <a:r>
              <a:rPr lang="es-ES_tradnl" dirty="0">
                <a:effectLst>
                  <a:outerShdw blurRad="38100" dist="38100" dir="2700000" algn="tl">
                    <a:srgbClr val="C0C0C0"/>
                  </a:outerShdw>
                </a:effectLst>
              </a:rPr>
              <a:t>Qué pasa </a:t>
            </a:r>
            <a:endParaRPr lang="es-ES_tradnl" dirty="0" smtClean="0">
              <a:effectLst>
                <a:outerShdw blurRad="38100" dist="38100" dir="2700000" algn="tl">
                  <a:srgbClr val="C0C0C0"/>
                </a:outerShdw>
              </a:effectLst>
            </a:endParaRPr>
          </a:p>
          <a:p>
            <a:pPr algn="l">
              <a:buClr>
                <a:srgbClr val="C00000"/>
              </a:buClr>
              <a:buSzPct val="150000"/>
              <a:defRPr/>
            </a:pPr>
            <a:r>
              <a:rPr lang="es-ES_tradnl" dirty="0" smtClean="0">
                <a:effectLst>
                  <a:outerShdw blurRad="38100" dist="38100" dir="2700000" algn="tl">
                    <a:srgbClr val="C0C0C0"/>
                  </a:outerShdw>
                </a:effectLst>
              </a:rPr>
              <a:t> actualmente</a:t>
            </a:r>
            <a:r>
              <a:rPr lang="es-ES_tradnl" dirty="0">
                <a:effectLst>
                  <a:outerShdw blurRad="38100" dist="38100" dir="2700000" algn="tl">
                    <a:srgbClr val="C0C0C0"/>
                  </a:outerShdw>
                </a:effectLst>
              </a:rPr>
              <a:t>?</a:t>
            </a:r>
          </a:p>
        </p:txBody>
      </p:sp>
      <p:sp>
        <p:nvSpPr>
          <p:cNvPr id="10"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10290" y="2420888"/>
            <a:ext cx="4923420" cy="1384995"/>
          </a:xfrm>
          <a:prstGeom prst="rect">
            <a:avLst/>
          </a:prstGeom>
        </p:spPr>
        <p:txBody>
          <a:bodyPr wrap="square">
            <a:spAutoFit/>
          </a:bodyPr>
          <a:lstStyle/>
          <a:p>
            <a:r>
              <a:rPr lang="en-US" sz="2800" dirty="0" smtClean="0"/>
              <a:t>“Scientific </a:t>
            </a:r>
            <a:r>
              <a:rPr lang="en-US" sz="2800" dirty="0"/>
              <a:t>publishing in developing countries: </a:t>
            </a:r>
            <a:r>
              <a:rPr lang="en-US" sz="2800" dirty="0" smtClean="0"/>
              <a:t>Challenges </a:t>
            </a:r>
            <a:r>
              <a:rPr lang="es-VE" sz="2800" dirty="0" err="1" smtClean="0"/>
              <a:t>for</a:t>
            </a:r>
            <a:r>
              <a:rPr lang="es-VE" sz="2800" dirty="0" smtClean="0"/>
              <a:t> </a:t>
            </a:r>
            <a:r>
              <a:rPr lang="es-VE" sz="2800" dirty="0" err="1"/>
              <a:t>the</a:t>
            </a:r>
            <a:r>
              <a:rPr lang="es-VE" sz="2800" dirty="0"/>
              <a:t> </a:t>
            </a:r>
            <a:r>
              <a:rPr lang="es-VE" sz="2800" dirty="0" err="1" smtClean="0"/>
              <a:t>future</a:t>
            </a:r>
            <a:r>
              <a:rPr lang="en-US" sz="2800" dirty="0" smtClean="0"/>
              <a:t>“</a:t>
            </a:r>
            <a:endParaRPr lang="es-VE" sz="2800" dirty="0"/>
          </a:p>
        </p:txBody>
      </p:sp>
      <p:sp>
        <p:nvSpPr>
          <p:cNvPr id="3" name="2 Rectángulo"/>
          <p:cNvSpPr/>
          <p:nvPr/>
        </p:nvSpPr>
        <p:spPr>
          <a:xfrm>
            <a:off x="3203848" y="4124205"/>
            <a:ext cx="3652150" cy="830997"/>
          </a:xfrm>
          <a:prstGeom prst="rect">
            <a:avLst/>
          </a:prstGeom>
        </p:spPr>
        <p:txBody>
          <a:bodyPr wrap="square">
            <a:spAutoFit/>
          </a:bodyPr>
          <a:lstStyle/>
          <a:p>
            <a:pPr lvl="0" algn="r"/>
            <a:r>
              <a:rPr lang="es-VE" sz="1600" dirty="0">
                <a:solidFill>
                  <a:srgbClr val="000000"/>
                </a:solidFill>
              </a:rPr>
              <a:t>Françoise </a:t>
            </a:r>
            <a:r>
              <a:rPr lang="es-VE" sz="1600" dirty="0" err="1" smtClean="0">
                <a:solidFill>
                  <a:srgbClr val="000000"/>
                </a:solidFill>
              </a:rPr>
              <a:t>Salager</a:t>
            </a:r>
            <a:r>
              <a:rPr lang="es-VE" sz="1600" dirty="0" smtClean="0">
                <a:solidFill>
                  <a:srgbClr val="000000"/>
                </a:solidFill>
              </a:rPr>
              <a:t>-Meyer</a:t>
            </a:r>
          </a:p>
          <a:p>
            <a:pPr lvl="0" algn="r"/>
            <a:r>
              <a:rPr lang="en-US" sz="1600" dirty="0"/>
              <a:t>Journal of English for Academic Purposes </a:t>
            </a:r>
            <a:r>
              <a:rPr lang="en-US" sz="1600" dirty="0" smtClean="0"/>
              <a:t>2008; 7: </a:t>
            </a:r>
            <a:r>
              <a:rPr lang="en-US" sz="1600" dirty="0"/>
              <a:t>121e132</a:t>
            </a:r>
            <a:endParaRPr lang="es-VE" sz="1600" dirty="0">
              <a:solidFill>
                <a:srgbClr val="000000"/>
              </a:solidFill>
            </a:endParaRPr>
          </a:p>
        </p:txBody>
      </p:sp>
      <p:sp>
        <p:nvSpPr>
          <p:cNvPr id="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extLst>
      <p:ext uri="{BB962C8B-B14F-4D97-AF65-F5344CB8AC3E}">
        <p14:creationId xmlns:p14="http://schemas.microsoft.com/office/powerpoint/2010/main" xmlns="" val="3814486957"/>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126991" name="Text Box 15"/>
          <p:cNvSpPr txBox="1">
            <a:spLocks noChangeArrowheads="1"/>
          </p:cNvSpPr>
          <p:nvPr/>
        </p:nvSpPr>
        <p:spPr bwMode="auto">
          <a:xfrm>
            <a:off x="1950938" y="1341438"/>
            <a:ext cx="5240538" cy="523220"/>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 sz="2800">
                <a:effectLst>
                  <a:outerShdw blurRad="38100" dist="38100" dir="2700000" algn="tl">
                    <a:srgbClr val="FFFFFF"/>
                  </a:outerShdw>
                </a:effectLst>
              </a:rPr>
              <a:t>Responsabilidades de editores</a:t>
            </a:r>
          </a:p>
        </p:txBody>
      </p:sp>
      <p:sp>
        <p:nvSpPr>
          <p:cNvPr id="126992" name="Text Box 16"/>
          <p:cNvSpPr txBox="1">
            <a:spLocks noChangeArrowheads="1"/>
          </p:cNvSpPr>
          <p:nvPr/>
        </p:nvSpPr>
        <p:spPr bwMode="auto">
          <a:xfrm>
            <a:off x="2667000" y="4508500"/>
            <a:ext cx="3810000" cy="549275"/>
          </a:xfrm>
          <a:prstGeom prst="rect">
            <a:avLst/>
          </a:prstGeom>
          <a:solidFill>
            <a:srgbClr val="BADBE0"/>
          </a:solidFill>
          <a:ln>
            <a:noFill/>
          </a:ln>
          <a:effectLst/>
          <a:extLst/>
        </p:spPr>
        <p:txBody>
          <a:bodyPr wrap="none">
            <a:spAutoFit/>
          </a:bodyPr>
          <a:lstStyle/>
          <a:p>
            <a:pPr>
              <a:defRPr/>
            </a:pPr>
            <a:r>
              <a:rPr lang="es-ES" sz="1800" b="1" dirty="0">
                <a:effectLst>
                  <a:outerShdw blurRad="38100" dist="38100" dir="2700000" algn="tl">
                    <a:srgbClr val="C0C0C0"/>
                  </a:outerShdw>
                </a:effectLst>
              </a:rPr>
              <a:t>WHO</a:t>
            </a:r>
            <a:r>
              <a:rPr lang="es-ES" sz="1800" dirty="0">
                <a:effectLst>
                  <a:outerShdw blurRad="38100" dist="38100" dir="2700000" algn="tl">
                    <a:srgbClr val="C0C0C0"/>
                  </a:outerShdw>
                </a:effectLst>
              </a:rPr>
              <a:t> EMRO</a:t>
            </a:r>
          </a:p>
          <a:p>
            <a:pPr>
              <a:defRPr/>
            </a:pPr>
            <a:r>
              <a:rPr lang="es-ES" sz="1200" dirty="0">
                <a:effectLst>
                  <a:outerShdw blurRad="38100" dist="38100" dir="2700000" algn="tl">
                    <a:srgbClr val="C0C0C0"/>
                  </a:outerShdw>
                </a:effectLst>
              </a:rPr>
              <a:t>http://applications.emro.who.int/dsaf/dsa1034.pdf</a:t>
            </a:r>
          </a:p>
        </p:txBody>
      </p:sp>
      <p:sp>
        <p:nvSpPr>
          <p:cNvPr id="126994" name="Text Box 18"/>
          <p:cNvSpPr txBox="1">
            <a:spLocks noChangeArrowheads="1"/>
          </p:cNvSpPr>
          <p:nvPr/>
        </p:nvSpPr>
        <p:spPr bwMode="auto">
          <a:xfrm>
            <a:off x="2222500" y="5229225"/>
            <a:ext cx="4699000" cy="549275"/>
          </a:xfrm>
          <a:prstGeom prst="rect">
            <a:avLst/>
          </a:prstGeom>
          <a:solidFill>
            <a:srgbClr val="FFCC99"/>
          </a:solidFill>
          <a:ln>
            <a:noFill/>
          </a:ln>
          <a:effectLst/>
          <a:extLst/>
        </p:spPr>
        <p:txBody>
          <a:bodyPr wrap="none">
            <a:spAutoFit/>
          </a:bodyPr>
          <a:lstStyle/>
          <a:p>
            <a:pPr>
              <a:defRPr/>
            </a:pPr>
            <a:r>
              <a:rPr lang="es-ES" sz="1800">
                <a:effectLst>
                  <a:outerShdw blurRad="38100" dist="38100" dir="2700000" algn="tl">
                    <a:srgbClr val="C0C0C0"/>
                  </a:outerShdw>
                </a:effectLst>
              </a:rPr>
              <a:t>European Science Foundation </a:t>
            </a:r>
            <a:r>
              <a:rPr lang="es-ES" sz="1800" b="1">
                <a:effectLst>
                  <a:outerShdw blurRad="38100" dist="38100" dir="2700000" algn="tl">
                    <a:srgbClr val="C0C0C0"/>
                  </a:outerShdw>
                </a:effectLst>
              </a:rPr>
              <a:t>ESF</a:t>
            </a:r>
          </a:p>
          <a:p>
            <a:pPr>
              <a:defRPr/>
            </a:pPr>
            <a:r>
              <a:rPr lang="es-ES" sz="1200">
                <a:effectLst>
                  <a:outerShdw blurRad="38100" dist="38100" dir="2700000" algn="tl">
                    <a:srgbClr val="C0C0C0"/>
                  </a:outerShdw>
                </a:effectLst>
              </a:rPr>
              <a:t>http://www.esf.org/activities/mo-fora/research-integrity.html</a:t>
            </a:r>
          </a:p>
        </p:txBody>
      </p:sp>
      <p:sp>
        <p:nvSpPr>
          <p:cNvPr id="126995" name="Text Box 19"/>
          <p:cNvSpPr txBox="1">
            <a:spLocks noChangeArrowheads="1"/>
          </p:cNvSpPr>
          <p:nvPr/>
        </p:nvSpPr>
        <p:spPr bwMode="auto">
          <a:xfrm>
            <a:off x="2511425" y="2060575"/>
            <a:ext cx="4121150" cy="549275"/>
          </a:xfrm>
          <a:prstGeom prst="rect">
            <a:avLst/>
          </a:prstGeom>
          <a:solidFill>
            <a:srgbClr val="CCCCFF"/>
          </a:solidFill>
          <a:ln>
            <a:noFill/>
          </a:ln>
          <a:effectLst/>
          <a:extLst/>
        </p:spPr>
        <p:txBody>
          <a:bodyPr wrap="none">
            <a:spAutoFit/>
          </a:bodyPr>
          <a:lstStyle/>
          <a:p>
            <a:pPr>
              <a:defRPr/>
            </a:pPr>
            <a:r>
              <a:rPr lang="es-ES" sz="1800" dirty="0" err="1">
                <a:effectLst>
                  <a:outerShdw blurRad="38100" dist="38100" dir="2700000" algn="tl">
                    <a:srgbClr val="C0C0C0"/>
                  </a:outerShdw>
                </a:effectLst>
              </a:rPr>
              <a:t>Committe</a:t>
            </a:r>
            <a:r>
              <a:rPr lang="es-ES" sz="1800" dirty="0">
                <a:effectLst>
                  <a:outerShdw blurRad="38100" dist="38100" dir="2700000" algn="tl">
                    <a:srgbClr val="C0C0C0"/>
                  </a:outerShdw>
                </a:effectLst>
              </a:rPr>
              <a:t> of </a:t>
            </a:r>
            <a:r>
              <a:rPr lang="es-ES" sz="1800" dirty="0" err="1">
                <a:effectLst>
                  <a:outerShdw blurRad="38100" dist="38100" dir="2700000" algn="tl">
                    <a:srgbClr val="C0C0C0"/>
                  </a:outerShdw>
                </a:effectLst>
              </a:rPr>
              <a:t>Publication</a:t>
            </a:r>
            <a:r>
              <a:rPr lang="es-ES" sz="1800" dirty="0">
                <a:effectLst>
                  <a:outerShdw blurRad="38100" dist="38100" dir="2700000" algn="tl">
                    <a:srgbClr val="C0C0C0"/>
                  </a:outerShdw>
                </a:effectLst>
              </a:rPr>
              <a:t> </a:t>
            </a:r>
            <a:r>
              <a:rPr lang="es-ES" sz="1800" dirty="0" err="1">
                <a:effectLst>
                  <a:outerShdw blurRad="38100" dist="38100" dir="2700000" algn="tl">
                    <a:srgbClr val="C0C0C0"/>
                  </a:outerShdw>
                </a:effectLst>
              </a:rPr>
              <a:t>Ethics</a:t>
            </a:r>
            <a:r>
              <a:rPr lang="es-ES" sz="1800" dirty="0">
                <a:effectLst>
                  <a:outerShdw blurRad="38100" dist="38100" dir="2700000" algn="tl">
                    <a:srgbClr val="C0C0C0"/>
                  </a:outerShdw>
                </a:effectLst>
              </a:rPr>
              <a:t> </a:t>
            </a:r>
            <a:r>
              <a:rPr lang="es-ES" sz="1800" b="1" dirty="0">
                <a:effectLst>
                  <a:outerShdw blurRad="38100" dist="38100" dir="2700000" algn="tl">
                    <a:srgbClr val="C0C0C0"/>
                  </a:outerShdw>
                </a:effectLst>
              </a:rPr>
              <a:t>COPE</a:t>
            </a:r>
          </a:p>
          <a:p>
            <a:pPr>
              <a:defRPr/>
            </a:pPr>
            <a:r>
              <a:rPr lang="es-ES_tradnl" sz="1200" dirty="0">
                <a:effectLst>
                  <a:outerShdw blurRad="38100" dist="38100" dir="2700000" algn="tl">
                    <a:srgbClr val="C0C0C0"/>
                  </a:outerShdw>
                </a:effectLst>
              </a:rPr>
              <a:t>http://publicationethics.org/</a:t>
            </a:r>
            <a:endParaRPr lang="es-ES" sz="1800" b="1" dirty="0">
              <a:effectLst>
                <a:outerShdw blurRad="38100" dist="38100" dir="2700000" algn="tl">
                  <a:srgbClr val="C0C0C0"/>
                </a:outerShdw>
              </a:effectLst>
            </a:endParaRPr>
          </a:p>
        </p:txBody>
      </p:sp>
      <p:sp>
        <p:nvSpPr>
          <p:cNvPr id="126996" name="Text Box 20"/>
          <p:cNvSpPr txBox="1">
            <a:spLocks noChangeArrowheads="1"/>
          </p:cNvSpPr>
          <p:nvPr/>
        </p:nvSpPr>
        <p:spPr bwMode="auto">
          <a:xfrm>
            <a:off x="2825750" y="2794000"/>
            <a:ext cx="3490913" cy="549275"/>
          </a:xfrm>
          <a:prstGeom prst="rect">
            <a:avLst/>
          </a:prstGeom>
          <a:solidFill>
            <a:srgbClr val="CCF1B9"/>
          </a:solidFill>
          <a:ln>
            <a:noFill/>
          </a:ln>
          <a:effectLst/>
          <a:extLst/>
        </p:spPr>
        <p:txBody>
          <a:bodyPr wrap="none">
            <a:spAutoFit/>
          </a:bodyPr>
          <a:lstStyle/>
          <a:p>
            <a:pPr>
              <a:defRPr/>
            </a:pPr>
            <a:r>
              <a:rPr lang="es-ES" sz="1800" dirty="0">
                <a:effectLst>
                  <a:outerShdw blurRad="38100" dist="38100" dir="2700000" algn="tl">
                    <a:srgbClr val="C0C0C0"/>
                  </a:outerShdw>
                </a:effectLst>
              </a:rPr>
              <a:t>Council of </a:t>
            </a:r>
            <a:r>
              <a:rPr lang="es-ES" sz="1800" dirty="0" err="1">
                <a:effectLst>
                  <a:outerShdw blurRad="38100" dist="38100" dir="2700000" algn="tl">
                    <a:srgbClr val="C0C0C0"/>
                  </a:outerShdw>
                </a:effectLst>
              </a:rPr>
              <a:t>Science</a:t>
            </a:r>
            <a:r>
              <a:rPr lang="es-ES" sz="1800" dirty="0">
                <a:effectLst>
                  <a:outerShdw blurRad="38100" dist="38100" dir="2700000" algn="tl">
                    <a:srgbClr val="C0C0C0"/>
                  </a:outerShdw>
                </a:effectLst>
              </a:rPr>
              <a:t> </a:t>
            </a:r>
            <a:r>
              <a:rPr lang="es-ES" sz="1800" dirty="0" err="1">
                <a:effectLst>
                  <a:outerShdw blurRad="38100" dist="38100" dir="2700000" algn="tl">
                    <a:srgbClr val="C0C0C0"/>
                  </a:outerShdw>
                </a:effectLst>
              </a:rPr>
              <a:t>Editors</a:t>
            </a:r>
            <a:r>
              <a:rPr lang="es-ES" sz="1800" dirty="0">
                <a:effectLst>
                  <a:outerShdw blurRad="38100" dist="38100" dir="2700000" algn="tl">
                    <a:srgbClr val="C0C0C0"/>
                  </a:outerShdw>
                </a:effectLst>
              </a:rPr>
              <a:t> </a:t>
            </a:r>
            <a:r>
              <a:rPr lang="es-ES" sz="1800" b="1" dirty="0">
                <a:effectLst>
                  <a:outerShdw blurRad="38100" dist="38100" dir="2700000" algn="tl">
                    <a:srgbClr val="C0C0C0"/>
                  </a:outerShdw>
                </a:effectLst>
              </a:rPr>
              <a:t>CSE</a:t>
            </a:r>
          </a:p>
          <a:p>
            <a:pPr>
              <a:defRPr/>
            </a:pPr>
            <a:r>
              <a:rPr lang="es-ES" sz="1200" dirty="0">
                <a:effectLst>
                  <a:outerShdw blurRad="38100" dist="38100" dir="2700000" algn="tl">
                    <a:srgbClr val="C0C0C0"/>
                  </a:outerShdw>
                </a:effectLst>
              </a:rPr>
              <a:t>http://www.councilscienceeditors.org</a:t>
            </a:r>
          </a:p>
        </p:txBody>
      </p:sp>
      <p:sp>
        <p:nvSpPr>
          <p:cNvPr id="126999" name="Rectangle 23"/>
          <p:cNvSpPr>
            <a:spLocks noChangeArrowheads="1"/>
          </p:cNvSpPr>
          <p:nvPr/>
        </p:nvSpPr>
        <p:spPr bwMode="auto">
          <a:xfrm>
            <a:off x="1822450" y="3500438"/>
            <a:ext cx="5499100" cy="823912"/>
          </a:xfrm>
          <a:prstGeom prst="rect">
            <a:avLst/>
          </a:prstGeom>
          <a:solidFill>
            <a:srgbClr val="FFCCFF"/>
          </a:solidFill>
          <a:ln>
            <a:noFill/>
          </a:ln>
          <a:effectLst/>
          <a:extLst/>
        </p:spPr>
        <p:txBody>
          <a:bodyPr>
            <a:spAutoFit/>
          </a:bodyPr>
          <a:lstStyle/>
          <a:p>
            <a:pPr>
              <a:defRPr/>
            </a:pPr>
            <a:r>
              <a:rPr lang="es-ES_tradnl" sz="1800" dirty="0">
                <a:effectLst>
                  <a:outerShdw blurRad="38100" dist="38100" dir="2700000" algn="tl">
                    <a:srgbClr val="C0C0C0"/>
                  </a:outerShdw>
                </a:effectLst>
              </a:rPr>
              <a:t>International </a:t>
            </a:r>
            <a:r>
              <a:rPr lang="es-ES_tradnl" sz="1800" dirty="0" err="1">
                <a:effectLst>
                  <a:outerShdw blurRad="38100" dist="38100" dir="2700000" algn="tl">
                    <a:srgbClr val="C0C0C0"/>
                  </a:outerShdw>
                </a:effectLst>
              </a:rPr>
              <a:t>Committee</a:t>
            </a:r>
            <a:r>
              <a:rPr lang="es-ES_tradnl" sz="1800" dirty="0">
                <a:effectLst>
                  <a:outerShdw blurRad="38100" dist="38100" dir="2700000" algn="tl">
                    <a:srgbClr val="C0C0C0"/>
                  </a:outerShdw>
                </a:effectLst>
              </a:rPr>
              <a:t> of Medical </a:t>
            </a:r>
            <a:r>
              <a:rPr lang="es-ES_tradnl" sz="1800" dirty="0" err="1">
                <a:effectLst>
                  <a:outerShdw blurRad="38100" dist="38100" dir="2700000" algn="tl">
                    <a:srgbClr val="C0C0C0"/>
                  </a:outerShdw>
                </a:effectLst>
              </a:rPr>
              <a:t>Journals</a:t>
            </a:r>
            <a:r>
              <a:rPr lang="es-ES_tradnl" sz="1800" dirty="0">
                <a:effectLst>
                  <a:outerShdw blurRad="38100" dist="38100" dir="2700000" algn="tl">
                    <a:srgbClr val="C0C0C0"/>
                  </a:outerShdw>
                </a:effectLst>
              </a:rPr>
              <a:t> </a:t>
            </a:r>
            <a:r>
              <a:rPr lang="es-ES_tradnl" sz="1800" dirty="0" err="1">
                <a:effectLst>
                  <a:outerShdw blurRad="38100" dist="38100" dir="2700000" algn="tl">
                    <a:srgbClr val="C0C0C0"/>
                  </a:outerShdw>
                </a:effectLst>
              </a:rPr>
              <a:t>Editors</a:t>
            </a:r>
            <a:r>
              <a:rPr lang="es-ES_tradnl" sz="1800" dirty="0">
                <a:effectLst>
                  <a:outerShdw blurRad="38100" dist="38100" dir="2700000" algn="tl">
                    <a:srgbClr val="C0C0C0"/>
                  </a:outerShdw>
                </a:effectLst>
              </a:rPr>
              <a:t> </a:t>
            </a:r>
            <a:r>
              <a:rPr lang="es-ES_tradnl" sz="1800" b="1" dirty="0">
                <a:effectLst>
                  <a:outerShdw blurRad="38100" dist="38100" dir="2700000" algn="tl">
                    <a:srgbClr val="C0C0C0"/>
                  </a:outerShdw>
                </a:effectLst>
              </a:rPr>
              <a:t>ICMJE</a:t>
            </a:r>
            <a:endParaRPr lang="es-ES_tradnl" sz="1800" dirty="0">
              <a:effectLst>
                <a:outerShdw blurRad="38100" dist="38100" dir="2700000" algn="tl">
                  <a:srgbClr val="C0C0C0"/>
                </a:outerShdw>
              </a:effectLst>
            </a:endParaRPr>
          </a:p>
          <a:p>
            <a:pPr>
              <a:defRPr/>
            </a:pPr>
            <a:r>
              <a:rPr lang="es-ES_tradnl" sz="1200" dirty="0">
                <a:effectLst>
                  <a:outerShdw blurRad="38100" dist="38100" dir="2700000" algn="tl">
                    <a:srgbClr val="C0C0C0"/>
                  </a:outerShdw>
                </a:effectLst>
              </a:rPr>
              <a:t>http://www.icmje.org/</a:t>
            </a:r>
          </a:p>
        </p:txBody>
      </p:sp>
      <p:sp>
        <p:nvSpPr>
          <p:cNvPr id="10"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5" name="Text Box 7"/>
          <p:cNvSpPr txBox="1">
            <a:spLocks noChangeArrowheads="1"/>
          </p:cNvSpPr>
          <p:nvPr/>
        </p:nvSpPr>
        <p:spPr bwMode="auto">
          <a:xfrm>
            <a:off x="1422748" y="1052736"/>
            <a:ext cx="6296917" cy="830997"/>
          </a:xfrm>
          <a:prstGeom prst="rect">
            <a:avLst/>
          </a:prstGeom>
          <a:solidFill>
            <a:srgbClr val="FFCCFF"/>
          </a:solidFill>
          <a:ln w="28575">
            <a:solidFill>
              <a:srgbClr val="C00000"/>
            </a:solidFill>
            <a:miter lim="800000"/>
            <a:headEnd/>
            <a:tailEnd/>
          </a:ln>
          <a:effectLst>
            <a:outerShdw dist="35921" dir="2700000" algn="ctr" rotWithShape="0">
              <a:schemeClr val="tx1"/>
            </a:outerShdw>
          </a:effectLst>
        </p:spPr>
        <p:txBody>
          <a:bodyPr wrap="none">
            <a:spAutoFit/>
          </a:bodyPr>
          <a:lstStyle/>
          <a:p>
            <a:pPr>
              <a:defRPr/>
            </a:pPr>
            <a:r>
              <a:rPr lang="es-ES_tradnl" sz="2400">
                <a:effectLst>
                  <a:outerShdw blurRad="38100" dist="38100" dir="2700000" algn="tl">
                    <a:srgbClr val="FFFFFF"/>
                  </a:outerShdw>
                </a:effectLst>
              </a:rPr>
              <a:t>Asociaciones, grupos de estudio, individuos</a:t>
            </a:r>
          </a:p>
          <a:p>
            <a:pPr>
              <a:defRPr/>
            </a:pPr>
            <a:r>
              <a:rPr lang="es-ES_tradnl" sz="2400">
                <a:effectLst>
                  <a:outerShdw blurRad="38100" dist="38100" dir="2700000" algn="tl">
                    <a:srgbClr val="FFFFFF"/>
                  </a:outerShdw>
                </a:effectLst>
              </a:rPr>
              <a:t> para la Ética en Publicaciones</a:t>
            </a:r>
          </a:p>
        </p:txBody>
      </p:sp>
      <p:sp>
        <p:nvSpPr>
          <p:cNvPr id="119817" name="Rectangle 9"/>
          <p:cNvSpPr>
            <a:spLocks noChangeArrowheads="1"/>
          </p:cNvSpPr>
          <p:nvPr/>
        </p:nvSpPr>
        <p:spPr bwMode="auto">
          <a:xfrm>
            <a:off x="2624138" y="2921000"/>
            <a:ext cx="3895725" cy="579438"/>
          </a:xfrm>
          <a:prstGeom prst="rect">
            <a:avLst/>
          </a:prstGeom>
          <a:solidFill>
            <a:srgbClr val="CCF1B9"/>
          </a:solidFill>
          <a:ln>
            <a:noFill/>
          </a:ln>
          <a:effectLst/>
          <a:extLst/>
        </p:spPr>
        <p:txBody>
          <a:bodyPr wrap="none">
            <a:spAutoFit/>
          </a:bodyPr>
          <a:lstStyle/>
          <a:p>
            <a:pPr>
              <a:defRPr/>
            </a:pPr>
            <a:r>
              <a:rPr lang="es-ES_tradnl" dirty="0" err="1">
                <a:effectLst>
                  <a:outerShdw blurRad="38100" dist="38100" dir="2700000" algn="tl">
                    <a:srgbClr val="FFFFFF"/>
                  </a:outerShdw>
                </a:effectLst>
              </a:rPr>
              <a:t>Research</a:t>
            </a:r>
            <a:r>
              <a:rPr lang="es-ES_tradnl" dirty="0">
                <a:effectLst>
                  <a:outerShdw blurRad="38100" dist="38100" dir="2700000" algn="tl">
                    <a:srgbClr val="FFFFFF"/>
                  </a:outerShdw>
                </a:effectLst>
              </a:rPr>
              <a:t> </a:t>
            </a:r>
            <a:r>
              <a:rPr lang="es-ES_tradnl" dirty="0" err="1">
                <a:effectLst>
                  <a:outerShdw blurRad="38100" dist="38100" dir="2700000" algn="tl">
                    <a:srgbClr val="FFFFFF"/>
                  </a:outerShdw>
                </a:effectLst>
              </a:rPr>
              <a:t>Information</a:t>
            </a:r>
            <a:r>
              <a:rPr lang="es-ES_tradnl" dirty="0">
                <a:effectLst>
                  <a:outerShdw blurRad="38100" dist="38100" dir="2700000" algn="tl">
                    <a:srgbClr val="FFFFFF"/>
                  </a:outerShdw>
                </a:effectLst>
              </a:rPr>
              <a:t> Network</a:t>
            </a:r>
          </a:p>
          <a:p>
            <a:pPr>
              <a:defRPr/>
            </a:pPr>
            <a:r>
              <a:rPr lang="es-ES_tradnl" sz="1200" dirty="0">
                <a:effectLst>
                  <a:outerShdw blurRad="38100" dist="38100" dir="2700000" algn="tl">
                    <a:srgbClr val="FFFFFF"/>
                  </a:outerShdw>
                </a:effectLst>
              </a:rPr>
              <a:t>http://www.rin.ac.uk/</a:t>
            </a:r>
          </a:p>
        </p:txBody>
      </p:sp>
      <p:sp>
        <p:nvSpPr>
          <p:cNvPr id="119818" name="Rectangle 10"/>
          <p:cNvSpPr>
            <a:spLocks noChangeArrowheads="1"/>
          </p:cNvSpPr>
          <p:nvPr/>
        </p:nvSpPr>
        <p:spPr bwMode="auto">
          <a:xfrm>
            <a:off x="2349500" y="2133600"/>
            <a:ext cx="4443413" cy="579438"/>
          </a:xfrm>
          <a:prstGeom prst="rect">
            <a:avLst/>
          </a:prstGeom>
          <a:solidFill>
            <a:srgbClr val="F4F2A0"/>
          </a:solidFill>
          <a:ln>
            <a:noFill/>
          </a:ln>
          <a:effectLst/>
          <a:extLst/>
        </p:spPr>
        <p:txBody>
          <a:bodyPr wrap="none">
            <a:spAutoFit/>
          </a:bodyPr>
          <a:lstStyle/>
          <a:p>
            <a:pPr>
              <a:defRPr/>
            </a:pPr>
            <a:r>
              <a:rPr lang="es-ES_tradnl" dirty="0">
                <a:effectLst>
                  <a:outerShdw blurRad="38100" dist="38100" dir="2700000" algn="tl">
                    <a:srgbClr val="FFFFFF"/>
                  </a:outerShdw>
                </a:effectLst>
              </a:rPr>
              <a:t>Office of </a:t>
            </a:r>
            <a:r>
              <a:rPr lang="es-ES_tradnl" dirty="0" err="1">
                <a:effectLst>
                  <a:outerShdw blurRad="38100" dist="38100" dir="2700000" algn="tl">
                    <a:srgbClr val="FFFFFF"/>
                  </a:outerShdw>
                </a:effectLst>
              </a:rPr>
              <a:t>Research</a:t>
            </a:r>
            <a:r>
              <a:rPr lang="es-ES_tradnl" dirty="0">
                <a:effectLst>
                  <a:outerShdw blurRad="38100" dist="38100" dir="2700000" algn="tl">
                    <a:srgbClr val="FFFFFF"/>
                  </a:outerShdw>
                </a:effectLst>
              </a:rPr>
              <a:t> </a:t>
            </a:r>
            <a:r>
              <a:rPr lang="es-ES_tradnl" dirty="0" err="1">
                <a:effectLst>
                  <a:outerShdw blurRad="38100" dist="38100" dir="2700000" algn="tl">
                    <a:srgbClr val="FFFFFF"/>
                  </a:outerShdw>
                </a:effectLst>
              </a:rPr>
              <a:t>Integrity</a:t>
            </a:r>
            <a:r>
              <a:rPr lang="es-ES_tradnl" dirty="0">
                <a:effectLst>
                  <a:outerShdw blurRad="38100" dist="38100" dir="2700000" algn="tl">
                    <a:srgbClr val="FFFFFF"/>
                  </a:outerShdw>
                </a:effectLst>
              </a:rPr>
              <a:t> (ORI)</a:t>
            </a:r>
          </a:p>
          <a:p>
            <a:pPr>
              <a:defRPr/>
            </a:pPr>
            <a:r>
              <a:rPr lang="es-ES_tradnl" sz="1200" dirty="0">
                <a:effectLst>
                  <a:outerShdw blurRad="38100" dist="38100" dir="2700000" algn="tl">
                    <a:srgbClr val="FFFFFF"/>
                  </a:outerShdw>
                </a:effectLst>
              </a:rPr>
              <a:t>http://ori.dhhs.gov/education/</a:t>
            </a:r>
          </a:p>
        </p:txBody>
      </p:sp>
      <p:sp>
        <p:nvSpPr>
          <p:cNvPr id="119819" name="Rectangle 11"/>
          <p:cNvSpPr>
            <a:spLocks noChangeArrowheads="1"/>
          </p:cNvSpPr>
          <p:nvPr/>
        </p:nvSpPr>
        <p:spPr bwMode="auto">
          <a:xfrm>
            <a:off x="1808163" y="3716338"/>
            <a:ext cx="5526087" cy="884237"/>
          </a:xfrm>
          <a:prstGeom prst="rect">
            <a:avLst/>
          </a:prstGeom>
          <a:solidFill>
            <a:srgbClr val="BADBE0"/>
          </a:solidFill>
          <a:ln>
            <a:noFill/>
          </a:ln>
          <a:effectLst/>
          <a:extLst/>
        </p:spPr>
        <p:txBody>
          <a:bodyPr wrap="none">
            <a:spAutoFit/>
          </a:bodyPr>
          <a:lstStyle/>
          <a:p>
            <a:pPr>
              <a:defRPr/>
            </a:pPr>
            <a:r>
              <a:rPr lang="es-ES_tradnl" dirty="0" err="1">
                <a:effectLst>
                  <a:outerShdw blurRad="38100" dist="38100" dir="2700000" algn="tl">
                    <a:srgbClr val="FFFFFF"/>
                  </a:outerShdw>
                </a:effectLst>
              </a:rPr>
              <a:t>The</a:t>
            </a:r>
            <a:r>
              <a:rPr lang="es-ES_tradnl" dirty="0">
                <a:effectLst>
                  <a:outerShdw blurRad="38100" dist="38100" dir="2700000" algn="tl">
                    <a:srgbClr val="FFFFFF"/>
                  </a:outerShdw>
                </a:effectLst>
              </a:rPr>
              <a:t> </a:t>
            </a:r>
            <a:r>
              <a:rPr lang="es-ES_tradnl" dirty="0" err="1">
                <a:effectLst>
                  <a:outerShdw blurRad="38100" dist="38100" dir="2700000" algn="tl">
                    <a:srgbClr val="FFFFFF"/>
                  </a:outerShdw>
                </a:effectLst>
              </a:rPr>
              <a:t>Association</a:t>
            </a:r>
            <a:r>
              <a:rPr lang="es-ES_tradnl" dirty="0">
                <a:effectLst>
                  <a:outerShdw blurRad="38100" dist="38100" dir="2700000" algn="tl">
                    <a:srgbClr val="FFFFFF"/>
                  </a:outerShdw>
                </a:effectLst>
              </a:rPr>
              <a:t> of </a:t>
            </a:r>
            <a:r>
              <a:rPr lang="es-ES_tradnl" dirty="0" err="1">
                <a:effectLst>
                  <a:outerShdw blurRad="38100" dist="38100" dir="2700000" algn="tl">
                    <a:srgbClr val="FFFFFF"/>
                  </a:outerShdw>
                </a:effectLst>
              </a:rPr>
              <a:t>Learned</a:t>
            </a:r>
            <a:r>
              <a:rPr lang="es-ES_tradnl" dirty="0">
                <a:effectLst>
                  <a:outerShdw blurRad="38100" dist="38100" dir="2700000" algn="tl">
                    <a:srgbClr val="FFFFFF"/>
                  </a:outerShdw>
                </a:effectLst>
              </a:rPr>
              <a:t> and Professional </a:t>
            </a:r>
          </a:p>
          <a:p>
            <a:pPr>
              <a:defRPr/>
            </a:pPr>
            <a:r>
              <a:rPr lang="es-ES_tradnl" dirty="0" err="1">
                <a:effectLst>
                  <a:outerShdw blurRad="38100" dist="38100" dir="2700000" algn="tl">
                    <a:srgbClr val="FFFFFF"/>
                  </a:outerShdw>
                </a:effectLst>
              </a:rPr>
              <a:t>Society</a:t>
            </a:r>
            <a:r>
              <a:rPr lang="es-ES_tradnl" dirty="0">
                <a:effectLst>
                  <a:outerShdw blurRad="38100" dist="38100" dir="2700000" algn="tl">
                    <a:srgbClr val="FFFFFF"/>
                  </a:outerShdw>
                </a:effectLst>
              </a:rPr>
              <a:t> </a:t>
            </a:r>
            <a:r>
              <a:rPr lang="es-ES_tradnl" dirty="0" err="1">
                <a:effectLst>
                  <a:outerShdw blurRad="38100" dist="38100" dir="2700000" algn="tl">
                    <a:srgbClr val="FFFFFF"/>
                  </a:outerShdw>
                </a:effectLst>
              </a:rPr>
              <a:t>Publishers</a:t>
            </a:r>
            <a:r>
              <a:rPr lang="es-ES_tradnl" dirty="0">
                <a:effectLst>
                  <a:outerShdw blurRad="38100" dist="38100" dir="2700000" algn="tl">
                    <a:srgbClr val="FFFFFF"/>
                  </a:outerShdw>
                </a:effectLst>
              </a:rPr>
              <a:t> (ALPSP)</a:t>
            </a:r>
          </a:p>
          <a:p>
            <a:pPr>
              <a:defRPr/>
            </a:pPr>
            <a:r>
              <a:rPr lang="es-ES_tradnl" sz="1200" dirty="0">
                <a:effectLst>
                  <a:outerShdw blurRad="38100" dist="38100" dir="2700000" algn="tl">
                    <a:srgbClr val="FFFFFF"/>
                  </a:outerShdw>
                </a:effectLst>
              </a:rPr>
              <a:t>http://www.alpsp.org/ngen_public/default.asp?ID=1</a:t>
            </a:r>
          </a:p>
        </p:txBody>
      </p:sp>
      <p:sp>
        <p:nvSpPr>
          <p:cNvPr id="119821" name="Rectangle 13"/>
          <p:cNvSpPr>
            <a:spLocks noChangeArrowheads="1"/>
          </p:cNvSpPr>
          <p:nvPr/>
        </p:nvSpPr>
        <p:spPr bwMode="auto">
          <a:xfrm>
            <a:off x="2744788" y="5661025"/>
            <a:ext cx="3652837" cy="579438"/>
          </a:xfrm>
          <a:prstGeom prst="rect">
            <a:avLst/>
          </a:prstGeom>
          <a:solidFill>
            <a:srgbClr val="ECC6EA"/>
          </a:solidFill>
          <a:ln>
            <a:noFill/>
          </a:ln>
          <a:effectLst/>
          <a:extLst/>
        </p:spPr>
        <p:txBody>
          <a:bodyPr wrap="none">
            <a:spAutoFit/>
          </a:bodyPr>
          <a:lstStyle/>
          <a:p>
            <a:pPr>
              <a:defRPr/>
            </a:pPr>
            <a:r>
              <a:rPr lang="es-ES_tradnl" dirty="0">
                <a:effectLst>
                  <a:outerShdw blurRad="38100" dist="38100" dir="2700000" algn="tl">
                    <a:srgbClr val="FFFFFF"/>
                  </a:outerShdw>
                </a:effectLst>
              </a:rPr>
              <a:t>BMJ </a:t>
            </a:r>
            <a:r>
              <a:rPr lang="es-ES_tradnl" dirty="0" err="1">
                <a:effectLst>
                  <a:outerShdw blurRad="38100" dist="38100" dir="2700000" algn="tl">
                    <a:srgbClr val="FFFFFF"/>
                  </a:outerShdw>
                </a:effectLst>
              </a:rPr>
              <a:t>Talks</a:t>
            </a:r>
            <a:endParaRPr lang="es-ES_tradnl" dirty="0">
              <a:effectLst>
                <a:outerShdw blurRad="38100" dist="38100" dir="2700000" algn="tl">
                  <a:srgbClr val="FFFFFF"/>
                </a:outerShdw>
              </a:effectLst>
            </a:endParaRPr>
          </a:p>
          <a:p>
            <a:pPr>
              <a:defRPr/>
            </a:pPr>
            <a:r>
              <a:rPr lang="es-ES_tradnl" sz="1200" dirty="0">
                <a:effectLst>
                  <a:outerShdw blurRad="38100" dist="38100" dir="2700000" algn="tl">
                    <a:srgbClr val="FFFFFF"/>
                  </a:outerShdw>
                </a:effectLst>
              </a:rPr>
              <a:t>http://resources.bmj.com/bmj/interactive/talks</a:t>
            </a:r>
          </a:p>
        </p:txBody>
      </p:sp>
      <p:sp>
        <p:nvSpPr>
          <p:cNvPr id="119824" name="Rectangle 16"/>
          <p:cNvSpPr>
            <a:spLocks noChangeArrowheads="1"/>
          </p:cNvSpPr>
          <p:nvPr/>
        </p:nvSpPr>
        <p:spPr bwMode="auto">
          <a:xfrm>
            <a:off x="2282825" y="4941888"/>
            <a:ext cx="4578350" cy="579437"/>
          </a:xfrm>
          <a:prstGeom prst="rect">
            <a:avLst/>
          </a:prstGeom>
          <a:solidFill>
            <a:srgbClr val="B4BDE2"/>
          </a:solidFill>
          <a:ln>
            <a:noFill/>
          </a:ln>
          <a:effectLst/>
          <a:extLst/>
        </p:spPr>
        <p:txBody>
          <a:bodyPr wrap="none">
            <a:spAutoFit/>
          </a:bodyPr>
          <a:lstStyle/>
          <a:p>
            <a:pPr>
              <a:defRPr/>
            </a:pPr>
            <a:r>
              <a:rPr lang="es-ES_tradnl" dirty="0" err="1">
                <a:effectLst>
                  <a:outerShdw blurRad="38100" dist="38100" dir="2700000" algn="tl">
                    <a:srgbClr val="FFFFFF"/>
                  </a:outerShdw>
                </a:effectLst>
              </a:rPr>
              <a:t>Supercourse</a:t>
            </a:r>
            <a:r>
              <a:rPr lang="es-ES_tradnl" dirty="0">
                <a:effectLst>
                  <a:outerShdw blurRad="38100" dist="38100" dir="2700000" algn="tl">
                    <a:srgbClr val="FFFFFF"/>
                  </a:outerShdw>
                </a:effectLst>
              </a:rPr>
              <a:t> BMJ. R. Smith </a:t>
            </a:r>
            <a:r>
              <a:rPr lang="es-ES_tradnl" dirty="0" err="1">
                <a:effectLst>
                  <a:outerShdw blurRad="38100" dist="38100" dir="2700000" algn="tl">
                    <a:srgbClr val="FFFFFF"/>
                  </a:outerShdw>
                </a:effectLst>
              </a:rPr>
              <a:t>lectures</a:t>
            </a:r>
            <a:r>
              <a:rPr lang="es-ES_tradnl" dirty="0">
                <a:effectLst>
                  <a:outerShdw blurRad="38100" dist="38100" dir="2700000" algn="tl">
                    <a:srgbClr val="FFFFFF"/>
                  </a:outerShdw>
                </a:effectLst>
              </a:rPr>
              <a:t> </a:t>
            </a:r>
          </a:p>
          <a:p>
            <a:pPr>
              <a:defRPr/>
            </a:pPr>
            <a:r>
              <a:rPr lang="es-ES_tradnl" sz="1200" dirty="0">
                <a:effectLst>
                  <a:outerShdw blurRad="38100" dist="38100" dir="2700000" algn="tl">
                    <a:srgbClr val="FFFFFF"/>
                  </a:outerShdw>
                </a:effectLst>
              </a:rPr>
              <a:t>http://www.pitt.edu/~super1/bmj/bmj.htm</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0" name="Rectangle 3"/>
          <p:cNvSpPr>
            <a:spLocks noChangeArrowheads="1"/>
          </p:cNvSpPr>
          <p:nvPr/>
        </p:nvSpPr>
        <p:spPr bwMode="auto">
          <a:xfrm>
            <a:off x="7209086" y="404813"/>
            <a:ext cx="1367928" cy="369332"/>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sz="1800" b="1" dirty="0">
                <a:effectLst>
                  <a:outerShdw blurRad="38100" dist="38100" dir="2700000" algn="tl">
                    <a:srgbClr val="FFFFFF"/>
                  </a:outerShdw>
                </a:effectLst>
              </a:rPr>
              <a:t> </a:t>
            </a:r>
            <a:r>
              <a:rPr lang="es-ES" sz="1800" b="1" dirty="0" smtClean="0">
                <a:effectLst>
                  <a:outerShdw blurRad="38100" dist="38100" dir="2700000" algn="tl">
                    <a:srgbClr val="FFFFFF"/>
                  </a:outerShdw>
                </a:effectLst>
              </a:rPr>
              <a:t>Editores</a:t>
            </a:r>
            <a:endParaRPr lang="es-ES" sz="1800"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981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981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981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982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98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7" grpId="0" animBg="1"/>
      <p:bldP spid="119818" grpId="0" animBg="1"/>
      <p:bldP spid="119819" grpId="0" animBg="1"/>
      <p:bldP spid="119821" grpId="0" animBg="1"/>
      <p:bldP spid="119824" grpId="0" animBg="1"/>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5"/>
          <p:cNvSpPr>
            <a:spLocks noChangeArrowheads="1"/>
          </p:cNvSpPr>
          <p:nvPr/>
        </p:nvSpPr>
        <p:spPr bwMode="auto">
          <a:xfrm>
            <a:off x="2360464" y="3136612"/>
            <a:ext cx="4464496" cy="584775"/>
          </a:xfrm>
          <a:prstGeom prst="rect">
            <a:avLst/>
          </a:prstGeom>
          <a:solidFill>
            <a:srgbClr val="FFB7B7"/>
          </a:solidFill>
          <a:ln w="38100">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C00000"/>
              </a:buClr>
              <a:buSzPct val="150000"/>
            </a:pPr>
            <a:r>
              <a:rPr lang="es-ES" sz="3200" dirty="0" smtClean="0">
                <a:effectLst>
                  <a:outerShdw blurRad="38100" dist="38100" dir="2700000" algn="tl">
                    <a:srgbClr val="000000">
                      <a:alpha val="43137"/>
                    </a:srgbClr>
                  </a:outerShdw>
                </a:effectLst>
              </a:rPr>
              <a:t>Conflictos de Interés</a:t>
            </a:r>
            <a:endParaRPr lang="es-ES" sz="3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692008066"/>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3"/>
          <p:cNvSpPr>
            <a:spLocks noChangeArrowheads="1"/>
          </p:cNvSpPr>
          <p:nvPr/>
        </p:nvSpPr>
        <p:spPr bwMode="auto">
          <a:xfrm>
            <a:off x="2397320" y="1114322"/>
            <a:ext cx="4358886" cy="523220"/>
          </a:xfrm>
          <a:prstGeom prst="rect">
            <a:avLst/>
          </a:prstGeom>
          <a:solidFill>
            <a:srgbClr val="FFB7B7"/>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buClr>
                <a:srgbClr val="FF0066"/>
              </a:buClr>
              <a:buFontTx/>
              <a:buChar char="•"/>
            </a:pPr>
            <a:r>
              <a:rPr lang="es-ES" sz="2800" b="1"/>
              <a:t> Conflictos de Interés </a:t>
            </a:r>
          </a:p>
        </p:txBody>
      </p:sp>
      <p:sp>
        <p:nvSpPr>
          <p:cNvPr id="69637" name="Text Box 5"/>
          <p:cNvSpPr txBox="1">
            <a:spLocks noChangeArrowheads="1"/>
          </p:cNvSpPr>
          <p:nvPr/>
        </p:nvSpPr>
        <p:spPr bwMode="auto">
          <a:xfrm>
            <a:off x="2843808" y="3026144"/>
            <a:ext cx="3429144" cy="1523494"/>
          </a:xfrm>
          <a:prstGeom prst="rect">
            <a:avLst/>
          </a:prstGeom>
          <a:noFill/>
          <a:ln w="28575">
            <a:solidFill>
              <a:srgbClr val="FF0066"/>
            </a:solid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marL="342900" indent="-342900" algn="l" eaLnBrk="1" hangingPunct="1">
              <a:buClr>
                <a:srgbClr val="C00000"/>
              </a:buClr>
              <a:buSzPct val="150000"/>
              <a:buFont typeface="Arial" pitchFamily="34" charset="0"/>
              <a:buChar char="•"/>
              <a:defRPr/>
            </a:pPr>
            <a:r>
              <a:rPr lang="es-ES_tradnl" sz="1800" b="1" dirty="0" smtClean="0">
                <a:effectLst>
                  <a:outerShdw blurRad="38100" dist="38100" dir="2700000" algn="tl">
                    <a:srgbClr val="C0C0C0"/>
                  </a:outerShdw>
                </a:effectLst>
              </a:rPr>
              <a:t>La familia en la academia</a:t>
            </a:r>
          </a:p>
          <a:p>
            <a:pPr marL="171450" indent="-171450" algn="l" eaLnBrk="1" hangingPunct="1">
              <a:buClr>
                <a:srgbClr val="C00000"/>
              </a:buClr>
              <a:buSzPct val="150000"/>
              <a:buFont typeface="Arial" pitchFamily="34" charset="0"/>
              <a:buChar char="•"/>
              <a:defRPr/>
            </a:pPr>
            <a:endParaRPr lang="es-ES_tradnl" sz="900" b="1" dirty="0" smtClean="0">
              <a:effectLst>
                <a:outerShdw blurRad="38100" dist="38100" dir="2700000" algn="tl">
                  <a:srgbClr val="C0C0C0"/>
                </a:outerShdw>
              </a:effectLst>
            </a:endParaRPr>
          </a:p>
          <a:p>
            <a:pPr marL="342900" indent="-342900" algn="l" eaLnBrk="1" hangingPunct="1">
              <a:buClr>
                <a:srgbClr val="C00000"/>
              </a:buClr>
              <a:buSzPct val="150000"/>
              <a:buFont typeface="Arial" pitchFamily="34" charset="0"/>
              <a:buChar char="•"/>
              <a:defRPr/>
            </a:pPr>
            <a:r>
              <a:rPr lang="es-ES_tradnl" sz="1800" b="1" dirty="0" smtClean="0">
                <a:effectLst>
                  <a:outerShdw blurRad="38100" dist="38100" dir="2700000" algn="tl">
                    <a:srgbClr val="C0C0C0"/>
                  </a:outerShdw>
                </a:effectLst>
              </a:rPr>
              <a:t>Regalos de la industria:</a:t>
            </a:r>
          </a:p>
          <a:p>
            <a:pPr algn="l" eaLnBrk="1" hangingPunct="1">
              <a:buClr>
                <a:srgbClr val="C00000"/>
              </a:buClr>
              <a:buSzPct val="150000"/>
              <a:defRPr/>
            </a:pPr>
            <a:r>
              <a:rPr lang="es-ES_tradnl" sz="1800" b="1" dirty="0">
                <a:effectLst>
                  <a:outerShdw blurRad="38100" dist="38100" dir="2700000" algn="tl">
                    <a:srgbClr val="C0C0C0"/>
                  </a:outerShdw>
                </a:effectLst>
              </a:rPr>
              <a:t> </a:t>
            </a:r>
            <a:r>
              <a:rPr lang="es-ES_tradnl" sz="1800" b="1" dirty="0" smtClean="0">
                <a:effectLst>
                  <a:outerShdw blurRad="38100" dist="38100" dir="2700000" algn="tl">
                    <a:srgbClr val="C0C0C0"/>
                  </a:outerShdw>
                </a:effectLst>
              </a:rPr>
              <a:t>  comida, educación gratis</a:t>
            </a:r>
          </a:p>
          <a:p>
            <a:pPr marL="171450" indent="-171450" algn="l" eaLnBrk="1" hangingPunct="1">
              <a:buClr>
                <a:srgbClr val="C00000"/>
              </a:buClr>
              <a:buSzPct val="150000"/>
              <a:buFont typeface="Arial" pitchFamily="34" charset="0"/>
              <a:buChar char="•"/>
              <a:defRPr/>
            </a:pPr>
            <a:endParaRPr lang="es-ES_tradnl" sz="1000" b="1" dirty="0">
              <a:effectLst>
                <a:outerShdw blurRad="38100" dist="38100" dir="2700000" algn="tl">
                  <a:srgbClr val="C0C0C0"/>
                </a:outerShdw>
              </a:effectLst>
            </a:endParaRPr>
          </a:p>
          <a:p>
            <a:pPr marL="342900" indent="-342900" algn="l" eaLnBrk="1" hangingPunct="1">
              <a:buClr>
                <a:srgbClr val="C00000"/>
              </a:buClr>
              <a:buSzPct val="150000"/>
              <a:buFont typeface="Arial" pitchFamily="34" charset="0"/>
              <a:buChar char="•"/>
              <a:defRPr/>
            </a:pPr>
            <a:r>
              <a:rPr lang="es-ES_tradnl" sz="1800" b="1" dirty="0" smtClean="0">
                <a:effectLst>
                  <a:outerShdw blurRad="38100" dist="38100" dir="2700000" algn="tl">
                    <a:srgbClr val="C0C0C0"/>
                  </a:outerShdw>
                </a:effectLst>
              </a:rPr>
              <a:t>Los preferidos del jefe</a:t>
            </a:r>
            <a:endParaRPr lang="es-ES_tradnl" sz="1800" dirty="0" smtClean="0">
              <a:effectLst>
                <a:outerShdw blurRad="38100" dist="38100" dir="2700000" algn="tl">
                  <a:srgbClr val="C0C0C0"/>
                </a:outerShdw>
              </a:effectLst>
            </a:endParaRPr>
          </a:p>
        </p:txBody>
      </p:sp>
      <p:sp>
        <p:nvSpPr>
          <p:cNvPr id="176132" name="Text Box 8"/>
          <p:cNvSpPr txBox="1">
            <a:spLocks noChangeArrowheads="1"/>
          </p:cNvSpPr>
          <p:nvPr/>
        </p:nvSpPr>
        <p:spPr bwMode="auto">
          <a:xfrm>
            <a:off x="3732844" y="2132856"/>
            <a:ext cx="1649413" cy="608013"/>
          </a:xfrm>
          <a:prstGeom prst="rect">
            <a:avLst/>
          </a:prstGeom>
          <a:solidFill>
            <a:srgbClr val="FF8BDB"/>
          </a:solidFill>
          <a:ln w="28575">
            <a:solidFill>
              <a:srgbClr val="D60093"/>
            </a:solidFill>
            <a:miter lim="800000"/>
            <a:headEnd/>
            <a:tailEnd/>
          </a:ln>
          <a:effectLst>
            <a:outerShdw dist="35921" dir="2700000" algn="ctr" rotWithShape="0">
              <a:schemeClr val="tx1"/>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3200" b="1"/>
              <a:t>CASOS</a:t>
            </a:r>
          </a:p>
        </p:txBody>
      </p:sp>
      <p:sp>
        <p:nvSpPr>
          <p:cNvPr id="69645" name="Text Box 13"/>
          <p:cNvSpPr txBox="1">
            <a:spLocks noChangeArrowheads="1"/>
          </p:cNvSpPr>
          <p:nvPr/>
        </p:nvSpPr>
        <p:spPr bwMode="auto">
          <a:xfrm>
            <a:off x="3279796" y="4741518"/>
            <a:ext cx="2555508"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2400" dirty="0"/>
              <a:t>Pueden estar en </a:t>
            </a:r>
            <a:endParaRPr lang="es-ES_tradnl" sz="2400" dirty="0" smtClean="0"/>
          </a:p>
          <a:p>
            <a:pPr eaLnBrk="1" hangingPunct="1"/>
            <a:r>
              <a:rPr lang="es-ES_tradnl" sz="2400" dirty="0" smtClean="0"/>
              <a:t>todas </a:t>
            </a:r>
            <a:r>
              <a:rPr lang="es-ES_tradnl" sz="2400" dirty="0"/>
              <a:t>partes</a:t>
            </a:r>
          </a:p>
        </p:txBody>
      </p:sp>
      <p:pic>
        <p:nvPicPr>
          <p:cNvPr id="176135" name="Picture 8"/>
          <p:cNvPicPr>
            <a:picLocks noChangeAspect="1" noChangeArrowheads="1"/>
          </p:cNvPicPr>
          <p:nvPr/>
        </p:nvPicPr>
        <p:blipFill>
          <a:blip r:embed="rId2" cstate="print">
            <a:lum bright="-42000" contrast="55000"/>
            <a:extLst>
              <a:ext uri="{28A0092B-C50C-407E-A947-70E740481C1C}">
                <a14:useLocalDpi xmlns:a14="http://schemas.microsoft.com/office/drawing/2010/main" xmlns="" val="0"/>
              </a:ext>
            </a:extLst>
          </a:blip>
          <a:srcRect/>
          <a:stretch>
            <a:fillRect/>
          </a:stretch>
        </p:blipFill>
        <p:spPr bwMode="auto">
          <a:xfrm>
            <a:off x="395536" y="2022683"/>
            <a:ext cx="2305754" cy="3530416"/>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pic>
        <p:nvPicPr>
          <p:cNvPr id="176136" name="Picture 9"/>
          <p:cNvPicPr>
            <a:picLocks noChangeAspect="1" noChangeArrowheads="1"/>
          </p:cNvPicPr>
          <p:nvPr/>
        </p:nvPicPr>
        <p:blipFill>
          <a:blip r:embed="rId3" cstate="print">
            <a:lum bright="-19000" contrast="15000"/>
            <a:extLst>
              <a:ext uri="{28A0092B-C50C-407E-A947-70E740481C1C}">
                <a14:useLocalDpi xmlns:a14="http://schemas.microsoft.com/office/drawing/2010/main" xmlns="" val="0"/>
              </a:ext>
            </a:extLst>
          </a:blip>
          <a:srcRect/>
          <a:stretch>
            <a:fillRect/>
          </a:stretch>
        </p:blipFill>
        <p:spPr bwMode="auto">
          <a:xfrm>
            <a:off x="6399743" y="2012590"/>
            <a:ext cx="2375380" cy="3720666"/>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
        <p:nvSpPr>
          <p:cNvPr id="12"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12161910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9645"/>
                                        </p:tgtEl>
                                        <p:attrNameLst>
                                          <p:attrName>style.visibility</p:attrName>
                                        </p:attrNameLst>
                                      </p:cBhvr>
                                      <p:to>
                                        <p:strVal val="visible"/>
                                      </p:to>
                                    </p:set>
                                    <p:anim calcmode="lin" valueType="num">
                                      <p:cBhvr>
                                        <p:cTn id="7" dur="2000" fill="hold"/>
                                        <p:tgtEl>
                                          <p:spTgt spid="69645"/>
                                        </p:tgtEl>
                                        <p:attrNameLst>
                                          <p:attrName>ppt_w</p:attrName>
                                        </p:attrNameLst>
                                      </p:cBhvr>
                                      <p:tavLst>
                                        <p:tav tm="0">
                                          <p:val>
                                            <p:fltVal val="0"/>
                                          </p:val>
                                        </p:tav>
                                        <p:tav tm="100000">
                                          <p:val>
                                            <p:strVal val="#ppt_w"/>
                                          </p:val>
                                        </p:tav>
                                      </p:tavLst>
                                    </p:anim>
                                    <p:anim calcmode="lin" valueType="num">
                                      <p:cBhvr>
                                        <p:cTn id="8" dur="2000" fill="hold"/>
                                        <p:tgtEl>
                                          <p:spTgt spid="69645"/>
                                        </p:tgtEl>
                                        <p:attrNameLst>
                                          <p:attrName>ppt_h</p:attrName>
                                        </p:attrNameLst>
                                      </p:cBhvr>
                                      <p:tavLst>
                                        <p:tav tm="0">
                                          <p:val>
                                            <p:fltVal val="0"/>
                                          </p:val>
                                        </p:tav>
                                        <p:tav tm="100000">
                                          <p:val>
                                            <p:strVal val="#ppt_h"/>
                                          </p:val>
                                        </p:tav>
                                      </p:tavLst>
                                    </p:anim>
                                    <p:animEffect transition="in" filter="fade">
                                      <p:cBhvr>
                                        <p:cTn id="9" dur="2000"/>
                                        <p:tgtEl>
                                          <p:spTgt spid="69645"/>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96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7" grpId="0" animBg="1"/>
      <p:bldP spid="69645" grpId="0"/>
    </p:bldLst>
  </p:timing>
</p:sld>
</file>

<file path=ppt/slides/slide145.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pic>
        <p:nvPicPr>
          <p:cNvPr id="17715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1913" y="836613"/>
            <a:ext cx="4460875" cy="544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10" name="Rectangle 6"/>
          <p:cNvSpPr>
            <a:spLocks noChangeArrowheads="1"/>
          </p:cNvSpPr>
          <p:nvPr/>
        </p:nvSpPr>
        <p:spPr bwMode="auto">
          <a:xfrm>
            <a:off x="5724525" y="357188"/>
            <a:ext cx="2744788" cy="404812"/>
          </a:xfrm>
          <a:prstGeom prst="rect">
            <a:avLst/>
          </a:prstGeom>
          <a:solidFill>
            <a:srgbClr val="EBEBFF"/>
          </a:solidFill>
          <a:ln w="38100">
            <a:solidFill>
              <a:schemeClr val="accent2"/>
            </a:solidFill>
            <a:miter lim="800000"/>
            <a:headEnd/>
            <a:tailEnd/>
          </a:ln>
          <a:effectLst>
            <a:outerShdw dist="53882" dir="2700000" algn="ctr" rotWithShape="0">
              <a:schemeClr val="bg2"/>
            </a:outerShdw>
          </a:effectLst>
        </p:spPr>
        <p:txBody>
          <a:bodyPr wrap="none">
            <a:spAutoFit/>
          </a:bodyPr>
          <a:lstStyle/>
          <a:p>
            <a:pPr algn="l">
              <a:buClr>
                <a:srgbClr val="FF0066"/>
              </a:buClr>
              <a:buFontTx/>
              <a:buChar char="•"/>
              <a:defRPr/>
            </a:pPr>
            <a:r>
              <a:rPr lang="es-ES" sz="1800">
                <a:effectLst>
                  <a:outerShdw blurRad="38100" dist="38100" dir="2700000" algn="tl">
                    <a:srgbClr val="FFFFFF"/>
                  </a:outerShdw>
                </a:effectLst>
              </a:rPr>
              <a:t> Conflictos de Interés </a:t>
            </a:r>
          </a:p>
        </p:txBody>
      </p:sp>
      <p:sp>
        <p:nvSpPr>
          <p:cNvPr id="150538" name="Text Box 10"/>
          <p:cNvSpPr txBox="1">
            <a:spLocks noChangeArrowheads="1"/>
          </p:cNvSpPr>
          <p:nvPr/>
        </p:nvSpPr>
        <p:spPr bwMode="auto">
          <a:xfrm>
            <a:off x="6059553" y="2923113"/>
            <a:ext cx="2553904" cy="1200329"/>
          </a:xfrm>
          <a:prstGeom prst="rect">
            <a:avLst/>
          </a:prstGeom>
          <a:solidFill>
            <a:srgbClr val="C6E6E8"/>
          </a:solidFill>
          <a:ln>
            <a:noFill/>
          </a:ln>
          <a:effectLst>
            <a:outerShdw blurRad="50800" dist="38100" dir="2700000" algn="tl" rotWithShape="0">
              <a:prstClr val="black">
                <a:alpha val="40000"/>
              </a:prstClr>
            </a:outerShdw>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2400" b="1" dirty="0">
                <a:solidFill>
                  <a:srgbClr val="C00000"/>
                </a:solidFill>
                <a:effectLst>
                  <a:outerShdw blurRad="38100" dist="38100" dir="2700000" algn="tl">
                    <a:srgbClr val="000000">
                      <a:alpha val="43137"/>
                    </a:srgbClr>
                  </a:outerShdw>
                </a:effectLst>
              </a:rPr>
              <a:t>“¿El interés de </a:t>
            </a:r>
            <a:endParaRPr lang="es-ES" sz="2400" b="1" dirty="0" smtClean="0">
              <a:solidFill>
                <a:srgbClr val="C00000"/>
              </a:solidFill>
              <a:effectLst>
                <a:outerShdw blurRad="38100" dist="38100" dir="2700000" algn="tl">
                  <a:srgbClr val="000000">
                    <a:alpha val="43137"/>
                  </a:srgbClr>
                </a:outerShdw>
              </a:effectLst>
            </a:endParaRPr>
          </a:p>
          <a:p>
            <a:pPr eaLnBrk="1" hangingPunct="1"/>
            <a:r>
              <a:rPr lang="es-ES" sz="2400" b="1" dirty="0" smtClean="0">
                <a:solidFill>
                  <a:srgbClr val="C00000"/>
                </a:solidFill>
                <a:effectLst>
                  <a:outerShdw blurRad="38100" dist="38100" dir="2700000" algn="tl">
                    <a:srgbClr val="000000">
                      <a:alpha val="43137"/>
                    </a:srgbClr>
                  </a:outerShdw>
                </a:effectLst>
              </a:rPr>
              <a:t>quién </a:t>
            </a:r>
            <a:endParaRPr lang="es-ES" sz="2400" b="1" dirty="0">
              <a:solidFill>
                <a:srgbClr val="C00000"/>
              </a:solidFill>
              <a:effectLst>
                <a:outerShdw blurRad="38100" dist="38100" dir="2700000" algn="tl">
                  <a:srgbClr val="000000">
                    <a:alpha val="43137"/>
                  </a:srgbClr>
                </a:outerShdw>
              </a:effectLst>
            </a:endParaRPr>
          </a:p>
          <a:p>
            <a:pPr eaLnBrk="1" hangingPunct="1"/>
            <a:r>
              <a:rPr lang="es-ES" sz="2400" b="1" dirty="0">
                <a:solidFill>
                  <a:srgbClr val="C00000"/>
                </a:solidFill>
                <a:effectLst>
                  <a:outerShdw blurRad="38100" dist="38100" dir="2700000" algn="tl">
                    <a:srgbClr val="000000">
                      <a:alpha val="43137"/>
                    </a:srgbClr>
                  </a:outerShdw>
                </a:effectLst>
              </a:rPr>
              <a:t>va primero?”</a:t>
            </a:r>
          </a:p>
        </p:txBody>
      </p:sp>
      <p:sp>
        <p:nvSpPr>
          <p:cNvPr id="177157" name="Rectangle 11"/>
          <p:cNvSpPr>
            <a:spLocks noChangeArrowheads="1"/>
          </p:cNvSpPr>
          <p:nvPr/>
        </p:nvSpPr>
        <p:spPr bwMode="auto">
          <a:xfrm>
            <a:off x="1547813" y="5876925"/>
            <a:ext cx="3781425" cy="396875"/>
          </a:xfrm>
          <a:prstGeom prst="rect">
            <a:avLst/>
          </a:prstGeom>
          <a:noFill/>
          <a:ln>
            <a:noFill/>
          </a:ln>
          <a:effectLst/>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pPr>
            <a:r>
              <a:rPr lang="en-US" sz="1000">
                <a:solidFill>
                  <a:srgbClr val="000000"/>
                </a:solidFill>
              </a:rPr>
              <a:t>N.H. Steneck. </a:t>
            </a:r>
            <a:r>
              <a:rPr lang="en-US" sz="1000" i="1">
                <a:solidFill>
                  <a:srgbClr val="000000"/>
                </a:solidFill>
              </a:rPr>
              <a:t>Introduction to the Responsible Conduct of Research</a:t>
            </a:r>
            <a:r>
              <a:rPr lang="en-US" sz="1000">
                <a:solidFill>
                  <a:srgbClr val="000000"/>
                </a:solidFill>
              </a:rPr>
              <a:t>. ORI. http://ori.hhs.gov/documents/rcrintro.pdf</a:t>
            </a:r>
          </a:p>
        </p:txBody>
      </p:sp>
      <p:sp>
        <p:nvSpPr>
          <p:cNvPr id="177158" name="Rectangle 12"/>
          <p:cNvSpPr>
            <a:spLocks noChangeArrowheads="1"/>
          </p:cNvSpPr>
          <p:nvPr/>
        </p:nvSpPr>
        <p:spPr bwMode="auto">
          <a:xfrm>
            <a:off x="5364163" y="4868863"/>
            <a:ext cx="8064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1000">
                <a:solidFill>
                  <a:srgbClr val="000000"/>
                </a:solidFill>
              </a:rPr>
              <a:t>David Zinn</a:t>
            </a:r>
            <a:endParaRPr lang="es-ES" sz="1000">
              <a:solidFill>
                <a:srgbClr val="000000"/>
              </a:solidFill>
            </a:endParaRPr>
          </a:p>
        </p:txBody>
      </p:sp>
      <p:sp>
        <p:nvSpPr>
          <p:cNvPr id="177159" name="Rectangle 13"/>
          <p:cNvSpPr>
            <a:spLocks noChangeArrowheads="1"/>
          </p:cNvSpPr>
          <p:nvPr/>
        </p:nvSpPr>
        <p:spPr bwMode="auto">
          <a:xfrm>
            <a:off x="3203575" y="981075"/>
            <a:ext cx="1655763" cy="4318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177160" name="Text Box 14"/>
          <p:cNvSpPr txBox="1">
            <a:spLocks noChangeArrowheads="1"/>
          </p:cNvSpPr>
          <p:nvPr/>
        </p:nvSpPr>
        <p:spPr bwMode="auto">
          <a:xfrm>
            <a:off x="3203575" y="908050"/>
            <a:ext cx="1660525" cy="639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1200" b="1"/>
              <a:t>Creo que estamos </a:t>
            </a:r>
          </a:p>
          <a:p>
            <a:pPr eaLnBrk="1" hangingPunct="1"/>
            <a:r>
              <a:rPr lang="es-ES" sz="1200" b="1"/>
              <a:t>listos para publicar </a:t>
            </a:r>
          </a:p>
          <a:p>
            <a:pPr eaLnBrk="1" hangingPunct="1"/>
            <a:r>
              <a:rPr lang="es-ES" sz="1200" b="1"/>
              <a:t>los resultados</a:t>
            </a:r>
          </a:p>
        </p:txBody>
      </p:sp>
      <p:sp>
        <p:nvSpPr>
          <p:cNvPr id="177161" name="Rectangle 15"/>
          <p:cNvSpPr>
            <a:spLocks noChangeArrowheads="1"/>
          </p:cNvSpPr>
          <p:nvPr/>
        </p:nvSpPr>
        <p:spPr bwMode="auto">
          <a:xfrm rot="-1818884">
            <a:off x="5435600" y="4221163"/>
            <a:ext cx="290513" cy="5762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177162" name="Text Box 16"/>
          <p:cNvSpPr txBox="1">
            <a:spLocks noChangeArrowheads="1"/>
          </p:cNvSpPr>
          <p:nvPr/>
        </p:nvSpPr>
        <p:spPr bwMode="auto">
          <a:xfrm rot="3508620">
            <a:off x="5279232" y="4312444"/>
            <a:ext cx="636587"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1000" b="1"/>
              <a:t>Buscar</a:t>
            </a:r>
          </a:p>
          <a:p>
            <a:pPr eaLnBrk="1" hangingPunct="1"/>
            <a:r>
              <a:rPr lang="es-ES" sz="1000" b="1"/>
              <a:t>trabajo</a:t>
            </a:r>
          </a:p>
        </p:txBody>
      </p:sp>
      <p:sp>
        <p:nvSpPr>
          <p:cNvPr id="177163" name="Rectangle 17"/>
          <p:cNvSpPr>
            <a:spLocks noChangeArrowheads="1"/>
          </p:cNvSpPr>
          <p:nvPr/>
        </p:nvSpPr>
        <p:spPr bwMode="auto">
          <a:xfrm rot="-1587383">
            <a:off x="1911350" y="3948113"/>
            <a:ext cx="576263" cy="360362"/>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177164" name="Text Box 18"/>
          <p:cNvSpPr txBox="1">
            <a:spLocks noChangeArrowheads="1"/>
          </p:cNvSpPr>
          <p:nvPr/>
        </p:nvSpPr>
        <p:spPr bwMode="auto">
          <a:xfrm rot="-1106097">
            <a:off x="1733550" y="3886200"/>
            <a:ext cx="893763" cy="4587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800" b="1"/>
              <a:t>Propuesta </a:t>
            </a:r>
          </a:p>
          <a:p>
            <a:pPr eaLnBrk="1" hangingPunct="1"/>
            <a:r>
              <a:rPr lang="es-ES" sz="800" b="1"/>
              <a:t>transferencia </a:t>
            </a:r>
          </a:p>
          <a:p>
            <a:pPr eaLnBrk="1" hangingPunct="1"/>
            <a:r>
              <a:rPr lang="es-ES" sz="800" b="1"/>
              <a:t>tecnología</a:t>
            </a:r>
          </a:p>
        </p:txBody>
      </p:sp>
      <p:sp>
        <p:nvSpPr>
          <p:cNvPr id="1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32019901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50538"/>
                                        </p:tgtEl>
                                        <p:attrNameLst>
                                          <p:attrName>style.visibility</p:attrName>
                                        </p:attrNameLst>
                                      </p:cBhvr>
                                      <p:to>
                                        <p:strVal val="visible"/>
                                      </p:to>
                                    </p:set>
                                    <p:anim calcmode="discrete" valueType="clr">
                                      <p:cBhvr override="childStyle">
                                        <p:cTn id="7" dur="80"/>
                                        <p:tgtEl>
                                          <p:spTgt spid="15053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50538"/>
                                        </p:tgtEl>
                                        <p:attrNameLst>
                                          <p:attrName>fillcolor</p:attrName>
                                        </p:attrNameLst>
                                      </p:cBhvr>
                                      <p:tavLst>
                                        <p:tav tm="0">
                                          <p:val>
                                            <p:clrVal>
                                              <a:schemeClr val="accent2"/>
                                            </p:clrVal>
                                          </p:val>
                                        </p:tav>
                                        <p:tav tm="50000">
                                          <p:val>
                                            <p:clrVal>
                                              <a:schemeClr val="hlink"/>
                                            </p:clrVal>
                                          </p:val>
                                        </p:tav>
                                      </p:tavLst>
                                    </p:anim>
                                    <p:set>
                                      <p:cBhvr>
                                        <p:cTn id="9" dur="80"/>
                                        <p:tgtEl>
                                          <p:spTgt spid="15053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8" grpId="0" animBg="1"/>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Rectangle 6"/>
          <p:cNvSpPr>
            <a:spLocks noChangeArrowheads="1"/>
          </p:cNvSpPr>
          <p:nvPr/>
        </p:nvSpPr>
        <p:spPr bwMode="auto">
          <a:xfrm>
            <a:off x="5724525" y="357188"/>
            <a:ext cx="2744788" cy="404812"/>
          </a:xfrm>
          <a:prstGeom prst="rect">
            <a:avLst/>
          </a:prstGeom>
          <a:solidFill>
            <a:srgbClr val="EBEBFF"/>
          </a:solidFill>
          <a:ln w="38100">
            <a:solidFill>
              <a:schemeClr val="accent2"/>
            </a:solidFill>
            <a:miter lim="800000"/>
            <a:headEnd/>
            <a:tailEnd/>
          </a:ln>
          <a:effectLst>
            <a:outerShdw dist="53882" dir="2700000" algn="ctr" rotWithShape="0">
              <a:schemeClr val="bg2"/>
            </a:outerShdw>
          </a:effectLst>
        </p:spPr>
        <p:txBody>
          <a:bodyPr wrap="none">
            <a:spAutoFit/>
          </a:bodyPr>
          <a:lstStyle/>
          <a:p>
            <a:pPr algn="l">
              <a:buClr>
                <a:srgbClr val="FF0066"/>
              </a:buClr>
              <a:buFontTx/>
              <a:buChar char="•"/>
              <a:defRPr/>
            </a:pPr>
            <a:r>
              <a:rPr lang="es-ES" sz="1800">
                <a:effectLst>
                  <a:outerShdw blurRad="38100" dist="38100" dir="2700000" algn="tl">
                    <a:srgbClr val="FFFFFF"/>
                  </a:outerShdw>
                </a:effectLst>
              </a:rPr>
              <a:t> Conflictos de Interés </a:t>
            </a:r>
          </a:p>
        </p:txBody>
      </p:sp>
      <p:pic>
        <p:nvPicPr>
          <p:cNvPr id="178179" name="Picture 11" descr="conflict of interest"/>
          <p:cNvPicPr>
            <a:picLocks noChangeAspect="1" noChangeArrowheads="1"/>
          </p:cNvPicPr>
          <p:nvPr/>
        </p:nvPicPr>
        <p:blipFill>
          <a:blip r:embed="rId2" cstate="print">
            <a:extLst>
              <a:ext uri="{28A0092B-C50C-407E-A947-70E740481C1C}">
                <a14:useLocalDpi xmlns:a14="http://schemas.microsoft.com/office/drawing/2010/main" xmlns="" val="0"/>
              </a:ext>
            </a:extLst>
          </a:blip>
          <a:srcRect r="6335" b="11542"/>
          <a:stretch>
            <a:fillRect/>
          </a:stretch>
        </p:blipFill>
        <p:spPr bwMode="auto">
          <a:xfrm>
            <a:off x="2178050" y="1125538"/>
            <a:ext cx="4787900" cy="3808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17" name="Rectangle 13"/>
          <p:cNvSpPr>
            <a:spLocks noChangeArrowheads="1"/>
          </p:cNvSpPr>
          <p:nvPr/>
        </p:nvSpPr>
        <p:spPr bwMode="auto">
          <a:xfrm>
            <a:off x="1609725" y="5084763"/>
            <a:ext cx="5922963" cy="1006475"/>
          </a:xfrm>
          <a:prstGeom prst="rect">
            <a:avLst/>
          </a:prstGeom>
          <a:noFill/>
          <a:ln w="9525">
            <a:noFill/>
            <a:miter lim="800000"/>
            <a:headEnd/>
            <a:tailEnd/>
          </a:ln>
          <a:effectLst/>
        </p:spPr>
        <p:txBody>
          <a:bodyPr>
            <a:spAutoFit/>
          </a:bodyPr>
          <a:lstStyle/>
          <a:p>
            <a:pPr>
              <a:spcBef>
                <a:spcPct val="50000"/>
              </a:spcBef>
              <a:defRPr/>
            </a:pPr>
            <a:r>
              <a:rPr lang="es-ES_tradnl" dirty="0">
                <a:effectLst>
                  <a:outerShdw blurRad="38100" dist="38100" dir="2700000" algn="tl">
                    <a:srgbClr val="C0C0C0"/>
                  </a:outerShdw>
                </a:effectLst>
              </a:rPr>
              <a:t>“Por ley, estoy obligado a decirle que tengo acciones en la compañía que fabrica las drogas que le estoy prescribiendo”</a:t>
            </a:r>
          </a:p>
        </p:txBody>
      </p:sp>
      <p:sp>
        <p:nvSpPr>
          <p:cNvPr id="178181" name="Rectangle 14"/>
          <p:cNvSpPr>
            <a:spLocks noChangeArrowheads="1"/>
          </p:cNvSpPr>
          <p:nvPr/>
        </p:nvSpPr>
        <p:spPr bwMode="auto">
          <a:xfrm>
            <a:off x="2195513" y="6154738"/>
            <a:ext cx="439737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l">
              <a:spcBef>
                <a:spcPct val="50000"/>
              </a:spcBef>
            </a:pPr>
            <a:r>
              <a:rPr lang="es-ES_tradnl" sz="1200">
                <a:latin typeface="Arial" charset="0"/>
              </a:rPr>
              <a:t>http://www.cartoonstock.com/cartoonview.asp?catref=hsc1792</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42060166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1517">
                                            <p:txEl>
                                              <p:pRg st="0" end="0"/>
                                            </p:txEl>
                                          </p:spTgt>
                                        </p:tgtEl>
                                        <p:attrNameLst>
                                          <p:attrName>style.visibility</p:attrName>
                                        </p:attrNameLst>
                                      </p:cBhvr>
                                      <p:to>
                                        <p:strVal val="visible"/>
                                      </p:to>
                                    </p:set>
                                    <p:anim calcmode="discrete" valueType="clr">
                                      <p:cBhvr override="childStyle">
                                        <p:cTn id="7" dur="80"/>
                                        <p:tgtEl>
                                          <p:spTgt spid="2151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1517">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1517">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ChangeArrowheads="1"/>
          </p:cNvSpPr>
          <p:nvPr/>
        </p:nvSpPr>
        <p:spPr bwMode="auto">
          <a:xfrm>
            <a:off x="6011863" y="476250"/>
            <a:ext cx="2578100" cy="365125"/>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buClr>
                <a:srgbClr val="FF0066"/>
              </a:buClr>
              <a:buFontTx/>
              <a:buChar char="•"/>
              <a:defRPr/>
            </a:pPr>
            <a:r>
              <a:rPr lang="es-ES" sz="1600" b="1">
                <a:effectLst>
                  <a:outerShdw blurRad="38100" dist="38100" dir="2700000" algn="tl">
                    <a:srgbClr val="FFFFFF"/>
                  </a:outerShdw>
                </a:effectLst>
              </a:rPr>
              <a:t> Conflictos de Interés </a:t>
            </a:r>
          </a:p>
        </p:txBody>
      </p:sp>
      <p:sp>
        <p:nvSpPr>
          <p:cNvPr id="179203" name="Rectangle 9"/>
          <p:cNvSpPr>
            <a:spLocks noChangeArrowheads="1"/>
          </p:cNvSpPr>
          <p:nvPr/>
        </p:nvSpPr>
        <p:spPr bwMode="auto">
          <a:xfrm>
            <a:off x="0" y="1617663"/>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algn="l"/>
            <a:endParaRPr lang="es-ES" sz="1800">
              <a:latin typeface="Arial" charset="0"/>
            </a:endParaRPr>
          </a:p>
        </p:txBody>
      </p:sp>
      <p:pic>
        <p:nvPicPr>
          <p:cNvPr id="179204" name="Picture 8" descr="tainted conflict of interes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4213" y="476251"/>
            <a:ext cx="4767363" cy="4798106"/>
          </a:xfrm>
          <a:prstGeom prst="rect">
            <a:avLst/>
          </a:prstGeom>
          <a:noFill/>
          <a:ln w="28575">
            <a:solidFill>
              <a:srgbClr val="D65700"/>
            </a:solidFill>
            <a:miter lim="800000"/>
            <a:headEnd/>
            <a:tailEnd/>
          </a:ln>
          <a:extLst>
            <a:ext uri="{909E8E84-426E-40DD-AFC4-6F175D3DCCD1}">
              <a14:hiddenFill xmlns:a14="http://schemas.microsoft.com/office/drawing/2010/main" xmlns="">
                <a:solidFill>
                  <a:srgbClr val="FFFFFF"/>
                </a:solidFill>
              </a14:hiddenFill>
            </a:ext>
          </a:extLst>
        </p:spPr>
      </p:pic>
      <p:sp>
        <p:nvSpPr>
          <p:cNvPr id="70666" name="Rectangle 10"/>
          <p:cNvSpPr>
            <a:spLocks noChangeArrowheads="1"/>
          </p:cNvSpPr>
          <p:nvPr/>
        </p:nvSpPr>
        <p:spPr bwMode="auto">
          <a:xfrm>
            <a:off x="571500" y="5359400"/>
            <a:ext cx="683577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r>
              <a:rPr lang="es-ES_tradnl">
                <a:cs typeface="Times New Roman" pitchFamily="18" charset="0"/>
              </a:rPr>
              <a:t>“Regalos de las compañías farmacéuticas a los médicos” </a:t>
            </a:r>
            <a:endParaRPr lang="es-ES_tradnl"/>
          </a:p>
        </p:txBody>
      </p:sp>
      <p:sp>
        <p:nvSpPr>
          <p:cNvPr id="179206" name="Rectangle 12"/>
          <p:cNvSpPr>
            <a:spLocks noChangeArrowheads="1"/>
          </p:cNvSpPr>
          <p:nvPr/>
        </p:nvSpPr>
        <p:spPr bwMode="auto">
          <a:xfrm>
            <a:off x="684213" y="5734050"/>
            <a:ext cx="671195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s-ES_tradnl" sz="1200">
                <a:latin typeface="Arial" charset="0"/>
              </a:rPr>
              <a:t>http://psychiatricnews.wordpress.com/2008/10/22/drug-company-bribes-to-doctors-to-be-banned/</a:t>
            </a:r>
          </a:p>
        </p:txBody>
      </p:sp>
      <p:sp>
        <p:nvSpPr>
          <p:cNvPr id="70669" name="Text Box 13"/>
          <p:cNvSpPr txBox="1">
            <a:spLocks noChangeArrowheads="1"/>
          </p:cNvSpPr>
          <p:nvPr/>
        </p:nvSpPr>
        <p:spPr bwMode="auto">
          <a:xfrm>
            <a:off x="5548082" y="1700808"/>
            <a:ext cx="3306762" cy="1038225"/>
          </a:xfrm>
          <a:prstGeom prst="rect">
            <a:avLst/>
          </a:prstGeom>
          <a:noFill/>
          <a:ln w="9525">
            <a:noFill/>
            <a:miter lim="800000"/>
            <a:headEnd/>
            <a:tailEnd/>
          </a:ln>
          <a:effectLst/>
        </p:spPr>
        <p:txBody>
          <a:bodyPr wrap="none">
            <a:spAutoFit/>
          </a:bodyPr>
          <a:lstStyle/>
          <a:p>
            <a:pPr>
              <a:defRPr/>
            </a:pPr>
            <a:r>
              <a:rPr lang="es-ES_tradnl" sz="1600" b="1" dirty="0"/>
              <a:t>Obligatoriedad en </a:t>
            </a:r>
          </a:p>
          <a:p>
            <a:pPr>
              <a:defRPr/>
            </a:pPr>
            <a:r>
              <a:rPr lang="es-ES_tradnl" sz="1600" b="1" dirty="0"/>
              <a:t>Estado de </a:t>
            </a:r>
            <a:r>
              <a:rPr lang="es-ES_tradnl" sz="1600" b="1" dirty="0" err="1"/>
              <a:t>Massachussets,USA</a:t>
            </a:r>
            <a:r>
              <a:rPr lang="es-ES_tradnl" sz="1600" b="1" dirty="0"/>
              <a:t> </a:t>
            </a:r>
          </a:p>
          <a:p>
            <a:pPr>
              <a:defRPr/>
            </a:pPr>
            <a:r>
              <a:rPr lang="es-ES_tradnl" sz="1600" b="1" dirty="0"/>
              <a:t>de declarar regalos</a:t>
            </a:r>
          </a:p>
          <a:p>
            <a:pPr>
              <a:defRPr/>
            </a:pPr>
            <a:r>
              <a:rPr lang="es-ES_tradnl" sz="1400" dirty="0" err="1">
                <a:effectLst>
                  <a:outerShdw blurRad="38100" dist="38100" dir="2700000" algn="tl">
                    <a:srgbClr val="C0C0C0"/>
                  </a:outerShdw>
                </a:effectLst>
              </a:rPr>
              <a:t>The</a:t>
            </a:r>
            <a:r>
              <a:rPr lang="es-ES_tradnl" sz="1400" dirty="0">
                <a:effectLst>
                  <a:outerShdw blurRad="38100" dist="38100" dir="2700000" algn="tl">
                    <a:srgbClr val="C0C0C0"/>
                  </a:outerShdw>
                </a:effectLst>
              </a:rPr>
              <a:t> Boston </a:t>
            </a:r>
            <a:r>
              <a:rPr lang="es-ES_tradnl" sz="1400" dirty="0" err="1">
                <a:effectLst>
                  <a:outerShdw blurRad="38100" dist="38100" dir="2700000" algn="tl">
                    <a:srgbClr val="C0C0C0"/>
                  </a:outerShdw>
                </a:effectLst>
              </a:rPr>
              <a:t>Globe</a:t>
            </a:r>
            <a:r>
              <a:rPr lang="es-ES_tradnl" sz="1400" dirty="0">
                <a:effectLst>
                  <a:outerShdw blurRad="38100" dist="38100" dir="2700000" algn="tl">
                    <a:srgbClr val="C0C0C0"/>
                  </a:outerShdw>
                </a:effectLst>
              </a:rPr>
              <a:t>, marzo 2009</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23783508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70666">
                                            <p:txEl>
                                              <p:pRg st="0" end="0"/>
                                            </p:txEl>
                                          </p:spTgt>
                                        </p:tgtEl>
                                        <p:attrNameLst>
                                          <p:attrName>style.visibility</p:attrName>
                                        </p:attrNameLst>
                                      </p:cBhvr>
                                      <p:to>
                                        <p:strVal val="visible"/>
                                      </p:to>
                                    </p:set>
                                    <p:anim calcmode="discrete" valueType="clr">
                                      <p:cBhvr override="childStyle">
                                        <p:cTn id="7" dur="80"/>
                                        <p:tgtEl>
                                          <p:spTgt spid="7066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0666">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70666">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9" name="Rectangle 5"/>
          <p:cNvSpPr>
            <a:spLocks noChangeArrowheads="1"/>
          </p:cNvSpPr>
          <p:nvPr/>
        </p:nvSpPr>
        <p:spPr bwMode="auto">
          <a:xfrm>
            <a:off x="611188" y="476250"/>
            <a:ext cx="2489200" cy="365125"/>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buClr>
                <a:srgbClr val="FF0066"/>
              </a:buClr>
              <a:buFontTx/>
              <a:buChar char="•"/>
              <a:defRPr/>
            </a:pPr>
            <a:r>
              <a:rPr lang="es-ES" sz="1600" b="1">
                <a:effectLst>
                  <a:outerShdw blurRad="38100" dist="38100" dir="2700000" algn="tl">
                    <a:srgbClr val="FFFFFF"/>
                  </a:outerShdw>
                </a:effectLst>
              </a:rPr>
              <a:t> Conflictos de Interés</a:t>
            </a:r>
            <a:endParaRPr lang="es-ES_tradnl" sz="1600" b="1">
              <a:effectLst>
                <a:outerShdw blurRad="38100" dist="38100" dir="2700000" algn="tl">
                  <a:srgbClr val="FFFFFF"/>
                </a:outerShdw>
              </a:effectLst>
            </a:endParaRPr>
          </a:p>
        </p:txBody>
      </p:sp>
      <p:sp>
        <p:nvSpPr>
          <p:cNvPr id="98312" name="Rectangle 8"/>
          <p:cNvSpPr>
            <a:spLocks noChangeArrowheads="1"/>
          </p:cNvSpPr>
          <p:nvPr/>
        </p:nvSpPr>
        <p:spPr bwMode="auto">
          <a:xfrm>
            <a:off x="0" y="5734050"/>
            <a:ext cx="3638550" cy="244475"/>
          </a:xfrm>
          <a:prstGeom prst="rect">
            <a:avLst/>
          </a:prstGeom>
          <a:noFill/>
          <a:ln w="9525">
            <a:noFill/>
            <a:miter lim="800000"/>
            <a:headEnd/>
            <a:tailEnd/>
          </a:ln>
          <a:effectLst/>
        </p:spPr>
        <p:txBody>
          <a:bodyPr wrap="none">
            <a:spAutoFit/>
          </a:bodyPr>
          <a:lstStyle/>
          <a:p>
            <a:pPr>
              <a:defRPr/>
            </a:pPr>
            <a:r>
              <a:rPr lang="es-ES_tradnl" sz="1000">
                <a:effectLst>
                  <a:outerShdw blurRad="38100" dist="38100" dir="2700000" algn="tl">
                    <a:srgbClr val="C0C0C0"/>
                  </a:outerShdw>
                </a:effectLst>
              </a:rPr>
              <a:t>http://www.bmj.com/content/vol326/issue7400/cover.dtl</a:t>
            </a:r>
          </a:p>
        </p:txBody>
      </p:sp>
      <p:pic>
        <p:nvPicPr>
          <p:cNvPr id="98313" name="Picture 9" descr="coverpic740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27475" y="0"/>
            <a:ext cx="4816475"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8314" name="Text Box 10"/>
          <p:cNvSpPr txBox="1">
            <a:spLocks noChangeArrowheads="1"/>
          </p:cNvSpPr>
          <p:nvPr/>
        </p:nvSpPr>
        <p:spPr bwMode="auto">
          <a:xfrm>
            <a:off x="900113" y="5229225"/>
            <a:ext cx="2565400" cy="457200"/>
          </a:xfrm>
          <a:prstGeom prst="rect">
            <a:avLst/>
          </a:prstGeom>
          <a:noFill/>
          <a:ln w="9525">
            <a:noFill/>
            <a:miter lim="800000"/>
            <a:headEnd/>
            <a:tailEnd/>
          </a:ln>
          <a:effectLst/>
        </p:spPr>
        <p:txBody>
          <a:bodyPr wrap="none">
            <a:spAutoFit/>
          </a:bodyPr>
          <a:lstStyle/>
          <a:p>
            <a:pPr algn="r">
              <a:defRPr/>
            </a:pPr>
            <a:r>
              <a:rPr lang="es-ES_tradnl" sz="1200">
                <a:effectLst>
                  <a:outerShdw blurRad="38100" dist="38100" dir="2700000" algn="tl">
                    <a:srgbClr val="C0C0C0"/>
                  </a:outerShdw>
                </a:effectLst>
              </a:rPr>
              <a:t>Portada de BMJ </a:t>
            </a:r>
          </a:p>
          <a:p>
            <a:pPr algn="r">
              <a:defRPr/>
            </a:pPr>
            <a:r>
              <a:rPr lang="es-ES_tradnl" sz="1200">
                <a:effectLst>
                  <a:outerShdw blurRad="38100" dist="38100" dir="2700000" algn="tl">
                    <a:srgbClr val="C0C0C0"/>
                  </a:outerShdw>
                </a:effectLst>
              </a:rPr>
              <a:t>31 May 2003 (Vol 326, No 7400) </a:t>
            </a:r>
          </a:p>
        </p:txBody>
      </p:sp>
      <p:sp>
        <p:nvSpPr>
          <p:cNvPr id="98315" name="Text Box 11"/>
          <p:cNvSpPr txBox="1">
            <a:spLocks noChangeArrowheads="1"/>
          </p:cNvSpPr>
          <p:nvPr/>
        </p:nvSpPr>
        <p:spPr bwMode="auto">
          <a:xfrm>
            <a:off x="360400" y="1941513"/>
            <a:ext cx="3078086" cy="2092881"/>
          </a:xfrm>
          <a:prstGeom prst="rect">
            <a:avLst/>
          </a:prstGeom>
          <a:solidFill>
            <a:srgbClr val="FFB7FF"/>
          </a:solidFill>
          <a:ln w="9525">
            <a:noFill/>
            <a:miter lim="800000"/>
            <a:headEnd/>
            <a:tailEnd/>
          </a:ln>
          <a:effectLst/>
        </p:spPr>
        <p:txBody>
          <a:bodyPr wrap="none">
            <a:spAutoFit/>
          </a:bodyPr>
          <a:lstStyle/>
          <a:p>
            <a:pPr>
              <a:defRPr/>
            </a:pPr>
            <a:r>
              <a:rPr lang="es-ES_tradnl" sz="3200" dirty="0">
                <a:effectLst>
                  <a:outerShdw blurRad="38100" dist="38100" dir="2700000" algn="tl">
                    <a:srgbClr val="C0C0C0"/>
                  </a:outerShdw>
                </a:effectLst>
              </a:rPr>
              <a:t>¡Almuerzo </a:t>
            </a:r>
          </a:p>
          <a:p>
            <a:pPr>
              <a:defRPr/>
            </a:pPr>
            <a:r>
              <a:rPr lang="es-ES_tradnl" sz="3200" dirty="0">
                <a:effectLst>
                  <a:outerShdw blurRad="38100" dist="38100" dir="2700000" algn="tl">
                    <a:srgbClr val="C0C0C0"/>
                  </a:outerShdw>
                </a:effectLst>
              </a:rPr>
              <a:t>gratis!</a:t>
            </a:r>
          </a:p>
          <a:p>
            <a:pPr>
              <a:defRPr/>
            </a:pPr>
            <a:endParaRPr lang="es-ES_tradnl" sz="1000" dirty="0">
              <a:effectLst>
                <a:outerShdw blurRad="38100" dist="38100" dir="2700000" algn="tl">
                  <a:srgbClr val="C0C0C0"/>
                </a:outerShdw>
              </a:effectLst>
            </a:endParaRPr>
          </a:p>
          <a:p>
            <a:pPr>
              <a:defRPr/>
            </a:pPr>
            <a:r>
              <a:rPr lang="es-ES_tradnl" sz="2800" dirty="0">
                <a:effectLst>
                  <a:outerShdw blurRad="38100" dist="38100" dir="2700000" algn="tl">
                    <a:srgbClr val="C0C0C0"/>
                  </a:outerShdw>
                </a:effectLst>
              </a:rPr>
              <a:t>y </a:t>
            </a:r>
            <a:endParaRPr lang="es-ES_tradnl" sz="2800" dirty="0" smtClean="0">
              <a:effectLst>
                <a:outerShdw blurRad="38100" dist="38100" dir="2700000" algn="tl">
                  <a:srgbClr val="C0C0C0"/>
                </a:outerShdw>
              </a:effectLst>
            </a:endParaRPr>
          </a:p>
          <a:p>
            <a:pPr>
              <a:defRPr/>
            </a:pPr>
            <a:r>
              <a:rPr lang="es-ES_tradnl" sz="2800" dirty="0" smtClean="0">
                <a:effectLst>
                  <a:outerShdw blurRad="38100" dist="38100" dir="2700000" algn="tl">
                    <a:srgbClr val="C0C0C0"/>
                  </a:outerShdw>
                </a:effectLst>
              </a:rPr>
              <a:t>otras </a:t>
            </a:r>
            <a:r>
              <a:rPr lang="es-ES_tradnl" sz="2800" dirty="0">
                <a:effectLst>
                  <a:outerShdw blurRad="38100" dist="38100" dir="2700000" algn="tl">
                    <a:srgbClr val="C0C0C0"/>
                  </a:outerShdw>
                </a:effectLst>
              </a:rPr>
              <a:t>cosas más…</a:t>
            </a:r>
          </a:p>
        </p:txBody>
      </p:sp>
      <p:sp>
        <p:nvSpPr>
          <p:cNvPr id="98316" name="Text Box 12"/>
          <p:cNvSpPr txBox="1">
            <a:spLocks noChangeArrowheads="1"/>
          </p:cNvSpPr>
          <p:nvPr/>
        </p:nvSpPr>
        <p:spPr bwMode="auto">
          <a:xfrm rot="16200000">
            <a:off x="8212932" y="6120606"/>
            <a:ext cx="1200150" cy="274637"/>
          </a:xfrm>
          <a:prstGeom prst="rect">
            <a:avLst/>
          </a:prstGeom>
          <a:noFill/>
          <a:ln w="9525">
            <a:noFill/>
            <a:miter lim="800000"/>
            <a:headEnd/>
            <a:tailEnd/>
          </a:ln>
          <a:effectLst/>
        </p:spPr>
        <p:txBody>
          <a:bodyPr wrap="none">
            <a:spAutoFit/>
          </a:bodyPr>
          <a:lstStyle/>
          <a:p>
            <a:pPr>
              <a:defRPr/>
            </a:pPr>
            <a:r>
              <a:rPr lang="es-ES_tradnl" sz="1200">
                <a:effectLst>
                  <a:outerShdw blurRad="38100" dist="38100" dir="2700000" algn="tl">
                    <a:srgbClr val="C0C0C0"/>
                  </a:outerShdw>
                </a:effectLst>
              </a:rPr>
              <a:t>Malcom Willet</a:t>
            </a:r>
          </a:p>
        </p:txBody>
      </p:sp>
      <p:sp>
        <p:nvSpPr>
          <p:cNvPr id="98317" name="Text Box 13"/>
          <p:cNvSpPr txBox="1">
            <a:spLocks noChangeArrowheads="1"/>
          </p:cNvSpPr>
          <p:nvPr/>
        </p:nvSpPr>
        <p:spPr bwMode="auto">
          <a:xfrm>
            <a:off x="4102100" y="165100"/>
            <a:ext cx="1511300" cy="823913"/>
          </a:xfrm>
          <a:prstGeom prst="rect">
            <a:avLst/>
          </a:prstGeom>
          <a:noFill/>
          <a:ln w="9525">
            <a:noFill/>
            <a:miter lim="800000"/>
            <a:headEnd/>
            <a:tailEnd/>
          </a:ln>
          <a:effectLst/>
        </p:spPr>
        <p:txBody>
          <a:bodyPr wrap="none">
            <a:spAutoFit/>
          </a:bodyPr>
          <a:lstStyle/>
          <a:p>
            <a:pPr>
              <a:defRPr/>
            </a:pPr>
            <a:r>
              <a:rPr lang="es-ES_tradnl" sz="4800">
                <a:effectLst>
                  <a:outerShdw blurRad="38100" dist="38100" dir="2700000" algn="tl">
                    <a:srgbClr val="C0C0C0"/>
                  </a:outerShdw>
                </a:effectLst>
              </a:rPr>
              <a:t>BMJ</a:t>
            </a:r>
          </a:p>
        </p:txBody>
      </p:sp>
      <p:sp>
        <p:nvSpPr>
          <p:cNvPr id="98318" name="Text Box 14"/>
          <p:cNvSpPr txBox="1">
            <a:spLocks noChangeArrowheads="1"/>
          </p:cNvSpPr>
          <p:nvPr/>
        </p:nvSpPr>
        <p:spPr bwMode="auto">
          <a:xfrm>
            <a:off x="3924300" y="6276975"/>
            <a:ext cx="3041650" cy="581025"/>
          </a:xfrm>
          <a:prstGeom prst="rect">
            <a:avLst/>
          </a:prstGeom>
          <a:noFill/>
          <a:ln w="9525">
            <a:noFill/>
            <a:miter lim="800000"/>
            <a:headEnd/>
            <a:tailEnd/>
          </a:ln>
          <a:effectLst/>
        </p:spPr>
        <p:txBody>
          <a:bodyPr wrap="none">
            <a:spAutoFit/>
          </a:bodyPr>
          <a:lstStyle/>
          <a:p>
            <a:pPr algn="l">
              <a:defRPr/>
            </a:pPr>
            <a:r>
              <a:rPr lang="es-ES_tradnl" sz="1600" b="1">
                <a:effectLst>
                  <a:outerShdw blurRad="38100" dist="38100" dir="2700000" algn="tl">
                    <a:srgbClr val="C0C0C0"/>
                  </a:outerShdw>
                </a:effectLst>
              </a:rPr>
              <a:t>Time to untangle</a:t>
            </a:r>
          </a:p>
          <a:p>
            <a:pPr algn="l">
              <a:defRPr/>
            </a:pPr>
            <a:r>
              <a:rPr lang="es-ES_tradnl" sz="1600" b="1">
                <a:effectLst>
                  <a:outerShdw blurRad="38100" dist="38100" dir="2700000" algn="tl">
                    <a:srgbClr val="C0C0C0"/>
                  </a:outerShdw>
                </a:effectLst>
              </a:rPr>
              <a:t>doctors from drug companies</a:t>
            </a:r>
          </a:p>
        </p:txBody>
      </p:sp>
      <p:sp>
        <p:nvSpPr>
          <p:cNvPr id="11" name="Text Box 4"/>
          <p:cNvSpPr txBox="1">
            <a:spLocks noChangeArrowheads="1"/>
          </p:cNvSpPr>
          <p:nvPr/>
        </p:nvSpPr>
        <p:spPr bwMode="auto">
          <a:xfrm>
            <a:off x="-36512"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36331961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98313"/>
                                        </p:tgtEl>
                                        <p:attrNameLst>
                                          <p:attrName>style.visibility</p:attrName>
                                        </p:attrNameLst>
                                      </p:cBhvr>
                                      <p:to>
                                        <p:strVal val="visible"/>
                                      </p:to>
                                    </p:set>
                                    <p:animEffect transition="in" filter="box(in)">
                                      <p:cBhvr>
                                        <p:cTn id="7" dur="500"/>
                                        <p:tgtEl>
                                          <p:spTgt spid="9831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98315"/>
                                        </p:tgtEl>
                                        <p:attrNameLst>
                                          <p:attrName>style.visibility</p:attrName>
                                        </p:attrNameLst>
                                      </p:cBhvr>
                                      <p:to>
                                        <p:strVal val="visible"/>
                                      </p:to>
                                    </p:set>
                                    <p:anim calcmode="discrete" valueType="clr">
                                      <p:cBhvr override="childStyle">
                                        <p:cTn id="12" dur="80"/>
                                        <p:tgtEl>
                                          <p:spTgt spid="98315"/>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98315"/>
                                        </p:tgtEl>
                                        <p:attrNameLst>
                                          <p:attrName>fillcolor</p:attrName>
                                        </p:attrNameLst>
                                      </p:cBhvr>
                                      <p:tavLst>
                                        <p:tav tm="0">
                                          <p:val>
                                            <p:clrVal>
                                              <a:schemeClr val="accent2"/>
                                            </p:clrVal>
                                          </p:val>
                                        </p:tav>
                                        <p:tav tm="50000">
                                          <p:val>
                                            <p:clrVal>
                                              <a:schemeClr val="hlink"/>
                                            </p:clrVal>
                                          </p:val>
                                        </p:tav>
                                      </p:tavLst>
                                    </p:anim>
                                    <p:set>
                                      <p:cBhvr>
                                        <p:cTn id="14" dur="80"/>
                                        <p:tgtEl>
                                          <p:spTgt spid="98315"/>
                                        </p:tgtEl>
                                        <p:attrNameLst>
                                          <p:attrName>fill.type</p:attrName>
                                        </p:attrNameLst>
                                      </p:cBhvr>
                                      <p:to>
                                        <p:strVal val="solid"/>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83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831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83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83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12" grpId="0"/>
      <p:bldP spid="98314" grpId="0"/>
      <p:bldP spid="98315" grpId="0" animBg="1"/>
      <p:bldP spid="98317" grpId="0"/>
      <p:bldP spid="98318" grpId="0"/>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Text Box 4"/>
          <p:cNvSpPr txBox="1">
            <a:spLocks noChangeArrowheads="1"/>
          </p:cNvSpPr>
          <p:nvPr/>
        </p:nvSpPr>
        <p:spPr bwMode="auto">
          <a:xfrm>
            <a:off x="1787525" y="1484313"/>
            <a:ext cx="5568950" cy="547687"/>
          </a:xfrm>
          <a:prstGeom prst="rect">
            <a:avLst/>
          </a:prstGeom>
          <a:solidFill>
            <a:srgbClr val="FFB7FF"/>
          </a:solidFill>
          <a:ln w="28575">
            <a:solidFill>
              <a:srgbClr val="D60093"/>
            </a:solidFill>
            <a:miter lim="800000"/>
            <a:headEnd/>
            <a:tailEnd/>
          </a:ln>
          <a:effectLst>
            <a:outerShdw dist="35921" dir="2700000"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La Relación Industria-Academia </a:t>
            </a:r>
          </a:p>
        </p:txBody>
      </p:sp>
      <p:sp>
        <p:nvSpPr>
          <p:cNvPr id="97285" name="Text Box 5"/>
          <p:cNvSpPr txBox="1">
            <a:spLocks noChangeArrowheads="1"/>
          </p:cNvSpPr>
          <p:nvPr/>
        </p:nvSpPr>
        <p:spPr bwMode="auto">
          <a:xfrm>
            <a:off x="958850" y="2276475"/>
            <a:ext cx="7226300" cy="3378200"/>
          </a:xfrm>
          <a:prstGeom prst="rect">
            <a:avLst/>
          </a:prstGeom>
          <a:noFill/>
          <a:ln w="9525">
            <a:noFill/>
            <a:miter lim="800000"/>
            <a:headEnd/>
            <a:tailEnd/>
          </a:ln>
          <a:effectLst/>
        </p:spPr>
        <p:txBody>
          <a:bodyPr>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2400" dirty="0" smtClean="0">
                <a:effectLst>
                  <a:outerShdw blurRad="38100" dist="38100" dir="2700000" algn="tl">
                    <a:srgbClr val="C0C0C0"/>
                  </a:outerShdw>
                </a:effectLst>
              </a:rPr>
              <a:t>¿Qué tan independiente puede ser un médico </a:t>
            </a:r>
          </a:p>
          <a:p>
            <a:pPr eaLnBrk="1" hangingPunct="1">
              <a:defRPr/>
            </a:pPr>
            <a:r>
              <a:rPr lang="es-ES_tradnl" sz="2400" dirty="0" smtClean="0">
                <a:effectLst>
                  <a:outerShdw blurRad="38100" dist="38100" dir="2700000" algn="tl">
                    <a:srgbClr val="C0C0C0"/>
                  </a:outerShdw>
                </a:effectLst>
              </a:rPr>
              <a:t>u otro profesional de la salud que prescribe o dispense fármacos,  si recibe ayuda de compañías farmacéuticas?...</a:t>
            </a:r>
          </a:p>
          <a:p>
            <a:pPr eaLnBrk="1" hangingPunct="1">
              <a:defRPr/>
            </a:pPr>
            <a:endParaRPr lang="es-ES_tradnl" sz="2400" dirty="0" smtClean="0">
              <a:effectLst>
                <a:outerShdw blurRad="38100" dist="38100" dir="2700000" algn="tl">
                  <a:srgbClr val="C0C0C0"/>
                </a:outerShdw>
              </a:effectLst>
            </a:endParaRPr>
          </a:p>
          <a:p>
            <a:pPr eaLnBrk="1" hangingPunct="1">
              <a:defRPr/>
            </a:pPr>
            <a:r>
              <a:rPr lang="es-ES_tradnl" sz="2400" dirty="0" smtClean="0">
                <a:effectLst>
                  <a:outerShdw blurRad="38100" dist="38100" dir="2700000" algn="tl">
                    <a:srgbClr val="C0C0C0"/>
                  </a:outerShdw>
                </a:effectLst>
              </a:rPr>
              <a:t>¿O un ingeniero que construye obras, </a:t>
            </a:r>
          </a:p>
          <a:p>
            <a:pPr eaLnBrk="1" hangingPunct="1">
              <a:defRPr/>
            </a:pPr>
            <a:r>
              <a:rPr lang="es-ES_tradnl" sz="2400" dirty="0" smtClean="0">
                <a:effectLst>
                  <a:outerShdw blurRad="38100" dist="38100" dir="2700000" algn="tl">
                    <a:srgbClr val="C0C0C0"/>
                  </a:outerShdw>
                </a:effectLst>
              </a:rPr>
              <a:t>si recibe ayuda de los proveedores, o </a:t>
            </a:r>
          </a:p>
          <a:p>
            <a:pPr eaLnBrk="1" hangingPunct="1">
              <a:defRPr/>
            </a:pPr>
            <a:r>
              <a:rPr lang="es-ES_tradnl" sz="2400" dirty="0" smtClean="0">
                <a:effectLst>
                  <a:outerShdw blurRad="38100" dist="38100" dir="2700000" algn="tl">
                    <a:srgbClr val="C0C0C0"/>
                  </a:outerShdw>
                </a:effectLst>
              </a:rPr>
              <a:t>de los que otorgan contratos? </a:t>
            </a:r>
          </a:p>
          <a:p>
            <a:pPr eaLnBrk="1" hangingPunct="1">
              <a:defRPr/>
            </a:pPr>
            <a:r>
              <a:rPr lang="es-ES_tradnl" sz="2400" dirty="0" smtClean="0">
                <a:effectLst>
                  <a:outerShdw blurRad="38100" dist="38100" dir="2700000" algn="tl">
                    <a:srgbClr val="C0C0C0"/>
                  </a:outerShdw>
                </a:effectLst>
              </a:rPr>
              <a:t>Etc. etc… </a:t>
            </a:r>
          </a:p>
        </p:txBody>
      </p:sp>
      <p:sp>
        <p:nvSpPr>
          <p:cNvPr id="75779" name="Rectangle 3"/>
          <p:cNvSpPr>
            <a:spLocks noChangeArrowheads="1"/>
          </p:cNvSpPr>
          <p:nvPr/>
        </p:nvSpPr>
        <p:spPr bwMode="auto">
          <a:xfrm>
            <a:off x="5724525" y="476250"/>
            <a:ext cx="2578100" cy="365125"/>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buClr>
                <a:srgbClr val="FF0066"/>
              </a:buClr>
              <a:buFontTx/>
              <a:buChar char="•"/>
              <a:defRPr/>
            </a:pPr>
            <a:r>
              <a:rPr lang="es-ES" sz="1600" b="1">
                <a:effectLst>
                  <a:outerShdw blurRad="38100" dist="38100" dir="2700000" algn="tl">
                    <a:srgbClr val="FFFFFF"/>
                  </a:outerShdw>
                </a:effectLst>
              </a:rPr>
              <a:t> Conflictos de Interés </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15414914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7284"/>
                                        </p:tgtEl>
                                        <p:attrNameLst>
                                          <p:attrName>style.visibility</p:attrName>
                                        </p:attrNameLst>
                                      </p:cBhvr>
                                      <p:to>
                                        <p:strVal val="visible"/>
                                      </p:to>
                                    </p:set>
                                    <p:animEffect transition="in" filter="circle(in)">
                                      <p:cBhvr>
                                        <p:cTn id="7" dur="2000"/>
                                        <p:tgtEl>
                                          <p:spTgt spid="9728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97285"/>
                                        </p:tgtEl>
                                        <p:attrNameLst>
                                          <p:attrName>style.visibility</p:attrName>
                                        </p:attrNameLst>
                                      </p:cBhvr>
                                      <p:to>
                                        <p:strVal val="visible"/>
                                      </p:to>
                                    </p:set>
                                    <p:anim calcmode="discrete" valueType="clr">
                                      <p:cBhvr override="childStyle">
                                        <p:cTn id="12" dur="80"/>
                                        <p:tgtEl>
                                          <p:spTgt spid="97285"/>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97285"/>
                                        </p:tgtEl>
                                        <p:attrNameLst>
                                          <p:attrName>fillcolor</p:attrName>
                                        </p:attrNameLst>
                                      </p:cBhvr>
                                      <p:tavLst>
                                        <p:tav tm="0">
                                          <p:val>
                                            <p:clrVal>
                                              <a:schemeClr val="accent2"/>
                                            </p:clrVal>
                                          </p:val>
                                        </p:tav>
                                        <p:tav tm="50000">
                                          <p:val>
                                            <p:clrVal>
                                              <a:schemeClr val="hlink"/>
                                            </p:clrVal>
                                          </p:val>
                                        </p:tav>
                                      </p:tavLst>
                                    </p:anim>
                                    <p:set>
                                      <p:cBhvr>
                                        <p:cTn id="14" dur="80"/>
                                        <p:tgtEl>
                                          <p:spTgt spid="9728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4" grpId="0" animBg="1"/>
      <p:bldP spid="9728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2262244" y="2996952"/>
            <a:ext cx="4565997" cy="1569660"/>
          </a:xfrm>
          <a:prstGeom prst="rect">
            <a:avLst/>
          </a:prstGeom>
          <a:solidFill>
            <a:srgbClr val="FFCCFF"/>
          </a:solidFill>
          <a:ln w="28575">
            <a:solidFill>
              <a:srgbClr val="CC0000"/>
            </a:solidFill>
            <a:miter lim="800000"/>
            <a:headEnd/>
            <a:tailEnd/>
          </a:ln>
          <a:effectLst>
            <a:outerShdw blurRad="50800" dist="38100" dir="2700000" algn="tl" rotWithShape="0">
              <a:prstClr val="black">
                <a:alpha val="40000"/>
              </a:prstClr>
            </a:outerShdw>
          </a:effectLst>
          <a:extLst/>
        </p:spPr>
        <p:txBody>
          <a:bodyPr wrap="square">
            <a:spAutoFit/>
          </a:bodyPr>
          <a:lstStyle/>
          <a:p>
            <a:pPr>
              <a:defRPr/>
            </a:pPr>
            <a:r>
              <a:rPr lang="es-ES" sz="2800" dirty="0">
                <a:effectLst>
                  <a:outerShdw blurRad="38100" dist="38100" dir="2700000" algn="tl">
                    <a:srgbClr val="C0C0C0"/>
                  </a:outerShdw>
                </a:effectLst>
              </a:rPr>
              <a:t>Iniciativa rumana contra el </a:t>
            </a:r>
            <a:r>
              <a:rPr lang="es-ES" sz="2800" dirty="0" smtClean="0">
                <a:effectLst>
                  <a:outerShdw blurRad="38100" dist="38100" dir="2700000" algn="tl">
                    <a:srgbClr val="C0C0C0"/>
                  </a:outerShdw>
                </a:effectLst>
              </a:rPr>
              <a:t>plagio</a:t>
            </a:r>
          </a:p>
          <a:p>
            <a:pPr>
              <a:defRPr/>
            </a:pPr>
            <a:r>
              <a:rPr lang="es-ES" dirty="0" smtClean="0">
                <a:effectLst>
                  <a:outerShdw blurRad="38100" dist="38100" dir="2700000" algn="tl">
                    <a:srgbClr val="C0C0C0"/>
                  </a:outerShdw>
                </a:effectLst>
              </a:rPr>
              <a:t>Página en línea con casos de conducta deshonesta</a:t>
            </a:r>
            <a:endParaRPr lang="es-ES" dirty="0">
              <a:effectLst>
                <a:outerShdw blurRad="38100" dist="38100" dir="2700000" algn="tl">
                  <a:srgbClr val="C0C0C0"/>
                </a:outerShdw>
              </a:effectLst>
            </a:endParaRPr>
          </a:p>
        </p:txBody>
      </p:sp>
      <p:sp>
        <p:nvSpPr>
          <p:cNvPr id="3" name="Text Box 8"/>
          <p:cNvSpPr txBox="1">
            <a:spLocks noChangeArrowheads="1"/>
          </p:cNvSpPr>
          <p:nvPr/>
        </p:nvSpPr>
        <p:spPr bwMode="auto">
          <a:xfrm>
            <a:off x="2879594" y="2417763"/>
            <a:ext cx="34178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400" dirty="0">
                <a:effectLst>
                  <a:outerShdw blurRad="38100" dist="38100" dir="2700000" algn="tl">
                    <a:srgbClr val="FFFFFF"/>
                  </a:outerShdw>
                </a:effectLst>
              </a:rPr>
              <a:t>Ejemplo de qué hacer…</a:t>
            </a:r>
          </a:p>
        </p:txBody>
      </p:sp>
      <p:sp>
        <p:nvSpPr>
          <p:cNvPr id="4" name="Text Box 9"/>
          <p:cNvSpPr txBox="1">
            <a:spLocks noChangeArrowheads="1"/>
          </p:cNvSpPr>
          <p:nvPr/>
        </p:nvSpPr>
        <p:spPr bwMode="auto">
          <a:xfrm>
            <a:off x="4588537" y="4695874"/>
            <a:ext cx="2330450"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400">
                <a:effectLst>
                  <a:outerShdw blurRad="38100" dist="38100" dir="2700000" algn="tl">
                    <a:srgbClr val="FFFFFF"/>
                  </a:outerShdw>
                </a:effectLst>
              </a:rPr>
              <a:t>European Science Editing </a:t>
            </a:r>
          </a:p>
          <a:p>
            <a:pPr algn="r">
              <a:defRPr/>
            </a:pPr>
            <a:r>
              <a:rPr lang="es-ES" sz="1400">
                <a:effectLst>
                  <a:outerShdw blurRad="38100" dist="38100" dir="2700000" algn="tl">
                    <a:srgbClr val="FFFFFF"/>
                  </a:outerShdw>
                </a:effectLst>
              </a:rPr>
              <a:t>Nov 2012; 38: 108 </a:t>
            </a:r>
          </a:p>
        </p:txBody>
      </p:sp>
      <p:sp>
        <p:nvSpPr>
          <p:cNvPr id="8" name="Text Box 4"/>
          <p:cNvSpPr txBox="1">
            <a:spLocks noChangeArrowheads="1"/>
          </p:cNvSpPr>
          <p:nvPr/>
        </p:nvSpPr>
        <p:spPr bwMode="auto">
          <a:xfrm>
            <a:off x="7596336" y="6537151"/>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
        <p:nvSpPr>
          <p:cNvPr id="7" name="Text Box 11"/>
          <p:cNvSpPr txBox="1">
            <a:spLocks noChangeArrowheads="1"/>
          </p:cNvSpPr>
          <p:nvPr/>
        </p:nvSpPr>
        <p:spPr bwMode="auto">
          <a:xfrm>
            <a:off x="755576" y="980728"/>
            <a:ext cx="1850186" cy="707886"/>
          </a:xfrm>
          <a:prstGeom prst="rect">
            <a:avLst/>
          </a:prstGeom>
          <a:solidFill>
            <a:schemeClr val="bg1"/>
          </a:solidFill>
          <a:ln w="28575">
            <a:solidFill>
              <a:srgbClr val="0000FF"/>
            </a:solidFill>
            <a:miter lim="800000"/>
            <a:headEnd/>
            <a:tailEnd/>
          </a:ln>
          <a:effectLst>
            <a:outerShdw dist="53882" dir="2700000" algn="ctr" rotWithShape="0">
              <a:schemeClr val="tx1"/>
            </a:outerShdw>
          </a:effectLst>
        </p:spPr>
        <p:txBody>
          <a:bodyPr wrap="none">
            <a:spAutoFit/>
          </a:bodyPr>
          <a:lstStyle/>
          <a:p>
            <a:pPr marL="261938" indent="-261938" algn="l">
              <a:buClr>
                <a:srgbClr val="C00000"/>
              </a:buClr>
              <a:buSzPct val="150000"/>
              <a:buFont typeface="Arial" pitchFamily="34" charset="0"/>
              <a:buChar char="•"/>
              <a:defRPr/>
            </a:pPr>
            <a:r>
              <a:rPr lang="es-ES_tradnl" dirty="0" smtClean="0">
                <a:effectLst>
                  <a:outerShdw blurRad="38100" dist="38100" dir="2700000" algn="tl">
                    <a:srgbClr val="C0C0C0"/>
                  </a:outerShdw>
                </a:effectLst>
              </a:rPr>
              <a:t>¿</a:t>
            </a:r>
            <a:r>
              <a:rPr lang="es-ES_tradnl" dirty="0">
                <a:effectLst>
                  <a:outerShdw blurRad="38100" dist="38100" dir="2700000" algn="tl">
                    <a:srgbClr val="C0C0C0"/>
                  </a:outerShdw>
                </a:effectLst>
              </a:rPr>
              <a:t>Qué pasa </a:t>
            </a:r>
            <a:endParaRPr lang="es-ES_tradnl" dirty="0" smtClean="0">
              <a:effectLst>
                <a:outerShdw blurRad="38100" dist="38100" dir="2700000" algn="tl">
                  <a:srgbClr val="C0C0C0"/>
                </a:outerShdw>
              </a:effectLst>
            </a:endParaRPr>
          </a:p>
          <a:p>
            <a:pPr algn="l">
              <a:buClr>
                <a:srgbClr val="C00000"/>
              </a:buClr>
              <a:buSzPct val="150000"/>
              <a:defRPr/>
            </a:pPr>
            <a:r>
              <a:rPr lang="es-ES_tradnl" dirty="0" smtClean="0">
                <a:effectLst>
                  <a:outerShdw blurRad="38100" dist="38100" dir="2700000" algn="tl">
                    <a:srgbClr val="C0C0C0"/>
                  </a:outerShdw>
                </a:effectLst>
              </a:rPr>
              <a:t> actualmente</a:t>
            </a:r>
            <a:r>
              <a:rPr lang="es-ES_tradnl" dirty="0">
                <a:effectLst>
                  <a:outerShdw blurRad="38100" dist="38100" dir="2700000" algn="tl">
                    <a:srgbClr val="C0C0C0"/>
                  </a:outerShdw>
                </a:effectLst>
              </a:rPr>
              <a:t>?</a:t>
            </a:r>
          </a:p>
        </p:txBody>
      </p:sp>
      <p:sp>
        <p:nvSpPr>
          <p:cNvPr id="9"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770" decel="100000"/>
                                        <p:tgtEl>
                                          <p:spTgt spid="2"/>
                                        </p:tgtEl>
                                      </p:cBhvr>
                                    </p:animEffect>
                                    <p:animScale>
                                      <p:cBhvr>
                                        <p:cTn id="12" dur="770" decel="100000"/>
                                        <p:tgtEl>
                                          <p:spTgt spid="2"/>
                                        </p:tgtEl>
                                      </p:cBhvr>
                                      <p:from x="10000" y="10000"/>
                                      <p:to x="200000" y="450000"/>
                                    </p:animScale>
                                    <p:animScale>
                                      <p:cBhvr>
                                        <p:cTn id="13" dur="1230" accel="100000" fill="hold">
                                          <p:stCondLst>
                                            <p:cond delay="770"/>
                                          </p:stCondLst>
                                        </p:cTn>
                                        <p:tgtEl>
                                          <p:spTgt spid="2"/>
                                        </p:tgtEl>
                                      </p:cBhvr>
                                      <p:from x="200000" y="450000"/>
                                      <p:to x="100000" y="100000"/>
                                    </p:animScale>
                                    <p:set>
                                      <p:cBhvr>
                                        <p:cTn id="14" dur="770" fill="hold"/>
                                        <p:tgtEl>
                                          <p:spTgt spid="2"/>
                                        </p:tgtEl>
                                        <p:attrNameLst>
                                          <p:attrName>ppt_x</p:attrName>
                                        </p:attrNameLst>
                                      </p:cBhvr>
                                      <p:to>
                                        <p:strVal val="(0.5)"/>
                                      </p:to>
                                    </p:set>
                                    <p:anim from="(0.5)" to="(#ppt_x)" calcmode="lin" valueType="num">
                                      <p:cBhvr>
                                        <p:cTn id="15" dur="1230" accel="100000" fill="hold">
                                          <p:stCondLst>
                                            <p:cond delay="770"/>
                                          </p:stCondLst>
                                        </p:cTn>
                                        <p:tgtEl>
                                          <p:spTgt spid="2"/>
                                        </p:tgtEl>
                                        <p:attrNameLst>
                                          <p:attrName>ppt_x</p:attrName>
                                        </p:attrNameLst>
                                      </p:cBhvr>
                                    </p:anim>
                                    <p:set>
                                      <p:cBhvr>
                                        <p:cTn id="16" dur="770" fill="hold"/>
                                        <p:tgtEl>
                                          <p:spTgt spid="2"/>
                                        </p:tgtEl>
                                        <p:attrNameLst>
                                          <p:attrName>ppt_y</p:attrName>
                                        </p:attrNameLst>
                                      </p:cBhvr>
                                      <p:to>
                                        <p:strVal val="(#ppt_y+0.4)"/>
                                      </p:to>
                                    </p:set>
                                    <p:anim from="(#ppt_y+0.4)" to="(#ppt_y)" calcmode="lin" valueType="num">
                                      <p:cBhvr>
                                        <p:cTn id="17"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9" name="Text Box 7"/>
          <p:cNvSpPr txBox="1">
            <a:spLocks noChangeArrowheads="1"/>
          </p:cNvSpPr>
          <p:nvPr/>
        </p:nvSpPr>
        <p:spPr bwMode="auto">
          <a:xfrm>
            <a:off x="1571625" y="2971800"/>
            <a:ext cx="6000750" cy="914400"/>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5400" dirty="0">
                <a:solidFill>
                  <a:srgbClr val="C00000"/>
                </a:solidFill>
              </a:rPr>
              <a:t>Deber de lealtad…</a:t>
            </a:r>
          </a:p>
        </p:txBody>
      </p:sp>
      <p:sp>
        <p:nvSpPr>
          <p:cNvPr id="75779" name="Rectangle 3"/>
          <p:cNvSpPr>
            <a:spLocks noChangeArrowheads="1"/>
          </p:cNvSpPr>
          <p:nvPr/>
        </p:nvSpPr>
        <p:spPr bwMode="auto">
          <a:xfrm>
            <a:off x="6011863" y="476250"/>
            <a:ext cx="2578100" cy="365125"/>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buClr>
                <a:srgbClr val="FF0066"/>
              </a:buClr>
              <a:buFontTx/>
              <a:buChar char="•"/>
              <a:defRPr/>
            </a:pPr>
            <a:r>
              <a:rPr lang="es-ES" sz="1600" b="1">
                <a:effectLst>
                  <a:outerShdw blurRad="38100" dist="38100" dir="2700000" algn="tl">
                    <a:srgbClr val="FFFFFF"/>
                  </a:outerShdw>
                </a:effectLst>
              </a:rPr>
              <a:t> Conflictos de Interés </a:t>
            </a: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539507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74759"/>
                                        </p:tgtEl>
                                        <p:attrNameLst>
                                          <p:attrName>style.visibility</p:attrName>
                                        </p:attrNameLst>
                                      </p:cBhvr>
                                      <p:to>
                                        <p:strVal val="visible"/>
                                      </p:to>
                                    </p:set>
                                    <p:animEffect transition="in" filter="fade">
                                      <p:cBhvr>
                                        <p:cTn id="7" dur="770" decel="100000"/>
                                        <p:tgtEl>
                                          <p:spTgt spid="74759"/>
                                        </p:tgtEl>
                                      </p:cBhvr>
                                    </p:animEffect>
                                    <p:animScale>
                                      <p:cBhvr>
                                        <p:cTn id="8" dur="770" decel="100000"/>
                                        <p:tgtEl>
                                          <p:spTgt spid="74759"/>
                                        </p:tgtEl>
                                      </p:cBhvr>
                                      <p:from x="10000" y="10000"/>
                                      <p:to x="200000" y="450000"/>
                                    </p:animScale>
                                    <p:animScale>
                                      <p:cBhvr>
                                        <p:cTn id="9" dur="1230" accel="100000" fill="hold">
                                          <p:stCondLst>
                                            <p:cond delay="770"/>
                                          </p:stCondLst>
                                        </p:cTn>
                                        <p:tgtEl>
                                          <p:spTgt spid="74759"/>
                                        </p:tgtEl>
                                      </p:cBhvr>
                                      <p:from x="200000" y="450000"/>
                                      <p:to x="100000" y="100000"/>
                                    </p:animScale>
                                    <p:set>
                                      <p:cBhvr>
                                        <p:cTn id="10" dur="770" fill="hold"/>
                                        <p:tgtEl>
                                          <p:spTgt spid="74759"/>
                                        </p:tgtEl>
                                        <p:attrNameLst>
                                          <p:attrName>ppt_x</p:attrName>
                                        </p:attrNameLst>
                                      </p:cBhvr>
                                      <p:to>
                                        <p:strVal val="(0.5)"/>
                                      </p:to>
                                    </p:set>
                                    <p:anim from="(0.5)" to="(#ppt_x)" calcmode="lin" valueType="num">
                                      <p:cBhvr>
                                        <p:cTn id="11" dur="1230" accel="100000" fill="hold">
                                          <p:stCondLst>
                                            <p:cond delay="770"/>
                                          </p:stCondLst>
                                        </p:cTn>
                                        <p:tgtEl>
                                          <p:spTgt spid="74759"/>
                                        </p:tgtEl>
                                        <p:attrNameLst>
                                          <p:attrName>ppt_x</p:attrName>
                                        </p:attrNameLst>
                                      </p:cBhvr>
                                    </p:anim>
                                    <p:set>
                                      <p:cBhvr>
                                        <p:cTn id="12" dur="770" fill="hold"/>
                                        <p:tgtEl>
                                          <p:spTgt spid="74759"/>
                                        </p:tgtEl>
                                        <p:attrNameLst>
                                          <p:attrName>ppt_y</p:attrName>
                                        </p:attrNameLst>
                                      </p:cBhvr>
                                      <p:to>
                                        <p:strVal val="(#ppt_y+0.4)"/>
                                      </p:to>
                                    </p:set>
                                    <p:anim from="(#ppt_y+0.4)" to="(#ppt_y)" calcmode="lin" valueType="num">
                                      <p:cBhvr>
                                        <p:cTn id="13" dur="1230" accel="100000" fill="hold">
                                          <p:stCondLst>
                                            <p:cond delay="770"/>
                                          </p:stCondLst>
                                        </p:cTn>
                                        <p:tgtEl>
                                          <p:spTgt spid="74759"/>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9" grpId="0"/>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9" name="Rectangle 5"/>
          <p:cNvSpPr>
            <a:spLocks noChangeArrowheads="1"/>
          </p:cNvSpPr>
          <p:nvPr/>
        </p:nvSpPr>
        <p:spPr bwMode="auto">
          <a:xfrm>
            <a:off x="6011863" y="476250"/>
            <a:ext cx="2578100" cy="365125"/>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buClr>
                <a:srgbClr val="FF0066"/>
              </a:buClr>
              <a:buFontTx/>
              <a:buChar char="•"/>
              <a:defRPr/>
            </a:pPr>
            <a:r>
              <a:rPr lang="es-ES" sz="1600" b="1">
                <a:effectLst>
                  <a:outerShdw blurRad="38100" dist="38100" dir="2700000" algn="tl">
                    <a:srgbClr val="FFFFFF"/>
                  </a:outerShdw>
                </a:effectLst>
              </a:rPr>
              <a:t> Conflictos de Interés </a:t>
            </a:r>
          </a:p>
        </p:txBody>
      </p:sp>
      <p:sp>
        <p:nvSpPr>
          <p:cNvPr id="103431" name="Text Box 7"/>
          <p:cNvSpPr txBox="1">
            <a:spLocks noChangeArrowheads="1"/>
          </p:cNvSpPr>
          <p:nvPr/>
        </p:nvSpPr>
        <p:spPr bwMode="auto">
          <a:xfrm>
            <a:off x="1109662" y="1844824"/>
            <a:ext cx="6923087" cy="2409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2800" dirty="0"/>
              <a:t>En 2009  </a:t>
            </a:r>
            <a:r>
              <a:rPr lang="es-ES_tradnl" sz="2800" i="1" dirty="0" err="1"/>
              <a:t>Institute</a:t>
            </a:r>
            <a:r>
              <a:rPr lang="es-ES_tradnl" sz="2800" i="1" dirty="0"/>
              <a:t> of Medicine </a:t>
            </a:r>
          </a:p>
          <a:p>
            <a:pPr eaLnBrk="1" hangingPunct="1"/>
            <a:r>
              <a:rPr lang="es-ES_tradnl" sz="2800" dirty="0"/>
              <a:t>en su reporte sobre </a:t>
            </a:r>
          </a:p>
          <a:p>
            <a:pPr eaLnBrk="1" hangingPunct="1"/>
            <a:r>
              <a:rPr lang="es-ES_tradnl" sz="4000" b="1" dirty="0">
                <a:solidFill>
                  <a:srgbClr val="A50021"/>
                </a:solidFill>
                <a:effectLst>
                  <a:outerShdw blurRad="38100" dist="38100" dir="2700000" algn="tl">
                    <a:srgbClr val="000000">
                      <a:alpha val="43137"/>
                    </a:srgbClr>
                  </a:outerShdw>
                </a:effectLst>
              </a:rPr>
              <a:t>Conflictos de Interés</a:t>
            </a:r>
            <a:r>
              <a:rPr lang="es-ES_tradnl" sz="3200" dirty="0">
                <a:effectLst>
                  <a:outerShdw blurRad="38100" dist="38100" dir="2700000" algn="tl">
                    <a:srgbClr val="000000">
                      <a:alpha val="43137"/>
                    </a:srgbClr>
                  </a:outerShdw>
                </a:effectLst>
              </a:rPr>
              <a:t> </a:t>
            </a:r>
          </a:p>
          <a:p>
            <a:pPr eaLnBrk="1" hangingPunct="1"/>
            <a:r>
              <a:rPr lang="es-ES_tradnl" sz="2800" dirty="0"/>
              <a:t>pide a los médicos dejar de recibir regalos de las compañías farmacéuticas</a:t>
            </a:r>
          </a:p>
        </p:txBody>
      </p:sp>
      <p:sp>
        <p:nvSpPr>
          <p:cNvPr id="146437" name="Text Box 8"/>
          <p:cNvSpPr txBox="1">
            <a:spLocks noChangeArrowheads="1"/>
          </p:cNvSpPr>
          <p:nvPr/>
        </p:nvSpPr>
        <p:spPr bwMode="auto">
          <a:xfrm>
            <a:off x="1385093" y="4464716"/>
            <a:ext cx="6373813" cy="730250"/>
          </a:xfrm>
          <a:prstGeom prst="rect">
            <a:avLst/>
          </a:prstGeom>
          <a:solidFill>
            <a:srgbClr val="FFC69F"/>
          </a:solidFill>
          <a:ln w="28575">
            <a:solidFill>
              <a:srgbClr val="00FFFF"/>
            </a:solidFill>
            <a:miter lim="800000"/>
            <a:headEnd/>
            <a:tailEnd/>
          </a:ln>
          <a:effectLst>
            <a:outerShdw dist="35921" dir="2700000" algn="ctr" rotWithShape="0">
              <a:schemeClr val="tx1"/>
            </a:outerShdw>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a:t>The Sunshine Act marzo 2013</a:t>
            </a:r>
          </a:p>
          <a:p>
            <a:pPr eaLnBrk="1" hangingPunct="1"/>
            <a:r>
              <a:rPr lang="es-ES"/>
              <a:t>Obligación de declarar dinero recibido de compañías</a:t>
            </a: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41407872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03431"/>
                                        </p:tgtEl>
                                        <p:attrNameLst>
                                          <p:attrName>style.visibility</p:attrName>
                                        </p:attrNameLst>
                                      </p:cBhvr>
                                      <p:to>
                                        <p:strVal val="visible"/>
                                      </p:to>
                                    </p:set>
                                    <p:anim calcmode="discrete" valueType="clr">
                                      <p:cBhvr override="childStyle">
                                        <p:cTn id="7" dur="80"/>
                                        <p:tgtEl>
                                          <p:spTgt spid="103431"/>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3431"/>
                                        </p:tgtEl>
                                        <p:attrNameLst>
                                          <p:attrName>fillcolor</p:attrName>
                                        </p:attrNameLst>
                                      </p:cBhvr>
                                      <p:tavLst>
                                        <p:tav tm="0">
                                          <p:val>
                                            <p:clrVal>
                                              <a:schemeClr val="accent2"/>
                                            </p:clrVal>
                                          </p:val>
                                        </p:tav>
                                        <p:tav tm="50000">
                                          <p:val>
                                            <p:clrVal>
                                              <a:schemeClr val="hlink"/>
                                            </p:clrVal>
                                          </p:val>
                                        </p:tav>
                                      </p:tavLst>
                                    </p:anim>
                                    <p:set>
                                      <p:cBhvr>
                                        <p:cTn id="9" dur="80"/>
                                        <p:tgtEl>
                                          <p:spTgt spid="10343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31" grpId="0"/>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3" name="Rectangle 3"/>
          <p:cNvSpPr>
            <a:spLocks noChangeArrowheads="1"/>
          </p:cNvSpPr>
          <p:nvPr/>
        </p:nvSpPr>
        <p:spPr bwMode="auto">
          <a:xfrm>
            <a:off x="5795963" y="428625"/>
            <a:ext cx="2578100" cy="365125"/>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buClr>
                <a:srgbClr val="FF0066"/>
              </a:buClr>
              <a:buFontTx/>
              <a:buChar char="•"/>
              <a:defRPr/>
            </a:pPr>
            <a:r>
              <a:rPr lang="es-ES" sz="1600" b="1">
                <a:effectLst>
                  <a:outerShdw blurRad="38100" dist="38100" dir="2700000" algn="tl">
                    <a:srgbClr val="FFFFFF"/>
                  </a:outerShdw>
                </a:effectLst>
              </a:rPr>
              <a:t> Conflictos de Interés </a:t>
            </a:r>
          </a:p>
        </p:txBody>
      </p:sp>
      <p:sp>
        <p:nvSpPr>
          <p:cNvPr id="181251" name="Rectangle 4"/>
          <p:cNvSpPr>
            <a:spLocks noChangeArrowheads="1"/>
          </p:cNvSpPr>
          <p:nvPr/>
        </p:nvSpPr>
        <p:spPr bwMode="auto">
          <a:xfrm>
            <a:off x="3187279" y="4989238"/>
            <a:ext cx="4731632"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es-ES_tradnl" sz="1200" dirty="0" err="1" smtClean="0"/>
              <a:t>Institute</a:t>
            </a:r>
            <a:r>
              <a:rPr lang="es-ES_tradnl" sz="1200" dirty="0" smtClean="0"/>
              <a:t> of Medicine </a:t>
            </a:r>
          </a:p>
          <a:p>
            <a:pPr algn="r"/>
            <a:r>
              <a:rPr lang="es-ES_tradnl" sz="1200" dirty="0" smtClean="0"/>
              <a:t>http</a:t>
            </a:r>
            <a:r>
              <a:rPr lang="es-ES_tradnl" sz="1200" dirty="0"/>
              <a:t>://www.iom.edu/Reports/2009/Conflict-of-Interest-in-Medical-Research-Education-and-Practice.aspx</a:t>
            </a:r>
          </a:p>
        </p:txBody>
      </p:sp>
      <p:sp>
        <p:nvSpPr>
          <p:cNvPr id="128006" name="Rectangle 6"/>
          <p:cNvSpPr>
            <a:spLocks noChangeArrowheads="1"/>
          </p:cNvSpPr>
          <p:nvPr/>
        </p:nvSpPr>
        <p:spPr bwMode="auto">
          <a:xfrm>
            <a:off x="1223963" y="2287588"/>
            <a:ext cx="6696075"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400" dirty="0"/>
              <a:t>“</a:t>
            </a:r>
            <a:r>
              <a:rPr lang="en-US" sz="2400" dirty="0" err="1"/>
              <a:t>Es</a:t>
            </a:r>
            <a:r>
              <a:rPr lang="en-US" sz="2400" dirty="0"/>
              <a:t> </a:t>
            </a:r>
            <a:r>
              <a:rPr lang="en-US" sz="2400" dirty="0" err="1"/>
              <a:t>tiempo</a:t>
            </a:r>
            <a:r>
              <a:rPr lang="en-US" sz="2400" dirty="0"/>
              <a:t> de </a:t>
            </a:r>
            <a:r>
              <a:rPr lang="en-US" sz="2400" dirty="0" err="1"/>
              <a:t>que</a:t>
            </a:r>
            <a:r>
              <a:rPr lang="en-US" sz="2400" dirty="0"/>
              <a:t> </a:t>
            </a:r>
            <a:r>
              <a:rPr lang="en-US" sz="2400" dirty="0" err="1"/>
              <a:t>las</a:t>
            </a:r>
            <a:r>
              <a:rPr lang="en-US" sz="2400" dirty="0"/>
              <a:t> </a:t>
            </a:r>
            <a:r>
              <a:rPr lang="en-US" sz="2400" dirty="0" err="1"/>
              <a:t>escuelas</a:t>
            </a:r>
            <a:r>
              <a:rPr lang="en-US" sz="2400" dirty="0"/>
              <a:t> de </a:t>
            </a:r>
            <a:r>
              <a:rPr lang="en-US" sz="2400" dirty="0" err="1"/>
              <a:t>medicina</a:t>
            </a:r>
            <a:r>
              <a:rPr lang="en-US" sz="2400" dirty="0"/>
              <a:t> </a:t>
            </a:r>
            <a:r>
              <a:rPr lang="en-US" sz="2400" b="1" dirty="0" err="1">
                <a:solidFill>
                  <a:srgbClr val="C00000"/>
                </a:solidFill>
                <a:effectLst>
                  <a:outerShdw blurRad="38100" dist="38100" dir="2700000" algn="tl">
                    <a:srgbClr val="000000">
                      <a:alpha val="43137"/>
                    </a:srgbClr>
                  </a:outerShdw>
                </a:effectLst>
              </a:rPr>
              <a:t>terminen</a:t>
            </a:r>
            <a:r>
              <a:rPr lang="en-US" sz="2400" dirty="0"/>
              <a:t> con </a:t>
            </a:r>
            <a:r>
              <a:rPr lang="en-US" sz="2400" dirty="0" err="1"/>
              <a:t>una</a:t>
            </a:r>
            <a:r>
              <a:rPr lang="en-US" sz="2400" dirty="0"/>
              <a:t> </a:t>
            </a:r>
            <a:r>
              <a:rPr lang="en-US" sz="2400" dirty="0" err="1"/>
              <a:t>serie</a:t>
            </a:r>
            <a:r>
              <a:rPr lang="en-US" sz="2400" dirty="0"/>
              <a:t> de </a:t>
            </a:r>
            <a:r>
              <a:rPr lang="en-US" sz="2400" dirty="0" err="1"/>
              <a:t>relaciones</a:t>
            </a:r>
            <a:r>
              <a:rPr lang="en-US" sz="2400" dirty="0"/>
              <a:t> y </a:t>
            </a:r>
            <a:r>
              <a:rPr lang="en-US" sz="2400" dirty="0" err="1"/>
              <a:t>prácticas</a:t>
            </a:r>
            <a:r>
              <a:rPr lang="en-US" sz="2400" dirty="0"/>
              <a:t> </a:t>
            </a:r>
            <a:r>
              <a:rPr lang="en-US" sz="2400" dirty="0" err="1"/>
              <a:t>grandemente</a:t>
            </a:r>
            <a:r>
              <a:rPr lang="en-US" sz="2400" dirty="0"/>
              <a:t> </a:t>
            </a:r>
            <a:r>
              <a:rPr lang="en-US" sz="2400" dirty="0" err="1"/>
              <a:t>aceptadas</a:t>
            </a:r>
            <a:r>
              <a:rPr lang="en-US" sz="2400" dirty="0"/>
              <a:t> </a:t>
            </a:r>
            <a:r>
              <a:rPr lang="en-US" sz="2400" dirty="0" err="1"/>
              <a:t>que</a:t>
            </a:r>
            <a:r>
              <a:rPr lang="en-US" sz="2400" dirty="0"/>
              <a:t> </a:t>
            </a:r>
            <a:r>
              <a:rPr lang="en-US" sz="2400" dirty="0" err="1"/>
              <a:t>crean</a:t>
            </a:r>
            <a:r>
              <a:rPr lang="en-US" sz="2400" dirty="0"/>
              <a:t> </a:t>
            </a:r>
            <a:r>
              <a:rPr lang="en-US" sz="2400" b="1" dirty="0" err="1">
                <a:solidFill>
                  <a:srgbClr val="C00000"/>
                </a:solidFill>
                <a:effectLst>
                  <a:outerShdw blurRad="38100" dist="38100" dir="2700000" algn="tl">
                    <a:srgbClr val="000000">
                      <a:alpha val="43137"/>
                    </a:srgbClr>
                  </a:outerShdw>
                </a:effectLst>
              </a:rPr>
              <a:t>conflictos</a:t>
            </a:r>
            <a:r>
              <a:rPr lang="en-US" sz="2400" b="1" dirty="0">
                <a:solidFill>
                  <a:srgbClr val="C00000"/>
                </a:solidFill>
                <a:effectLst>
                  <a:outerShdw blurRad="38100" dist="38100" dir="2700000" algn="tl">
                    <a:srgbClr val="000000">
                      <a:alpha val="43137"/>
                    </a:srgbClr>
                  </a:outerShdw>
                </a:effectLst>
              </a:rPr>
              <a:t> de </a:t>
            </a:r>
            <a:r>
              <a:rPr lang="en-US" sz="2400" b="1" dirty="0" err="1">
                <a:solidFill>
                  <a:srgbClr val="C00000"/>
                </a:solidFill>
                <a:effectLst>
                  <a:outerShdw blurRad="38100" dist="38100" dir="2700000" algn="tl">
                    <a:srgbClr val="000000">
                      <a:alpha val="43137"/>
                    </a:srgbClr>
                  </a:outerShdw>
                </a:effectLst>
              </a:rPr>
              <a:t>interés</a:t>
            </a:r>
            <a:r>
              <a:rPr lang="en-US" sz="2400" dirty="0"/>
              <a:t>, </a:t>
            </a:r>
            <a:r>
              <a:rPr lang="en-US" sz="2400" dirty="0" err="1"/>
              <a:t>amenazan</a:t>
            </a:r>
            <a:r>
              <a:rPr lang="en-US" sz="2400" dirty="0"/>
              <a:t> la </a:t>
            </a:r>
            <a:r>
              <a:rPr lang="en-US" sz="2400" dirty="0" err="1"/>
              <a:t>integridad</a:t>
            </a:r>
            <a:r>
              <a:rPr lang="en-US" sz="2400" dirty="0"/>
              <a:t>  de </a:t>
            </a:r>
            <a:r>
              <a:rPr lang="en-US" sz="2400" dirty="0" err="1"/>
              <a:t>sus</a:t>
            </a:r>
            <a:r>
              <a:rPr lang="en-US" sz="2400" dirty="0"/>
              <a:t> </a:t>
            </a:r>
            <a:r>
              <a:rPr lang="en-US" sz="2400" dirty="0" err="1"/>
              <a:t>misiones</a:t>
            </a:r>
            <a:r>
              <a:rPr lang="en-US" sz="2400" dirty="0"/>
              <a:t>, </a:t>
            </a:r>
            <a:r>
              <a:rPr lang="en-US" sz="2400" dirty="0" err="1"/>
              <a:t>sus</a:t>
            </a:r>
            <a:r>
              <a:rPr lang="en-US" sz="2400" dirty="0"/>
              <a:t> </a:t>
            </a:r>
            <a:r>
              <a:rPr lang="en-US" sz="2400" dirty="0" err="1"/>
              <a:t>reputaciones,y</a:t>
            </a:r>
            <a:r>
              <a:rPr lang="en-US" sz="2400" dirty="0"/>
              <a:t> </a:t>
            </a:r>
            <a:r>
              <a:rPr lang="en-US" sz="2400" dirty="0" err="1"/>
              <a:t>ponen</a:t>
            </a:r>
            <a:r>
              <a:rPr lang="en-US" sz="2400" dirty="0"/>
              <a:t> en </a:t>
            </a:r>
            <a:r>
              <a:rPr lang="en-US" sz="2400" dirty="0" err="1"/>
              <a:t>peligro</a:t>
            </a:r>
            <a:r>
              <a:rPr lang="en-US" sz="2400" dirty="0"/>
              <a:t> la </a:t>
            </a:r>
            <a:r>
              <a:rPr lang="en-US" sz="2400" dirty="0" err="1"/>
              <a:t>confianza</a:t>
            </a:r>
            <a:r>
              <a:rPr lang="en-US" sz="2400" dirty="0"/>
              <a:t> del </a:t>
            </a:r>
            <a:r>
              <a:rPr lang="en-US" sz="2400" dirty="0" err="1"/>
              <a:t>público</a:t>
            </a:r>
            <a:r>
              <a:rPr lang="en-US" sz="2400" dirty="0"/>
              <a:t>”</a:t>
            </a:r>
            <a:endParaRPr lang="es-ES_tradnl" sz="2400" dirty="0"/>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17250286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28006"/>
                                        </p:tgtEl>
                                        <p:attrNameLst>
                                          <p:attrName>style.visibility</p:attrName>
                                        </p:attrNameLst>
                                      </p:cBhvr>
                                      <p:to>
                                        <p:strVal val="visible"/>
                                      </p:to>
                                    </p:set>
                                    <p:anim calcmode="discrete" valueType="clr">
                                      <p:cBhvr override="childStyle">
                                        <p:cTn id="7" dur="80"/>
                                        <p:tgtEl>
                                          <p:spTgt spid="12800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8006"/>
                                        </p:tgtEl>
                                        <p:attrNameLst>
                                          <p:attrName>fillcolor</p:attrName>
                                        </p:attrNameLst>
                                      </p:cBhvr>
                                      <p:tavLst>
                                        <p:tav tm="0">
                                          <p:val>
                                            <p:clrVal>
                                              <a:schemeClr val="accent2"/>
                                            </p:clrVal>
                                          </p:val>
                                        </p:tav>
                                        <p:tav tm="50000">
                                          <p:val>
                                            <p:clrVal>
                                              <a:schemeClr val="hlink"/>
                                            </p:clrVal>
                                          </p:val>
                                        </p:tav>
                                      </p:tavLst>
                                    </p:anim>
                                    <p:set>
                                      <p:cBhvr>
                                        <p:cTn id="9" dur="80"/>
                                        <p:tgtEl>
                                          <p:spTgt spid="128006"/>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3" presetClass="emph" presetSubtype="2" fill="hold" grpId="1" nodeType="clickEffect">
                                  <p:stCondLst>
                                    <p:cond delay="0"/>
                                  </p:stCondLst>
                                  <p:iterate type="lt">
                                    <p:tmPct val="0"/>
                                  </p:iterate>
                                  <p:childTnLst>
                                    <p:animClr clrSpc="rgb" dir="cw">
                                      <p:cBhvr override="childStyle">
                                        <p:cTn id="13" dur="3000" fill="hold"/>
                                        <p:tgtEl>
                                          <p:spTgt spid="128006"/>
                                        </p:tgtEl>
                                        <p:attrNameLst>
                                          <p:attrName>style.color</p:attrName>
                                        </p:attrNameLst>
                                      </p:cBhvr>
                                      <p:to>
                                        <a:srgbClr val="FF7043"/>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6" grpId="0"/>
      <p:bldP spid="128006" grpId="1"/>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ChangeArrowheads="1"/>
          </p:cNvSpPr>
          <p:nvPr/>
        </p:nvSpPr>
        <p:spPr bwMode="auto">
          <a:xfrm>
            <a:off x="5867400" y="476250"/>
            <a:ext cx="2578100" cy="365125"/>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buClr>
                <a:srgbClr val="FF0066"/>
              </a:buClr>
              <a:buFontTx/>
              <a:buChar char="•"/>
              <a:defRPr/>
            </a:pPr>
            <a:r>
              <a:rPr lang="es-ES" sz="1600" b="1">
                <a:effectLst>
                  <a:outerShdw blurRad="38100" dist="38100" dir="2700000" algn="tl">
                    <a:srgbClr val="FFFFFF"/>
                  </a:outerShdw>
                </a:effectLst>
              </a:rPr>
              <a:t> Conflictos de Interés </a:t>
            </a:r>
          </a:p>
        </p:txBody>
      </p:sp>
      <p:sp>
        <p:nvSpPr>
          <p:cNvPr id="51206" name="Text Box 6"/>
          <p:cNvSpPr txBox="1">
            <a:spLocks noChangeArrowheads="1"/>
          </p:cNvSpPr>
          <p:nvPr/>
        </p:nvSpPr>
        <p:spPr bwMode="auto">
          <a:xfrm>
            <a:off x="1468438" y="2565400"/>
            <a:ext cx="6207125" cy="1373188"/>
          </a:xfrm>
          <a:prstGeom prst="rect">
            <a:avLst/>
          </a:prstGeom>
          <a:noFill/>
          <a:ln w="9525">
            <a:noFill/>
            <a:miter lim="800000"/>
            <a:headEnd/>
            <a:tailEnd/>
          </a:ln>
          <a:effectLst/>
        </p:spPr>
        <p:txBody>
          <a:bodyPr wrap="none">
            <a:spAutoFit/>
          </a:bodyPr>
          <a:lstStyle/>
          <a:p>
            <a:pPr algn="l">
              <a:defRPr/>
            </a:pPr>
            <a:r>
              <a:rPr lang="es-ES_tradnl" sz="2800">
                <a:effectLst>
                  <a:outerShdw blurRad="38100" dist="38100" dir="2700000" algn="tl">
                    <a:srgbClr val="C0C0C0"/>
                  </a:outerShdw>
                </a:effectLst>
              </a:rPr>
              <a:t>“El conflicto de interés es un tópico </a:t>
            </a:r>
          </a:p>
          <a:p>
            <a:pPr algn="l">
              <a:defRPr/>
            </a:pPr>
            <a:r>
              <a:rPr lang="es-ES_tradnl" sz="2800">
                <a:effectLst>
                  <a:outerShdw blurRad="38100" dist="38100" dir="2700000" algn="tl">
                    <a:srgbClr val="C0C0C0"/>
                  </a:outerShdw>
                </a:effectLst>
              </a:rPr>
              <a:t>complejo e importante, ya que el </a:t>
            </a:r>
          </a:p>
          <a:p>
            <a:pPr algn="l">
              <a:defRPr/>
            </a:pPr>
            <a:r>
              <a:rPr lang="es-ES_tradnl" sz="2800" u="sng">
                <a:effectLst>
                  <a:outerShdw blurRad="38100" dist="38100" dir="2700000" algn="tl">
                    <a:srgbClr val="C0C0C0"/>
                  </a:outerShdw>
                </a:effectLst>
              </a:rPr>
              <a:t>juicio imparcial</a:t>
            </a:r>
            <a:r>
              <a:rPr lang="es-ES_tradnl" sz="2800">
                <a:effectLst>
                  <a:outerShdw blurRad="38100" dist="38100" dir="2700000" algn="tl">
                    <a:srgbClr val="C0C0C0"/>
                  </a:outerShdw>
                </a:effectLst>
              </a:rPr>
              <a:t> está en riesgo”</a:t>
            </a:r>
          </a:p>
        </p:txBody>
      </p:sp>
      <p:sp>
        <p:nvSpPr>
          <p:cNvPr id="183300" name="Text Box 7"/>
          <p:cNvSpPr txBox="1">
            <a:spLocks noChangeArrowheads="1"/>
          </p:cNvSpPr>
          <p:nvPr/>
        </p:nvSpPr>
        <p:spPr bwMode="auto">
          <a:xfrm>
            <a:off x="4211638" y="4221163"/>
            <a:ext cx="3362325"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r" eaLnBrk="1" hangingPunct="1"/>
            <a:r>
              <a:rPr lang="es-ES_tradnl" sz="1600">
                <a:latin typeface="Arial" charset="0"/>
              </a:rPr>
              <a:t>Vivian Weil</a:t>
            </a:r>
          </a:p>
          <a:p>
            <a:pPr algn="r" eaLnBrk="1" hangingPunct="1"/>
            <a:r>
              <a:rPr lang="es-ES_tradnl" sz="1200"/>
              <a:t>Center for Study of Ethics in the Profession</a:t>
            </a:r>
          </a:p>
          <a:p>
            <a:pPr algn="r" eaLnBrk="1" hangingPunct="1"/>
            <a:r>
              <a:rPr lang="es-ES_tradnl" sz="1200"/>
              <a:t>Illinois Institute of Technology</a:t>
            </a:r>
          </a:p>
          <a:p>
            <a:pPr algn="r" eaLnBrk="1" hangingPunct="1"/>
            <a:r>
              <a:rPr lang="es-ES_tradnl" sz="1200"/>
              <a:t>En The Responsible Researcher: </a:t>
            </a:r>
          </a:p>
          <a:p>
            <a:pPr algn="r" eaLnBrk="1" hangingPunct="1"/>
            <a:r>
              <a:rPr lang="es-ES_tradnl" sz="1200"/>
              <a:t>Paths and Pitfalls, 1999. p. 46</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11660083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1206"/>
                                        </p:tgtEl>
                                        <p:attrNameLst>
                                          <p:attrName>style.visibility</p:attrName>
                                        </p:attrNameLst>
                                      </p:cBhvr>
                                      <p:to>
                                        <p:strVal val="visible"/>
                                      </p:to>
                                    </p:set>
                                    <p:anim calcmode="discrete" valueType="clr">
                                      <p:cBhvr override="childStyle">
                                        <p:cTn id="7" dur="80"/>
                                        <p:tgtEl>
                                          <p:spTgt spid="5120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1206"/>
                                        </p:tgtEl>
                                        <p:attrNameLst>
                                          <p:attrName>fillcolor</p:attrName>
                                        </p:attrNameLst>
                                      </p:cBhvr>
                                      <p:tavLst>
                                        <p:tav tm="0">
                                          <p:val>
                                            <p:clrVal>
                                              <a:schemeClr val="accent2"/>
                                            </p:clrVal>
                                          </p:val>
                                        </p:tav>
                                        <p:tav tm="50000">
                                          <p:val>
                                            <p:clrVal>
                                              <a:schemeClr val="hlink"/>
                                            </p:clrVal>
                                          </p:val>
                                        </p:tav>
                                      </p:tavLst>
                                    </p:anim>
                                    <p:set>
                                      <p:cBhvr>
                                        <p:cTn id="9" dur="80"/>
                                        <p:tgtEl>
                                          <p:spTgt spid="5120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6" grpId="0"/>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ChangeArrowheads="1"/>
          </p:cNvSpPr>
          <p:nvPr/>
        </p:nvSpPr>
        <p:spPr bwMode="auto">
          <a:xfrm>
            <a:off x="5724525" y="476250"/>
            <a:ext cx="2578100" cy="365125"/>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buClr>
                <a:srgbClr val="FF0066"/>
              </a:buClr>
              <a:buFontTx/>
              <a:buChar char="•"/>
              <a:defRPr/>
            </a:pPr>
            <a:r>
              <a:rPr lang="es-ES" sz="1600" b="1">
                <a:effectLst>
                  <a:outerShdw blurRad="38100" dist="38100" dir="2700000" algn="tl">
                    <a:srgbClr val="FFFFFF"/>
                  </a:outerShdw>
                </a:effectLst>
              </a:rPr>
              <a:t> Conflictos de Interés </a:t>
            </a:r>
          </a:p>
        </p:txBody>
      </p:sp>
      <p:sp>
        <p:nvSpPr>
          <p:cNvPr id="75782" name="Text Box 6"/>
          <p:cNvSpPr txBox="1">
            <a:spLocks noChangeArrowheads="1"/>
          </p:cNvSpPr>
          <p:nvPr/>
        </p:nvSpPr>
        <p:spPr bwMode="auto">
          <a:xfrm>
            <a:off x="1779588" y="1739900"/>
            <a:ext cx="5584825" cy="3378200"/>
          </a:xfrm>
          <a:prstGeom prst="rect">
            <a:avLst/>
          </a:prstGeom>
          <a:noFill/>
          <a:ln w="9525">
            <a:noFill/>
            <a:miter lim="800000"/>
            <a:headEnd/>
            <a:tailEnd/>
          </a:ln>
          <a:effectLst/>
        </p:spPr>
        <p:txBody>
          <a:bodyPr>
            <a:spAutoFit/>
          </a:bodyPr>
          <a:lstStyle/>
          <a:p>
            <a:pPr algn="l">
              <a:defRPr/>
            </a:pPr>
            <a:r>
              <a:rPr lang="es-ES_tradnl" sz="2400">
                <a:effectLst>
                  <a:outerShdw blurRad="38100" dist="38100" dir="2700000" algn="tl">
                    <a:srgbClr val="C0C0C0"/>
                  </a:outerShdw>
                </a:effectLst>
              </a:rPr>
              <a:t>“ Un conflicto de interés ocurre cuando individuos involucrados en </a:t>
            </a:r>
          </a:p>
          <a:p>
            <a:pPr algn="l">
              <a:defRPr/>
            </a:pPr>
            <a:r>
              <a:rPr lang="es-ES_tradnl" sz="2400">
                <a:effectLst>
                  <a:outerShdw blurRad="38100" dist="38100" dir="2700000" algn="tl">
                    <a:srgbClr val="C0C0C0"/>
                  </a:outerShdw>
                </a:effectLst>
              </a:rPr>
              <a:t>conducir, reportar, supervisar o </a:t>
            </a:r>
          </a:p>
          <a:p>
            <a:pPr algn="l">
              <a:defRPr/>
            </a:pPr>
            <a:r>
              <a:rPr lang="es-ES_tradnl" sz="2400">
                <a:effectLst>
                  <a:outerShdw blurRad="38100" dist="38100" dir="2700000" algn="tl">
                    <a:srgbClr val="C0C0C0"/>
                  </a:outerShdw>
                </a:effectLst>
              </a:rPr>
              <a:t>revisar investigación,</a:t>
            </a:r>
          </a:p>
          <a:p>
            <a:pPr algn="l">
              <a:defRPr/>
            </a:pPr>
            <a:endParaRPr lang="es-ES_tradnl" sz="2400">
              <a:effectLst>
                <a:outerShdw blurRad="38100" dist="38100" dir="2700000" algn="tl">
                  <a:srgbClr val="C0C0C0"/>
                </a:outerShdw>
              </a:effectLst>
            </a:endParaRPr>
          </a:p>
          <a:p>
            <a:pPr algn="l">
              <a:defRPr/>
            </a:pPr>
            <a:r>
              <a:rPr lang="es-ES_tradnl" sz="2400" u="sng">
                <a:effectLst>
                  <a:outerShdw blurRad="38100" dist="38100" dir="2700000" algn="tl">
                    <a:srgbClr val="C0C0C0"/>
                  </a:outerShdw>
                </a:effectLst>
              </a:rPr>
              <a:t>también</a:t>
            </a:r>
            <a:r>
              <a:rPr lang="es-ES_tradnl" sz="2400">
                <a:effectLst>
                  <a:outerShdw blurRad="38100" dist="38100" dir="2700000" algn="tl">
                    <a:srgbClr val="C0C0C0"/>
                  </a:outerShdw>
                </a:effectLst>
              </a:rPr>
              <a:t> tienen intereses financieros u otros, de los cuales puedan beneficiarse, dependiendo de los resultados de la investigación”</a:t>
            </a:r>
          </a:p>
        </p:txBody>
      </p:sp>
      <p:sp>
        <p:nvSpPr>
          <p:cNvPr id="75783" name="Text Box 7"/>
          <p:cNvSpPr txBox="1">
            <a:spLocks noChangeArrowheads="1"/>
          </p:cNvSpPr>
          <p:nvPr/>
        </p:nvSpPr>
        <p:spPr bwMode="auto">
          <a:xfrm>
            <a:off x="2079625" y="5373688"/>
            <a:ext cx="4983163" cy="274637"/>
          </a:xfrm>
          <a:prstGeom prst="rect">
            <a:avLst/>
          </a:prstGeom>
          <a:noFill/>
          <a:ln w="9525">
            <a:noFill/>
            <a:miter lim="800000"/>
            <a:headEnd/>
            <a:tailEnd/>
          </a:ln>
          <a:effectLst/>
        </p:spPr>
        <p:txBody>
          <a:bodyPr wrap="none">
            <a:spAutoFit/>
          </a:bodyPr>
          <a:lstStyle/>
          <a:p>
            <a:pPr>
              <a:defRPr/>
            </a:pPr>
            <a:r>
              <a:rPr lang="es-ES_tradnl" sz="1200">
                <a:effectLst>
                  <a:outerShdw blurRad="38100" dist="38100" dir="2700000" algn="tl">
                    <a:srgbClr val="C0C0C0"/>
                  </a:outerShdw>
                </a:effectLst>
              </a:rPr>
              <a:t>www.nia.nih.gov/.../NIAGlossaryofClinicalResearchTermsFINAL.doc</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25713767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5782"/>
                                        </p:tgtEl>
                                        <p:attrNameLst>
                                          <p:attrName>style.visibility</p:attrName>
                                        </p:attrNameLst>
                                      </p:cBhvr>
                                      <p:to>
                                        <p:strVal val="visible"/>
                                      </p:to>
                                    </p:set>
                                    <p:anim calcmode="discrete" valueType="clr">
                                      <p:cBhvr override="childStyle">
                                        <p:cTn id="7" dur="80"/>
                                        <p:tgtEl>
                                          <p:spTgt spid="7578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5782"/>
                                        </p:tgtEl>
                                        <p:attrNameLst>
                                          <p:attrName>fillcolor</p:attrName>
                                        </p:attrNameLst>
                                      </p:cBhvr>
                                      <p:tavLst>
                                        <p:tav tm="0">
                                          <p:val>
                                            <p:clrVal>
                                              <a:schemeClr val="accent2"/>
                                            </p:clrVal>
                                          </p:val>
                                        </p:tav>
                                        <p:tav tm="50000">
                                          <p:val>
                                            <p:clrVal>
                                              <a:schemeClr val="hlink"/>
                                            </p:clrVal>
                                          </p:val>
                                        </p:tav>
                                      </p:tavLst>
                                    </p:anim>
                                    <p:set>
                                      <p:cBhvr>
                                        <p:cTn id="9" dur="80"/>
                                        <p:tgtEl>
                                          <p:spTgt spid="7578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2" grpId="0"/>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0" name="Text Box 4"/>
          <p:cNvSpPr txBox="1">
            <a:spLocks noChangeArrowheads="1"/>
          </p:cNvSpPr>
          <p:nvPr/>
        </p:nvSpPr>
        <p:spPr bwMode="auto">
          <a:xfrm>
            <a:off x="1822555" y="2090172"/>
            <a:ext cx="5865708" cy="2677656"/>
          </a:xfrm>
          <a:prstGeom prst="rect">
            <a:avLst/>
          </a:prstGeom>
          <a:no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2800" dirty="0" smtClean="0">
                <a:effectLst>
                  <a:outerShdw blurRad="38100" dist="38100" dir="2700000" algn="tl">
                    <a:srgbClr val="C0C0C0"/>
                  </a:outerShdw>
                </a:effectLst>
              </a:rPr>
              <a:t>El Conflicto de Interés (COI) </a:t>
            </a:r>
          </a:p>
          <a:p>
            <a:pPr eaLnBrk="1" hangingPunct="1">
              <a:defRPr/>
            </a:pPr>
            <a:r>
              <a:rPr lang="es-ES_tradnl" sz="4000" dirty="0" smtClean="0">
                <a:effectLst>
                  <a:outerShdw blurRad="38100" dist="38100" dir="2700000" algn="tl">
                    <a:srgbClr val="C0C0C0"/>
                  </a:outerShdw>
                </a:effectLst>
              </a:rPr>
              <a:t>es</a:t>
            </a:r>
            <a:r>
              <a:rPr lang="es-ES_tradnl" sz="2800" dirty="0" smtClean="0">
                <a:effectLst>
                  <a:outerShdw blurRad="38100" dist="38100" dir="2700000" algn="tl">
                    <a:srgbClr val="C0C0C0"/>
                  </a:outerShdw>
                </a:effectLst>
              </a:rPr>
              <a:t> </a:t>
            </a:r>
          </a:p>
          <a:p>
            <a:pPr eaLnBrk="1" hangingPunct="1">
              <a:defRPr/>
            </a:pPr>
            <a:r>
              <a:rPr lang="es-ES_tradnl" sz="7200" dirty="0" smtClean="0">
                <a:solidFill>
                  <a:srgbClr val="C00000"/>
                </a:solidFill>
                <a:effectLst>
                  <a:outerShdw blurRad="38100" dist="38100" dir="2700000" algn="tl">
                    <a:srgbClr val="C0C0C0"/>
                  </a:outerShdw>
                </a:effectLst>
              </a:rPr>
              <a:t>una situación</a:t>
            </a:r>
            <a:r>
              <a:rPr lang="es-ES_tradnl" sz="4800" dirty="0" smtClean="0">
                <a:effectLst>
                  <a:outerShdw blurRad="38100" dist="38100" dir="2700000" algn="tl">
                    <a:srgbClr val="C0C0C0"/>
                  </a:outerShdw>
                </a:effectLst>
              </a:rPr>
              <a:t>,</a:t>
            </a:r>
            <a:endParaRPr lang="es-ES_tradnl" sz="1800" dirty="0" smtClean="0">
              <a:effectLst>
                <a:outerShdw blurRad="38100" dist="38100" dir="2700000" algn="tl">
                  <a:srgbClr val="C0C0C0"/>
                </a:outerShdw>
              </a:effectLst>
            </a:endParaRPr>
          </a:p>
          <a:p>
            <a:pPr eaLnBrk="1" hangingPunct="1">
              <a:defRPr/>
            </a:pPr>
            <a:r>
              <a:rPr lang="es-ES_tradnl" sz="2800" dirty="0" smtClean="0">
                <a:effectLst>
                  <a:outerShdw blurRad="38100" dist="38100" dir="2700000" algn="tl">
                    <a:srgbClr val="C0C0C0"/>
                  </a:outerShdw>
                </a:effectLst>
              </a:rPr>
              <a:t>NO es una conducta </a:t>
            </a:r>
          </a:p>
        </p:txBody>
      </p:sp>
      <p:sp>
        <p:nvSpPr>
          <p:cNvPr id="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13001287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96260"/>
                                        </p:tgtEl>
                                        <p:attrNameLst>
                                          <p:attrName>style.visibility</p:attrName>
                                        </p:attrNameLst>
                                      </p:cBhvr>
                                      <p:to>
                                        <p:strVal val="visible"/>
                                      </p:to>
                                    </p:set>
                                    <p:anim calcmode="lin" valueType="num">
                                      <p:cBhvr>
                                        <p:cTn id="7" dur="2000" fill="hold"/>
                                        <p:tgtEl>
                                          <p:spTgt spid="96260"/>
                                        </p:tgtEl>
                                        <p:attrNameLst>
                                          <p:attrName>ppt_w</p:attrName>
                                        </p:attrNameLst>
                                      </p:cBhvr>
                                      <p:tavLst>
                                        <p:tav tm="0">
                                          <p:val>
                                            <p:fltVal val="0"/>
                                          </p:val>
                                        </p:tav>
                                        <p:tav tm="100000">
                                          <p:val>
                                            <p:strVal val="#ppt_w"/>
                                          </p:val>
                                        </p:tav>
                                      </p:tavLst>
                                    </p:anim>
                                    <p:anim calcmode="lin" valueType="num">
                                      <p:cBhvr>
                                        <p:cTn id="8" dur="2000" fill="hold"/>
                                        <p:tgtEl>
                                          <p:spTgt spid="96260"/>
                                        </p:tgtEl>
                                        <p:attrNameLst>
                                          <p:attrName>ppt_h</p:attrName>
                                        </p:attrNameLst>
                                      </p:cBhvr>
                                      <p:tavLst>
                                        <p:tav tm="0">
                                          <p:val>
                                            <p:fltVal val="0"/>
                                          </p:val>
                                        </p:tav>
                                        <p:tav tm="100000">
                                          <p:val>
                                            <p:strVal val="#ppt_h"/>
                                          </p:val>
                                        </p:tav>
                                      </p:tavLst>
                                    </p:anim>
                                    <p:anim calcmode="lin" valueType="num">
                                      <p:cBhvr>
                                        <p:cTn id="9" dur="2000" fill="hold"/>
                                        <p:tgtEl>
                                          <p:spTgt spid="96260"/>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9626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0" grpId="0"/>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ChangeArrowheads="1"/>
          </p:cNvSpPr>
          <p:nvPr/>
        </p:nvSpPr>
        <p:spPr bwMode="auto">
          <a:xfrm>
            <a:off x="2415437" y="639819"/>
            <a:ext cx="4358886" cy="523220"/>
          </a:xfrm>
          <a:prstGeom prst="rect">
            <a:avLst/>
          </a:prstGeom>
          <a:solidFill>
            <a:srgbClr val="FF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buClr>
                <a:srgbClr val="FF0066"/>
              </a:buClr>
              <a:buFontTx/>
              <a:buChar char="•"/>
              <a:defRPr/>
            </a:pPr>
            <a:r>
              <a:rPr lang="es-ES" sz="2800" b="1">
                <a:effectLst>
                  <a:outerShdw blurRad="38100" dist="38100" dir="2700000" algn="tl">
                    <a:srgbClr val="FFFFFF"/>
                  </a:outerShdw>
                </a:effectLst>
              </a:rPr>
              <a:t> Conflictos de Interés </a:t>
            </a:r>
          </a:p>
        </p:txBody>
      </p:sp>
      <p:sp>
        <p:nvSpPr>
          <p:cNvPr id="76807" name="Text Box 7"/>
          <p:cNvSpPr txBox="1">
            <a:spLocks noChangeArrowheads="1"/>
          </p:cNvSpPr>
          <p:nvPr/>
        </p:nvSpPr>
        <p:spPr bwMode="auto">
          <a:xfrm>
            <a:off x="4958637" y="4788495"/>
            <a:ext cx="3533775" cy="1520825"/>
          </a:xfrm>
          <a:prstGeom prst="rect">
            <a:avLst/>
          </a:prstGeom>
          <a:noFill/>
          <a:ln w="28575">
            <a:solidFill>
              <a:srgbClr val="C00000"/>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buClr>
                <a:srgbClr val="CC3300"/>
              </a:buClr>
              <a:buFontTx/>
              <a:buChar char="•"/>
            </a:pPr>
            <a:r>
              <a:rPr lang="es-ES_tradnl" sz="2400" b="1"/>
              <a:t> Lo mejor: evitarlos</a:t>
            </a:r>
          </a:p>
          <a:p>
            <a:pPr algn="l" eaLnBrk="1" hangingPunct="1">
              <a:buClr>
                <a:srgbClr val="CC3300"/>
              </a:buClr>
              <a:buFontTx/>
              <a:buChar char="•"/>
            </a:pPr>
            <a:endParaRPr lang="es-ES_tradnl" sz="1000" b="1"/>
          </a:p>
          <a:p>
            <a:pPr algn="l" eaLnBrk="1" hangingPunct="1">
              <a:buClr>
                <a:srgbClr val="CC3300"/>
              </a:buClr>
              <a:buFontTx/>
              <a:buChar char="•"/>
            </a:pPr>
            <a:r>
              <a:rPr lang="es-ES_tradnl" sz="2400" b="1"/>
              <a:t> Revelarlos</a:t>
            </a:r>
          </a:p>
          <a:p>
            <a:pPr algn="l" eaLnBrk="1" hangingPunct="1">
              <a:buClr>
                <a:srgbClr val="CC3300"/>
              </a:buClr>
              <a:buFontTx/>
              <a:buChar char="•"/>
            </a:pPr>
            <a:endParaRPr lang="es-ES_tradnl" sz="1000" b="1"/>
          </a:p>
          <a:p>
            <a:pPr algn="l" eaLnBrk="1" hangingPunct="1">
              <a:buClr>
                <a:srgbClr val="CC3300"/>
              </a:buClr>
              <a:buFontTx/>
              <a:buChar char="•"/>
            </a:pPr>
            <a:r>
              <a:rPr lang="es-ES_tradnl" sz="2400" b="1"/>
              <a:t> Recusarse uno mismo</a:t>
            </a:r>
          </a:p>
        </p:txBody>
      </p:sp>
      <p:sp>
        <p:nvSpPr>
          <p:cNvPr id="76808" name="Rectangle 8"/>
          <p:cNvSpPr>
            <a:spLocks noChangeArrowheads="1"/>
          </p:cNvSpPr>
          <p:nvPr/>
        </p:nvSpPr>
        <p:spPr bwMode="auto">
          <a:xfrm>
            <a:off x="746975" y="3645024"/>
            <a:ext cx="3336925"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ES_tradnl" sz="4000" dirty="0">
                <a:effectLst>
                  <a:outerShdw blurRad="38100" dist="38100" dir="2700000" algn="tl">
                    <a:srgbClr val="000000">
                      <a:alpha val="43137"/>
                    </a:srgbClr>
                  </a:outerShdw>
                </a:effectLst>
              </a:rPr>
              <a:t>¿Qué hacer?</a:t>
            </a:r>
          </a:p>
        </p:txBody>
      </p:sp>
      <p:sp>
        <p:nvSpPr>
          <p:cNvPr id="76809" name="Text Box 9"/>
          <p:cNvSpPr txBox="1">
            <a:spLocks noChangeArrowheads="1"/>
          </p:cNvSpPr>
          <p:nvPr/>
        </p:nvSpPr>
        <p:spPr bwMode="auto">
          <a:xfrm>
            <a:off x="1601574" y="2390860"/>
            <a:ext cx="4986650" cy="830997"/>
          </a:xfrm>
          <a:prstGeom prst="rect">
            <a:avLst/>
          </a:prstGeom>
          <a:noFill/>
          <a:ln w="9525">
            <a:noFill/>
            <a:miter lim="800000"/>
            <a:headEnd/>
            <a:tailEnd/>
          </a:ln>
          <a:effectLst/>
        </p:spPr>
        <p:txBody>
          <a:bodyPr wrap="squar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marL="457200" indent="-457200" algn="l" eaLnBrk="1" hangingPunct="1">
              <a:buFont typeface="Arial" pitchFamily="34" charset="0"/>
              <a:buChar char="•"/>
              <a:defRPr/>
            </a:pPr>
            <a:r>
              <a:rPr lang="es-ES_tradnl" sz="2400" dirty="0" smtClean="0">
                <a:effectLst>
                  <a:outerShdw blurRad="38100" dist="38100" dir="2700000" algn="tl">
                    <a:srgbClr val="C0C0C0"/>
                  </a:outerShdw>
                </a:effectLst>
              </a:rPr>
              <a:t>Las revistas </a:t>
            </a:r>
            <a:r>
              <a:rPr lang="es-ES_tradnl" sz="2400" u="sng" dirty="0" smtClean="0">
                <a:effectLst>
                  <a:outerShdw blurRad="38100" dist="38100" dir="2700000" algn="tl">
                    <a:srgbClr val="C0C0C0"/>
                  </a:outerShdw>
                </a:effectLst>
              </a:rPr>
              <a:t>exigen revelarlos</a:t>
            </a:r>
            <a:r>
              <a:rPr lang="es-ES_tradnl" sz="2400" dirty="0" smtClean="0">
                <a:effectLst>
                  <a:outerShdw blurRad="38100" dist="38100" dir="2700000" algn="tl">
                    <a:srgbClr val="C0C0C0"/>
                  </a:outerShdw>
                </a:effectLst>
              </a:rPr>
              <a:t> </a:t>
            </a:r>
          </a:p>
          <a:p>
            <a:pPr algn="l" eaLnBrk="1" hangingPunct="1">
              <a:defRPr/>
            </a:pPr>
            <a:r>
              <a:rPr lang="es-ES_tradnl" sz="2400" dirty="0" smtClean="0">
                <a:effectLst>
                  <a:outerShdw blurRad="38100" dist="38100" dir="2700000" algn="tl">
                    <a:srgbClr val="C0C0C0"/>
                  </a:outerShdw>
                </a:effectLst>
              </a:rPr>
              <a:t>     para poder publicar</a:t>
            </a:r>
          </a:p>
        </p:txBody>
      </p:sp>
      <p:sp>
        <p:nvSpPr>
          <p:cNvPr id="119815" name="Text Box 12"/>
          <p:cNvSpPr txBox="1">
            <a:spLocks noChangeArrowheads="1"/>
          </p:cNvSpPr>
          <p:nvPr/>
        </p:nvSpPr>
        <p:spPr bwMode="auto">
          <a:xfrm>
            <a:off x="1465905" y="1409260"/>
            <a:ext cx="5554367"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marL="457200" indent="-457200" eaLnBrk="1" hangingPunct="1">
              <a:buFont typeface="Arial" pitchFamily="34" charset="0"/>
              <a:buChar char="•"/>
            </a:pPr>
            <a:r>
              <a:rPr lang="es-ES" sz="2400" dirty="0"/>
              <a:t>Los códigos de ética </a:t>
            </a:r>
            <a:r>
              <a:rPr lang="es-ES" sz="2400" dirty="0" smtClean="0"/>
              <a:t>los </a:t>
            </a:r>
            <a:r>
              <a:rPr lang="es-ES" sz="2400" dirty="0" err="1"/>
              <a:t>prohiben</a:t>
            </a:r>
            <a:endParaRPr lang="es-ES" sz="2400" dirty="0"/>
          </a:p>
        </p:txBody>
      </p:sp>
      <p:sp>
        <p:nvSpPr>
          <p:cNvPr id="2" name="Text Box 9"/>
          <p:cNvSpPr txBox="1">
            <a:spLocks noChangeArrowheads="1"/>
          </p:cNvSpPr>
          <p:nvPr/>
        </p:nvSpPr>
        <p:spPr bwMode="auto">
          <a:xfrm>
            <a:off x="1509081" y="1895746"/>
            <a:ext cx="6899113" cy="461665"/>
          </a:xfrm>
          <a:prstGeom prst="rect">
            <a:avLst/>
          </a:prstGeom>
          <a:noFill/>
          <a:ln w="9525">
            <a:noFill/>
            <a:miter lim="800000"/>
            <a:headEnd/>
            <a:tailEnd/>
          </a:ln>
          <a:effectLst/>
        </p:spPr>
        <p:txBody>
          <a:bodyPr wrap="squar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marL="457200" indent="-457200" eaLnBrk="1" hangingPunct="1">
              <a:buFont typeface="Arial" pitchFamily="34" charset="0"/>
              <a:buChar char="•"/>
              <a:defRPr/>
            </a:pPr>
            <a:r>
              <a:rPr lang="es-ES_tradnl" sz="2400" dirty="0" smtClean="0">
                <a:effectLst>
                  <a:outerShdw blurRad="38100" dist="38100" dir="2700000" algn="tl">
                    <a:srgbClr val="C0C0C0"/>
                  </a:outerShdw>
                </a:effectLst>
              </a:rPr>
              <a:t>Omitir revelarlos puede constituir un delito</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
        <p:nvSpPr>
          <p:cNvPr id="3" name="2 Flecha derecha"/>
          <p:cNvSpPr/>
          <p:nvPr/>
        </p:nvSpPr>
        <p:spPr bwMode="auto">
          <a:xfrm rot="2272559" flipV="1">
            <a:off x="3978419" y="4352600"/>
            <a:ext cx="960875" cy="256356"/>
          </a:xfrm>
          <a:prstGeom prst="rightArrow">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3600" b="0" i="0" u="none" strike="noStrike" cap="none" normalizeH="0" baseline="0" smtClean="0">
              <a:ln>
                <a:noFill/>
              </a:ln>
              <a:solidFill>
                <a:schemeClr val="tx1"/>
              </a:solidFill>
              <a:effectLst/>
              <a:latin typeface="Comic Sans MS" pitchFamily="66" charset="0"/>
            </a:endParaRPr>
          </a:p>
        </p:txBody>
      </p:sp>
      <p:sp>
        <p:nvSpPr>
          <p:cNvPr id="4" name="3 CuadroTexto"/>
          <p:cNvSpPr txBox="1"/>
          <p:nvPr/>
        </p:nvSpPr>
        <p:spPr>
          <a:xfrm>
            <a:off x="1085227" y="639819"/>
            <a:ext cx="1079142" cy="769441"/>
          </a:xfrm>
          <a:prstGeom prst="rect">
            <a:avLst/>
          </a:prstGeom>
          <a:noFill/>
        </p:spPr>
        <p:txBody>
          <a:bodyPr wrap="none" rtlCol="0">
            <a:spAutoFit/>
          </a:bodyPr>
          <a:lstStyle/>
          <a:p>
            <a:r>
              <a:rPr lang="es-VE" sz="4400" b="1" dirty="0" smtClean="0">
                <a:solidFill>
                  <a:srgbClr val="C00000"/>
                </a:solidFill>
                <a:effectLst>
                  <a:outerShdw blurRad="38100" dist="38100" dir="2700000" algn="tl">
                    <a:srgbClr val="000000">
                      <a:alpha val="43137"/>
                    </a:srgbClr>
                  </a:outerShdw>
                </a:effectLst>
              </a:rPr>
              <a:t>***</a:t>
            </a:r>
            <a:endParaRPr lang="es-VE" sz="44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6313301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98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680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iterate type="lt">
                                    <p:tmPct val="5000"/>
                                  </p:iterate>
                                  <p:childTnLst>
                                    <p:set>
                                      <p:cBhvr>
                                        <p:cTn id="18" dur="1" fill="hold">
                                          <p:stCondLst>
                                            <p:cond delay="0"/>
                                          </p:stCondLst>
                                        </p:cTn>
                                        <p:tgtEl>
                                          <p:spTgt spid="76808"/>
                                        </p:tgtEl>
                                        <p:attrNameLst>
                                          <p:attrName>style.visibility</p:attrName>
                                        </p:attrNameLst>
                                      </p:cBhvr>
                                      <p:to>
                                        <p:strVal val="visible"/>
                                      </p:to>
                                    </p:set>
                                    <p:anim calcmode="lin" valueType="num">
                                      <p:cBhvr>
                                        <p:cTn id="19" dur="1000" fill="hold"/>
                                        <p:tgtEl>
                                          <p:spTgt spid="76808"/>
                                        </p:tgtEl>
                                        <p:attrNameLst>
                                          <p:attrName>ppt_w</p:attrName>
                                        </p:attrNameLst>
                                      </p:cBhvr>
                                      <p:tavLst>
                                        <p:tav tm="0">
                                          <p:val>
                                            <p:fltVal val="0"/>
                                          </p:val>
                                        </p:tav>
                                        <p:tav tm="100000">
                                          <p:val>
                                            <p:strVal val="#ppt_w"/>
                                          </p:val>
                                        </p:tav>
                                      </p:tavLst>
                                    </p:anim>
                                    <p:anim calcmode="lin" valueType="num">
                                      <p:cBhvr>
                                        <p:cTn id="20" dur="1000" fill="hold"/>
                                        <p:tgtEl>
                                          <p:spTgt spid="76808"/>
                                        </p:tgtEl>
                                        <p:attrNameLst>
                                          <p:attrName>ppt_h</p:attrName>
                                        </p:attrNameLst>
                                      </p:cBhvr>
                                      <p:tavLst>
                                        <p:tav tm="0">
                                          <p:val>
                                            <p:fltVal val="0"/>
                                          </p:val>
                                        </p:tav>
                                        <p:tav tm="100000">
                                          <p:val>
                                            <p:strVal val="#ppt_h"/>
                                          </p:val>
                                        </p:tav>
                                      </p:tavLst>
                                    </p:anim>
                                    <p:anim calcmode="lin" valueType="num">
                                      <p:cBhvr>
                                        <p:cTn id="21" dur="1000" fill="hold"/>
                                        <p:tgtEl>
                                          <p:spTgt spid="76808"/>
                                        </p:tgtEl>
                                        <p:attrNameLst>
                                          <p:attrName>style.rotation</p:attrName>
                                        </p:attrNameLst>
                                      </p:cBhvr>
                                      <p:tavLst>
                                        <p:tav tm="0">
                                          <p:val>
                                            <p:fltVal val="90"/>
                                          </p:val>
                                        </p:tav>
                                        <p:tav tm="100000">
                                          <p:val>
                                            <p:fltVal val="0"/>
                                          </p:val>
                                        </p:tav>
                                      </p:tavLst>
                                    </p:anim>
                                    <p:animEffect transition="in" filter="fade">
                                      <p:cBhvr>
                                        <p:cTn id="22" dur="1000"/>
                                        <p:tgtEl>
                                          <p:spTgt spid="7680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7" presetClass="entr" presetSubtype="0" fill="hold" grpId="0" nodeType="clickEffect">
                                  <p:stCondLst>
                                    <p:cond delay="0"/>
                                  </p:stCondLst>
                                  <p:iterate type="lt">
                                    <p:tmPct val="50000"/>
                                  </p:iterate>
                                  <p:childTnLst>
                                    <p:set>
                                      <p:cBhvr>
                                        <p:cTn id="31" dur="1" fill="hold">
                                          <p:stCondLst>
                                            <p:cond delay="0"/>
                                          </p:stCondLst>
                                        </p:cTn>
                                        <p:tgtEl>
                                          <p:spTgt spid="76807"/>
                                        </p:tgtEl>
                                        <p:attrNameLst>
                                          <p:attrName>style.visibility</p:attrName>
                                        </p:attrNameLst>
                                      </p:cBhvr>
                                      <p:to>
                                        <p:strVal val="visible"/>
                                      </p:to>
                                    </p:set>
                                    <p:anim calcmode="discrete" valueType="clr">
                                      <p:cBhvr override="childStyle">
                                        <p:cTn id="32" dur="80"/>
                                        <p:tgtEl>
                                          <p:spTgt spid="76807"/>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76807"/>
                                        </p:tgtEl>
                                        <p:attrNameLst>
                                          <p:attrName>fillcolor</p:attrName>
                                        </p:attrNameLst>
                                      </p:cBhvr>
                                      <p:tavLst>
                                        <p:tav tm="0">
                                          <p:val>
                                            <p:clrVal>
                                              <a:schemeClr val="accent2"/>
                                            </p:clrVal>
                                          </p:val>
                                        </p:tav>
                                        <p:tav tm="50000">
                                          <p:val>
                                            <p:clrVal>
                                              <a:schemeClr val="hlink"/>
                                            </p:clrVal>
                                          </p:val>
                                        </p:tav>
                                      </p:tavLst>
                                    </p:anim>
                                    <p:set>
                                      <p:cBhvr>
                                        <p:cTn id="34" dur="80"/>
                                        <p:tgtEl>
                                          <p:spTgt spid="7680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7" grpId="0" animBg="1"/>
      <p:bldP spid="76808" grpId="0"/>
      <p:bldP spid="76809" grpId="0"/>
      <p:bldP spid="119815" grpId="0"/>
      <p:bldP spid="2" grpId="0"/>
      <p:bldP spid="3" grpId="0" animBg="1"/>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ext Box 2"/>
          <p:cNvSpPr txBox="1">
            <a:spLocks noChangeArrowheads="1"/>
          </p:cNvSpPr>
          <p:nvPr/>
        </p:nvSpPr>
        <p:spPr bwMode="auto">
          <a:xfrm>
            <a:off x="2062906" y="2420888"/>
            <a:ext cx="5018187" cy="2554545"/>
          </a:xfrm>
          <a:prstGeom prst="rect">
            <a:avLst/>
          </a:prstGeom>
          <a:solidFill>
            <a:srgbClr val="FFCCFF"/>
          </a:solidFill>
          <a:ln w="28575">
            <a:solidFill>
              <a:schemeClr val="accent2"/>
            </a:solidFill>
            <a:miter lim="800000"/>
            <a:headEnd/>
            <a:tailEnd/>
          </a:ln>
          <a:effectLst/>
          <a:extLst/>
        </p:spPr>
        <p:txBody>
          <a:bodyPr wrap="square">
            <a:spAutoFit/>
          </a:bodyPr>
          <a:lstStyle/>
          <a:p>
            <a:pPr>
              <a:defRPr/>
            </a:pPr>
            <a:r>
              <a:rPr lang="es-ES_tradnl" sz="4000">
                <a:effectLst>
                  <a:outerShdw blurRad="38100" dist="38100" dir="2700000" algn="tl">
                    <a:srgbClr val="C0C0C0"/>
                  </a:outerShdw>
                </a:effectLst>
              </a:rPr>
              <a:t>¿Cómo se maneja la deshonestidad </a:t>
            </a:r>
          </a:p>
          <a:p>
            <a:pPr>
              <a:defRPr/>
            </a:pPr>
            <a:r>
              <a:rPr lang="es-ES_tradnl" sz="4000">
                <a:effectLst>
                  <a:outerShdw blurRad="38100" dist="38100" dir="2700000" algn="tl">
                    <a:srgbClr val="C0C0C0"/>
                  </a:outerShdw>
                </a:effectLst>
              </a:rPr>
              <a:t>académica en el mundo?</a:t>
            </a:r>
          </a:p>
        </p:txBody>
      </p:sp>
      <p:sp>
        <p:nvSpPr>
          <p:cNvPr id="62467" name="Rectangle 3"/>
          <p:cNvSpPr>
            <a:spLocks noChangeArrowheads="1"/>
          </p:cNvSpPr>
          <p:nvPr/>
        </p:nvSpPr>
        <p:spPr bwMode="auto">
          <a:xfrm>
            <a:off x="6300788" y="692150"/>
            <a:ext cx="2232025" cy="609600"/>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600" b="1">
                <a:effectLst>
                  <a:outerShdw blurRad="38100" dist="38100" dir="2700000" algn="tl">
                    <a:srgbClr val="FFFFFF"/>
                  </a:outerShdw>
                </a:effectLst>
              </a:rPr>
              <a:t> Autores,árbitros, </a:t>
            </a:r>
          </a:p>
          <a:p>
            <a:pPr algn="l">
              <a:buClr>
                <a:srgbClr val="FF0066"/>
              </a:buClr>
              <a:defRPr/>
            </a:pPr>
            <a:r>
              <a:rPr lang="es-ES" sz="1600" b="1">
                <a:effectLst>
                  <a:outerShdw blurRad="38100" dist="38100" dir="2700000" algn="tl">
                    <a:srgbClr val="FFFFFF"/>
                  </a:outerShdw>
                </a:effectLst>
              </a:rPr>
              <a:t>  editores</a:t>
            </a: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Text Box 2"/>
          <p:cNvSpPr txBox="1">
            <a:spLocks noChangeArrowheads="1"/>
          </p:cNvSpPr>
          <p:nvPr/>
        </p:nvSpPr>
        <p:spPr bwMode="auto">
          <a:xfrm>
            <a:off x="1555004" y="1052513"/>
            <a:ext cx="6030818" cy="954107"/>
          </a:xfrm>
          <a:prstGeom prst="rect">
            <a:avLst/>
          </a:prstGeom>
          <a:solidFill>
            <a:srgbClr val="FFCCFF"/>
          </a:solidFill>
          <a:ln w="28575">
            <a:solidFill>
              <a:schemeClr val="accent2"/>
            </a:solidFill>
            <a:miter lim="800000"/>
            <a:headEnd/>
            <a:tailEnd/>
          </a:ln>
          <a:effectLst/>
          <a:extLst/>
        </p:spPr>
        <p:txBody>
          <a:bodyPr wrap="none">
            <a:spAutoFit/>
          </a:bodyPr>
          <a:lstStyle/>
          <a:p>
            <a:pPr>
              <a:defRPr/>
            </a:pPr>
            <a:r>
              <a:rPr lang="es-ES_tradnl" sz="2800">
                <a:effectLst>
                  <a:outerShdw blurRad="38100" dist="38100" dir="2700000" algn="tl">
                    <a:srgbClr val="C0C0C0"/>
                  </a:outerShdw>
                </a:effectLst>
              </a:rPr>
              <a:t>¿Cómo se maneja la deshonestidad </a:t>
            </a:r>
          </a:p>
          <a:p>
            <a:pPr>
              <a:defRPr/>
            </a:pPr>
            <a:r>
              <a:rPr lang="es-ES_tradnl" sz="2800">
                <a:effectLst>
                  <a:outerShdw blurRad="38100" dist="38100" dir="2700000" algn="tl">
                    <a:srgbClr val="C0C0C0"/>
                  </a:outerShdw>
                </a:effectLst>
              </a:rPr>
              <a:t>académica en el mundo?</a:t>
            </a:r>
          </a:p>
        </p:txBody>
      </p:sp>
      <p:sp>
        <p:nvSpPr>
          <p:cNvPr id="275459" name="Text Box 3"/>
          <p:cNvSpPr txBox="1">
            <a:spLocks noChangeArrowheads="1"/>
          </p:cNvSpPr>
          <p:nvPr/>
        </p:nvSpPr>
        <p:spPr bwMode="auto">
          <a:xfrm>
            <a:off x="1259632" y="2098898"/>
            <a:ext cx="6605587" cy="3562350"/>
          </a:xfrm>
          <a:prstGeom prst="rect">
            <a:avLst/>
          </a:prstGeom>
          <a:solidFill>
            <a:srgbClr val="C6E6E8"/>
          </a:solidFill>
          <a:ln>
            <a:noFill/>
          </a:ln>
          <a:effectLst/>
          <a:extLst/>
        </p:spPr>
        <p:txBody>
          <a:bodyPr wrap="none">
            <a:spAutoFit/>
          </a:bodyPr>
          <a:lstStyle/>
          <a:p>
            <a:pPr algn="l">
              <a:defRPr/>
            </a:pPr>
            <a:r>
              <a:rPr lang="es-ES_tradnl" sz="2400" dirty="0">
                <a:effectLst>
                  <a:outerShdw blurRad="38100" dist="38100" dir="2700000" algn="tl">
                    <a:srgbClr val="FFFFFF"/>
                  </a:outerShdw>
                </a:effectLst>
              </a:rPr>
              <a:t>USA		</a:t>
            </a:r>
            <a:r>
              <a:rPr lang="es-ES_tradnl" sz="1800" dirty="0">
                <a:effectLst>
                  <a:outerShdw blurRad="38100" dist="38100" dir="2700000" algn="tl">
                    <a:srgbClr val="FFFFFF"/>
                  </a:outerShdw>
                </a:effectLst>
              </a:rPr>
              <a:t>Office of </a:t>
            </a:r>
            <a:r>
              <a:rPr lang="es-ES_tradnl" sz="1800" dirty="0" err="1">
                <a:effectLst>
                  <a:outerShdw blurRad="38100" dist="38100" dir="2700000" algn="tl">
                    <a:srgbClr val="FFFFFF"/>
                  </a:outerShdw>
                </a:effectLst>
              </a:rPr>
              <a:t>Research</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Integrity</a:t>
            </a:r>
            <a:r>
              <a:rPr lang="es-ES_tradnl" sz="1800" dirty="0">
                <a:effectLst>
                  <a:outerShdw blurRad="38100" dist="38100" dir="2700000" algn="tl">
                    <a:srgbClr val="FFFFFF"/>
                  </a:outerShdw>
                </a:effectLst>
              </a:rPr>
              <a:t> </a:t>
            </a:r>
            <a:r>
              <a:rPr lang="es-ES_tradnl" sz="1800" b="1" dirty="0">
                <a:effectLst>
                  <a:outerShdw blurRad="38100" dist="38100" dir="2700000" algn="tl">
                    <a:srgbClr val="FFFFFF"/>
                  </a:outerShdw>
                </a:effectLst>
              </a:rPr>
              <a:t>ORI</a:t>
            </a:r>
          </a:p>
          <a:p>
            <a:pPr algn="l">
              <a:defRPr/>
            </a:pPr>
            <a:r>
              <a:rPr lang="es-ES_tradnl" sz="2400" dirty="0">
                <a:effectLst>
                  <a:outerShdw blurRad="38100" dist="38100" dir="2700000" algn="tl">
                    <a:srgbClr val="FFFFFF"/>
                  </a:outerShdw>
                </a:effectLst>
              </a:rPr>
              <a:t>Finlandia	</a:t>
            </a:r>
            <a:r>
              <a:rPr lang="es-ES_tradnl" sz="1800" dirty="0" err="1">
                <a:effectLst>
                  <a:outerShdw blurRad="38100" dist="38100" dir="2700000" algn="tl">
                    <a:srgbClr val="FFFFFF"/>
                  </a:outerShdw>
                </a:effectLst>
              </a:rPr>
              <a:t>Research</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Ethics</a:t>
            </a:r>
            <a:r>
              <a:rPr lang="es-ES_tradnl" sz="1800" dirty="0">
                <a:effectLst>
                  <a:outerShdw blurRad="38100" dist="38100" dir="2700000" algn="tl">
                    <a:srgbClr val="FFFFFF"/>
                  </a:outerShdw>
                </a:effectLst>
              </a:rPr>
              <a:t> Council</a:t>
            </a:r>
          </a:p>
          <a:p>
            <a:pPr algn="l">
              <a:defRPr/>
            </a:pPr>
            <a:r>
              <a:rPr lang="es-ES_tradnl" sz="2400" dirty="0">
                <a:effectLst>
                  <a:outerShdw blurRad="38100" dist="38100" dir="2700000" algn="tl">
                    <a:srgbClr val="FFFFFF"/>
                  </a:outerShdw>
                </a:effectLst>
              </a:rPr>
              <a:t>Dinamarca	</a:t>
            </a:r>
            <a:r>
              <a:rPr lang="es-ES_tradnl" sz="1800" dirty="0" err="1">
                <a:effectLst>
                  <a:outerShdw blurRad="38100" dist="38100" dir="2700000" algn="tl">
                    <a:srgbClr val="FFFFFF"/>
                  </a:outerShdw>
                </a:effectLst>
              </a:rPr>
              <a:t>Danish</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Committee</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on</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Scientific</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Dishonesty</a:t>
            </a:r>
            <a:endParaRPr lang="es-ES_tradnl" sz="1800" dirty="0">
              <a:effectLst>
                <a:outerShdw blurRad="38100" dist="38100" dir="2700000" algn="tl">
                  <a:srgbClr val="FFFFFF"/>
                </a:outerShdw>
              </a:effectLst>
            </a:endParaRPr>
          </a:p>
          <a:p>
            <a:pPr algn="l">
              <a:defRPr/>
            </a:pPr>
            <a:r>
              <a:rPr lang="es-ES_tradnl" sz="2400" dirty="0">
                <a:effectLst>
                  <a:outerShdw blurRad="38100" dist="38100" dir="2700000" algn="tl">
                    <a:srgbClr val="FFFFFF"/>
                  </a:outerShdw>
                </a:effectLst>
              </a:rPr>
              <a:t>Noruega	</a:t>
            </a:r>
            <a:r>
              <a:rPr lang="es-ES_tradnl" sz="1800" dirty="0" err="1">
                <a:effectLst>
                  <a:outerShdw blurRad="38100" dist="38100" dir="2700000" algn="tl">
                    <a:srgbClr val="FFFFFF"/>
                  </a:outerShdw>
                </a:effectLst>
              </a:rPr>
              <a:t>National</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Committee</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for</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the</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Evaluation</a:t>
            </a:r>
            <a:r>
              <a:rPr lang="es-ES_tradnl" sz="1800" dirty="0">
                <a:effectLst>
                  <a:outerShdw blurRad="38100" dist="38100" dir="2700000" algn="tl">
                    <a:srgbClr val="FFFFFF"/>
                  </a:outerShdw>
                </a:effectLst>
              </a:rPr>
              <a:t> of </a:t>
            </a:r>
          </a:p>
          <a:p>
            <a:pPr algn="l">
              <a:defRPr/>
            </a:pP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Dishonesty</a:t>
            </a:r>
            <a:r>
              <a:rPr lang="es-ES_tradnl" sz="1800" dirty="0">
                <a:effectLst>
                  <a:outerShdw blurRad="38100" dist="38100" dir="2700000" algn="tl">
                    <a:srgbClr val="FFFFFF"/>
                  </a:outerShdw>
                </a:effectLst>
              </a:rPr>
              <a:t> in </a:t>
            </a:r>
            <a:r>
              <a:rPr lang="es-ES_tradnl" sz="1800" dirty="0" err="1">
                <a:effectLst>
                  <a:outerShdw blurRad="38100" dist="38100" dir="2700000" algn="tl">
                    <a:srgbClr val="FFFFFF"/>
                  </a:outerShdw>
                </a:effectLst>
              </a:rPr>
              <a:t>Health</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Research</a:t>
            </a:r>
            <a:endParaRPr lang="es-ES_tradnl" sz="1800" dirty="0">
              <a:effectLst>
                <a:outerShdw blurRad="38100" dist="38100" dir="2700000" algn="tl">
                  <a:srgbClr val="FFFFFF"/>
                </a:outerShdw>
              </a:effectLst>
            </a:endParaRPr>
          </a:p>
          <a:p>
            <a:pPr algn="l">
              <a:defRPr/>
            </a:pPr>
            <a:r>
              <a:rPr lang="es-ES_tradnl" sz="2400" dirty="0">
                <a:effectLst>
                  <a:outerShdw blurRad="38100" dist="38100" dir="2700000" algn="tl">
                    <a:srgbClr val="FFFFFF"/>
                  </a:outerShdw>
                </a:effectLst>
              </a:rPr>
              <a:t>Suecia	</a:t>
            </a:r>
            <a:r>
              <a:rPr lang="es-ES_tradnl" sz="1800" dirty="0" err="1">
                <a:effectLst>
                  <a:outerShdw blurRad="38100" dist="38100" dir="2700000" algn="tl">
                    <a:srgbClr val="FFFFFF"/>
                  </a:outerShdw>
                </a:effectLst>
              </a:rPr>
              <a:t>National</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Committee</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for</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Research</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Ethics</a:t>
            </a:r>
            <a:endParaRPr lang="es-ES_tradnl" sz="1800" dirty="0">
              <a:effectLst>
                <a:outerShdw blurRad="38100" dist="38100" dir="2700000" algn="tl">
                  <a:srgbClr val="FFFFFF"/>
                </a:outerShdw>
              </a:effectLst>
            </a:endParaRPr>
          </a:p>
          <a:p>
            <a:pPr algn="l">
              <a:defRPr/>
            </a:pPr>
            <a:r>
              <a:rPr lang="es-ES_tradnl" sz="2400" dirty="0">
                <a:effectLst>
                  <a:outerShdw blurRad="38100" dist="38100" dir="2700000" algn="tl">
                    <a:srgbClr val="FFFFFF"/>
                  </a:outerShdw>
                </a:effectLst>
              </a:rPr>
              <a:t>Alemania	</a:t>
            </a:r>
            <a:r>
              <a:rPr lang="es-ES_tradnl" sz="1800" dirty="0">
                <a:effectLst>
                  <a:outerShdw blurRad="38100" dist="38100" dir="2700000" algn="tl">
                    <a:srgbClr val="FFFFFF"/>
                  </a:outerShdw>
                </a:effectLst>
              </a:rPr>
              <a:t>German </a:t>
            </a:r>
            <a:r>
              <a:rPr lang="es-ES_tradnl" sz="1800" dirty="0" err="1">
                <a:effectLst>
                  <a:outerShdw blurRad="38100" dist="38100" dir="2700000" algn="tl">
                    <a:srgbClr val="FFFFFF"/>
                  </a:outerShdw>
                </a:effectLst>
              </a:rPr>
              <a:t>Research</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Foundation</a:t>
            </a:r>
            <a:endParaRPr lang="es-ES_tradnl" sz="1800" dirty="0">
              <a:effectLst>
                <a:outerShdw blurRad="38100" dist="38100" dir="2700000" algn="tl">
                  <a:srgbClr val="FFFFFF"/>
                </a:outerShdw>
              </a:effectLst>
            </a:endParaRPr>
          </a:p>
          <a:p>
            <a:pPr algn="l">
              <a:defRPr/>
            </a:pPr>
            <a:r>
              <a:rPr lang="es-ES_tradnl" sz="2400" dirty="0">
                <a:effectLst>
                  <a:outerShdw blurRad="38100" dist="38100" dir="2700000" algn="tl">
                    <a:srgbClr val="FFFFFF"/>
                  </a:outerShdw>
                </a:effectLst>
              </a:rPr>
              <a:t>Francia	</a:t>
            </a:r>
            <a:r>
              <a:rPr lang="es-ES_tradnl" sz="1800" dirty="0">
                <a:effectLst>
                  <a:outerShdw blurRad="38100" dist="38100" dir="2700000" algn="tl">
                    <a:srgbClr val="FFFFFF"/>
                  </a:outerShdw>
                </a:effectLst>
              </a:rPr>
              <a:t>Office of </a:t>
            </a:r>
            <a:r>
              <a:rPr lang="es-ES_tradnl" sz="1800" dirty="0" err="1">
                <a:effectLst>
                  <a:outerShdw blurRad="38100" dist="38100" dir="2700000" algn="tl">
                    <a:srgbClr val="FFFFFF"/>
                  </a:outerShdw>
                </a:effectLst>
              </a:rPr>
              <a:t>Scientific</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Integrity</a:t>
            </a:r>
            <a:endParaRPr lang="es-ES_tradnl" sz="1800" dirty="0">
              <a:effectLst>
                <a:outerShdw blurRad="38100" dist="38100" dir="2700000" algn="tl">
                  <a:srgbClr val="FFFFFF"/>
                </a:outerShdw>
              </a:effectLst>
            </a:endParaRPr>
          </a:p>
          <a:p>
            <a:pPr algn="l">
              <a:defRPr/>
            </a:pPr>
            <a:r>
              <a:rPr lang="es-ES_tradnl" sz="2400" dirty="0">
                <a:effectLst>
                  <a:outerShdw blurRad="38100" dist="38100" dir="2700000" algn="tl">
                    <a:srgbClr val="FFFFFF"/>
                  </a:outerShdw>
                </a:effectLst>
              </a:rPr>
              <a:t>UK		</a:t>
            </a:r>
            <a:r>
              <a:rPr lang="es-ES_tradnl" sz="1800" dirty="0" err="1">
                <a:effectLst>
                  <a:outerShdw blurRad="38100" dist="38100" dir="2700000" algn="tl">
                    <a:srgbClr val="FFFFFF"/>
                  </a:outerShdw>
                </a:effectLst>
              </a:rPr>
              <a:t>Consensus</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Conference</a:t>
            </a:r>
            <a:r>
              <a:rPr lang="es-ES_tradnl" sz="1800" dirty="0">
                <a:effectLst>
                  <a:outerShdw blurRad="38100" dist="38100" dir="2700000" algn="tl">
                    <a:srgbClr val="FFFFFF"/>
                  </a:outerShdw>
                </a:effectLst>
              </a:rPr>
              <a:t> in </a:t>
            </a:r>
            <a:r>
              <a:rPr lang="es-ES_tradnl" sz="1800" dirty="0" err="1">
                <a:effectLst>
                  <a:outerShdw blurRad="38100" dist="38100" dir="2700000" algn="tl">
                    <a:srgbClr val="FFFFFF"/>
                  </a:outerShdw>
                </a:effectLst>
              </a:rPr>
              <a:t>Misconduct</a:t>
            </a:r>
            <a:endParaRPr lang="es-ES_tradnl" sz="1800" dirty="0">
              <a:effectLst>
                <a:outerShdw blurRad="38100" dist="38100" dir="2700000" algn="tl">
                  <a:srgbClr val="FFFFFF"/>
                </a:outerShdw>
              </a:effectLst>
            </a:endParaRPr>
          </a:p>
          <a:p>
            <a:pPr algn="l">
              <a:defRPr/>
            </a:pPr>
            <a:r>
              <a:rPr lang="es-ES_tradnl" sz="1800" dirty="0">
                <a:effectLst>
                  <a:outerShdw blurRad="38100" dist="38100" dir="2700000" algn="tl">
                    <a:srgbClr val="FFFFFF"/>
                  </a:outerShdw>
                </a:effectLst>
              </a:rPr>
              <a:t>                           in </a:t>
            </a:r>
            <a:r>
              <a:rPr lang="es-ES_tradnl" sz="1800" dirty="0" err="1">
                <a:effectLst>
                  <a:outerShdw blurRad="38100" dist="38100" dir="2700000" algn="tl">
                    <a:srgbClr val="FFFFFF"/>
                  </a:outerShdw>
                </a:effectLst>
              </a:rPr>
              <a:t>Biomedical</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Research</a:t>
            </a:r>
            <a:endParaRPr lang="es-ES_tradnl" sz="1800" dirty="0">
              <a:effectLst>
                <a:outerShdw blurRad="38100" dist="38100" dir="2700000" algn="tl">
                  <a:srgbClr val="FFFFFF"/>
                </a:outerShdw>
              </a:effectLst>
            </a:endParaRPr>
          </a:p>
        </p:txBody>
      </p:sp>
      <p:sp>
        <p:nvSpPr>
          <p:cNvPr id="151556" name="Text Box 4"/>
          <p:cNvSpPr txBox="1">
            <a:spLocks noChangeArrowheads="1"/>
          </p:cNvSpPr>
          <p:nvPr/>
        </p:nvSpPr>
        <p:spPr bwMode="auto">
          <a:xfrm>
            <a:off x="3348038" y="5661025"/>
            <a:ext cx="4440237" cy="639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r" eaLnBrk="1" hangingPunct="1"/>
            <a:r>
              <a:rPr lang="es-ES_tradnl" sz="1200"/>
              <a:t>MJG Farthing</a:t>
            </a:r>
          </a:p>
          <a:p>
            <a:pPr algn="r" eaLnBrk="1" hangingPunct="1"/>
            <a:r>
              <a:rPr lang="es-ES_tradnl" sz="1200" i="1"/>
              <a:t>“Publish, and be damned…” The road to research misconduct</a:t>
            </a:r>
          </a:p>
          <a:p>
            <a:pPr algn="r" eaLnBrk="1" hangingPunct="1"/>
            <a:r>
              <a:rPr lang="es-ES_tradnl" sz="1200" i="1"/>
              <a:t>JR Coll Physicians Edinb 2004; 34: 301-304</a:t>
            </a:r>
          </a:p>
        </p:txBody>
      </p:sp>
      <p:sp>
        <p:nvSpPr>
          <p:cNvPr id="62467" name="Rectangle 3"/>
          <p:cNvSpPr>
            <a:spLocks noChangeArrowheads="1"/>
          </p:cNvSpPr>
          <p:nvPr/>
        </p:nvSpPr>
        <p:spPr bwMode="auto">
          <a:xfrm>
            <a:off x="6516688" y="333375"/>
            <a:ext cx="2232025" cy="609600"/>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600" b="1">
                <a:effectLst>
                  <a:outerShdw blurRad="38100" dist="38100" dir="2700000" algn="tl">
                    <a:srgbClr val="FFFFFF"/>
                  </a:outerShdw>
                </a:effectLst>
              </a:rPr>
              <a:t> Autores,árbitros, </a:t>
            </a:r>
          </a:p>
          <a:p>
            <a:pPr algn="l">
              <a:buClr>
                <a:srgbClr val="FF0066"/>
              </a:buClr>
              <a:defRPr/>
            </a:pPr>
            <a:r>
              <a:rPr lang="es-ES" sz="1600" b="1">
                <a:effectLst>
                  <a:outerShdw blurRad="38100" dist="38100" dir="2700000" algn="tl">
                    <a:srgbClr val="FFFFFF"/>
                  </a:outerShdw>
                </a:effectLst>
              </a:rPr>
              <a:t>  editores</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5459"/>
                                        </p:tgtEl>
                                        <p:attrNameLst>
                                          <p:attrName>style.visibility</p:attrName>
                                        </p:attrNameLst>
                                      </p:cBhvr>
                                      <p:to>
                                        <p:strVal val="visible"/>
                                      </p:to>
                                    </p:set>
                                    <p:animEffect transition="in" filter="wipe(up)">
                                      <p:cBhvr>
                                        <p:cTn id="7" dur="3000"/>
                                        <p:tgtEl>
                                          <p:spTgt spid="275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9" grpId="0" animBg="1"/>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Editores…</a:t>
            </a:r>
          </a:p>
        </p:txBody>
      </p:sp>
      <p:sp>
        <p:nvSpPr>
          <p:cNvPr id="153604" name="Text Box 8"/>
          <p:cNvSpPr txBox="1">
            <a:spLocks noChangeArrowheads="1"/>
          </p:cNvSpPr>
          <p:nvPr/>
        </p:nvSpPr>
        <p:spPr bwMode="auto">
          <a:xfrm>
            <a:off x="2771775" y="5876925"/>
            <a:ext cx="4860925"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1200"/>
              <a:t>WHO EMRO </a:t>
            </a:r>
            <a:r>
              <a:rPr lang="es-ES" sz="1200" i="1"/>
              <a:t>Manual for Editors of Health Science Journals</a:t>
            </a:r>
            <a:r>
              <a:rPr lang="es-ES" sz="1200"/>
              <a:t> 2009</a:t>
            </a:r>
          </a:p>
        </p:txBody>
      </p:sp>
      <p:sp>
        <p:nvSpPr>
          <p:cNvPr id="206857" name="Text Box 9"/>
          <p:cNvSpPr txBox="1">
            <a:spLocks noChangeArrowheads="1"/>
          </p:cNvSpPr>
          <p:nvPr/>
        </p:nvSpPr>
        <p:spPr bwMode="auto">
          <a:xfrm>
            <a:off x="1767402" y="1151166"/>
            <a:ext cx="5606022" cy="523220"/>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 sz="2800">
                <a:effectLst>
                  <a:outerShdw blurRad="38100" dist="38100" dir="2700000" algn="tl">
                    <a:srgbClr val="FFFFFF"/>
                  </a:outerShdw>
                </a:effectLst>
              </a:rPr>
              <a:t>Manejo de Conducta Deshonesta</a:t>
            </a:r>
          </a:p>
        </p:txBody>
      </p:sp>
      <p:sp>
        <p:nvSpPr>
          <p:cNvPr id="206858" name="Text Box 10"/>
          <p:cNvSpPr txBox="1">
            <a:spLocks noChangeArrowheads="1"/>
          </p:cNvSpPr>
          <p:nvPr/>
        </p:nvSpPr>
        <p:spPr bwMode="auto">
          <a:xfrm>
            <a:off x="1074738" y="2781300"/>
            <a:ext cx="6994525" cy="2965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FontTx/>
              <a:buChar char="•"/>
              <a:defRPr/>
            </a:pPr>
            <a:r>
              <a:rPr lang="es-ES" sz="2400" dirty="0">
                <a:effectLst>
                  <a:outerShdw blurRad="38100" dist="38100" dir="2700000" algn="tl">
                    <a:srgbClr val="C0C0C0"/>
                  </a:outerShdw>
                </a:effectLst>
              </a:rPr>
              <a:t> Pedir </a:t>
            </a:r>
            <a:r>
              <a:rPr lang="es-ES" sz="2400" dirty="0">
                <a:solidFill>
                  <a:srgbClr val="AF2905"/>
                </a:solidFill>
                <a:effectLst>
                  <a:outerShdw blurRad="38100" dist="38100" dir="2700000" algn="tl">
                    <a:srgbClr val="C0C0C0"/>
                  </a:outerShdw>
                </a:effectLst>
              </a:rPr>
              <a:t>confirmación</a:t>
            </a:r>
            <a:r>
              <a:rPr lang="es-ES" sz="2400" dirty="0">
                <a:effectLst>
                  <a:outerShdw blurRad="38100" dist="38100" dir="2700000" algn="tl">
                    <a:srgbClr val="C0C0C0"/>
                  </a:outerShdw>
                </a:effectLst>
              </a:rPr>
              <a:t> de datos</a:t>
            </a:r>
            <a:endParaRPr lang="es-ES" sz="800" dirty="0">
              <a:effectLst>
                <a:outerShdw blurRad="38100" dist="38100" dir="2700000" algn="tl">
                  <a:srgbClr val="C0C0C0"/>
                </a:outerShdw>
              </a:effectLst>
            </a:endParaRPr>
          </a:p>
          <a:p>
            <a:pPr algn="l">
              <a:buFontTx/>
              <a:buChar char="•"/>
              <a:defRPr/>
            </a:pPr>
            <a:endParaRPr lang="es-ES" sz="900" dirty="0">
              <a:effectLst>
                <a:outerShdw blurRad="38100" dist="38100" dir="2700000" algn="tl">
                  <a:srgbClr val="C0C0C0"/>
                </a:outerShdw>
              </a:effectLst>
            </a:endParaRPr>
          </a:p>
          <a:p>
            <a:pPr algn="l">
              <a:buFontTx/>
              <a:buChar char="•"/>
              <a:defRPr/>
            </a:pPr>
            <a:r>
              <a:rPr lang="es-ES" sz="2400" dirty="0">
                <a:effectLst>
                  <a:outerShdw blurRad="38100" dist="38100" dir="2700000" algn="tl">
                    <a:srgbClr val="C0C0C0"/>
                  </a:outerShdw>
                </a:effectLst>
              </a:rPr>
              <a:t> Pedir </a:t>
            </a:r>
            <a:r>
              <a:rPr lang="es-ES" sz="2400" dirty="0">
                <a:solidFill>
                  <a:srgbClr val="AF2905"/>
                </a:solidFill>
                <a:effectLst>
                  <a:outerShdw blurRad="38100" dist="38100" dir="2700000" algn="tl">
                    <a:srgbClr val="C0C0C0"/>
                  </a:outerShdw>
                </a:effectLst>
              </a:rPr>
              <a:t>reescribir</a:t>
            </a:r>
            <a:r>
              <a:rPr lang="es-ES" sz="2400" dirty="0">
                <a:effectLst>
                  <a:outerShdw blurRad="38100" dist="38100" dir="2700000" algn="tl">
                    <a:srgbClr val="C0C0C0"/>
                  </a:outerShdw>
                </a:effectLst>
              </a:rPr>
              <a:t> manuscrito</a:t>
            </a:r>
          </a:p>
          <a:p>
            <a:pPr algn="l">
              <a:buFontTx/>
              <a:buChar char="•"/>
              <a:defRPr/>
            </a:pPr>
            <a:endParaRPr lang="es-ES" sz="900" dirty="0">
              <a:effectLst>
                <a:outerShdw blurRad="38100" dist="38100" dir="2700000" algn="tl">
                  <a:srgbClr val="C0C0C0"/>
                </a:outerShdw>
              </a:effectLst>
            </a:endParaRPr>
          </a:p>
          <a:p>
            <a:pPr algn="l">
              <a:buFontTx/>
              <a:buChar char="•"/>
              <a:defRPr/>
            </a:pPr>
            <a:r>
              <a:rPr lang="es-ES" sz="2400" dirty="0">
                <a:effectLst>
                  <a:outerShdw blurRad="38100" dist="38100" dir="2700000" algn="tl">
                    <a:srgbClr val="C0C0C0"/>
                  </a:outerShdw>
                </a:effectLst>
              </a:rPr>
              <a:t> </a:t>
            </a:r>
            <a:r>
              <a:rPr lang="es-ES" sz="2400" dirty="0">
                <a:solidFill>
                  <a:srgbClr val="AF2905"/>
                </a:solidFill>
                <a:effectLst>
                  <a:outerShdw blurRad="38100" dist="38100" dir="2700000" algn="tl">
                    <a:srgbClr val="C0C0C0"/>
                  </a:outerShdw>
                </a:effectLst>
              </a:rPr>
              <a:t>Rechazar</a:t>
            </a:r>
            <a:r>
              <a:rPr lang="es-ES" sz="2400" dirty="0">
                <a:effectLst>
                  <a:outerShdw blurRad="38100" dist="38100" dir="2700000" algn="tl">
                    <a:srgbClr val="C0C0C0"/>
                  </a:outerShdw>
                </a:effectLst>
              </a:rPr>
              <a:t> manuscrito</a:t>
            </a:r>
          </a:p>
          <a:p>
            <a:pPr algn="l">
              <a:buFontTx/>
              <a:buChar char="•"/>
              <a:defRPr/>
            </a:pPr>
            <a:endParaRPr lang="es-ES" sz="900" dirty="0">
              <a:effectLst>
                <a:outerShdw blurRad="38100" dist="38100" dir="2700000" algn="tl">
                  <a:srgbClr val="C0C0C0"/>
                </a:outerShdw>
              </a:effectLst>
            </a:endParaRPr>
          </a:p>
          <a:p>
            <a:pPr algn="l">
              <a:buFontTx/>
              <a:buChar char="•"/>
              <a:defRPr/>
            </a:pPr>
            <a:r>
              <a:rPr lang="es-ES" sz="2400" dirty="0">
                <a:effectLst>
                  <a:outerShdw blurRad="38100" dist="38100" dir="2700000" algn="tl">
                    <a:srgbClr val="C0C0C0"/>
                  </a:outerShdw>
                </a:effectLst>
              </a:rPr>
              <a:t> </a:t>
            </a:r>
            <a:r>
              <a:rPr lang="es-ES" sz="2400" dirty="0">
                <a:solidFill>
                  <a:srgbClr val="AF2905"/>
                </a:solidFill>
                <a:effectLst>
                  <a:outerShdw blurRad="38100" dist="38100" dir="2700000" algn="tl">
                    <a:srgbClr val="C0C0C0"/>
                  </a:outerShdw>
                </a:effectLst>
              </a:rPr>
              <a:t>Informar</a:t>
            </a:r>
            <a:r>
              <a:rPr lang="es-ES" sz="2400" dirty="0">
                <a:effectLst>
                  <a:outerShdw blurRad="38100" dist="38100" dir="2700000" algn="tl">
                    <a:srgbClr val="C0C0C0"/>
                  </a:outerShdw>
                </a:effectLst>
              </a:rPr>
              <a:t> al instituto al que pertenece el autor</a:t>
            </a:r>
          </a:p>
          <a:p>
            <a:pPr algn="l">
              <a:buFontTx/>
              <a:buChar char="•"/>
              <a:defRPr/>
            </a:pPr>
            <a:endParaRPr lang="es-ES" sz="900" dirty="0">
              <a:effectLst>
                <a:outerShdw blurRad="38100" dist="38100" dir="2700000" algn="tl">
                  <a:srgbClr val="C0C0C0"/>
                </a:outerShdw>
              </a:effectLst>
            </a:endParaRPr>
          </a:p>
          <a:p>
            <a:pPr algn="l">
              <a:buFontTx/>
              <a:buChar char="•"/>
              <a:defRPr/>
            </a:pPr>
            <a:r>
              <a:rPr lang="es-ES" sz="2400" dirty="0">
                <a:effectLst>
                  <a:outerShdw blurRad="38100" dist="38100" dir="2700000" algn="tl">
                    <a:srgbClr val="C0C0C0"/>
                  </a:outerShdw>
                </a:effectLst>
              </a:rPr>
              <a:t> </a:t>
            </a:r>
            <a:r>
              <a:rPr lang="es-ES" sz="2400" dirty="0">
                <a:solidFill>
                  <a:srgbClr val="AF2905"/>
                </a:solidFill>
                <a:effectLst>
                  <a:outerShdw blurRad="38100" dist="38100" dir="2700000" algn="tl">
                    <a:srgbClr val="C0C0C0"/>
                  </a:outerShdw>
                </a:effectLst>
              </a:rPr>
              <a:t>Retiro</a:t>
            </a:r>
            <a:r>
              <a:rPr lang="es-ES" sz="2400" dirty="0">
                <a:effectLst>
                  <a:outerShdw blurRad="38100" dist="38100" dir="2700000" algn="tl">
                    <a:srgbClr val="C0C0C0"/>
                  </a:outerShdw>
                </a:effectLst>
              </a:rPr>
              <a:t> del artículo de la revista</a:t>
            </a:r>
          </a:p>
          <a:p>
            <a:pPr algn="l">
              <a:buFontTx/>
              <a:buChar char="•"/>
              <a:defRPr/>
            </a:pPr>
            <a:endParaRPr lang="es-ES" sz="900" dirty="0">
              <a:effectLst>
                <a:outerShdw blurRad="38100" dist="38100" dir="2700000" algn="tl">
                  <a:srgbClr val="C0C0C0"/>
                </a:outerShdw>
              </a:effectLst>
            </a:endParaRPr>
          </a:p>
          <a:p>
            <a:pPr algn="l">
              <a:buFontTx/>
              <a:buChar char="•"/>
              <a:defRPr/>
            </a:pPr>
            <a:r>
              <a:rPr lang="es-ES" sz="2400" dirty="0">
                <a:effectLst>
                  <a:outerShdw blurRad="38100" dist="38100" dir="2700000" algn="tl">
                    <a:srgbClr val="C0C0C0"/>
                  </a:outerShdw>
                </a:effectLst>
              </a:rPr>
              <a:t> </a:t>
            </a:r>
            <a:r>
              <a:rPr lang="es-ES" sz="2400" dirty="0">
                <a:solidFill>
                  <a:srgbClr val="AF2905"/>
                </a:solidFill>
                <a:effectLst>
                  <a:outerShdw blurRad="38100" dist="38100" dir="2700000" algn="tl">
                    <a:srgbClr val="C0C0C0"/>
                  </a:outerShdw>
                </a:effectLst>
              </a:rPr>
              <a:t>Señalar el nombre</a:t>
            </a:r>
            <a:r>
              <a:rPr lang="es-ES" sz="2400" dirty="0">
                <a:effectLst>
                  <a:outerShdw blurRad="38100" dist="38100" dir="2700000" algn="tl">
                    <a:srgbClr val="C0C0C0"/>
                  </a:outerShdw>
                </a:effectLst>
              </a:rPr>
              <a:t> de implicados (vergüenza)</a:t>
            </a:r>
          </a:p>
        </p:txBody>
      </p:sp>
      <p:sp>
        <p:nvSpPr>
          <p:cNvPr id="206859" name="Text Box 11"/>
          <p:cNvSpPr txBox="1">
            <a:spLocks noChangeArrowheads="1"/>
          </p:cNvSpPr>
          <p:nvPr/>
        </p:nvSpPr>
        <p:spPr bwMode="auto">
          <a:xfrm>
            <a:off x="1218814" y="1905000"/>
            <a:ext cx="6750050" cy="457200"/>
          </a:xfrm>
          <a:prstGeom prst="rect">
            <a:avLst/>
          </a:prstGeom>
          <a:solidFill>
            <a:srgbClr val="FFB7B7"/>
          </a:solidFill>
          <a:ln>
            <a:noFill/>
          </a:ln>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2400" b="1"/>
              <a:t>En todo caso actuar rápido y correctamente</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9" name="Text Box 22"/>
          <p:cNvSpPr txBox="1">
            <a:spLocks noChangeArrowheads="1"/>
          </p:cNvSpPr>
          <p:nvPr/>
        </p:nvSpPr>
        <p:spPr bwMode="auto">
          <a:xfrm>
            <a:off x="560567" y="1075383"/>
            <a:ext cx="1079143" cy="769441"/>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68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206859"/>
                                        </p:tgtEl>
                                        <p:attrNameLst>
                                          <p:attrName>style.visibility</p:attrName>
                                        </p:attrNameLst>
                                      </p:cBhvr>
                                      <p:to>
                                        <p:strVal val="visible"/>
                                      </p:to>
                                    </p:set>
                                    <p:anim calcmode="discrete" valueType="clr">
                                      <p:cBhvr override="childStyle">
                                        <p:cTn id="11" dur="80"/>
                                        <p:tgtEl>
                                          <p:spTgt spid="206859"/>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206859"/>
                                        </p:tgtEl>
                                        <p:attrNameLst>
                                          <p:attrName>fillcolor</p:attrName>
                                        </p:attrNameLst>
                                      </p:cBhvr>
                                      <p:tavLst>
                                        <p:tav tm="0">
                                          <p:val>
                                            <p:clrVal>
                                              <a:schemeClr val="accent2"/>
                                            </p:clrVal>
                                          </p:val>
                                        </p:tav>
                                        <p:tav tm="50000">
                                          <p:val>
                                            <p:clrVal>
                                              <a:schemeClr val="hlink"/>
                                            </p:clrVal>
                                          </p:val>
                                        </p:tav>
                                      </p:tavLst>
                                    </p:anim>
                                    <p:set>
                                      <p:cBhvr>
                                        <p:cTn id="13" dur="80"/>
                                        <p:tgtEl>
                                          <p:spTgt spid="206859"/>
                                        </p:tgtEl>
                                        <p:attrNameLst>
                                          <p:attrName>fill.type</p:attrName>
                                        </p:attrNameLst>
                                      </p:cBhvr>
                                      <p:to>
                                        <p:strVal val="solid"/>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206858"/>
                                        </p:tgtEl>
                                        <p:attrNameLst>
                                          <p:attrName>style.visibility</p:attrName>
                                        </p:attrNameLst>
                                      </p:cBhvr>
                                      <p:to>
                                        <p:strVal val="visible"/>
                                      </p:to>
                                    </p:set>
                                    <p:animEffect transition="in" filter="wipe(up)">
                                      <p:cBhvr>
                                        <p:cTn id="18" dur="5000"/>
                                        <p:tgtEl>
                                          <p:spTgt spid="2068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7" grpId="0" animBg="1"/>
      <p:bldP spid="206858" grpId="0"/>
      <p:bldP spid="20685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2379198" y="1892300"/>
            <a:ext cx="4347665" cy="523220"/>
          </a:xfrm>
          <a:prstGeom prst="rect">
            <a:avLst/>
          </a:prstGeom>
          <a:solidFill>
            <a:srgbClr val="FFCCFF"/>
          </a:solidFill>
          <a:ln w="28575">
            <a:solidFill>
              <a:srgbClr val="CC0000"/>
            </a:solidFill>
            <a:miter lim="800000"/>
            <a:headEnd/>
            <a:tailEnd/>
          </a:ln>
          <a:effectLst>
            <a:outerShdw blurRad="50800" dist="38100" dir="2700000" algn="tl" rotWithShape="0">
              <a:prstClr val="black">
                <a:alpha val="40000"/>
              </a:prstClr>
            </a:outerShdw>
          </a:effectLst>
          <a:extLst/>
        </p:spPr>
        <p:txBody>
          <a:bodyPr wrap="none">
            <a:spAutoFit/>
          </a:bodyPr>
          <a:lstStyle/>
          <a:p>
            <a:pPr>
              <a:defRPr/>
            </a:pPr>
            <a:r>
              <a:rPr lang="es-ES" sz="2800" dirty="0" smtClean="0">
                <a:effectLst>
                  <a:outerShdw blurRad="38100" dist="38100" dir="2700000" algn="tl">
                    <a:srgbClr val="C0C0C0"/>
                  </a:outerShdw>
                </a:effectLst>
              </a:rPr>
              <a:t>Movimiento </a:t>
            </a:r>
            <a:r>
              <a:rPr lang="es-ES" sz="2800" i="1" dirty="0" smtClean="0">
                <a:effectLst>
                  <a:outerShdw blurRad="38100" dist="38100" dir="2700000" algn="tl">
                    <a:srgbClr val="C0C0C0"/>
                  </a:outerShdw>
                </a:effectLst>
              </a:rPr>
              <a:t>Open </a:t>
            </a:r>
            <a:r>
              <a:rPr lang="es-ES" sz="2800" i="1" dirty="0">
                <a:effectLst>
                  <a:outerShdw blurRad="38100" dist="38100" dir="2700000" algn="tl">
                    <a:srgbClr val="C0C0C0"/>
                  </a:outerShdw>
                </a:effectLst>
              </a:rPr>
              <a:t>Access</a:t>
            </a:r>
          </a:p>
        </p:txBody>
      </p:sp>
      <p:sp>
        <p:nvSpPr>
          <p:cNvPr id="4" name="Text Box 8"/>
          <p:cNvSpPr txBox="1">
            <a:spLocks noChangeArrowheads="1"/>
          </p:cNvSpPr>
          <p:nvPr/>
        </p:nvSpPr>
        <p:spPr bwMode="auto">
          <a:xfrm>
            <a:off x="1200255" y="2580051"/>
            <a:ext cx="6705550" cy="2893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buClr>
                <a:srgbClr val="CC0000"/>
              </a:buClr>
              <a:buSzPct val="200000"/>
              <a:buFontTx/>
              <a:buChar char="•"/>
              <a:defRPr/>
            </a:pPr>
            <a:r>
              <a:rPr lang="es-ES" sz="1800" dirty="0">
                <a:effectLst>
                  <a:outerShdw blurRad="38100" dist="38100" dir="2700000" algn="tl">
                    <a:srgbClr val="FFFFFF"/>
                  </a:outerShdw>
                </a:effectLst>
              </a:rPr>
              <a:t> </a:t>
            </a:r>
            <a:r>
              <a:rPr lang="es-ES" dirty="0">
                <a:effectLst>
                  <a:outerShdw blurRad="38100" dist="38100" dir="2700000" algn="tl">
                    <a:srgbClr val="FFFFFF"/>
                  </a:outerShdw>
                </a:effectLst>
              </a:rPr>
              <a:t>Acceso libre a la literatura</a:t>
            </a:r>
          </a:p>
          <a:p>
            <a:pPr algn="l">
              <a:buClr>
                <a:srgbClr val="CC0000"/>
              </a:buClr>
              <a:buSzPct val="200000"/>
              <a:buFontTx/>
              <a:buChar char="•"/>
              <a:defRPr/>
            </a:pPr>
            <a:endParaRPr lang="es-ES" sz="1400" dirty="0">
              <a:effectLst>
                <a:outerShdw blurRad="38100" dist="38100" dir="2700000" algn="tl">
                  <a:srgbClr val="FFFFFF"/>
                </a:outerShdw>
              </a:effectLst>
            </a:endParaRPr>
          </a:p>
          <a:p>
            <a:pPr algn="l">
              <a:buClr>
                <a:srgbClr val="CC0000"/>
              </a:buClr>
              <a:buSzPct val="200000"/>
              <a:buFontTx/>
              <a:buChar char="•"/>
              <a:defRPr/>
            </a:pPr>
            <a:r>
              <a:rPr lang="es-ES" sz="1800" dirty="0">
                <a:effectLst>
                  <a:outerShdw blurRad="38100" dist="38100" dir="2700000" algn="tl">
                    <a:srgbClr val="FFFFFF"/>
                  </a:outerShdw>
                </a:effectLst>
              </a:rPr>
              <a:t> </a:t>
            </a:r>
            <a:r>
              <a:rPr lang="es-ES" dirty="0">
                <a:effectLst>
                  <a:outerShdw blurRad="38100" dist="38100" dir="2700000" algn="tl">
                    <a:srgbClr val="FFFFFF"/>
                  </a:outerShdw>
                </a:effectLst>
              </a:rPr>
              <a:t>Digital, en línea, gratis, y sin la mayoría de</a:t>
            </a:r>
          </a:p>
          <a:p>
            <a:pPr algn="l">
              <a:buClr>
                <a:srgbClr val="CC0000"/>
              </a:buClr>
              <a:buSzPct val="200000"/>
              <a:defRPr/>
            </a:pPr>
            <a:r>
              <a:rPr lang="es-ES" dirty="0">
                <a:effectLst>
                  <a:outerShdw blurRad="38100" dist="38100" dir="2700000" algn="tl">
                    <a:srgbClr val="FFFFFF"/>
                  </a:outerShdw>
                </a:effectLst>
              </a:rPr>
              <a:t>   restricciones de </a:t>
            </a:r>
            <a:r>
              <a:rPr lang="es-ES" i="1" dirty="0">
                <a:effectLst>
                  <a:outerShdw blurRad="38100" dist="38100" dir="2700000" algn="tl">
                    <a:srgbClr val="FFFFFF"/>
                  </a:outerShdw>
                </a:effectLst>
              </a:rPr>
              <a:t>copyright </a:t>
            </a:r>
            <a:r>
              <a:rPr lang="es-ES" dirty="0">
                <a:effectLst>
                  <a:outerShdw blurRad="38100" dist="38100" dir="2700000" algn="tl">
                    <a:srgbClr val="FFFFFF"/>
                  </a:outerShdw>
                </a:effectLst>
              </a:rPr>
              <a:t>y licencias</a:t>
            </a:r>
          </a:p>
          <a:p>
            <a:pPr algn="l">
              <a:buClr>
                <a:srgbClr val="CC0000"/>
              </a:buClr>
              <a:buSzPct val="200000"/>
              <a:buFontTx/>
              <a:buChar char="•"/>
              <a:defRPr/>
            </a:pPr>
            <a:endParaRPr lang="es-ES" sz="1400" dirty="0">
              <a:effectLst>
                <a:outerShdw blurRad="38100" dist="38100" dir="2700000" algn="tl">
                  <a:srgbClr val="FFFFFF"/>
                </a:outerShdw>
              </a:effectLst>
            </a:endParaRPr>
          </a:p>
          <a:p>
            <a:pPr algn="l">
              <a:buClr>
                <a:srgbClr val="CC0000"/>
              </a:buClr>
              <a:buSzPct val="200000"/>
              <a:buFontTx/>
              <a:buChar char="•"/>
              <a:defRPr/>
            </a:pPr>
            <a:r>
              <a:rPr lang="es-ES" sz="1800" dirty="0">
                <a:effectLst>
                  <a:outerShdw blurRad="38100" dist="38100" dir="2700000" algn="tl">
                    <a:srgbClr val="FFFFFF"/>
                  </a:outerShdw>
                </a:effectLst>
              </a:rPr>
              <a:t> </a:t>
            </a:r>
            <a:r>
              <a:rPr lang="es-ES" dirty="0">
                <a:effectLst>
                  <a:outerShdw blurRad="38100" dist="38100" dir="2700000" algn="tl">
                    <a:srgbClr val="FFFFFF"/>
                  </a:outerShdw>
                </a:effectLst>
              </a:rPr>
              <a:t>Gracias a Internet y al consentimiento de </a:t>
            </a:r>
          </a:p>
          <a:p>
            <a:pPr algn="l">
              <a:buClr>
                <a:srgbClr val="CC0000"/>
              </a:buClr>
              <a:buSzPct val="200000"/>
              <a:defRPr/>
            </a:pPr>
            <a:r>
              <a:rPr lang="es-ES" dirty="0">
                <a:effectLst>
                  <a:outerShdw blurRad="38100" dist="38100" dir="2700000" algn="tl">
                    <a:srgbClr val="FFFFFF"/>
                  </a:outerShdw>
                </a:effectLst>
              </a:rPr>
              <a:t>   autores y </a:t>
            </a:r>
            <a:r>
              <a:rPr lang="es-ES" dirty="0" smtClean="0">
                <a:effectLst>
                  <a:outerShdw blurRad="38100" dist="38100" dir="2700000" algn="tl">
                    <a:srgbClr val="FFFFFF"/>
                  </a:outerShdw>
                </a:effectLst>
              </a:rPr>
              <a:t>de los </a:t>
            </a:r>
            <a:r>
              <a:rPr lang="es-ES" dirty="0">
                <a:effectLst>
                  <a:outerShdw blurRad="38100" dist="38100" dir="2700000" algn="tl">
                    <a:srgbClr val="FFFFFF"/>
                  </a:outerShdw>
                </a:effectLst>
              </a:rPr>
              <a:t>que posean los derechos de difusión</a:t>
            </a:r>
          </a:p>
          <a:p>
            <a:pPr algn="l">
              <a:buClr>
                <a:srgbClr val="CC0000"/>
              </a:buClr>
              <a:buSzPct val="200000"/>
              <a:buFontTx/>
              <a:buChar char="•"/>
              <a:defRPr/>
            </a:pPr>
            <a:endParaRPr lang="es-ES" sz="1400" dirty="0">
              <a:effectLst>
                <a:outerShdw blurRad="38100" dist="38100" dir="2700000" algn="tl">
                  <a:srgbClr val="FFFFFF"/>
                </a:outerShdw>
              </a:effectLst>
            </a:endParaRPr>
          </a:p>
          <a:p>
            <a:pPr algn="l">
              <a:buClr>
                <a:srgbClr val="CC0000"/>
              </a:buClr>
              <a:buSzPct val="200000"/>
              <a:buFontTx/>
              <a:buChar char="•"/>
              <a:defRPr/>
            </a:pPr>
            <a:r>
              <a:rPr lang="es-ES" sz="1800" dirty="0">
                <a:effectLst>
                  <a:outerShdw blurRad="38100" dist="38100" dir="2700000" algn="tl">
                    <a:srgbClr val="FFFFFF"/>
                  </a:outerShdw>
                </a:effectLst>
              </a:rPr>
              <a:t> </a:t>
            </a:r>
            <a:r>
              <a:rPr lang="es-ES" dirty="0">
                <a:effectLst>
                  <a:outerShdw blurRad="38100" dist="38100" dir="2700000" algn="tl">
                    <a:srgbClr val="FFFFFF"/>
                  </a:outerShdw>
                </a:effectLst>
              </a:rPr>
              <a:t>Archivos o repositorios </a:t>
            </a:r>
            <a:r>
              <a:rPr lang="es-ES" dirty="0" smtClean="0">
                <a:effectLst>
                  <a:outerShdw blurRad="38100" dist="38100" dir="2700000" algn="tl">
                    <a:srgbClr val="FFFFFF"/>
                  </a:outerShdw>
                </a:effectLst>
              </a:rPr>
              <a:t>OA </a:t>
            </a:r>
            <a:r>
              <a:rPr lang="es-ES" sz="1800" i="1" dirty="0" err="1" smtClean="0">
                <a:effectLst>
                  <a:outerShdw blurRad="38100" dist="38100" dir="2700000" algn="tl">
                    <a:srgbClr val="FFFFFF"/>
                  </a:outerShdw>
                </a:effectLst>
              </a:rPr>
              <a:t>green</a:t>
            </a:r>
            <a:r>
              <a:rPr lang="es-ES" sz="1800" dirty="0" smtClean="0">
                <a:effectLst>
                  <a:outerShdw blurRad="38100" dist="38100" dir="2700000" algn="tl">
                    <a:srgbClr val="FFFFFF"/>
                  </a:outerShdw>
                </a:effectLst>
              </a:rPr>
              <a:t>:  </a:t>
            </a:r>
            <a:r>
              <a:rPr lang="es-ES" sz="1800" dirty="0">
                <a:effectLst>
                  <a:outerShdw blurRad="38100" dist="38100" dir="2700000" algn="tl">
                    <a:srgbClr val="FFFFFF"/>
                  </a:outerShdw>
                </a:effectLst>
              </a:rPr>
              <a:t>sin </a:t>
            </a:r>
            <a:r>
              <a:rPr lang="es-ES" sz="1800" dirty="0" smtClean="0">
                <a:effectLst>
                  <a:outerShdw blurRad="38100" dist="38100" dir="2700000" algn="tl">
                    <a:srgbClr val="FFFFFF"/>
                  </a:outerShdw>
                </a:effectLst>
              </a:rPr>
              <a:t>arbitraje</a:t>
            </a:r>
            <a:endParaRPr lang="es-ES" dirty="0">
              <a:effectLst>
                <a:outerShdw blurRad="38100" dist="38100" dir="2700000" algn="tl">
                  <a:srgbClr val="FFFFFF"/>
                </a:outerShdw>
              </a:effectLst>
            </a:endParaRPr>
          </a:p>
          <a:p>
            <a:pPr algn="l">
              <a:buClr>
                <a:srgbClr val="CC0000"/>
              </a:buClr>
              <a:buSzPct val="200000"/>
              <a:defRPr/>
            </a:pPr>
            <a:r>
              <a:rPr lang="es-ES" dirty="0">
                <a:effectLst>
                  <a:outerShdw blurRad="38100" dist="38100" dir="2700000" algn="tl">
                    <a:srgbClr val="FFFFFF"/>
                  </a:outerShdw>
                </a:effectLst>
              </a:rPr>
              <a:t> </a:t>
            </a:r>
            <a:r>
              <a:rPr lang="es-ES" dirty="0" smtClean="0">
                <a:effectLst>
                  <a:outerShdw blurRad="38100" dist="38100" dir="2700000" algn="tl">
                    <a:srgbClr val="FFFFFF"/>
                  </a:outerShdw>
                </a:effectLst>
              </a:rPr>
              <a:t>   Revistas </a:t>
            </a:r>
            <a:r>
              <a:rPr lang="es-ES" dirty="0">
                <a:effectLst>
                  <a:outerShdw blurRad="38100" dist="38100" dir="2700000" algn="tl">
                    <a:srgbClr val="FFFFFF"/>
                  </a:outerShdw>
                </a:effectLst>
              </a:rPr>
              <a:t>OA </a:t>
            </a:r>
            <a:r>
              <a:rPr lang="es-ES" i="1" dirty="0" err="1" smtClean="0">
                <a:effectLst>
                  <a:outerShdw blurRad="38100" dist="38100" dir="2700000" algn="tl">
                    <a:srgbClr val="000000">
                      <a:alpha val="43137"/>
                    </a:srgbClr>
                  </a:outerShdw>
                </a:effectLst>
              </a:rPr>
              <a:t>gold</a:t>
            </a:r>
            <a:r>
              <a:rPr lang="es-ES" dirty="0" smtClean="0">
                <a:effectLst>
                  <a:outerShdw blurRad="38100" dist="38100" dir="2700000" algn="tl">
                    <a:srgbClr val="FFFFFF"/>
                  </a:outerShdw>
                </a:effectLst>
              </a:rPr>
              <a:t>:</a:t>
            </a:r>
            <a:r>
              <a:rPr lang="es-ES" sz="1800" dirty="0" smtClean="0">
                <a:effectLst>
                  <a:outerShdw blurRad="38100" dist="38100" dir="2700000" algn="tl">
                    <a:srgbClr val="FFFFFF"/>
                  </a:outerShdw>
                </a:effectLst>
              </a:rPr>
              <a:t> </a:t>
            </a:r>
            <a:r>
              <a:rPr lang="es-ES" sz="1800" dirty="0">
                <a:effectLst>
                  <a:outerShdw blurRad="38100" dist="38100" dir="2700000" algn="tl">
                    <a:srgbClr val="FFFFFF"/>
                  </a:outerShdw>
                </a:effectLst>
              </a:rPr>
              <a:t>hay arbitraje, puede costar </a:t>
            </a:r>
            <a:r>
              <a:rPr lang="es-ES" sz="1800" dirty="0" smtClean="0">
                <a:effectLst>
                  <a:outerShdw blurRad="38100" dist="38100" dir="2700000" algn="tl">
                    <a:srgbClr val="FFFFFF"/>
                  </a:outerShdw>
                </a:effectLst>
              </a:rPr>
              <a:t>algo</a:t>
            </a:r>
            <a:endParaRPr lang="es-ES" sz="1800" dirty="0">
              <a:effectLst>
                <a:outerShdw blurRad="38100" dist="38100" dir="2700000" algn="tl">
                  <a:srgbClr val="FFFFFF"/>
                </a:outerShdw>
              </a:effectLst>
            </a:endParaRPr>
          </a:p>
        </p:txBody>
      </p:sp>
      <p:sp>
        <p:nvSpPr>
          <p:cNvPr id="5" name="Text Box 9"/>
          <p:cNvSpPr txBox="1">
            <a:spLocks noChangeArrowheads="1"/>
          </p:cNvSpPr>
          <p:nvPr/>
        </p:nvSpPr>
        <p:spPr bwMode="auto">
          <a:xfrm>
            <a:off x="4810180" y="5473151"/>
            <a:ext cx="30956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200">
                <a:effectLst>
                  <a:outerShdw blurRad="38100" dist="38100" dir="2700000" algn="tl">
                    <a:srgbClr val="FFFFFF"/>
                  </a:outerShdw>
                </a:effectLst>
              </a:rPr>
              <a:t>P. Suber Harvard Univ.</a:t>
            </a:r>
          </a:p>
          <a:p>
            <a:pPr algn="r">
              <a:defRPr/>
            </a:pPr>
            <a:r>
              <a:rPr lang="es-ES" sz="1200">
                <a:effectLst>
                  <a:outerShdw blurRad="38100" dist="38100" dir="2700000" algn="tl">
                    <a:srgbClr val="FFFFFF"/>
                  </a:outerShdw>
                </a:effectLst>
              </a:rPr>
              <a:t>www.earlham.edu/</a:t>
            </a:r>
            <a:r>
              <a:rPr lang="en-US" sz="1200">
                <a:effectLst>
                  <a:outerShdw blurRad="38100" dist="38100" dir="2700000" algn="tl">
                    <a:srgbClr val="FFFFFF"/>
                  </a:outerShdw>
                </a:effectLst>
              </a:rPr>
              <a:t>~peters/fos/brief.htm</a:t>
            </a:r>
          </a:p>
        </p:txBody>
      </p:sp>
      <p:sp>
        <p:nvSpPr>
          <p:cNvPr id="6" name="Text Box 4"/>
          <p:cNvSpPr txBox="1">
            <a:spLocks noChangeArrowheads="1"/>
          </p:cNvSpPr>
          <p:nvPr/>
        </p:nvSpPr>
        <p:spPr bwMode="auto">
          <a:xfrm>
            <a:off x="7668642" y="6525344"/>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7" name="Text Box 11"/>
          <p:cNvSpPr txBox="1">
            <a:spLocks noChangeArrowheads="1"/>
          </p:cNvSpPr>
          <p:nvPr/>
        </p:nvSpPr>
        <p:spPr bwMode="auto">
          <a:xfrm>
            <a:off x="544446" y="728935"/>
            <a:ext cx="1850186" cy="707886"/>
          </a:xfrm>
          <a:prstGeom prst="rect">
            <a:avLst/>
          </a:prstGeom>
          <a:solidFill>
            <a:schemeClr val="bg1"/>
          </a:solidFill>
          <a:ln w="28575">
            <a:solidFill>
              <a:srgbClr val="0000FF"/>
            </a:solidFill>
            <a:miter lim="800000"/>
            <a:headEnd/>
            <a:tailEnd/>
          </a:ln>
          <a:effectLst>
            <a:outerShdw dist="53882" dir="2700000" algn="ctr" rotWithShape="0">
              <a:schemeClr val="tx1"/>
            </a:outerShdw>
          </a:effectLst>
        </p:spPr>
        <p:txBody>
          <a:bodyPr wrap="none">
            <a:spAutoFit/>
          </a:bodyPr>
          <a:lstStyle/>
          <a:p>
            <a:pPr marL="261938" indent="-261938" algn="l">
              <a:buClr>
                <a:srgbClr val="C00000"/>
              </a:buClr>
              <a:buSzPct val="150000"/>
              <a:buFont typeface="Arial" pitchFamily="34" charset="0"/>
              <a:buChar char="•"/>
              <a:defRPr/>
            </a:pPr>
            <a:r>
              <a:rPr lang="es-ES_tradnl" dirty="0" smtClean="0">
                <a:effectLst>
                  <a:outerShdw blurRad="38100" dist="38100" dir="2700000" algn="tl">
                    <a:srgbClr val="C0C0C0"/>
                  </a:outerShdw>
                </a:effectLst>
              </a:rPr>
              <a:t>¿</a:t>
            </a:r>
            <a:r>
              <a:rPr lang="es-ES_tradnl" dirty="0">
                <a:effectLst>
                  <a:outerShdw blurRad="38100" dist="38100" dir="2700000" algn="tl">
                    <a:srgbClr val="C0C0C0"/>
                  </a:outerShdw>
                </a:effectLst>
              </a:rPr>
              <a:t>Qué pasa </a:t>
            </a:r>
            <a:endParaRPr lang="es-ES_tradnl" dirty="0" smtClean="0">
              <a:effectLst>
                <a:outerShdw blurRad="38100" dist="38100" dir="2700000" algn="tl">
                  <a:srgbClr val="C0C0C0"/>
                </a:outerShdw>
              </a:effectLst>
            </a:endParaRPr>
          </a:p>
          <a:p>
            <a:pPr algn="l">
              <a:buClr>
                <a:srgbClr val="C00000"/>
              </a:buClr>
              <a:buSzPct val="150000"/>
              <a:defRPr/>
            </a:pPr>
            <a:r>
              <a:rPr lang="es-ES_tradnl" dirty="0" smtClean="0">
                <a:effectLst>
                  <a:outerShdw blurRad="38100" dist="38100" dir="2700000" algn="tl">
                    <a:srgbClr val="C0C0C0"/>
                  </a:outerShdw>
                </a:effectLst>
              </a:rPr>
              <a:t> actualmente</a:t>
            </a:r>
            <a:r>
              <a:rPr lang="es-ES_tradnl" dirty="0">
                <a:effectLst>
                  <a:outerShdw blurRad="38100" dist="38100" dir="2700000" algn="tl">
                    <a:srgbClr val="C0C0C0"/>
                  </a:outerShdw>
                </a:effectLst>
              </a:rPr>
              <a:t>?</a:t>
            </a:r>
          </a:p>
        </p:txBody>
      </p:sp>
      <p:sp>
        <p:nvSpPr>
          <p:cNvPr id="8"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Text Box 2"/>
          <p:cNvSpPr txBox="1">
            <a:spLocks noChangeArrowheads="1"/>
          </p:cNvSpPr>
          <p:nvPr/>
        </p:nvSpPr>
        <p:spPr bwMode="auto">
          <a:xfrm>
            <a:off x="1989138" y="1268413"/>
            <a:ext cx="5165725" cy="850900"/>
          </a:xfrm>
          <a:prstGeom prst="rect">
            <a:avLst/>
          </a:prstGeom>
          <a:solidFill>
            <a:srgbClr val="FFCCFF"/>
          </a:solidFill>
          <a:ln w="28575">
            <a:solidFill>
              <a:schemeClr val="accent2"/>
            </a:solidFill>
            <a:miter lim="800000"/>
            <a:headEnd/>
            <a:tailEnd/>
          </a:ln>
          <a:effectLst/>
          <a:extLst/>
        </p:spPr>
        <p:txBody>
          <a:bodyPr wrap="none">
            <a:spAutoFit/>
          </a:bodyPr>
          <a:lstStyle/>
          <a:p>
            <a:pPr>
              <a:defRPr/>
            </a:pPr>
            <a:r>
              <a:rPr lang="es-ES_tradnl" sz="2400">
                <a:effectLst>
                  <a:outerShdw blurRad="38100" dist="38100" dir="2700000" algn="tl">
                    <a:srgbClr val="C0C0C0"/>
                  </a:outerShdw>
                </a:effectLst>
              </a:rPr>
              <a:t>¿Cómo se maneja la deshonestidad </a:t>
            </a:r>
          </a:p>
          <a:p>
            <a:pPr>
              <a:defRPr/>
            </a:pPr>
            <a:r>
              <a:rPr lang="es-ES_tradnl" sz="2400">
                <a:effectLst>
                  <a:outerShdw blurRad="38100" dist="38100" dir="2700000" algn="tl">
                    <a:srgbClr val="C0C0C0"/>
                  </a:outerShdw>
                </a:effectLst>
              </a:rPr>
              <a:t>académica en el mundo?</a:t>
            </a:r>
          </a:p>
        </p:txBody>
      </p:sp>
      <p:sp>
        <p:nvSpPr>
          <p:cNvPr id="237571" name="Text Box 3"/>
          <p:cNvSpPr txBox="1">
            <a:spLocks noChangeArrowheads="1"/>
          </p:cNvSpPr>
          <p:nvPr/>
        </p:nvSpPr>
        <p:spPr bwMode="auto">
          <a:xfrm>
            <a:off x="1910168" y="2349498"/>
            <a:ext cx="5221301" cy="461665"/>
          </a:xfrm>
          <a:prstGeom prst="rect">
            <a:avLst/>
          </a:prstGeom>
          <a:solidFill>
            <a:srgbClr val="C6E6E8"/>
          </a:solidFill>
          <a:ln>
            <a:noFill/>
          </a:ln>
          <a:effectLst/>
          <a:extLst/>
        </p:spPr>
        <p:txBody>
          <a:bodyPr wrap="none">
            <a:spAutoFit/>
          </a:bodyPr>
          <a:lstStyle/>
          <a:p>
            <a:pPr algn="l">
              <a:defRPr/>
            </a:pPr>
            <a:r>
              <a:rPr lang="es-ES_tradnl" sz="2400" dirty="0">
                <a:effectLst>
                  <a:outerShdw blurRad="38100" dist="38100" dir="2700000" algn="tl">
                    <a:srgbClr val="FFFFFF"/>
                  </a:outerShdw>
                </a:effectLst>
              </a:rPr>
              <a:t>Office of </a:t>
            </a:r>
            <a:r>
              <a:rPr lang="es-ES_tradnl" sz="2400" dirty="0" err="1">
                <a:effectLst>
                  <a:outerShdw blurRad="38100" dist="38100" dir="2700000" algn="tl">
                    <a:srgbClr val="FFFFFF"/>
                  </a:outerShdw>
                </a:effectLst>
              </a:rPr>
              <a:t>Research</a:t>
            </a:r>
            <a:r>
              <a:rPr lang="es-ES_tradnl" sz="2400" dirty="0">
                <a:effectLst>
                  <a:outerShdw blurRad="38100" dist="38100" dir="2700000" algn="tl">
                    <a:srgbClr val="FFFFFF"/>
                  </a:outerShdw>
                </a:effectLst>
              </a:rPr>
              <a:t> </a:t>
            </a:r>
            <a:r>
              <a:rPr lang="es-ES_tradnl" sz="2400" dirty="0" err="1">
                <a:effectLst>
                  <a:outerShdw blurRad="38100" dist="38100" dir="2700000" algn="tl">
                    <a:srgbClr val="FFFFFF"/>
                  </a:outerShdw>
                </a:effectLst>
              </a:rPr>
              <a:t>Integrity</a:t>
            </a:r>
            <a:r>
              <a:rPr lang="es-ES_tradnl" sz="2400" dirty="0">
                <a:effectLst>
                  <a:outerShdw blurRad="38100" dist="38100" dir="2700000" algn="tl">
                    <a:srgbClr val="FFFFFF"/>
                  </a:outerShdw>
                </a:effectLst>
              </a:rPr>
              <a:t> </a:t>
            </a:r>
            <a:r>
              <a:rPr lang="es-ES_tradnl" sz="2400" dirty="0" smtClean="0">
                <a:effectLst>
                  <a:outerShdw blurRad="38100" dist="38100" dir="2700000" algn="tl">
                    <a:srgbClr val="FFFFFF"/>
                  </a:outerShdw>
                </a:effectLst>
              </a:rPr>
              <a:t>(</a:t>
            </a:r>
            <a:r>
              <a:rPr lang="es-ES_tradnl" dirty="0" smtClean="0">
                <a:effectLst>
                  <a:outerShdw blurRad="38100" dist="38100" dir="2700000" algn="tl">
                    <a:srgbClr val="FFFFFF"/>
                  </a:outerShdw>
                </a:effectLst>
              </a:rPr>
              <a:t>ORI)</a:t>
            </a:r>
            <a:endParaRPr lang="es-ES_tradnl" dirty="0">
              <a:effectLst>
                <a:outerShdw blurRad="38100" dist="38100" dir="2700000" algn="tl">
                  <a:srgbClr val="FFFFFF"/>
                </a:outerShdw>
              </a:effectLst>
            </a:endParaRPr>
          </a:p>
        </p:txBody>
      </p:sp>
      <p:sp>
        <p:nvSpPr>
          <p:cNvPr id="62467" name="Rectangle 3"/>
          <p:cNvSpPr>
            <a:spLocks noChangeArrowheads="1"/>
          </p:cNvSpPr>
          <p:nvPr/>
        </p:nvSpPr>
        <p:spPr bwMode="auto">
          <a:xfrm>
            <a:off x="6516688" y="333375"/>
            <a:ext cx="2232025" cy="609600"/>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600" b="1">
                <a:effectLst>
                  <a:outerShdw blurRad="38100" dist="38100" dir="2700000" algn="tl">
                    <a:srgbClr val="FFFFFF"/>
                  </a:outerShdw>
                </a:effectLst>
              </a:rPr>
              <a:t> Autores,árbitros, </a:t>
            </a:r>
          </a:p>
          <a:p>
            <a:pPr algn="l">
              <a:buClr>
                <a:srgbClr val="FF0066"/>
              </a:buClr>
              <a:defRPr/>
            </a:pPr>
            <a:r>
              <a:rPr lang="es-ES" sz="1600" b="1">
                <a:effectLst>
                  <a:outerShdw blurRad="38100" dist="38100" dir="2700000" algn="tl">
                    <a:srgbClr val="FFFFFF"/>
                  </a:outerShdw>
                </a:effectLst>
              </a:rPr>
              <a:t>  editores</a:t>
            </a:r>
          </a:p>
        </p:txBody>
      </p:sp>
      <p:sp>
        <p:nvSpPr>
          <p:cNvPr id="237575" name="Rectangle 7"/>
          <p:cNvSpPr>
            <a:spLocks noChangeArrowheads="1"/>
          </p:cNvSpPr>
          <p:nvPr/>
        </p:nvSpPr>
        <p:spPr bwMode="auto">
          <a:xfrm>
            <a:off x="1662113" y="2870199"/>
            <a:ext cx="5818187"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dirty="0">
                <a:effectLst>
                  <a:outerShdw blurRad="38100" dist="38100" dir="2700000" algn="tl">
                    <a:srgbClr val="FFFFFF"/>
                  </a:outerShdw>
                </a:effectLst>
                <a:hlinkClick r:id="rId2"/>
              </a:rPr>
              <a:t>http://ori.hhs.gov/case_summary</a:t>
            </a:r>
            <a:r>
              <a:rPr lang="es-ES" dirty="0">
                <a:effectLst>
                  <a:outerShdw blurRad="38100" dist="38100" dir="2700000" algn="tl">
                    <a:srgbClr val="FFFFFF"/>
                  </a:outerShdw>
                </a:effectLst>
              </a:rPr>
              <a:t> </a:t>
            </a:r>
            <a:r>
              <a:rPr lang="es-ES" sz="1600" dirty="0">
                <a:effectLst>
                  <a:outerShdw blurRad="38100" dist="38100" dir="2700000" algn="tl">
                    <a:srgbClr val="FFFFFF"/>
                  </a:outerShdw>
                </a:effectLst>
              </a:rPr>
              <a:t>Acceso:01/01/13</a:t>
            </a:r>
          </a:p>
        </p:txBody>
      </p:sp>
      <p:sp>
        <p:nvSpPr>
          <p:cNvPr id="237576" name="Rectangle 8"/>
          <p:cNvSpPr>
            <a:spLocks noChangeArrowheads="1"/>
          </p:cNvSpPr>
          <p:nvPr/>
        </p:nvSpPr>
        <p:spPr bwMode="auto">
          <a:xfrm>
            <a:off x="2247106" y="3410177"/>
            <a:ext cx="4649787" cy="1038225"/>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defRPr/>
            </a:pPr>
            <a:r>
              <a:rPr lang="es-ES_tradnl" sz="1600" b="1" dirty="0"/>
              <a:t>Case </a:t>
            </a:r>
            <a:r>
              <a:rPr lang="es-ES_tradnl" sz="1600" b="1" dirty="0" err="1"/>
              <a:t>Summary</a:t>
            </a:r>
            <a:r>
              <a:rPr lang="es-ES_tradnl" sz="1600" b="1" dirty="0"/>
              <a:t>: Elton, Terry S.</a:t>
            </a:r>
          </a:p>
          <a:p>
            <a:pPr>
              <a:defRPr/>
            </a:pPr>
            <a:r>
              <a:rPr lang="es-ES_tradnl" sz="1400" dirty="0"/>
              <a:t>DEPARTMENT OF HEALTH AND HUMAN SERVICES</a:t>
            </a:r>
            <a:r>
              <a:rPr lang="es-ES_tradnl" sz="1600" dirty="0"/>
              <a:t/>
            </a:r>
            <a:br>
              <a:rPr lang="es-ES_tradnl" sz="1600" dirty="0"/>
            </a:br>
            <a:r>
              <a:rPr lang="es-ES_tradnl" sz="1600" dirty="0" err="1"/>
              <a:t>Findings</a:t>
            </a:r>
            <a:r>
              <a:rPr lang="es-ES_tradnl" sz="1600" dirty="0"/>
              <a:t> of </a:t>
            </a:r>
            <a:r>
              <a:rPr lang="es-ES_tradnl" sz="1600" dirty="0" err="1"/>
              <a:t>Research</a:t>
            </a:r>
            <a:r>
              <a:rPr lang="es-ES_tradnl" sz="1600" dirty="0"/>
              <a:t> </a:t>
            </a:r>
            <a:r>
              <a:rPr lang="es-ES_tradnl" sz="1600" dirty="0" err="1"/>
              <a:t>Misconduct</a:t>
            </a:r>
            <a:endParaRPr lang="es-ES_tradnl" sz="1600" dirty="0"/>
          </a:p>
          <a:p>
            <a:pPr>
              <a:defRPr/>
            </a:pPr>
            <a:r>
              <a:rPr lang="es-ES" sz="1600" dirty="0">
                <a:effectLst>
                  <a:outerShdw blurRad="38100" dist="38100" dir="2700000" algn="tl">
                    <a:srgbClr val="C0C0C0"/>
                  </a:outerShdw>
                </a:effectLst>
              </a:rPr>
              <a:t>12/28/12</a:t>
            </a:r>
            <a:endParaRPr lang="es-ES_tradnl" sz="1600" dirty="0"/>
          </a:p>
        </p:txBody>
      </p:sp>
      <p:sp>
        <p:nvSpPr>
          <p:cNvPr id="237577" name="Text Box 9"/>
          <p:cNvSpPr txBox="1">
            <a:spLocks noChangeArrowheads="1"/>
          </p:cNvSpPr>
          <p:nvPr/>
        </p:nvSpPr>
        <p:spPr bwMode="auto">
          <a:xfrm>
            <a:off x="277747" y="3410177"/>
            <a:ext cx="13985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400" dirty="0">
                <a:solidFill>
                  <a:srgbClr val="CC0000"/>
                </a:solidFill>
                <a:effectLst>
                  <a:outerShdw blurRad="38100" dist="38100" dir="2700000" algn="tl">
                    <a:srgbClr val="000000"/>
                  </a:outerShdw>
                </a:effectLst>
              </a:rPr>
              <a:t>Ejemplo:</a:t>
            </a:r>
          </a:p>
        </p:txBody>
      </p:sp>
      <p:sp>
        <p:nvSpPr>
          <p:cNvPr id="237578" name="Rectangle 10"/>
          <p:cNvSpPr>
            <a:spLocks noChangeArrowheads="1"/>
          </p:cNvSpPr>
          <p:nvPr/>
        </p:nvSpPr>
        <p:spPr bwMode="auto">
          <a:xfrm>
            <a:off x="1356211" y="4581128"/>
            <a:ext cx="6484937" cy="1190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gn="l">
              <a:defRPr/>
            </a:pPr>
            <a:r>
              <a:rPr lang="es-ES_tradnl" sz="1800" dirty="0">
                <a:effectLst>
                  <a:outerShdw blurRad="38100" dist="38100" dir="2700000" algn="tl">
                    <a:srgbClr val="FFFFFF"/>
                  </a:outerShdw>
                </a:effectLst>
              </a:rPr>
              <a:t>“As a </a:t>
            </a:r>
            <a:r>
              <a:rPr lang="es-ES_tradnl" sz="1800" dirty="0" err="1">
                <a:effectLst>
                  <a:outerShdw blurRad="38100" dist="38100" dir="2700000" algn="tl">
                    <a:srgbClr val="FFFFFF"/>
                  </a:outerShdw>
                </a:effectLst>
              </a:rPr>
              <a:t>result</a:t>
            </a:r>
            <a:r>
              <a:rPr lang="es-ES_tradnl" sz="1800" dirty="0">
                <a:effectLst>
                  <a:outerShdw blurRad="38100" dist="38100" dir="2700000" algn="tl">
                    <a:srgbClr val="FFFFFF"/>
                  </a:outerShdw>
                </a:effectLst>
              </a:rPr>
              <a:t> of </a:t>
            </a:r>
            <a:r>
              <a:rPr lang="es-ES_tradnl" sz="1800" dirty="0" err="1">
                <a:effectLst>
                  <a:outerShdw blurRad="38100" dist="38100" dir="2700000" algn="tl">
                    <a:srgbClr val="FFFFFF"/>
                  </a:outerShdw>
                </a:effectLst>
              </a:rPr>
              <a:t>its</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investigation</a:t>
            </a:r>
            <a:r>
              <a:rPr lang="es-ES_tradnl" sz="1800" dirty="0">
                <a:effectLst>
                  <a:outerShdw blurRad="38100" dist="38100" dir="2700000" algn="tl">
                    <a:srgbClr val="FFFFFF"/>
                  </a:outerShdw>
                </a:effectLst>
              </a:rPr>
              <a:t>, Ohio </a:t>
            </a:r>
            <a:r>
              <a:rPr lang="es-ES_tradnl" sz="1800" dirty="0" err="1">
                <a:effectLst>
                  <a:outerShdw blurRad="38100" dist="38100" dir="2700000" algn="tl">
                    <a:srgbClr val="FFFFFF"/>
                  </a:outerShdw>
                </a:effectLst>
              </a:rPr>
              <a:t>State</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University</a:t>
            </a:r>
            <a:r>
              <a:rPr lang="es-ES_tradnl" sz="1800" dirty="0">
                <a:effectLst>
                  <a:outerShdw blurRad="38100" dist="38100" dir="2700000" algn="tl">
                    <a:srgbClr val="FFFFFF"/>
                  </a:outerShdw>
                </a:effectLst>
              </a:rPr>
              <a:t> has </a:t>
            </a:r>
            <a:r>
              <a:rPr lang="es-ES_tradnl" sz="1800" dirty="0" err="1">
                <a:effectLst>
                  <a:outerShdw blurRad="38100" dist="38100" dir="2700000" algn="tl">
                    <a:srgbClr val="FFFFFF"/>
                  </a:outerShdw>
                </a:effectLst>
              </a:rPr>
              <a:t>recommended</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that</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all</a:t>
            </a:r>
            <a:r>
              <a:rPr lang="es-ES_tradnl" sz="1800" dirty="0">
                <a:effectLst>
                  <a:outerShdw blurRad="38100" dist="38100" dir="2700000" algn="tl">
                    <a:srgbClr val="FFFFFF"/>
                  </a:outerShdw>
                </a:effectLst>
              </a:rPr>
              <a:t> … </a:t>
            </a:r>
            <a:r>
              <a:rPr lang="es-ES_tradnl" sz="1800" dirty="0" err="1">
                <a:effectLst>
                  <a:outerShdw blurRad="38100" dist="38100" dir="2700000" algn="tl">
                    <a:srgbClr val="FFFFFF"/>
                  </a:outerShdw>
                </a:effectLst>
              </a:rPr>
              <a:t>publications</a:t>
            </a:r>
            <a:r>
              <a:rPr lang="es-ES_tradnl" sz="1800" dirty="0">
                <a:effectLst>
                  <a:outerShdw blurRad="38100" dist="38100" dir="2700000" algn="tl">
                    <a:srgbClr val="FFFFFF"/>
                  </a:outerShdw>
                </a:effectLst>
              </a:rPr>
              <a:t> be </a:t>
            </a:r>
            <a:r>
              <a:rPr lang="es-ES_tradnl" sz="1800" dirty="0" err="1">
                <a:effectLst>
                  <a:outerShdw blurRad="38100" dist="38100" dir="2700000" algn="tl">
                    <a:srgbClr val="FFFFFF"/>
                  </a:outerShdw>
                </a:effectLst>
              </a:rPr>
              <a:t>retracted</a:t>
            </a:r>
            <a:r>
              <a:rPr lang="es-ES_tradnl" sz="1800" dirty="0">
                <a:effectLst>
                  <a:outerShdw blurRad="38100" dist="38100" dir="2700000" algn="tl">
                    <a:srgbClr val="FFFFFF"/>
                  </a:outerShdw>
                </a:effectLst>
              </a:rPr>
              <a:t>.”</a:t>
            </a:r>
          </a:p>
          <a:p>
            <a:pPr algn="l">
              <a:defRPr/>
            </a:pPr>
            <a:r>
              <a:rPr lang="es-ES_tradnl" sz="1800" dirty="0" err="1">
                <a:effectLst>
                  <a:outerShdw blurRad="38100" dist="38100" dir="2700000" algn="tl">
                    <a:srgbClr val="FFFFFF"/>
                  </a:outerShdw>
                </a:effectLst>
              </a:rPr>
              <a:t>Falsification</a:t>
            </a:r>
            <a:r>
              <a:rPr lang="es-ES_tradnl" sz="1800" dirty="0">
                <a:effectLst>
                  <a:outerShdw blurRad="38100" dist="38100" dir="2700000" algn="tl">
                    <a:srgbClr val="FFFFFF"/>
                  </a:outerShdw>
                </a:effectLst>
              </a:rPr>
              <a:t> /</a:t>
            </a:r>
            <a:r>
              <a:rPr lang="es-ES_tradnl" sz="1800" dirty="0" err="1">
                <a:effectLst>
                  <a:outerShdw blurRad="38100" dist="38100" dir="2700000" algn="tl">
                    <a:srgbClr val="FFFFFF"/>
                  </a:outerShdw>
                </a:effectLst>
              </a:rPr>
              <a:t>fabrication</a:t>
            </a:r>
            <a:r>
              <a:rPr lang="es-ES_tradnl" sz="1800" dirty="0">
                <a:effectLst>
                  <a:outerShdw blurRad="38100" dist="38100" dir="2700000" algn="tl">
                    <a:srgbClr val="FFFFFF"/>
                  </a:outerShdw>
                </a:effectLst>
              </a:rPr>
              <a:t> of Western </a:t>
            </a:r>
            <a:r>
              <a:rPr lang="es-ES_tradnl" sz="1800" dirty="0" err="1">
                <a:effectLst>
                  <a:outerShdw blurRad="38100" dist="38100" dir="2700000" algn="tl">
                    <a:srgbClr val="FFFFFF"/>
                  </a:outerShdw>
                </a:effectLst>
              </a:rPr>
              <a:t>Blots</a:t>
            </a:r>
            <a:endParaRPr lang="es-ES_tradnl" sz="1800" dirty="0">
              <a:effectLst>
                <a:outerShdw blurRad="38100" dist="38100" dir="2700000" algn="tl">
                  <a:srgbClr val="FFFFFF"/>
                </a:outerShdw>
              </a:effectLst>
            </a:endParaRPr>
          </a:p>
          <a:p>
            <a:pPr algn="l">
              <a:defRPr/>
            </a:pPr>
            <a:r>
              <a:rPr lang="es-ES_tradnl" sz="1800" dirty="0">
                <a:effectLst>
                  <a:outerShdw blurRad="38100" dist="38100" dir="2700000" algn="tl">
                    <a:srgbClr val="FFFFFF"/>
                  </a:outerShdw>
                </a:effectLst>
              </a:rPr>
              <a:t>Retracción de 5 artículos 2004-2010</a:t>
            </a:r>
          </a:p>
        </p:txBody>
      </p:sp>
      <p:sp>
        <p:nvSpPr>
          <p:cNvPr id="10"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37577"/>
                                        </p:tgtEl>
                                        <p:attrNameLst>
                                          <p:attrName>style.visibility</p:attrName>
                                        </p:attrNameLst>
                                      </p:cBhvr>
                                      <p:to>
                                        <p:strVal val="visible"/>
                                      </p:to>
                                    </p:set>
                                    <p:anim calcmode="lin" valueType="num">
                                      <p:cBhvr>
                                        <p:cTn id="7" dur="1000" fill="hold"/>
                                        <p:tgtEl>
                                          <p:spTgt spid="237577"/>
                                        </p:tgtEl>
                                        <p:attrNameLst>
                                          <p:attrName>ppt_x</p:attrName>
                                        </p:attrNameLst>
                                      </p:cBhvr>
                                      <p:tavLst>
                                        <p:tav tm="0">
                                          <p:val>
                                            <p:strVal val="#ppt_x-.2"/>
                                          </p:val>
                                        </p:tav>
                                        <p:tav tm="100000">
                                          <p:val>
                                            <p:strVal val="#ppt_x"/>
                                          </p:val>
                                        </p:tav>
                                      </p:tavLst>
                                    </p:anim>
                                    <p:anim calcmode="lin" valueType="num">
                                      <p:cBhvr>
                                        <p:cTn id="8" dur="1000" fill="hold"/>
                                        <p:tgtEl>
                                          <p:spTgt spid="237577"/>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757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237571"/>
                                        </p:tgtEl>
                                        <p:attrNameLst>
                                          <p:attrName>style.visibility</p:attrName>
                                        </p:attrNameLst>
                                      </p:cBhvr>
                                      <p:to>
                                        <p:strVal val="visible"/>
                                      </p:to>
                                    </p:set>
                                    <p:anim calcmode="lin" valueType="num">
                                      <p:cBhvr>
                                        <p:cTn id="14" dur="1000" fill="hold"/>
                                        <p:tgtEl>
                                          <p:spTgt spid="237571"/>
                                        </p:tgtEl>
                                        <p:attrNameLst>
                                          <p:attrName>ppt_x</p:attrName>
                                        </p:attrNameLst>
                                      </p:cBhvr>
                                      <p:tavLst>
                                        <p:tav tm="0">
                                          <p:val>
                                            <p:strVal val="#ppt_x-.2"/>
                                          </p:val>
                                        </p:tav>
                                        <p:tav tm="100000">
                                          <p:val>
                                            <p:strVal val="#ppt_x"/>
                                          </p:val>
                                        </p:tav>
                                      </p:tavLst>
                                    </p:anim>
                                    <p:anim calcmode="lin" valueType="num">
                                      <p:cBhvr>
                                        <p:cTn id="15" dur="1000" fill="hold"/>
                                        <p:tgtEl>
                                          <p:spTgt spid="237571"/>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3757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7576"/>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237578"/>
                                        </p:tgtEl>
                                        <p:attrNameLst>
                                          <p:attrName>style.visibility</p:attrName>
                                        </p:attrNameLst>
                                      </p:cBhvr>
                                      <p:to>
                                        <p:strVal val="visible"/>
                                      </p:to>
                                    </p:set>
                                    <p:anim calcmode="discrete" valueType="clr">
                                      <p:cBhvr override="childStyle">
                                        <p:cTn id="25" dur="80"/>
                                        <p:tgtEl>
                                          <p:spTgt spid="237578"/>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237578"/>
                                        </p:tgtEl>
                                        <p:attrNameLst>
                                          <p:attrName>fillcolor</p:attrName>
                                        </p:attrNameLst>
                                      </p:cBhvr>
                                      <p:tavLst>
                                        <p:tav tm="0">
                                          <p:val>
                                            <p:clrVal>
                                              <a:schemeClr val="accent2"/>
                                            </p:clrVal>
                                          </p:val>
                                        </p:tav>
                                        <p:tav tm="50000">
                                          <p:val>
                                            <p:clrVal>
                                              <a:schemeClr val="hlink"/>
                                            </p:clrVal>
                                          </p:val>
                                        </p:tav>
                                      </p:tavLst>
                                    </p:anim>
                                    <p:set>
                                      <p:cBhvr>
                                        <p:cTn id="27" dur="80"/>
                                        <p:tgtEl>
                                          <p:spTgt spid="23757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571" grpId="0" animBg="1"/>
      <p:bldP spid="237576" grpId="0" animBg="1"/>
      <p:bldP spid="237577" grpId="0"/>
      <p:bldP spid="237578" grpId="0"/>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6516688" y="333375"/>
            <a:ext cx="2232025" cy="609600"/>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600" b="1">
                <a:effectLst>
                  <a:outerShdw blurRad="38100" dist="38100" dir="2700000" algn="tl">
                    <a:srgbClr val="FFFFFF"/>
                  </a:outerShdw>
                </a:effectLst>
              </a:rPr>
              <a:t> Autores,árbitros, </a:t>
            </a:r>
          </a:p>
          <a:p>
            <a:pPr algn="l">
              <a:buClr>
                <a:srgbClr val="FF0066"/>
              </a:buClr>
              <a:defRPr/>
            </a:pPr>
            <a:r>
              <a:rPr lang="es-ES" sz="1600" b="1">
                <a:effectLst>
                  <a:outerShdw blurRad="38100" dist="38100" dir="2700000" algn="tl">
                    <a:srgbClr val="FFFFFF"/>
                  </a:outerShdw>
                </a:effectLst>
              </a:rPr>
              <a:t>  editores</a:t>
            </a:r>
          </a:p>
        </p:txBody>
      </p:sp>
      <p:sp>
        <p:nvSpPr>
          <p:cNvPr id="207878" name="Text Box 6"/>
          <p:cNvSpPr txBox="1">
            <a:spLocks noChangeArrowheads="1"/>
          </p:cNvSpPr>
          <p:nvPr/>
        </p:nvSpPr>
        <p:spPr bwMode="auto">
          <a:xfrm>
            <a:off x="1282700" y="1773238"/>
            <a:ext cx="6578600" cy="338137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_tradnl" sz="5400" b="1" dirty="0">
                <a:solidFill>
                  <a:srgbClr val="CC0000"/>
                </a:solidFill>
                <a:effectLst>
                  <a:outerShdw blurRad="38100" dist="38100" dir="2700000" algn="tl">
                    <a:srgbClr val="C0C0C0"/>
                  </a:outerShdw>
                </a:effectLst>
              </a:rPr>
              <a:t>¿Y aquí </a:t>
            </a:r>
          </a:p>
          <a:p>
            <a:pPr>
              <a:defRPr/>
            </a:pPr>
            <a:r>
              <a:rPr lang="es-ES_tradnl" sz="5400" b="1" dirty="0">
                <a:solidFill>
                  <a:srgbClr val="CC0000"/>
                </a:solidFill>
                <a:effectLst>
                  <a:outerShdw blurRad="38100" dist="38100" dir="2700000" algn="tl">
                    <a:srgbClr val="C0C0C0"/>
                  </a:outerShdw>
                </a:effectLst>
              </a:rPr>
              <a:t>cómo se maneja la </a:t>
            </a:r>
          </a:p>
          <a:p>
            <a:pPr>
              <a:defRPr/>
            </a:pPr>
            <a:r>
              <a:rPr lang="es-ES_tradnl" sz="5400" b="1" dirty="0">
                <a:solidFill>
                  <a:srgbClr val="CC0000"/>
                </a:solidFill>
                <a:effectLst>
                  <a:outerShdw blurRad="38100" dist="38100" dir="2700000" algn="tl">
                    <a:srgbClr val="C0C0C0"/>
                  </a:outerShdw>
                </a:effectLst>
              </a:rPr>
              <a:t>deshonestidad </a:t>
            </a:r>
          </a:p>
          <a:p>
            <a:pPr>
              <a:defRPr/>
            </a:pPr>
            <a:r>
              <a:rPr lang="es-ES_tradnl" sz="5400" b="1" dirty="0">
                <a:solidFill>
                  <a:srgbClr val="CC0000"/>
                </a:solidFill>
                <a:effectLst>
                  <a:outerShdw blurRad="38100" dist="38100" dir="2700000" algn="tl">
                    <a:srgbClr val="C0C0C0"/>
                  </a:outerShdw>
                </a:effectLst>
              </a:rPr>
              <a:t>académica?</a:t>
            </a: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07878"/>
                                        </p:tgtEl>
                                        <p:attrNameLst>
                                          <p:attrName>style.visibility</p:attrName>
                                        </p:attrNameLst>
                                      </p:cBhvr>
                                      <p:to>
                                        <p:strVal val="visible"/>
                                      </p:to>
                                    </p:set>
                                    <p:animEffect transition="in" filter="fade">
                                      <p:cBhvr>
                                        <p:cTn id="7" dur="200"/>
                                        <p:tgtEl>
                                          <p:spTgt spid="207878"/>
                                        </p:tgtEl>
                                      </p:cBhvr>
                                    </p:animEffect>
                                    <p:anim calcmode="lin" valueType="num">
                                      <p:cBhvr>
                                        <p:cTn id="8" dur="800" fill="hold"/>
                                        <p:tgtEl>
                                          <p:spTgt spid="207878"/>
                                        </p:tgtEl>
                                        <p:attrNameLst>
                                          <p:attrName>ppt_x</p:attrName>
                                        </p:attrNameLst>
                                      </p:cBhvr>
                                      <p:tavLst>
                                        <p:tav tm="0">
                                          <p:val>
                                            <p:strVal val="#ppt_x"/>
                                          </p:val>
                                        </p:tav>
                                        <p:tav tm="100000">
                                          <p:val>
                                            <p:strVal val="#ppt_x"/>
                                          </p:val>
                                        </p:tav>
                                      </p:tavLst>
                                    </p:anim>
                                    <p:anim calcmode="lin" valueType="num">
                                      <p:cBhvr>
                                        <p:cTn id="9" dur="800" fill="hold"/>
                                        <p:tgtEl>
                                          <p:spTgt spid="207878"/>
                                        </p:tgtEl>
                                        <p:attrNameLst>
                                          <p:attrName>ppt_y</p:attrName>
                                        </p:attrNameLst>
                                      </p:cBhvr>
                                      <p:tavLst>
                                        <p:tav tm="0">
                                          <p:val>
                                            <p:strVal val="#ppt_y+0.31"/>
                                          </p:val>
                                        </p:tav>
                                        <p:tav tm="100000">
                                          <p:val>
                                            <p:strVal val="#ppt_y+0.31"/>
                                          </p:val>
                                        </p:tav>
                                      </p:tavLst>
                                    </p:anim>
                                    <p:anim calcmode="lin" valueType="num">
                                      <p:cBhvr>
                                        <p:cTn id="10" dur="1200" decel="50000" fill="hold">
                                          <p:stCondLst>
                                            <p:cond delay="800"/>
                                          </p:stCondLst>
                                        </p:cTn>
                                        <p:tgtEl>
                                          <p:spTgt spid="20787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200" decel="50000" fill="hold">
                                          <p:stCondLst>
                                            <p:cond delay="800"/>
                                          </p:stCondLst>
                                        </p:cTn>
                                        <p:tgtEl>
                                          <p:spTgt spid="20787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8" grpId="0"/>
    </p:bld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6516688" y="333375"/>
            <a:ext cx="2232025" cy="609600"/>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600" b="1">
                <a:effectLst>
                  <a:outerShdw blurRad="38100" dist="38100" dir="2700000" algn="tl">
                    <a:srgbClr val="FFFFFF"/>
                  </a:outerShdw>
                </a:effectLst>
              </a:rPr>
              <a:t> Autores,árbitros, </a:t>
            </a:r>
          </a:p>
          <a:p>
            <a:pPr algn="l">
              <a:buClr>
                <a:srgbClr val="FF0066"/>
              </a:buClr>
              <a:defRPr/>
            </a:pPr>
            <a:r>
              <a:rPr lang="es-ES" sz="1600" b="1">
                <a:effectLst>
                  <a:outerShdw blurRad="38100" dist="38100" dir="2700000" algn="tl">
                    <a:srgbClr val="FFFFFF"/>
                  </a:outerShdw>
                </a:effectLst>
              </a:rPr>
              <a:t>  editores</a:t>
            </a:r>
          </a:p>
        </p:txBody>
      </p:sp>
      <p:sp>
        <p:nvSpPr>
          <p:cNvPr id="123915" name="Text Box 11"/>
          <p:cNvSpPr txBox="1">
            <a:spLocks noChangeArrowheads="1"/>
          </p:cNvSpPr>
          <p:nvPr/>
        </p:nvSpPr>
        <p:spPr bwMode="auto">
          <a:xfrm>
            <a:off x="1543466" y="2708920"/>
            <a:ext cx="6057067" cy="1877437"/>
          </a:xfrm>
          <a:prstGeom prst="rect">
            <a:avLst/>
          </a:prstGeom>
          <a:solidFill>
            <a:srgbClr val="CCCCFF"/>
          </a:solidFill>
          <a:ln>
            <a:noFill/>
          </a:ln>
          <a:effectLst/>
          <a:extLst/>
        </p:spPr>
        <p:txBody>
          <a:bodyPr wrap="square">
            <a:spAutoFit/>
          </a:bodyPr>
          <a:lstStyle/>
          <a:p>
            <a:pPr>
              <a:defRPr/>
            </a:pPr>
            <a:r>
              <a:rPr lang="es-ES_tradnl" sz="2400" dirty="0">
                <a:effectLst>
                  <a:outerShdw blurRad="38100" dist="38100" dir="2700000" algn="tl">
                    <a:srgbClr val="FFFFFF"/>
                  </a:outerShdw>
                </a:effectLst>
              </a:rPr>
              <a:t>¿Cuáles son las políticas en la </a:t>
            </a:r>
            <a:r>
              <a:rPr lang="es-ES_tradnl" sz="2400" dirty="0" smtClean="0">
                <a:effectLst>
                  <a:outerShdw blurRad="38100" dist="38100" dir="2700000" algn="tl">
                    <a:srgbClr val="FFFFFF"/>
                  </a:outerShdw>
                </a:effectLst>
              </a:rPr>
              <a:t>Universidad, departamentos</a:t>
            </a:r>
            <a:r>
              <a:rPr lang="es-ES_tradnl" sz="2400" dirty="0">
                <a:effectLst>
                  <a:outerShdw blurRad="38100" dist="38100" dir="2700000" algn="tl">
                    <a:srgbClr val="FFFFFF"/>
                  </a:outerShdw>
                </a:effectLst>
              </a:rPr>
              <a:t>, facultades o CDCHTA </a:t>
            </a:r>
            <a:r>
              <a:rPr lang="es-ES_tradnl" sz="2400" dirty="0" smtClean="0">
                <a:effectLst>
                  <a:outerShdw blurRad="38100" dist="38100" dir="2700000" algn="tl">
                    <a:srgbClr val="FFFFFF"/>
                  </a:outerShdw>
                </a:effectLst>
              </a:rPr>
              <a:t>sobre</a:t>
            </a:r>
            <a:endParaRPr lang="es-ES_tradnl" sz="2400" dirty="0">
              <a:effectLst>
                <a:outerShdw blurRad="38100" dist="38100" dir="2700000" algn="tl">
                  <a:srgbClr val="FFFFFF"/>
                </a:outerShdw>
              </a:effectLst>
            </a:endParaRPr>
          </a:p>
          <a:p>
            <a:pPr>
              <a:defRPr/>
            </a:pPr>
            <a:r>
              <a:rPr lang="es-ES_tradnl" sz="1200" dirty="0">
                <a:effectLst>
                  <a:outerShdw blurRad="38100" dist="38100" dir="2700000" algn="tl">
                    <a:srgbClr val="FFFFFF"/>
                  </a:outerShdw>
                </a:effectLst>
              </a:rPr>
              <a:t> </a:t>
            </a:r>
          </a:p>
          <a:p>
            <a:pPr>
              <a:defRPr/>
            </a:pPr>
            <a:r>
              <a:rPr lang="es-ES_tradnl" sz="3200" b="1" dirty="0">
                <a:solidFill>
                  <a:srgbClr val="CC3300"/>
                </a:solidFill>
                <a:effectLst>
                  <a:outerShdw blurRad="38100" dist="38100" dir="2700000" algn="tl">
                    <a:srgbClr val="000000"/>
                  </a:outerShdw>
                </a:effectLst>
              </a:rPr>
              <a:t>Autoría, Revisión y Edición</a:t>
            </a:r>
            <a:r>
              <a:rPr lang="es-ES_tradnl" dirty="0">
                <a:effectLst>
                  <a:outerShdw blurRad="38100" dist="38100" dir="2700000" algn="tl">
                    <a:srgbClr val="FFFFFF"/>
                  </a:outerShdw>
                </a:effectLst>
              </a:rPr>
              <a:t>??</a:t>
            </a:r>
          </a:p>
        </p:txBody>
      </p:sp>
      <p:sp>
        <p:nvSpPr>
          <p:cNvPr id="123916" name="Rectangle 12"/>
          <p:cNvSpPr>
            <a:spLocks noChangeArrowheads="1"/>
          </p:cNvSpPr>
          <p:nvPr/>
        </p:nvSpPr>
        <p:spPr bwMode="auto">
          <a:xfrm>
            <a:off x="684913" y="1196752"/>
            <a:ext cx="2284601" cy="1015663"/>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_tradnl" sz="6000" dirty="0">
                <a:solidFill>
                  <a:srgbClr val="C00000"/>
                </a:solidFill>
                <a:effectLst>
                  <a:outerShdw blurRad="38100" dist="38100" dir="2700000" algn="tl">
                    <a:srgbClr val="FFFFFF"/>
                  </a:outerShdw>
                </a:effectLst>
              </a:rPr>
              <a:t>Aquí…</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23916"/>
                                        </p:tgtEl>
                                        <p:attrNameLst>
                                          <p:attrName>style.visibility</p:attrName>
                                        </p:attrNameLst>
                                      </p:cBhvr>
                                      <p:to>
                                        <p:strVal val="visible"/>
                                      </p:to>
                                    </p:set>
                                    <p:animEffect transition="in" filter="fade">
                                      <p:cBhvr>
                                        <p:cTn id="7" dur="770" decel="100000"/>
                                        <p:tgtEl>
                                          <p:spTgt spid="123916"/>
                                        </p:tgtEl>
                                      </p:cBhvr>
                                    </p:animEffect>
                                    <p:animScale>
                                      <p:cBhvr>
                                        <p:cTn id="8" dur="770" decel="100000"/>
                                        <p:tgtEl>
                                          <p:spTgt spid="123916"/>
                                        </p:tgtEl>
                                      </p:cBhvr>
                                      <p:from x="10000" y="10000"/>
                                      <p:to x="200000" y="450000"/>
                                    </p:animScale>
                                    <p:animScale>
                                      <p:cBhvr>
                                        <p:cTn id="9" dur="1230" accel="100000" fill="hold">
                                          <p:stCondLst>
                                            <p:cond delay="770"/>
                                          </p:stCondLst>
                                        </p:cTn>
                                        <p:tgtEl>
                                          <p:spTgt spid="123916"/>
                                        </p:tgtEl>
                                      </p:cBhvr>
                                      <p:from x="200000" y="450000"/>
                                      <p:to x="100000" y="100000"/>
                                    </p:animScale>
                                    <p:set>
                                      <p:cBhvr>
                                        <p:cTn id="10" dur="770" fill="hold"/>
                                        <p:tgtEl>
                                          <p:spTgt spid="123916"/>
                                        </p:tgtEl>
                                        <p:attrNameLst>
                                          <p:attrName>ppt_x</p:attrName>
                                        </p:attrNameLst>
                                      </p:cBhvr>
                                      <p:to>
                                        <p:strVal val="(0.5)"/>
                                      </p:to>
                                    </p:set>
                                    <p:anim from="(0.5)" to="(#ppt_x)" calcmode="lin" valueType="num">
                                      <p:cBhvr>
                                        <p:cTn id="11" dur="1230" accel="100000" fill="hold">
                                          <p:stCondLst>
                                            <p:cond delay="770"/>
                                          </p:stCondLst>
                                        </p:cTn>
                                        <p:tgtEl>
                                          <p:spTgt spid="123916"/>
                                        </p:tgtEl>
                                        <p:attrNameLst>
                                          <p:attrName>ppt_x</p:attrName>
                                        </p:attrNameLst>
                                      </p:cBhvr>
                                    </p:anim>
                                    <p:set>
                                      <p:cBhvr>
                                        <p:cTn id="12" dur="770" fill="hold"/>
                                        <p:tgtEl>
                                          <p:spTgt spid="123916"/>
                                        </p:tgtEl>
                                        <p:attrNameLst>
                                          <p:attrName>ppt_y</p:attrName>
                                        </p:attrNameLst>
                                      </p:cBhvr>
                                      <p:to>
                                        <p:strVal val="(#ppt_y+0.4)"/>
                                      </p:to>
                                    </p:set>
                                    <p:anim from="(#ppt_y+0.4)" to="(#ppt_y)" calcmode="lin" valueType="num">
                                      <p:cBhvr>
                                        <p:cTn id="13" dur="1230" accel="100000" fill="hold">
                                          <p:stCondLst>
                                            <p:cond delay="770"/>
                                          </p:stCondLst>
                                        </p:cTn>
                                        <p:tgtEl>
                                          <p:spTgt spid="123916"/>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7" presetClass="entr" presetSubtype="0" fill="hold" grpId="0" nodeType="clickEffect">
                                  <p:stCondLst>
                                    <p:cond delay="0"/>
                                  </p:stCondLst>
                                  <p:iterate type="lt">
                                    <p:tmPct val="50000"/>
                                  </p:iterate>
                                  <p:childTnLst>
                                    <p:set>
                                      <p:cBhvr>
                                        <p:cTn id="17" dur="1" fill="hold">
                                          <p:stCondLst>
                                            <p:cond delay="0"/>
                                          </p:stCondLst>
                                        </p:cTn>
                                        <p:tgtEl>
                                          <p:spTgt spid="123915"/>
                                        </p:tgtEl>
                                        <p:attrNameLst>
                                          <p:attrName>style.visibility</p:attrName>
                                        </p:attrNameLst>
                                      </p:cBhvr>
                                      <p:to>
                                        <p:strVal val="visible"/>
                                      </p:to>
                                    </p:set>
                                    <p:anim calcmode="discrete" valueType="clr">
                                      <p:cBhvr override="childStyle">
                                        <p:cTn id="18" dur="80"/>
                                        <p:tgtEl>
                                          <p:spTgt spid="123915"/>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123915"/>
                                        </p:tgtEl>
                                        <p:attrNameLst>
                                          <p:attrName>fillcolor</p:attrName>
                                        </p:attrNameLst>
                                      </p:cBhvr>
                                      <p:tavLst>
                                        <p:tav tm="0">
                                          <p:val>
                                            <p:clrVal>
                                              <a:schemeClr val="accent2"/>
                                            </p:clrVal>
                                          </p:val>
                                        </p:tav>
                                        <p:tav tm="50000">
                                          <p:val>
                                            <p:clrVal>
                                              <a:schemeClr val="hlink"/>
                                            </p:clrVal>
                                          </p:val>
                                        </p:tav>
                                      </p:tavLst>
                                    </p:anim>
                                    <p:set>
                                      <p:cBhvr>
                                        <p:cTn id="20" dur="80"/>
                                        <p:tgtEl>
                                          <p:spTgt spid="12391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5" grpId="0" animBg="1"/>
      <p:bldP spid="123916" grpId="0"/>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6516688" y="333375"/>
            <a:ext cx="2232025" cy="609600"/>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600" b="1">
                <a:effectLst>
                  <a:outerShdw blurRad="38100" dist="38100" dir="2700000" algn="tl">
                    <a:srgbClr val="FFFFFF"/>
                  </a:outerShdw>
                </a:effectLst>
              </a:rPr>
              <a:t> Autores,árbitros, </a:t>
            </a:r>
          </a:p>
          <a:p>
            <a:pPr algn="l">
              <a:buClr>
                <a:srgbClr val="FF0066"/>
              </a:buClr>
              <a:defRPr/>
            </a:pPr>
            <a:r>
              <a:rPr lang="es-ES" sz="1600" b="1">
                <a:effectLst>
                  <a:outerShdw blurRad="38100" dist="38100" dir="2700000" algn="tl">
                    <a:srgbClr val="FFFFFF"/>
                  </a:outerShdw>
                </a:effectLst>
              </a:rPr>
              <a:t>  editores</a:t>
            </a:r>
          </a:p>
        </p:txBody>
      </p:sp>
      <p:sp>
        <p:nvSpPr>
          <p:cNvPr id="138253" name="Text Box 13"/>
          <p:cNvSpPr txBox="1">
            <a:spLocks noChangeArrowheads="1"/>
          </p:cNvSpPr>
          <p:nvPr/>
        </p:nvSpPr>
        <p:spPr bwMode="auto">
          <a:xfrm>
            <a:off x="913780" y="2132856"/>
            <a:ext cx="7318030" cy="2308324"/>
          </a:xfrm>
          <a:prstGeom prst="rect">
            <a:avLst/>
          </a:prstGeom>
          <a:solidFill>
            <a:srgbClr val="FFCCFF"/>
          </a:solidFill>
          <a:ln w="28575">
            <a:solidFill>
              <a:srgbClr val="D23200"/>
            </a:solidFill>
            <a:miter lim="800000"/>
            <a:headEnd/>
            <a:tailEnd/>
          </a:ln>
          <a:effectLst>
            <a:outerShdw dist="35921" dir="2700000" algn="ctr" rotWithShape="0">
              <a:schemeClr val="tx1"/>
            </a:outerShdw>
          </a:effectLst>
        </p:spPr>
        <p:txBody>
          <a:bodyPr wrap="none">
            <a:spAutoFit/>
          </a:bodyPr>
          <a:lstStyle/>
          <a:p>
            <a:pPr>
              <a:defRPr/>
            </a:pPr>
            <a:r>
              <a:rPr lang="es-ES_tradnl" sz="2800" dirty="0">
                <a:effectLst>
                  <a:outerShdw blurRad="38100" dist="38100" dir="2700000" algn="tl">
                    <a:srgbClr val="C0C0C0"/>
                  </a:outerShdw>
                </a:effectLst>
              </a:rPr>
              <a:t>Recomendaciones</a:t>
            </a:r>
          </a:p>
          <a:p>
            <a:pPr>
              <a:defRPr/>
            </a:pPr>
            <a:r>
              <a:rPr lang="es-ES_tradnl" dirty="0">
                <a:effectLst>
                  <a:outerShdw blurRad="38100" dist="38100" dir="2700000" algn="tl">
                    <a:srgbClr val="C0C0C0"/>
                  </a:outerShdw>
                </a:effectLst>
              </a:rPr>
              <a:t>Comité de Bioética CDCHT </a:t>
            </a:r>
          </a:p>
          <a:p>
            <a:pPr>
              <a:defRPr/>
            </a:pPr>
            <a:r>
              <a:rPr lang="es-ES_tradnl" dirty="0">
                <a:effectLst>
                  <a:outerShdw blurRad="38100" dist="38100" dir="2700000" algn="tl">
                    <a:srgbClr val="C0C0C0"/>
                  </a:outerShdw>
                </a:effectLst>
              </a:rPr>
              <a:t>sobre</a:t>
            </a:r>
          </a:p>
          <a:p>
            <a:pPr>
              <a:defRPr/>
            </a:pPr>
            <a:r>
              <a:rPr lang="es-ES_tradnl" sz="1200" dirty="0">
                <a:effectLst>
                  <a:outerShdw blurRad="38100" dist="38100" dir="2700000" algn="tl">
                    <a:srgbClr val="C0C0C0"/>
                  </a:outerShdw>
                </a:effectLst>
              </a:rPr>
              <a:t> </a:t>
            </a:r>
          </a:p>
          <a:p>
            <a:pPr>
              <a:defRPr/>
            </a:pPr>
            <a:r>
              <a:rPr lang="es-ES_tradnl" sz="3200" b="1" dirty="0">
                <a:solidFill>
                  <a:srgbClr val="C00000"/>
                </a:solidFill>
                <a:effectLst>
                  <a:outerShdw blurRad="38100" dist="38100" dir="2700000" algn="tl">
                    <a:srgbClr val="C0C0C0"/>
                  </a:outerShdw>
                </a:effectLst>
              </a:rPr>
              <a:t>Autoría, Tutoría, Revisión y Edición</a:t>
            </a:r>
          </a:p>
          <a:p>
            <a:pPr>
              <a:defRPr/>
            </a:pPr>
            <a:endParaRPr lang="es-ES_tradnl" sz="1200" b="1" dirty="0">
              <a:effectLst>
                <a:outerShdw blurRad="38100" dist="38100" dir="2700000" algn="tl">
                  <a:srgbClr val="C0C0C0"/>
                </a:outerShdw>
              </a:effectLst>
            </a:endParaRPr>
          </a:p>
          <a:p>
            <a:pPr>
              <a:defRPr/>
            </a:pPr>
            <a:r>
              <a:rPr lang="es-ES_tradnl" dirty="0">
                <a:effectLst>
                  <a:outerShdw blurRad="38100" dist="38100" dir="2700000" algn="tl">
                    <a:srgbClr val="C0C0C0"/>
                  </a:outerShdw>
                </a:effectLst>
              </a:rPr>
              <a:t>desde dic 2008- nov 2011, enero 2012.</a:t>
            </a: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0" name="Text Box 4"/>
          <p:cNvSpPr txBox="1">
            <a:spLocks noChangeArrowheads="1"/>
          </p:cNvSpPr>
          <p:nvPr/>
        </p:nvSpPr>
        <p:spPr bwMode="auto">
          <a:xfrm>
            <a:off x="3033766" y="1484313"/>
            <a:ext cx="3074880" cy="523220"/>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 sz="2800">
                <a:effectLst>
                  <a:outerShdw blurRad="38100" dist="38100" dir="2700000" algn="tl">
                    <a:srgbClr val="FFFFFF"/>
                  </a:outerShdw>
                </a:effectLst>
              </a:rPr>
              <a:t>Recomendaciones</a:t>
            </a:r>
          </a:p>
        </p:txBody>
      </p:sp>
      <p:sp>
        <p:nvSpPr>
          <p:cNvPr id="280581" name="Text Box 5"/>
          <p:cNvSpPr txBox="1">
            <a:spLocks noChangeArrowheads="1"/>
          </p:cNvSpPr>
          <p:nvPr/>
        </p:nvSpPr>
        <p:spPr bwMode="auto">
          <a:xfrm>
            <a:off x="1228725" y="2205038"/>
            <a:ext cx="6684963" cy="3200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Clr>
                <a:srgbClr val="CC0000"/>
              </a:buClr>
              <a:buSzPct val="150000"/>
              <a:buFontTx/>
              <a:buChar char="•"/>
              <a:defRPr/>
            </a:pPr>
            <a:r>
              <a:rPr lang="es-ES" sz="2400" dirty="0">
                <a:effectLst>
                  <a:outerShdw blurRad="38100" dist="38100" dir="2700000" algn="tl">
                    <a:srgbClr val="C0C0C0"/>
                  </a:outerShdw>
                </a:effectLst>
              </a:rPr>
              <a:t> </a:t>
            </a:r>
            <a:r>
              <a:rPr lang="es-ES" dirty="0">
                <a:effectLst>
                  <a:outerShdw blurRad="38100" dist="38100" dir="2700000" algn="tl">
                    <a:srgbClr val="C0C0C0"/>
                  </a:outerShdw>
                </a:effectLst>
              </a:rPr>
              <a:t>Autoría y colaboraciones</a:t>
            </a:r>
          </a:p>
          <a:p>
            <a:pPr algn="l">
              <a:buClr>
                <a:srgbClr val="CC0000"/>
              </a:buClr>
              <a:buSzPct val="150000"/>
              <a:buFontTx/>
              <a:buChar char="•"/>
              <a:defRPr/>
            </a:pPr>
            <a:r>
              <a:rPr lang="es-ES" dirty="0">
                <a:effectLst>
                  <a:outerShdw blurRad="38100" dist="38100" dir="2700000" algn="tl">
                    <a:srgbClr val="C0C0C0"/>
                  </a:outerShdw>
                </a:effectLst>
              </a:rPr>
              <a:t> Arbitraje, revisión o evaluación</a:t>
            </a:r>
          </a:p>
          <a:p>
            <a:pPr algn="l">
              <a:buClr>
                <a:srgbClr val="CC0000"/>
              </a:buClr>
              <a:buSzPct val="150000"/>
              <a:buFontTx/>
              <a:buChar char="•"/>
              <a:defRPr/>
            </a:pPr>
            <a:r>
              <a:rPr lang="es-ES" dirty="0">
                <a:effectLst>
                  <a:outerShdw blurRad="38100" dist="38100" dir="2700000" algn="tl">
                    <a:srgbClr val="C0C0C0"/>
                  </a:outerShdw>
                </a:effectLst>
              </a:rPr>
              <a:t> Detección de fraude</a:t>
            </a:r>
          </a:p>
          <a:p>
            <a:pPr algn="l">
              <a:buClr>
                <a:srgbClr val="CC0000"/>
              </a:buClr>
              <a:buSzPct val="150000"/>
              <a:buFontTx/>
              <a:buChar char="•"/>
              <a:defRPr/>
            </a:pPr>
            <a:r>
              <a:rPr lang="es-ES" dirty="0">
                <a:effectLst>
                  <a:outerShdw blurRad="38100" dist="38100" dir="2700000" algn="tl">
                    <a:srgbClr val="C0C0C0"/>
                  </a:outerShdw>
                </a:effectLst>
              </a:rPr>
              <a:t> Manejo fraude descubierto</a:t>
            </a:r>
          </a:p>
          <a:p>
            <a:pPr algn="l">
              <a:buClr>
                <a:srgbClr val="CC0000"/>
              </a:buClr>
              <a:buSzPct val="150000"/>
              <a:buFontTx/>
              <a:buChar char="•"/>
              <a:defRPr/>
            </a:pPr>
            <a:r>
              <a:rPr lang="es-ES" dirty="0">
                <a:effectLst>
                  <a:outerShdw blurRad="38100" dist="38100" dir="2700000" algn="tl">
                    <a:srgbClr val="C0C0C0"/>
                  </a:outerShdw>
                </a:effectLst>
              </a:rPr>
              <a:t> Declaración de conflictos de interés</a:t>
            </a:r>
          </a:p>
          <a:p>
            <a:pPr algn="l">
              <a:buClr>
                <a:srgbClr val="CC0000"/>
              </a:buClr>
              <a:buSzPct val="150000"/>
              <a:buFontTx/>
              <a:buChar char="•"/>
              <a:defRPr/>
            </a:pPr>
            <a:r>
              <a:rPr lang="es-ES" dirty="0">
                <a:effectLst>
                  <a:outerShdw blurRad="38100" dist="38100" dir="2700000" algn="tl">
                    <a:srgbClr val="C0C0C0"/>
                  </a:outerShdw>
                </a:effectLst>
              </a:rPr>
              <a:t> Declaración de financiamientos</a:t>
            </a:r>
          </a:p>
          <a:p>
            <a:pPr algn="l">
              <a:buClr>
                <a:srgbClr val="CC0000"/>
              </a:buClr>
              <a:buSzPct val="150000"/>
              <a:buFontTx/>
              <a:buChar char="•"/>
              <a:defRPr/>
            </a:pPr>
            <a:r>
              <a:rPr lang="es-ES" dirty="0">
                <a:effectLst>
                  <a:outerShdw blurRad="38100" dist="38100" dir="2700000" algn="tl">
                    <a:srgbClr val="C0C0C0"/>
                  </a:outerShdw>
                </a:effectLst>
              </a:rPr>
              <a:t> Protección de datos</a:t>
            </a:r>
          </a:p>
          <a:p>
            <a:pPr algn="l">
              <a:buClr>
                <a:srgbClr val="CC0000"/>
              </a:buClr>
              <a:buSzPct val="150000"/>
              <a:buFontTx/>
              <a:buChar char="•"/>
              <a:defRPr/>
            </a:pPr>
            <a:r>
              <a:rPr lang="es-ES" dirty="0">
                <a:effectLst>
                  <a:outerShdw blurRad="38100" dist="38100" dir="2700000" algn="tl">
                    <a:srgbClr val="C0C0C0"/>
                  </a:outerShdw>
                </a:effectLst>
              </a:rPr>
              <a:t> Cartas de editores (avales para solvencias)</a:t>
            </a:r>
          </a:p>
          <a:p>
            <a:pPr algn="l">
              <a:buClr>
                <a:srgbClr val="CC0000"/>
              </a:buClr>
              <a:buSzPct val="150000"/>
              <a:buFontTx/>
              <a:buChar char="•"/>
              <a:defRPr/>
            </a:pPr>
            <a:r>
              <a:rPr lang="es-ES" dirty="0">
                <a:effectLst>
                  <a:outerShdw blurRad="38100" dist="38100" dir="2700000" algn="tl">
                    <a:srgbClr val="C0C0C0"/>
                  </a:outerShdw>
                </a:effectLst>
              </a:rPr>
              <a:t> Consultar guías y códigos de ética para  publicaciones</a:t>
            </a:r>
          </a:p>
          <a:p>
            <a:pPr algn="l">
              <a:buClr>
                <a:srgbClr val="CC0000"/>
              </a:buClr>
              <a:buSzPct val="150000"/>
              <a:buFontTx/>
              <a:buChar char="•"/>
              <a:defRPr/>
            </a:pPr>
            <a:r>
              <a:rPr lang="es-ES" dirty="0">
                <a:effectLst>
                  <a:outerShdw blurRad="38100" dist="38100" dir="2700000" algn="tl">
                    <a:srgbClr val="C0C0C0"/>
                  </a:outerShdw>
                </a:effectLst>
              </a:rPr>
              <a:t> Adhesión a códigos de ética en la investigación</a:t>
            </a:r>
          </a:p>
        </p:txBody>
      </p:sp>
      <p:sp>
        <p:nvSpPr>
          <p:cNvPr id="62467" name="Rectangle 3"/>
          <p:cNvSpPr>
            <a:spLocks noChangeArrowheads="1"/>
          </p:cNvSpPr>
          <p:nvPr/>
        </p:nvSpPr>
        <p:spPr bwMode="auto">
          <a:xfrm>
            <a:off x="6516688" y="333375"/>
            <a:ext cx="2232025" cy="609600"/>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600" b="1">
                <a:effectLst>
                  <a:outerShdw blurRad="38100" dist="38100" dir="2700000" algn="tl">
                    <a:srgbClr val="FFFFFF"/>
                  </a:outerShdw>
                </a:effectLst>
              </a:rPr>
              <a:t> Autores,árbitros, </a:t>
            </a:r>
          </a:p>
          <a:p>
            <a:pPr algn="l">
              <a:buClr>
                <a:srgbClr val="FF0066"/>
              </a:buClr>
              <a:defRPr/>
            </a:pPr>
            <a:r>
              <a:rPr lang="es-ES" sz="1600" b="1">
                <a:effectLst>
                  <a:outerShdw blurRad="38100" dist="38100" dir="2700000" algn="tl">
                    <a:srgbClr val="FFFFFF"/>
                  </a:outerShdw>
                </a:effectLst>
              </a:rPr>
              <a:t>  editores</a:t>
            </a:r>
          </a:p>
        </p:txBody>
      </p:sp>
      <p:sp>
        <p:nvSpPr>
          <p:cNvPr id="280583" name="Rectangle 7"/>
          <p:cNvSpPr>
            <a:spLocks noChangeArrowheads="1"/>
          </p:cNvSpPr>
          <p:nvPr/>
        </p:nvSpPr>
        <p:spPr bwMode="auto">
          <a:xfrm>
            <a:off x="5063498" y="5516563"/>
            <a:ext cx="2887329" cy="400110"/>
          </a:xfrm>
          <a:prstGeom prst="rect">
            <a:avLst/>
          </a:prstGeom>
          <a:solidFill>
            <a:srgbClr val="CCCCFF"/>
          </a:solidFill>
          <a:ln>
            <a:noFill/>
          </a:ln>
          <a:effectLst/>
          <a:extLst/>
        </p:spPr>
        <p:txBody>
          <a:bodyPr wrap="none">
            <a:spAutoFit/>
          </a:bodyPr>
          <a:lstStyle/>
          <a:p>
            <a:pPr>
              <a:defRPr/>
            </a:pPr>
            <a:r>
              <a:rPr lang="es-ES">
                <a:effectLst>
                  <a:outerShdw blurRad="38100" dist="38100" dir="2700000" algn="tl">
                    <a:srgbClr val="FFFFFF"/>
                  </a:outerShdw>
                </a:effectLst>
              </a:rPr>
              <a:t>CB CDCHTA ULA 2012</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8058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8058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8058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8058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8058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8058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80581">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280581">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280581">
                                            <p:txEl>
                                              <p:pRg st="8" end="8"/>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28058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7" name="Text Box 5"/>
          <p:cNvSpPr txBox="1">
            <a:spLocks noChangeArrowheads="1"/>
          </p:cNvSpPr>
          <p:nvPr/>
        </p:nvSpPr>
        <p:spPr bwMode="auto">
          <a:xfrm>
            <a:off x="3033766" y="1484313"/>
            <a:ext cx="3074880" cy="523220"/>
          </a:xfrm>
          <a:prstGeom prst="rect">
            <a:avLst/>
          </a:prstGeom>
          <a:solidFill>
            <a:srgbClr val="FF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 sz="2800">
                <a:effectLst>
                  <a:outerShdw blurRad="38100" dist="38100" dir="2700000" algn="tl">
                    <a:srgbClr val="FFFFFF"/>
                  </a:outerShdw>
                </a:effectLst>
              </a:rPr>
              <a:t>Recomendaciones</a:t>
            </a:r>
          </a:p>
        </p:txBody>
      </p:sp>
      <p:sp>
        <p:nvSpPr>
          <p:cNvPr id="274440" name="Text Box 8"/>
          <p:cNvSpPr txBox="1">
            <a:spLocks noChangeArrowheads="1"/>
          </p:cNvSpPr>
          <p:nvPr/>
        </p:nvSpPr>
        <p:spPr bwMode="auto">
          <a:xfrm>
            <a:off x="1471613" y="2276475"/>
            <a:ext cx="6258445" cy="2954655"/>
          </a:xfrm>
          <a:prstGeom prst="rect">
            <a:avLst/>
          </a:prstGeom>
          <a:solidFill>
            <a:schemeClr val="accent1"/>
          </a:solidFill>
          <a:ln>
            <a:noFill/>
          </a:ln>
          <a:effectLst>
            <a:outerShdw blurRad="50800" dist="38100" dir="2700000" algn="tl" rotWithShape="0">
              <a:prstClr val="black">
                <a:alpha val="40000"/>
              </a:prstClr>
            </a:outerShdw>
          </a:effectLst>
          <a:extLst/>
        </p:spPr>
        <p:txBody>
          <a:bodyPr wrap="none">
            <a:spAutoFit/>
          </a:bodyPr>
          <a:lstStyle/>
          <a:p>
            <a:pPr algn="l">
              <a:buClr>
                <a:srgbClr val="CC0000"/>
              </a:buClr>
              <a:buSzPct val="150000"/>
              <a:buFontTx/>
              <a:buChar char="•"/>
              <a:defRPr/>
            </a:pPr>
            <a:r>
              <a:rPr lang="es-ES" sz="2400" dirty="0">
                <a:effectLst>
                  <a:outerShdw blurRad="38100" dist="38100" dir="2700000" algn="tl">
                    <a:srgbClr val="C0C0C0"/>
                  </a:outerShdw>
                </a:effectLst>
              </a:rPr>
              <a:t> </a:t>
            </a:r>
            <a:r>
              <a:rPr lang="es-ES" sz="2400" b="1" dirty="0">
                <a:effectLst>
                  <a:outerShdw blurRad="38100" dist="38100" dir="2700000" algn="tl">
                    <a:srgbClr val="C0C0C0"/>
                  </a:outerShdw>
                </a:effectLst>
              </a:rPr>
              <a:t>Educar</a:t>
            </a:r>
            <a:r>
              <a:rPr lang="es-ES" sz="2400" dirty="0">
                <a:effectLst>
                  <a:outerShdw blurRad="38100" dist="38100" dir="2700000" algn="tl">
                    <a:srgbClr val="C0C0C0"/>
                  </a:outerShdw>
                </a:effectLst>
              </a:rPr>
              <a:t> sobre los tópicos</a:t>
            </a:r>
          </a:p>
          <a:p>
            <a:pPr algn="l">
              <a:buClr>
                <a:srgbClr val="CC0000"/>
              </a:buClr>
              <a:buSzPct val="150000"/>
              <a:defRPr/>
            </a:pPr>
            <a:r>
              <a:rPr lang="es-ES" sz="2400" dirty="0">
                <a:effectLst>
                  <a:outerShdw blurRad="38100" dist="38100" dir="2700000" algn="tl">
                    <a:srgbClr val="C0C0C0"/>
                  </a:outerShdw>
                </a:effectLst>
              </a:rPr>
              <a:t>   para aumentar ambiente de honestidad</a:t>
            </a:r>
          </a:p>
          <a:p>
            <a:pPr algn="l">
              <a:buClr>
                <a:srgbClr val="CC0000"/>
              </a:buClr>
              <a:buSzPct val="150000"/>
              <a:buFontTx/>
              <a:buChar char="•"/>
              <a:defRPr/>
            </a:pPr>
            <a:endParaRPr lang="es-ES" sz="1400" dirty="0">
              <a:effectLst>
                <a:outerShdw blurRad="38100" dist="38100" dir="2700000" algn="tl">
                  <a:srgbClr val="C0C0C0"/>
                </a:outerShdw>
              </a:effectLst>
            </a:endParaRPr>
          </a:p>
          <a:p>
            <a:pPr algn="l">
              <a:buClr>
                <a:srgbClr val="CC0000"/>
              </a:buClr>
              <a:buSzPct val="150000"/>
              <a:buFontTx/>
              <a:buChar char="•"/>
              <a:defRPr/>
            </a:pPr>
            <a:r>
              <a:rPr lang="es-ES" sz="2400" dirty="0">
                <a:effectLst>
                  <a:outerShdw blurRad="38100" dist="38100" dir="2700000" algn="tl">
                    <a:srgbClr val="C0C0C0"/>
                  </a:outerShdw>
                </a:effectLst>
              </a:rPr>
              <a:t> </a:t>
            </a:r>
            <a:r>
              <a:rPr lang="es-ES" sz="2400" b="1" dirty="0">
                <a:effectLst>
                  <a:outerShdw blurRad="38100" dist="38100" dir="2700000" algn="tl">
                    <a:srgbClr val="C0C0C0"/>
                  </a:outerShdw>
                </a:effectLst>
              </a:rPr>
              <a:t>Ayudar</a:t>
            </a:r>
            <a:r>
              <a:rPr lang="es-ES" sz="2400" dirty="0">
                <a:effectLst>
                  <a:outerShdw blurRad="38100" dist="38100" dir="2700000" algn="tl">
                    <a:srgbClr val="C0C0C0"/>
                  </a:outerShdw>
                </a:effectLst>
              </a:rPr>
              <a:t> a investigar presuntas conductas</a:t>
            </a:r>
          </a:p>
          <a:p>
            <a:pPr algn="l">
              <a:buClr>
                <a:srgbClr val="CC0000"/>
              </a:buClr>
              <a:buSzPct val="150000"/>
              <a:defRPr/>
            </a:pPr>
            <a:r>
              <a:rPr lang="es-ES" sz="2400" dirty="0">
                <a:effectLst>
                  <a:outerShdw blurRad="38100" dist="38100" dir="2700000" algn="tl">
                    <a:srgbClr val="C0C0C0"/>
                  </a:outerShdw>
                </a:effectLst>
              </a:rPr>
              <a:t>   deshonestas </a:t>
            </a:r>
          </a:p>
          <a:p>
            <a:pPr algn="l">
              <a:buClr>
                <a:srgbClr val="CC0000"/>
              </a:buClr>
              <a:buSzPct val="150000"/>
              <a:buFontTx/>
              <a:buChar char="•"/>
              <a:defRPr/>
            </a:pPr>
            <a:endParaRPr lang="es-ES" sz="1400" dirty="0">
              <a:effectLst>
                <a:outerShdw blurRad="38100" dist="38100" dir="2700000" algn="tl">
                  <a:srgbClr val="C0C0C0"/>
                </a:outerShdw>
              </a:effectLst>
            </a:endParaRPr>
          </a:p>
          <a:p>
            <a:pPr algn="l">
              <a:buClr>
                <a:srgbClr val="CC0000"/>
              </a:buClr>
              <a:buSzPct val="150000"/>
              <a:buFontTx/>
              <a:buChar char="•"/>
              <a:defRPr/>
            </a:pPr>
            <a:r>
              <a:rPr lang="es-ES" sz="2400" b="1" dirty="0">
                <a:effectLst>
                  <a:outerShdw blurRad="38100" dist="38100" dir="2700000" algn="tl">
                    <a:srgbClr val="C0C0C0"/>
                  </a:outerShdw>
                </a:effectLst>
              </a:rPr>
              <a:t> Informar</a:t>
            </a:r>
            <a:r>
              <a:rPr lang="es-ES" sz="2400" dirty="0">
                <a:effectLst>
                  <a:outerShdw blurRad="38100" dist="38100" dir="2700000" algn="tl">
                    <a:srgbClr val="C0C0C0"/>
                  </a:outerShdw>
                </a:effectLst>
              </a:rPr>
              <a:t> sobre conductas impropias</a:t>
            </a:r>
          </a:p>
          <a:p>
            <a:pPr algn="l">
              <a:buClr>
                <a:srgbClr val="CC0000"/>
              </a:buClr>
              <a:buSzPct val="150000"/>
              <a:buFontTx/>
              <a:buChar char="•"/>
              <a:defRPr/>
            </a:pPr>
            <a:endParaRPr lang="es-ES" sz="1400" dirty="0">
              <a:effectLst>
                <a:outerShdw blurRad="38100" dist="38100" dir="2700000" algn="tl">
                  <a:srgbClr val="C0C0C0"/>
                </a:outerShdw>
              </a:effectLst>
            </a:endParaRPr>
          </a:p>
          <a:p>
            <a:pPr algn="l">
              <a:buClr>
                <a:srgbClr val="CC0000"/>
              </a:buClr>
              <a:buSzPct val="150000"/>
              <a:buFontTx/>
              <a:buChar char="•"/>
              <a:defRPr/>
            </a:pPr>
            <a:r>
              <a:rPr lang="es-ES" sz="2400" b="1" dirty="0">
                <a:effectLst>
                  <a:outerShdw blurRad="38100" dist="38100" dir="2700000" algn="tl">
                    <a:srgbClr val="C0C0C0"/>
                  </a:outerShdw>
                </a:effectLst>
              </a:rPr>
              <a:t> Corregir </a:t>
            </a:r>
            <a:r>
              <a:rPr lang="es-ES" sz="2400" dirty="0">
                <a:effectLst>
                  <a:outerShdw blurRad="38100" dist="38100" dir="2700000" algn="tl">
                    <a:srgbClr val="C0C0C0"/>
                  </a:outerShdw>
                </a:effectLst>
              </a:rPr>
              <a:t>a los individuos implicados</a:t>
            </a:r>
          </a:p>
        </p:txBody>
      </p:sp>
      <p:sp>
        <p:nvSpPr>
          <p:cNvPr id="62467" name="Rectangle 3"/>
          <p:cNvSpPr>
            <a:spLocks noChangeArrowheads="1"/>
          </p:cNvSpPr>
          <p:nvPr/>
        </p:nvSpPr>
        <p:spPr bwMode="auto">
          <a:xfrm>
            <a:off x="6516688" y="333375"/>
            <a:ext cx="2232025" cy="609600"/>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600" b="1">
                <a:effectLst>
                  <a:outerShdw blurRad="38100" dist="38100" dir="2700000" algn="tl">
                    <a:srgbClr val="FFFFFF"/>
                  </a:outerShdw>
                </a:effectLst>
              </a:rPr>
              <a:t> Autores,árbitros, </a:t>
            </a:r>
          </a:p>
          <a:p>
            <a:pPr algn="l">
              <a:buClr>
                <a:srgbClr val="FF0066"/>
              </a:buClr>
              <a:defRPr/>
            </a:pPr>
            <a:r>
              <a:rPr lang="es-ES" sz="1600" b="1">
                <a:effectLst>
                  <a:outerShdw blurRad="38100" dist="38100" dir="2700000" algn="tl">
                    <a:srgbClr val="FFFFFF"/>
                  </a:outerShdw>
                </a:effectLst>
              </a:rPr>
              <a:t>  editores</a:t>
            </a:r>
          </a:p>
        </p:txBody>
      </p:sp>
      <p:sp>
        <p:nvSpPr>
          <p:cNvPr id="274442" name="Rectangle 10"/>
          <p:cNvSpPr>
            <a:spLocks noChangeArrowheads="1"/>
          </p:cNvSpPr>
          <p:nvPr/>
        </p:nvSpPr>
        <p:spPr bwMode="auto">
          <a:xfrm>
            <a:off x="5364163" y="5506583"/>
            <a:ext cx="2203450" cy="396875"/>
          </a:xfrm>
          <a:prstGeom prst="rect">
            <a:avLst/>
          </a:prstGeom>
          <a:solidFill>
            <a:srgbClr val="CCCCFF"/>
          </a:solidFill>
          <a:ln>
            <a:noFill/>
          </a:ln>
          <a:effectLst/>
          <a:extLst/>
        </p:spPr>
        <p:txBody>
          <a:bodyPr wrap="none">
            <a:spAutoFit/>
          </a:bodyPr>
          <a:lstStyle/>
          <a:p>
            <a:pPr>
              <a:defRPr/>
            </a:pPr>
            <a:r>
              <a:rPr lang="es-ES">
                <a:effectLst>
                  <a:outerShdw blurRad="38100" dist="38100" dir="2700000" algn="tl">
                    <a:srgbClr val="C0C0C0"/>
                  </a:outerShdw>
                </a:effectLst>
              </a:rPr>
              <a:t>CB CDCHTA ULA</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7444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4440">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7444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4440">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7444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74440">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44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42" grpId="0" animBg="1"/>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9" name="Text Box 7"/>
          <p:cNvSpPr txBox="1">
            <a:spLocks noChangeArrowheads="1"/>
          </p:cNvSpPr>
          <p:nvPr/>
        </p:nvSpPr>
        <p:spPr bwMode="auto">
          <a:xfrm>
            <a:off x="2047875" y="3789363"/>
            <a:ext cx="5045075" cy="519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2800">
                <a:effectLst>
                  <a:outerShdw blurRad="38100" dist="38100" dir="2700000" algn="tl">
                    <a:srgbClr val="FFFFFF"/>
                  </a:outerShdw>
                </a:effectLst>
              </a:rPr>
              <a:t>En el proceso de publicación…</a:t>
            </a:r>
          </a:p>
        </p:txBody>
      </p:sp>
      <p:sp>
        <p:nvSpPr>
          <p:cNvPr id="23560" name="Line 8"/>
          <p:cNvSpPr>
            <a:spLocks noChangeShapeType="1"/>
          </p:cNvSpPr>
          <p:nvPr/>
        </p:nvSpPr>
        <p:spPr bwMode="auto">
          <a:xfrm>
            <a:off x="5364163" y="4868863"/>
            <a:ext cx="1800225" cy="0"/>
          </a:xfrm>
          <a:prstGeom prst="line">
            <a:avLst/>
          </a:prstGeom>
          <a:noFill/>
          <a:ln w="76200">
            <a:solidFill>
              <a:srgbClr val="CC00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xmlns="">
                <a:noFill/>
              </a14:hiddenFill>
            </a:ext>
          </a:extLst>
        </p:spPr>
        <p:txBody>
          <a:bodyPr/>
          <a:lstStyle/>
          <a:p>
            <a:endParaRPr lang="es-VE"/>
          </a:p>
        </p:txBody>
      </p:sp>
      <p:sp>
        <p:nvSpPr>
          <p:cNvPr id="62467" name="Rectangle 3"/>
          <p:cNvSpPr>
            <a:spLocks noChangeArrowheads="1"/>
          </p:cNvSpPr>
          <p:nvPr/>
        </p:nvSpPr>
        <p:spPr bwMode="auto">
          <a:xfrm>
            <a:off x="6516688" y="333375"/>
            <a:ext cx="2232025" cy="609600"/>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600" b="1">
                <a:effectLst>
                  <a:outerShdw blurRad="38100" dist="38100" dir="2700000" algn="tl">
                    <a:srgbClr val="FFFFFF"/>
                  </a:outerShdw>
                </a:effectLst>
              </a:rPr>
              <a:t> Autores,árbitros, </a:t>
            </a:r>
          </a:p>
          <a:p>
            <a:pPr algn="l">
              <a:buClr>
                <a:srgbClr val="FF0066"/>
              </a:buClr>
              <a:defRPr/>
            </a:pPr>
            <a:r>
              <a:rPr lang="es-ES" sz="1600" b="1">
                <a:effectLst>
                  <a:outerShdw blurRad="38100" dist="38100" dir="2700000" algn="tl">
                    <a:srgbClr val="FFFFFF"/>
                  </a:outerShdw>
                </a:effectLst>
              </a:rPr>
              <a:t>  editores</a:t>
            </a:r>
          </a:p>
        </p:txBody>
      </p:sp>
      <p:sp>
        <p:nvSpPr>
          <p:cNvPr id="23556" name="Text Box 4"/>
          <p:cNvSpPr txBox="1">
            <a:spLocks noChangeArrowheads="1"/>
          </p:cNvSpPr>
          <p:nvPr/>
        </p:nvSpPr>
        <p:spPr bwMode="auto">
          <a:xfrm>
            <a:off x="2752724" y="2438174"/>
            <a:ext cx="3635375" cy="636588"/>
          </a:xfrm>
          <a:prstGeom prst="rect">
            <a:avLst/>
          </a:prstGeom>
          <a:solidFill>
            <a:srgbClr val="CCCCFF"/>
          </a:solidFill>
          <a:ln w="57150">
            <a:solidFill>
              <a:schemeClr val="accent2"/>
            </a:solidFill>
            <a:miter lim="800000"/>
            <a:headEnd/>
            <a:tailEnd/>
          </a:ln>
          <a:effectLst>
            <a:outerShdw dist="35921" dir="2700000" algn="ctr" rotWithShape="0">
              <a:schemeClr val="bg2"/>
            </a:outerShdw>
          </a:effectLst>
        </p:spPr>
        <p:txBody>
          <a:bodyPr wrap="none">
            <a:spAutoFit/>
          </a:bodyPr>
          <a:lstStyle>
            <a:lvl1pPr marL="457200" indent="-457200" algn="l">
              <a:defRPr>
                <a:solidFill>
                  <a:schemeClr val="tx1"/>
                </a:solidFill>
                <a:latin typeface="Arial" charset="0"/>
              </a:defRPr>
            </a:lvl1pPr>
            <a:lvl2pPr marL="742950" indent="-285750" algn="l">
              <a:defRPr>
                <a:solidFill>
                  <a:schemeClr val="tx1"/>
                </a:solidFill>
                <a:latin typeface="Arial" charset="0"/>
              </a:defRPr>
            </a:lvl2pPr>
            <a:lvl3pPr marL="1143000" indent="-228600" algn="l">
              <a:defRPr>
                <a:solidFill>
                  <a:schemeClr val="tx1"/>
                </a:solidFill>
                <a:latin typeface="Arial" charset="0"/>
              </a:defRPr>
            </a:lvl3pPr>
            <a:lvl4pPr marL="1600200" indent="-228600" algn="l">
              <a:defRPr>
                <a:solidFill>
                  <a:schemeClr val="tx1"/>
                </a:solidFill>
                <a:latin typeface="Arial" charset="0"/>
              </a:defRPr>
            </a:lvl4pPr>
            <a:lvl5pPr marL="2057400" indent="-228600" algn="l">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defRPr/>
            </a:pPr>
            <a:r>
              <a:rPr lang="es-ES_tradnl" sz="3200" b="1" smtClean="0">
                <a:effectLst>
                  <a:outerShdw blurRad="38100" dist="38100" dir="2700000" algn="tl">
                    <a:srgbClr val="FFFFFF"/>
                  </a:outerShdw>
                </a:effectLst>
                <a:latin typeface="Comic Sans MS" pitchFamily="66" charset="0"/>
              </a:rPr>
              <a:t>III. Conclusiones</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560"/>
                                        </p:tgtEl>
                                        <p:attrNameLst>
                                          <p:attrName>style.visibility</p:attrName>
                                        </p:attrNameLst>
                                      </p:cBhvr>
                                      <p:to>
                                        <p:strVal val="visible"/>
                                      </p:to>
                                    </p:set>
                                    <p:animEffect transition="in" filter="wipe(left)">
                                      <p:cBhvr>
                                        <p:cTn id="7" dur="500"/>
                                        <p:tgtEl>
                                          <p:spTgt spid="235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0" grpId="0" animBg="1"/>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1274763" y="1773238"/>
            <a:ext cx="6592887" cy="4002087"/>
          </a:xfrm>
          <a:prstGeom prst="rect">
            <a:avLst/>
          </a:prstGeom>
          <a:solidFill>
            <a:schemeClr val="accent1">
              <a:lumMod val="90000"/>
            </a:schemeClr>
          </a:solidFill>
          <a:ln w="9525">
            <a:solidFill>
              <a:srgbClr val="0000CC"/>
            </a:solidFill>
            <a:miter lim="800000"/>
            <a:headEnd/>
            <a:tailEnd/>
          </a:ln>
          <a:effectLst>
            <a:outerShdw dist="35921" dir="2700000" algn="ctr" rotWithShape="0">
              <a:schemeClr val="tx1"/>
            </a:outerShdw>
          </a:effectLst>
        </p:spPr>
        <p:txBody>
          <a:bodyPr wrap="none">
            <a:spAutoFit/>
          </a:bodyPr>
          <a:lstStyle/>
          <a:p>
            <a:pPr>
              <a:defRPr/>
            </a:pPr>
            <a:endParaRPr lang="es-ES" sz="1000" b="1">
              <a:solidFill>
                <a:srgbClr val="0000CC"/>
              </a:solidFill>
              <a:effectLst>
                <a:outerShdw blurRad="38100" dist="38100" dir="2700000" algn="tl">
                  <a:srgbClr val="000000"/>
                </a:outerShdw>
              </a:effectLst>
            </a:endParaRPr>
          </a:p>
          <a:p>
            <a:pPr>
              <a:defRPr/>
            </a:pPr>
            <a:r>
              <a:rPr lang="es-ES" sz="6000" b="1">
                <a:solidFill>
                  <a:srgbClr val="0000CC"/>
                </a:solidFill>
                <a:effectLst>
                  <a:outerShdw blurRad="38100" dist="38100" dir="2700000" algn="tl">
                    <a:srgbClr val="000000"/>
                  </a:outerShdw>
                </a:effectLst>
              </a:rPr>
              <a:t>CREAR CULTURA</a:t>
            </a:r>
          </a:p>
          <a:p>
            <a:pPr>
              <a:defRPr/>
            </a:pPr>
            <a:r>
              <a:rPr lang="es-ES" sz="4400" b="1">
                <a:solidFill>
                  <a:srgbClr val="0000CC"/>
                </a:solidFill>
                <a:effectLst>
                  <a:outerShdw blurRad="38100" dist="38100" dir="2700000" algn="tl">
                    <a:srgbClr val="000000"/>
                  </a:outerShdw>
                </a:effectLst>
              </a:rPr>
              <a:t>DE</a:t>
            </a:r>
          </a:p>
          <a:p>
            <a:pPr>
              <a:defRPr/>
            </a:pPr>
            <a:r>
              <a:rPr lang="es-ES" sz="1200" b="1">
                <a:solidFill>
                  <a:srgbClr val="0000CC"/>
                </a:solidFill>
                <a:effectLst>
                  <a:outerShdw blurRad="38100" dist="38100" dir="2700000" algn="tl">
                    <a:srgbClr val="000000"/>
                  </a:outerShdw>
                </a:effectLst>
              </a:rPr>
              <a:t> </a:t>
            </a:r>
          </a:p>
          <a:p>
            <a:pPr>
              <a:defRPr/>
            </a:pPr>
            <a:r>
              <a:rPr lang="es-ES" sz="6000" b="1">
                <a:solidFill>
                  <a:srgbClr val="0000CC"/>
                </a:solidFill>
                <a:effectLst>
                  <a:outerShdw blurRad="38100" dist="38100" dir="2700000" algn="tl">
                    <a:srgbClr val="000000"/>
                  </a:outerShdw>
                </a:effectLst>
              </a:rPr>
              <a:t>INTEGRIDAD</a:t>
            </a:r>
          </a:p>
          <a:p>
            <a:pPr>
              <a:defRPr/>
            </a:pPr>
            <a:r>
              <a:rPr lang="es-ES" sz="6000" b="1">
                <a:solidFill>
                  <a:srgbClr val="0000CC"/>
                </a:solidFill>
                <a:effectLst>
                  <a:outerShdw blurRad="38100" dist="38100" dir="2700000" algn="tl">
                    <a:srgbClr val="000000"/>
                  </a:outerShdw>
                </a:effectLst>
              </a:rPr>
              <a:t>ACADÉMICA</a:t>
            </a:r>
          </a:p>
          <a:p>
            <a:pPr>
              <a:defRPr/>
            </a:pPr>
            <a:r>
              <a:rPr lang="es-ES" sz="1000" b="1">
                <a:solidFill>
                  <a:srgbClr val="0000CC"/>
                </a:solidFill>
                <a:effectLst>
                  <a:outerShdw blurRad="38100" dist="38100" dir="2700000" algn="tl">
                    <a:srgbClr val="000000"/>
                  </a:outerShdw>
                </a:effectLst>
              </a:rPr>
              <a:t> </a:t>
            </a:r>
          </a:p>
        </p:txBody>
      </p:sp>
      <p:sp>
        <p:nvSpPr>
          <p:cNvPr id="3"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Text Box 4"/>
          <p:cNvSpPr txBox="1">
            <a:spLocks noChangeArrowheads="1"/>
          </p:cNvSpPr>
          <p:nvPr/>
        </p:nvSpPr>
        <p:spPr bwMode="auto">
          <a:xfrm>
            <a:off x="2987675" y="981075"/>
            <a:ext cx="3168650" cy="974725"/>
          </a:xfrm>
          <a:prstGeom prst="rect">
            <a:avLst/>
          </a:prstGeom>
          <a:solidFill>
            <a:srgbClr val="FFC000"/>
          </a:solidFill>
          <a:ln w="28575">
            <a:solidFill>
              <a:srgbClr val="CC0000"/>
            </a:solidFill>
            <a:miter lim="800000"/>
            <a:headEnd/>
            <a:tailEnd/>
          </a:ln>
          <a:effectLst/>
          <a:extLst/>
        </p:spPr>
        <p:txBody>
          <a:bodyPr>
            <a:spAutoFit/>
          </a:bodyPr>
          <a:lstStyle/>
          <a:p>
            <a:pPr>
              <a:defRPr/>
            </a:pPr>
            <a:r>
              <a:rPr lang="es-ES_tradnl" sz="2800">
                <a:effectLst>
                  <a:outerShdw blurRad="38100" dist="38100" dir="2700000" algn="tl">
                    <a:srgbClr val="C0C0C0"/>
                  </a:outerShdw>
                </a:effectLst>
              </a:rPr>
              <a:t>Responsabilidad</a:t>
            </a:r>
          </a:p>
          <a:p>
            <a:pPr>
              <a:defRPr/>
            </a:pPr>
            <a:r>
              <a:rPr lang="es-ES_tradnl" sz="2800">
                <a:effectLst>
                  <a:outerShdw blurRad="38100" dist="38100" dir="2700000" algn="tl">
                    <a:srgbClr val="C0C0C0"/>
                  </a:outerShdw>
                </a:effectLst>
              </a:rPr>
              <a:t>de autores</a:t>
            </a:r>
          </a:p>
        </p:txBody>
      </p:sp>
      <p:sp>
        <p:nvSpPr>
          <p:cNvPr id="48134" name="Rectangle 6"/>
          <p:cNvSpPr>
            <a:spLocks noChangeArrowheads="1"/>
          </p:cNvSpPr>
          <p:nvPr/>
        </p:nvSpPr>
        <p:spPr bwMode="auto">
          <a:xfrm>
            <a:off x="2844006" y="3573016"/>
            <a:ext cx="3455987" cy="974725"/>
          </a:xfrm>
          <a:prstGeom prst="rect">
            <a:avLst/>
          </a:prstGeom>
          <a:solidFill>
            <a:srgbClr val="B4BDE2"/>
          </a:solidFill>
          <a:ln w="28575">
            <a:solidFill>
              <a:srgbClr val="CC0000"/>
            </a:solidFill>
            <a:miter lim="800000"/>
            <a:headEnd/>
            <a:tailEnd/>
          </a:ln>
          <a:effectLst/>
          <a:extLst/>
        </p:spPr>
        <p:txBody>
          <a:bodyPr>
            <a:spAutoFit/>
          </a:bodyPr>
          <a:lstStyle/>
          <a:p>
            <a:pPr>
              <a:defRPr/>
            </a:pPr>
            <a:r>
              <a:rPr lang="es-ES_tradnl" sz="2800">
                <a:effectLst>
                  <a:outerShdw blurRad="38100" dist="38100" dir="2700000" algn="tl">
                    <a:srgbClr val="C0C0C0"/>
                  </a:outerShdw>
                </a:effectLst>
              </a:rPr>
              <a:t>Responsabilidad </a:t>
            </a:r>
          </a:p>
          <a:p>
            <a:pPr>
              <a:defRPr/>
            </a:pPr>
            <a:r>
              <a:rPr lang="es-ES_tradnl" sz="2800">
                <a:effectLst>
                  <a:outerShdw blurRad="38100" dist="38100" dir="2700000" algn="tl">
                    <a:srgbClr val="C0C0C0"/>
                  </a:outerShdw>
                </a:effectLst>
              </a:rPr>
              <a:t>de editores</a:t>
            </a:r>
          </a:p>
        </p:txBody>
      </p:sp>
      <p:sp>
        <p:nvSpPr>
          <p:cNvPr id="48136" name="Text Box 8"/>
          <p:cNvSpPr txBox="1">
            <a:spLocks noChangeArrowheads="1"/>
          </p:cNvSpPr>
          <p:nvPr/>
        </p:nvSpPr>
        <p:spPr bwMode="auto">
          <a:xfrm>
            <a:off x="2987675" y="2204864"/>
            <a:ext cx="3168650" cy="974725"/>
          </a:xfrm>
          <a:prstGeom prst="rect">
            <a:avLst/>
          </a:prstGeom>
          <a:solidFill>
            <a:srgbClr val="92D050"/>
          </a:solidFill>
          <a:ln w="28575">
            <a:solidFill>
              <a:srgbClr val="CC0000"/>
            </a:solidFill>
            <a:miter lim="800000"/>
            <a:headEnd/>
            <a:tailEnd/>
          </a:ln>
          <a:effectLst/>
          <a:extLst/>
        </p:spPr>
        <p:txBody>
          <a:bodyPr>
            <a:spAutoFit/>
          </a:bodyPr>
          <a:lstStyle/>
          <a:p>
            <a:pPr>
              <a:defRPr/>
            </a:pPr>
            <a:r>
              <a:rPr lang="es-ES_tradnl" sz="2800">
                <a:effectLst>
                  <a:outerShdw blurRad="38100" dist="38100" dir="2700000" algn="tl">
                    <a:srgbClr val="C0C0C0"/>
                  </a:outerShdw>
                </a:effectLst>
              </a:rPr>
              <a:t>Responsabilidad</a:t>
            </a:r>
          </a:p>
          <a:p>
            <a:pPr>
              <a:defRPr/>
            </a:pPr>
            <a:r>
              <a:rPr lang="es-ES_tradnl" sz="2800">
                <a:effectLst>
                  <a:outerShdw blurRad="38100" dist="38100" dir="2700000" algn="tl">
                    <a:srgbClr val="C0C0C0"/>
                  </a:outerShdw>
                </a:effectLst>
              </a:rPr>
              <a:t>de revisores</a:t>
            </a:r>
          </a:p>
        </p:txBody>
      </p:sp>
      <p:sp>
        <p:nvSpPr>
          <p:cNvPr id="48138" name="Rectangle 10"/>
          <p:cNvSpPr>
            <a:spLocks noChangeArrowheads="1"/>
          </p:cNvSpPr>
          <p:nvPr/>
        </p:nvSpPr>
        <p:spPr bwMode="auto">
          <a:xfrm>
            <a:off x="2843213" y="4922158"/>
            <a:ext cx="3455987" cy="974725"/>
          </a:xfrm>
          <a:prstGeom prst="rect">
            <a:avLst/>
          </a:prstGeom>
          <a:solidFill>
            <a:srgbClr val="FFB7B7"/>
          </a:solidFill>
          <a:ln w="28575">
            <a:solidFill>
              <a:srgbClr val="CC0000"/>
            </a:solidFill>
            <a:miter lim="800000"/>
            <a:headEnd/>
            <a:tailEnd/>
          </a:ln>
          <a:effectLst/>
          <a:extLst/>
        </p:spPr>
        <p:txBody>
          <a:bodyPr>
            <a:spAutoFit/>
          </a:bodyPr>
          <a:lstStyle/>
          <a:p>
            <a:pPr>
              <a:defRPr/>
            </a:pPr>
            <a:r>
              <a:rPr lang="es-ES_tradnl" sz="2800">
                <a:effectLst>
                  <a:outerShdw blurRad="38100" dist="38100" dir="2700000" algn="tl">
                    <a:srgbClr val="C0C0C0"/>
                  </a:outerShdw>
                </a:effectLst>
              </a:rPr>
              <a:t>Responsabilidad </a:t>
            </a:r>
          </a:p>
          <a:p>
            <a:pPr>
              <a:defRPr/>
            </a:pPr>
            <a:r>
              <a:rPr lang="es-ES_tradnl" sz="2800">
                <a:effectLst>
                  <a:outerShdw blurRad="38100" dist="38100" dir="2700000" algn="tl">
                    <a:srgbClr val="C0C0C0"/>
                  </a:outerShdw>
                </a:effectLst>
              </a:rPr>
              <a:t>de instituciones</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animBg="1"/>
      <p:bldP spid="48134" grpId="0" animBg="1"/>
      <p:bldP spid="48136" grpId="0" animBg="1"/>
      <p:bldP spid="48138" grpId="0" animBg="1"/>
    </p:bldLst>
  </p:timing>
</p:sld>
</file>

<file path=ppt/slides/slide169.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77829" name="Text Box 5"/>
          <p:cNvSpPr txBox="1">
            <a:spLocks noChangeArrowheads="1"/>
          </p:cNvSpPr>
          <p:nvPr/>
        </p:nvSpPr>
        <p:spPr bwMode="auto">
          <a:xfrm>
            <a:off x="2127250" y="2057400"/>
            <a:ext cx="4889500" cy="2741613"/>
          </a:xfrm>
          <a:prstGeom prst="rect">
            <a:avLst/>
          </a:prstGeom>
          <a:solidFill>
            <a:schemeClr val="bg1"/>
          </a:solidFill>
          <a:ln w="28575">
            <a:solidFill>
              <a:srgbClr val="FF0066"/>
            </a:solidFill>
            <a:miter lim="800000"/>
            <a:headEnd/>
            <a:tailEnd/>
          </a:ln>
          <a:effectLst/>
        </p:spPr>
        <p:txBody>
          <a:bodyPr>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2800" smtClean="0">
                <a:effectLst>
                  <a:outerShdw blurRad="38100" dist="38100" dir="2700000" algn="tl">
                    <a:srgbClr val="C0C0C0"/>
                  </a:outerShdw>
                </a:effectLst>
              </a:rPr>
              <a:t>Los tópicos discutidos </a:t>
            </a:r>
          </a:p>
          <a:p>
            <a:pPr eaLnBrk="1" hangingPunct="1">
              <a:defRPr/>
            </a:pPr>
            <a:r>
              <a:rPr lang="es-ES_tradnl" sz="2800" smtClean="0">
                <a:effectLst>
                  <a:outerShdw blurRad="38100" dist="38100" dir="2700000" algn="tl">
                    <a:srgbClr val="C0C0C0"/>
                  </a:outerShdw>
                </a:effectLst>
              </a:rPr>
              <a:t>son muchos </a:t>
            </a:r>
          </a:p>
          <a:p>
            <a:pPr eaLnBrk="1" hangingPunct="1">
              <a:defRPr/>
            </a:pPr>
            <a:r>
              <a:rPr lang="es-ES_tradnl" sz="2800" smtClean="0">
                <a:effectLst>
                  <a:outerShdw blurRad="38100" dist="38100" dir="2700000" algn="tl">
                    <a:srgbClr val="C0C0C0"/>
                  </a:outerShdw>
                </a:effectLst>
              </a:rPr>
              <a:t>y pueden resultar ser </a:t>
            </a:r>
          </a:p>
          <a:p>
            <a:pPr eaLnBrk="1" hangingPunct="1">
              <a:defRPr/>
            </a:pPr>
            <a:r>
              <a:rPr lang="es-ES_tradnl" sz="4400" smtClean="0">
                <a:effectLst>
                  <a:outerShdw blurRad="38100" dist="38100" dir="2700000" algn="tl">
                    <a:srgbClr val="C0C0C0"/>
                  </a:outerShdw>
                </a:effectLst>
              </a:rPr>
              <a:t>extremadamente difíciles</a:t>
            </a:r>
            <a:endParaRPr lang="es-ES_tradnl" sz="2000" smtClean="0">
              <a:effectLst>
                <a:outerShdw blurRad="38100" dist="38100" dir="2700000" algn="tl">
                  <a:srgbClr val="C0C0C0"/>
                </a:outerShdw>
              </a:effectLst>
            </a:endParaRPr>
          </a:p>
        </p:txBody>
      </p:sp>
      <p:sp>
        <p:nvSpPr>
          <p:cNvPr id="77831" name="Text Box 7"/>
          <p:cNvSpPr txBox="1">
            <a:spLocks noChangeArrowheads="1"/>
          </p:cNvSpPr>
          <p:nvPr/>
        </p:nvSpPr>
        <p:spPr bwMode="auto">
          <a:xfrm>
            <a:off x="5580063" y="5300663"/>
            <a:ext cx="2540000" cy="519112"/>
          </a:xfrm>
          <a:prstGeom prst="rect">
            <a:avLst/>
          </a:prstGeom>
          <a:noFill/>
          <a:ln w="9525">
            <a:noFill/>
            <a:miter lim="800000"/>
            <a:headEnd/>
            <a:tailEnd/>
          </a:ln>
          <a:effectLst/>
        </p:spPr>
        <p:txBody>
          <a:bodyPr wrap="none">
            <a:spAutoFit/>
          </a:bodyPr>
          <a:lstStyle/>
          <a:p>
            <a:pPr algn="l">
              <a:defRPr/>
            </a:pPr>
            <a:r>
              <a:rPr lang="es-ES_tradnl" sz="2800" b="1">
                <a:effectLst>
                  <a:outerShdw blurRad="38100" dist="38100" dir="2700000" algn="tl">
                    <a:srgbClr val="FFFFFF"/>
                  </a:outerShdw>
                </a:effectLst>
              </a:rPr>
              <a:t>Sin embargo…</a:t>
            </a: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7829"/>
                                        </p:tgtEl>
                                        <p:attrNameLst>
                                          <p:attrName>style.visibility</p:attrName>
                                        </p:attrNameLst>
                                      </p:cBhvr>
                                      <p:to>
                                        <p:strVal val="visible"/>
                                      </p:to>
                                    </p:set>
                                    <p:anim calcmode="discrete" valueType="clr">
                                      <p:cBhvr override="childStyle">
                                        <p:cTn id="7" dur="80"/>
                                        <p:tgtEl>
                                          <p:spTgt spid="77829"/>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7829"/>
                                        </p:tgtEl>
                                        <p:attrNameLst>
                                          <p:attrName>fillcolor</p:attrName>
                                        </p:attrNameLst>
                                      </p:cBhvr>
                                      <p:tavLst>
                                        <p:tav tm="0">
                                          <p:val>
                                            <p:clrVal>
                                              <a:schemeClr val="accent2"/>
                                            </p:clrVal>
                                          </p:val>
                                        </p:tav>
                                        <p:tav tm="50000">
                                          <p:val>
                                            <p:clrVal>
                                              <a:schemeClr val="hlink"/>
                                            </p:clrVal>
                                          </p:val>
                                        </p:tav>
                                      </p:tavLst>
                                    </p:anim>
                                    <p:set>
                                      <p:cBhvr>
                                        <p:cTn id="9" dur="80"/>
                                        <p:tgtEl>
                                          <p:spTgt spid="77829"/>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78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9" grpId="0" animBg="1"/>
      <p:bldP spid="778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159848" y="2601925"/>
            <a:ext cx="6824304"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r>
              <a:rPr lang="en-US" sz="2800" i="1" dirty="0"/>
              <a:t>The open access movement or</a:t>
            </a:r>
          </a:p>
          <a:p>
            <a:r>
              <a:rPr lang="en-US" sz="2800" i="1" dirty="0"/>
              <a:t>“</a:t>
            </a:r>
            <a:r>
              <a:rPr lang="en-US" sz="2800" i="1" dirty="0" err="1"/>
              <a:t>edemocracy</a:t>
            </a:r>
            <a:r>
              <a:rPr lang="en-US" sz="2800" i="1" dirty="0" smtClean="0"/>
              <a:t>”: </a:t>
            </a:r>
            <a:r>
              <a:rPr lang="en-US" sz="2800" i="1" dirty="0"/>
              <a:t>its birth, rise, problems</a:t>
            </a:r>
          </a:p>
          <a:p>
            <a:r>
              <a:rPr lang="es-VE" sz="2800" i="1" dirty="0"/>
              <a:t>and </a:t>
            </a:r>
            <a:r>
              <a:rPr lang="es-VE" sz="2800" i="1" dirty="0" err="1" smtClean="0"/>
              <a:t>solutions</a:t>
            </a:r>
            <a:endParaRPr lang="es-VE" sz="2800" i="1" dirty="0"/>
          </a:p>
        </p:txBody>
      </p:sp>
      <p:sp>
        <p:nvSpPr>
          <p:cNvPr id="3" name="2 Rectángulo"/>
          <p:cNvSpPr/>
          <p:nvPr/>
        </p:nvSpPr>
        <p:spPr>
          <a:xfrm>
            <a:off x="4913018" y="4149079"/>
            <a:ext cx="2664296" cy="584775"/>
          </a:xfrm>
          <a:prstGeom prst="rect">
            <a:avLst/>
          </a:prstGeom>
        </p:spPr>
        <p:txBody>
          <a:bodyPr wrap="square">
            <a:spAutoFit/>
          </a:bodyPr>
          <a:lstStyle/>
          <a:p>
            <a:pPr lvl="0" algn="l"/>
            <a:r>
              <a:rPr lang="es-VE" sz="1600" dirty="0">
                <a:solidFill>
                  <a:srgbClr val="000000"/>
                </a:solidFill>
              </a:rPr>
              <a:t>Françoise </a:t>
            </a:r>
            <a:r>
              <a:rPr lang="es-VE" sz="1600" dirty="0" err="1" smtClean="0">
                <a:solidFill>
                  <a:srgbClr val="000000"/>
                </a:solidFill>
              </a:rPr>
              <a:t>Salager</a:t>
            </a:r>
            <a:r>
              <a:rPr lang="es-VE" sz="1600" dirty="0" smtClean="0">
                <a:solidFill>
                  <a:srgbClr val="000000"/>
                </a:solidFill>
              </a:rPr>
              <a:t>- Meyer</a:t>
            </a:r>
          </a:p>
          <a:p>
            <a:pPr lvl="0" algn="l"/>
            <a:r>
              <a:rPr lang="es-VE" sz="1600" dirty="0"/>
              <a:t>Ibérica </a:t>
            </a:r>
            <a:r>
              <a:rPr lang="es-VE" sz="1600" dirty="0" smtClean="0"/>
              <a:t>2012, 24 </a:t>
            </a:r>
            <a:r>
              <a:rPr lang="es-VE" sz="1600" dirty="0"/>
              <a:t>: 9-28</a:t>
            </a:r>
            <a:endParaRPr lang="es-ES_tradnl" sz="1600" dirty="0">
              <a:solidFill>
                <a:srgbClr val="808080"/>
              </a:solidFill>
              <a:latin typeface="Arial" charset="0"/>
            </a:endParaRPr>
          </a:p>
        </p:txBody>
      </p:sp>
      <p:sp>
        <p:nvSpPr>
          <p:cNvPr id="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5" name="Text Box 11"/>
          <p:cNvSpPr txBox="1">
            <a:spLocks noChangeArrowheads="1"/>
          </p:cNvSpPr>
          <p:nvPr/>
        </p:nvSpPr>
        <p:spPr bwMode="auto">
          <a:xfrm>
            <a:off x="737951" y="980728"/>
            <a:ext cx="1850186" cy="707886"/>
          </a:xfrm>
          <a:prstGeom prst="rect">
            <a:avLst/>
          </a:prstGeom>
          <a:solidFill>
            <a:schemeClr val="bg1"/>
          </a:solidFill>
          <a:ln w="28575">
            <a:solidFill>
              <a:srgbClr val="0000FF"/>
            </a:solidFill>
            <a:miter lim="800000"/>
            <a:headEnd/>
            <a:tailEnd/>
          </a:ln>
          <a:effectLst>
            <a:outerShdw dist="53882" dir="2700000" algn="ctr" rotWithShape="0">
              <a:schemeClr val="tx1"/>
            </a:outerShdw>
          </a:effectLst>
        </p:spPr>
        <p:txBody>
          <a:bodyPr wrap="none">
            <a:spAutoFit/>
          </a:bodyPr>
          <a:lstStyle/>
          <a:p>
            <a:pPr marL="261938" indent="-261938" algn="l">
              <a:buClr>
                <a:srgbClr val="C00000"/>
              </a:buClr>
              <a:buSzPct val="150000"/>
              <a:buFont typeface="Arial" pitchFamily="34" charset="0"/>
              <a:buChar char="•"/>
              <a:defRPr/>
            </a:pPr>
            <a:r>
              <a:rPr lang="es-ES_tradnl" dirty="0" smtClean="0">
                <a:effectLst>
                  <a:outerShdw blurRad="38100" dist="38100" dir="2700000" algn="tl">
                    <a:srgbClr val="C0C0C0"/>
                  </a:outerShdw>
                </a:effectLst>
              </a:rPr>
              <a:t>¿</a:t>
            </a:r>
            <a:r>
              <a:rPr lang="es-ES_tradnl" dirty="0">
                <a:effectLst>
                  <a:outerShdw blurRad="38100" dist="38100" dir="2700000" algn="tl">
                    <a:srgbClr val="C0C0C0"/>
                  </a:outerShdw>
                </a:effectLst>
              </a:rPr>
              <a:t>Qué pasa </a:t>
            </a:r>
            <a:endParaRPr lang="es-ES_tradnl" dirty="0" smtClean="0">
              <a:effectLst>
                <a:outerShdw blurRad="38100" dist="38100" dir="2700000" algn="tl">
                  <a:srgbClr val="C0C0C0"/>
                </a:outerShdw>
              </a:effectLst>
            </a:endParaRPr>
          </a:p>
          <a:p>
            <a:pPr algn="l">
              <a:buClr>
                <a:srgbClr val="C00000"/>
              </a:buClr>
              <a:buSzPct val="150000"/>
              <a:defRPr/>
            </a:pPr>
            <a:r>
              <a:rPr lang="es-ES_tradnl" dirty="0" smtClean="0">
                <a:effectLst>
                  <a:outerShdw blurRad="38100" dist="38100" dir="2700000" algn="tl">
                    <a:srgbClr val="C0C0C0"/>
                  </a:outerShdw>
                </a:effectLst>
              </a:rPr>
              <a:t> actualmente</a:t>
            </a:r>
            <a:r>
              <a:rPr lang="es-ES_tradnl" dirty="0">
                <a:effectLst>
                  <a:outerShdw blurRad="38100" dist="38100" dir="2700000" algn="tl">
                    <a:srgbClr val="C0C0C0"/>
                  </a:outerShdw>
                </a:effectLst>
              </a:rPr>
              <a:t>?</a:t>
            </a:r>
          </a:p>
        </p:txBody>
      </p:sp>
      <p:sp>
        <p:nvSpPr>
          <p:cNvPr id="6"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extLst>
      <p:ext uri="{BB962C8B-B14F-4D97-AF65-F5344CB8AC3E}">
        <p14:creationId xmlns:p14="http://schemas.microsoft.com/office/powerpoint/2010/main" xmlns="" val="1329268064"/>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66565" name="Text Box 5"/>
          <p:cNvSpPr txBox="1">
            <a:spLocks noChangeArrowheads="1"/>
          </p:cNvSpPr>
          <p:nvPr/>
        </p:nvSpPr>
        <p:spPr bwMode="auto">
          <a:xfrm>
            <a:off x="1474788" y="2303463"/>
            <a:ext cx="6192837" cy="2800350"/>
          </a:xfrm>
          <a:prstGeom prst="rect">
            <a:avLst/>
          </a:prstGeom>
          <a:solidFill>
            <a:schemeClr val="bg1"/>
          </a:solidFill>
          <a:ln w="28575">
            <a:solidFill>
              <a:srgbClr val="CC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defRPr/>
            </a:pPr>
            <a:endParaRPr lang="es-ES_tradnl" sz="1000">
              <a:effectLst>
                <a:outerShdw blurRad="38100" dist="38100" dir="2700000" algn="tl">
                  <a:srgbClr val="C0C0C0"/>
                </a:outerShdw>
              </a:effectLst>
            </a:endParaRPr>
          </a:p>
          <a:p>
            <a:pPr>
              <a:defRPr/>
            </a:pPr>
            <a:r>
              <a:rPr lang="es-ES_tradnl" sz="2400">
                <a:effectLst>
                  <a:outerShdw blurRad="38100" dist="38100" dir="2700000" algn="tl">
                    <a:srgbClr val="C0C0C0"/>
                  </a:outerShdw>
                </a:effectLst>
              </a:rPr>
              <a:t>¡El haberlos discutido en alguna ocasión, indiscutiblemente coloca al individuo, </a:t>
            </a:r>
          </a:p>
          <a:p>
            <a:pPr>
              <a:defRPr/>
            </a:pPr>
            <a:r>
              <a:rPr lang="es-ES_tradnl" sz="2400">
                <a:effectLst>
                  <a:outerShdw blurRad="38100" dist="38100" dir="2700000" algn="tl">
                    <a:srgbClr val="C0C0C0"/>
                  </a:outerShdw>
                </a:effectLst>
              </a:rPr>
              <a:t>estudiante, profesor, investigador, </a:t>
            </a:r>
          </a:p>
          <a:p>
            <a:pPr>
              <a:defRPr/>
            </a:pPr>
            <a:r>
              <a:rPr lang="es-ES_tradnl" sz="2400">
                <a:effectLst>
                  <a:outerShdw blurRad="38100" dist="38100" dir="2700000" algn="tl">
                    <a:srgbClr val="C0C0C0"/>
                  </a:outerShdw>
                </a:effectLst>
              </a:rPr>
              <a:t>tutor, administrador, </a:t>
            </a:r>
          </a:p>
          <a:p>
            <a:pPr>
              <a:defRPr/>
            </a:pPr>
            <a:r>
              <a:rPr lang="es-ES_tradnl" sz="2400">
                <a:effectLst>
                  <a:outerShdw blurRad="38100" dist="38100" dir="2700000" algn="tl">
                    <a:srgbClr val="C0C0C0"/>
                  </a:outerShdw>
                </a:effectLst>
              </a:rPr>
              <a:t>en una </a:t>
            </a:r>
            <a:r>
              <a:rPr lang="es-ES_tradnl" sz="3600">
                <a:effectLst>
                  <a:outerShdw blurRad="38100" dist="38100" dir="2700000" algn="tl">
                    <a:srgbClr val="C0C0C0"/>
                  </a:outerShdw>
                </a:effectLst>
              </a:rPr>
              <a:t>mejor posición</a:t>
            </a:r>
            <a:r>
              <a:rPr lang="es-ES_tradnl" sz="2400">
                <a:effectLst>
                  <a:outerShdw blurRad="38100" dist="38100" dir="2700000" algn="tl">
                    <a:srgbClr val="C0C0C0"/>
                  </a:outerShdw>
                </a:effectLst>
              </a:rPr>
              <a:t> para enfrentarlos!</a:t>
            </a:r>
          </a:p>
          <a:p>
            <a:pPr>
              <a:defRPr/>
            </a:pPr>
            <a:endParaRPr lang="es-ES_tradnl" sz="1000">
              <a:effectLst>
                <a:outerShdw blurRad="38100" dist="38100" dir="2700000" algn="tl">
                  <a:srgbClr val="C0C0C0"/>
                </a:outerShdw>
              </a:effectLst>
            </a:endParaRPr>
          </a:p>
        </p:txBody>
      </p:sp>
      <p:sp>
        <p:nvSpPr>
          <p:cNvPr id="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6565"/>
                                        </p:tgtEl>
                                        <p:attrNameLst>
                                          <p:attrName>style.visibility</p:attrName>
                                        </p:attrNameLst>
                                      </p:cBhvr>
                                      <p:to>
                                        <p:strVal val="visible"/>
                                      </p:to>
                                    </p:set>
                                    <p:anim calcmode="discrete" valueType="clr">
                                      <p:cBhvr override="childStyle">
                                        <p:cTn id="7" dur="80"/>
                                        <p:tgtEl>
                                          <p:spTgt spid="6656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6565"/>
                                        </p:tgtEl>
                                        <p:attrNameLst>
                                          <p:attrName>fillcolor</p:attrName>
                                        </p:attrNameLst>
                                      </p:cBhvr>
                                      <p:tavLst>
                                        <p:tav tm="0">
                                          <p:val>
                                            <p:clrVal>
                                              <a:schemeClr val="accent2"/>
                                            </p:clrVal>
                                          </p:val>
                                        </p:tav>
                                        <p:tav tm="50000">
                                          <p:val>
                                            <p:clrVal>
                                              <a:schemeClr val="hlink"/>
                                            </p:clrVal>
                                          </p:val>
                                        </p:tav>
                                      </p:tavLst>
                                    </p:anim>
                                    <p:set>
                                      <p:cBhvr>
                                        <p:cTn id="9" dur="80"/>
                                        <p:tgtEl>
                                          <p:spTgt spid="6656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5" grpId="0" animBg="1"/>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50" name="Text Box 6"/>
          <p:cNvSpPr txBox="1">
            <a:spLocks noChangeArrowheads="1"/>
          </p:cNvSpPr>
          <p:nvPr/>
        </p:nvSpPr>
        <p:spPr bwMode="auto">
          <a:xfrm>
            <a:off x="1439863" y="2132856"/>
            <a:ext cx="6264275" cy="3924151"/>
          </a:xfrm>
          <a:prstGeom prst="rect">
            <a:avLst/>
          </a:prstGeom>
          <a:solidFill>
            <a:schemeClr val="bg1"/>
          </a:solidFill>
          <a:ln>
            <a:noFill/>
          </a:ln>
          <a:effectLst/>
          <a:extLst>
            <a:ext uri="{91240B29-F687-4F45-9708-019B960494DF}">
              <a14:hiddenLine xmlns:a14="http://schemas.microsoft.com/office/drawing/2010/main" xmlns="" w="9525">
                <a:solidFill>
                  <a:srgbClr val="AF2905"/>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buClr>
                <a:srgbClr val="B82C00"/>
              </a:buClr>
              <a:buSzPct val="200000"/>
              <a:buFontTx/>
              <a:buChar char="•"/>
              <a:defRPr/>
            </a:pPr>
            <a:endParaRPr lang="es-ES_tradnl" sz="1200" dirty="0">
              <a:effectLst>
                <a:outerShdw blurRad="38100" dist="38100" dir="2700000" algn="tl">
                  <a:srgbClr val="C0C0C0"/>
                </a:outerShdw>
              </a:effectLst>
            </a:endParaRPr>
          </a:p>
          <a:p>
            <a:pPr algn="l">
              <a:buClr>
                <a:srgbClr val="B82C00"/>
              </a:buClr>
              <a:buSzPct val="200000"/>
              <a:buFontTx/>
              <a:buChar char="•"/>
              <a:defRPr/>
            </a:pPr>
            <a:r>
              <a:rPr lang="es-ES_tradnl" sz="2400" dirty="0">
                <a:effectLst>
                  <a:outerShdw blurRad="38100" dist="38100" dir="2700000" algn="tl">
                    <a:srgbClr val="C0C0C0"/>
                  </a:outerShdw>
                </a:effectLst>
              </a:rPr>
              <a:t> </a:t>
            </a:r>
            <a:r>
              <a:rPr lang="es-ES_tradnl" sz="2400" b="1" dirty="0">
                <a:effectLst>
                  <a:outerShdw blurRad="38100" dist="38100" dir="2700000" algn="tl">
                    <a:srgbClr val="C0C0C0"/>
                  </a:outerShdw>
                </a:effectLst>
              </a:rPr>
              <a:t>Educar</a:t>
            </a:r>
            <a:r>
              <a:rPr lang="es-ES_tradnl" sz="2400" dirty="0">
                <a:effectLst>
                  <a:outerShdw blurRad="38100" dist="38100" dir="2700000" algn="tl">
                    <a:srgbClr val="C0C0C0"/>
                  </a:outerShdw>
                </a:effectLst>
              </a:rPr>
              <a:t> a la comunidad universitaria</a:t>
            </a:r>
          </a:p>
          <a:p>
            <a:pPr algn="l">
              <a:buClr>
                <a:srgbClr val="B82C00"/>
              </a:buClr>
              <a:buSzPct val="200000"/>
              <a:defRPr/>
            </a:pPr>
            <a:r>
              <a:rPr lang="es-ES_tradnl" sz="2400" dirty="0">
                <a:effectLst>
                  <a:outerShdw blurRad="38100" dist="38100" dir="2700000" algn="tl">
                    <a:srgbClr val="C0C0C0"/>
                  </a:outerShdw>
                </a:effectLst>
              </a:rPr>
              <a:t>    sobre autoría, arbitraje y edición</a:t>
            </a:r>
          </a:p>
          <a:p>
            <a:pPr algn="l">
              <a:buClr>
                <a:srgbClr val="B82C00"/>
              </a:buClr>
              <a:buSzPct val="200000"/>
              <a:defRPr/>
            </a:pPr>
            <a:endParaRPr lang="es-ES_tradnl" sz="1200" dirty="0">
              <a:effectLst>
                <a:outerShdw blurRad="38100" dist="38100" dir="2700000" algn="tl">
                  <a:srgbClr val="C0C0C0"/>
                </a:outerShdw>
              </a:effectLst>
            </a:endParaRPr>
          </a:p>
          <a:p>
            <a:pPr algn="l">
              <a:buClr>
                <a:srgbClr val="B82C00"/>
              </a:buClr>
              <a:buSzPct val="200000"/>
              <a:buFontTx/>
              <a:buChar char="•"/>
              <a:defRPr/>
            </a:pPr>
            <a:r>
              <a:rPr lang="es-ES_tradnl" sz="2400" dirty="0">
                <a:effectLst>
                  <a:outerShdw blurRad="38100" dist="38100" dir="2700000" algn="tl">
                    <a:srgbClr val="C0C0C0"/>
                  </a:outerShdw>
                </a:effectLst>
              </a:rPr>
              <a:t> </a:t>
            </a:r>
            <a:r>
              <a:rPr lang="es-ES_tradnl" sz="2400" b="1" dirty="0">
                <a:effectLst>
                  <a:outerShdw blurRad="38100" dist="38100" dir="2700000" algn="tl">
                    <a:srgbClr val="C0C0C0"/>
                  </a:outerShdw>
                </a:effectLst>
              </a:rPr>
              <a:t>Promover</a:t>
            </a:r>
            <a:r>
              <a:rPr lang="es-ES_tradnl" sz="2400" dirty="0">
                <a:effectLst>
                  <a:outerShdw blurRad="38100" dist="38100" dir="2700000" algn="tl">
                    <a:srgbClr val="C0C0C0"/>
                  </a:outerShdw>
                </a:effectLst>
              </a:rPr>
              <a:t> conducta responsable  en </a:t>
            </a:r>
          </a:p>
          <a:p>
            <a:pPr algn="l">
              <a:buClr>
                <a:srgbClr val="B82C00"/>
              </a:buClr>
              <a:buSzPct val="200000"/>
              <a:defRPr/>
            </a:pPr>
            <a:r>
              <a:rPr lang="es-ES_tradnl" sz="2400" dirty="0">
                <a:effectLst>
                  <a:outerShdw blurRad="38100" dist="38100" dir="2700000" algn="tl">
                    <a:srgbClr val="C0C0C0"/>
                  </a:outerShdw>
                </a:effectLst>
              </a:rPr>
              <a:t>   investigación – Recompensas-</a:t>
            </a:r>
          </a:p>
          <a:p>
            <a:pPr algn="l">
              <a:buClr>
                <a:srgbClr val="B82C00"/>
              </a:buClr>
              <a:buSzPct val="200000"/>
              <a:defRPr/>
            </a:pPr>
            <a:endParaRPr lang="es-ES_tradnl" sz="1200" dirty="0">
              <a:effectLst>
                <a:outerShdw blurRad="38100" dist="38100" dir="2700000" algn="tl">
                  <a:srgbClr val="C0C0C0"/>
                </a:outerShdw>
              </a:effectLst>
            </a:endParaRPr>
          </a:p>
          <a:p>
            <a:pPr algn="l">
              <a:buClr>
                <a:srgbClr val="B82C00"/>
              </a:buClr>
              <a:buSzPct val="200000"/>
              <a:buFontTx/>
              <a:buChar char="•"/>
              <a:defRPr/>
            </a:pPr>
            <a:r>
              <a:rPr lang="es-ES_tradnl" sz="2400" dirty="0">
                <a:effectLst>
                  <a:outerShdw blurRad="38100" dist="38100" dir="2700000" algn="tl">
                    <a:srgbClr val="C0C0C0"/>
                  </a:outerShdw>
                </a:effectLst>
              </a:rPr>
              <a:t> </a:t>
            </a:r>
            <a:r>
              <a:rPr lang="es-ES_tradnl" sz="2400" b="1" dirty="0" smtClean="0">
                <a:effectLst>
                  <a:outerShdw blurRad="38100" dist="38100" dir="2700000" algn="tl">
                    <a:srgbClr val="C0C0C0"/>
                  </a:outerShdw>
                </a:effectLst>
              </a:rPr>
              <a:t>No aceptar</a:t>
            </a:r>
            <a:r>
              <a:rPr lang="es-ES_tradnl" sz="2400" dirty="0" smtClean="0">
                <a:effectLst>
                  <a:outerShdw blurRad="38100" dist="38100" dir="2700000" algn="tl">
                    <a:srgbClr val="C0C0C0"/>
                  </a:outerShdw>
                </a:effectLst>
              </a:rPr>
              <a:t> </a:t>
            </a:r>
            <a:r>
              <a:rPr lang="es-ES_tradnl" sz="2400" dirty="0">
                <a:effectLst>
                  <a:outerShdw blurRad="38100" dist="38100" dir="2700000" algn="tl">
                    <a:srgbClr val="C0C0C0"/>
                  </a:outerShdw>
                </a:effectLst>
              </a:rPr>
              <a:t>conducta deshonesta en la </a:t>
            </a:r>
          </a:p>
          <a:p>
            <a:pPr algn="l">
              <a:buClr>
                <a:srgbClr val="B82C00"/>
              </a:buClr>
              <a:buSzPct val="200000"/>
              <a:defRPr/>
            </a:pPr>
            <a:r>
              <a:rPr lang="es-ES_tradnl" sz="2400" dirty="0">
                <a:effectLst>
                  <a:outerShdw blurRad="38100" dist="38100" dir="2700000" algn="tl">
                    <a:srgbClr val="C0C0C0"/>
                  </a:outerShdw>
                </a:effectLst>
              </a:rPr>
              <a:t>   investigación –Sanciones-</a:t>
            </a:r>
          </a:p>
          <a:p>
            <a:pPr algn="l">
              <a:buClr>
                <a:srgbClr val="B82C00"/>
              </a:buClr>
              <a:buSzPct val="200000"/>
              <a:defRPr/>
            </a:pPr>
            <a:endParaRPr lang="es-ES_tradnl" sz="1200" dirty="0">
              <a:effectLst>
                <a:outerShdw blurRad="38100" dist="38100" dir="2700000" algn="tl">
                  <a:srgbClr val="C0C0C0"/>
                </a:outerShdw>
              </a:effectLst>
            </a:endParaRPr>
          </a:p>
          <a:p>
            <a:pPr algn="l">
              <a:buClr>
                <a:srgbClr val="B82C00"/>
              </a:buClr>
              <a:buSzPct val="200000"/>
              <a:buFontTx/>
              <a:buChar char="•"/>
              <a:defRPr/>
            </a:pPr>
            <a:r>
              <a:rPr lang="es-ES_tradnl" sz="2400" dirty="0">
                <a:effectLst>
                  <a:outerShdw blurRad="38100" dist="38100" dir="2700000" algn="tl">
                    <a:srgbClr val="C0C0C0"/>
                  </a:outerShdw>
                </a:effectLst>
              </a:rPr>
              <a:t> </a:t>
            </a:r>
            <a:r>
              <a:rPr lang="es-ES_tradnl" sz="2400" b="1" dirty="0">
                <a:effectLst>
                  <a:outerShdw blurRad="38100" dist="38100" dir="2700000" algn="tl">
                    <a:srgbClr val="C0C0C0"/>
                  </a:outerShdw>
                </a:effectLst>
              </a:rPr>
              <a:t>Divulgar</a:t>
            </a:r>
            <a:r>
              <a:rPr lang="es-ES_tradnl" sz="2400" dirty="0">
                <a:effectLst>
                  <a:outerShdw blurRad="38100" dist="38100" dir="2700000" algn="tl">
                    <a:srgbClr val="C0C0C0"/>
                  </a:outerShdw>
                </a:effectLst>
              </a:rPr>
              <a:t> recomendaciones del Comité de </a:t>
            </a:r>
          </a:p>
          <a:p>
            <a:pPr algn="l">
              <a:buClr>
                <a:srgbClr val="B82C00"/>
              </a:buClr>
              <a:buSzPct val="200000"/>
              <a:defRPr/>
            </a:pPr>
            <a:r>
              <a:rPr lang="es-ES_tradnl" sz="2400" dirty="0">
                <a:effectLst>
                  <a:outerShdw blurRad="38100" dist="38100" dir="2700000" algn="tl">
                    <a:srgbClr val="C0C0C0"/>
                  </a:outerShdw>
                </a:effectLst>
              </a:rPr>
              <a:t>    Bioética sobre estos tópicos</a:t>
            </a:r>
          </a:p>
          <a:p>
            <a:pPr algn="l">
              <a:buClr>
                <a:srgbClr val="B82C00"/>
              </a:buClr>
              <a:buSzPct val="200000"/>
              <a:defRPr/>
            </a:pPr>
            <a:endParaRPr lang="es-ES_tradnl" sz="900" dirty="0">
              <a:effectLst>
                <a:outerShdw blurRad="38100" dist="38100" dir="2700000" algn="tl">
                  <a:srgbClr val="C0C0C0"/>
                </a:outerShdw>
              </a:effectLst>
            </a:endParaRPr>
          </a:p>
        </p:txBody>
      </p:sp>
      <p:sp>
        <p:nvSpPr>
          <p:cNvPr id="48131" name="Text Box 3"/>
          <p:cNvSpPr txBox="1">
            <a:spLocks noChangeArrowheads="1"/>
          </p:cNvSpPr>
          <p:nvPr/>
        </p:nvSpPr>
        <p:spPr bwMode="auto">
          <a:xfrm>
            <a:off x="2851147" y="1319090"/>
            <a:ext cx="3440113" cy="617537"/>
          </a:xfrm>
          <a:prstGeom prst="rect">
            <a:avLst/>
          </a:prstGeom>
          <a:solidFill>
            <a:srgbClr val="CCCCFF"/>
          </a:solidFill>
          <a:ln w="38100">
            <a:solidFill>
              <a:schemeClr val="accent2"/>
            </a:solidFill>
            <a:miter lim="800000"/>
            <a:headEnd/>
            <a:tailEnd/>
          </a:ln>
          <a:effectLst>
            <a:outerShdw dist="35921" dir="2700000" algn="ctr" rotWithShape="0">
              <a:schemeClr val="tx1"/>
            </a:outerShdw>
          </a:effectLst>
        </p:spPr>
        <p:txBody>
          <a:bodyPr wrap="none">
            <a:spAutoFit/>
          </a:bodyPr>
          <a:lstStyle>
            <a:lvl1pPr marL="457200" indent="-457200" algn="l">
              <a:defRPr>
                <a:solidFill>
                  <a:schemeClr val="tx1"/>
                </a:solidFill>
                <a:latin typeface="Arial" charset="0"/>
              </a:defRPr>
            </a:lvl1pPr>
            <a:lvl2pPr marL="742950" indent="-285750" algn="l">
              <a:defRPr>
                <a:solidFill>
                  <a:schemeClr val="tx1"/>
                </a:solidFill>
                <a:latin typeface="Arial" charset="0"/>
              </a:defRPr>
            </a:lvl2pPr>
            <a:lvl3pPr marL="1143000" indent="-228600" algn="l">
              <a:defRPr>
                <a:solidFill>
                  <a:schemeClr val="tx1"/>
                </a:solidFill>
                <a:latin typeface="Arial" charset="0"/>
              </a:defRPr>
            </a:lvl3pPr>
            <a:lvl4pPr marL="1600200" indent="-228600" algn="l">
              <a:defRPr>
                <a:solidFill>
                  <a:schemeClr val="tx1"/>
                </a:solidFill>
                <a:latin typeface="Arial" charset="0"/>
              </a:defRPr>
            </a:lvl4pPr>
            <a:lvl5pPr marL="2057400" indent="-228600" algn="l">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defRPr/>
            </a:pPr>
            <a:r>
              <a:rPr lang="es-ES_tradnl" sz="3200" b="1" smtClean="0">
                <a:effectLst>
                  <a:outerShdw blurRad="38100" dist="38100" dir="2700000" algn="tl">
                    <a:srgbClr val="FFFFFF"/>
                  </a:outerShdw>
                </a:effectLst>
                <a:latin typeface="Comic Sans MS" pitchFamily="66" charset="0"/>
              </a:rPr>
              <a:t>III Conclusiones</a:t>
            </a:r>
          </a:p>
        </p:txBody>
      </p:sp>
      <p:sp>
        <p:nvSpPr>
          <p:cNvPr id="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0950">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095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1095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0950">
                                            <p:txEl>
                                              <p:pRg st="5" end="5"/>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210950">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0950">
                                            <p:txEl>
                                              <p:pRg st="8" end="8"/>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10950">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0950">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1127125" y="1371600"/>
            <a:ext cx="6889750" cy="4770438"/>
          </a:xfrm>
          <a:prstGeom prst="rect">
            <a:avLst/>
          </a:prstGeom>
          <a:noFill/>
          <a:ln>
            <a:noFill/>
          </a:ln>
          <a:effectLst/>
          <a:extLst/>
        </p:spPr>
        <p:txBody>
          <a:bodyPr>
            <a:spAutoFit/>
          </a:bodyPr>
          <a:lstStyle/>
          <a:p>
            <a:pPr>
              <a:buClr>
                <a:srgbClr val="0000CC"/>
              </a:buClr>
              <a:buSzPct val="200000"/>
              <a:buFontTx/>
              <a:buChar char="•"/>
              <a:defRPr/>
            </a:pPr>
            <a:r>
              <a:rPr lang="es-ES_tradnl" sz="3600" dirty="0">
                <a:effectLst>
                  <a:outerShdw blurRad="38100" dist="38100" dir="2700000" algn="tl">
                    <a:srgbClr val="C0C0C0"/>
                  </a:outerShdw>
                </a:effectLst>
              </a:rPr>
              <a:t>C</a:t>
            </a:r>
            <a:r>
              <a:rPr lang="es-ES_tradnl" sz="2400" dirty="0">
                <a:effectLst>
                  <a:outerShdw blurRad="38100" dist="38100" dir="2700000" algn="tl">
                    <a:srgbClr val="C0C0C0"/>
                  </a:outerShdw>
                </a:effectLst>
              </a:rPr>
              <a:t>on estas discusiones se busca contribuir</a:t>
            </a:r>
          </a:p>
          <a:p>
            <a:pPr>
              <a:buClr>
                <a:srgbClr val="0000CC"/>
              </a:buClr>
              <a:buSzPct val="200000"/>
              <a:defRPr/>
            </a:pPr>
            <a:r>
              <a:rPr lang="es-ES_tradnl" sz="2400" dirty="0">
                <a:effectLst>
                  <a:outerShdw blurRad="38100" dist="38100" dir="2700000" algn="tl">
                    <a:srgbClr val="C0C0C0"/>
                  </a:outerShdw>
                </a:effectLst>
              </a:rPr>
              <a:t>    a difundir principios fundamentales para </a:t>
            </a:r>
          </a:p>
          <a:p>
            <a:pPr>
              <a:buClr>
                <a:srgbClr val="0000CC"/>
              </a:buClr>
              <a:buSzPct val="200000"/>
              <a:defRPr/>
            </a:pPr>
            <a:r>
              <a:rPr lang="es-ES_tradnl" sz="2400" dirty="0">
                <a:effectLst>
                  <a:outerShdw blurRad="38100" dist="38100" dir="2700000" algn="tl">
                    <a:srgbClr val="C0C0C0"/>
                  </a:outerShdw>
                </a:effectLst>
              </a:rPr>
              <a:t>    que una institución</a:t>
            </a:r>
            <a:r>
              <a:rPr lang="es-ES_tradnl" dirty="0"/>
              <a:t> </a:t>
            </a:r>
            <a:r>
              <a:rPr lang="es-ES_tradnl" sz="2400" dirty="0">
                <a:effectLst>
                  <a:outerShdw blurRad="38100" dist="38100" dir="2700000" algn="tl">
                    <a:srgbClr val="C0C0C0"/>
                  </a:outerShdw>
                </a:effectLst>
              </a:rPr>
              <a:t>sea de verdad,</a:t>
            </a:r>
          </a:p>
          <a:p>
            <a:pPr>
              <a:buClr>
                <a:srgbClr val="0000CC"/>
              </a:buClr>
              <a:buSzPct val="200000"/>
              <a:defRPr/>
            </a:pPr>
            <a:r>
              <a:rPr lang="es-ES_tradnl" sz="4000" dirty="0">
                <a:effectLst>
                  <a:outerShdw blurRad="38100" dist="38100" dir="2700000" algn="tl">
                    <a:srgbClr val="C0C0C0"/>
                  </a:outerShdw>
                </a:effectLst>
              </a:rPr>
              <a:t>   responsable y excelente</a:t>
            </a:r>
            <a:endParaRPr lang="es-ES_tradnl" sz="2400" dirty="0">
              <a:effectLst>
                <a:outerShdw blurRad="38100" dist="38100" dir="2700000" algn="tl">
                  <a:srgbClr val="C0C0C0"/>
                </a:outerShdw>
              </a:effectLst>
            </a:endParaRPr>
          </a:p>
          <a:p>
            <a:pPr>
              <a:buClr>
                <a:srgbClr val="0000CC"/>
              </a:buClr>
              <a:buSzPct val="200000"/>
              <a:defRPr/>
            </a:pPr>
            <a:endParaRPr lang="es-ES_tradnl" sz="4000" dirty="0">
              <a:effectLst>
                <a:outerShdw blurRad="38100" dist="38100" dir="2700000" algn="tl">
                  <a:srgbClr val="C0C0C0"/>
                </a:outerShdw>
              </a:effectLst>
            </a:endParaRPr>
          </a:p>
          <a:p>
            <a:pPr>
              <a:buClr>
                <a:srgbClr val="0000CC"/>
              </a:buClr>
              <a:buSzPct val="200000"/>
              <a:buFontTx/>
              <a:buChar char="•"/>
              <a:defRPr/>
            </a:pPr>
            <a:r>
              <a:rPr lang="es-ES_tradnl" sz="3600" dirty="0">
                <a:effectLst>
                  <a:outerShdw blurRad="38100" dist="38100" dir="2700000" algn="tl">
                    <a:srgbClr val="C0C0C0"/>
                  </a:outerShdw>
                </a:effectLst>
              </a:rPr>
              <a:t>D</a:t>
            </a:r>
            <a:r>
              <a:rPr lang="es-ES_tradnl" sz="2400" dirty="0">
                <a:effectLst>
                  <a:outerShdw blurRad="38100" dist="38100" dir="2700000" algn="tl">
                    <a:srgbClr val="C0C0C0"/>
                  </a:outerShdw>
                </a:effectLst>
              </a:rPr>
              <a:t>e nosotros, profesores y estudiantes, </a:t>
            </a:r>
          </a:p>
          <a:p>
            <a:pPr>
              <a:buClr>
                <a:srgbClr val="0000CC"/>
              </a:buClr>
              <a:buSzPct val="200000"/>
              <a:defRPr/>
            </a:pPr>
            <a:r>
              <a:rPr lang="es-ES_tradnl" sz="2400" dirty="0">
                <a:effectLst>
                  <a:outerShdw blurRad="38100" dist="38100" dir="2700000" algn="tl">
                    <a:srgbClr val="C0C0C0"/>
                  </a:outerShdw>
                </a:effectLst>
              </a:rPr>
              <a:t>    queda el hacer realidad el nada fácil  </a:t>
            </a:r>
          </a:p>
          <a:p>
            <a:pPr>
              <a:buClr>
                <a:srgbClr val="0000CC"/>
              </a:buClr>
              <a:buSzPct val="200000"/>
              <a:defRPr/>
            </a:pPr>
            <a:r>
              <a:rPr lang="es-ES_tradnl" sz="2400" dirty="0">
                <a:effectLst>
                  <a:outerShdw blurRad="38100" dist="38100" dir="2700000" algn="tl">
                    <a:srgbClr val="C0C0C0"/>
                  </a:outerShdw>
                </a:effectLst>
              </a:rPr>
              <a:t>    </a:t>
            </a:r>
            <a:r>
              <a:rPr lang="es-ES_tradnl" sz="4000" dirty="0">
                <a:effectLst>
                  <a:outerShdw blurRad="38100" dist="38100" dir="2700000" algn="tl">
                    <a:srgbClr val="C0C0C0"/>
                  </a:outerShdw>
                </a:effectLst>
              </a:rPr>
              <a:t>fortalecimiento ético en </a:t>
            </a:r>
          </a:p>
          <a:p>
            <a:pPr>
              <a:buClr>
                <a:srgbClr val="0000CC"/>
              </a:buClr>
              <a:buSzPct val="200000"/>
              <a:defRPr/>
            </a:pPr>
            <a:r>
              <a:rPr lang="es-ES_tradnl" sz="4000" dirty="0">
                <a:effectLst>
                  <a:outerShdw blurRad="38100" dist="38100" dir="2700000" algn="tl">
                    <a:srgbClr val="C0C0C0"/>
                  </a:outerShdw>
                </a:effectLst>
              </a:rPr>
              <a:t>   la academia</a:t>
            </a:r>
          </a:p>
        </p:txBody>
      </p:sp>
      <p:sp>
        <p:nvSpPr>
          <p:cNvPr id="3"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
                                            <p:txEl>
                                              <p:pRg st="0" end="0"/>
                                            </p:txEl>
                                          </p:spTgt>
                                        </p:tgtEl>
                                        <p:attrNameLst>
                                          <p:attrName>style.visibility</p:attrName>
                                        </p:attrNameLst>
                                      </p:cBhvr>
                                      <p:to>
                                        <p:strVal val="visible"/>
                                      </p:to>
                                    </p:set>
                                    <p:anim calcmode="discrete" valueType="clr">
                                      <p:cBhvr override="childStyle">
                                        <p:cTn id="7" dur="80"/>
                                        <p:tgtEl>
                                          <p:spTgt spid="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
                                            <p:txEl>
                                              <p:pRg st="0" end="0"/>
                                            </p:txEl>
                                          </p:spTgt>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2">
                                            <p:txEl>
                                              <p:pRg st="1" end="1"/>
                                            </p:txEl>
                                          </p:spTgt>
                                        </p:tgtEl>
                                        <p:attrNameLst>
                                          <p:attrName>style.visibility</p:attrName>
                                        </p:attrNameLst>
                                      </p:cBhvr>
                                      <p:to>
                                        <p:strVal val="visible"/>
                                      </p:to>
                                    </p:set>
                                    <p:anim calcmode="discrete" valueType="clr">
                                      <p:cBhvr override="childStyle">
                                        <p:cTn id="14" dur="80"/>
                                        <p:tgtEl>
                                          <p:spTgt spid="2">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2">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2">
                                            <p:txEl>
                                              <p:pRg st="1" end="1"/>
                                            </p:txEl>
                                          </p:spTgt>
                                        </p:tgtEl>
                                        <p:attrNameLst>
                                          <p:attrName>fill.type</p:attrName>
                                        </p:attrNameLst>
                                      </p:cBhvr>
                                      <p:to>
                                        <p:strVal val="solid"/>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2">
                                            <p:txEl>
                                              <p:pRg st="2" end="2"/>
                                            </p:txEl>
                                          </p:spTgt>
                                        </p:tgtEl>
                                        <p:attrNameLst>
                                          <p:attrName>style.visibility</p:attrName>
                                        </p:attrNameLst>
                                      </p:cBhvr>
                                      <p:to>
                                        <p:strVal val="visible"/>
                                      </p:to>
                                    </p:set>
                                    <p:anim calcmode="discrete" valueType="clr">
                                      <p:cBhvr override="childStyle">
                                        <p:cTn id="21" dur="80"/>
                                        <p:tgtEl>
                                          <p:spTgt spid="2">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2">
                                            <p:txEl>
                                              <p:pRg st="2" end="2"/>
                                            </p:txEl>
                                          </p:spTgt>
                                        </p:tgtEl>
                                        <p:attrNameLst>
                                          <p:attrName>fill.type</p:attrName>
                                        </p:attrNameLst>
                                      </p:cBhvr>
                                      <p:to>
                                        <p:strVal val="solid"/>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2">
                                            <p:txEl>
                                              <p:pRg st="3" end="3"/>
                                            </p:txEl>
                                          </p:spTgt>
                                        </p:tgtEl>
                                        <p:attrNameLst>
                                          <p:attrName>style.visibility</p:attrName>
                                        </p:attrNameLst>
                                      </p:cBhvr>
                                      <p:to>
                                        <p:strVal val="visible"/>
                                      </p:to>
                                    </p:set>
                                    <p:anim calcmode="discrete" valueType="clr">
                                      <p:cBhvr override="childStyle">
                                        <p:cTn id="28" dur="80"/>
                                        <p:tgtEl>
                                          <p:spTgt spid="2">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2">
                                            <p:txEl>
                                              <p:pRg st="3" end="3"/>
                                            </p:txEl>
                                          </p:spTgt>
                                        </p:tgtEl>
                                        <p:attrNameLst>
                                          <p:attrName>fillcolor</p:attrName>
                                        </p:attrNameLst>
                                      </p:cBhvr>
                                      <p:tavLst>
                                        <p:tav tm="0">
                                          <p:val>
                                            <p:clrVal>
                                              <a:schemeClr val="accent2"/>
                                            </p:clrVal>
                                          </p:val>
                                        </p:tav>
                                        <p:tav tm="50000">
                                          <p:val>
                                            <p:clrVal>
                                              <a:schemeClr val="hlink"/>
                                            </p:clrVal>
                                          </p:val>
                                        </p:tav>
                                      </p:tavLst>
                                    </p:anim>
                                    <p:set>
                                      <p:cBhvr>
                                        <p:cTn id="30" dur="80"/>
                                        <p:tgtEl>
                                          <p:spTgt spid="2">
                                            <p:txEl>
                                              <p:pRg st="3" end="3"/>
                                            </p:txEl>
                                          </p:spTgt>
                                        </p:tgtEl>
                                        <p:attrNameLst>
                                          <p:attrName>fill.type</p:attrName>
                                        </p:attrNameLst>
                                      </p:cBhvr>
                                      <p:to>
                                        <p:strVal val="solid"/>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2">
                                            <p:txEl>
                                              <p:pRg st="5" end="5"/>
                                            </p:txEl>
                                          </p:spTgt>
                                        </p:tgtEl>
                                        <p:attrNameLst>
                                          <p:attrName>style.visibility</p:attrName>
                                        </p:attrNameLst>
                                      </p:cBhvr>
                                      <p:to>
                                        <p:strVal val="visible"/>
                                      </p:to>
                                    </p:set>
                                    <p:anim calcmode="discrete" valueType="clr">
                                      <p:cBhvr override="childStyle">
                                        <p:cTn id="35" dur="80"/>
                                        <p:tgtEl>
                                          <p:spTgt spid="2">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2">
                                            <p:txEl>
                                              <p:pRg st="5" end="5"/>
                                            </p:txEl>
                                          </p:spTgt>
                                        </p:tgtEl>
                                        <p:attrNameLst>
                                          <p:attrName>fillcolor</p:attrName>
                                        </p:attrNameLst>
                                      </p:cBhvr>
                                      <p:tavLst>
                                        <p:tav tm="0">
                                          <p:val>
                                            <p:clrVal>
                                              <a:schemeClr val="accent2"/>
                                            </p:clrVal>
                                          </p:val>
                                        </p:tav>
                                        <p:tav tm="50000">
                                          <p:val>
                                            <p:clrVal>
                                              <a:schemeClr val="hlink"/>
                                            </p:clrVal>
                                          </p:val>
                                        </p:tav>
                                      </p:tavLst>
                                    </p:anim>
                                    <p:set>
                                      <p:cBhvr>
                                        <p:cTn id="37" dur="80"/>
                                        <p:tgtEl>
                                          <p:spTgt spid="2">
                                            <p:txEl>
                                              <p:pRg st="5" end="5"/>
                                            </p:txEl>
                                          </p:spTgt>
                                        </p:tgtEl>
                                        <p:attrNameLst>
                                          <p:attrName>fill.type</p:attrName>
                                        </p:attrNameLst>
                                      </p:cBhvr>
                                      <p:to>
                                        <p:strVal val="solid"/>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27" presetClass="entr" presetSubtype="0" fill="hold" nodeType="clickEffect">
                                  <p:stCondLst>
                                    <p:cond delay="0"/>
                                  </p:stCondLst>
                                  <p:iterate type="lt">
                                    <p:tmPct val="50000"/>
                                  </p:iterate>
                                  <p:childTnLst>
                                    <p:set>
                                      <p:cBhvr>
                                        <p:cTn id="41" dur="1" fill="hold">
                                          <p:stCondLst>
                                            <p:cond delay="0"/>
                                          </p:stCondLst>
                                        </p:cTn>
                                        <p:tgtEl>
                                          <p:spTgt spid="2">
                                            <p:txEl>
                                              <p:pRg st="6" end="6"/>
                                            </p:txEl>
                                          </p:spTgt>
                                        </p:tgtEl>
                                        <p:attrNameLst>
                                          <p:attrName>style.visibility</p:attrName>
                                        </p:attrNameLst>
                                      </p:cBhvr>
                                      <p:to>
                                        <p:strVal val="visible"/>
                                      </p:to>
                                    </p:set>
                                    <p:anim calcmode="discrete" valueType="clr">
                                      <p:cBhvr override="childStyle">
                                        <p:cTn id="42" dur="80"/>
                                        <p:tgtEl>
                                          <p:spTgt spid="2">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2">
                                            <p:txEl>
                                              <p:pRg st="6" end="6"/>
                                            </p:txEl>
                                          </p:spTgt>
                                        </p:tgtEl>
                                        <p:attrNameLst>
                                          <p:attrName>fillcolor</p:attrName>
                                        </p:attrNameLst>
                                      </p:cBhvr>
                                      <p:tavLst>
                                        <p:tav tm="0">
                                          <p:val>
                                            <p:clrVal>
                                              <a:schemeClr val="accent2"/>
                                            </p:clrVal>
                                          </p:val>
                                        </p:tav>
                                        <p:tav tm="50000">
                                          <p:val>
                                            <p:clrVal>
                                              <a:schemeClr val="hlink"/>
                                            </p:clrVal>
                                          </p:val>
                                        </p:tav>
                                      </p:tavLst>
                                    </p:anim>
                                    <p:set>
                                      <p:cBhvr>
                                        <p:cTn id="44" dur="80"/>
                                        <p:tgtEl>
                                          <p:spTgt spid="2">
                                            <p:txEl>
                                              <p:pRg st="6" end="6"/>
                                            </p:txEl>
                                          </p:spTgt>
                                        </p:tgtEl>
                                        <p:attrNameLst>
                                          <p:attrName>fill.type</p:attrName>
                                        </p:attrNameLst>
                                      </p:cBhvr>
                                      <p:to>
                                        <p:strVal val="solid"/>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27" presetClass="entr" presetSubtype="0" fill="hold" nodeType="clickEffect">
                                  <p:stCondLst>
                                    <p:cond delay="0"/>
                                  </p:stCondLst>
                                  <p:iterate type="lt">
                                    <p:tmPct val="50000"/>
                                  </p:iterate>
                                  <p:childTnLst>
                                    <p:set>
                                      <p:cBhvr>
                                        <p:cTn id="48" dur="1" fill="hold">
                                          <p:stCondLst>
                                            <p:cond delay="0"/>
                                          </p:stCondLst>
                                        </p:cTn>
                                        <p:tgtEl>
                                          <p:spTgt spid="2">
                                            <p:txEl>
                                              <p:pRg st="7" end="7"/>
                                            </p:txEl>
                                          </p:spTgt>
                                        </p:tgtEl>
                                        <p:attrNameLst>
                                          <p:attrName>style.visibility</p:attrName>
                                        </p:attrNameLst>
                                      </p:cBhvr>
                                      <p:to>
                                        <p:strVal val="visible"/>
                                      </p:to>
                                    </p:set>
                                    <p:anim calcmode="discrete" valueType="clr">
                                      <p:cBhvr override="childStyle">
                                        <p:cTn id="49" dur="80"/>
                                        <p:tgtEl>
                                          <p:spTgt spid="2">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2">
                                            <p:txEl>
                                              <p:pRg st="7" end="7"/>
                                            </p:txEl>
                                          </p:spTgt>
                                        </p:tgtEl>
                                        <p:attrNameLst>
                                          <p:attrName>fillcolor</p:attrName>
                                        </p:attrNameLst>
                                      </p:cBhvr>
                                      <p:tavLst>
                                        <p:tav tm="0">
                                          <p:val>
                                            <p:clrVal>
                                              <a:schemeClr val="accent2"/>
                                            </p:clrVal>
                                          </p:val>
                                        </p:tav>
                                        <p:tav tm="50000">
                                          <p:val>
                                            <p:clrVal>
                                              <a:schemeClr val="hlink"/>
                                            </p:clrVal>
                                          </p:val>
                                        </p:tav>
                                      </p:tavLst>
                                    </p:anim>
                                    <p:set>
                                      <p:cBhvr>
                                        <p:cTn id="51" dur="80"/>
                                        <p:tgtEl>
                                          <p:spTgt spid="2">
                                            <p:txEl>
                                              <p:pRg st="7" end="7"/>
                                            </p:txEl>
                                          </p:spTgt>
                                        </p:tgtEl>
                                        <p:attrNameLst>
                                          <p:attrName>fill.type</p:attrName>
                                        </p:attrNameLst>
                                      </p:cBhvr>
                                      <p:to>
                                        <p:strVal val="solid"/>
                                      </p:to>
                                    </p:set>
                                  </p:childTnLst>
                                </p:cTn>
                              </p:par>
                            </p:childTnLst>
                          </p:cTn>
                        </p:par>
                      </p:childTnLst>
                    </p:cTn>
                  </p:par>
                  <p:par>
                    <p:cTn id="52" fill="hold" nodeType="clickPar">
                      <p:stCondLst>
                        <p:cond delay="indefinite"/>
                      </p:stCondLst>
                      <p:childTnLst>
                        <p:par>
                          <p:cTn id="53" fill="hold" nodeType="withGroup">
                            <p:stCondLst>
                              <p:cond delay="0"/>
                            </p:stCondLst>
                            <p:childTnLst>
                              <p:par>
                                <p:cTn id="54" presetID="27" presetClass="entr" presetSubtype="0" fill="hold" nodeType="clickEffect">
                                  <p:stCondLst>
                                    <p:cond delay="0"/>
                                  </p:stCondLst>
                                  <p:iterate type="lt">
                                    <p:tmPct val="50000"/>
                                  </p:iterate>
                                  <p:childTnLst>
                                    <p:set>
                                      <p:cBhvr>
                                        <p:cTn id="55" dur="1" fill="hold">
                                          <p:stCondLst>
                                            <p:cond delay="0"/>
                                          </p:stCondLst>
                                        </p:cTn>
                                        <p:tgtEl>
                                          <p:spTgt spid="2">
                                            <p:txEl>
                                              <p:pRg st="8" end="8"/>
                                            </p:txEl>
                                          </p:spTgt>
                                        </p:tgtEl>
                                        <p:attrNameLst>
                                          <p:attrName>style.visibility</p:attrName>
                                        </p:attrNameLst>
                                      </p:cBhvr>
                                      <p:to>
                                        <p:strVal val="visible"/>
                                      </p:to>
                                    </p:set>
                                    <p:anim calcmode="discrete" valueType="clr">
                                      <p:cBhvr override="childStyle">
                                        <p:cTn id="56" dur="80"/>
                                        <p:tgtEl>
                                          <p:spTgt spid="2">
                                            <p:txEl>
                                              <p:pRg st="8" end="8"/>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7" dur="80"/>
                                        <p:tgtEl>
                                          <p:spTgt spid="2">
                                            <p:txEl>
                                              <p:pRg st="8" end="8"/>
                                            </p:txEl>
                                          </p:spTgt>
                                        </p:tgtEl>
                                        <p:attrNameLst>
                                          <p:attrName>fillcolor</p:attrName>
                                        </p:attrNameLst>
                                      </p:cBhvr>
                                      <p:tavLst>
                                        <p:tav tm="0">
                                          <p:val>
                                            <p:clrVal>
                                              <a:schemeClr val="accent2"/>
                                            </p:clrVal>
                                          </p:val>
                                        </p:tav>
                                        <p:tav tm="50000">
                                          <p:val>
                                            <p:clrVal>
                                              <a:schemeClr val="hlink"/>
                                            </p:clrVal>
                                          </p:val>
                                        </p:tav>
                                      </p:tavLst>
                                    </p:anim>
                                    <p:set>
                                      <p:cBhvr>
                                        <p:cTn id="58" dur="80"/>
                                        <p:tgtEl>
                                          <p:spTgt spid="2">
                                            <p:txEl>
                                              <p:pRg st="8" end="8"/>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2" name="Picture 4" descr="CIMG261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0825" y="187325"/>
            <a:ext cx="8642350" cy="6483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8963" name="Text Box 5"/>
          <p:cNvSpPr txBox="1">
            <a:spLocks noChangeArrowheads="1"/>
          </p:cNvSpPr>
          <p:nvPr/>
        </p:nvSpPr>
        <p:spPr bwMode="auto">
          <a:xfrm>
            <a:off x="2124075" y="831850"/>
            <a:ext cx="2979738" cy="1006475"/>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6000" b="1">
                <a:solidFill>
                  <a:schemeClr val="bg1"/>
                </a:solidFill>
                <a:latin typeface="Arial" charset="0"/>
              </a:rPr>
              <a:t>Gracias</a:t>
            </a:r>
          </a:p>
        </p:txBody>
      </p:sp>
      <p:sp>
        <p:nvSpPr>
          <p:cNvPr id="53255" name="Text Box 7"/>
          <p:cNvSpPr txBox="1">
            <a:spLocks noChangeArrowheads="1"/>
          </p:cNvSpPr>
          <p:nvPr/>
        </p:nvSpPr>
        <p:spPr bwMode="auto">
          <a:xfrm>
            <a:off x="5364163" y="5734050"/>
            <a:ext cx="2984500" cy="641350"/>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3600">
                <a:solidFill>
                  <a:schemeClr val="bg1"/>
                </a:solidFill>
                <a:effectLst>
                  <a:outerShdw blurRad="38100" dist="38100" dir="2700000" algn="tl">
                    <a:srgbClr val="C0C0C0"/>
                  </a:outerShdw>
                </a:effectLst>
              </a:rPr>
              <a:t>pacap@ula.ve</a:t>
            </a:r>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026" name="Picture 2" descr="D:\Mis Documentos\EN PROCESO 2013-2014\DIA ETICA EN MEDICINA 2014\The-Doctor-for-the-Poor-xx-J-Leonard.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8476" y="289833"/>
            <a:ext cx="8407047" cy="5703460"/>
          </a:xfrm>
          <a:prstGeom prst="rect">
            <a:avLst/>
          </a:prstGeom>
          <a:noFill/>
          <a:extLst>
            <a:ext uri="{909E8E84-426E-40DD-AFC4-6F175D3DCCD1}">
              <a14:hiddenFill xmlns:a14="http://schemas.microsoft.com/office/drawing/2010/main" xmlns="">
                <a:solidFill>
                  <a:srgbClr val="FFFFFF"/>
                </a:solidFill>
              </a14:hiddenFill>
            </a:ext>
          </a:extLst>
        </p:spPr>
      </p:pic>
      <p:sp>
        <p:nvSpPr>
          <p:cNvPr id="166915" name="Text Box 34"/>
          <p:cNvSpPr txBox="1">
            <a:spLocks noChangeArrowheads="1"/>
          </p:cNvSpPr>
          <p:nvPr/>
        </p:nvSpPr>
        <p:spPr bwMode="auto">
          <a:xfrm>
            <a:off x="2028465" y="548680"/>
            <a:ext cx="3478068" cy="1200329"/>
          </a:xfrm>
          <a:prstGeom prst="rect">
            <a:avLst/>
          </a:prstGeom>
          <a:solidFill>
            <a:schemeClr val="bg1"/>
          </a:solidFill>
          <a:ln>
            <a:noFill/>
          </a:ln>
          <a:effectLst>
            <a:outerShdw dist="35921" dir="2700000" algn="ctr" rotWithShape="0">
              <a:schemeClr val="bg2"/>
            </a:outerShdw>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2400" b="1" dirty="0">
                <a:effectLst>
                  <a:outerShdw blurRad="38100" dist="38100" dir="2700000" algn="tl">
                    <a:srgbClr val="000000">
                      <a:alpha val="43137"/>
                    </a:srgbClr>
                  </a:outerShdw>
                </a:effectLst>
                <a:latin typeface="Times New Roman" pitchFamily="18" charset="0"/>
              </a:rPr>
              <a:t>Día Mundial de la Ética </a:t>
            </a:r>
            <a:endParaRPr lang="es-ES" sz="2400" b="1" dirty="0" smtClean="0">
              <a:effectLst>
                <a:outerShdw blurRad="38100" dist="38100" dir="2700000" algn="tl">
                  <a:srgbClr val="000000">
                    <a:alpha val="43137"/>
                  </a:srgbClr>
                </a:outerShdw>
              </a:effectLst>
              <a:latin typeface="Times New Roman" pitchFamily="18" charset="0"/>
            </a:endParaRPr>
          </a:p>
          <a:p>
            <a:pPr eaLnBrk="1" hangingPunct="1"/>
            <a:r>
              <a:rPr lang="es-ES" sz="2400" b="1" dirty="0" smtClean="0">
                <a:effectLst>
                  <a:outerShdw blurRad="38100" dist="38100" dir="2700000" algn="tl">
                    <a:srgbClr val="000000">
                      <a:alpha val="43137"/>
                    </a:srgbClr>
                  </a:outerShdw>
                </a:effectLst>
                <a:latin typeface="Times New Roman" pitchFamily="18" charset="0"/>
              </a:rPr>
              <a:t>en </a:t>
            </a:r>
            <a:r>
              <a:rPr lang="es-ES" sz="2400" b="1" dirty="0">
                <a:effectLst>
                  <a:outerShdw blurRad="38100" dist="38100" dir="2700000" algn="tl">
                    <a:srgbClr val="000000">
                      <a:alpha val="43137"/>
                    </a:srgbClr>
                  </a:outerShdw>
                </a:effectLst>
                <a:latin typeface="Times New Roman" pitchFamily="18" charset="0"/>
              </a:rPr>
              <a:t>Medicina </a:t>
            </a:r>
          </a:p>
          <a:p>
            <a:pPr eaLnBrk="1" hangingPunct="1"/>
            <a:r>
              <a:rPr lang="es-ES" sz="2400" b="1" dirty="0" smtClean="0">
                <a:effectLst>
                  <a:outerShdw blurRad="38100" dist="38100" dir="2700000" algn="tl">
                    <a:srgbClr val="000000">
                      <a:alpha val="43137"/>
                    </a:srgbClr>
                  </a:outerShdw>
                </a:effectLst>
                <a:latin typeface="Times New Roman" pitchFamily="18" charset="0"/>
              </a:rPr>
              <a:t>18 septiembre 2014</a:t>
            </a:r>
            <a:endParaRPr lang="es-ES" sz="2400" b="1" dirty="0">
              <a:effectLst>
                <a:outerShdw blurRad="38100" dist="38100" dir="2700000" algn="tl">
                  <a:srgbClr val="000000">
                    <a:alpha val="43137"/>
                  </a:srgbClr>
                </a:outerShdw>
              </a:effectLst>
              <a:latin typeface="Times New Roman" pitchFamily="18" charset="0"/>
            </a:endParaRPr>
          </a:p>
        </p:txBody>
      </p:sp>
      <p:sp>
        <p:nvSpPr>
          <p:cNvPr id="185379" name="Text Box 35"/>
          <p:cNvSpPr txBox="1">
            <a:spLocks noChangeArrowheads="1"/>
          </p:cNvSpPr>
          <p:nvPr/>
        </p:nvSpPr>
        <p:spPr bwMode="auto">
          <a:xfrm>
            <a:off x="891260" y="6049733"/>
            <a:ext cx="2736647" cy="6771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1800" b="1" dirty="0" smtClean="0">
                <a:effectLst>
                  <a:outerShdw blurRad="38100" dist="38100" dir="2700000" algn="tl">
                    <a:srgbClr val="000000">
                      <a:alpha val="43137"/>
                    </a:srgbClr>
                  </a:outerShdw>
                </a:effectLst>
                <a:latin typeface="Times New Roman" pitchFamily="18" charset="0"/>
              </a:rPr>
              <a:t>Auditorio Colegio </a:t>
            </a:r>
            <a:r>
              <a:rPr lang="es-ES" sz="1800" b="1" dirty="0">
                <a:effectLst>
                  <a:outerShdw blurRad="38100" dist="38100" dir="2700000" algn="tl">
                    <a:srgbClr val="000000">
                      <a:alpha val="43137"/>
                    </a:srgbClr>
                  </a:outerShdw>
                </a:effectLst>
                <a:latin typeface="Times New Roman" pitchFamily="18" charset="0"/>
              </a:rPr>
              <a:t>Médico</a:t>
            </a:r>
            <a:endParaRPr lang="es-ES" sz="1600" b="1" dirty="0" smtClean="0">
              <a:effectLst>
                <a:outerShdw blurRad="38100" dist="38100" dir="2700000" algn="tl">
                  <a:srgbClr val="000000">
                    <a:alpha val="43137"/>
                  </a:srgbClr>
                </a:outerShdw>
              </a:effectLst>
              <a:latin typeface="Times New Roman" pitchFamily="18" charset="0"/>
            </a:endParaRPr>
          </a:p>
          <a:p>
            <a:pPr eaLnBrk="1" hangingPunct="1"/>
            <a:r>
              <a:rPr lang="es-ES" b="1" dirty="0" smtClean="0">
                <a:latin typeface="Times New Roman" pitchFamily="18" charset="0"/>
              </a:rPr>
              <a:t>3 octubre</a:t>
            </a:r>
            <a:r>
              <a:rPr lang="es-ES" sz="1800" b="1" dirty="0" smtClean="0">
                <a:latin typeface="Times New Roman" pitchFamily="18" charset="0"/>
              </a:rPr>
              <a:t> </a:t>
            </a:r>
            <a:r>
              <a:rPr lang="es-ES" b="1" dirty="0" smtClean="0">
                <a:latin typeface="Times New Roman" pitchFamily="18" charset="0"/>
              </a:rPr>
              <a:t>2014</a:t>
            </a:r>
            <a:endParaRPr lang="es-ES" sz="1600" b="1" dirty="0">
              <a:latin typeface="Times New Roman" pitchFamily="18" charset="0"/>
            </a:endParaRPr>
          </a:p>
        </p:txBody>
      </p:sp>
      <p:sp>
        <p:nvSpPr>
          <p:cNvPr id="166917" name="Text Box 36"/>
          <p:cNvSpPr txBox="1">
            <a:spLocks noChangeArrowheads="1"/>
          </p:cNvSpPr>
          <p:nvPr/>
        </p:nvSpPr>
        <p:spPr bwMode="auto">
          <a:xfrm>
            <a:off x="7843873" y="6579506"/>
            <a:ext cx="1191352" cy="2462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1000" b="1" dirty="0">
                <a:solidFill>
                  <a:schemeClr val="bg2"/>
                </a:solidFill>
                <a:latin typeface="Times New Roman" pitchFamily="18" charset="0"/>
              </a:rPr>
              <a:t>X. </a:t>
            </a:r>
            <a:r>
              <a:rPr lang="es-ES" sz="1000" b="1" dirty="0" smtClean="0">
                <a:solidFill>
                  <a:schemeClr val="bg2"/>
                </a:solidFill>
                <a:latin typeface="Times New Roman" pitchFamily="18" charset="0"/>
              </a:rPr>
              <a:t>Páez ULA 2014</a:t>
            </a:r>
            <a:endParaRPr lang="es-ES" sz="1000" b="1" dirty="0">
              <a:solidFill>
                <a:schemeClr val="bg2"/>
              </a:solidFill>
              <a:latin typeface="Times New Roman" pitchFamily="18" charset="0"/>
            </a:endParaRPr>
          </a:p>
        </p:txBody>
      </p:sp>
      <p:pic>
        <p:nvPicPr>
          <p:cNvPr id="185385" name="Picture 41" descr="LOGO_ULA"/>
          <p:cNvPicPr>
            <a:picLocks noChangeAspect="1" noChangeArrowheads="1"/>
          </p:cNvPicPr>
          <p:nvPr/>
        </p:nvPicPr>
        <p:blipFill>
          <a:blip r:embed="rId3" cstate="print">
            <a:grayscl/>
            <a:biLevel thresh="50000"/>
            <a:extLst>
              <a:ext uri="{28A0092B-C50C-407E-A947-70E740481C1C}">
                <a14:useLocalDpi xmlns:a14="http://schemas.microsoft.com/office/drawing/2010/main" xmlns="" val="0"/>
              </a:ext>
            </a:extLst>
          </a:blip>
          <a:srcRect l="10286" t="7967" r="6857" b="12425"/>
          <a:stretch>
            <a:fillRect/>
          </a:stretch>
        </p:blipFill>
        <p:spPr bwMode="auto">
          <a:xfrm>
            <a:off x="248394" y="6029490"/>
            <a:ext cx="642866" cy="8805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 name="1 Grupo"/>
          <p:cNvGrpSpPr/>
          <p:nvPr/>
        </p:nvGrpSpPr>
        <p:grpSpPr>
          <a:xfrm>
            <a:off x="3718746" y="6029490"/>
            <a:ext cx="673007" cy="809109"/>
            <a:chOff x="336423" y="5760267"/>
            <a:chExt cx="1008062" cy="1223963"/>
          </a:xfrm>
        </p:grpSpPr>
        <p:sp>
          <p:nvSpPr>
            <p:cNvPr id="185386" name="Rectangle 42"/>
            <p:cNvSpPr>
              <a:spLocks noChangeArrowheads="1"/>
            </p:cNvSpPr>
            <p:nvPr/>
          </p:nvSpPr>
          <p:spPr bwMode="auto">
            <a:xfrm>
              <a:off x="336423" y="5760267"/>
              <a:ext cx="1008062" cy="1223963"/>
            </a:xfrm>
            <a:prstGeom prst="rect">
              <a:avLst/>
            </a:prstGeom>
            <a:solidFill>
              <a:srgbClr val="FFFA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ES"/>
            </a:p>
          </p:txBody>
        </p:sp>
        <p:pic>
          <p:nvPicPr>
            <p:cNvPr id="185384" name="Picture 40" descr="bioeticar"/>
            <p:cNvPicPr>
              <a:picLocks noChangeAspect="1" noChangeArrowheads="1"/>
            </p:cNvPicPr>
            <p:nvPr/>
          </p:nvPicPr>
          <p:blipFill>
            <a:blip r:embed="rId4" cstate="print">
              <a:lum contrast="18000"/>
              <a:extLst>
                <a:ext uri="{28A0092B-C50C-407E-A947-70E740481C1C}">
                  <a14:useLocalDpi xmlns:a14="http://schemas.microsoft.com/office/drawing/2010/main" xmlns="" val="0"/>
                </a:ext>
              </a:extLst>
            </a:blip>
            <a:srcRect/>
            <a:stretch>
              <a:fillRect/>
            </a:stretch>
          </p:blipFill>
          <p:spPr bwMode="auto">
            <a:xfrm>
              <a:off x="409448" y="5833292"/>
              <a:ext cx="863600" cy="1052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 name="2 CuadroTexto"/>
          <p:cNvSpPr txBox="1"/>
          <p:nvPr/>
        </p:nvSpPr>
        <p:spPr>
          <a:xfrm>
            <a:off x="4532767" y="5975943"/>
            <a:ext cx="4105611" cy="307777"/>
          </a:xfrm>
          <a:prstGeom prst="rect">
            <a:avLst/>
          </a:prstGeom>
          <a:noFill/>
        </p:spPr>
        <p:txBody>
          <a:bodyPr wrap="none" rtlCol="0">
            <a:spAutoFit/>
          </a:bodyPr>
          <a:lstStyle/>
          <a:p>
            <a:r>
              <a:rPr lang="es-VE" sz="1400" dirty="0" smtClean="0"/>
              <a:t>J. Leonard 1827-1897.</a:t>
            </a:r>
            <a:r>
              <a:rPr lang="es-VE" sz="1400" i="1" dirty="0" smtClean="0"/>
              <a:t>The Doctor </a:t>
            </a:r>
            <a:r>
              <a:rPr lang="es-VE" sz="1400" i="1" dirty="0" err="1" smtClean="0"/>
              <a:t>for</a:t>
            </a:r>
            <a:r>
              <a:rPr lang="es-VE" sz="1400" i="1" dirty="0" smtClean="0"/>
              <a:t> </a:t>
            </a:r>
            <a:r>
              <a:rPr lang="es-VE" sz="1400" i="1" dirty="0" err="1" smtClean="0"/>
              <a:t>the</a:t>
            </a:r>
            <a:r>
              <a:rPr lang="es-VE" sz="1400" i="1" dirty="0" smtClean="0"/>
              <a:t> Poor</a:t>
            </a:r>
            <a:endParaRPr lang="es-VE" sz="1400" i="1" dirty="0"/>
          </a:p>
        </p:txBody>
      </p:sp>
    </p:spTree>
    <p:extLst>
      <p:ext uri="{BB962C8B-B14F-4D97-AF65-F5344CB8AC3E}">
        <p14:creationId xmlns:p14="http://schemas.microsoft.com/office/powerpoint/2010/main" xmlns="" val="27381149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0"/>
          <p:cNvSpPr txBox="1">
            <a:spLocks noChangeArrowheads="1"/>
          </p:cNvSpPr>
          <p:nvPr/>
        </p:nvSpPr>
        <p:spPr bwMode="auto">
          <a:xfrm>
            <a:off x="2586038" y="1773238"/>
            <a:ext cx="3970337" cy="519112"/>
          </a:xfrm>
          <a:prstGeom prst="rect">
            <a:avLst/>
          </a:prstGeom>
          <a:solidFill>
            <a:srgbClr val="FFB7FF"/>
          </a:solidFill>
          <a:ln>
            <a:noFill/>
          </a:ln>
          <a:effectLst>
            <a:outerShdw blurRad="50800" dist="38100" dir="2700000" algn="tl" rotWithShape="0">
              <a:prstClr val="black">
                <a:alpha val="40000"/>
              </a:prstClr>
            </a:outerShdw>
          </a:effectLst>
          <a:extLst/>
        </p:spPr>
        <p:txBody>
          <a:bodyPr wrap="none">
            <a:spAutoFit/>
          </a:bodyPr>
          <a:lstStyle/>
          <a:p>
            <a:pPr>
              <a:defRPr/>
            </a:pPr>
            <a:r>
              <a:rPr lang="es-ES" sz="2800" b="1" i="1">
                <a:solidFill>
                  <a:srgbClr val="CC0000"/>
                </a:solidFill>
                <a:effectLst>
                  <a:outerShdw blurRad="38100" dist="38100" dir="2700000" algn="tl">
                    <a:srgbClr val="C0C0C0"/>
                  </a:outerShdw>
                </a:effectLst>
              </a:rPr>
              <a:t>“Predatory publishing”</a:t>
            </a:r>
          </a:p>
        </p:txBody>
      </p:sp>
      <p:sp>
        <p:nvSpPr>
          <p:cNvPr id="4" name="Text Box 11"/>
          <p:cNvSpPr txBox="1">
            <a:spLocks noChangeArrowheads="1"/>
          </p:cNvSpPr>
          <p:nvPr/>
        </p:nvSpPr>
        <p:spPr bwMode="auto">
          <a:xfrm>
            <a:off x="2465388" y="2560638"/>
            <a:ext cx="4213225" cy="1016000"/>
          </a:xfrm>
          <a:prstGeom prst="rect">
            <a:avLst/>
          </a:prstGeom>
          <a:solidFill>
            <a:schemeClr val="bg1"/>
          </a:solidFill>
          <a:ln w="9525">
            <a:solidFill>
              <a:srgbClr val="CC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a:effectLst>
                  <a:outerShdw blurRad="38100" dist="38100" dir="2700000" algn="tl">
                    <a:srgbClr val="C0C0C0"/>
                  </a:outerShdw>
                </a:effectLst>
              </a:rPr>
              <a:t>Ofrecimiento de publicar en línea </a:t>
            </a:r>
          </a:p>
          <a:p>
            <a:pPr>
              <a:defRPr/>
            </a:pPr>
            <a:r>
              <a:rPr lang="es-ES">
                <a:effectLst>
                  <a:outerShdw blurRad="38100" dist="38100" dir="2700000" algn="tl">
                    <a:srgbClr val="C0C0C0"/>
                  </a:outerShdw>
                </a:effectLst>
              </a:rPr>
              <a:t>SIN ARBITRAJE </a:t>
            </a:r>
          </a:p>
          <a:p>
            <a:pPr>
              <a:defRPr/>
            </a:pPr>
            <a:r>
              <a:rPr lang="es-ES">
                <a:effectLst>
                  <a:outerShdw blurRad="38100" dist="38100" dir="2700000" algn="tl">
                    <a:srgbClr val="C0C0C0"/>
                  </a:outerShdw>
                </a:effectLst>
              </a:rPr>
              <a:t>a cambio de dinero </a:t>
            </a:r>
          </a:p>
        </p:txBody>
      </p:sp>
      <p:sp>
        <p:nvSpPr>
          <p:cNvPr id="5" name="Text Box 12"/>
          <p:cNvSpPr txBox="1">
            <a:spLocks noChangeArrowheads="1"/>
          </p:cNvSpPr>
          <p:nvPr/>
        </p:nvSpPr>
        <p:spPr bwMode="auto">
          <a:xfrm>
            <a:off x="6804025" y="2609850"/>
            <a:ext cx="1797050"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800" b="1">
                <a:effectLst>
                  <a:outerShdw blurRad="38100" dist="38100" dir="2700000" algn="tl">
                    <a:srgbClr val="FFFFFF"/>
                  </a:outerShdw>
                </a:effectLst>
              </a:rPr>
              <a:t>Más de </a:t>
            </a:r>
          </a:p>
          <a:p>
            <a:pPr>
              <a:defRPr/>
            </a:pPr>
            <a:r>
              <a:rPr lang="es-ES" sz="1800" b="1">
                <a:effectLst>
                  <a:outerShdw blurRad="38100" dist="38100" dir="2700000" algn="tl">
                    <a:srgbClr val="FFFFFF"/>
                  </a:outerShdw>
                </a:effectLst>
              </a:rPr>
              <a:t>200 editoras </a:t>
            </a:r>
          </a:p>
          <a:p>
            <a:pPr>
              <a:defRPr/>
            </a:pPr>
            <a:r>
              <a:rPr lang="es-ES" sz="1800" b="1">
                <a:effectLst>
                  <a:outerShdw blurRad="38100" dist="38100" dir="2700000" algn="tl">
                    <a:srgbClr val="FFFFFF"/>
                  </a:outerShdw>
                </a:effectLst>
              </a:rPr>
              <a:t>y 100 revistas</a:t>
            </a:r>
          </a:p>
        </p:txBody>
      </p:sp>
      <p:sp>
        <p:nvSpPr>
          <p:cNvPr id="6" name="Text Box 13"/>
          <p:cNvSpPr txBox="1">
            <a:spLocks noChangeArrowheads="1"/>
          </p:cNvSpPr>
          <p:nvPr/>
        </p:nvSpPr>
        <p:spPr bwMode="auto">
          <a:xfrm>
            <a:off x="2584450" y="3717032"/>
            <a:ext cx="3973513" cy="64135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800" b="1" dirty="0">
                <a:effectLst>
                  <a:outerShdw blurRad="38100" dist="38100" dir="2700000" algn="tl">
                    <a:srgbClr val="C0C0C0"/>
                  </a:outerShdw>
                </a:effectLst>
              </a:rPr>
              <a:t>Revistas  y </a:t>
            </a:r>
            <a:r>
              <a:rPr lang="es-ES" sz="1800" b="1" i="1" dirty="0">
                <a:effectLst>
                  <a:outerShdw blurRad="38100" dist="38100" dir="2700000" algn="tl">
                    <a:srgbClr val="C0C0C0"/>
                  </a:outerShdw>
                </a:effectLst>
              </a:rPr>
              <a:t>webs</a:t>
            </a:r>
            <a:r>
              <a:rPr lang="es-ES" sz="1800" b="1" dirty="0">
                <a:effectLst>
                  <a:outerShdw blurRad="38100" dist="38100" dir="2700000" algn="tl">
                    <a:srgbClr val="C0C0C0"/>
                  </a:outerShdw>
                </a:effectLst>
              </a:rPr>
              <a:t> con artículos no </a:t>
            </a:r>
          </a:p>
          <a:p>
            <a:pPr>
              <a:defRPr/>
            </a:pPr>
            <a:r>
              <a:rPr lang="es-ES" sz="1800" b="1" dirty="0">
                <a:effectLst>
                  <a:outerShdw blurRad="38100" dist="38100" dir="2700000" algn="tl">
                    <a:srgbClr val="C0C0C0"/>
                  </a:outerShdw>
                </a:effectLst>
              </a:rPr>
              <a:t>revisados y sin referencias</a:t>
            </a:r>
          </a:p>
        </p:txBody>
      </p:sp>
      <p:sp>
        <p:nvSpPr>
          <p:cNvPr id="7" name="Text Box 14"/>
          <p:cNvSpPr txBox="1">
            <a:spLocks noChangeArrowheads="1"/>
          </p:cNvSpPr>
          <p:nvPr/>
        </p:nvSpPr>
        <p:spPr bwMode="auto">
          <a:xfrm>
            <a:off x="4211638" y="4652963"/>
            <a:ext cx="3721100" cy="1004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defRPr/>
            </a:pPr>
            <a:r>
              <a:rPr lang="es-ES" sz="1200">
                <a:effectLst>
                  <a:outerShdw blurRad="38100" dist="38100" dir="2700000" algn="tl">
                    <a:srgbClr val="FFFFFF"/>
                  </a:outerShdw>
                </a:effectLst>
              </a:rPr>
              <a:t>J. Beall, Univ Colorado Denver</a:t>
            </a:r>
          </a:p>
          <a:p>
            <a:pPr algn="r">
              <a:defRPr/>
            </a:pPr>
            <a:r>
              <a:rPr lang="es-ES" sz="1200">
                <a:effectLst>
                  <a:outerShdw blurRad="38100" dist="38100" dir="2700000" algn="tl">
                    <a:srgbClr val="FFFFFF"/>
                  </a:outerShdw>
                </a:effectLst>
              </a:rPr>
              <a:t>“The entire scholarly publishing system is in danger of eroding due to the increasing influence of predator y publishing” diciembre </a:t>
            </a:r>
            <a:r>
              <a:rPr lang="es-ES" sz="1200" b="1">
                <a:effectLst>
                  <a:outerShdw blurRad="38100" dist="38100" dir="2700000" algn="tl">
                    <a:srgbClr val="FFFFFF"/>
                  </a:outerShdw>
                </a:effectLst>
              </a:rPr>
              <a:t>2012.</a:t>
            </a:r>
          </a:p>
          <a:p>
            <a:pPr algn="r">
              <a:defRPr/>
            </a:pPr>
            <a:r>
              <a:rPr lang="es-ES" sz="1200">
                <a:effectLst>
                  <a:outerShdw blurRad="38100" dist="38100" dir="2700000" algn="tl">
                    <a:srgbClr val="FFFFFF"/>
                  </a:outerShdw>
                </a:effectLst>
              </a:rPr>
              <a:t>http:/scholarlyoa.com/2012/</a:t>
            </a:r>
          </a:p>
        </p:txBody>
      </p:sp>
      <p:sp>
        <p:nvSpPr>
          <p:cNvPr id="8" name="Text Box 15"/>
          <p:cNvSpPr txBox="1">
            <a:spLocks noChangeArrowheads="1"/>
          </p:cNvSpPr>
          <p:nvPr/>
        </p:nvSpPr>
        <p:spPr bwMode="auto">
          <a:xfrm>
            <a:off x="2270125" y="5710238"/>
            <a:ext cx="4605338"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dirty="0">
                <a:effectLst>
                  <a:outerShdw blurRad="38100" dist="38100" dir="2700000" algn="tl">
                    <a:srgbClr val="FFFFFF"/>
                  </a:outerShdw>
                </a:effectLst>
              </a:rPr>
              <a:t>Ejemplo: Lamber </a:t>
            </a:r>
            <a:r>
              <a:rPr lang="es-ES" dirty="0" err="1">
                <a:effectLst>
                  <a:outerShdw blurRad="38100" dist="38100" dir="2700000" algn="tl">
                    <a:srgbClr val="FFFFFF"/>
                  </a:outerShdw>
                </a:effectLst>
              </a:rPr>
              <a:t>Academic</a:t>
            </a:r>
            <a:r>
              <a:rPr lang="es-ES" dirty="0">
                <a:effectLst>
                  <a:outerShdw blurRad="38100" dist="38100" dir="2700000" algn="tl">
                    <a:srgbClr val="FFFFFF"/>
                  </a:outerShdw>
                </a:effectLst>
              </a:rPr>
              <a:t> Publishing</a:t>
            </a:r>
          </a:p>
        </p:txBody>
      </p:sp>
      <p:sp>
        <p:nvSpPr>
          <p:cNvPr id="9" name="Rectangle 16"/>
          <p:cNvSpPr>
            <a:spLocks noChangeArrowheads="1"/>
          </p:cNvSpPr>
          <p:nvPr/>
        </p:nvSpPr>
        <p:spPr bwMode="auto">
          <a:xfrm>
            <a:off x="529124" y="2808288"/>
            <a:ext cx="1672253"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800" b="1">
                <a:solidFill>
                  <a:srgbClr val="CC0000"/>
                </a:solidFill>
                <a:effectLst>
                  <a:outerShdw blurRad="38100" dist="38100" dir="2700000" algn="tl">
                    <a:srgbClr val="000000"/>
                  </a:outerShdw>
                </a:effectLst>
              </a:rPr>
              <a:t>Peligros!!</a:t>
            </a:r>
          </a:p>
        </p:txBody>
      </p:sp>
      <p:sp>
        <p:nvSpPr>
          <p:cNvPr id="11"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3" name="Text Box 11"/>
          <p:cNvSpPr txBox="1">
            <a:spLocks noChangeArrowheads="1"/>
          </p:cNvSpPr>
          <p:nvPr/>
        </p:nvSpPr>
        <p:spPr bwMode="auto">
          <a:xfrm>
            <a:off x="544446" y="728935"/>
            <a:ext cx="1850186" cy="707886"/>
          </a:xfrm>
          <a:prstGeom prst="rect">
            <a:avLst/>
          </a:prstGeom>
          <a:solidFill>
            <a:schemeClr val="bg1"/>
          </a:solidFill>
          <a:ln w="28575">
            <a:solidFill>
              <a:srgbClr val="0000FF"/>
            </a:solidFill>
            <a:miter lim="800000"/>
            <a:headEnd/>
            <a:tailEnd/>
          </a:ln>
          <a:effectLst>
            <a:outerShdw dist="53882" dir="2700000" algn="ctr" rotWithShape="0">
              <a:schemeClr val="tx1"/>
            </a:outerShdw>
          </a:effectLst>
        </p:spPr>
        <p:txBody>
          <a:bodyPr wrap="none">
            <a:spAutoFit/>
          </a:bodyPr>
          <a:lstStyle/>
          <a:p>
            <a:pPr marL="261938" indent="-261938" algn="l">
              <a:buClr>
                <a:srgbClr val="C00000"/>
              </a:buClr>
              <a:buSzPct val="150000"/>
              <a:buFont typeface="Arial" pitchFamily="34" charset="0"/>
              <a:buChar char="•"/>
              <a:defRPr/>
            </a:pPr>
            <a:r>
              <a:rPr lang="es-ES_tradnl" dirty="0" smtClean="0">
                <a:effectLst>
                  <a:outerShdw blurRad="38100" dist="38100" dir="2700000" algn="tl">
                    <a:srgbClr val="C0C0C0"/>
                  </a:outerShdw>
                </a:effectLst>
              </a:rPr>
              <a:t>¿</a:t>
            </a:r>
            <a:r>
              <a:rPr lang="es-ES_tradnl" dirty="0">
                <a:effectLst>
                  <a:outerShdw blurRad="38100" dist="38100" dir="2700000" algn="tl">
                    <a:srgbClr val="C0C0C0"/>
                  </a:outerShdw>
                </a:effectLst>
              </a:rPr>
              <a:t>Qué pasa </a:t>
            </a:r>
            <a:endParaRPr lang="es-ES_tradnl" dirty="0" smtClean="0">
              <a:effectLst>
                <a:outerShdw blurRad="38100" dist="38100" dir="2700000" algn="tl">
                  <a:srgbClr val="C0C0C0"/>
                </a:outerShdw>
              </a:effectLst>
            </a:endParaRPr>
          </a:p>
          <a:p>
            <a:pPr algn="l">
              <a:buClr>
                <a:srgbClr val="C00000"/>
              </a:buClr>
              <a:buSzPct val="150000"/>
              <a:defRPr/>
            </a:pPr>
            <a:r>
              <a:rPr lang="es-ES_tradnl" dirty="0" smtClean="0">
                <a:effectLst>
                  <a:outerShdw blurRad="38100" dist="38100" dir="2700000" algn="tl">
                    <a:srgbClr val="C0C0C0"/>
                  </a:outerShdw>
                </a:effectLst>
              </a:rPr>
              <a:t> actualmente</a:t>
            </a:r>
            <a:r>
              <a:rPr lang="es-ES_tradnl" dirty="0">
                <a:effectLst>
                  <a:outerShdw blurRad="38100" dist="38100" dir="2700000" algn="tl">
                    <a:srgbClr val="C0C0C0"/>
                  </a:outerShdw>
                </a:effectLst>
              </a:rPr>
              <a:t>?</a:t>
            </a:r>
          </a:p>
        </p:txBody>
      </p:sp>
      <p:sp>
        <p:nvSpPr>
          <p:cNvPr id="12"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4"/>
                                        </p:tgtEl>
                                        <p:attrNameLst>
                                          <p:attrName>style.visibility</p:attrName>
                                        </p:attrNameLst>
                                      </p:cBhvr>
                                      <p:to>
                                        <p:strVal val="visible"/>
                                      </p:to>
                                    </p:set>
                                    <p:anim calcmode="discrete" valueType="clr">
                                      <p:cBhvr override="childStyle">
                                        <p:cTn id="11"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4"/>
                                        </p:tgtEl>
                                        <p:attrNameLst>
                                          <p:attrName>fillcolor</p:attrName>
                                        </p:attrNameLst>
                                      </p:cBhvr>
                                      <p:tavLst>
                                        <p:tav tm="0">
                                          <p:val>
                                            <p:clrVal>
                                              <a:schemeClr val="accent2"/>
                                            </p:clrVal>
                                          </p:val>
                                        </p:tav>
                                        <p:tav tm="50000">
                                          <p:val>
                                            <p:clrVal>
                                              <a:schemeClr val="hlink"/>
                                            </p:clrVal>
                                          </p:val>
                                        </p:tav>
                                      </p:tavLst>
                                    </p:anim>
                                    <p:set>
                                      <p:cBhvr>
                                        <p:cTn id="13" dur="80"/>
                                        <p:tgtEl>
                                          <p:spTgt spid="4"/>
                                        </p:tgtEl>
                                        <p:attrNameLst>
                                          <p:attrName>fill.type</p:attrName>
                                        </p:attrNameLst>
                                      </p:cBhvr>
                                      <p:to>
                                        <p:strVal val="solid"/>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2305995" y="1556792"/>
            <a:ext cx="4532011" cy="1077218"/>
          </a:xfrm>
          <a:prstGeom prst="rect">
            <a:avLst/>
          </a:prstGeom>
          <a:solidFill>
            <a:schemeClr val="bg1"/>
          </a:solidFill>
          <a:ln w="28575">
            <a:solidFill>
              <a:srgbClr val="0000FF"/>
            </a:solidFill>
            <a:miter lim="800000"/>
            <a:headEnd/>
            <a:tailEnd/>
          </a:ln>
          <a:effectLst>
            <a:outerShdw dist="35921" dir="2700000" algn="ctr" rotWithShape="0">
              <a:schemeClr val="tx1"/>
            </a:outerShdw>
          </a:effectLst>
        </p:spPr>
        <p:txBody>
          <a:bodyPr wrap="none">
            <a:spAutoFit/>
          </a:bodyPr>
          <a:lstStyle/>
          <a:p>
            <a:pPr marL="457200" indent="-457200">
              <a:buClr>
                <a:srgbClr val="C00000"/>
              </a:buClr>
              <a:buSzPct val="150000"/>
              <a:buFont typeface="Arial" pitchFamily="34" charset="0"/>
              <a:buChar char="•"/>
            </a:pPr>
            <a:r>
              <a:rPr lang="es-ES" sz="3200" dirty="0"/>
              <a:t>¿Qué es Integridad </a:t>
            </a:r>
          </a:p>
          <a:p>
            <a:r>
              <a:rPr lang="es-ES" sz="3200" dirty="0"/>
              <a:t>en la investigación?</a:t>
            </a:r>
          </a:p>
        </p:txBody>
      </p:sp>
      <p:sp>
        <p:nvSpPr>
          <p:cNvPr id="3" name="Text Box 4"/>
          <p:cNvSpPr txBox="1">
            <a:spLocks noChangeArrowheads="1"/>
          </p:cNvSpPr>
          <p:nvPr/>
        </p:nvSpPr>
        <p:spPr bwMode="auto">
          <a:xfrm>
            <a:off x="1682750" y="3021013"/>
            <a:ext cx="5778500"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2400"/>
              <a:t>“Adhesión activa a principios éticos… </a:t>
            </a:r>
          </a:p>
          <a:p>
            <a:pPr eaLnBrk="1" hangingPunct="1"/>
            <a:r>
              <a:rPr lang="es-ES" sz="2400"/>
              <a:t>esenciales para la práctica responsable </a:t>
            </a:r>
          </a:p>
          <a:p>
            <a:pPr eaLnBrk="1" hangingPunct="1"/>
            <a:r>
              <a:rPr lang="es-ES" sz="2400"/>
              <a:t>de la investigación”</a:t>
            </a:r>
          </a:p>
        </p:txBody>
      </p:sp>
      <p:sp>
        <p:nvSpPr>
          <p:cNvPr id="25604" name="Rectangle 7"/>
          <p:cNvSpPr>
            <a:spLocks noChangeArrowheads="1"/>
          </p:cNvSpPr>
          <p:nvPr/>
        </p:nvSpPr>
        <p:spPr bwMode="auto">
          <a:xfrm>
            <a:off x="2089150" y="4204155"/>
            <a:ext cx="49657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s-ES" sz="1200" dirty="0"/>
              <a:t>http://ori.hhs.gov/education/products/ucla/chapter1/Chapter1.pdf</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4" name="3 CuadroTexto"/>
          <p:cNvSpPr txBox="1"/>
          <p:nvPr/>
        </p:nvSpPr>
        <p:spPr>
          <a:xfrm>
            <a:off x="1686796" y="4797152"/>
            <a:ext cx="5806398" cy="954107"/>
          </a:xfrm>
          <a:prstGeom prst="rect">
            <a:avLst/>
          </a:prstGeom>
          <a:noFill/>
        </p:spPr>
        <p:txBody>
          <a:bodyPr wrap="none" rtlCol="0">
            <a:spAutoFit/>
          </a:bodyPr>
          <a:lstStyle/>
          <a:p>
            <a:r>
              <a:rPr lang="es-VE" sz="2800" b="1" dirty="0" smtClean="0">
                <a:solidFill>
                  <a:srgbClr val="0000CC"/>
                </a:solidFill>
                <a:effectLst>
                  <a:outerShdw blurRad="38100" dist="38100" dir="2700000" algn="tl">
                    <a:srgbClr val="000000">
                      <a:alpha val="43137"/>
                    </a:srgbClr>
                  </a:outerShdw>
                </a:effectLst>
              </a:rPr>
              <a:t>Honestidad, confianza, respeto,</a:t>
            </a:r>
          </a:p>
          <a:p>
            <a:r>
              <a:rPr lang="es-VE" sz="2800" b="1" dirty="0" smtClean="0">
                <a:solidFill>
                  <a:srgbClr val="0000CC"/>
                </a:solidFill>
                <a:effectLst>
                  <a:outerShdw blurRad="38100" dist="38100" dir="2700000" algn="tl">
                    <a:srgbClr val="000000">
                      <a:alpha val="43137"/>
                    </a:srgbClr>
                  </a:outerShdw>
                </a:effectLst>
              </a:rPr>
              <a:t>responsabilidad, justicia, coraje</a:t>
            </a:r>
            <a:endParaRPr lang="es-VE" sz="2800" b="1" dirty="0">
              <a:solidFill>
                <a:srgbClr val="0000CC"/>
              </a:solidFill>
              <a:effectLst>
                <a:outerShdw blurRad="38100" dist="38100" dir="2700000" algn="tl">
                  <a:srgbClr val="000000">
                    <a:alpha val="43137"/>
                  </a:srgbClr>
                </a:outerShdw>
              </a:effectLst>
            </a:endParaRPr>
          </a:p>
        </p:txBody>
      </p:sp>
      <p:sp>
        <p:nvSpPr>
          <p:cNvPr id="8"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5"/>
          <p:cNvSpPr txBox="1">
            <a:spLocks noChangeArrowheads="1"/>
          </p:cNvSpPr>
          <p:nvPr/>
        </p:nvSpPr>
        <p:spPr bwMode="auto">
          <a:xfrm>
            <a:off x="2725738" y="2546350"/>
            <a:ext cx="3692525" cy="1765300"/>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marL="457200" indent="-457200" algn="l">
              <a:buFontTx/>
              <a:buAutoNum type="romanUcPeriod"/>
              <a:defRPr/>
            </a:pPr>
            <a:r>
              <a:rPr lang="es-ES_tradnl" sz="2400" b="1" dirty="0">
                <a:effectLst>
                  <a:outerShdw blurRad="38100" dist="38100" dir="2700000" algn="tl">
                    <a:srgbClr val="FFFFFF"/>
                  </a:outerShdw>
                </a:effectLst>
              </a:rPr>
              <a:t>  Introducción</a:t>
            </a:r>
          </a:p>
          <a:p>
            <a:pPr marL="457200" indent="-457200" algn="l">
              <a:buFontTx/>
              <a:buAutoNum type="romanUcPeriod"/>
              <a:defRPr/>
            </a:pPr>
            <a:endParaRPr lang="es-ES_tradnl" sz="1800" b="1" dirty="0">
              <a:effectLst>
                <a:outerShdw blurRad="38100" dist="38100" dir="2700000" algn="tl">
                  <a:srgbClr val="FFFFFF"/>
                </a:outerShdw>
              </a:effectLst>
            </a:endParaRPr>
          </a:p>
          <a:p>
            <a:pPr marL="457200" indent="-457200" algn="l">
              <a:buFontTx/>
              <a:buAutoNum type="romanUcPeriod"/>
              <a:defRPr/>
            </a:pPr>
            <a:r>
              <a:rPr lang="es-ES_tradnl" sz="2400" b="1" dirty="0">
                <a:effectLst>
                  <a:outerShdw blurRad="38100" dist="38100" dir="2700000" algn="tl">
                    <a:srgbClr val="FFFFFF"/>
                  </a:outerShdw>
                </a:effectLst>
              </a:rPr>
              <a:t>  Discusión de Casos</a:t>
            </a:r>
          </a:p>
          <a:p>
            <a:pPr marL="457200" indent="-457200" algn="l">
              <a:buFontTx/>
              <a:buAutoNum type="romanUcPeriod"/>
              <a:defRPr/>
            </a:pPr>
            <a:endParaRPr lang="es-ES_tradnl" sz="1800" b="1" dirty="0">
              <a:effectLst>
                <a:outerShdw blurRad="38100" dist="38100" dir="2700000" algn="tl">
                  <a:srgbClr val="FFFFFF"/>
                </a:outerShdw>
              </a:effectLst>
            </a:endParaRPr>
          </a:p>
          <a:p>
            <a:pPr marL="457200" indent="-457200" algn="l">
              <a:buFontTx/>
              <a:buAutoNum type="romanUcPeriod"/>
              <a:defRPr/>
            </a:pPr>
            <a:r>
              <a:rPr lang="es-ES_tradnl" sz="2400" b="1" dirty="0">
                <a:effectLst>
                  <a:outerShdw blurRad="38100" dist="38100" dir="2700000" algn="tl">
                    <a:srgbClr val="FFFFFF"/>
                  </a:outerShdw>
                </a:effectLst>
              </a:rPr>
              <a:t> Conclusión</a:t>
            </a:r>
          </a:p>
        </p:txBody>
      </p:sp>
      <p:sp>
        <p:nvSpPr>
          <p:cNvPr id="12291"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187450" y="1508125"/>
            <a:ext cx="2827338" cy="1920875"/>
          </a:xfrm>
          <a:prstGeom prst="rect">
            <a:avLst/>
          </a:prstGeom>
          <a:solidFill>
            <a:srgbClr val="00FF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4000"/>
              <a:t>Fomentar </a:t>
            </a:r>
          </a:p>
          <a:p>
            <a:pPr eaLnBrk="1" hangingPunct="1"/>
            <a:r>
              <a:rPr lang="es-ES" sz="4000"/>
              <a:t>ambiente </a:t>
            </a:r>
          </a:p>
          <a:p>
            <a:pPr eaLnBrk="1" hangingPunct="1"/>
            <a:r>
              <a:rPr lang="es-ES" sz="4000"/>
              <a:t>profesional</a:t>
            </a:r>
          </a:p>
        </p:txBody>
      </p:sp>
      <p:sp>
        <p:nvSpPr>
          <p:cNvPr id="3" name="Text Box 8"/>
          <p:cNvSpPr txBox="1">
            <a:spLocks noChangeArrowheads="1"/>
          </p:cNvSpPr>
          <p:nvPr/>
        </p:nvSpPr>
        <p:spPr bwMode="auto">
          <a:xfrm>
            <a:off x="1187450" y="4076700"/>
            <a:ext cx="2867025" cy="1920875"/>
          </a:xfrm>
          <a:prstGeom prst="rect">
            <a:avLst/>
          </a:prstGeom>
          <a:solidFill>
            <a:srgbClr val="FF66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4000"/>
              <a:t>Combatir </a:t>
            </a:r>
          </a:p>
          <a:p>
            <a:pPr eaLnBrk="1" hangingPunct="1"/>
            <a:r>
              <a:rPr lang="es-ES" sz="4000"/>
              <a:t>ambiente </a:t>
            </a:r>
          </a:p>
          <a:p>
            <a:pPr eaLnBrk="1" hangingPunct="1"/>
            <a:r>
              <a:rPr lang="es-ES" sz="4000"/>
              <a:t>deshonesto</a:t>
            </a:r>
          </a:p>
        </p:txBody>
      </p:sp>
      <p:sp>
        <p:nvSpPr>
          <p:cNvPr id="4" name="Text Box 9"/>
          <p:cNvSpPr txBox="1">
            <a:spLocks noChangeArrowheads="1"/>
          </p:cNvSpPr>
          <p:nvPr/>
        </p:nvSpPr>
        <p:spPr bwMode="auto">
          <a:xfrm>
            <a:off x="5003800" y="1989138"/>
            <a:ext cx="2408238" cy="852487"/>
          </a:xfrm>
          <a:prstGeom prst="rect">
            <a:avLst/>
          </a:prstGeom>
          <a:solidFill>
            <a:srgbClr val="00FFCC"/>
          </a:solidFill>
          <a:ln w="28575">
            <a:solidFill>
              <a:srgbClr val="0099CC"/>
            </a:solidFill>
            <a:miter lim="800000"/>
            <a:headEnd/>
            <a:tailEnd/>
          </a:ln>
          <a:effectLst>
            <a:outerShdw dist="35921" dir="2700000" algn="ctr" rotWithShape="0">
              <a:schemeClr val="tx1"/>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4800"/>
              <a:t>Premiar</a:t>
            </a:r>
          </a:p>
        </p:txBody>
      </p:sp>
      <p:sp>
        <p:nvSpPr>
          <p:cNvPr id="5" name="Text Box 10"/>
          <p:cNvSpPr txBox="1">
            <a:spLocks noChangeArrowheads="1"/>
          </p:cNvSpPr>
          <p:nvPr/>
        </p:nvSpPr>
        <p:spPr bwMode="auto">
          <a:xfrm>
            <a:off x="4932363" y="4724400"/>
            <a:ext cx="2762250" cy="790575"/>
          </a:xfrm>
          <a:prstGeom prst="rect">
            <a:avLst/>
          </a:prstGeom>
          <a:solidFill>
            <a:srgbClr val="FF6699"/>
          </a:solidFill>
          <a:ln w="28575">
            <a:solidFill>
              <a:srgbClr val="CC0000"/>
            </a:solidFill>
            <a:miter lim="800000"/>
            <a:headEnd/>
            <a:tailEnd/>
          </a:ln>
          <a:effectLst>
            <a:outerShdw dist="35921" dir="2700000" algn="ctr" rotWithShape="0">
              <a:schemeClr val="tx1"/>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4400"/>
              <a:t>Sancionar</a:t>
            </a:r>
          </a:p>
        </p:txBody>
      </p:sp>
      <p:pic>
        <p:nvPicPr>
          <p:cNvPr id="6" name="Picture 11" descr="smiley-face"/>
          <p:cNvPicPr>
            <a:picLocks noChangeAspect="1" noChangeArrowheads="1"/>
          </p:cNvPicPr>
          <p:nvPr/>
        </p:nvPicPr>
        <p:blipFill>
          <a:blip r:embed="rId2" cstate="print">
            <a:lum bright="18000" contrast="6000"/>
            <a:extLst>
              <a:ext uri="{28A0092B-C50C-407E-A947-70E740481C1C}">
                <a14:useLocalDpi xmlns:a14="http://schemas.microsoft.com/office/drawing/2010/main" xmlns="" val="0"/>
              </a:ext>
            </a:extLst>
          </a:blip>
          <a:srcRect/>
          <a:stretch>
            <a:fillRect/>
          </a:stretch>
        </p:blipFill>
        <p:spPr bwMode="auto">
          <a:xfrm>
            <a:off x="7596188" y="1916113"/>
            <a:ext cx="984250" cy="99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2" descr="unhappy face"/>
          <p:cNvPicPr>
            <a:picLocks noChangeAspect="1" noChangeArrowheads="1"/>
          </p:cNvPicPr>
          <p:nvPr/>
        </p:nvPicPr>
        <p:blipFill>
          <a:blip r:embed="rId3" cstate="print">
            <a:lum bright="-6000"/>
            <a:extLst>
              <a:ext uri="{28A0092B-C50C-407E-A947-70E740481C1C}">
                <a14:useLocalDpi xmlns:a14="http://schemas.microsoft.com/office/drawing/2010/main" xmlns="" val="0"/>
              </a:ext>
            </a:extLst>
          </a:blip>
          <a:srcRect/>
          <a:stretch>
            <a:fillRect/>
          </a:stretch>
        </p:blipFill>
        <p:spPr bwMode="auto">
          <a:xfrm>
            <a:off x="7812088" y="4652963"/>
            <a:ext cx="914400" cy="908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
        <p:nvSpPr>
          <p:cNvPr id="9" name="8 CuadroTexto"/>
          <p:cNvSpPr txBox="1"/>
          <p:nvPr/>
        </p:nvSpPr>
        <p:spPr>
          <a:xfrm>
            <a:off x="1703908" y="708665"/>
            <a:ext cx="5740674" cy="523220"/>
          </a:xfrm>
          <a:prstGeom prst="rect">
            <a:avLst/>
          </a:prstGeom>
          <a:solidFill>
            <a:srgbClr val="CCCCFF"/>
          </a:solidFill>
          <a:ln w="28575">
            <a:solidFill>
              <a:srgbClr val="0000CC"/>
            </a:solidFill>
          </a:ln>
        </p:spPr>
        <p:txBody>
          <a:bodyPr wrap="none" rtlCol="0">
            <a:spAutoFit/>
          </a:bodyPr>
          <a:lstStyle/>
          <a:p>
            <a:r>
              <a:rPr lang="es-VE" sz="2800" dirty="0" smtClean="0">
                <a:effectLst>
                  <a:outerShdw blurRad="38100" dist="38100" dir="2700000" algn="tl">
                    <a:srgbClr val="000000">
                      <a:alpha val="43137"/>
                    </a:srgbClr>
                  </a:outerShdw>
                </a:effectLst>
              </a:rPr>
              <a:t>Cultura de Integridad Académica</a:t>
            </a:r>
            <a:endParaRPr lang="es-VE"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6" presetClass="entr" presetSubtype="32"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out)">
                                      <p:cBhvr>
                                        <p:cTn id="15" dur="2000"/>
                                        <p:tgtEl>
                                          <p:spTgt spid="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6" presetClass="entr" presetSubtype="32"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circle(out)">
                                      <p:cBhvr>
                                        <p:cTn id="24" dur="2000"/>
                                        <p:tgtEl>
                                          <p:spTgt spid="5"/>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1638250" y="764704"/>
            <a:ext cx="5867499" cy="830997"/>
          </a:xfrm>
          <a:prstGeom prst="rect">
            <a:avLst/>
          </a:prstGeom>
          <a:solidFill>
            <a:srgbClr val="FFCAB9"/>
          </a:solidFill>
          <a:ln w="28575">
            <a:solidFill>
              <a:srgbClr val="B82C00"/>
            </a:solidFill>
            <a:miter lim="800000"/>
            <a:headEnd/>
            <a:tailEnd/>
          </a:ln>
          <a:effectLst>
            <a:outerShdw dist="35921" dir="2700000" algn="ctr" rotWithShape="0">
              <a:schemeClr val="tx1"/>
            </a:outerShdw>
          </a:effectLst>
        </p:spPr>
        <p:txBody>
          <a:bodyPr wrap="square">
            <a:spAutoFit/>
          </a:bodyPr>
          <a:lstStyle/>
          <a:p>
            <a:pPr>
              <a:defRPr/>
            </a:pPr>
            <a:r>
              <a:rPr lang="es-ES" sz="2400">
                <a:effectLst>
                  <a:outerShdw blurRad="38100" dist="38100" dir="2700000" algn="tl">
                    <a:srgbClr val="FFFFFF"/>
                  </a:outerShdw>
                </a:effectLst>
              </a:rPr>
              <a:t>Promueven Integridad en Investigación,</a:t>
            </a:r>
          </a:p>
          <a:p>
            <a:pPr>
              <a:defRPr/>
            </a:pPr>
            <a:r>
              <a:rPr lang="es-ES" sz="2400">
                <a:effectLst>
                  <a:outerShdw blurRad="38100" dist="38100" dir="2700000" algn="tl">
                    <a:srgbClr val="FFFFFF"/>
                  </a:outerShdw>
                </a:effectLst>
              </a:rPr>
              <a:t> en particular en Publicaciones</a:t>
            </a:r>
          </a:p>
        </p:txBody>
      </p:sp>
      <p:sp>
        <p:nvSpPr>
          <p:cNvPr id="3" name="Text Box 7"/>
          <p:cNvSpPr txBox="1">
            <a:spLocks noChangeArrowheads="1"/>
          </p:cNvSpPr>
          <p:nvPr/>
        </p:nvSpPr>
        <p:spPr bwMode="auto">
          <a:xfrm>
            <a:off x="439738" y="1844675"/>
            <a:ext cx="3771900" cy="4583113"/>
          </a:xfrm>
          <a:prstGeom prst="rect">
            <a:avLst/>
          </a:prstGeom>
          <a:solidFill>
            <a:schemeClr val="bg1"/>
          </a:solidFill>
          <a:ln w="28575">
            <a:solidFill>
              <a:srgbClr val="FF6737"/>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dirty="0"/>
              <a:t>ORI </a:t>
            </a:r>
          </a:p>
          <a:p>
            <a:pPr algn="l" eaLnBrk="1" hangingPunct="1"/>
            <a:r>
              <a:rPr lang="es-ES" sz="1600" dirty="0" err="1"/>
              <a:t>The</a:t>
            </a:r>
            <a:r>
              <a:rPr lang="es-ES" sz="1600" dirty="0"/>
              <a:t> Office of </a:t>
            </a:r>
            <a:r>
              <a:rPr lang="es-ES" sz="1600" dirty="0" err="1"/>
              <a:t>Research</a:t>
            </a:r>
            <a:r>
              <a:rPr lang="es-ES" sz="1600" dirty="0"/>
              <a:t> </a:t>
            </a:r>
            <a:r>
              <a:rPr lang="es-ES" sz="1600" dirty="0" err="1"/>
              <a:t>Integrity</a:t>
            </a:r>
            <a:endParaRPr lang="es-ES" sz="1600" dirty="0"/>
          </a:p>
          <a:p>
            <a:pPr algn="l" eaLnBrk="1" hangingPunct="1"/>
            <a:endParaRPr lang="es-ES" sz="900" dirty="0"/>
          </a:p>
          <a:p>
            <a:pPr algn="l" eaLnBrk="1" hangingPunct="1"/>
            <a:r>
              <a:rPr lang="es-ES" dirty="0"/>
              <a:t>COPE </a:t>
            </a:r>
          </a:p>
          <a:p>
            <a:pPr algn="l" eaLnBrk="1" hangingPunct="1"/>
            <a:r>
              <a:rPr lang="es-ES" sz="1600" dirty="0" err="1"/>
              <a:t>Committee</a:t>
            </a:r>
            <a:r>
              <a:rPr lang="es-ES" sz="1600" dirty="0"/>
              <a:t> </a:t>
            </a:r>
            <a:r>
              <a:rPr lang="es-ES" sz="1600" dirty="0" err="1"/>
              <a:t>on</a:t>
            </a:r>
            <a:r>
              <a:rPr lang="es-ES" sz="1600" dirty="0"/>
              <a:t> </a:t>
            </a:r>
            <a:r>
              <a:rPr lang="es-ES" sz="1600" dirty="0" err="1"/>
              <a:t>Publication</a:t>
            </a:r>
            <a:r>
              <a:rPr lang="es-ES" sz="1600" dirty="0"/>
              <a:t> </a:t>
            </a:r>
            <a:r>
              <a:rPr lang="es-ES" sz="1600" dirty="0" err="1"/>
              <a:t>Ethics</a:t>
            </a:r>
            <a:endParaRPr lang="es-ES" sz="1600" dirty="0"/>
          </a:p>
          <a:p>
            <a:pPr algn="l" eaLnBrk="1" hangingPunct="1"/>
            <a:endParaRPr lang="es-ES" sz="900" dirty="0"/>
          </a:p>
          <a:p>
            <a:pPr algn="l" eaLnBrk="1" hangingPunct="1"/>
            <a:r>
              <a:rPr lang="es-ES" dirty="0"/>
              <a:t>CSE </a:t>
            </a:r>
          </a:p>
          <a:p>
            <a:pPr algn="l" eaLnBrk="1" hangingPunct="1"/>
            <a:r>
              <a:rPr lang="es-ES" sz="1600" dirty="0"/>
              <a:t>Council of </a:t>
            </a:r>
            <a:r>
              <a:rPr lang="es-ES" sz="1600" dirty="0" err="1"/>
              <a:t>Science</a:t>
            </a:r>
            <a:r>
              <a:rPr lang="es-ES" sz="1600" dirty="0"/>
              <a:t> </a:t>
            </a:r>
            <a:r>
              <a:rPr lang="es-ES" sz="1600" dirty="0" err="1"/>
              <a:t>Editors</a:t>
            </a:r>
            <a:endParaRPr lang="es-ES" sz="1600" dirty="0"/>
          </a:p>
          <a:p>
            <a:pPr algn="l" eaLnBrk="1" hangingPunct="1"/>
            <a:endParaRPr lang="es-ES" sz="900" dirty="0"/>
          </a:p>
          <a:p>
            <a:pPr algn="l" eaLnBrk="1" hangingPunct="1"/>
            <a:r>
              <a:rPr lang="es-ES" dirty="0"/>
              <a:t>ICMJE </a:t>
            </a:r>
          </a:p>
          <a:p>
            <a:pPr algn="l" eaLnBrk="1" hangingPunct="1"/>
            <a:r>
              <a:rPr lang="es-ES" sz="1400" dirty="0"/>
              <a:t>International </a:t>
            </a:r>
            <a:r>
              <a:rPr lang="es-ES" sz="1400" dirty="0" err="1"/>
              <a:t>Committee</a:t>
            </a:r>
            <a:r>
              <a:rPr lang="es-ES" sz="1400" dirty="0"/>
              <a:t> of Medical </a:t>
            </a:r>
          </a:p>
          <a:p>
            <a:pPr algn="l" eaLnBrk="1" hangingPunct="1"/>
            <a:r>
              <a:rPr lang="es-ES" sz="1400" dirty="0" err="1"/>
              <a:t>Journals</a:t>
            </a:r>
            <a:r>
              <a:rPr lang="es-ES" sz="1400" dirty="0"/>
              <a:t> </a:t>
            </a:r>
            <a:r>
              <a:rPr lang="es-ES" sz="1400" dirty="0" err="1"/>
              <a:t>Editors</a:t>
            </a:r>
            <a:endParaRPr lang="es-ES" sz="1400" dirty="0"/>
          </a:p>
          <a:p>
            <a:pPr algn="l" eaLnBrk="1" hangingPunct="1"/>
            <a:endParaRPr lang="es-ES" sz="900" dirty="0"/>
          </a:p>
          <a:p>
            <a:pPr algn="l" eaLnBrk="1" hangingPunct="1"/>
            <a:r>
              <a:rPr lang="es-ES" dirty="0"/>
              <a:t>WAME </a:t>
            </a:r>
          </a:p>
          <a:p>
            <a:pPr algn="l" eaLnBrk="1" hangingPunct="1"/>
            <a:r>
              <a:rPr lang="es-ES" sz="1600" dirty="0" err="1"/>
              <a:t>World</a:t>
            </a:r>
            <a:r>
              <a:rPr lang="es-ES" sz="1600" dirty="0"/>
              <a:t> </a:t>
            </a:r>
            <a:r>
              <a:rPr lang="es-ES" sz="1600" dirty="0" err="1"/>
              <a:t>Association</a:t>
            </a:r>
            <a:r>
              <a:rPr lang="es-ES" sz="1600" dirty="0"/>
              <a:t> of Medical </a:t>
            </a:r>
            <a:r>
              <a:rPr lang="es-ES" sz="1600" dirty="0" err="1"/>
              <a:t>Editors</a:t>
            </a:r>
            <a:endParaRPr lang="es-ES" sz="1600" dirty="0"/>
          </a:p>
          <a:p>
            <a:pPr algn="l" eaLnBrk="1" hangingPunct="1"/>
            <a:endParaRPr lang="es-ES" sz="900" dirty="0"/>
          </a:p>
          <a:p>
            <a:pPr algn="l" eaLnBrk="1" hangingPunct="1"/>
            <a:r>
              <a:rPr lang="es-ES" dirty="0"/>
              <a:t>WHO EMAME </a:t>
            </a:r>
          </a:p>
          <a:p>
            <a:pPr algn="l" eaLnBrk="1" hangingPunct="1"/>
            <a:r>
              <a:rPr lang="es-ES" sz="1400" dirty="0"/>
              <a:t>WHO Eastern </a:t>
            </a:r>
            <a:r>
              <a:rPr lang="es-ES" sz="1400" dirty="0" err="1"/>
              <a:t>Mediterranean</a:t>
            </a:r>
            <a:r>
              <a:rPr lang="es-ES" sz="1400" dirty="0"/>
              <a:t> </a:t>
            </a:r>
          </a:p>
          <a:p>
            <a:pPr algn="l" eaLnBrk="1" hangingPunct="1"/>
            <a:r>
              <a:rPr lang="es-ES" sz="1400" dirty="0" err="1"/>
              <a:t>Association</a:t>
            </a:r>
            <a:r>
              <a:rPr lang="es-ES" sz="1400" dirty="0"/>
              <a:t> of Medical </a:t>
            </a:r>
            <a:r>
              <a:rPr lang="es-ES" sz="1400" dirty="0" err="1"/>
              <a:t>Editors</a:t>
            </a:r>
            <a:endParaRPr lang="es-ES" sz="1600" dirty="0"/>
          </a:p>
          <a:p>
            <a:pPr algn="l" eaLnBrk="1" hangingPunct="1"/>
            <a:endParaRPr lang="es-ES" sz="800" dirty="0"/>
          </a:p>
        </p:txBody>
      </p:sp>
      <p:sp>
        <p:nvSpPr>
          <p:cNvPr id="4" name="Text Box 8"/>
          <p:cNvSpPr txBox="1">
            <a:spLocks noChangeArrowheads="1"/>
          </p:cNvSpPr>
          <p:nvPr/>
        </p:nvSpPr>
        <p:spPr bwMode="auto">
          <a:xfrm>
            <a:off x="4356100" y="2133600"/>
            <a:ext cx="4468813" cy="3535363"/>
          </a:xfrm>
          <a:prstGeom prst="rect">
            <a:avLst/>
          </a:prstGeom>
          <a:solidFill>
            <a:schemeClr val="bg1"/>
          </a:solidFill>
          <a:ln w="28575">
            <a:solidFill>
              <a:srgbClr val="FF6737"/>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endParaRPr lang="es-ES" sz="900"/>
          </a:p>
          <a:p>
            <a:pPr algn="l" eaLnBrk="1" hangingPunct="1"/>
            <a:r>
              <a:rPr lang="es-ES"/>
              <a:t>EASE </a:t>
            </a:r>
          </a:p>
          <a:p>
            <a:pPr algn="l" eaLnBrk="1" hangingPunct="1"/>
            <a:r>
              <a:rPr lang="es-ES" sz="1600"/>
              <a:t>European Association of Science Editors</a:t>
            </a:r>
          </a:p>
          <a:p>
            <a:pPr algn="l" eaLnBrk="1" hangingPunct="1"/>
            <a:endParaRPr lang="es-ES" sz="900"/>
          </a:p>
          <a:p>
            <a:pPr algn="l" eaLnBrk="1" hangingPunct="1"/>
            <a:r>
              <a:rPr lang="es-ES"/>
              <a:t>BERA</a:t>
            </a:r>
          </a:p>
          <a:p>
            <a:pPr algn="l" eaLnBrk="1" hangingPunct="1"/>
            <a:r>
              <a:rPr lang="es-ES" sz="1600"/>
              <a:t>British Educational Research Association</a:t>
            </a:r>
          </a:p>
          <a:p>
            <a:pPr algn="l" eaLnBrk="1" hangingPunct="1"/>
            <a:endParaRPr lang="es-ES" sz="900"/>
          </a:p>
          <a:p>
            <a:pPr algn="l" eaLnBrk="1" hangingPunct="1"/>
            <a:r>
              <a:rPr lang="es-ES"/>
              <a:t>AERA</a:t>
            </a:r>
          </a:p>
          <a:p>
            <a:pPr algn="l" eaLnBrk="1" hangingPunct="1"/>
            <a:r>
              <a:rPr lang="es-ES" sz="1600"/>
              <a:t>American Educational Research Association</a:t>
            </a:r>
          </a:p>
          <a:p>
            <a:pPr algn="l" eaLnBrk="1" hangingPunct="1"/>
            <a:endParaRPr lang="es-ES" sz="900"/>
          </a:p>
          <a:p>
            <a:pPr algn="l" eaLnBrk="1" hangingPunct="1"/>
            <a:r>
              <a:rPr lang="es-ES"/>
              <a:t>ALLEA</a:t>
            </a:r>
          </a:p>
          <a:p>
            <a:pPr algn="l" eaLnBrk="1" hangingPunct="1"/>
            <a:r>
              <a:rPr lang="es-ES" sz="1600"/>
              <a:t>All European Academies</a:t>
            </a:r>
          </a:p>
          <a:p>
            <a:pPr algn="l" eaLnBrk="1" hangingPunct="1"/>
            <a:endParaRPr lang="es-ES" sz="800"/>
          </a:p>
          <a:p>
            <a:pPr algn="l" eaLnBrk="1" hangingPunct="1"/>
            <a:r>
              <a:rPr lang="es-ES"/>
              <a:t>ESF </a:t>
            </a:r>
          </a:p>
          <a:p>
            <a:pPr algn="l" eaLnBrk="1" hangingPunct="1"/>
            <a:r>
              <a:rPr lang="es-ES" sz="1600"/>
              <a:t>European Science Foundation</a:t>
            </a:r>
            <a:endParaRPr lang="es-ES" sz="1200"/>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
        <p:nvSpPr>
          <p:cNvPr id="6" name="Text Box 5"/>
          <p:cNvSpPr txBox="1">
            <a:spLocks noChangeArrowheads="1"/>
          </p:cNvSpPr>
          <p:nvPr/>
        </p:nvSpPr>
        <p:spPr bwMode="auto">
          <a:xfrm>
            <a:off x="6994203" y="188640"/>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2000"/>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4099" name="Text Box 8"/>
          <p:cNvSpPr txBox="1">
            <a:spLocks noChangeArrowheads="1"/>
          </p:cNvSpPr>
          <p:nvPr/>
        </p:nvSpPr>
        <p:spPr bwMode="auto">
          <a:xfrm>
            <a:off x="3492500" y="620713"/>
            <a:ext cx="2162175" cy="608012"/>
          </a:xfrm>
          <a:prstGeom prst="rect">
            <a:avLst/>
          </a:prstGeom>
          <a:solidFill>
            <a:srgbClr val="CCCCFF"/>
          </a:solidFill>
          <a:ln w="28575">
            <a:solidFill>
              <a:schemeClr val="accent2"/>
            </a:solidFill>
            <a:miter lim="800000"/>
            <a:headEnd/>
            <a:tailEnd/>
          </a:ln>
          <a:effectLst>
            <a:outerShdw dist="35921" dir="2700000" algn="ctr" rotWithShape="0">
              <a:schemeClr val="bg2"/>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3200" b="1"/>
              <a:t>FUENTES</a:t>
            </a:r>
          </a:p>
        </p:txBody>
      </p:sp>
      <p:sp>
        <p:nvSpPr>
          <p:cNvPr id="5" name="Rectangle 9"/>
          <p:cNvSpPr>
            <a:spLocks noChangeArrowheads="1"/>
          </p:cNvSpPr>
          <p:nvPr/>
        </p:nvSpPr>
        <p:spPr bwMode="auto">
          <a:xfrm>
            <a:off x="1060450" y="1495941"/>
            <a:ext cx="7021513" cy="4555093"/>
          </a:xfrm>
          <a:prstGeom prst="rect">
            <a:avLst/>
          </a:prstGeom>
          <a:solidFill>
            <a:srgbClr val="EBEBFF"/>
          </a:solidFill>
          <a:ln w="28575">
            <a:solidFill>
              <a:srgbClr val="CC3300"/>
            </a:solidFill>
            <a:miter lim="800000"/>
            <a:headEnd/>
            <a:tailEnd/>
          </a:ln>
          <a:effectLst>
            <a:outerShdw dist="35921" dir="2700000" algn="ctr" rotWithShape="0">
              <a:schemeClr val="bg2"/>
            </a:outerShdw>
          </a:effectLst>
        </p:spPr>
        <p:txBody>
          <a:bodyPr anchor="ctr">
            <a:spAutoFit/>
          </a:bodyPr>
          <a:lstStyle/>
          <a:p>
            <a:pPr algn="l" eaLnBrk="0" hangingPunct="0">
              <a:defRPr/>
            </a:pPr>
            <a:r>
              <a:rPr lang="es-ES" sz="800" b="1" i="1" dirty="0">
                <a:cs typeface="Times New Roman" pitchFamily="18" charset="0"/>
              </a:rPr>
              <a:t> </a:t>
            </a:r>
            <a:endParaRPr lang="en-US" sz="1200" b="1" i="1" dirty="0">
              <a:cs typeface="Times New Roman" pitchFamily="18" charset="0"/>
            </a:endParaRPr>
          </a:p>
          <a:p>
            <a:pPr marL="342900" indent="-342900" algn="l">
              <a:tabLst>
                <a:tab pos="228600" algn="l"/>
              </a:tabLst>
              <a:defRPr/>
            </a:pPr>
            <a:r>
              <a:rPr lang="en-US" sz="1600" b="1" i="1" dirty="0">
                <a:solidFill>
                  <a:srgbClr val="FF0066"/>
                </a:solidFill>
                <a:effectLst>
                  <a:outerShdw blurRad="38100" dist="38100" dir="2700000" algn="tl">
                    <a:srgbClr val="000000"/>
                  </a:outerShdw>
                </a:effectLst>
                <a:cs typeface="Times New Roman" pitchFamily="18" charset="0"/>
              </a:rPr>
              <a:t>* </a:t>
            </a:r>
            <a:r>
              <a:rPr lang="en-US" sz="1600" b="1" i="1" dirty="0">
                <a:effectLst>
                  <a:outerShdw blurRad="38100" dist="38100" dir="2700000" algn="tl">
                    <a:srgbClr val="FFFFFF"/>
                  </a:outerShdw>
                </a:effectLst>
              </a:rPr>
              <a:t>Recommendations for the Conduct, Reporting, Editing, and</a:t>
            </a:r>
          </a:p>
          <a:p>
            <a:pPr marL="342900" indent="-342900" algn="l">
              <a:tabLst>
                <a:tab pos="363538" algn="l"/>
              </a:tabLst>
              <a:defRPr/>
            </a:pPr>
            <a:r>
              <a:rPr lang="en-US" sz="1600" b="1" i="1" dirty="0">
                <a:effectLst>
                  <a:outerShdw blurRad="38100" dist="38100" dir="2700000" algn="tl">
                    <a:srgbClr val="FFFFFF"/>
                  </a:outerShdw>
                </a:effectLst>
              </a:rPr>
              <a:t>  Publication of Scholarly Work in Medical Journals*</a:t>
            </a:r>
            <a:r>
              <a:rPr lang="es-ES_tradnl" sz="1600" b="1" i="1" dirty="0">
                <a:effectLst>
                  <a:outerShdw blurRad="38100" dist="38100" dir="2700000" algn="tl">
                    <a:srgbClr val="FFFFFF"/>
                  </a:outerShdw>
                </a:effectLst>
              </a:rPr>
              <a:t>.</a:t>
            </a:r>
            <a:r>
              <a:rPr lang="es-ES_tradnl" sz="1400" b="1" dirty="0">
                <a:effectLst>
                  <a:outerShdw blurRad="38100" dist="38100" dir="2700000" algn="tl">
                    <a:srgbClr val="FFFFFF"/>
                  </a:outerShdw>
                </a:effectLst>
              </a:rPr>
              <a:t> </a:t>
            </a:r>
            <a:r>
              <a:rPr lang="es-ES_tradnl" sz="1400" dirty="0">
                <a:effectLst>
                  <a:outerShdw blurRad="38100" dist="38100" dir="2700000" algn="tl">
                    <a:srgbClr val="FFFFFF"/>
                  </a:outerShdw>
                </a:effectLst>
              </a:rPr>
              <a:t>International </a:t>
            </a:r>
            <a:r>
              <a:rPr lang="es-ES_tradnl" sz="1400" dirty="0" err="1">
                <a:effectLst>
                  <a:outerShdw blurRad="38100" dist="38100" dir="2700000" algn="tl">
                    <a:srgbClr val="FFFFFF"/>
                  </a:outerShdw>
                </a:effectLst>
              </a:rPr>
              <a:t>Committee</a:t>
            </a:r>
            <a:r>
              <a:rPr lang="es-ES_tradnl" sz="1400" dirty="0">
                <a:effectLst>
                  <a:outerShdw blurRad="38100" dist="38100" dir="2700000" algn="tl">
                    <a:srgbClr val="FFFFFF"/>
                  </a:outerShdw>
                </a:effectLst>
              </a:rPr>
              <a:t> of Medical </a:t>
            </a:r>
            <a:r>
              <a:rPr lang="es-ES_tradnl" sz="1400" dirty="0" err="1">
                <a:effectLst>
                  <a:outerShdw blurRad="38100" dist="38100" dir="2700000" algn="tl">
                    <a:srgbClr val="FFFFFF"/>
                  </a:outerShdw>
                </a:effectLst>
              </a:rPr>
              <a:t>Journals</a:t>
            </a:r>
            <a:r>
              <a:rPr lang="es-ES_tradnl" sz="1400" dirty="0">
                <a:effectLst>
                  <a:outerShdw blurRad="38100" dist="38100" dir="2700000" algn="tl">
                    <a:srgbClr val="FFFFFF"/>
                  </a:outerShdw>
                </a:effectLst>
              </a:rPr>
              <a:t>   </a:t>
            </a:r>
            <a:r>
              <a:rPr lang="es-ES_tradnl" sz="1400" dirty="0" err="1">
                <a:effectLst>
                  <a:outerShdw blurRad="38100" dist="38100" dir="2700000" algn="tl">
                    <a:srgbClr val="FFFFFF"/>
                  </a:outerShdw>
                </a:effectLst>
              </a:rPr>
              <a:t>Editors</a:t>
            </a:r>
            <a:r>
              <a:rPr lang="es-ES_tradnl" sz="1400" dirty="0">
                <a:effectLst>
                  <a:outerShdw blurRad="38100" dist="38100" dir="2700000" algn="tl">
                    <a:srgbClr val="FFFFFF"/>
                  </a:outerShdw>
                </a:effectLst>
              </a:rPr>
              <a:t> (ICMJE) </a:t>
            </a:r>
            <a:r>
              <a:rPr lang="es-ES_tradnl" sz="1400" dirty="0" smtClean="0">
                <a:effectLst>
                  <a:outerShdw blurRad="38100" dist="38100" dir="2700000" algn="tl">
                    <a:srgbClr val="FFFFFF"/>
                  </a:outerShdw>
                </a:effectLst>
              </a:rPr>
              <a:t>diciembre </a:t>
            </a:r>
            <a:r>
              <a:rPr lang="es-ES_tradnl" sz="1400" dirty="0">
                <a:effectLst>
                  <a:outerShdw blurRad="38100" dist="38100" dir="2700000" algn="tl">
                    <a:srgbClr val="FFFFFF"/>
                  </a:outerShdw>
                </a:effectLst>
              </a:rPr>
              <a:t>2013.  </a:t>
            </a:r>
            <a:r>
              <a:rPr lang="es-ES_tradnl" sz="1200" dirty="0">
                <a:hlinkClick r:id="rId2"/>
              </a:rPr>
              <a:t>http://www.icmje.org/</a:t>
            </a:r>
            <a:endParaRPr lang="es-ES_tradnl" sz="1200" dirty="0"/>
          </a:p>
          <a:p>
            <a:pPr algn="l" eaLnBrk="0" hangingPunct="0">
              <a:defRPr/>
            </a:pPr>
            <a:endParaRPr lang="en-US" sz="1200" b="1" i="1" dirty="0">
              <a:effectLst>
                <a:outerShdw blurRad="38100" dist="38100" dir="2700000" algn="tl">
                  <a:srgbClr val="FFFFFF"/>
                </a:outerShdw>
              </a:effectLst>
              <a:cs typeface="Times New Roman" pitchFamily="18" charset="0"/>
            </a:endParaRPr>
          </a:p>
          <a:p>
            <a:pPr algn="l" eaLnBrk="0" hangingPunct="0">
              <a:defRPr/>
            </a:pPr>
            <a:r>
              <a:rPr lang="en-US" sz="1600" b="1" i="1" dirty="0">
                <a:solidFill>
                  <a:srgbClr val="FF0066"/>
                </a:solidFill>
                <a:effectLst>
                  <a:outerShdw blurRad="38100" dist="38100" dir="2700000" algn="tl">
                    <a:srgbClr val="000000"/>
                  </a:outerShdw>
                </a:effectLst>
                <a:cs typeface="Times New Roman" pitchFamily="18" charset="0"/>
              </a:rPr>
              <a:t>* </a:t>
            </a:r>
            <a:r>
              <a:rPr lang="en-US" sz="1600" b="1" i="1" dirty="0" smtClean="0">
                <a:cs typeface="Times New Roman" pitchFamily="18" charset="0"/>
              </a:rPr>
              <a:t>R</a:t>
            </a:r>
            <a:r>
              <a:rPr lang="en-US" sz="1600" b="1" i="1" dirty="0" smtClean="0">
                <a:effectLst>
                  <a:outerShdw blurRad="38100" dist="38100" dir="2700000" algn="tl">
                    <a:srgbClr val="FFFFFF"/>
                  </a:outerShdw>
                </a:effectLst>
                <a:cs typeface="Times New Roman" pitchFamily="18" charset="0"/>
              </a:rPr>
              <a:t>esponsible </a:t>
            </a:r>
            <a:r>
              <a:rPr lang="en-US" sz="1600" b="1" i="1" dirty="0">
                <a:effectLst>
                  <a:outerShdw blurRad="38100" dist="38100" dir="2700000" algn="tl">
                    <a:srgbClr val="FFFFFF"/>
                  </a:outerShdw>
                </a:effectLst>
                <a:cs typeface="Times New Roman" pitchFamily="18" charset="0"/>
              </a:rPr>
              <a:t>authorship and peer reviewing. Responsible </a:t>
            </a:r>
            <a:r>
              <a:rPr lang="en-US" sz="1600" b="1" i="1" dirty="0" smtClean="0">
                <a:effectLst>
                  <a:outerShdw blurRad="38100" dist="38100" dir="2700000" algn="tl">
                    <a:srgbClr val="FFFFFF"/>
                  </a:outerShdw>
                </a:effectLst>
                <a:cs typeface="Times New Roman" pitchFamily="18" charset="0"/>
              </a:rPr>
              <a:t> Conduct   </a:t>
            </a:r>
          </a:p>
          <a:p>
            <a:pPr algn="l" eaLnBrk="0" hangingPunct="0">
              <a:defRPr/>
            </a:pPr>
            <a:r>
              <a:rPr lang="en-US" sz="1600" b="1" i="1" dirty="0">
                <a:effectLst>
                  <a:outerShdw blurRad="38100" dist="38100" dir="2700000" algn="tl">
                    <a:srgbClr val="FFFFFF"/>
                  </a:outerShdw>
                </a:effectLst>
                <a:cs typeface="Times New Roman" pitchFamily="18" charset="0"/>
              </a:rPr>
              <a:t> </a:t>
            </a:r>
            <a:r>
              <a:rPr lang="en-US" sz="1600" b="1" i="1" dirty="0" smtClean="0">
                <a:effectLst>
                  <a:outerShdw blurRad="38100" dist="38100" dir="2700000" algn="tl">
                    <a:srgbClr val="FFFFFF"/>
                  </a:outerShdw>
                </a:effectLst>
                <a:cs typeface="Times New Roman" pitchFamily="18" charset="0"/>
              </a:rPr>
              <a:t>  of Research</a:t>
            </a:r>
            <a:r>
              <a:rPr lang="en-US" sz="1600" b="1" i="1" dirty="0">
                <a:effectLst>
                  <a:outerShdw blurRad="38100" dist="38100" dir="2700000" algn="tl">
                    <a:srgbClr val="FFFFFF"/>
                  </a:outerShdw>
                </a:effectLst>
                <a:cs typeface="Times New Roman" pitchFamily="18" charset="0"/>
              </a:rPr>
              <a:t>. </a:t>
            </a:r>
            <a:r>
              <a:rPr lang="en-US" sz="1200" dirty="0" smtClean="0">
                <a:effectLst>
                  <a:outerShdw blurRad="38100" dist="38100" dir="2700000" algn="tl">
                    <a:srgbClr val="FFFFFF"/>
                  </a:outerShdw>
                </a:effectLst>
                <a:cs typeface="Times New Roman" pitchFamily="18" charset="0"/>
              </a:rPr>
              <a:t>Columbia </a:t>
            </a:r>
            <a:r>
              <a:rPr lang="en-US" sz="1200" dirty="0">
                <a:effectLst>
                  <a:outerShdw blurRad="38100" dist="38100" dir="2700000" algn="tl">
                    <a:srgbClr val="FFFFFF"/>
                  </a:outerShdw>
                </a:effectLst>
                <a:cs typeface="Times New Roman" pitchFamily="18" charset="0"/>
              </a:rPr>
              <a:t>University. 2009.</a:t>
            </a:r>
            <a:endParaRPr lang="en-GB" sz="1600" i="1" dirty="0">
              <a:solidFill>
                <a:srgbClr val="000000"/>
              </a:solidFill>
              <a:effectLst>
                <a:outerShdw blurRad="38100" dist="38100" dir="2700000" algn="tl">
                  <a:srgbClr val="FFFFFF"/>
                </a:outerShdw>
              </a:effectLst>
              <a:cs typeface="Times New Roman" pitchFamily="18" charset="0"/>
            </a:endParaRPr>
          </a:p>
          <a:p>
            <a:pPr algn="l" eaLnBrk="0" hangingPunct="0">
              <a:defRPr/>
            </a:pPr>
            <a:endParaRPr lang="en-US" sz="1200" b="1" dirty="0">
              <a:effectLst>
                <a:outerShdw blurRad="38100" dist="38100" dir="2700000" algn="tl">
                  <a:srgbClr val="FFFFFF"/>
                </a:outerShdw>
              </a:effectLst>
              <a:cs typeface="Times New Roman" pitchFamily="18" charset="0"/>
            </a:endParaRPr>
          </a:p>
          <a:p>
            <a:pPr algn="l" eaLnBrk="0" hangingPunct="0">
              <a:defRPr/>
            </a:pPr>
            <a:r>
              <a:rPr lang="en-US" sz="1600" b="1" i="1" dirty="0">
                <a:solidFill>
                  <a:srgbClr val="FF0066"/>
                </a:solidFill>
                <a:effectLst>
                  <a:outerShdw blurRad="38100" dist="38100" dir="2700000" algn="tl">
                    <a:srgbClr val="000000"/>
                  </a:outerShdw>
                </a:effectLst>
                <a:cs typeface="Times New Roman" pitchFamily="18" charset="0"/>
              </a:rPr>
              <a:t>* </a:t>
            </a:r>
            <a:r>
              <a:rPr lang="en-US" sz="1600" b="1" i="1" dirty="0">
                <a:effectLst>
                  <a:outerShdw blurRad="38100" dist="38100" dir="2700000" algn="tl">
                    <a:srgbClr val="FFFFFF"/>
                  </a:outerShdw>
                </a:effectLst>
                <a:cs typeface="Times New Roman" pitchFamily="18" charset="0"/>
              </a:rPr>
              <a:t>Ethics: Copyright, plagiarism and the Internet. </a:t>
            </a:r>
            <a:r>
              <a:rPr lang="en-US" sz="1200" dirty="0">
                <a:effectLst>
                  <a:outerShdw blurRad="38100" dist="38100" dir="2700000" algn="tl">
                    <a:srgbClr val="FFFFFF"/>
                  </a:outerShdw>
                </a:effectLst>
                <a:cs typeface="Times New Roman" pitchFamily="18" charset="0"/>
              </a:rPr>
              <a:t>Texas Heart </a:t>
            </a:r>
          </a:p>
          <a:p>
            <a:pPr algn="l" eaLnBrk="0" hangingPunct="0">
              <a:defRPr/>
            </a:pPr>
            <a:r>
              <a:rPr lang="en-US" sz="1200" dirty="0">
                <a:effectLst>
                  <a:outerShdw blurRad="38100" dist="38100" dir="2700000" algn="tl">
                    <a:srgbClr val="FFFFFF"/>
                  </a:outerShdw>
                </a:effectLst>
                <a:cs typeface="Times New Roman" pitchFamily="18" charset="0"/>
              </a:rPr>
              <a:t>    Institute, 2009.</a:t>
            </a:r>
          </a:p>
          <a:p>
            <a:pPr algn="l" eaLnBrk="0" hangingPunct="0">
              <a:defRPr/>
            </a:pPr>
            <a:r>
              <a:rPr lang="en-US" sz="1200" b="1" i="1" dirty="0">
                <a:effectLst>
                  <a:outerShdw blurRad="38100" dist="38100" dir="2700000" algn="tl">
                    <a:srgbClr val="FFFFFF"/>
                  </a:outerShdw>
                </a:effectLst>
                <a:cs typeface="Times New Roman" pitchFamily="18" charset="0"/>
              </a:rPr>
              <a:t> </a:t>
            </a:r>
          </a:p>
          <a:p>
            <a:pPr algn="l">
              <a:defRPr/>
            </a:pPr>
            <a:r>
              <a:rPr lang="en-US" sz="1600" b="1" i="1" dirty="0">
                <a:solidFill>
                  <a:srgbClr val="D60093"/>
                </a:solidFill>
                <a:effectLst>
                  <a:outerShdw blurRad="38100" dist="38100" dir="2700000" algn="tl">
                    <a:srgbClr val="000000"/>
                  </a:outerShdw>
                </a:effectLst>
              </a:rPr>
              <a:t>*</a:t>
            </a:r>
            <a:r>
              <a:rPr lang="en-US" sz="1600" b="1" dirty="0">
                <a:effectLst>
                  <a:outerShdw blurRad="38100" dist="38100" dir="2700000" algn="tl">
                    <a:srgbClr val="FFFFFF"/>
                  </a:outerShdw>
                </a:effectLst>
              </a:rPr>
              <a:t> </a:t>
            </a:r>
            <a:r>
              <a:rPr lang="en-US" sz="1600" b="1" i="1" dirty="0">
                <a:effectLst>
                  <a:outerShdw blurRad="38100" dist="38100" dir="2700000" algn="tl">
                    <a:srgbClr val="FFFFFF"/>
                  </a:outerShdw>
                </a:effectLst>
              </a:rPr>
              <a:t>Promoting Integrity in Research Publication.</a:t>
            </a:r>
            <a:r>
              <a:rPr lang="en-US" sz="1200" dirty="0"/>
              <a:t> </a:t>
            </a:r>
            <a:r>
              <a:rPr lang="en-US" sz="1200" dirty="0">
                <a:effectLst>
                  <a:outerShdw blurRad="38100" dist="38100" dir="2700000" algn="tl">
                    <a:srgbClr val="FFFFFF"/>
                  </a:outerShdw>
                </a:effectLst>
              </a:rPr>
              <a:t>Committee of Publication </a:t>
            </a:r>
          </a:p>
          <a:p>
            <a:pPr algn="l">
              <a:defRPr/>
            </a:pPr>
            <a:r>
              <a:rPr lang="en-US" sz="1200" dirty="0">
                <a:effectLst>
                  <a:outerShdw blurRad="38100" dist="38100" dir="2700000" algn="tl">
                    <a:srgbClr val="FFFFFF"/>
                  </a:outerShdw>
                </a:effectLst>
              </a:rPr>
              <a:t>    Ethics (</a:t>
            </a:r>
            <a:r>
              <a:rPr lang="en-US" sz="1400" dirty="0">
                <a:effectLst>
                  <a:outerShdw blurRad="38100" dist="38100" dir="2700000" algn="tl">
                    <a:srgbClr val="FFFFFF"/>
                  </a:outerShdw>
                </a:effectLst>
              </a:rPr>
              <a:t>COPE</a:t>
            </a:r>
            <a:r>
              <a:rPr lang="en-US" sz="1200" dirty="0">
                <a:effectLst>
                  <a:outerShdw blurRad="38100" dist="38100" dir="2700000" algn="tl">
                    <a:srgbClr val="FFFFFF"/>
                  </a:outerShdw>
                </a:effectLst>
              </a:rPr>
              <a:t>). 2011. </a:t>
            </a:r>
          </a:p>
          <a:p>
            <a:pPr algn="l">
              <a:defRPr/>
            </a:pPr>
            <a:endParaRPr lang="en-US" sz="1200" b="1" dirty="0">
              <a:effectLst>
                <a:outerShdw blurRad="38100" dist="38100" dir="2700000" algn="tl">
                  <a:srgbClr val="FFFFFF"/>
                </a:outerShdw>
              </a:effectLst>
            </a:endParaRPr>
          </a:p>
          <a:p>
            <a:pPr algn="l">
              <a:defRPr/>
            </a:pPr>
            <a:r>
              <a:rPr lang="en-US" sz="1600" b="1" i="1" dirty="0">
                <a:solidFill>
                  <a:srgbClr val="D60093"/>
                </a:solidFill>
                <a:effectLst>
                  <a:outerShdw blurRad="38100" dist="38100" dir="2700000" algn="tl">
                    <a:srgbClr val="000000"/>
                  </a:outerShdw>
                </a:effectLst>
              </a:rPr>
              <a:t>*</a:t>
            </a:r>
            <a:r>
              <a:rPr lang="en-US" sz="1200" b="1" i="1" dirty="0">
                <a:solidFill>
                  <a:srgbClr val="D60093"/>
                </a:solidFill>
                <a:effectLst>
                  <a:outerShdw blurRad="38100" dist="38100" dir="2700000" algn="tl">
                    <a:srgbClr val="000000"/>
                  </a:outerShdw>
                </a:effectLst>
              </a:rPr>
              <a:t>  </a:t>
            </a:r>
            <a:r>
              <a:rPr lang="en-US" sz="1600" b="1" dirty="0">
                <a:effectLst>
                  <a:outerShdw blurRad="38100" dist="38100" dir="2700000" algn="tl">
                    <a:srgbClr val="FFFFFF"/>
                  </a:outerShdw>
                </a:effectLst>
              </a:rPr>
              <a:t>Manual for Editors of Health Science Journals.</a:t>
            </a:r>
            <a:r>
              <a:rPr lang="en-US" sz="1200" dirty="0"/>
              <a:t> </a:t>
            </a:r>
            <a:r>
              <a:rPr lang="en-US" sz="1200" dirty="0">
                <a:effectLst>
                  <a:outerShdw blurRad="38100" dist="38100" dir="2700000" algn="tl">
                    <a:srgbClr val="000000">
                      <a:alpha val="43137"/>
                    </a:srgbClr>
                  </a:outerShdw>
                </a:effectLst>
              </a:rPr>
              <a:t>World Health  </a:t>
            </a:r>
          </a:p>
          <a:p>
            <a:pPr algn="l">
              <a:defRPr/>
            </a:pPr>
            <a:r>
              <a:rPr lang="en-US" sz="1200" dirty="0">
                <a:effectLst>
                  <a:outerShdw blurRad="38100" dist="38100" dir="2700000" algn="tl">
                    <a:srgbClr val="000000">
                      <a:alpha val="43137"/>
                    </a:srgbClr>
                  </a:outerShdw>
                </a:effectLst>
              </a:rPr>
              <a:t>     Organization (</a:t>
            </a:r>
            <a:r>
              <a:rPr lang="en-US" sz="1400" b="1" dirty="0">
                <a:effectLst>
                  <a:outerShdw blurRad="38100" dist="38100" dir="2700000" algn="tl">
                    <a:srgbClr val="000000">
                      <a:alpha val="43137"/>
                    </a:srgbClr>
                  </a:outerShdw>
                </a:effectLst>
              </a:rPr>
              <a:t>WHO</a:t>
            </a:r>
            <a:r>
              <a:rPr lang="en-US" sz="1200" dirty="0">
                <a:effectLst>
                  <a:outerShdw blurRad="38100" dist="38100" dir="2700000" algn="tl">
                    <a:srgbClr val="000000">
                      <a:alpha val="43137"/>
                    </a:srgbClr>
                  </a:outerShdw>
                </a:effectLst>
              </a:rPr>
              <a:t>) Eastern Mediterranean Regional Office. 2009.</a:t>
            </a:r>
          </a:p>
          <a:p>
            <a:pPr algn="l">
              <a:defRPr/>
            </a:pPr>
            <a:endParaRPr lang="en-US" sz="1200" dirty="0"/>
          </a:p>
          <a:p>
            <a:pPr algn="l">
              <a:defRPr/>
            </a:pPr>
            <a:r>
              <a:rPr lang="en-US" sz="1600" b="1" i="1" dirty="0">
                <a:solidFill>
                  <a:srgbClr val="D60093"/>
                </a:solidFill>
                <a:effectLst>
                  <a:outerShdw blurRad="38100" dist="38100" dir="2700000" algn="tl">
                    <a:srgbClr val="000000"/>
                  </a:outerShdw>
                </a:effectLst>
              </a:rPr>
              <a:t>* </a:t>
            </a:r>
            <a:r>
              <a:rPr lang="en-US" sz="1600" b="1" i="1" dirty="0">
                <a:effectLst>
                  <a:outerShdw blurRad="38100" dist="38100" dir="2700000" algn="tl">
                    <a:srgbClr val="FFFFFF"/>
                  </a:outerShdw>
                </a:effectLst>
              </a:rPr>
              <a:t>CSE’s White Paper on Promoting Integrity in Scientific   </a:t>
            </a:r>
          </a:p>
          <a:p>
            <a:pPr algn="l">
              <a:defRPr/>
            </a:pPr>
            <a:r>
              <a:rPr lang="en-US" sz="1600" b="1" i="1" dirty="0">
                <a:effectLst>
                  <a:outerShdw blurRad="38100" dist="38100" dir="2700000" algn="tl">
                    <a:srgbClr val="FFFFFF"/>
                  </a:outerShdw>
                </a:effectLst>
              </a:rPr>
              <a:t>  Journal Publications.</a:t>
            </a:r>
            <a:r>
              <a:rPr lang="en-US" sz="1200" dirty="0"/>
              <a:t> </a:t>
            </a:r>
            <a:r>
              <a:rPr lang="en-US" sz="1200" dirty="0">
                <a:effectLst>
                  <a:outerShdw blurRad="38100" dist="38100" dir="2700000" algn="tl">
                    <a:srgbClr val="000000">
                      <a:alpha val="43137"/>
                    </a:srgbClr>
                  </a:outerShdw>
                </a:effectLst>
              </a:rPr>
              <a:t>Council Science Editors (</a:t>
            </a:r>
            <a:r>
              <a:rPr lang="en-US" sz="1400" dirty="0">
                <a:effectLst>
                  <a:outerShdw blurRad="38100" dist="38100" dir="2700000" algn="tl">
                    <a:srgbClr val="000000">
                      <a:alpha val="43137"/>
                    </a:srgbClr>
                  </a:outerShdw>
                </a:effectLst>
              </a:rPr>
              <a:t>CSE</a:t>
            </a:r>
            <a:r>
              <a:rPr lang="en-US" sz="1200" dirty="0">
                <a:effectLst>
                  <a:outerShdw blurRad="38100" dist="38100" dir="2700000" algn="tl">
                    <a:srgbClr val="000000">
                      <a:alpha val="43137"/>
                    </a:srgbClr>
                  </a:outerShdw>
                </a:effectLst>
              </a:rPr>
              <a:t>), 2012</a:t>
            </a:r>
            <a:r>
              <a:rPr lang="en-US" sz="1200" b="1" dirty="0">
                <a:effectLst>
                  <a:outerShdw blurRad="38100" dist="38100" dir="2700000" algn="tl">
                    <a:srgbClr val="000000">
                      <a:alpha val="43137"/>
                    </a:srgbClr>
                  </a:outerShdw>
                </a:effectLst>
              </a:rPr>
              <a:t>.</a:t>
            </a:r>
            <a:endParaRPr lang="es-ES_tradnl" sz="800" dirty="0">
              <a:effectLst>
                <a:outerShdw blurRad="38100" dist="38100" dir="2700000" algn="tl">
                  <a:srgbClr val="000000">
                    <a:alpha val="43137"/>
                  </a:srgbClr>
                </a:outerShdw>
              </a:effectLst>
            </a:endParaRPr>
          </a:p>
          <a:p>
            <a:pPr algn="l">
              <a:defRPr/>
            </a:pPr>
            <a:endParaRPr lang="es-ES_tradnl" sz="1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3" end="1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14" end="1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xEl>
                                              <p:pRg st="16" end="1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5122" name="Text Box 8"/>
          <p:cNvSpPr txBox="1">
            <a:spLocks noChangeArrowheads="1"/>
          </p:cNvSpPr>
          <p:nvPr/>
        </p:nvSpPr>
        <p:spPr bwMode="auto">
          <a:xfrm>
            <a:off x="2281238" y="1052513"/>
            <a:ext cx="4579937" cy="485775"/>
          </a:xfrm>
          <a:prstGeom prst="rect">
            <a:avLst/>
          </a:prstGeom>
          <a:solidFill>
            <a:srgbClr val="CCCCFF"/>
          </a:solidFill>
          <a:ln w="28575">
            <a:solidFill>
              <a:schemeClr val="accent2"/>
            </a:solidFill>
            <a:miter lim="800000"/>
            <a:headEnd/>
            <a:tailEnd/>
          </a:ln>
          <a:effectLst>
            <a:outerShdw dist="35921" dir="2700000" algn="ctr" rotWithShape="0">
              <a:schemeClr val="bg2"/>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2400" b="1"/>
              <a:t>LECTURAS RECOMENDADAS</a:t>
            </a:r>
          </a:p>
        </p:txBody>
      </p:sp>
      <p:sp>
        <p:nvSpPr>
          <p:cNvPr id="4" name="Rectangle 6"/>
          <p:cNvSpPr>
            <a:spLocks noChangeArrowheads="1"/>
          </p:cNvSpPr>
          <p:nvPr/>
        </p:nvSpPr>
        <p:spPr bwMode="auto">
          <a:xfrm>
            <a:off x="1430338" y="1773238"/>
            <a:ext cx="6283325" cy="3722687"/>
          </a:xfrm>
          <a:prstGeom prst="rect">
            <a:avLst/>
          </a:prstGeom>
          <a:solidFill>
            <a:srgbClr val="EBEBFF"/>
          </a:solidFill>
          <a:ln w="28575">
            <a:solidFill>
              <a:srgbClr val="CC3300"/>
            </a:solidFill>
            <a:miter lim="800000"/>
            <a:headEnd/>
            <a:tailEnd/>
          </a:ln>
          <a:effectLst>
            <a:outerShdw dist="35921" dir="2700000" algn="ctr" rotWithShape="0">
              <a:schemeClr val="bg2"/>
            </a:outerShdw>
          </a:effectLst>
        </p:spPr>
        <p:txBody>
          <a:bodyPr anchor="ctr">
            <a:spAutoFit/>
          </a:bodyPr>
          <a:lstStyle/>
          <a:p>
            <a:pPr marL="271463" indent="-271463" algn="l" eaLnBrk="0" hangingPunct="0">
              <a:tabLst>
                <a:tab pos="228600" algn="l"/>
              </a:tabLst>
              <a:defRPr/>
            </a:pPr>
            <a:r>
              <a:rPr lang="es-ES" sz="800" b="1" i="1">
                <a:cs typeface="Times New Roman" pitchFamily="18" charset="0"/>
              </a:rPr>
              <a:t> </a:t>
            </a:r>
            <a:endParaRPr lang="en-US" sz="1200">
              <a:cs typeface="Times New Roman" pitchFamily="18" charset="0"/>
            </a:endParaRPr>
          </a:p>
          <a:p>
            <a:pPr marL="271463" indent="-271463" algn="l" eaLnBrk="0" hangingPunct="0">
              <a:tabLst>
                <a:tab pos="228600" algn="l"/>
              </a:tabLst>
              <a:defRPr/>
            </a:pPr>
            <a:r>
              <a:rPr lang="en-US" sz="1600" b="1" i="1">
                <a:solidFill>
                  <a:srgbClr val="D60093"/>
                </a:solidFill>
                <a:effectLst>
                  <a:outerShdw blurRad="38100" dist="38100" dir="2700000" algn="tl">
                    <a:srgbClr val="000000"/>
                  </a:outerShdw>
                </a:effectLst>
              </a:rPr>
              <a:t>*</a:t>
            </a:r>
            <a:r>
              <a:rPr lang="en-US" sz="1200" b="1" i="1">
                <a:solidFill>
                  <a:srgbClr val="D60093"/>
                </a:solidFill>
                <a:effectLst>
                  <a:outerShdw blurRad="38100" dist="38100" dir="2700000" algn="tl">
                    <a:srgbClr val="000000"/>
                  </a:outerShdw>
                </a:effectLst>
              </a:rPr>
              <a:t> </a:t>
            </a:r>
            <a:r>
              <a:rPr lang="en-US" sz="1200">
                <a:cs typeface="Times New Roman" pitchFamily="18" charset="0"/>
              </a:rPr>
              <a:t> A. Acosta. </a:t>
            </a:r>
            <a:r>
              <a:rPr lang="en-US" sz="1600" b="1" i="1">
                <a:cs typeface="Times New Roman" pitchFamily="18" charset="0"/>
              </a:rPr>
              <a:t>Cómo definir autoría y orden de autoría en artículos científicos usando criterios cuantitativos.</a:t>
            </a:r>
            <a:r>
              <a:rPr lang="en-US" sz="1200">
                <a:cs typeface="Times New Roman" pitchFamily="18" charset="0"/>
              </a:rPr>
              <a:t> Universitas Scintiarum 2007; 12;67-81</a:t>
            </a:r>
          </a:p>
          <a:p>
            <a:pPr marL="271463" indent="-271463" algn="l" eaLnBrk="0" hangingPunct="0">
              <a:tabLst>
                <a:tab pos="228600" algn="l"/>
              </a:tabLst>
              <a:defRPr/>
            </a:pPr>
            <a:endParaRPr lang="en-US" sz="1200">
              <a:cs typeface="Times New Roman" pitchFamily="18" charset="0"/>
            </a:endParaRPr>
          </a:p>
          <a:p>
            <a:pPr marL="271463" indent="-271463" algn="l" eaLnBrk="0" hangingPunct="0">
              <a:tabLst>
                <a:tab pos="228600" algn="l"/>
              </a:tabLst>
              <a:defRPr/>
            </a:pPr>
            <a:r>
              <a:rPr lang="en-US" sz="1600" b="1" i="1">
                <a:solidFill>
                  <a:srgbClr val="D60093"/>
                </a:solidFill>
                <a:effectLst>
                  <a:outerShdw blurRad="38100" dist="38100" dir="2700000" algn="tl">
                    <a:srgbClr val="000000"/>
                  </a:outerShdw>
                </a:effectLst>
              </a:rPr>
              <a:t>*</a:t>
            </a:r>
            <a:r>
              <a:rPr lang="en-US" sz="1600">
                <a:effectLst>
                  <a:outerShdw blurRad="38100" dist="38100" dir="2700000" algn="tl">
                    <a:srgbClr val="FFFFFF"/>
                  </a:outerShdw>
                </a:effectLst>
              </a:rPr>
              <a:t>  </a:t>
            </a:r>
            <a:r>
              <a:rPr lang="en-US" sz="1200">
                <a:cs typeface="Times New Roman" pitchFamily="18" charset="0"/>
              </a:rPr>
              <a:t>E. Wager, S. Kleinert. </a:t>
            </a:r>
            <a:r>
              <a:rPr lang="en-US" sz="1600" b="1" i="1">
                <a:cs typeface="Times New Roman" pitchFamily="18" charset="0"/>
              </a:rPr>
              <a:t>Responsible research publication: International Standards for Authors.</a:t>
            </a:r>
            <a:r>
              <a:rPr lang="en-US" sz="1200">
                <a:cs typeface="Times New Roman" pitchFamily="18" charset="0"/>
              </a:rPr>
              <a:t> 2011.</a:t>
            </a:r>
          </a:p>
          <a:p>
            <a:pPr marL="271463" indent="-271463" algn="l" eaLnBrk="0" hangingPunct="0">
              <a:tabLst>
                <a:tab pos="228600" algn="l"/>
              </a:tabLst>
              <a:defRPr/>
            </a:pPr>
            <a:endParaRPr lang="en-US" sz="1200">
              <a:cs typeface="Times New Roman" pitchFamily="18" charset="0"/>
            </a:endParaRPr>
          </a:p>
          <a:p>
            <a:pPr marL="271463" indent="-271463" algn="l" eaLnBrk="0" hangingPunct="0">
              <a:tabLst>
                <a:tab pos="228600" algn="l"/>
              </a:tabLst>
              <a:defRPr/>
            </a:pPr>
            <a:r>
              <a:rPr lang="en-US" sz="1600" b="1" i="1">
                <a:solidFill>
                  <a:srgbClr val="D60093"/>
                </a:solidFill>
                <a:effectLst>
                  <a:outerShdw blurRad="38100" dist="38100" dir="2700000" algn="tl">
                    <a:srgbClr val="000000"/>
                  </a:outerShdw>
                </a:effectLst>
              </a:rPr>
              <a:t>*</a:t>
            </a:r>
            <a:r>
              <a:rPr lang="en-US" sz="1600">
                <a:effectLst>
                  <a:outerShdw blurRad="38100" dist="38100" dir="2700000" algn="tl">
                    <a:srgbClr val="FFFFFF"/>
                  </a:outerShdw>
                </a:effectLst>
              </a:rPr>
              <a:t>  </a:t>
            </a:r>
            <a:r>
              <a:rPr lang="en-US" sz="1200"/>
              <a:t>S. Kleinert,</a:t>
            </a:r>
            <a:r>
              <a:rPr lang="en-US" sz="1600">
                <a:effectLst>
                  <a:outerShdw blurRad="38100" dist="38100" dir="2700000" algn="tl">
                    <a:srgbClr val="FFFFFF"/>
                  </a:outerShdw>
                </a:effectLst>
              </a:rPr>
              <a:t> </a:t>
            </a:r>
            <a:r>
              <a:rPr lang="en-US" sz="1200"/>
              <a:t>E. Wager,. </a:t>
            </a:r>
            <a:r>
              <a:rPr lang="en-US" sz="1600" b="1" i="1"/>
              <a:t>Responsible research publication: International Standards for Editors.</a:t>
            </a:r>
            <a:r>
              <a:rPr lang="en-US" sz="1200"/>
              <a:t> 2011.</a:t>
            </a:r>
          </a:p>
          <a:p>
            <a:pPr marL="271463" indent="-271463" algn="l" eaLnBrk="0" hangingPunct="0">
              <a:tabLst>
                <a:tab pos="228600" algn="l"/>
              </a:tabLst>
              <a:defRPr/>
            </a:pPr>
            <a:endParaRPr lang="es-ES_tradnl" sz="1200">
              <a:effectLst>
                <a:outerShdw blurRad="38100" dist="38100" dir="2700000" algn="tl">
                  <a:srgbClr val="FFFFFF"/>
                </a:outerShdw>
              </a:effectLst>
            </a:endParaRPr>
          </a:p>
          <a:p>
            <a:pPr marL="271463" indent="-271463" algn="l" eaLnBrk="0" hangingPunct="0">
              <a:tabLst>
                <a:tab pos="228600" algn="l"/>
              </a:tabLst>
              <a:defRPr/>
            </a:pPr>
            <a:r>
              <a:rPr lang="en-US" sz="1600" b="1" i="1">
                <a:solidFill>
                  <a:srgbClr val="D60093"/>
                </a:solidFill>
                <a:effectLst>
                  <a:outerShdw blurRad="38100" dist="38100" dir="2700000" algn="tl">
                    <a:srgbClr val="000000"/>
                  </a:outerShdw>
                </a:effectLst>
              </a:rPr>
              <a:t>* </a:t>
            </a:r>
            <a:r>
              <a:rPr lang="en-US" sz="1600" b="1" i="1">
                <a:effectLst>
                  <a:outerShdw blurRad="38100" dist="38100" dir="2700000" algn="tl">
                    <a:srgbClr val="FFFFFF"/>
                  </a:outerShdw>
                </a:effectLst>
              </a:rPr>
              <a:t>On being a Scientist. A guide to Responsible Conduct in </a:t>
            </a:r>
          </a:p>
          <a:p>
            <a:pPr marL="271463" indent="-271463" algn="l" eaLnBrk="0" hangingPunct="0">
              <a:tabLst>
                <a:tab pos="228600" algn="l"/>
              </a:tabLst>
              <a:defRPr/>
            </a:pPr>
            <a:r>
              <a:rPr lang="en-US" sz="1600" b="1" i="1">
                <a:effectLst>
                  <a:outerShdw blurRad="38100" dist="38100" dir="2700000" algn="tl">
                    <a:srgbClr val="FFFFFF"/>
                  </a:outerShdw>
                </a:effectLst>
              </a:rPr>
              <a:t>  Research.</a:t>
            </a:r>
            <a:r>
              <a:rPr lang="en-US" sz="1200" b="1">
                <a:effectLst>
                  <a:outerShdw blurRad="38100" dist="38100" dir="2700000" algn="tl">
                    <a:srgbClr val="FFFFFF"/>
                  </a:outerShdw>
                </a:effectLst>
              </a:rPr>
              <a:t>3er. ed.</a:t>
            </a:r>
            <a:r>
              <a:rPr lang="en-US" sz="1600" b="1" i="1">
                <a:effectLst>
                  <a:outerShdw blurRad="38100" dist="38100" dir="2700000" algn="tl">
                    <a:srgbClr val="FFFFFF"/>
                  </a:outerShdw>
                </a:effectLst>
              </a:rPr>
              <a:t> </a:t>
            </a:r>
            <a:r>
              <a:rPr lang="en-US" sz="1200">
                <a:effectLst>
                  <a:outerShdw blurRad="38100" dist="38100" dir="2700000" algn="tl">
                    <a:srgbClr val="FFFFFF"/>
                  </a:outerShdw>
                </a:effectLst>
              </a:rPr>
              <a:t>Nat Acad Engineering, Nat Acad Press, 2009.</a:t>
            </a:r>
          </a:p>
          <a:p>
            <a:pPr marL="271463" indent="-271463" algn="l" eaLnBrk="0" hangingPunct="0">
              <a:tabLst>
                <a:tab pos="228600" algn="l"/>
              </a:tabLst>
              <a:defRPr/>
            </a:pPr>
            <a:endParaRPr lang="en-US" sz="1200">
              <a:effectLst>
                <a:outerShdw blurRad="38100" dist="38100" dir="2700000" algn="tl">
                  <a:srgbClr val="FFFFFF"/>
                </a:outerShdw>
              </a:effectLst>
            </a:endParaRPr>
          </a:p>
          <a:p>
            <a:pPr marL="271463" indent="-271463" algn="l" eaLnBrk="0" hangingPunct="0">
              <a:tabLst>
                <a:tab pos="228600" algn="l"/>
              </a:tabLst>
              <a:defRPr/>
            </a:pPr>
            <a:r>
              <a:rPr lang="en-US" sz="1600" b="1" i="1">
                <a:solidFill>
                  <a:srgbClr val="D60093"/>
                </a:solidFill>
                <a:effectLst>
                  <a:outerShdw blurRad="38100" dist="38100" dir="2700000" algn="tl">
                    <a:srgbClr val="000000"/>
                  </a:outerShdw>
                </a:effectLst>
              </a:rPr>
              <a:t>*</a:t>
            </a:r>
            <a:r>
              <a:rPr lang="en-US" sz="1600"/>
              <a:t> </a:t>
            </a:r>
            <a:r>
              <a:rPr lang="en-US" sz="1200">
                <a:cs typeface="Times New Roman" pitchFamily="18" charset="0"/>
              </a:rPr>
              <a:t> N.H. Steneck. </a:t>
            </a:r>
            <a:r>
              <a:rPr lang="en-US" sz="1600" b="1" i="1">
                <a:effectLst>
                  <a:outerShdw blurRad="38100" dist="38100" dir="2700000" algn="tl">
                    <a:srgbClr val="FFFFFF"/>
                  </a:outerShdw>
                </a:effectLst>
                <a:cs typeface="Times New Roman" pitchFamily="18" charset="0"/>
              </a:rPr>
              <a:t>Introduction to the Responsible Conduct of Research</a:t>
            </a:r>
            <a:r>
              <a:rPr lang="en-US" sz="1200">
                <a:cs typeface="Times New Roman" pitchFamily="18" charset="0"/>
              </a:rPr>
              <a:t>. Office of Research Integrity (ORI). </a:t>
            </a:r>
            <a:endParaRPr lang="en-US" sz="1200"/>
          </a:p>
          <a:p>
            <a:pPr marL="271463" indent="-271463" algn="l">
              <a:tabLst>
                <a:tab pos="228600" algn="l"/>
              </a:tabLst>
              <a:defRPr/>
            </a:pPr>
            <a:endParaRPr lang="es-ES_tradnl" sz="800">
              <a:effectLst>
                <a:outerShdw blurRad="38100" dist="38100" dir="2700000" algn="tl">
                  <a:srgbClr val="FFFFFF"/>
                </a:outerShdw>
              </a:effectLst>
            </a:endParaRP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257550" y="1557338"/>
            <a:ext cx="2627313" cy="974725"/>
          </a:xfrm>
          <a:prstGeom prst="rect">
            <a:avLst/>
          </a:prstGeom>
          <a:solidFill>
            <a:srgbClr val="CCCCFF"/>
          </a:solidFill>
          <a:ln w="28575">
            <a:solidFill>
              <a:schemeClr val="accent2"/>
            </a:solidFill>
            <a:miter lim="800000"/>
            <a:headEnd/>
            <a:tailEnd/>
          </a:ln>
          <a:effectLst>
            <a:outerShdw dist="35921" dir="2700000" algn="ctr" rotWithShape="0">
              <a:schemeClr val="bg2"/>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2800" b="1"/>
              <a:t>Página </a:t>
            </a:r>
            <a:r>
              <a:rPr lang="es-ES_tradnl" sz="2800" b="1" i="1"/>
              <a:t>web</a:t>
            </a:r>
            <a:r>
              <a:rPr lang="es-ES_tradnl" sz="2800" b="1"/>
              <a:t> </a:t>
            </a:r>
          </a:p>
          <a:p>
            <a:pPr eaLnBrk="1" hangingPunct="1"/>
            <a:r>
              <a:rPr lang="es-ES_tradnl" sz="2800" b="1"/>
              <a:t>CDCHTA-ULA</a:t>
            </a:r>
          </a:p>
        </p:txBody>
      </p:sp>
      <p:sp>
        <p:nvSpPr>
          <p:cNvPr id="122884" name="Rectangle 4"/>
          <p:cNvSpPr>
            <a:spLocks noChangeArrowheads="1"/>
          </p:cNvSpPr>
          <p:nvPr/>
        </p:nvSpPr>
        <p:spPr bwMode="auto">
          <a:xfrm>
            <a:off x="1703388" y="3024188"/>
            <a:ext cx="5735637" cy="806450"/>
          </a:xfrm>
          <a:prstGeom prst="rect">
            <a:avLst/>
          </a:prstGeom>
          <a:solidFill>
            <a:srgbClr val="EBEBFF"/>
          </a:solidFill>
          <a:ln w="28575">
            <a:solidFill>
              <a:srgbClr val="FF0066"/>
            </a:solidFill>
            <a:miter lim="800000"/>
            <a:headEnd/>
            <a:tailEnd/>
          </a:ln>
          <a:effectLst>
            <a:outerShdw dist="35921" dir="2700000" algn="ctr" rotWithShape="0">
              <a:schemeClr val="bg2"/>
            </a:outerShdw>
          </a:effectLst>
        </p:spPr>
        <p:txBody>
          <a:bodyPr anchor="ctr">
            <a:spAutoFit/>
          </a:bodyPr>
          <a:lstStyle/>
          <a:p>
            <a:pPr marL="271463" indent="-271463" algn="l" eaLnBrk="0" hangingPunct="0">
              <a:tabLst>
                <a:tab pos="228600" algn="l"/>
              </a:tabLst>
              <a:defRPr/>
            </a:pPr>
            <a:r>
              <a:rPr lang="es-ES" sz="800" b="1" i="1">
                <a:cs typeface="Times New Roman" pitchFamily="18" charset="0"/>
              </a:rPr>
              <a:t> </a:t>
            </a:r>
          </a:p>
          <a:p>
            <a:pPr marL="271463" indent="-271463" algn="l" eaLnBrk="0" hangingPunct="0">
              <a:tabLst>
                <a:tab pos="228600" algn="l"/>
              </a:tabLst>
              <a:defRPr/>
            </a:pPr>
            <a:r>
              <a:rPr lang="es-ES" sz="2800" b="1" i="1">
                <a:solidFill>
                  <a:srgbClr val="FF0066"/>
                </a:solidFill>
                <a:effectLst>
                  <a:outerShdw blurRad="38100" dist="38100" dir="2700000" algn="tl">
                    <a:srgbClr val="000000"/>
                  </a:outerShdw>
                </a:effectLst>
                <a:cs typeface="Times New Roman" pitchFamily="18" charset="0"/>
              </a:rPr>
              <a:t>*  </a:t>
            </a:r>
            <a:r>
              <a:rPr lang="es-ES" sz="2800" b="1">
                <a:effectLst>
                  <a:outerShdw blurRad="38100" dist="38100" dir="2700000" algn="tl">
                    <a:srgbClr val="FFFFFF"/>
                  </a:outerShdw>
                </a:effectLst>
                <a:hlinkClick r:id="rId2"/>
              </a:rPr>
              <a:t>http://www2.ula.ve/cdcht/</a:t>
            </a:r>
            <a:endParaRPr lang="es-ES" sz="2800" b="1">
              <a:effectLst>
                <a:outerShdw blurRad="38100" dist="38100" dir="2700000" algn="tl">
                  <a:srgbClr val="FFFFFF"/>
                </a:outerShdw>
              </a:effectLst>
            </a:endParaRPr>
          </a:p>
          <a:p>
            <a:pPr marL="271463" indent="-271463" algn="l" eaLnBrk="0" hangingPunct="0">
              <a:tabLst>
                <a:tab pos="228600" algn="l"/>
              </a:tabLst>
              <a:defRPr/>
            </a:pPr>
            <a:endParaRPr lang="es-ES" sz="900" b="1" i="1">
              <a:solidFill>
                <a:srgbClr val="FF0066"/>
              </a:solidFill>
              <a:effectLst>
                <a:outerShdw blurRad="38100" dist="38100" dir="2700000" algn="tl">
                  <a:srgbClr val="000000"/>
                </a:outerShdw>
              </a:effectLst>
              <a:cs typeface="Times New Roman" pitchFamily="18" charset="0"/>
            </a:endParaRPr>
          </a:p>
        </p:txBody>
      </p:sp>
      <p:sp>
        <p:nvSpPr>
          <p:cNvPr id="6148" name="Text Box 5"/>
          <p:cNvSpPr txBox="1">
            <a:spLocks noChangeArrowheads="1"/>
          </p:cNvSpPr>
          <p:nvPr/>
        </p:nvSpPr>
        <p:spPr bwMode="auto">
          <a:xfrm>
            <a:off x="2720975" y="3882572"/>
            <a:ext cx="3722688"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3200"/>
              <a:t>Comité de Bioética</a:t>
            </a:r>
          </a:p>
        </p:txBody>
      </p:sp>
      <p:sp>
        <p:nvSpPr>
          <p:cNvPr id="614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8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Box 4"/>
          <p:cNvSpPr txBox="1">
            <a:spLocks noChangeArrowheads="1"/>
          </p:cNvSpPr>
          <p:nvPr/>
        </p:nvSpPr>
        <p:spPr bwMode="auto">
          <a:xfrm>
            <a:off x="2255817" y="2432051"/>
            <a:ext cx="4710112" cy="636587"/>
          </a:xfrm>
          <a:prstGeom prst="rect">
            <a:avLst/>
          </a:prstGeom>
          <a:solidFill>
            <a:srgbClr val="CCCCFF"/>
          </a:solidFill>
          <a:ln w="57150">
            <a:solidFill>
              <a:schemeClr val="accent2"/>
            </a:solidFill>
            <a:miter lim="800000"/>
            <a:headEnd/>
            <a:tailEnd/>
          </a:ln>
          <a:effectLst>
            <a:outerShdw dist="53882" dir="2700000" algn="ctr" rotWithShape="0">
              <a:schemeClr val="bg2"/>
            </a:outerShdw>
          </a:effectLst>
        </p:spPr>
        <p:txBody>
          <a:bodyPr wrap="none">
            <a:spAutoFit/>
          </a:bodyPr>
          <a:lstStyle/>
          <a:p>
            <a:pPr marL="457200" indent="-457200" algn="l">
              <a:defRPr/>
            </a:pPr>
            <a:r>
              <a:rPr lang="es-ES_tradnl" sz="3200" b="1">
                <a:effectLst>
                  <a:outerShdw blurRad="38100" dist="38100" dir="2700000" algn="tl">
                    <a:srgbClr val="FFFFFF"/>
                  </a:outerShdw>
                </a:effectLst>
              </a:rPr>
              <a:t>II. Discusión de Casos</a:t>
            </a:r>
          </a:p>
        </p:txBody>
      </p:sp>
      <p:sp>
        <p:nvSpPr>
          <p:cNvPr id="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5" name="Text Box 7"/>
          <p:cNvSpPr txBox="1">
            <a:spLocks noChangeArrowheads="1"/>
          </p:cNvSpPr>
          <p:nvPr/>
        </p:nvSpPr>
        <p:spPr bwMode="auto">
          <a:xfrm>
            <a:off x="1875588" y="3606877"/>
            <a:ext cx="5392823" cy="892552"/>
          </a:xfrm>
          <a:prstGeom prst="rect">
            <a:avLst/>
          </a:prstGeom>
          <a:noFill/>
          <a:ln w="28575">
            <a:solidFill>
              <a:srgbClr val="CC0066"/>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marL="342900" indent="-342900" algn="l" eaLnBrk="1" hangingPunct="1">
              <a:buFont typeface="Arial" pitchFamily="34" charset="0"/>
              <a:buChar char="•"/>
            </a:pPr>
            <a:r>
              <a:rPr lang="es-ES_tradnl" sz="2800" dirty="0" smtClean="0"/>
              <a:t>Autores, árbitros y  editores</a:t>
            </a:r>
          </a:p>
          <a:p>
            <a:pPr marL="342900" indent="-342900" algn="l" eaLnBrk="1" hangingPunct="1">
              <a:buFont typeface="Arial" pitchFamily="34" charset="0"/>
              <a:buChar char="•"/>
            </a:pPr>
            <a:r>
              <a:rPr lang="es-ES_tradnl" sz="2400" dirty="0" smtClean="0"/>
              <a:t>Conflictos de interés</a:t>
            </a:r>
            <a:endParaRPr lang="es-ES_tradnl"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125" name="Rectangle 5"/>
          <p:cNvSpPr>
            <a:spLocks noChangeArrowheads="1"/>
          </p:cNvSpPr>
          <p:nvPr/>
        </p:nvSpPr>
        <p:spPr bwMode="auto">
          <a:xfrm>
            <a:off x="1168148" y="2276291"/>
            <a:ext cx="7170553" cy="2339102"/>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wrap="none" anchor="ctr">
            <a:spAutoFit/>
          </a:bodyPr>
          <a:lstStyle/>
          <a:p>
            <a:pPr marL="171450" indent="-171450" algn="l">
              <a:buClr>
                <a:srgbClr val="C00000"/>
              </a:buClr>
              <a:buFont typeface="Arial" pitchFamily="34" charset="0"/>
              <a:buChar char="•"/>
              <a:defRPr/>
            </a:pPr>
            <a:endParaRPr lang="es-ES" sz="1000" dirty="0" smtClean="0">
              <a:effectLst>
                <a:outerShdw blurRad="38100" dist="38100" dir="2700000" algn="tl">
                  <a:srgbClr val="C0C0C0"/>
                </a:outerShdw>
              </a:effectLst>
            </a:endParaRPr>
          </a:p>
          <a:p>
            <a:pPr marL="342900" indent="-342900" algn="l">
              <a:buClr>
                <a:srgbClr val="C00000"/>
              </a:buClr>
              <a:buFont typeface="Arial" pitchFamily="34" charset="0"/>
              <a:buChar char="•"/>
              <a:defRPr/>
            </a:pPr>
            <a:r>
              <a:rPr lang="es-ES" dirty="0" smtClean="0">
                <a:effectLst>
                  <a:outerShdw blurRad="38100" dist="38100" dir="2700000" algn="tl">
                    <a:srgbClr val="C0C0C0"/>
                  </a:outerShdw>
                </a:effectLst>
              </a:rPr>
              <a:t>Conducta </a:t>
            </a:r>
            <a:r>
              <a:rPr lang="es-ES" dirty="0">
                <a:effectLst>
                  <a:outerShdw blurRad="38100" dist="38100" dir="2700000" algn="tl">
                    <a:srgbClr val="C0C0C0"/>
                  </a:outerShdw>
                </a:effectLst>
              </a:rPr>
              <a:t>Responsable en la Investigación </a:t>
            </a:r>
            <a:endParaRPr lang="es-ES_tradnl" sz="1000" dirty="0">
              <a:effectLst>
                <a:outerShdw blurRad="38100" dist="38100" dir="2700000" algn="tl">
                  <a:srgbClr val="C0C0C0"/>
                </a:outerShdw>
              </a:effectLst>
            </a:endParaRPr>
          </a:p>
          <a:p>
            <a:pPr marL="342900" indent="-342900" algn="l">
              <a:buClr>
                <a:srgbClr val="C00000"/>
              </a:buClr>
              <a:buFont typeface="Arial" pitchFamily="34" charset="0"/>
              <a:buChar char="•"/>
              <a:defRPr/>
            </a:pPr>
            <a:r>
              <a:rPr lang="es-ES" sz="1800" dirty="0" smtClean="0">
                <a:effectLst>
                  <a:outerShdw blurRad="38100" dist="38100" dir="2700000" algn="tl">
                    <a:srgbClr val="C0C0C0"/>
                  </a:outerShdw>
                </a:effectLst>
              </a:rPr>
              <a:t>Relación Tutor-Aprendices</a:t>
            </a:r>
            <a:endParaRPr lang="es-ES_tradnl" sz="1000" dirty="0">
              <a:effectLst>
                <a:outerShdw blurRad="38100" dist="38100" dir="2700000" algn="tl">
                  <a:srgbClr val="C0C0C0"/>
                </a:outerShdw>
              </a:effectLst>
            </a:endParaRPr>
          </a:p>
          <a:p>
            <a:pPr marL="342900" indent="-342900" algn="l">
              <a:buClr>
                <a:srgbClr val="C00000"/>
              </a:buClr>
              <a:buFont typeface="Arial" pitchFamily="34" charset="0"/>
              <a:buChar char="•"/>
              <a:defRPr/>
            </a:pPr>
            <a:r>
              <a:rPr lang="es-ES" sz="1800" dirty="0" smtClean="0">
                <a:effectLst>
                  <a:outerShdw blurRad="38100" dist="38100" dir="2700000" algn="tl">
                    <a:srgbClr val="C0C0C0"/>
                  </a:outerShdw>
                </a:effectLst>
              </a:rPr>
              <a:t>Investigación </a:t>
            </a:r>
            <a:r>
              <a:rPr lang="es-ES" sz="1800" dirty="0">
                <a:effectLst>
                  <a:outerShdw blurRad="38100" dist="38100" dir="2700000" algn="tl">
                    <a:srgbClr val="C0C0C0"/>
                  </a:outerShdw>
                </a:effectLst>
              </a:rPr>
              <a:t>con seres vivos</a:t>
            </a:r>
          </a:p>
          <a:p>
            <a:pPr marL="171450" indent="-171450" algn="l">
              <a:buClr>
                <a:srgbClr val="C00000"/>
              </a:buClr>
              <a:buFont typeface="Arial" pitchFamily="34" charset="0"/>
              <a:buChar char="•"/>
              <a:defRPr/>
            </a:pPr>
            <a:endParaRPr lang="es-ES_tradnl" sz="1000" dirty="0">
              <a:effectLst>
                <a:outerShdw blurRad="38100" dist="38100" dir="2700000" algn="tl">
                  <a:srgbClr val="C0C0C0"/>
                </a:outerShdw>
              </a:effectLst>
            </a:endParaRPr>
          </a:p>
          <a:p>
            <a:pPr marL="571500" indent="-571500" algn="l">
              <a:buClr>
                <a:srgbClr val="C00000"/>
              </a:buClr>
              <a:buFont typeface="Arial" pitchFamily="34" charset="0"/>
              <a:buChar char="•"/>
              <a:defRPr/>
            </a:pPr>
            <a:r>
              <a:rPr lang="es-ES" sz="3600" b="1" dirty="0" smtClean="0">
                <a:solidFill>
                  <a:srgbClr val="000099"/>
                </a:solidFill>
                <a:effectLst>
                  <a:outerShdw blurRad="38100" dist="38100" dir="2700000" algn="tl">
                    <a:srgbClr val="C0C0C0"/>
                  </a:outerShdw>
                </a:effectLst>
              </a:rPr>
              <a:t>Autores</a:t>
            </a:r>
            <a:r>
              <a:rPr lang="es-ES" sz="3600" b="1" dirty="0">
                <a:solidFill>
                  <a:srgbClr val="000099"/>
                </a:solidFill>
                <a:effectLst>
                  <a:outerShdw blurRad="38100" dist="38100" dir="2700000" algn="tl">
                    <a:srgbClr val="C0C0C0"/>
                  </a:outerShdw>
                </a:effectLst>
              </a:rPr>
              <a:t>, árbitros y </a:t>
            </a:r>
            <a:r>
              <a:rPr lang="es-ES" sz="3600" b="1" dirty="0" smtClean="0">
                <a:solidFill>
                  <a:srgbClr val="000099"/>
                </a:solidFill>
                <a:effectLst>
                  <a:outerShdw blurRad="38100" dist="38100" dir="2700000" algn="tl">
                    <a:srgbClr val="C0C0C0"/>
                  </a:outerShdw>
                </a:effectLst>
              </a:rPr>
              <a:t>editores</a:t>
            </a:r>
            <a:endParaRPr lang="es-ES_tradnl" sz="1000" dirty="0">
              <a:solidFill>
                <a:srgbClr val="000099"/>
              </a:solidFill>
              <a:effectLst>
                <a:outerShdw blurRad="38100" dist="38100" dir="2700000" algn="tl">
                  <a:srgbClr val="C0C0C0"/>
                </a:outerShdw>
              </a:effectLst>
            </a:endParaRPr>
          </a:p>
          <a:p>
            <a:pPr marL="285750" indent="-285750" algn="l">
              <a:buClr>
                <a:srgbClr val="C00000"/>
              </a:buClr>
              <a:buSzPct val="150000"/>
              <a:buFont typeface="Arial" pitchFamily="34" charset="0"/>
              <a:buChar char="•"/>
              <a:defRPr/>
            </a:pPr>
            <a:r>
              <a:rPr lang="es-ES" sz="1800" dirty="0">
                <a:solidFill>
                  <a:srgbClr val="000099"/>
                </a:solidFill>
                <a:effectLst>
                  <a:outerShdw blurRad="38100" dist="38100" dir="2700000" algn="tl">
                    <a:srgbClr val="C0C0C0"/>
                  </a:outerShdw>
                </a:effectLst>
              </a:rPr>
              <a:t> </a:t>
            </a:r>
            <a:r>
              <a:rPr lang="es-ES" sz="1800" dirty="0" smtClean="0">
                <a:solidFill>
                  <a:srgbClr val="000099"/>
                </a:solidFill>
                <a:effectLst>
                  <a:outerShdw blurRad="38100" dist="38100" dir="2700000" algn="tl">
                    <a:srgbClr val="C0C0C0"/>
                  </a:outerShdw>
                </a:effectLst>
              </a:rPr>
              <a:t>   </a:t>
            </a:r>
            <a:r>
              <a:rPr lang="es-ES" sz="2400" dirty="0" smtClean="0">
                <a:solidFill>
                  <a:srgbClr val="000099"/>
                </a:solidFill>
                <a:effectLst>
                  <a:outerShdw blurRad="38100" dist="38100" dir="2700000" algn="tl">
                    <a:srgbClr val="C0C0C0"/>
                  </a:outerShdw>
                </a:effectLst>
              </a:rPr>
              <a:t>Conflictos </a:t>
            </a:r>
            <a:r>
              <a:rPr lang="es-ES" sz="2400" dirty="0">
                <a:solidFill>
                  <a:srgbClr val="000099"/>
                </a:solidFill>
                <a:effectLst>
                  <a:outerShdw blurRad="38100" dist="38100" dir="2700000" algn="tl">
                    <a:srgbClr val="C0C0C0"/>
                  </a:outerShdw>
                </a:effectLst>
              </a:rPr>
              <a:t>de Interés </a:t>
            </a:r>
            <a:endParaRPr lang="es-ES" sz="2400" dirty="0" smtClean="0">
              <a:solidFill>
                <a:srgbClr val="000099"/>
              </a:solidFill>
              <a:effectLst>
                <a:outerShdw blurRad="38100" dist="38100" dir="2700000" algn="tl">
                  <a:srgbClr val="C0C0C0"/>
                </a:outerShdw>
              </a:effectLst>
            </a:endParaRPr>
          </a:p>
          <a:p>
            <a:pPr marL="171450" indent="-171450" algn="l">
              <a:buClr>
                <a:srgbClr val="C00000"/>
              </a:buClr>
              <a:buFont typeface="Arial" pitchFamily="34" charset="0"/>
              <a:buChar char="•"/>
              <a:defRPr/>
            </a:pPr>
            <a:endParaRPr lang="es-ES" sz="1000" dirty="0">
              <a:solidFill>
                <a:srgbClr val="0000CC"/>
              </a:solidFill>
              <a:effectLst>
                <a:outerShdw blurRad="38100" dist="38100" dir="2700000" algn="tl">
                  <a:srgbClr val="C0C0C0"/>
                </a:outerShdw>
              </a:effectLst>
            </a:endParaRP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7" name="Text Box 8"/>
          <p:cNvSpPr txBox="1">
            <a:spLocks noChangeArrowheads="1"/>
          </p:cNvSpPr>
          <p:nvPr/>
        </p:nvSpPr>
        <p:spPr bwMode="auto">
          <a:xfrm>
            <a:off x="3507769" y="1268760"/>
            <a:ext cx="2105063" cy="584775"/>
          </a:xfrm>
          <a:prstGeom prst="rect">
            <a:avLst/>
          </a:prstGeom>
          <a:solidFill>
            <a:srgbClr val="CCCCFF"/>
          </a:solidFill>
          <a:ln w="28575">
            <a:solidFill>
              <a:schemeClr val="accent2"/>
            </a:solidFill>
            <a:miter lim="800000"/>
            <a:headEnd/>
            <a:tailEnd/>
          </a:ln>
          <a:effectLst>
            <a:outerShdw dist="35921" dir="2700000" algn="ctr" rotWithShape="0">
              <a:schemeClr val="bg2"/>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3200" b="1" dirty="0" smtClean="0"/>
              <a:t>TÓPICOS</a:t>
            </a:r>
            <a:endParaRPr lang="es-ES_tradnl"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12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12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125">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12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300192" y="568320"/>
            <a:ext cx="2304256" cy="338554"/>
          </a:xfrm>
          <a:prstGeom prst="rect">
            <a:avLst/>
          </a:prstGeom>
          <a:solidFill>
            <a:srgbClr val="CCCCFF"/>
          </a:solidFill>
          <a:ln w="19050">
            <a:solidFill>
              <a:srgbClr val="333399"/>
            </a:solidFill>
            <a:miter lim="800000"/>
            <a:headEnd/>
            <a:tailEnd/>
          </a:ln>
          <a:effectLst>
            <a:outerShdw blurRad="50800" dist="38100" dir="2700000" algn="tl" rotWithShape="0">
              <a:prstClr val="black">
                <a:alpha val="40000"/>
              </a:prstClr>
            </a:outerShdw>
          </a:effectLst>
        </p:spPr>
        <p:txBody>
          <a:bodyPr wrap="square">
            <a:spAutoFit/>
          </a:bodyPr>
          <a:lstStyle/>
          <a:p>
            <a:pPr>
              <a:defRPr/>
            </a:pPr>
            <a:r>
              <a:rPr lang="es-ES_tradnl" sz="1600" b="1" dirty="0">
                <a:effectLst>
                  <a:outerShdw blurRad="38100" dist="38100" dir="2700000" algn="tl">
                    <a:srgbClr val="C0C0C0"/>
                  </a:outerShdw>
                </a:effectLst>
              </a:rPr>
              <a:t>II Discusión </a:t>
            </a:r>
            <a:r>
              <a:rPr lang="es-ES_tradnl" sz="1600" b="1" dirty="0" smtClean="0">
                <a:effectLst>
                  <a:outerShdw blurRad="38100" dist="38100" dir="2700000" algn="tl">
                    <a:srgbClr val="C0C0C0"/>
                  </a:outerShdw>
                </a:effectLst>
              </a:rPr>
              <a:t>Casos</a:t>
            </a:r>
            <a:endParaRPr lang="es-ES_tradnl" sz="1600" b="1" dirty="0">
              <a:effectLst>
                <a:outerShdw blurRad="38100" dist="38100" dir="2700000" algn="tl">
                  <a:srgbClr val="C0C0C0"/>
                </a:outerShdw>
              </a:effectLst>
            </a:endParaRPr>
          </a:p>
        </p:txBody>
      </p:sp>
      <p:sp>
        <p:nvSpPr>
          <p:cNvPr id="3" name="Text Box 4"/>
          <p:cNvSpPr txBox="1">
            <a:spLocks noChangeArrowheads="1"/>
          </p:cNvSpPr>
          <p:nvPr/>
        </p:nvSpPr>
        <p:spPr bwMode="auto">
          <a:xfrm>
            <a:off x="3362737" y="2039715"/>
            <a:ext cx="2418519" cy="523220"/>
          </a:xfrm>
          <a:prstGeom prst="rect">
            <a:avLst/>
          </a:prstGeom>
          <a:solidFill>
            <a:srgbClr val="FFCCFF"/>
          </a:solidFill>
          <a:ln w="28575">
            <a:solidFill>
              <a:srgbClr val="FF0066"/>
            </a:solidFill>
            <a:miter lim="800000"/>
            <a:headEnd/>
            <a:tailEnd/>
          </a:ln>
          <a:effectLst>
            <a:outerShdw blurRad="50800" dist="38100" dir="2700000" algn="tl" rotWithShape="0">
              <a:prstClr val="black">
                <a:alpha val="40000"/>
              </a:prstClr>
            </a:outerShdw>
          </a:effectLst>
          <a:extLst/>
        </p:spPr>
        <p:txBody>
          <a:bodyPr wrap="square">
            <a:spAutoFit/>
          </a:bodyPr>
          <a:lstStyle/>
          <a:p>
            <a:pPr algn="l">
              <a:defRPr/>
            </a:pPr>
            <a:r>
              <a:rPr lang="es-ES_tradnl" sz="2800" dirty="0">
                <a:effectLst>
                  <a:outerShdw blurRad="38100" dist="38100" dir="2700000" algn="tl">
                    <a:srgbClr val="C0C0C0"/>
                  </a:outerShdw>
                </a:effectLst>
              </a:rPr>
              <a:t>Casos </a:t>
            </a:r>
            <a:r>
              <a:rPr lang="es-ES_tradnl" sz="2800" dirty="0" smtClean="0">
                <a:effectLst>
                  <a:outerShdw blurRad="38100" dist="38100" dir="2700000" algn="tl">
                    <a:srgbClr val="C0C0C0"/>
                  </a:outerShdw>
                </a:effectLst>
              </a:rPr>
              <a:t>locales</a:t>
            </a:r>
            <a:endParaRPr lang="es-ES_tradnl" sz="2800" dirty="0">
              <a:effectLst>
                <a:outerShdw blurRad="38100" dist="38100" dir="2700000" algn="tl">
                  <a:srgbClr val="C0C0C0"/>
                </a:outerShdw>
              </a:effectLst>
            </a:endParaRPr>
          </a:p>
        </p:txBody>
      </p:sp>
      <p:sp>
        <p:nvSpPr>
          <p:cNvPr id="4" name="Text Box 7"/>
          <p:cNvSpPr txBox="1">
            <a:spLocks noChangeArrowheads="1"/>
          </p:cNvSpPr>
          <p:nvPr/>
        </p:nvSpPr>
        <p:spPr bwMode="auto">
          <a:xfrm>
            <a:off x="2051720" y="2780928"/>
            <a:ext cx="4976042" cy="1831271"/>
          </a:xfrm>
          <a:prstGeom prst="rect">
            <a:avLst/>
          </a:prstGeom>
          <a:solidFill>
            <a:schemeClr val="bg1"/>
          </a:solidFill>
          <a:ln>
            <a:noFill/>
          </a:ln>
          <a:effectLst>
            <a:outerShdw blurRad="50800" dist="38100" dir="2700000" algn="tl" rotWithShape="0">
              <a:schemeClr val="tx1">
                <a:alpha val="40000"/>
              </a:schemeClr>
            </a:outerShdw>
          </a:effectLst>
          <a:extLst/>
        </p:spPr>
        <p:txBody>
          <a:bodyPr wrap="none">
            <a:spAutoFit/>
          </a:bodyPr>
          <a:lstStyle/>
          <a:p>
            <a:pPr marL="342900" indent="-342900" algn="l">
              <a:buClr>
                <a:srgbClr val="C00000"/>
              </a:buClr>
              <a:buSzPct val="130000"/>
              <a:buFont typeface="Arial" pitchFamily="34" charset="0"/>
              <a:buChar char="•"/>
              <a:defRPr/>
            </a:pPr>
            <a:r>
              <a:rPr lang="es-ES" dirty="0">
                <a:effectLst>
                  <a:outerShdw blurRad="38100" dist="38100" dir="2700000" algn="tl">
                    <a:srgbClr val="FFFFFF"/>
                  </a:outerShdw>
                </a:effectLst>
              </a:rPr>
              <a:t>Plagio en presentación  pública y </a:t>
            </a:r>
          </a:p>
          <a:p>
            <a:pPr algn="l">
              <a:buClr>
                <a:srgbClr val="C00000"/>
              </a:buClr>
              <a:buSzPct val="130000"/>
              <a:defRPr/>
            </a:pPr>
            <a:r>
              <a:rPr lang="es-ES" dirty="0">
                <a:effectLst>
                  <a:outerShdw blurRad="38100" dist="38100" dir="2700000" algn="tl">
                    <a:srgbClr val="FFFFFF"/>
                  </a:outerShdw>
                </a:effectLst>
              </a:rPr>
              <a:t>       en memorias de congreso </a:t>
            </a:r>
          </a:p>
          <a:p>
            <a:pPr marL="285750" indent="-285750" algn="l">
              <a:buClr>
                <a:srgbClr val="C00000"/>
              </a:buClr>
              <a:buSzPct val="130000"/>
              <a:buFont typeface="Arial" pitchFamily="34" charset="0"/>
              <a:buChar char="•"/>
              <a:defRPr/>
            </a:pPr>
            <a:endParaRPr lang="es-ES" sz="1200" dirty="0">
              <a:effectLst>
                <a:outerShdw blurRad="38100" dist="38100" dir="2700000" algn="tl">
                  <a:srgbClr val="FFFFFF"/>
                </a:outerShdw>
              </a:effectLst>
            </a:endParaRPr>
          </a:p>
          <a:p>
            <a:pPr marL="342900" indent="-342900" algn="l">
              <a:buClr>
                <a:srgbClr val="C00000"/>
              </a:buClr>
              <a:buSzPct val="130000"/>
              <a:buFont typeface="Arial" pitchFamily="34" charset="0"/>
              <a:buChar char="•"/>
              <a:defRPr/>
            </a:pPr>
            <a:r>
              <a:rPr lang="es-ES" dirty="0">
                <a:effectLst>
                  <a:outerShdw blurRad="38100" dist="38100" dir="2700000" algn="tl">
                    <a:srgbClr val="FFFFFF"/>
                  </a:outerShdw>
                </a:effectLst>
              </a:rPr>
              <a:t>Solvencia obtenida </a:t>
            </a:r>
            <a:r>
              <a:rPr lang="es-ES" dirty="0" smtClean="0">
                <a:effectLst>
                  <a:outerShdw blurRad="38100" dist="38100" dir="2700000" algn="tl">
                    <a:srgbClr val="FFFFFF"/>
                  </a:outerShdw>
                </a:effectLst>
              </a:rPr>
              <a:t>fraudulentamente</a:t>
            </a:r>
          </a:p>
          <a:p>
            <a:pPr algn="l">
              <a:buClr>
                <a:srgbClr val="C00000"/>
              </a:buClr>
              <a:buSzPct val="130000"/>
              <a:defRPr/>
            </a:pPr>
            <a:endParaRPr lang="es-ES" sz="1200" dirty="0">
              <a:effectLst>
                <a:outerShdw blurRad="38100" dist="38100" dir="2700000" algn="tl">
                  <a:srgbClr val="FFFFFF"/>
                </a:outerShdw>
              </a:effectLst>
            </a:endParaRPr>
          </a:p>
          <a:p>
            <a:pPr marL="342900" indent="-342900" algn="l">
              <a:buClr>
                <a:srgbClr val="C00000"/>
              </a:buClr>
              <a:buSzPct val="130000"/>
              <a:buFont typeface="Arial" pitchFamily="34" charset="0"/>
              <a:buChar char="•"/>
              <a:defRPr/>
            </a:pPr>
            <a:r>
              <a:rPr lang="es-ES" dirty="0" smtClean="0">
                <a:effectLst>
                  <a:outerShdw blurRad="38100" dist="38100" dir="2700000" algn="tl">
                    <a:srgbClr val="FFFFFF"/>
                  </a:outerShdw>
                </a:effectLst>
              </a:rPr>
              <a:t>Conflicto </a:t>
            </a:r>
            <a:r>
              <a:rPr lang="es-ES" dirty="0">
                <a:effectLst>
                  <a:outerShdw blurRad="38100" dist="38100" dir="2700000" algn="tl">
                    <a:srgbClr val="FFFFFF"/>
                  </a:outerShdw>
                </a:effectLst>
              </a:rPr>
              <a:t>de interés en el editor</a:t>
            </a:r>
          </a:p>
          <a:p>
            <a:pPr marL="285750" indent="-285750" algn="l">
              <a:buClr>
                <a:srgbClr val="C00000"/>
              </a:buClr>
              <a:buSzPct val="130000"/>
              <a:buFont typeface="Arial" pitchFamily="34" charset="0"/>
              <a:buChar char="•"/>
              <a:defRPr/>
            </a:pPr>
            <a:endParaRPr lang="es-ES" sz="900" dirty="0">
              <a:effectLst>
                <a:outerShdw blurRad="38100" dist="38100" dir="2700000" algn="tl">
                  <a:srgbClr val="FFFFFF"/>
                </a:outerShdw>
              </a:effectLst>
            </a:endParaRP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7" name="6 CuadroTexto"/>
          <p:cNvSpPr txBox="1"/>
          <p:nvPr/>
        </p:nvSpPr>
        <p:spPr>
          <a:xfrm>
            <a:off x="670391" y="3228945"/>
            <a:ext cx="1257075" cy="400110"/>
          </a:xfrm>
          <a:prstGeom prst="rect">
            <a:avLst/>
          </a:prstGeom>
          <a:noFill/>
        </p:spPr>
        <p:txBody>
          <a:bodyPr wrap="none" rtlCol="0">
            <a:spAutoFit/>
          </a:bodyPr>
          <a:lstStyle/>
          <a:p>
            <a:r>
              <a:rPr lang="es-VE" dirty="0" smtClean="0"/>
              <a:t>Ejemplos</a:t>
            </a:r>
            <a:endParaRPr lang="es-V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2033767" y="3095620"/>
            <a:ext cx="5008101" cy="9541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800" dirty="0" smtClean="0">
                <a:effectLst>
                  <a:outerShdw blurRad="38100" dist="38100" dir="2700000" algn="tl">
                    <a:srgbClr val="FFFFFF"/>
                  </a:outerShdw>
                </a:effectLst>
              </a:rPr>
              <a:t>Sobre autoría</a:t>
            </a:r>
            <a:r>
              <a:rPr lang="es-ES" sz="2800" dirty="0">
                <a:effectLst>
                  <a:outerShdw blurRad="38100" dist="38100" dir="2700000" algn="tl">
                    <a:srgbClr val="FFFFFF"/>
                  </a:outerShdw>
                </a:effectLst>
              </a:rPr>
              <a:t>, publicaciones </a:t>
            </a:r>
            <a:endParaRPr lang="es-ES" sz="2800" dirty="0" smtClean="0">
              <a:effectLst>
                <a:outerShdw blurRad="38100" dist="38100" dir="2700000" algn="tl">
                  <a:srgbClr val="FFFFFF"/>
                </a:outerShdw>
              </a:effectLst>
            </a:endParaRPr>
          </a:p>
          <a:p>
            <a:pPr>
              <a:defRPr/>
            </a:pPr>
            <a:r>
              <a:rPr lang="es-ES" sz="2800" dirty="0" smtClean="0">
                <a:effectLst>
                  <a:outerShdw blurRad="38100" dist="38100" dir="2700000" algn="tl">
                    <a:srgbClr val="FFFFFF"/>
                  </a:outerShdw>
                </a:effectLst>
              </a:rPr>
              <a:t>y estudiantes</a:t>
            </a:r>
            <a:endParaRPr lang="es-ES" sz="2800" dirty="0">
              <a:effectLst>
                <a:outerShdw blurRad="38100" dist="38100" dir="2700000" algn="tl">
                  <a:srgbClr val="FFFFFF"/>
                </a:outerShdw>
              </a:effectLst>
            </a:endParaRPr>
          </a:p>
        </p:txBody>
      </p:sp>
      <p:sp>
        <p:nvSpPr>
          <p:cNvPr id="3" name="Text Box 8"/>
          <p:cNvSpPr txBox="1">
            <a:spLocks noChangeArrowheads="1"/>
          </p:cNvSpPr>
          <p:nvPr/>
        </p:nvSpPr>
        <p:spPr bwMode="auto">
          <a:xfrm>
            <a:off x="2987824" y="4051920"/>
            <a:ext cx="3898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200" dirty="0" smtClean="0">
                <a:effectLst>
                  <a:outerShdw blurRad="38100" dist="38100" dir="2700000" algn="tl">
                    <a:srgbClr val="FFFFFF"/>
                  </a:outerShdw>
                </a:effectLst>
              </a:rPr>
              <a:t>Online </a:t>
            </a:r>
            <a:r>
              <a:rPr lang="es-ES" sz="1200" dirty="0" err="1">
                <a:effectLst>
                  <a:outerShdw blurRad="38100" dist="38100" dir="2700000" algn="tl">
                    <a:srgbClr val="FFFFFF"/>
                  </a:outerShdw>
                </a:effectLst>
              </a:rPr>
              <a:t>Ethics</a:t>
            </a:r>
            <a:r>
              <a:rPr lang="es-ES" sz="1200" dirty="0">
                <a:effectLst>
                  <a:outerShdw blurRad="38100" dist="38100" dir="2700000" algn="tl">
                    <a:srgbClr val="FFFFFF"/>
                  </a:outerShdw>
                </a:effectLst>
              </a:rPr>
              <a:t> Center at </a:t>
            </a:r>
            <a:r>
              <a:rPr lang="es-ES" sz="1200" dirty="0" err="1">
                <a:effectLst>
                  <a:outerShdw blurRad="38100" dist="38100" dir="2700000" algn="tl">
                    <a:srgbClr val="FFFFFF"/>
                  </a:outerShdw>
                </a:effectLst>
              </a:rPr>
              <a:t>the</a:t>
            </a:r>
            <a:r>
              <a:rPr lang="es-ES" sz="1200" dirty="0">
                <a:effectLst>
                  <a:outerShdw blurRad="38100" dist="38100" dir="2700000" algn="tl">
                    <a:srgbClr val="FFFFFF"/>
                  </a:outerShdw>
                </a:effectLst>
              </a:rPr>
              <a:t> </a:t>
            </a:r>
            <a:r>
              <a:rPr lang="es-ES" sz="1200" dirty="0" err="1">
                <a:effectLst>
                  <a:outerShdw blurRad="38100" dist="38100" dir="2700000" algn="tl">
                    <a:srgbClr val="FFFFFF"/>
                  </a:outerShdw>
                </a:effectLst>
              </a:rPr>
              <a:t>Academy</a:t>
            </a:r>
            <a:r>
              <a:rPr lang="es-ES" sz="1200" dirty="0">
                <a:effectLst>
                  <a:outerShdw blurRad="38100" dist="38100" dir="2700000" algn="tl">
                    <a:srgbClr val="FFFFFF"/>
                  </a:outerShdw>
                </a:effectLst>
              </a:rPr>
              <a:t> of </a:t>
            </a:r>
            <a:r>
              <a:rPr lang="es-ES" sz="1200" dirty="0" err="1" smtClean="0">
                <a:effectLst>
                  <a:outerShdw blurRad="38100" dist="38100" dir="2700000" algn="tl">
                    <a:srgbClr val="FFFFFF"/>
                  </a:outerShdw>
                </a:effectLst>
              </a:rPr>
              <a:t>Engineering</a:t>
            </a:r>
            <a:endParaRPr lang="es-ES" sz="1200" dirty="0" smtClean="0">
              <a:effectLst>
                <a:outerShdw blurRad="38100" dist="38100" dir="2700000" algn="tl">
                  <a:srgbClr val="FFFFFF"/>
                </a:outerShdw>
              </a:effectLst>
            </a:endParaRPr>
          </a:p>
          <a:p>
            <a:pPr algn="r">
              <a:defRPr/>
            </a:pPr>
            <a:r>
              <a:rPr lang="es-ES" sz="1200" dirty="0" smtClean="0">
                <a:effectLst>
                  <a:outerShdw blurRad="38100" dist="38100" dir="2700000" algn="tl">
                    <a:srgbClr val="FFFFFF"/>
                  </a:outerShdw>
                </a:effectLst>
              </a:rPr>
              <a:t>http://www.onlineethcis.org/cms/16144.aspx</a:t>
            </a:r>
            <a:endParaRPr lang="es-ES" sz="1200" dirty="0">
              <a:effectLst>
                <a:outerShdw blurRad="38100" dist="38100" dir="2700000" algn="tl">
                  <a:srgbClr val="FFFFFF"/>
                </a:outerShdw>
              </a:effectLst>
            </a:endParaRPr>
          </a:p>
        </p:txBody>
      </p:sp>
      <p:sp>
        <p:nvSpPr>
          <p:cNvPr id="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
        <p:nvSpPr>
          <p:cNvPr id="6" name="5 Rectángulo"/>
          <p:cNvSpPr/>
          <p:nvPr/>
        </p:nvSpPr>
        <p:spPr>
          <a:xfrm>
            <a:off x="3341377" y="1124744"/>
            <a:ext cx="2416047" cy="584775"/>
          </a:xfrm>
          <a:prstGeom prst="rect">
            <a:avLst/>
          </a:prstGeom>
          <a:ln w="28575">
            <a:solidFill>
              <a:srgbClr val="0000FF"/>
            </a:solidFill>
          </a:ln>
          <a:effectLst>
            <a:outerShdw blurRad="50800" dist="38100" dir="5400000" algn="t" rotWithShape="0">
              <a:prstClr val="black">
                <a:alpha val="40000"/>
              </a:prstClr>
            </a:outerShdw>
          </a:effectLst>
        </p:spPr>
        <p:txBody>
          <a:bodyPr wrap="none">
            <a:spAutoFit/>
          </a:bodyPr>
          <a:lstStyle/>
          <a:p>
            <a:pPr marL="342900" indent="-342900">
              <a:buClr>
                <a:srgbClr val="C00000"/>
              </a:buClr>
              <a:buSzPct val="150000"/>
              <a:buFont typeface="Arial" pitchFamily="34" charset="0"/>
              <a:buChar char="•"/>
            </a:pPr>
            <a:r>
              <a:rPr lang="es-ES" sz="3200" dirty="0">
                <a:effectLst>
                  <a:outerShdw blurRad="38100" dist="38100" dir="2700000" algn="tl">
                    <a:srgbClr val="FFFFFF"/>
                  </a:outerShdw>
                </a:effectLst>
              </a:rPr>
              <a:t>Preguntas</a:t>
            </a:r>
            <a:endParaRPr lang="es-VE" sz="3200" dirty="0"/>
          </a:p>
        </p:txBody>
      </p:sp>
      <p:sp>
        <p:nvSpPr>
          <p:cNvPr id="7"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
        <p:nvSpPr>
          <p:cNvPr id="8" name="Text Box 6"/>
          <p:cNvSpPr txBox="1">
            <a:spLocks noChangeArrowheads="1"/>
          </p:cNvSpPr>
          <p:nvPr/>
        </p:nvSpPr>
        <p:spPr bwMode="auto">
          <a:xfrm>
            <a:off x="1735168" y="1943254"/>
            <a:ext cx="5628464"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800" dirty="0" smtClean="0">
                <a:effectLst>
                  <a:outerShdw blurRad="38100" dist="38100" dir="2700000" algn="tl">
                    <a:srgbClr val="FFFFFF"/>
                  </a:outerShdw>
                </a:effectLst>
              </a:rPr>
              <a:t>Sobre fraude académico y plagio</a:t>
            </a:r>
            <a:endParaRPr lang="es-ES" sz="2800" dirty="0">
              <a:effectLst>
                <a:outerShdw blurRad="38100" dist="38100" dir="2700000" algn="tl">
                  <a:srgbClr val="FFFFFF"/>
                </a:outerShdw>
              </a:effectLst>
            </a:endParaRPr>
          </a:p>
        </p:txBody>
      </p:sp>
      <p:sp>
        <p:nvSpPr>
          <p:cNvPr id="12" name="Text Box 6"/>
          <p:cNvSpPr txBox="1">
            <a:spLocks noChangeArrowheads="1"/>
          </p:cNvSpPr>
          <p:nvPr/>
        </p:nvSpPr>
        <p:spPr bwMode="auto">
          <a:xfrm>
            <a:off x="2362901" y="4661279"/>
            <a:ext cx="4418197"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800" dirty="0" smtClean="0">
                <a:effectLst>
                  <a:outerShdw blurRad="38100" dist="38100" dir="2700000" algn="tl">
                    <a:srgbClr val="FFFFFF"/>
                  </a:outerShdw>
                </a:effectLst>
              </a:rPr>
              <a:t>Sobre tópicos editoriales</a:t>
            </a:r>
            <a:endParaRPr lang="es-ES" sz="2800" dirty="0">
              <a:effectLst>
                <a:outerShdw blurRad="38100" dist="38100" dir="2700000" algn="tl">
                  <a:srgbClr val="FFFFFF"/>
                </a:outerShdw>
              </a:effectLst>
            </a:endParaRPr>
          </a:p>
        </p:txBody>
      </p:sp>
      <p:sp>
        <p:nvSpPr>
          <p:cNvPr id="13" name="12 Rectángulo"/>
          <p:cNvSpPr/>
          <p:nvPr/>
        </p:nvSpPr>
        <p:spPr>
          <a:xfrm>
            <a:off x="2263400" y="5184499"/>
            <a:ext cx="4572000" cy="830997"/>
          </a:xfrm>
          <a:prstGeom prst="rect">
            <a:avLst/>
          </a:prstGeom>
        </p:spPr>
        <p:txBody>
          <a:bodyPr>
            <a:spAutoFit/>
          </a:bodyPr>
          <a:lstStyle/>
          <a:p>
            <a:pPr algn="r"/>
            <a:r>
              <a:rPr lang="en-US" sz="1200" dirty="0"/>
              <a:t>V.S.S. Wong y M.L. </a:t>
            </a:r>
            <a:r>
              <a:rPr lang="en-US" sz="1200" dirty="0" err="1"/>
              <a:t>Callaham</a:t>
            </a:r>
            <a:r>
              <a:rPr lang="en-US" sz="1200" dirty="0"/>
              <a:t>. </a:t>
            </a:r>
            <a:r>
              <a:rPr lang="en-US" sz="1200" i="1" dirty="0"/>
              <a:t>Medical journals </a:t>
            </a:r>
            <a:r>
              <a:rPr lang="en-US" sz="1200" i="1" dirty="0" err="1"/>
              <a:t>editores</a:t>
            </a:r>
            <a:r>
              <a:rPr lang="en-US" sz="1200" i="1" dirty="0"/>
              <a:t> lacked</a:t>
            </a:r>
          </a:p>
          <a:p>
            <a:pPr algn="r"/>
            <a:r>
              <a:rPr lang="en-US" sz="1200" i="1" dirty="0" err="1"/>
              <a:t>familiaruity</a:t>
            </a:r>
            <a:r>
              <a:rPr lang="en-US" sz="1200" i="1" dirty="0"/>
              <a:t> with scientific publication issues despite training and regular exposure. </a:t>
            </a:r>
            <a:r>
              <a:rPr lang="en-US" sz="1200" dirty="0"/>
              <a:t>J </a:t>
            </a:r>
            <a:r>
              <a:rPr lang="en-US" sz="1200" dirty="0" err="1"/>
              <a:t>Clin</a:t>
            </a:r>
            <a:endParaRPr lang="en-US" sz="1200" dirty="0"/>
          </a:p>
          <a:p>
            <a:pPr algn="r"/>
            <a:r>
              <a:rPr lang="es-VE" sz="1200" dirty="0" err="1"/>
              <a:t>Epidemiol</a:t>
            </a:r>
            <a:r>
              <a:rPr lang="es-VE" sz="1200" dirty="0"/>
              <a:t> </a:t>
            </a:r>
            <a:r>
              <a:rPr lang="es-VE" sz="1200" b="1" dirty="0"/>
              <a:t>2012 </a:t>
            </a:r>
            <a:r>
              <a:rPr lang="es-VE" sz="1200" dirty="0"/>
              <a:t>65:247-52.</a:t>
            </a:r>
          </a:p>
        </p:txBody>
      </p:sp>
      <p:sp>
        <p:nvSpPr>
          <p:cNvPr id="14" name="Text Box 7"/>
          <p:cNvSpPr txBox="1">
            <a:spLocks noChangeArrowheads="1"/>
          </p:cNvSpPr>
          <p:nvPr/>
        </p:nvSpPr>
        <p:spPr bwMode="auto">
          <a:xfrm>
            <a:off x="1259632" y="2457506"/>
            <a:ext cx="59610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200" dirty="0" err="1">
                <a:effectLst>
                  <a:outerShdw blurRad="38100" dist="38100" dir="2700000" algn="tl">
                    <a:srgbClr val="FFFFFF"/>
                  </a:outerShdw>
                </a:effectLst>
              </a:rPr>
              <a:t>Academic</a:t>
            </a:r>
            <a:r>
              <a:rPr lang="es-ES" sz="1200" dirty="0">
                <a:effectLst>
                  <a:outerShdw blurRad="38100" dist="38100" dir="2700000" algn="tl">
                    <a:srgbClr val="FFFFFF"/>
                  </a:outerShdw>
                </a:effectLst>
              </a:rPr>
              <a:t> </a:t>
            </a:r>
            <a:r>
              <a:rPr lang="es-ES" sz="1200" dirty="0" err="1">
                <a:effectLst>
                  <a:outerShdw blurRad="38100" dist="38100" dir="2700000" algn="tl">
                    <a:srgbClr val="FFFFFF"/>
                  </a:outerShdw>
                </a:effectLst>
              </a:rPr>
              <a:t>Integrity</a:t>
            </a:r>
            <a:r>
              <a:rPr lang="es-ES" sz="1200" dirty="0">
                <a:effectLst>
                  <a:outerShdw blurRad="38100" dist="38100" dir="2700000" algn="tl">
                    <a:srgbClr val="FFFFFF"/>
                  </a:outerShdw>
                </a:effectLst>
              </a:rPr>
              <a:t> </a:t>
            </a:r>
            <a:r>
              <a:rPr lang="es-ES" sz="1200" dirty="0" err="1">
                <a:effectLst>
                  <a:outerShdw blurRad="38100" dist="38100" dir="2700000" algn="tl">
                    <a:srgbClr val="FFFFFF"/>
                  </a:outerShdw>
                </a:effectLst>
              </a:rPr>
              <a:t>University</a:t>
            </a:r>
            <a:r>
              <a:rPr lang="es-ES" sz="1200" dirty="0">
                <a:effectLst>
                  <a:outerShdw blurRad="38100" dist="38100" dir="2700000" algn="tl">
                    <a:srgbClr val="FFFFFF"/>
                  </a:outerShdw>
                </a:effectLst>
              </a:rPr>
              <a:t> of Ottawa</a:t>
            </a:r>
          </a:p>
          <a:p>
            <a:pPr algn="r">
              <a:defRPr/>
            </a:pPr>
            <a:r>
              <a:rPr lang="es-ES" sz="1200" dirty="0">
                <a:effectLst>
                  <a:outerShdw blurRad="38100" dist="38100" dir="2700000" algn="tl">
                    <a:srgbClr val="FFFFFF"/>
                  </a:outerShdw>
                </a:effectLst>
              </a:rPr>
              <a:t>http:/7web5.uottawa.ca/</a:t>
            </a:r>
            <a:r>
              <a:rPr lang="es-ES" sz="1200" dirty="0" err="1">
                <a:effectLst>
                  <a:outerShdw blurRad="38100" dist="38100" dir="2700000" algn="tl">
                    <a:srgbClr val="FFFFFF"/>
                  </a:outerShdw>
                </a:effectLst>
              </a:rPr>
              <a:t>mcs-smc</a:t>
            </a:r>
            <a:r>
              <a:rPr lang="es-ES" sz="1200" dirty="0">
                <a:effectLst>
                  <a:outerShdw blurRad="38100" dist="38100" dir="2700000" algn="tl">
                    <a:srgbClr val="FFFFFF"/>
                  </a:outerShdw>
                </a:effectLst>
              </a:rPr>
              <a:t>/</a:t>
            </a:r>
            <a:r>
              <a:rPr lang="es-ES" sz="1200" dirty="0" err="1">
                <a:effectLst>
                  <a:outerShdw blurRad="38100" dist="38100" dir="2700000" algn="tl">
                    <a:srgbClr val="FFFFFF"/>
                  </a:outerShdw>
                </a:effectLst>
              </a:rPr>
              <a:t>academicintegrity</a:t>
            </a:r>
            <a:r>
              <a:rPr lang="es-ES" sz="1200" dirty="0">
                <a:effectLst>
                  <a:outerShdw blurRad="38100" dist="38100" dir="2700000" algn="tl">
                    <a:srgbClr val="FFFFFF"/>
                  </a:outerShdw>
                </a:effectLst>
              </a:rPr>
              <a:t>/</a:t>
            </a:r>
            <a:r>
              <a:rPr lang="es-ES" sz="1200" dirty="0" err="1">
                <a:effectLst>
                  <a:outerShdw blurRad="38100" dist="38100" dir="2700000" algn="tl">
                    <a:srgbClr val="FFFFFF"/>
                  </a:outerShdw>
                </a:effectLst>
              </a:rPr>
              <a:t>academic-integrity-quiz.php</a:t>
            </a:r>
            <a:endParaRPr lang="es-ES" sz="1200" dirty="0">
              <a:effectLst>
                <a:outerShdw blurRad="38100" dist="38100" dir="2700000" algn="tl">
                  <a:srgbClr val="FFFFFF"/>
                </a:outerShdw>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5"/>
          <p:cNvSpPr>
            <a:spLocks noChangeArrowheads="1"/>
          </p:cNvSpPr>
          <p:nvPr/>
        </p:nvSpPr>
        <p:spPr bwMode="auto">
          <a:xfrm>
            <a:off x="1473601" y="472316"/>
            <a:ext cx="6228184" cy="584775"/>
          </a:xfrm>
          <a:prstGeom prst="rect">
            <a:avLst/>
          </a:prstGeom>
          <a:solidFill>
            <a:srgbClr val="FFB7B7"/>
          </a:solidFill>
          <a:ln w="38100">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pPr>
            <a:r>
              <a:rPr lang="es-ES" sz="3200" b="1" dirty="0" smtClean="0"/>
              <a:t>Autores</a:t>
            </a:r>
            <a:r>
              <a:rPr lang="es-ES" sz="3200" b="1" dirty="0"/>
              <a:t>, árbitros y editores</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pic>
        <p:nvPicPr>
          <p:cNvPr id="1026" name="Picture 2" descr="C:\Users\ximena\Desktop\tidskrifter_670pxl.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3553" t="7980" r="4582" b="6716"/>
          <a:stretch/>
        </p:blipFill>
        <p:spPr bwMode="auto">
          <a:xfrm>
            <a:off x="1850571" y="1378857"/>
            <a:ext cx="5442858" cy="3439886"/>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Users\ximena\Desktop\ester-AmericanEconomicJournalMicroeconomics.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66117" y="3893120"/>
            <a:ext cx="1854624" cy="2478675"/>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C:\Users\ximena\Desktop\13583.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59632" y="3429000"/>
            <a:ext cx="1728192" cy="250587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1 CuadroTexto"/>
          <p:cNvSpPr txBox="1"/>
          <p:nvPr/>
        </p:nvSpPr>
        <p:spPr>
          <a:xfrm>
            <a:off x="3279017" y="4985849"/>
            <a:ext cx="2585964" cy="830997"/>
          </a:xfrm>
          <a:prstGeom prst="rect">
            <a:avLst/>
          </a:prstGeom>
          <a:solidFill>
            <a:srgbClr val="FFB7B7"/>
          </a:solidFill>
        </p:spPr>
        <p:txBody>
          <a:bodyPr wrap="none" rtlCol="0">
            <a:spAutoFit/>
          </a:bodyPr>
          <a:lstStyle/>
          <a:p>
            <a:r>
              <a:rPr lang="es-VE" sz="4800" dirty="0" smtClean="0"/>
              <a:t>Revistas</a:t>
            </a:r>
            <a:endParaRPr lang="es-VE" sz="4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2574498" y="3075057"/>
            <a:ext cx="3995004" cy="707886"/>
          </a:xfrm>
          <a:prstGeom prst="rect">
            <a:avLst/>
          </a:prstGeom>
          <a:solidFill>
            <a:srgbClr val="CCCCFF"/>
          </a:solidFill>
          <a:ln w="57150">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4000" b="1" dirty="0">
                <a:effectLst>
                  <a:outerShdw blurRad="38100" dist="38100" dir="2700000" algn="tl">
                    <a:srgbClr val="FFFFFF"/>
                  </a:outerShdw>
                </a:effectLst>
              </a:rPr>
              <a:t>I. Introducción</a:t>
            </a:r>
          </a:p>
        </p:txBody>
      </p:sp>
      <p:sp>
        <p:nvSpPr>
          <p:cNvPr id="3"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27443993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15"/>
          <p:cNvSpPr>
            <a:spLocks noChangeArrowheads="1"/>
          </p:cNvSpPr>
          <p:nvPr/>
        </p:nvSpPr>
        <p:spPr bwMode="auto">
          <a:xfrm>
            <a:off x="1925706" y="1828437"/>
            <a:ext cx="5292588" cy="523220"/>
          </a:xfrm>
          <a:prstGeom prst="rect">
            <a:avLst/>
          </a:prstGeom>
          <a:solidFill>
            <a:srgbClr val="CCCCFF"/>
          </a:solidFill>
          <a:ln w="38100">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pPr>
            <a:r>
              <a:rPr lang="es-ES" sz="2800" b="1" dirty="0" smtClean="0"/>
              <a:t>Autores</a:t>
            </a:r>
            <a:r>
              <a:rPr lang="es-ES" sz="2800" b="1" dirty="0"/>
              <a:t>, árbitros y editores</a:t>
            </a:r>
          </a:p>
        </p:txBody>
      </p:sp>
      <p:sp>
        <p:nvSpPr>
          <p:cNvPr id="35856" name="Text Box 16"/>
          <p:cNvSpPr txBox="1">
            <a:spLocks noChangeArrowheads="1"/>
          </p:cNvSpPr>
          <p:nvPr/>
        </p:nvSpPr>
        <p:spPr bwMode="auto">
          <a:xfrm>
            <a:off x="2590528" y="2725648"/>
            <a:ext cx="3962944" cy="27084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2400" b="1" dirty="0"/>
              <a:t>¿Quién es autor</a:t>
            </a:r>
            <a:r>
              <a:rPr lang="es-ES_tradnl" sz="2400" b="1" dirty="0" smtClean="0"/>
              <a:t>?</a:t>
            </a:r>
          </a:p>
          <a:p>
            <a:pPr eaLnBrk="1" hangingPunct="1"/>
            <a:r>
              <a:rPr lang="es-ES_tradnl" sz="1000" b="1" dirty="0" smtClean="0"/>
              <a:t> </a:t>
            </a:r>
            <a:endParaRPr lang="es-ES_tradnl" sz="1000" b="1" dirty="0"/>
          </a:p>
          <a:p>
            <a:pPr eaLnBrk="1" hangingPunct="1"/>
            <a:r>
              <a:rPr lang="es-ES_tradnl" sz="2400" b="1" dirty="0"/>
              <a:t>¿De quién son los datos</a:t>
            </a:r>
            <a:r>
              <a:rPr lang="es-ES_tradnl" sz="2400" b="1" dirty="0" smtClean="0"/>
              <a:t>?</a:t>
            </a:r>
          </a:p>
          <a:p>
            <a:pPr eaLnBrk="1" hangingPunct="1"/>
            <a:endParaRPr lang="es-ES_tradnl" sz="1000" b="1" dirty="0"/>
          </a:p>
          <a:p>
            <a:pPr eaLnBrk="1" hangingPunct="1"/>
            <a:r>
              <a:rPr lang="es-ES_tradnl" sz="2400" b="1" dirty="0"/>
              <a:t>¿De quién es el crédito? </a:t>
            </a:r>
            <a:endParaRPr lang="es-ES_tradnl" sz="2400" dirty="0"/>
          </a:p>
          <a:p>
            <a:pPr eaLnBrk="1" hangingPunct="1"/>
            <a:endParaRPr lang="es-ES_tradnl" sz="1000" b="1" dirty="0" smtClean="0"/>
          </a:p>
          <a:p>
            <a:pPr eaLnBrk="1" hangingPunct="1"/>
            <a:r>
              <a:rPr lang="es-ES_tradnl" sz="2400" b="1" dirty="0" smtClean="0"/>
              <a:t>¿</a:t>
            </a:r>
            <a:r>
              <a:rPr lang="es-ES_tradnl" sz="2400" b="1" dirty="0"/>
              <a:t>Qué es “evaluar</a:t>
            </a:r>
            <a:r>
              <a:rPr lang="es-ES_tradnl" sz="2400" b="1" dirty="0" smtClean="0"/>
              <a:t>”?</a:t>
            </a:r>
          </a:p>
          <a:p>
            <a:pPr eaLnBrk="1" hangingPunct="1"/>
            <a:endParaRPr lang="es-ES_tradnl" sz="1000" b="1" dirty="0"/>
          </a:p>
          <a:p>
            <a:pPr eaLnBrk="1" hangingPunct="1"/>
            <a:r>
              <a:rPr lang="es-ES_tradnl" sz="2400" b="1" dirty="0"/>
              <a:t>¿Qué se debe publicar</a:t>
            </a:r>
            <a:r>
              <a:rPr lang="es-ES_tradnl" sz="2400" b="1" dirty="0" smtClean="0"/>
              <a:t>?</a:t>
            </a:r>
          </a:p>
          <a:p>
            <a:pPr eaLnBrk="1" hangingPunct="1"/>
            <a:r>
              <a:rPr lang="es-ES_tradnl" sz="1000" b="1" dirty="0" smtClean="0"/>
              <a:t> </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5856"/>
                                        </p:tgtEl>
                                        <p:attrNameLst>
                                          <p:attrName>style.visibility</p:attrName>
                                        </p:attrNameLst>
                                      </p:cBhvr>
                                      <p:to>
                                        <p:strVal val="visible"/>
                                      </p:to>
                                    </p:set>
                                    <p:animEffect transition="in" filter="wipe(up)">
                                      <p:cBhvr>
                                        <p:cTn id="7" dur="500"/>
                                        <p:tgtEl>
                                          <p:spTgt spid="358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6"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2471273" y="2820194"/>
            <a:ext cx="4271963" cy="1217612"/>
          </a:xfrm>
          <a:prstGeom prst="rect">
            <a:avLst/>
          </a:prstGeom>
          <a:solidFill>
            <a:srgbClr val="F5EEDF"/>
          </a:solidFill>
          <a:ln w="28575">
            <a:solidFill>
              <a:srgbClr val="0000FF"/>
            </a:solidFill>
            <a:miter lim="800000"/>
            <a:headEnd/>
            <a:tailEnd/>
          </a:ln>
          <a:effectLst>
            <a:outerShdw dist="35921" dir="2700000" algn="ctr" rotWithShape="0">
              <a:schemeClr val="tx1"/>
            </a:outerShdw>
          </a:effectLst>
        </p:spPr>
        <p:txBody>
          <a:bodyPr wrap="none">
            <a:spAutoFit/>
          </a:bodyPr>
          <a:lstStyle/>
          <a:p>
            <a:pPr>
              <a:defRPr/>
            </a:pPr>
            <a:r>
              <a:rPr lang="es-ES_tradnl" sz="7200">
                <a:effectLst>
                  <a:outerShdw blurRad="38100" dist="38100" dir="2700000" algn="tl">
                    <a:srgbClr val="FFFFFF"/>
                  </a:outerShdw>
                </a:effectLst>
              </a:rPr>
              <a:t>Autores…</a:t>
            </a:r>
          </a:p>
        </p:txBody>
      </p:sp>
      <p:sp>
        <p:nvSpPr>
          <p:cNvPr id="3" name="Text Box 4"/>
          <p:cNvSpPr txBox="1">
            <a:spLocks noChangeArrowheads="1"/>
          </p:cNvSpPr>
          <p:nvPr/>
        </p:nvSpPr>
        <p:spPr bwMode="auto">
          <a:xfrm>
            <a:off x="7688263" y="6609159"/>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410223" y="1124744"/>
            <a:ext cx="4322017" cy="4893647"/>
          </a:xfrm>
          <a:prstGeom prst="rect">
            <a:avLst/>
          </a:prstGeom>
          <a:solidFill>
            <a:srgbClr val="C6E6E8"/>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buClr>
                <a:srgbClr val="CC0000"/>
              </a:buClr>
              <a:buSzPct val="200000"/>
              <a:buFontTx/>
              <a:buChar char="•"/>
            </a:pPr>
            <a:r>
              <a:rPr lang="es-ES" sz="2400" dirty="0"/>
              <a:t> </a:t>
            </a:r>
            <a:r>
              <a:rPr lang="es-ES" dirty="0"/>
              <a:t>Criterios autoría, orden autores</a:t>
            </a:r>
          </a:p>
          <a:p>
            <a:pPr algn="l" eaLnBrk="1" hangingPunct="1">
              <a:buClr>
                <a:srgbClr val="CC0000"/>
              </a:buClr>
              <a:buSzPct val="200000"/>
            </a:pPr>
            <a:r>
              <a:rPr lang="es-ES" dirty="0"/>
              <a:t>    Requisitos revistas</a:t>
            </a:r>
          </a:p>
          <a:p>
            <a:pPr algn="l" eaLnBrk="1" hangingPunct="1">
              <a:buClr>
                <a:srgbClr val="CC0000"/>
              </a:buClr>
              <a:buSzPct val="200000"/>
              <a:buFontTx/>
              <a:buChar char="•"/>
            </a:pPr>
            <a:endParaRPr lang="es-ES" sz="1200" dirty="0"/>
          </a:p>
          <a:p>
            <a:pPr algn="l" eaLnBrk="1" hangingPunct="1">
              <a:buClr>
                <a:srgbClr val="CC0000"/>
              </a:buClr>
              <a:buSzPct val="200000"/>
              <a:buFontTx/>
              <a:buChar char="•"/>
            </a:pPr>
            <a:r>
              <a:rPr lang="es-ES" sz="2400" dirty="0"/>
              <a:t> </a:t>
            </a:r>
            <a:r>
              <a:rPr lang="es-ES" dirty="0"/>
              <a:t>Solapamiento de publicaciones</a:t>
            </a:r>
          </a:p>
          <a:p>
            <a:pPr algn="l" eaLnBrk="1" hangingPunct="1">
              <a:buClr>
                <a:srgbClr val="CC0000"/>
              </a:buClr>
              <a:buSzPct val="200000"/>
            </a:pPr>
            <a:r>
              <a:rPr lang="es-ES" dirty="0"/>
              <a:t>        </a:t>
            </a:r>
            <a:r>
              <a:rPr lang="es-ES" sz="1800" dirty="0"/>
              <a:t>Envío duplicado</a:t>
            </a:r>
          </a:p>
          <a:p>
            <a:pPr algn="l" eaLnBrk="1" hangingPunct="1">
              <a:buClr>
                <a:srgbClr val="CC0000"/>
              </a:buClr>
              <a:buSzPct val="200000"/>
            </a:pPr>
            <a:r>
              <a:rPr lang="es-ES" sz="1800" dirty="0"/>
              <a:t>        Publicación redundante</a:t>
            </a:r>
          </a:p>
          <a:p>
            <a:pPr algn="l" eaLnBrk="1" hangingPunct="1">
              <a:buClr>
                <a:srgbClr val="CC0000"/>
              </a:buClr>
              <a:buSzPct val="200000"/>
            </a:pPr>
            <a:r>
              <a:rPr lang="es-ES" sz="1800" dirty="0"/>
              <a:t>        Publicación secundaria aceptable</a:t>
            </a:r>
          </a:p>
          <a:p>
            <a:pPr algn="l" eaLnBrk="1" hangingPunct="1">
              <a:buClr>
                <a:srgbClr val="CC0000"/>
              </a:buClr>
              <a:buSzPct val="200000"/>
            </a:pPr>
            <a:endParaRPr lang="es-ES" sz="1200" dirty="0"/>
          </a:p>
          <a:p>
            <a:pPr algn="l" eaLnBrk="1" hangingPunct="1">
              <a:buClr>
                <a:srgbClr val="CC0000"/>
              </a:buClr>
              <a:buSzPct val="200000"/>
              <a:buFontTx/>
              <a:buChar char="•"/>
            </a:pPr>
            <a:r>
              <a:rPr lang="es-ES" sz="2400" dirty="0"/>
              <a:t> </a:t>
            </a:r>
            <a:r>
              <a:rPr lang="es-ES" dirty="0"/>
              <a:t>Responsabilidades de autores</a:t>
            </a:r>
          </a:p>
          <a:p>
            <a:pPr algn="l" eaLnBrk="1" hangingPunct="1">
              <a:buClr>
                <a:srgbClr val="CC0000"/>
              </a:buClr>
              <a:buSzPct val="200000"/>
              <a:buFontTx/>
              <a:buChar char="•"/>
            </a:pPr>
            <a:endParaRPr lang="es-ES" sz="1200" dirty="0"/>
          </a:p>
          <a:p>
            <a:pPr algn="l" eaLnBrk="1" hangingPunct="1">
              <a:buClr>
                <a:srgbClr val="CC0000"/>
              </a:buClr>
              <a:buSzPct val="200000"/>
              <a:buFontTx/>
              <a:buChar char="•"/>
            </a:pPr>
            <a:r>
              <a:rPr lang="es-ES" sz="2400" dirty="0"/>
              <a:t> </a:t>
            </a:r>
            <a:r>
              <a:rPr lang="es-ES" dirty="0"/>
              <a:t>Autores “</a:t>
            </a:r>
            <a:r>
              <a:rPr lang="es-ES" dirty="0" err="1"/>
              <a:t>gift</a:t>
            </a:r>
            <a:r>
              <a:rPr lang="es-ES" dirty="0"/>
              <a:t>”  regalado</a:t>
            </a:r>
          </a:p>
          <a:p>
            <a:pPr algn="l" eaLnBrk="1" hangingPunct="1">
              <a:buClr>
                <a:srgbClr val="CC0000"/>
              </a:buClr>
              <a:buSzPct val="200000"/>
            </a:pPr>
            <a:r>
              <a:rPr lang="es-ES" dirty="0"/>
              <a:t>   Autores “</a:t>
            </a:r>
            <a:r>
              <a:rPr lang="es-ES" dirty="0" err="1"/>
              <a:t>guest</a:t>
            </a:r>
            <a:r>
              <a:rPr lang="es-ES" dirty="0"/>
              <a:t>” honorario</a:t>
            </a:r>
          </a:p>
          <a:p>
            <a:pPr algn="l" eaLnBrk="1" hangingPunct="1">
              <a:buClr>
                <a:srgbClr val="CC0000"/>
              </a:buClr>
              <a:buSzPct val="200000"/>
            </a:pPr>
            <a:r>
              <a:rPr lang="es-ES" dirty="0"/>
              <a:t>   Autores “</a:t>
            </a:r>
            <a:r>
              <a:rPr lang="es-ES" dirty="0" err="1"/>
              <a:t>ghost</a:t>
            </a:r>
            <a:r>
              <a:rPr lang="es-ES" dirty="0"/>
              <a:t>” </a:t>
            </a:r>
            <a:r>
              <a:rPr lang="es-ES" dirty="0" smtClean="0"/>
              <a:t>fantasma</a:t>
            </a:r>
          </a:p>
          <a:p>
            <a:pPr algn="l" eaLnBrk="1" hangingPunct="1">
              <a:buClr>
                <a:srgbClr val="CC0000"/>
              </a:buClr>
              <a:buSzPct val="200000"/>
            </a:pPr>
            <a:endParaRPr lang="es-ES" sz="1200" dirty="0" smtClean="0"/>
          </a:p>
          <a:p>
            <a:pPr marL="342900" indent="-342900" algn="l" eaLnBrk="1" hangingPunct="1">
              <a:buClr>
                <a:srgbClr val="CC0000"/>
              </a:buClr>
              <a:buSzPct val="150000"/>
              <a:buFont typeface="Arial" pitchFamily="34" charset="0"/>
              <a:buChar char="•"/>
            </a:pPr>
            <a:r>
              <a:rPr lang="es-ES" dirty="0" smtClean="0"/>
              <a:t>Prevención de errores</a:t>
            </a:r>
          </a:p>
          <a:p>
            <a:pPr marL="171450" indent="-171450" algn="l" eaLnBrk="1" hangingPunct="1">
              <a:buClr>
                <a:srgbClr val="CC0000"/>
              </a:buClr>
              <a:buSzPct val="150000"/>
              <a:buFont typeface="Arial" pitchFamily="34" charset="0"/>
              <a:buChar char="•"/>
            </a:pPr>
            <a:endParaRPr lang="es-ES" sz="1200" dirty="0" smtClean="0"/>
          </a:p>
          <a:p>
            <a:pPr marL="342900" indent="-342900" algn="l" eaLnBrk="1" hangingPunct="1">
              <a:buClr>
                <a:srgbClr val="CC0000"/>
              </a:buClr>
              <a:buSzPct val="150000"/>
              <a:buFont typeface="Arial" pitchFamily="34" charset="0"/>
              <a:buChar char="•"/>
            </a:pPr>
            <a:r>
              <a:rPr lang="es-ES" dirty="0" smtClean="0"/>
              <a:t>Preguntas</a:t>
            </a:r>
          </a:p>
        </p:txBody>
      </p:sp>
      <p:sp>
        <p:nvSpPr>
          <p:cNvPr id="3"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4"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4" end="1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6867" name="Rectangle 8"/>
          <p:cNvSpPr>
            <a:spLocks noChangeArrowheads="1"/>
          </p:cNvSpPr>
          <p:nvPr/>
        </p:nvSpPr>
        <p:spPr bwMode="auto">
          <a:xfrm>
            <a:off x="2870087" y="6309320"/>
            <a:ext cx="3429000"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algn="l"/>
            <a:r>
              <a:rPr lang="es-ES_tradnl" sz="1200">
                <a:latin typeface="Arial" charset="0"/>
              </a:rPr>
              <a:t>www.cartoonstock.com/.../lowres/cgan1559l.jpg</a:t>
            </a:r>
            <a:r>
              <a:rPr lang="es-ES_tradnl" sz="1200" b="1">
                <a:latin typeface="Arial" charset="0"/>
              </a:rPr>
              <a:t> </a:t>
            </a:r>
          </a:p>
        </p:txBody>
      </p:sp>
      <p:grpSp>
        <p:nvGrpSpPr>
          <p:cNvPr id="2" name="1 Grupo"/>
          <p:cNvGrpSpPr/>
          <p:nvPr/>
        </p:nvGrpSpPr>
        <p:grpSpPr>
          <a:xfrm>
            <a:off x="1547664" y="476672"/>
            <a:ext cx="6048672" cy="5870606"/>
            <a:chOff x="2268538" y="1341438"/>
            <a:chExt cx="4535487" cy="4608512"/>
          </a:xfrm>
        </p:grpSpPr>
        <p:pic>
          <p:nvPicPr>
            <p:cNvPr id="19463" name="Picture 7" descr="cgan1559l"/>
            <p:cNvPicPr>
              <a:picLocks noChangeAspect="1" noChangeArrowheads="1"/>
            </p:cNvPicPr>
            <p:nvPr/>
          </p:nvPicPr>
          <p:blipFill>
            <a:blip r:embed="rId2" cstate="print">
              <a:extLst>
                <a:ext uri="{28A0092B-C50C-407E-A947-70E740481C1C}">
                  <a14:useLocalDpi xmlns:a14="http://schemas.microsoft.com/office/drawing/2010/main" xmlns="" val="0"/>
                </a:ext>
              </a:extLst>
            </a:blip>
            <a:srcRect l="3642" t="2914" r="5080" b="4100"/>
            <a:stretch>
              <a:fillRect/>
            </a:stretch>
          </p:blipFill>
          <p:spPr bwMode="auto">
            <a:xfrm>
              <a:off x="2268538" y="1341438"/>
              <a:ext cx="4535487" cy="4608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466" name="Rectangle 10"/>
            <p:cNvSpPr>
              <a:spLocks noChangeArrowheads="1"/>
            </p:cNvSpPr>
            <p:nvPr/>
          </p:nvSpPr>
          <p:spPr bwMode="auto">
            <a:xfrm>
              <a:off x="5076825" y="3789363"/>
              <a:ext cx="1295400" cy="863600"/>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sz="3600"/>
            </a:p>
          </p:txBody>
        </p:sp>
        <p:sp>
          <p:nvSpPr>
            <p:cNvPr id="19465" name="Text Box 9"/>
            <p:cNvSpPr txBox="1">
              <a:spLocks noChangeArrowheads="1"/>
            </p:cNvSpPr>
            <p:nvPr/>
          </p:nvSpPr>
          <p:spPr bwMode="auto">
            <a:xfrm>
              <a:off x="5003800" y="3781425"/>
              <a:ext cx="1387328" cy="942276"/>
            </a:xfrm>
            <a:prstGeom prst="rect">
              <a:avLst/>
            </a:prstGeom>
            <a:noFill/>
            <a:ln w="9525">
              <a:noFill/>
              <a:miter lim="800000"/>
              <a:headEnd/>
              <a:tailEnd/>
            </a:ln>
            <a:effectLst/>
          </p:spPr>
          <p:txBody>
            <a:bodyPr wrap="none">
              <a:spAutoFit/>
            </a:bodyPr>
            <a:lstStyle/>
            <a:p>
              <a:pPr algn="l">
                <a:defRPr/>
              </a:pPr>
              <a:r>
                <a:rPr lang="es-ES_tradnl" sz="1800" b="1" dirty="0">
                  <a:effectLst>
                    <a:outerShdw blurRad="38100" dist="38100" dir="2700000" algn="tl">
                      <a:srgbClr val="C0C0C0"/>
                    </a:outerShdw>
                  </a:effectLst>
                </a:rPr>
                <a:t>Científico </a:t>
              </a:r>
            </a:p>
            <a:p>
              <a:pPr algn="l">
                <a:defRPr/>
              </a:pPr>
              <a:r>
                <a:rPr lang="es-ES_tradnl" sz="1800" b="1" dirty="0">
                  <a:effectLst>
                    <a:outerShdw blurRad="38100" dist="38100" dir="2700000" algn="tl">
                      <a:srgbClr val="C0C0C0"/>
                    </a:outerShdw>
                  </a:effectLst>
                </a:rPr>
                <a:t>en problemas.</a:t>
              </a:r>
            </a:p>
            <a:p>
              <a:pPr algn="l">
                <a:defRPr/>
              </a:pPr>
              <a:r>
                <a:rPr lang="es-ES_tradnl" sz="1800" b="1" dirty="0">
                  <a:effectLst>
                    <a:outerShdw blurRad="38100" dist="38100" dir="2700000" algn="tl">
                      <a:srgbClr val="C0C0C0"/>
                    </a:outerShdw>
                  </a:effectLst>
                </a:rPr>
                <a:t>Por favor cite </a:t>
              </a:r>
            </a:p>
            <a:p>
              <a:pPr algn="l">
                <a:defRPr/>
              </a:pPr>
              <a:r>
                <a:rPr lang="es-ES_tradnl" sz="1800" b="1" dirty="0">
                  <a:effectLst>
                    <a:outerShdw blurRad="38100" dist="38100" dir="2700000" algn="tl">
                      <a:srgbClr val="C0C0C0"/>
                    </a:outerShdw>
                  </a:effectLst>
                </a:rPr>
                <a:t>mis </a:t>
              </a:r>
              <a:r>
                <a:rPr lang="es-ES_tradnl" sz="1800" b="1" i="1" dirty="0">
                  <a:effectLst>
                    <a:outerShdw blurRad="38100" dist="38100" dir="2700000" algn="tl">
                      <a:srgbClr val="C0C0C0"/>
                    </a:outerShdw>
                  </a:effectLst>
                </a:rPr>
                <a:t>artículos</a:t>
              </a:r>
            </a:p>
          </p:txBody>
        </p:sp>
      </p:gr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37890" name="Picture 9" descr="nihcartoon"/>
          <p:cNvPicPr>
            <a:picLocks noChangeAspect="1" noChangeArrowheads="1"/>
          </p:cNvPicPr>
          <p:nvPr/>
        </p:nvPicPr>
        <p:blipFill>
          <a:blip r:embed="rId2" cstate="print">
            <a:extLst>
              <a:ext uri="{28A0092B-C50C-407E-A947-70E740481C1C}">
                <a14:useLocalDpi xmlns:a14="http://schemas.microsoft.com/office/drawing/2010/main" xmlns="" val="0"/>
              </a:ext>
            </a:extLst>
          </a:blip>
          <a:srcRect r="11655" b="24640"/>
          <a:stretch>
            <a:fillRect/>
          </a:stretch>
        </p:blipFill>
        <p:spPr bwMode="auto">
          <a:xfrm>
            <a:off x="1813347" y="1412875"/>
            <a:ext cx="5475288" cy="2995613"/>
          </a:xfrm>
          <a:prstGeom prst="rect">
            <a:avLst/>
          </a:prstGeom>
          <a:noFill/>
          <a:ln w="28575">
            <a:solidFill>
              <a:srgbClr val="CC0000"/>
            </a:solidFill>
            <a:miter lim="800000"/>
            <a:headEnd/>
            <a:tailEnd/>
          </a:ln>
          <a:extLst>
            <a:ext uri="{909E8E84-426E-40DD-AFC4-6F175D3DCCD1}">
              <a14:hiddenFill xmlns:a14="http://schemas.microsoft.com/office/drawing/2010/main" xmlns="">
                <a:solidFill>
                  <a:srgbClr val="FFFFFF"/>
                </a:solidFill>
              </a14:hiddenFill>
            </a:ext>
          </a:extLst>
        </p:spPr>
      </p:pic>
      <p:sp>
        <p:nvSpPr>
          <p:cNvPr id="3" name="Text Box 10"/>
          <p:cNvSpPr txBox="1">
            <a:spLocks noChangeArrowheads="1"/>
          </p:cNvSpPr>
          <p:nvPr/>
        </p:nvSpPr>
        <p:spPr bwMode="auto">
          <a:xfrm>
            <a:off x="1619672" y="4437063"/>
            <a:ext cx="5862638" cy="825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defRPr/>
            </a:pPr>
            <a:r>
              <a:rPr lang="es-ES_tradnl" sz="1600" b="1" dirty="0">
                <a:effectLst>
                  <a:outerShdw blurRad="38100" dist="38100" dir="2700000" algn="tl">
                    <a:srgbClr val="C0C0C0"/>
                  </a:outerShdw>
                </a:effectLst>
              </a:rPr>
              <a:t>“ Usted es completamente libre de llevar a cabo la investigación que quiera, siempre y cuando venga con estas conclusiones.”</a:t>
            </a:r>
          </a:p>
        </p:txBody>
      </p:sp>
      <p:sp>
        <p:nvSpPr>
          <p:cNvPr id="4" name="Text Box 11"/>
          <p:cNvSpPr txBox="1">
            <a:spLocks noChangeArrowheads="1"/>
          </p:cNvSpPr>
          <p:nvPr/>
        </p:nvSpPr>
        <p:spPr bwMode="auto">
          <a:xfrm>
            <a:off x="2339752" y="5734050"/>
            <a:ext cx="4392612"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1200" dirty="0">
                <a:effectLst>
                  <a:outerShdw blurRad="38100" dist="38100" dir="2700000" algn="tl">
                    <a:srgbClr val="C0C0C0"/>
                  </a:outerShdw>
                </a:effectLst>
              </a:rPr>
              <a:t>http://macleodcartoons.blogspot.com/search/label/science</a:t>
            </a:r>
          </a:p>
        </p:txBody>
      </p:sp>
      <p:sp>
        <p:nvSpPr>
          <p:cNvPr id="5" name="Text Box 14"/>
          <p:cNvSpPr txBox="1">
            <a:spLocks noChangeArrowheads="1"/>
          </p:cNvSpPr>
          <p:nvPr/>
        </p:nvSpPr>
        <p:spPr bwMode="auto">
          <a:xfrm>
            <a:off x="3252787" y="5345567"/>
            <a:ext cx="2638425" cy="366712"/>
          </a:xfrm>
          <a:prstGeom prst="rect">
            <a:avLst/>
          </a:prstGeom>
          <a:solidFill>
            <a:srgbClr val="C6E6E8"/>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800" b="1" dirty="0">
                <a:effectLst>
                  <a:outerShdw blurRad="38100" dist="38100" dir="2700000" algn="tl">
                    <a:srgbClr val="FFFFFF"/>
                  </a:outerShdw>
                </a:effectLst>
              </a:rPr>
              <a:t>Libertad de investigar</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pic>
        <p:nvPicPr>
          <p:cNvPr id="38915" name="Picture 2"/>
          <p:cNvPicPr>
            <a:picLocks noChangeAspect="1" noChangeArrowheads="1"/>
          </p:cNvPicPr>
          <p:nvPr/>
        </p:nvPicPr>
        <p:blipFill>
          <a:blip r:embed="rId2" cstate="print">
            <a:lum bright="-18000" contrast="24000"/>
            <a:extLst>
              <a:ext uri="{28A0092B-C50C-407E-A947-70E740481C1C}">
                <a14:useLocalDpi xmlns:a14="http://schemas.microsoft.com/office/drawing/2010/main" xmlns="" val="0"/>
              </a:ext>
            </a:extLst>
          </a:blip>
          <a:srcRect/>
          <a:stretch>
            <a:fillRect/>
          </a:stretch>
        </p:blipFill>
        <p:spPr bwMode="auto">
          <a:xfrm>
            <a:off x="633394" y="488101"/>
            <a:ext cx="4178494" cy="5677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8916" name="Rectangle 10"/>
          <p:cNvSpPr>
            <a:spLocks noChangeArrowheads="1"/>
          </p:cNvSpPr>
          <p:nvPr/>
        </p:nvSpPr>
        <p:spPr bwMode="auto">
          <a:xfrm>
            <a:off x="975814" y="1338106"/>
            <a:ext cx="985838" cy="54927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38917" name="Text Box 9"/>
          <p:cNvSpPr txBox="1">
            <a:spLocks noChangeArrowheads="1"/>
          </p:cNvSpPr>
          <p:nvPr/>
        </p:nvSpPr>
        <p:spPr bwMode="auto">
          <a:xfrm>
            <a:off x="983630" y="1338105"/>
            <a:ext cx="985838" cy="549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1000" b="1" dirty="0"/>
              <a:t>Buena suerte</a:t>
            </a:r>
          </a:p>
          <a:p>
            <a:pPr eaLnBrk="1" hangingPunct="1"/>
            <a:r>
              <a:rPr lang="es-ES" sz="1000" b="1" dirty="0"/>
              <a:t>en su nuevo </a:t>
            </a:r>
          </a:p>
          <a:p>
            <a:pPr eaLnBrk="1" hangingPunct="1"/>
            <a:r>
              <a:rPr lang="es-ES" sz="1000" b="1" dirty="0"/>
              <a:t>trabajo!</a:t>
            </a:r>
          </a:p>
        </p:txBody>
      </p:sp>
      <p:sp>
        <p:nvSpPr>
          <p:cNvPr id="38918" name="Rectangle 11"/>
          <p:cNvSpPr>
            <a:spLocks noChangeArrowheads="1"/>
          </p:cNvSpPr>
          <p:nvPr/>
        </p:nvSpPr>
        <p:spPr bwMode="auto">
          <a:xfrm>
            <a:off x="862583" y="6165849"/>
            <a:ext cx="3781425" cy="396875"/>
          </a:xfrm>
          <a:prstGeom prst="rect">
            <a:avLst/>
          </a:prstGeom>
          <a:noFill/>
          <a:ln>
            <a:noFill/>
          </a:ln>
          <a:effectLst/>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pPr>
            <a:r>
              <a:rPr lang="en-US" sz="1000">
                <a:solidFill>
                  <a:srgbClr val="000000"/>
                </a:solidFill>
              </a:rPr>
              <a:t>N.H. Steneck. </a:t>
            </a:r>
            <a:r>
              <a:rPr lang="en-US" sz="1000" i="1">
                <a:solidFill>
                  <a:srgbClr val="000000"/>
                </a:solidFill>
              </a:rPr>
              <a:t>Introduction to the Responsible Conduct of Research</a:t>
            </a:r>
            <a:r>
              <a:rPr lang="en-US" sz="1000">
                <a:solidFill>
                  <a:srgbClr val="000000"/>
                </a:solidFill>
              </a:rPr>
              <a:t>. ORI. http://ori.hhs.gov/documents/rcrintro.pdf</a:t>
            </a:r>
          </a:p>
        </p:txBody>
      </p:sp>
      <p:sp>
        <p:nvSpPr>
          <p:cNvPr id="38919" name="Rectangle 13"/>
          <p:cNvSpPr>
            <a:spLocks noChangeArrowheads="1"/>
          </p:cNvSpPr>
          <p:nvPr/>
        </p:nvSpPr>
        <p:spPr bwMode="auto">
          <a:xfrm>
            <a:off x="4716637" y="5589588"/>
            <a:ext cx="8064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1000">
                <a:solidFill>
                  <a:srgbClr val="000000"/>
                </a:solidFill>
              </a:rPr>
              <a:t>David Zinn</a:t>
            </a:r>
            <a:endParaRPr lang="es-ES" sz="1000">
              <a:solidFill>
                <a:srgbClr val="000000"/>
              </a:solidFill>
            </a:endParaRPr>
          </a:p>
        </p:txBody>
      </p:sp>
      <p:sp>
        <p:nvSpPr>
          <p:cNvPr id="145422" name="Text Box 14"/>
          <p:cNvSpPr txBox="1">
            <a:spLocks noChangeArrowheads="1"/>
          </p:cNvSpPr>
          <p:nvPr/>
        </p:nvSpPr>
        <p:spPr bwMode="auto">
          <a:xfrm>
            <a:off x="5004048" y="2890391"/>
            <a:ext cx="3890810" cy="1077218"/>
          </a:xfrm>
          <a:prstGeom prst="rect">
            <a:avLst/>
          </a:prstGeom>
          <a:solidFill>
            <a:srgbClr val="C6E6E8"/>
          </a:solidFill>
          <a:ln>
            <a:noFill/>
          </a:ln>
          <a:effectLst>
            <a:outerShdw blurRad="50800" dist="38100" dir="5400000" algn="t" rotWithShape="0">
              <a:prstClr val="black">
                <a:alpha val="40000"/>
              </a:prstClr>
            </a:outerShdw>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3200" dirty="0">
                <a:solidFill>
                  <a:srgbClr val="C00000"/>
                </a:solidFill>
                <a:effectLst>
                  <a:outerShdw blurRad="38100" dist="38100" dir="2700000" algn="tl">
                    <a:srgbClr val="000000">
                      <a:alpha val="43137"/>
                    </a:srgbClr>
                  </a:outerShdw>
                </a:effectLst>
              </a:rPr>
              <a:t>¿Quién es el dueño </a:t>
            </a:r>
          </a:p>
          <a:p>
            <a:pPr eaLnBrk="1" hangingPunct="1"/>
            <a:r>
              <a:rPr lang="es-ES" sz="3200" dirty="0">
                <a:solidFill>
                  <a:srgbClr val="C00000"/>
                </a:solidFill>
                <a:effectLst>
                  <a:outerShdw blurRad="38100" dist="38100" dir="2700000" algn="tl">
                    <a:srgbClr val="000000">
                      <a:alpha val="43137"/>
                    </a:srgbClr>
                  </a:outerShdw>
                </a:effectLst>
              </a:rPr>
              <a:t>de los datos?</a:t>
            </a:r>
          </a:p>
        </p:txBody>
      </p:sp>
      <p:sp>
        <p:nvSpPr>
          <p:cNvPr id="11"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0"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45422"/>
                                        </p:tgtEl>
                                        <p:attrNameLst>
                                          <p:attrName>style.visibility</p:attrName>
                                        </p:attrNameLst>
                                      </p:cBhvr>
                                      <p:to>
                                        <p:strVal val="visible"/>
                                      </p:to>
                                    </p:set>
                                    <p:anim calcmode="discrete" valueType="clr">
                                      <p:cBhvr override="childStyle">
                                        <p:cTn id="7" dur="80"/>
                                        <p:tgtEl>
                                          <p:spTgt spid="14542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45422"/>
                                        </p:tgtEl>
                                        <p:attrNameLst>
                                          <p:attrName>fillcolor</p:attrName>
                                        </p:attrNameLst>
                                      </p:cBhvr>
                                      <p:tavLst>
                                        <p:tav tm="0">
                                          <p:val>
                                            <p:clrVal>
                                              <a:schemeClr val="accent2"/>
                                            </p:clrVal>
                                          </p:val>
                                        </p:tav>
                                        <p:tav tm="50000">
                                          <p:val>
                                            <p:clrVal>
                                              <a:schemeClr val="hlink"/>
                                            </p:clrVal>
                                          </p:val>
                                        </p:tav>
                                      </p:tavLst>
                                    </p:anim>
                                    <p:set>
                                      <p:cBhvr>
                                        <p:cTn id="9" dur="80"/>
                                        <p:tgtEl>
                                          <p:spTgt spid="14542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2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148490" name="Rectangle 10"/>
          <p:cNvSpPr>
            <a:spLocks noChangeArrowheads="1"/>
          </p:cNvSpPr>
          <p:nvPr/>
        </p:nvSpPr>
        <p:spPr bwMode="auto">
          <a:xfrm>
            <a:off x="1537011" y="6272485"/>
            <a:ext cx="3781425" cy="396875"/>
          </a:xfrm>
          <a:prstGeom prst="rect">
            <a:avLst/>
          </a:prstGeom>
          <a:noFill/>
          <a:ln>
            <a:noFill/>
          </a:ln>
          <a:effectLst/>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pPr>
            <a:r>
              <a:rPr lang="en-US" sz="1000" dirty="0">
                <a:solidFill>
                  <a:srgbClr val="000000"/>
                </a:solidFill>
              </a:rPr>
              <a:t>N.H. </a:t>
            </a:r>
            <a:r>
              <a:rPr lang="en-US" sz="1000" dirty="0" err="1">
                <a:solidFill>
                  <a:srgbClr val="000000"/>
                </a:solidFill>
              </a:rPr>
              <a:t>Stenck</a:t>
            </a:r>
            <a:r>
              <a:rPr lang="en-US" sz="1000" dirty="0">
                <a:solidFill>
                  <a:srgbClr val="000000"/>
                </a:solidFill>
              </a:rPr>
              <a:t>. </a:t>
            </a:r>
            <a:r>
              <a:rPr lang="en-US" sz="1000" i="1" dirty="0">
                <a:solidFill>
                  <a:srgbClr val="000000"/>
                </a:solidFill>
              </a:rPr>
              <a:t>Introduction to the Responsible Conduct of Research</a:t>
            </a:r>
            <a:r>
              <a:rPr lang="en-US" sz="1000" dirty="0">
                <a:solidFill>
                  <a:srgbClr val="000000"/>
                </a:solidFill>
              </a:rPr>
              <a:t>. ORI. http://ori.hhs.gov/documents/rcrintro.pdf</a:t>
            </a:r>
          </a:p>
        </p:txBody>
      </p:sp>
      <p:sp>
        <p:nvSpPr>
          <p:cNvPr id="148496" name="Rectangle 16"/>
          <p:cNvSpPr>
            <a:spLocks noChangeArrowheads="1"/>
          </p:cNvSpPr>
          <p:nvPr/>
        </p:nvSpPr>
        <p:spPr bwMode="auto">
          <a:xfrm>
            <a:off x="5745392" y="5854199"/>
            <a:ext cx="8064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1000" dirty="0">
                <a:solidFill>
                  <a:srgbClr val="000000"/>
                </a:solidFill>
              </a:rPr>
              <a:t>David </a:t>
            </a:r>
            <a:r>
              <a:rPr lang="en-US" sz="1000" dirty="0" err="1">
                <a:solidFill>
                  <a:srgbClr val="000000"/>
                </a:solidFill>
              </a:rPr>
              <a:t>Zinn</a:t>
            </a:r>
            <a:endParaRPr lang="es-ES" sz="1000" dirty="0">
              <a:solidFill>
                <a:srgbClr val="000000"/>
              </a:solidFill>
            </a:endParaRPr>
          </a:p>
        </p:txBody>
      </p:sp>
      <p:sp>
        <p:nvSpPr>
          <p:cNvPr id="148497" name="Text Box 17"/>
          <p:cNvSpPr txBox="1">
            <a:spLocks noChangeArrowheads="1"/>
          </p:cNvSpPr>
          <p:nvPr/>
        </p:nvSpPr>
        <p:spPr bwMode="auto">
          <a:xfrm>
            <a:off x="6059408" y="2781300"/>
            <a:ext cx="2610010" cy="1077218"/>
          </a:xfrm>
          <a:prstGeom prst="rect">
            <a:avLst/>
          </a:prstGeom>
          <a:solidFill>
            <a:srgbClr val="C6E6E8"/>
          </a:solidFill>
          <a:ln>
            <a:noFill/>
          </a:ln>
          <a:effectLst>
            <a:outerShdw dist="35921" dir="2700000" algn="ctr" rotWithShape="0">
              <a:schemeClr val="bg2"/>
            </a:outerShdw>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3200" dirty="0">
                <a:solidFill>
                  <a:srgbClr val="C00000"/>
                </a:solidFill>
                <a:effectLst>
                  <a:outerShdw blurRad="38100" dist="38100" dir="2700000" algn="tl">
                    <a:srgbClr val="000000">
                      <a:alpha val="43137"/>
                    </a:srgbClr>
                  </a:outerShdw>
                </a:effectLst>
              </a:rPr>
              <a:t>“Autoría </a:t>
            </a:r>
          </a:p>
          <a:p>
            <a:pPr eaLnBrk="1" hangingPunct="1"/>
            <a:r>
              <a:rPr lang="es-ES" sz="3200" dirty="0">
                <a:solidFill>
                  <a:srgbClr val="C00000"/>
                </a:solidFill>
                <a:effectLst>
                  <a:outerShdw blurRad="38100" dist="38100" dir="2700000" algn="tl">
                    <a:srgbClr val="000000">
                      <a:alpha val="43137"/>
                    </a:srgbClr>
                  </a:outerShdw>
                </a:effectLst>
              </a:rPr>
              <a:t>responsable”</a:t>
            </a:r>
          </a:p>
        </p:txBody>
      </p:sp>
      <p:sp>
        <p:nvSpPr>
          <p:cNvPr id="12"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grpSp>
        <p:nvGrpSpPr>
          <p:cNvPr id="2" name="1 Grupo"/>
          <p:cNvGrpSpPr/>
          <p:nvPr/>
        </p:nvGrpSpPr>
        <p:grpSpPr>
          <a:xfrm>
            <a:off x="1043609" y="423304"/>
            <a:ext cx="4768230" cy="5793209"/>
            <a:chOff x="1692275" y="800249"/>
            <a:chExt cx="4119563" cy="5181600"/>
          </a:xfrm>
        </p:grpSpPr>
        <p:pic>
          <p:nvPicPr>
            <p:cNvPr id="148489"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92275" y="800249"/>
              <a:ext cx="4119563"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8492" name="Rectangle 12"/>
            <p:cNvSpPr>
              <a:spLocks noChangeArrowheads="1"/>
            </p:cNvSpPr>
            <p:nvPr/>
          </p:nvSpPr>
          <p:spPr bwMode="auto">
            <a:xfrm>
              <a:off x="2699792" y="800250"/>
              <a:ext cx="1296144" cy="1728042"/>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148494" name="Rectangle 14"/>
            <p:cNvSpPr>
              <a:spLocks noChangeArrowheads="1"/>
            </p:cNvSpPr>
            <p:nvPr/>
          </p:nvSpPr>
          <p:spPr bwMode="auto">
            <a:xfrm>
              <a:off x="4213225" y="1232049"/>
              <a:ext cx="1295400" cy="72072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148493" name="Text Box 13"/>
            <p:cNvSpPr txBox="1">
              <a:spLocks noChangeArrowheads="1"/>
            </p:cNvSpPr>
            <p:nvPr/>
          </p:nvSpPr>
          <p:spPr bwMode="auto">
            <a:xfrm>
              <a:off x="4158639" y="1151086"/>
              <a:ext cx="1545860" cy="9634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1400" b="1" dirty="0" smtClean="0"/>
                <a:t>!Gran </a:t>
              </a:r>
              <a:r>
                <a:rPr lang="es-ES" sz="1400" b="1" dirty="0"/>
                <a:t>manuscrito!</a:t>
              </a:r>
            </a:p>
            <a:p>
              <a:pPr eaLnBrk="1" hangingPunct="1"/>
              <a:endParaRPr lang="es-ES" sz="800" b="1" dirty="0"/>
            </a:p>
            <a:p>
              <a:pPr eaLnBrk="1" hangingPunct="1"/>
              <a:r>
                <a:rPr lang="es-ES" sz="1400" b="1" dirty="0"/>
                <a:t>Pero el jefe del </a:t>
              </a:r>
            </a:p>
            <a:p>
              <a:pPr eaLnBrk="1" hangingPunct="1"/>
              <a:r>
                <a:rPr lang="es-ES" sz="1400" b="1" dirty="0" err="1"/>
                <a:t>lab</a:t>
              </a:r>
              <a:r>
                <a:rPr lang="es-ES" sz="1400" b="1" dirty="0"/>
                <a:t>. siempre está </a:t>
              </a:r>
            </a:p>
            <a:p>
              <a:pPr eaLnBrk="1" hangingPunct="1"/>
              <a:r>
                <a:rPr lang="es-ES" sz="1400" b="1" dirty="0"/>
                <a:t>de primero</a:t>
              </a:r>
            </a:p>
          </p:txBody>
        </p:sp>
        <p:sp>
          <p:nvSpPr>
            <p:cNvPr id="13" name="Text Box 9"/>
            <p:cNvSpPr txBox="1">
              <a:spLocks noChangeArrowheads="1"/>
            </p:cNvSpPr>
            <p:nvPr/>
          </p:nvSpPr>
          <p:spPr bwMode="auto">
            <a:xfrm>
              <a:off x="2606501" y="872479"/>
              <a:ext cx="1482154" cy="1541588"/>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1400" b="1" u="sng" dirty="0"/>
                <a:t>Criterios de</a:t>
              </a:r>
            </a:p>
            <a:p>
              <a:pPr algn="l" eaLnBrk="1" hangingPunct="1"/>
              <a:r>
                <a:rPr lang="es-ES" sz="1400" b="1" u="sng" dirty="0"/>
                <a:t>Autoría</a:t>
              </a:r>
            </a:p>
            <a:p>
              <a:pPr algn="l" eaLnBrk="1" hangingPunct="1"/>
              <a:endParaRPr lang="es-ES" sz="800" dirty="0"/>
            </a:p>
            <a:p>
              <a:pPr algn="l" eaLnBrk="1" hangingPunct="1"/>
              <a:r>
                <a:rPr lang="es-ES" sz="1400" b="1" dirty="0"/>
                <a:t>Diseño</a:t>
              </a:r>
            </a:p>
            <a:p>
              <a:pPr algn="l" eaLnBrk="1" hangingPunct="1"/>
              <a:r>
                <a:rPr lang="es-ES" sz="1400" b="1" dirty="0"/>
                <a:t>Recolección datos</a:t>
              </a:r>
            </a:p>
            <a:p>
              <a:pPr algn="l" eaLnBrk="1" hangingPunct="1"/>
              <a:r>
                <a:rPr lang="es-ES" sz="1400" b="1" dirty="0"/>
                <a:t>Primer borrador</a:t>
              </a:r>
            </a:p>
            <a:p>
              <a:pPr algn="l" eaLnBrk="1" hangingPunct="1"/>
              <a:r>
                <a:rPr lang="es-ES" sz="1400" b="1" dirty="0"/>
                <a:t>Primera</a:t>
              </a:r>
            </a:p>
            <a:p>
              <a:pPr algn="l" eaLnBrk="1" hangingPunct="1"/>
              <a:r>
                <a:rPr lang="es-ES" sz="1400" b="1" dirty="0"/>
                <a:t>aprobación</a:t>
              </a:r>
            </a:p>
          </p:txBody>
        </p:sp>
      </p:grpSp>
      <p:sp>
        <p:nvSpPr>
          <p:cNvPr id="14"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48497"/>
                                        </p:tgtEl>
                                        <p:attrNameLst>
                                          <p:attrName>style.visibility</p:attrName>
                                        </p:attrNameLst>
                                      </p:cBhvr>
                                      <p:to>
                                        <p:strVal val="visible"/>
                                      </p:to>
                                    </p:set>
                                    <p:anim calcmode="discrete" valueType="clr">
                                      <p:cBhvr override="childStyle">
                                        <p:cTn id="7" dur="80"/>
                                        <p:tgtEl>
                                          <p:spTgt spid="14849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48497"/>
                                        </p:tgtEl>
                                        <p:attrNameLst>
                                          <p:attrName>fillcolor</p:attrName>
                                        </p:attrNameLst>
                                      </p:cBhvr>
                                      <p:tavLst>
                                        <p:tav tm="0">
                                          <p:val>
                                            <p:clrVal>
                                              <a:schemeClr val="accent2"/>
                                            </p:clrVal>
                                          </p:val>
                                        </p:tav>
                                        <p:tav tm="50000">
                                          <p:val>
                                            <p:clrVal>
                                              <a:schemeClr val="hlink"/>
                                            </p:clrVal>
                                          </p:val>
                                        </p:tav>
                                      </p:tavLst>
                                    </p:anim>
                                    <p:set>
                                      <p:cBhvr>
                                        <p:cTn id="9" dur="80"/>
                                        <p:tgtEl>
                                          <p:spTgt spid="14849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9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3" name="Text Box 7"/>
          <p:cNvSpPr txBox="1">
            <a:spLocks noChangeArrowheads="1"/>
          </p:cNvSpPr>
          <p:nvPr/>
        </p:nvSpPr>
        <p:spPr bwMode="auto">
          <a:xfrm>
            <a:off x="1824038" y="2563813"/>
            <a:ext cx="5474576" cy="1569660"/>
          </a:xfrm>
          <a:prstGeom prst="rect">
            <a:avLst/>
          </a:prstGeom>
          <a:noFill/>
          <a:ln w="9525">
            <a:noFill/>
            <a:miter lim="800000"/>
            <a:headEnd/>
            <a:tailEnd/>
          </a:ln>
          <a:effectLst/>
        </p:spPr>
        <p:txBody>
          <a:bodyPr wrap="none">
            <a:spAutoFit/>
          </a:bodyPr>
          <a:lstStyle/>
          <a:p>
            <a:pPr algn="l">
              <a:defRPr/>
            </a:pPr>
            <a:r>
              <a:rPr lang="es-ES_tradnl" sz="2400" dirty="0">
                <a:effectLst>
                  <a:outerShdw blurRad="38100" dist="38100" dir="2700000" algn="tl">
                    <a:srgbClr val="C0C0C0"/>
                  </a:outerShdw>
                </a:effectLst>
              </a:rPr>
              <a:t>“… </a:t>
            </a:r>
            <a:r>
              <a:rPr lang="es-ES_tradnl" sz="2400" dirty="0" smtClean="0">
                <a:effectLst>
                  <a:outerShdw blurRad="38100" dist="38100" dir="2700000" algn="tl">
                    <a:srgbClr val="C0C0C0"/>
                  </a:outerShdw>
                </a:effectLst>
              </a:rPr>
              <a:t>el </a:t>
            </a:r>
            <a:r>
              <a:rPr lang="es-ES_tradnl" sz="2400" dirty="0">
                <a:effectLst>
                  <a:outerShdw blurRad="38100" dist="38100" dir="2700000" algn="tl">
                    <a:srgbClr val="C0C0C0"/>
                  </a:outerShdw>
                </a:effectLst>
              </a:rPr>
              <a:t>único criterio </a:t>
            </a:r>
          </a:p>
          <a:p>
            <a:pPr algn="l">
              <a:defRPr/>
            </a:pPr>
            <a:r>
              <a:rPr lang="es-ES_tradnl" sz="2400" dirty="0">
                <a:effectLst>
                  <a:outerShdw blurRad="38100" dist="38100" dir="2700000" algn="tl">
                    <a:srgbClr val="C0C0C0"/>
                  </a:outerShdw>
                </a:effectLst>
              </a:rPr>
              <a:t>razonable para ser coautor, el haber </a:t>
            </a:r>
          </a:p>
          <a:p>
            <a:pPr algn="l">
              <a:defRPr/>
            </a:pPr>
            <a:r>
              <a:rPr lang="es-ES_tradnl" sz="2400" dirty="0">
                <a:effectLst>
                  <a:outerShdw blurRad="38100" dist="38100" dir="2700000" algn="tl">
                    <a:srgbClr val="C0C0C0"/>
                  </a:outerShdw>
                </a:effectLst>
              </a:rPr>
              <a:t>hecho una importante contribución</a:t>
            </a:r>
          </a:p>
          <a:p>
            <a:pPr algn="l">
              <a:defRPr/>
            </a:pPr>
            <a:r>
              <a:rPr lang="es-ES_tradnl" sz="2400" dirty="0">
                <a:effectLst>
                  <a:outerShdw blurRad="38100" dist="38100" dir="2700000" algn="tl">
                    <a:srgbClr val="C0C0C0"/>
                  </a:outerShdw>
                </a:effectLst>
              </a:rPr>
              <a:t>intelectual o práctica”</a:t>
            </a:r>
          </a:p>
        </p:txBody>
      </p:sp>
      <p:sp>
        <p:nvSpPr>
          <p:cNvPr id="41987" name="Text Box 8"/>
          <p:cNvSpPr txBox="1">
            <a:spLocks noChangeArrowheads="1"/>
          </p:cNvSpPr>
          <p:nvPr/>
        </p:nvSpPr>
        <p:spPr bwMode="auto">
          <a:xfrm>
            <a:off x="3629741" y="4365104"/>
            <a:ext cx="3811588" cy="82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r" eaLnBrk="1" hangingPunct="1"/>
            <a:r>
              <a:rPr lang="es-ES_tradnl" sz="1200" i="1" dirty="0" err="1"/>
              <a:t>Guidelines</a:t>
            </a:r>
            <a:r>
              <a:rPr lang="es-ES_tradnl" sz="1200" i="1" dirty="0"/>
              <a:t> </a:t>
            </a:r>
            <a:r>
              <a:rPr lang="es-ES_tradnl" sz="1200" i="1" dirty="0" err="1"/>
              <a:t>for</a:t>
            </a:r>
            <a:r>
              <a:rPr lang="es-ES_tradnl" sz="1200" i="1" dirty="0"/>
              <a:t> </a:t>
            </a:r>
            <a:r>
              <a:rPr lang="es-ES_tradnl" sz="1200" i="1" dirty="0" err="1"/>
              <a:t>Investigators</a:t>
            </a:r>
            <a:r>
              <a:rPr lang="es-ES_tradnl" sz="1200" i="1" dirty="0"/>
              <a:t> in </a:t>
            </a:r>
            <a:r>
              <a:rPr lang="es-ES_tradnl" sz="1200" i="1" dirty="0" err="1"/>
              <a:t>Scientific</a:t>
            </a:r>
            <a:r>
              <a:rPr lang="es-ES_tradnl" sz="1200" i="1" dirty="0"/>
              <a:t> </a:t>
            </a:r>
            <a:r>
              <a:rPr lang="es-ES_tradnl" sz="1200" i="1" dirty="0" err="1"/>
              <a:t>Research</a:t>
            </a:r>
            <a:endParaRPr lang="es-ES_tradnl" sz="1200" i="1" dirty="0"/>
          </a:p>
          <a:p>
            <a:pPr algn="r" eaLnBrk="1" hangingPunct="1"/>
            <a:r>
              <a:rPr lang="es-ES_tradnl" sz="1200" i="1" dirty="0"/>
              <a:t>Harvard </a:t>
            </a:r>
            <a:r>
              <a:rPr lang="es-ES_tradnl" sz="1200" i="1" dirty="0" err="1"/>
              <a:t>University</a:t>
            </a:r>
            <a:r>
              <a:rPr lang="es-ES_tradnl" sz="1200" i="1" dirty="0"/>
              <a:t>, </a:t>
            </a:r>
            <a:r>
              <a:rPr lang="es-ES_tradnl" sz="1200" i="1" dirty="0" err="1"/>
              <a:t>Faculty</a:t>
            </a:r>
            <a:r>
              <a:rPr lang="es-ES_tradnl" sz="1200" i="1" dirty="0"/>
              <a:t> of Medicine</a:t>
            </a:r>
            <a:r>
              <a:rPr lang="es-ES_tradnl" sz="1200" dirty="0"/>
              <a:t>, 1988, </a:t>
            </a:r>
          </a:p>
          <a:p>
            <a:pPr algn="r" eaLnBrk="1" hangingPunct="1"/>
            <a:r>
              <a:rPr lang="es-ES_tradnl" sz="1200" dirty="0"/>
              <a:t>Citado en </a:t>
            </a:r>
            <a:r>
              <a:rPr lang="es-ES_tradnl" sz="1200" dirty="0" err="1"/>
              <a:t>The</a:t>
            </a:r>
            <a:r>
              <a:rPr lang="es-ES_tradnl" sz="1200" dirty="0"/>
              <a:t> </a:t>
            </a:r>
            <a:r>
              <a:rPr lang="es-ES_tradnl" sz="1200" dirty="0" err="1"/>
              <a:t>Responsible</a:t>
            </a:r>
            <a:r>
              <a:rPr lang="es-ES_tradnl" sz="1200" dirty="0"/>
              <a:t> </a:t>
            </a:r>
            <a:r>
              <a:rPr lang="es-ES_tradnl" sz="1200" dirty="0" err="1"/>
              <a:t>Researcher</a:t>
            </a:r>
            <a:r>
              <a:rPr lang="es-ES_tradnl" sz="1200" dirty="0"/>
              <a:t>: </a:t>
            </a:r>
          </a:p>
          <a:p>
            <a:pPr algn="r" eaLnBrk="1" hangingPunct="1"/>
            <a:r>
              <a:rPr lang="es-ES_tradnl" sz="1200" dirty="0" err="1"/>
              <a:t>Paths</a:t>
            </a:r>
            <a:r>
              <a:rPr lang="es-ES_tradnl" sz="1200" dirty="0"/>
              <a:t> and </a:t>
            </a:r>
            <a:r>
              <a:rPr lang="es-ES_tradnl" sz="1200" dirty="0" err="1"/>
              <a:t>Pitfalls</a:t>
            </a:r>
            <a:r>
              <a:rPr lang="es-ES_tradnl" sz="1200" dirty="0"/>
              <a:t>, 1999. p. 20</a:t>
            </a:r>
          </a:p>
        </p:txBody>
      </p:sp>
      <p:sp>
        <p:nvSpPr>
          <p:cNvPr id="50185" name="Text Box 9"/>
          <p:cNvSpPr txBox="1">
            <a:spLocks noChangeArrowheads="1"/>
          </p:cNvSpPr>
          <p:nvPr/>
        </p:nvSpPr>
        <p:spPr bwMode="auto">
          <a:xfrm>
            <a:off x="1882000" y="1562170"/>
            <a:ext cx="5379999" cy="769441"/>
          </a:xfrm>
          <a:prstGeom prst="rect">
            <a:avLst/>
          </a:prstGeom>
          <a:noFill/>
          <a:ln w="9525">
            <a:noFill/>
            <a:miter lim="800000"/>
            <a:headEnd/>
            <a:tailEnd/>
          </a:ln>
          <a:effectLst>
            <a:outerShdw blurRad="50800" dist="38100" dir="5400000" algn="t" rotWithShape="0">
              <a:schemeClr val="tx1">
                <a:alpha val="40000"/>
              </a:schemeClr>
            </a:outerShdw>
          </a:effectLst>
        </p:spPr>
        <p:txBody>
          <a:bodyPr wrap="none">
            <a:spAutoFit/>
          </a:bodyPr>
          <a:lstStyle/>
          <a:p>
            <a:pPr>
              <a:defRPr/>
            </a:pPr>
            <a:r>
              <a:rPr lang="es-ES_tradnl" sz="4400" b="1" dirty="0">
                <a:solidFill>
                  <a:srgbClr val="C00000"/>
                </a:solidFill>
                <a:effectLst>
                  <a:outerShdw blurRad="38100" dist="38100" dir="2700000" algn="tl">
                    <a:srgbClr val="C0C0C0"/>
                  </a:outerShdw>
                </a:effectLst>
              </a:rPr>
              <a:t>¿Qué es un Autor?</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6"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0183"/>
                                        </p:tgtEl>
                                        <p:attrNameLst>
                                          <p:attrName>style.visibility</p:attrName>
                                        </p:attrNameLst>
                                      </p:cBhvr>
                                      <p:to>
                                        <p:strVal val="visible"/>
                                      </p:to>
                                    </p:set>
                                    <p:anim calcmode="discrete" valueType="clr">
                                      <p:cBhvr override="childStyle">
                                        <p:cTn id="7" dur="80"/>
                                        <p:tgtEl>
                                          <p:spTgt spid="5018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0183"/>
                                        </p:tgtEl>
                                        <p:attrNameLst>
                                          <p:attrName>fillcolor</p:attrName>
                                        </p:attrNameLst>
                                      </p:cBhvr>
                                      <p:tavLst>
                                        <p:tav tm="0">
                                          <p:val>
                                            <p:clrVal>
                                              <a:schemeClr val="accent2"/>
                                            </p:clrVal>
                                          </p:val>
                                        </p:tav>
                                        <p:tav tm="50000">
                                          <p:val>
                                            <p:clrVal>
                                              <a:schemeClr val="hlink"/>
                                            </p:clrVal>
                                          </p:val>
                                        </p:tav>
                                      </p:tavLst>
                                    </p:anim>
                                    <p:set>
                                      <p:cBhvr>
                                        <p:cTn id="9" dur="80"/>
                                        <p:tgtEl>
                                          <p:spTgt spid="5018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1857375" y="3068638"/>
            <a:ext cx="5429250" cy="1552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s-ES_tradnl" sz="2400" dirty="0">
                <a:effectLst>
                  <a:outerShdw blurRad="38100" dist="38100" dir="2700000" algn="tl">
                    <a:srgbClr val="C0C0C0"/>
                  </a:outerShdw>
                </a:effectLst>
              </a:rPr>
              <a:t>Los que hayan trabajado en la investigación, su participación puede ser mayor o menor y esto debe considerarse en el orden de autores</a:t>
            </a:r>
          </a:p>
        </p:txBody>
      </p:sp>
      <p:sp>
        <p:nvSpPr>
          <p:cNvPr id="3" name="Text Box 4"/>
          <p:cNvSpPr txBox="1">
            <a:spLocks noChangeArrowheads="1"/>
          </p:cNvSpPr>
          <p:nvPr/>
        </p:nvSpPr>
        <p:spPr bwMode="auto">
          <a:xfrm>
            <a:off x="2255508" y="1700213"/>
            <a:ext cx="4631397" cy="1200329"/>
          </a:xfrm>
          <a:prstGeom prst="rect">
            <a:avLst/>
          </a:prstGeom>
          <a:noFill/>
          <a:ln>
            <a:noFill/>
          </a:ln>
          <a:effectLst>
            <a:outerShdw blurRad="50800" dist="38100" dir="5400000" algn="t" rotWithShape="0">
              <a:prstClr val="black">
                <a:alpha val="40000"/>
              </a:prstClr>
            </a:outerShdw>
          </a:effectLst>
          <a:extLst/>
        </p:spPr>
        <p:txBody>
          <a:bodyPr wrap="none">
            <a:spAutoFit/>
          </a:bodyPr>
          <a:lstStyle/>
          <a:p>
            <a:pPr>
              <a:defRPr/>
            </a:pPr>
            <a:r>
              <a:rPr lang="es-ES_tradnl" sz="3600" b="1" dirty="0">
                <a:solidFill>
                  <a:srgbClr val="C00000"/>
                </a:solidFill>
                <a:effectLst>
                  <a:outerShdw blurRad="38100" dist="38100" dir="2700000" algn="tl">
                    <a:srgbClr val="000000"/>
                  </a:outerShdw>
                </a:effectLst>
              </a:rPr>
              <a:t>¿Qué es un Autor </a:t>
            </a:r>
          </a:p>
          <a:p>
            <a:pPr>
              <a:defRPr/>
            </a:pPr>
            <a:r>
              <a:rPr lang="es-ES_tradnl" sz="3600" b="1" dirty="0">
                <a:solidFill>
                  <a:srgbClr val="C00000"/>
                </a:solidFill>
                <a:effectLst>
                  <a:outerShdw blurRad="38100" dist="38100" dir="2700000" algn="tl">
                    <a:srgbClr val="000000"/>
                  </a:outerShdw>
                </a:effectLst>
              </a:rPr>
              <a:t>en la </a:t>
            </a:r>
            <a:r>
              <a:rPr lang="es-ES_tradnl" sz="3600" b="1" dirty="0" smtClean="0">
                <a:solidFill>
                  <a:srgbClr val="C00000"/>
                </a:solidFill>
                <a:effectLst>
                  <a:outerShdw blurRad="38100" dist="38100" dir="2700000" algn="tl">
                    <a:srgbClr val="000000"/>
                  </a:outerShdw>
                </a:effectLst>
              </a:rPr>
              <a:t>Investigación</a:t>
            </a:r>
            <a:r>
              <a:rPr lang="es-ES_tradnl" sz="3600" b="1" dirty="0">
                <a:solidFill>
                  <a:srgbClr val="C00000"/>
                </a:solidFill>
                <a:effectLst>
                  <a:outerShdw blurRad="38100" dist="38100" dir="2700000" algn="tl">
                    <a:srgbClr val="000000"/>
                  </a:outerShdw>
                </a:effectLst>
              </a:rPr>
              <a:t>?</a:t>
            </a:r>
          </a:p>
        </p:txBody>
      </p:sp>
      <p:sp>
        <p:nvSpPr>
          <p:cNvPr id="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5"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8" name="Text Box 8"/>
          <p:cNvSpPr txBox="1">
            <a:spLocks noChangeArrowheads="1"/>
          </p:cNvSpPr>
          <p:nvPr/>
        </p:nvSpPr>
        <p:spPr bwMode="auto">
          <a:xfrm>
            <a:off x="1666875" y="1772816"/>
            <a:ext cx="5854700" cy="2554545"/>
          </a:xfrm>
          <a:prstGeom prst="rect">
            <a:avLst/>
          </a:prstGeom>
          <a:noFill/>
          <a:ln w="9525">
            <a:noFill/>
            <a:miter lim="800000"/>
            <a:headEnd/>
            <a:tailEnd/>
          </a:ln>
          <a:effectLst/>
        </p:spPr>
        <p:txBody>
          <a:bodyPr>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algn="l" eaLnBrk="1" hangingPunct="1">
              <a:defRPr/>
            </a:pPr>
            <a:r>
              <a:rPr lang="es-ES_tradnl" sz="2400" dirty="0" smtClean="0">
                <a:effectLst>
                  <a:outerShdw blurRad="38100" dist="38100" dir="2700000" algn="tl">
                    <a:srgbClr val="C0C0C0"/>
                  </a:outerShdw>
                </a:effectLst>
              </a:rPr>
              <a:t>“La </a:t>
            </a:r>
            <a:r>
              <a:rPr lang="es-ES_tradnl" sz="2800" b="1" dirty="0" smtClean="0">
                <a:solidFill>
                  <a:srgbClr val="C00000"/>
                </a:solidFill>
                <a:effectLst>
                  <a:outerShdw blurRad="38100" dist="38100" dir="2700000" algn="tl">
                    <a:srgbClr val="C0C0C0"/>
                  </a:outerShdw>
                </a:effectLst>
              </a:rPr>
              <a:t>autoría</a:t>
            </a:r>
            <a:r>
              <a:rPr lang="es-ES_tradnl" sz="2400" dirty="0" smtClean="0">
                <a:effectLst>
                  <a:outerShdw blurRad="38100" dist="38100" dir="2700000" algn="tl">
                    <a:srgbClr val="C0C0C0"/>
                  </a:outerShdw>
                </a:effectLst>
              </a:rPr>
              <a:t> de trabajos de investigación es un criterio fundamental para evaluar la contribución de los científicos en sus campos. </a:t>
            </a:r>
          </a:p>
          <a:p>
            <a:pPr algn="l" eaLnBrk="1" hangingPunct="1">
              <a:defRPr/>
            </a:pPr>
            <a:endParaRPr lang="es-ES_tradnl" sz="1200" dirty="0" smtClean="0">
              <a:effectLst>
                <a:outerShdw blurRad="38100" dist="38100" dir="2700000" algn="tl">
                  <a:srgbClr val="C0C0C0"/>
                </a:outerShdw>
              </a:effectLst>
            </a:endParaRPr>
          </a:p>
          <a:p>
            <a:pPr algn="l" eaLnBrk="1" hangingPunct="1">
              <a:defRPr/>
            </a:pPr>
            <a:r>
              <a:rPr lang="es-ES_tradnl" sz="2400" dirty="0" smtClean="0">
                <a:effectLst>
                  <a:outerShdw blurRad="38100" dist="38100" dir="2700000" algn="tl">
                    <a:srgbClr val="C0C0C0"/>
                  </a:outerShdw>
                </a:effectLst>
              </a:rPr>
              <a:t>Es un tema delicado pues de la autoría dependen carreras y reputación.” </a:t>
            </a:r>
          </a:p>
        </p:txBody>
      </p:sp>
      <p:sp>
        <p:nvSpPr>
          <p:cNvPr id="92169" name="Text Box 9"/>
          <p:cNvSpPr txBox="1">
            <a:spLocks noChangeArrowheads="1"/>
          </p:cNvSpPr>
          <p:nvPr/>
        </p:nvSpPr>
        <p:spPr bwMode="auto">
          <a:xfrm>
            <a:off x="1542705" y="4409621"/>
            <a:ext cx="5955476" cy="646331"/>
          </a:xfrm>
          <a:prstGeom prst="rect">
            <a:avLst/>
          </a:prstGeom>
          <a:noFill/>
          <a:ln w="9525">
            <a:noFill/>
            <a:miter lim="800000"/>
            <a:headEnd/>
            <a:tailEnd/>
          </a:ln>
          <a:effectLst/>
        </p:spPr>
        <p:txBody>
          <a:bodyPr wrap="none">
            <a:spAutoFit/>
          </a:bodyPr>
          <a:lstStyle/>
          <a:p>
            <a:pPr algn="r">
              <a:defRPr/>
            </a:pPr>
            <a:r>
              <a:rPr lang="es-ES_tradnl" sz="1200" dirty="0">
                <a:effectLst>
                  <a:outerShdw blurRad="38100" dist="38100" dir="2700000" algn="tl">
                    <a:srgbClr val="C0C0C0"/>
                  </a:outerShdw>
                </a:effectLst>
              </a:rPr>
              <a:t>B. </a:t>
            </a:r>
            <a:r>
              <a:rPr lang="es-ES_tradnl" sz="1200" dirty="0" err="1">
                <a:effectLst>
                  <a:outerShdw blurRad="38100" dist="38100" dir="2700000" algn="tl">
                    <a:srgbClr val="C0C0C0"/>
                  </a:outerShdw>
                </a:effectLst>
              </a:rPr>
              <a:t>Schrag</a:t>
            </a:r>
            <a:r>
              <a:rPr lang="es-ES_tradnl" sz="1200"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Commentary</a:t>
            </a:r>
            <a:r>
              <a:rPr lang="es-ES_tradnl" sz="1200" i="1" dirty="0">
                <a:effectLst>
                  <a:outerShdw blurRad="38100" dist="38100" dir="2700000" algn="tl">
                    <a:srgbClr val="C0C0C0"/>
                  </a:outerShdw>
                </a:effectLst>
              </a:rPr>
              <a:t>: A single </a:t>
            </a:r>
            <a:r>
              <a:rPr lang="es-ES_tradnl" sz="1200" i="1" dirty="0" err="1">
                <a:effectLst>
                  <a:outerShdw blurRad="38100" dist="38100" dir="2700000" algn="tl">
                    <a:srgbClr val="C0C0C0"/>
                  </a:outerShdw>
                </a:effectLst>
              </a:rPr>
              <a:t>author</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paper</a:t>
            </a:r>
            <a:r>
              <a:rPr lang="es-ES_tradnl" sz="1200" dirty="0">
                <a:effectLst>
                  <a:outerShdw blurRad="38100" dist="38100" dir="2700000" algn="tl">
                    <a:srgbClr val="C0C0C0"/>
                  </a:outerShdw>
                </a:effectLst>
              </a:rPr>
              <a:t>.</a:t>
            </a:r>
          </a:p>
          <a:p>
            <a:pPr algn="r">
              <a:defRPr/>
            </a:pPr>
            <a:r>
              <a:rPr lang="es-ES_tradnl" sz="1200" dirty="0" err="1">
                <a:effectLst>
                  <a:outerShdw blurRad="38100" dist="38100" dir="2700000" algn="tl">
                    <a:srgbClr val="C0C0C0"/>
                  </a:outerShdw>
                </a:effectLst>
              </a:rPr>
              <a:t>Responsible</a:t>
            </a:r>
            <a:r>
              <a:rPr lang="es-ES_tradnl" sz="1200" dirty="0">
                <a:effectLst>
                  <a:outerShdw blurRad="38100" dist="38100" dir="2700000" algn="tl">
                    <a:srgbClr val="C0C0C0"/>
                  </a:outerShdw>
                </a:effectLst>
              </a:rPr>
              <a:t> </a:t>
            </a:r>
            <a:r>
              <a:rPr lang="es-ES_tradnl" sz="1200" dirty="0" err="1">
                <a:effectLst>
                  <a:outerShdw blurRad="38100" dist="38100" dir="2700000" algn="tl">
                    <a:srgbClr val="C0C0C0"/>
                  </a:outerShdw>
                </a:effectLst>
              </a:rPr>
              <a:t>authorship</a:t>
            </a:r>
            <a:r>
              <a:rPr lang="es-ES_tradnl" sz="1200" dirty="0">
                <a:effectLst>
                  <a:outerShdw blurRad="38100" dist="38100" dir="2700000" algn="tl">
                    <a:srgbClr val="C0C0C0"/>
                  </a:outerShdw>
                </a:effectLst>
              </a:rPr>
              <a:t>. Online </a:t>
            </a:r>
            <a:r>
              <a:rPr lang="es-ES_tradnl" sz="1200" dirty="0" err="1" smtClean="0">
                <a:effectLst>
                  <a:outerShdw blurRad="38100" dist="38100" dir="2700000" algn="tl">
                    <a:srgbClr val="C0C0C0"/>
                  </a:outerShdw>
                </a:effectLst>
              </a:rPr>
              <a:t>Ethics</a:t>
            </a:r>
            <a:r>
              <a:rPr lang="es-ES_tradnl" sz="1200" dirty="0" smtClean="0">
                <a:effectLst>
                  <a:outerShdw blurRad="38100" dist="38100" dir="2700000" algn="tl">
                    <a:srgbClr val="C0C0C0"/>
                  </a:outerShdw>
                </a:effectLst>
              </a:rPr>
              <a:t> </a:t>
            </a:r>
            <a:r>
              <a:rPr lang="es-ES_tradnl" sz="1200" dirty="0">
                <a:effectLst>
                  <a:outerShdw blurRad="38100" dist="38100" dir="2700000" algn="tl">
                    <a:srgbClr val="C0C0C0"/>
                  </a:outerShdw>
                </a:effectLst>
              </a:rPr>
              <a:t>Center.</a:t>
            </a:r>
          </a:p>
          <a:p>
            <a:pPr algn="r">
              <a:defRPr/>
            </a:pPr>
            <a:r>
              <a:rPr lang="es-ES_tradnl" sz="1200" dirty="0">
                <a:effectLst>
                  <a:outerShdw blurRad="38100" dist="38100" dir="2700000" algn="tl">
                    <a:srgbClr val="C0C0C0"/>
                  </a:outerShdw>
                </a:effectLst>
              </a:rPr>
              <a:t>http://www.onlineethics.org/CMS/2963/rescases/gradresv4/single/single1.aspt</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5"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216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9" name="Text Box 5"/>
          <p:cNvSpPr txBox="1">
            <a:spLocks noChangeArrowheads="1"/>
          </p:cNvSpPr>
          <p:nvPr/>
        </p:nvSpPr>
        <p:spPr bwMode="auto">
          <a:xfrm>
            <a:off x="1114425" y="3078163"/>
            <a:ext cx="691515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4000" dirty="0"/>
              <a:t>¿De qué se trata este tema?</a:t>
            </a:r>
          </a:p>
        </p:txBody>
      </p:sp>
      <p:sp>
        <p:nvSpPr>
          <p:cNvPr id="15363"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149509"/>
                                        </p:tgtEl>
                                        <p:attrNameLst>
                                          <p:attrName>style.visibility</p:attrName>
                                        </p:attrNameLst>
                                      </p:cBhvr>
                                      <p:to>
                                        <p:strVal val="visible"/>
                                      </p:to>
                                    </p:set>
                                    <p:animEffect transition="in" filter="fade">
                                      <p:cBhvr>
                                        <p:cTn id="7" dur="300"/>
                                        <p:tgtEl>
                                          <p:spTgt spid="149509"/>
                                        </p:tgtEl>
                                      </p:cBhvr>
                                    </p:animEffect>
                                    <p:anim calcmode="lin" valueType="num">
                                      <p:cBhvr>
                                        <p:cTn id="8" dur="1200" fill="hold"/>
                                        <p:tgtEl>
                                          <p:spTgt spid="149509"/>
                                        </p:tgtEl>
                                        <p:attrNameLst>
                                          <p:attrName>ppt_x</p:attrName>
                                        </p:attrNameLst>
                                      </p:cBhvr>
                                      <p:tavLst>
                                        <p:tav tm="0">
                                          <p:val>
                                            <p:strVal val="#ppt_x"/>
                                          </p:val>
                                        </p:tav>
                                        <p:tav tm="100000">
                                          <p:val>
                                            <p:strVal val="#ppt_x"/>
                                          </p:val>
                                        </p:tav>
                                      </p:tavLst>
                                    </p:anim>
                                    <p:anim calcmode="lin" valueType="num">
                                      <p:cBhvr>
                                        <p:cTn id="9" dur="1200" fill="hold"/>
                                        <p:tgtEl>
                                          <p:spTgt spid="149509"/>
                                        </p:tgtEl>
                                        <p:attrNameLst>
                                          <p:attrName>ppt_y</p:attrName>
                                        </p:attrNameLst>
                                      </p:cBhvr>
                                      <p:tavLst>
                                        <p:tav tm="0">
                                          <p:val>
                                            <p:strVal val="#ppt_y+0.31"/>
                                          </p:val>
                                        </p:tav>
                                        <p:tav tm="100000">
                                          <p:val>
                                            <p:strVal val="#ppt_y+0.31"/>
                                          </p:val>
                                        </p:tav>
                                      </p:tavLst>
                                    </p:anim>
                                    <p:anim calcmode="lin" valueType="num">
                                      <p:cBhvr>
                                        <p:cTn id="10" dur="1800" decel="50000" fill="hold">
                                          <p:stCondLst>
                                            <p:cond delay="1200"/>
                                          </p:stCondLst>
                                        </p:cTn>
                                        <p:tgtEl>
                                          <p:spTgt spid="14950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800" decel="50000" fill="hold">
                                          <p:stCondLst>
                                            <p:cond delay="1200"/>
                                          </p:stCondLst>
                                        </p:cTn>
                                        <p:tgtEl>
                                          <p:spTgt spid="14950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324892" y="3393653"/>
            <a:ext cx="6519863" cy="2031325"/>
          </a:xfrm>
          <a:prstGeom prst="rect">
            <a:avLst/>
          </a:prstGeom>
          <a:noFill/>
          <a:ln w="28575">
            <a:no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2400" dirty="0">
                <a:effectLst>
                  <a:outerShdw blurRad="38100" dist="38100" dir="2700000" algn="tl">
                    <a:srgbClr val="C0C0C0"/>
                  </a:outerShdw>
                </a:effectLst>
              </a:rPr>
              <a:t>International </a:t>
            </a:r>
            <a:r>
              <a:rPr lang="es-ES_tradnl" sz="2400" dirty="0" err="1" smtClean="0">
                <a:effectLst>
                  <a:outerShdw blurRad="38100" dist="38100" dir="2700000" algn="tl">
                    <a:srgbClr val="C0C0C0"/>
                  </a:outerShdw>
                </a:effectLst>
              </a:rPr>
              <a:t>Committe</a:t>
            </a:r>
            <a:r>
              <a:rPr lang="es-ES_tradnl" sz="2400" dirty="0" smtClean="0">
                <a:effectLst>
                  <a:outerShdw blurRad="38100" dist="38100" dir="2700000" algn="tl">
                    <a:srgbClr val="C0C0C0"/>
                  </a:outerShdw>
                </a:effectLst>
              </a:rPr>
              <a:t> </a:t>
            </a:r>
            <a:r>
              <a:rPr lang="es-ES_tradnl" sz="2400" dirty="0">
                <a:effectLst>
                  <a:outerShdw blurRad="38100" dist="38100" dir="2700000" algn="tl">
                    <a:srgbClr val="C0C0C0"/>
                  </a:outerShdw>
                </a:effectLst>
              </a:rPr>
              <a:t>of Medical </a:t>
            </a:r>
            <a:r>
              <a:rPr lang="es-ES_tradnl" sz="2400" dirty="0" err="1">
                <a:effectLst>
                  <a:outerShdw blurRad="38100" dist="38100" dir="2700000" algn="tl">
                    <a:srgbClr val="C0C0C0"/>
                  </a:outerShdw>
                </a:effectLst>
              </a:rPr>
              <a:t>Journals</a:t>
            </a:r>
            <a:r>
              <a:rPr lang="es-ES_tradnl" sz="2400" dirty="0">
                <a:effectLst>
                  <a:outerShdw blurRad="38100" dist="38100" dir="2700000" algn="tl">
                    <a:srgbClr val="C0C0C0"/>
                  </a:outerShdw>
                </a:effectLst>
              </a:rPr>
              <a:t> </a:t>
            </a:r>
            <a:r>
              <a:rPr lang="es-ES_tradnl" sz="2400" dirty="0" err="1">
                <a:effectLst>
                  <a:outerShdw blurRad="38100" dist="38100" dir="2700000" algn="tl">
                    <a:srgbClr val="C0C0C0"/>
                  </a:outerShdw>
                </a:effectLst>
              </a:rPr>
              <a:t>Editors</a:t>
            </a:r>
            <a:r>
              <a:rPr lang="es-ES_tradnl" sz="2400" dirty="0">
                <a:effectLst>
                  <a:outerShdw blurRad="38100" dist="38100" dir="2700000" algn="tl">
                    <a:srgbClr val="C0C0C0"/>
                  </a:outerShdw>
                </a:effectLst>
              </a:rPr>
              <a:t> </a:t>
            </a:r>
            <a:r>
              <a:rPr lang="es-ES_tradnl" sz="1800" dirty="0">
                <a:effectLst>
                  <a:outerShdw blurRad="38100" dist="38100" dir="2700000" algn="tl">
                    <a:srgbClr val="C0C0C0"/>
                  </a:outerShdw>
                </a:effectLst>
              </a:rPr>
              <a:t>(ICMJE) </a:t>
            </a:r>
            <a:r>
              <a:rPr lang="es-ES_tradnl" sz="1800" dirty="0" smtClean="0">
                <a:effectLst>
                  <a:outerShdw blurRad="38100" dist="38100" dir="2700000" algn="tl">
                    <a:srgbClr val="C0C0C0"/>
                  </a:outerShdw>
                </a:effectLst>
              </a:rPr>
              <a:t> Diciembre 2013</a:t>
            </a:r>
            <a:endParaRPr lang="es-ES_tradnl" sz="1800" i="1" dirty="0" smtClean="0">
              <a:effectLst>
                <a:outerShdw blurRad="38100" dist="38100" dir="2700000" algn="tl">
                  <a:srgbClr val="C0C0C0"/>
                </a:outerShdw>
              </a:effectLst>
            </a:endParaRPr>
          </a:p>
          <a:p>
            <a:pPr eaLnBrk="1" hangingPunct="1">
              <a:defRPr/>
            </a:pPr>
            <a:endParaRPr lang="es-ES_tradnl" sz="1800" i="1" dirty="0">
              <a:effectLst>
                <a:outerShdw blurRad="38100" dist="38100" dir="2700000" algn="tl">
                  <a:srgbClr val="C0C0C0"/>
                </a:outerShdw>
              </a:effectLst>
            </a:endParaRPr>
          </a:p>
          <a:p>
            <a:pPr eaLnBrk="1" hangingPunct="1">
              <a:defRPr/>
            </a:pPr>
            <a:r>
              <a:rPr lang="es-ES_tradnl" sz="2000" i="1" dirty="0">
                <a:effectLst>
                  <a:outerShdw blurRad="38100" dist="38100" dir="2700000" algn="tl">
                    <a:srgbClr val="C0C0C0"/>
                  </a:outerShdw>
                </a:effectLst>
              </a:rPr>
              <a:t>“ </a:t>
            </a:r>
            <a:r>
              <a:rPr lang="es-ES_tradnl" sz="2000" i="1" dirty="0" err="1">
                <a:effectLst>
                  <a:outerShdw blurRad="38100" dist="38100" dir="2700000" algn="tl">
                    <a:srgbClr val="C0C0C0"/>
                  </a:outerShdw>
                </a:effectLst>
              </a:rPr>
              <a:t>Recommendations</a:t>
            </a:r>
            <a:r>
              <a:rPr lang="es-ES_tradnl" sz="2000" i="1" dirty="0">
                <a:effectLst>
                  <a:outerShdw blurRad="38100" dist="38100" dir="2700000" algn="tl">
                    <a:srgbClr val="C0C0C0"/>
                  </a:outerShdw>
                </a:effectLst>
              </a:rPr>
              <a:t> </a:t>
            </a:r>
            <a:r>
              <a:rPr lang="es-ES_tradnl" sz="2000" i="1" dirty="0" err="1" smtClean="0">
                <a:effectLst>
                  <a:outerShdw blurRad="38100" dist="38100" dir="2700000" algn="tl">
                    <a:srgbClr val="C0C0C0"/>
                  </a:outerShdw>
                </a:effectLst>
              </a:rPr>
              <a:t>for</a:t>
            </a:r>
            <a:r>
              <a:rPr lang="es-ES_tradnl" sz="2000" i="1" dirty="0" smtClean="0">
                <a:effectLst>
                  <a:outerShdw blurRad="38100" dist="38100" dir="2700000" algn="tl">
                    <a:srgbClr val="C0C0C0"/>
                  </a:outerShdw>
                </a:effectLst>
              </a:rPr>
              <a:t> </a:t>
            </a:r>
            <a:r>
              <a:rPr lang="es-ES_tradnl" sz="2000" i="1" dirty="0" err="1" smtClean="0">
                <a:effectLst>
                  <a:outerShdw blurRad="38100" dist="38100" dir="2700000" algn="tl">
                    <a:srgbClr val="C0C0C0"/>
                  </a:outerShdw>
                </a:effectLst>
              </a:rPr>
              <a:t>the</a:t>
            </a:r>
            <a:r>
              <a:rPr lang="es-ES_tradnl" sz="2000" i="1" dirty="0" smtClean="0">
                <a:effectLst>
                  <a:outerShdw blurRad="38100" dist="38100" dir="2700000" algn="tl">
                    <a:srgbClr val="C0C0C0"/>
                  </a:outerShdw>
                </a:effectLst>
              </a:rPr>
              <a:t> </a:t>
            </a:r>
            <a:r>
              <a:rPr lang="es-ES_tradnl" sz="2000" i="1" dirty="0" err="1" smtClean="0">
                <a:effectLst>
                  <a:outerShdw blurRad="38100" dist="38100" dir="2700000" algn="tl">
                    <a:srgbClr val="C0C0C0"/>
                  </a:outerShdw>
                </a:effectLst>
              </a:rPr>
              <a:t>Conduct</a:t>
            </a:r>
            <a:r>
              <a:rPr lang="es-ES_tradnl" sz="2000" i="1" dirty="0" smtClean="0">
                <a:effectLst>
                  <a:outerShdw blurRad="38100" dist="38100" dir="2700000" algn="tl">
                    <a:srgbClr val="C0C0C0"/>
                  </a:outerShdw>
                </a:effectLst>
              </a:rPr>
              <a:t>, </a:t>
            </a:r>
            <a:r>
              <a:rPr lang="es-ES_tradnl" sz="2000" i="1" dirty="0" err="1" smtClean="0">
                <a:effectLst>
                  <a:outerShdw blurRad="38100" dist="38100" dir="2700000" algn="tl">
                    <a:srgbClr val="C0C0C0"/>
                  </a:outerShdw>
                </a:effectLst>
              </a:rPr>
              <a:t>Reporting</a:t>
            </a:r>
            <a:r>
              <a:rPr lang="es-ES_tradnl" sz="2000" i="1" dirty="0" smtClean="0">
                <a:effectLst>
                  <a:outerShdw blurRad="38100" dist="38100" dir="2700000" algn="tl">
                    <a:srgbClr val="C0C0C0"/>
                  </a:outerShdw>
                </a:effectLst>
              </a:rPr>
              <a:t>, </a:t>
            </a:r>
            <a:r>
              <a:rPr lang="es-ES_tradnl" sz="2000" i="1" dirty="0" err="1" smtClean="0">
                <a:effectLst>
                  <a:outerShdw blurRad="38100" dist="38100" dir="2700000" algn="tl">
                    <a:srgbClr val="C0C0C0"/>
                  </a:outerShdw>
                </a:effectLst>
              </a:rPr>
              <a:t>Editing</a:t>
            </a:r>
            <a:r>
              <a:rPr lang="es-ES_tradnl" sz="2000" i="1" dirty="0" smtClean="0">
                <a:effectLst>
                  <a:outerShdw blurRad="38100" dist="38100" dir="2700000" algn="tl">
                    <a:srgbClr val="C0C0C0"/>
                  </a:outerShdw>
                </a:effectLst>
              </a:rPr>
              <a:t> and </a:t>
            </a:r>
            <a:r>
              <a:rPr lang="es-ES_tradnl" sz="2000" i="1" dirty="0" err="1" smtClean="0">
                <a:effectLst>
                  <a:outerShdw blurRad="38100" dist="38100" dir="2700000" algn="tl">
                    <a:srgbClr val="C0C0C0"/>
                  </a:outerShdw>
                </a:effectLst>
              </a:rPr>
              <a:t>Publication</a:t>
            </a:r>
            <a:r>
              <a:rPr lang="es-ES_tradnl" sz="2000" i="1" dirty="0" smtClean="0">
                <a:effectLst>
                  <a:outerShdw blurRad="38100" dist="38100" dir="2700000" algn="tl">
                    <a:srgbClr val="C0C0C0"/>
                  </a:outerShdw>
                </a:effectLst>
              </a:rPr>
              <a:t>  of </a:t>
            </a:r>
            <a:r>
              <a:rPr lang="es-ES_tradnl" sz="2000" i="1" dirty="0" err="1" smtClean="0">
                <a:effectLst>
                  <a:outerShdw blurRad="38100" dist="38100" dir="2700000" algn="tl">
                    <a:srgbClr val="C0C0C0"/>
                  </a:outerShdw>
                </a:effectLst>
              </a:rPr>
              <a:t>Scholarly</a:t>
            </a:r>
            <a:r>
              <a:rPr lang="es-ES_tradnl" sz="2000" i="1" dirty="0" smtClean="0">
                <a:effectLst>
                  <a:outerShdw blurRad="38100" dist="38100" dir="2700000" algn="tl">
                    <a:srgbClr val="C0C0C0"/>
                  </a:outerShdw>
                </a:effectLst>
              </a:rPr>
              <a:t> </a:t>
            </a:r>
            <a:r>
              <a:rPr lang="es-ES_tradnl" sz="2000" i="1" dirty="0" err="1" smtClean="0">
                <a:effectLst>
                  <a:outerShdw blurRad="38100" dist="38100" dir="2700000" algn="tl">
                    <a:srgbClr val="C0C0C0"/>
                  </a:outerShdw>
                </a:effectLst>
              </a:rPr>
              <a:t>Work</a:t>
            </a:r>
            <a:r>
              <a:rPr lang="es-ES_tradnl" sz="2000" i="1" dirty="0" smtClean="0">
                <a:effectLst>
                  <a:outerShdw blurRad="38100" dist="38100" dir="2700000" algn="tl">
                    <a:srgbClr val="C0C0C0"/>
                  </a:outerShdw>
                </a:effectLst>
              </a:rPr>
              <a:t>  in Medical  </a:t>
            </a:r>
            <a:r>
              <a:rPr lang="es-ES_tradnl" sz="2000" i="1" dirty="0" err="1">
                <a:effectLst>
                  <a:outerShdw blurRad="38100" dist="38100" dir="2700000" algn="tl">
                    <a:srgbClr val="C0C0C0"/>
                  </a:outerShdw>
                </a:effectLst>
              </a:rPr>
              <a:t>J</a:t>
            </a:r>
            <a:r>
              <a:rPr lang="es-ES_tradnl" sz="2000" i="1" dirty="0" err="1" smtClean="0">
                <a:effectLst>
                  <a:outerShdw blurRad="38100" dist="38100" dir="2700000" algn="tl">
                    <a:srgbClr val="C0C0C0"/>
                  </a:outerShdw>
                </a:effectLst>
              </a:rPr>
              <a:t>ournals</a:t>
            </a:r>
            <a:r>
              <a:rPr lang="es-ES_tradnl" sz="2000" i="1" dirty="0" smtClean="0">
                <a:effectLst>
                  <a:outerShdw blurRad="38100" dist="38100" dir="2700000" algn="tl">
                    <a:srgbClr val="C0C0C0"/>
                  </a:outerShdw>
                </a:effectLst>
              </a:rPr>
              <a:t>”</a:t>
            </a:r>
            <a:r>
              <a:rPr lang="es-ES_tradnl" sz="2000" dirty="0" smtClean="0">
                <a:effectLst>
                  <a:outerShdw blurRad="38100" dist="38100" dir="2700000" algn="tl">
                    <a:srgbClr val="C0C0C0"/>
                  </a:outerShdw>
                </a:effectLst>
              </a:rPr>
              <a:t>.</a:t>
            </a:r>
          </a:p>
        </p:txBody>
      </p:sp>
      <p:sp>
        <p:nvSpPr>
          <p:cNvPr id="5" name="Text Box 19"/>
          <p:cNvSpPr txBox="1">
            <a:spLocks noChangeArrowheads="1"/>
          </p:cNvSpPr>
          <p:nvPr/>
        </p:nvSpPr>
        <p:spPr bwMode="auto">
          <a:xfrm>
            <a:off x="2048712" y="1785298"/>
            <a:ext cx="5046573" cy="1323439"/>
          </a:xfrm>
          <a:prstGeom prst="rect">
            <a:avLst/>
          </a:prstGeom>
          <a:solidFill>
            <a:srgbClr val="FFCCFF"/>
          </a:solidFill>
          <a:ln w="28575">
            <a:solidFill>
              <a:srgbClr val="CC0000"/>
            </a:solidFill>
            <a:miter lim="800000"/>
            <a:headEnd/>
            <a:tailEnd/>
          </a:ln>
          <a:effectLst>
            <a:outerShdw blurRad="50800" dist="38100" dir="2700000" algn="tl" rotWithShape="0">
              <a:prstClr val="black">
                <a:alpha val="40000"/>
              </a:prstClr>
            </a:outerShdw>
          </a:effectLst>
          <a:extLst/>
        </p:spPr>
        <p:txBody>
          <a:bodyPr wrap="none">
            <a:spAutoFit/>
          </a:bodyPr>
          <a:lstStyle/>
          <a:p>
            <a:pPr>
              <a:defRPr/>
            </a:pPr>
            <a:r>
              <a:rPr lang="es-ES" sz="4400" dirty="0" smtClean="0">
                <a:effectLst>
                  <a:outerShdw blurRad="38100" dist="38100" dir="2700000" algn="tl">
                    <a:srgbClr val="C0C0C0"/>
                  </a:outerShdw>
                </a:effectLst>
              </a:rPr>
              <a:t>Criterios de Autor</a:t>
            </a:r>
            <a:endParaRPr lang="es-ES" sz="4400" dirty="0">
              <a:effectLst>
                <a:outerShdw blurRad="38100" dist="38100" dir="2700000" algn="tl">
                  <a:srgbClr val="C0C0C0"/>
                </a:outerShdw>
              </a:effectLst>
            </a:endParaRPr>
          </a:p>
          <a:p>
            <a:pPr>
              <a:defRPr/>
            </a:pPr>
            <a:r>
              <a:rPr lang="es-ES" sz="3600" dirty="0" smtClean="0">
                <a:effectLst>
                  <a:outerShdw blurRad="38100" dist="38100" dir="2700000" algn="tl">
                    <a:srgbClr val="C0C0C0"/>
                  </a:outerShdw>
                </a:effectLst>
              </a:rPr>
              <a:t>ICJME</a:t>
            </a:r>
            <a:endParaRPr lang="es-ES" sz="3600" dirty="0">
              <a:effectLst>
                <a:outerShdw blurRad="38100" dist="38100" dir="2700000" algn="tl">
                  <a:srgbClr val="C0C0C0"/>
                </a:outerShdw>
              </a:effectLst>
            </a:endParaRPr>
          </a:p>
        </p:txBody>
      </p:sp>
      <p:sp>
        <p:nvSpPr>
          <p:cNvPr id="6" name="Text Box 20"/>
          <p:cNvSpPr txBox="1">
            <a:spLocks noChangeArrowheads="1"/>
          </p:cNvSpPr>
          <p:nvPr/>
        </p:nvSpPr>
        <p:spPr bwMode="auto">
          <a:xfrm>
            <a:off x="868486" y="2126342"/>
            <a:ext cx="912812" cy="641350"/>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3600" b="1" dirty="0">
                <a:solidFill>
                  <a:srgbClr val="C00000"/>
                </a:solidFill>
                <a:effectLst>
                  <a:outerShdw blurRad="38100" dist="38100" dir="2700000" algn="tl">
                    <a:srgbClr val="C0C0C0"/>
                  </a:outerShdw>
                </a:effectLst>
              </a:rPr>
              <a:t>***</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181004" y="2717626"/>
            <a:ext cx="6783388" cy="3416320"/>
          </a:xfrm>
          <a:prstGeom prst="rect">
            <a:avLst/>
          </a:prstGeom>
          <a:noFill/>
          <a:ln w="9525">
            <a:noFill/>
            <a:miter lim="800000"/>
            <a:headEnd/>
            <a:tailEnd/>
          </a:ln>
          <a:effectLst/>
        </p:spPr>
        <p:txBody>
          <a:bodyPr>
            <a:spAutoFit/>
          </a:bodyPr>
          <a:lstStyle/>
          <a:p>
            <a:pPr marL="342900" indent="-342900" algn="l">
              <a:spcBef>
                <a:spcPct val="50000"/>
              </a:spcBef>
              <a:buClr>
                <a:schemeClr val="tx1"/>
              </a:buClr>
              <a:buFontTx/>
              <a:buAutoNum type="arabicPeriod"/>
              <a:defRPr/>
            </a:pPr>
            <a:r>
              <a:rPr lang="en-US" sz="2400" dirty="0" err="1">
                <a:effectLst>
                  <a:outerShdw blurRad="38100" dist="38100" dir="2700000" algn="tl">
                    <a:srgbClr val="C0C0C0"/>
                  </a:outerShdw>
                </a:effectLst>
              </a:rPr>
              <a:t>Contribuir</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sustancialmente</a:t>
            </a:r>
            <a:r>
              <a:rPr lang="en-US" sz="2400" dirty="0">
                <a:effectLst>
                  <a:outerShdw blurRad="38100" dist="38100" dir="2700000" algn="tl">
                    <a:srgbClr val="C0C0C0"/>
                  </a:outerShdw>
                </a:effectLst>
              </a:rPr>
              <a:t> a la </a:t>
            </a:r>
            <a:r>
              <a:rPr lang="en-US" sz="2400" dirty="0" err="1">
                <a:effectLst>
                  <a:outerShdw blurRad="38100" dist="38100" dir="2700000" algn="tl">
                    <a:srgbClr val="C0C0C0"/>
                  </a:outerShdw>
                </a:effectLst>
              </a:rPr>
              <a:t>concepción</a:t>
            </a:r>
            <a:r>
              <a:rPr lang="en-US" sz="2400" dirty="0">
                <a:effectLst>
                  <a:outerShdw blurRad="38100" dist="38100" dir="2700000" algn="tl">
                    <a:srgbClr val="C0C0C0"/>
                  </a:outerShdw>
                </a:effectLst>
              </a:rPr>
              <a:t> y </a:t>
            </a:r>
            <a:r>
              <a:rPr lang="en-US" sz="2400" dirty="0" err="1">
                <a:effectLst>
                  <a:outerShdw blurRad="38100" dist="38100" dir="2700000" algn="tl">
                    <a:srgbClr val="C0C0C0"/>
                  </a:outerShdw>
                </a:effectLst>
              </a:rPr>
              <a:t>diseño</a:t>
            </a:r>
            <a:r>
              <a:rPr lang="en-US" sz="2400" dirty="0">
                <a:effectLst>
                  <a:outerShdw blurRad="38100" dist="38100" dir="2700000" algn="tl">
                    <a:srgbClr val="C0C0C0"/>
                  </a:outerShdw>
                </a:effectLst>
              </a:rPr>
              <a:t> del </a:t>
            </a:r>
            <a:r>
              <a:rPr lang="en-US" sz="2400" dirty="0" err="1">
                <a:effectLst>
                  <a:outerShdw blurRad="38100" dist="38100" dir="2700000" algn="tl">
                    <a:srgbClr val="C0C0C0"/>
                  </a:outerShdw>
                </a:effectLst>
              </a:rPr>
              <a:t>estudio</a:t>
            </a:r>
            <a:r>
              <a:rPr lang="en-US" sz="2400" dirty="0">
                <a:effectLst>
                  <a:outerShdw blurRad="38100" dist="38100" dir="2700000" algn="tl">
                    <a:srgbClr val="C0C0C0"/>
                  </a:outerShdw>
                </a:effectLst>
              </a:rPr>
              <a:t>, la </a:t>
            </a:r>
            <a:r>
              <a:rPr lang="en-US" sz="2400" dirty="0" err="1">
                <a:effectLst>
                  <a:outerShdw blurRad="38100" dist="38100" dir="2700000" algn="tl">
                    <a:srgbClr val="C0C0C0"/>
                  </a:outerShdw>
                </a:effectLst>
              </a:rPr>
              <a:t>adquisición</a:t>
            </a:r>
            <a:r>
              <a:rPr lang="en-US" sz="2400" dirty="0">
                <a:effectLst>
                  <a:outerShdw blurRad="38100" dist="38100" dir="2700000" algn="tl">
                    <a:srgbClr val="C0C0C0"/>
                  </a:outerShdw>
                </a:effectLst>
              </a:rPr>
              <a:t> de </a:t>
            </a:r>
            <a:r>
              <a:rPr lang="en-US" sz="2400" dirty="0" err="1">
                <a:effectLst>
                  <a:outerShdw blurRad="38100" dist="38100" dir="2700000" algn="tl">
                    <a:srgbClr val="C0C0C0"/>
                  </a:outerShdw>
                </a:effectLst>
              </a:rPr>
              <a:t>datos</a:t>
            </a:r>
            <a:r>
              <a:rPr lang="en-US" sz="2400" dirty="0">
                <a:effectLst>
                  <a:outerShdw blurRad="38100" dist="38100" dir="2700000" algn="tl">
                    <a:srgbClr val="C0C0C0"/>
                  </a:outerShdw>
                </a:effectLst>
              </a:rPr>
              <a:t>, o el </a:t>
            </a:r>
            <a:r>
              <a:rPr lang="en-US" sz="2400" dirty="0" err="1">
                <a:effectLst>
                  <a:outerShdw blurRad="38100" dist="38100" dir="2700000" algn="tl">
                    <a:srgbClr val="C0C0C0"/>
                  </a:outerShdw>
                </a:effectLst>
              </a:rPr>
              <a:t>análisis</a:t>
            </a:r>
            <a:r>
              <a:rPr lang="en-US" sz="2400" dirty="0">
                <a:effectLst>
                  <a:outerShdw blurRad="38100" dist="38100" dir="2700000" algn="tl">
                    <a:srgbClr val="C0C0C0"/>
                  </a:outerShdw>
                </a:effectLst>
              </a:rPr>
              <a:t> e </a:t>
            </a:r>
            <a:r>
              <a:rPr lang="en-US" sz="2400" dirty="0" err="1">
                <a:effectLst>
                  <a:outerShdw blurRad="38100" dist="38100" dir="2700000" algn="tl">
                    <a:srgbClr val="C0C0C0"/>
                  </a:outerShdw>
                </a:effectLst>
              </a:rPr>
              <a:t>interpretación</a:t>
            </a:r>
            <a:r>
              <a:rPr lang="en-US" sz="2400" dirty="0">
                <a:effectLst>
                  <a:outerShdw blurRad="38100" dist="38100" dir="2700000" algn="tl">
                    <a:srgbClr val="C0C0C0"/>
                  </a:outerShdw>
                </a:effectLst>
              </a:rPr>
              <a:t> de los </a:t>
            </a:r>
            <a:r>
              <a:rPr lang="en-US" sz="2400" dirty="0" err="1">
                <a:effectLst>
                  <a:outerShdw blurRad="38100" dist="38100" dir="2700000" algn="tl">
                    <a:srgbClr val="C0C0C0"/>
                  </a:outerShdw>
                </a:effectLst>
              </a:rPr>
              <a:t>datos</a:t>
            </a:r>
            <a:r>
              <a:rPr lang="en-US" sz="2400" dirty="0">
                <a:effectLst>
                  <a:outerShdw blurRad="38100" dist="38100" dir="2700000" algn="tl">
                    <a:srgbClr val="C0C0C0"/>
                  </a:outerShdw>
                </a:effectLst>
              </a:rPr>
              <a:t>; </a:t>
            </a:r>
            <a:endParaRPr lang="en-US" sz="2400" dirty="0" smtClean="0">
              <a:effectLst>
                <a:outerShdw blurRad="38100" dist="38100" dir="2700000" algn="tl">
                  <a:srgbClr val="C0C0C0"/>
                </a:outerShdw>
              </a:effectLst>
            </a:endParaRPr>
          </a:p>
          <a:p>
            <a:pPr>
              <a:spcBef>
                <a:spcPct val="50000"/>
              </a:spcBef>
              <a:buClr>
                <a:schemeClr val="tx1"/>
              </a:buClr>
              <a:defRPr/>
            </a:pPr>
            <a:r>
              <a:rPr lang="en-US" sz="2800" b="1" dirty="0" err="1" smtClean="0">
                <a:solidFill>
                  <a:srgbClr val="C00000"/>
                </a:solidFill>
                <a:effectLst>
                  <a:outerShdw blurRad="38100" dist="38100" dir="2700000" algn="tl">
                    <a:srgbClr val="C0C0C0"/>
                  </a:outerShdw>
                </a:effectLst>
              </a:rPr>
              <a:t>más</a:t>
            </a:r>
            <a:r>
              <a:rPr lang="en-US" dirty="0" smtClean="0">
                <a:effectLst>
                  <a:outerShdw blurRad="38100" dist="38100" dir="2700000" algn="tl">
                    <a:srgbClr val="C0C0C0"/>
                  </a:outerShdw>
                </a:effectLst>
              </a:rPr>
              <a:t> </a:t>
            </a:r>
            <a:endParaRPr lang="en-US" sz="1000" dirty="0">
              <a:effectLst>
                <a:outerShdw blurRad="38100" dist="38100" dir="2700000" algn="tl">
                  <a:srgbClr val="C0C0C0"/>
                </a:outerShdw>
              </a:effectLst>
            </a:endParaRPr>
          </a:p>
          <a:p>
            <a:pPr marL="457200" indent="-457200" algn="l">
              <a:spcBef>
                <a:spcPct val="50000"/>
              </a:spcBef>
              <a:buClr>
                <a:schemeClr val="tx1"/>
              </a:buClr>
              <a:buAutoNum type="arabicPeriod" startAt="2"/>
              <a:defRPr/>
            </a:pPr>
            <a:r>
              <a:rPr lang="en-US" sz="2400" dirty="0" err="1" smtClean="0">
                <a:effectLst>
                  <a:outerShdw blurRad="38100" dist="38100" dir="2700000" algn="tl">
                    <a:srgbClr val="C0C0C0"/>
                  </a:outerShdw>
                </a:effectLst>
              </a:rPr>
              <a:t>Hacer</a:t>
            </a:r>
            <a:r>
              <a:rPr lang="en-US" sz="2400" dirty="0" smtClean="0">
                <a:effectLst>
                  <a:outerShdw blurRad="38100" dist="38100" dir="2700000" algn="tl">
                    <a:srgbClr val="C0C0C0"/>
                  </a:outerShdw>
                </a:effectLst>
              </a:rPr>
              <a:t> </a:t>
            </a:r>
            <a:r>
              <a:rPr lang="en-US" sz="2400" dirty="0">
                <a:effectLst>
                  <a:outerShdw blurRad="38100" dist="38100" dir="2700000" algn="tl">
                    <a:srgbClr val="C0C0C0"/>
                  </a:outerShdw>
                </a:effectLst>
              </a:rPr>
              <a:t>el </a:t>
            </a:r>
            <a:r>
              <a:rPr lang="en-US" sz="2400" dirty="0" err="1">
                <a:effectLst>
                  <a:outerShdw blurRad="38100" dist="38100" dir="2700000" algn="tl">
                    <a:srgbClr val="C0C0C0"/>
                  </a:outerShdw>
                </a:effectLst>
              </a:rPr>
              <a:t>borrador</a:t>
            </a:r>
            <a:r>
              <a:rPr lang="en-US" sz="2400" dirty="0">
                <a:effectLst>
                  <a:outerShdw blurRad="38100" dist="38100" dir="2700000" algn="tl">
                    <a:srgbClr val="C0C0C0"/>
                  </a:outerShdw>
                </a:effectLst>
              </a:rPr>
              <a:t> o la </a:t>
            </a:r>
            <a:r>
              <a:rPr lang="en-US" sz="2400" dirty="0" err="1">
                <a:effectLst>
                  <a:outerShdw blurRad="38100" dist="38100" dir="2700000" algn="tl">
                    <a:srgbClr val="C0C0C0"/>
                  </a:outerShdw>
                </a:effectLst>
              </a:rPr>
              <a:t>revisión</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crítica</a:t>
            </a:r>
            <a:r>
              <a:rPr lang="en-US" sz="2400" dirty="0">
                <a:effectLst>
                  <a:outerShdw blurRad="38100" dist="38100" dir="2700000" algn="tl">
                    <a:srgbClr val="C0C0C0"/>
                  </a:outerShdw>
                </a:effectLst>
              </a:rPr>
              <a:t> del </a:t>
            </a:r>
            <a:r>
              <a:rPr lang="en-US" sz="2400" dirty="0" smtClean="0">
                <a:effectLst>
                  <a:outerShdw blurRad="38100" dist="38100" dir="2700000" algn="tl">
                    <a:srgbClr val="C0C0C0"/>
                  </a:outerShdw>
                </a:effectLst>
              </a:rPr>
              <a:t>  </a:t>
            </a:r>
            <a:r>
              <a:rPr lang="en-US" sz="2400" dirty="0" err="1" smtClean="0">
                <a:effectLst>
                  <a:outerShdw blurRad="38100" dist="38100" dir="2700000" algn="tl">
                    <a:srgbClr val="C0C0C0"/>
                  </a:outerShdw>
                </a:effectLst>
              </a:rPr>
              <a:t>artículo</a:t>
            </a:r>
            <a:r>
              <a:rPr lang="en-US" sz="2400" dirty="0">
                <a:effectLst>
                  <a:outerShdw blurRad="38100" dist="38100" dir="2700000" algn="tl">
                    <a:srgbClr val="C0C0C0"/>
                  </a:outerShdw>
                </a:effectLst>
              </a:rPr>
              <a:t>; </a:t>
            </a:r>
            <a:endParaRPr lang="en-US" sz="2400" dirty="0" smtClean="0">
              <a:effectLst>
                <a:outerShdw blurRad="38100" dist="38100" dir="2700000" algn="tl">
                  <a:srgbClr val="C0C0C0"/>
                </a:outerShdw>
              </a:effectLst>
            </a:endParaRPr>
          </a:p>
          <a:p>
            <a:pPr>
              <a:spcBef>
                <a:spcPct val="50000"/>
              </a:spcBef>
              <a:buClr>
                <a:schemeClr val="tx1"/>
              </a:buClr>
              <a:defRPr/>
            </a:pPr>
            <a:r>
              <a:rPr lang="en-US" sz="2800" b="1" dirty="0" err="1" smtClean="0">
                <a:solidFill>
                  <a:srgbClr val="C00000"/>
                </a:solidFill>
                <a:effectLst>
                  <a:outerShdw blurRad="38100" dist="38100" dir="2700000" algn="tl">
                    <a:srgbClr val="C0C0C0"/>
                  </a:outerShdw>
                </a:effectLst>
              </a:rPr>
              <a:t>más</a:t>
            </a:r>
            <a:endParaRPr lang="en-US" sz="2800" dirty="0" smtClean="0">
              <a:effectLst>
                <a:outerShdw blurRad="38100" dist="38100" dir="2700000" algn="tl">
                  <a:srgbClr val="C0C0C0"/>
                </a:outerShdw>
              </a:effectLst>
            </a:endParaRPr>
          </a:p>
        </p:txBody>
      </p:sp>
      <p:sp>
        <p:nvSpPr>
          <p:cNvPr id="3" name="Text Box 5"/>
          <p:cNvSpPr txBox="1">
            <a:spLocks noChangeArrowheads="1"/>
          </p:cNvSpPr>
          <p:nvPr/>
        </p:nvSpPr>
        <p:spPr bwMode="auto">
          <a:xfrm>
            <a:off x="1181004" y="692696"/>
            <a:ext cx="4940775" cy="1754326"/>
          </a:xfrm>
          <a:prstGeom prst="rect">
            <a:avLst/>
          </a:prstGeom>
          <a:no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algn="l" eaLnBrk="1" hangingPunct="1">
              <a:defRPr/>
            </a:pPr>
            <a:r>
              <a:rPr lang="es-ES_tradnl" sz="3200" b="1" dirty="0" smtClean="0">
                <a:effectLst>
                  <a:outerShdw blurRad="38100" dist="38100" dir="2700000" algn="tl">
                    <a:srgbClr val="C0C0C0"/>
                  </a:outerShdw>
                </a:effectLst>
              </a:rPr>
              <a:t>Ahora un </a:t>
            </a:r>
            <a:r>
              <a:rPr lang="es-ES_tradnl" sz="3200" b="1" dirty="0" smtClean="0">
                <a:solidFill>
                  <a:srgbClr val="C00000"/>
                </a:solidFill>
                <a:effectLst>
                  <a:outerShdw blurRad="38100" dist="38100" dir="2700000" algn="tl">
                    <a:srgbClr val="C0C0C0"/>
                  </a:outerShdw>
                </a:effectLst>
              </a:rPr>
              <a:t>Autor </a:t>
            </a:r>
          </a:p>
          <a:p>
            <a:pPr algn="l" eaLnBrk="1" hangingPunct="1">
              <a:defRPr/>
            </a:pPr>
            <a:r>
              <a:rPr lang="es-ES_tradnl" sz="3200" b="1" dirty="0" smtClean="0">
                <a:effectLst>
                  <a:outerShdw blurRad="38100" dist="38100" dir="2700000" algn="tl">
                    <a:srgbClr val="C0C0C0"/>
                  </a:outerShdw>
                </a:effectLst>
              </a:rPr>
              <a:t>debe cumplir estos </a:t>
            </a:r>
          </a:p>
          <a:p>
            <a:pPr algn="l" eaLnBrk="1" hangingPunct="1">
              <a:defRPr/>
            </a:pPr>
            <a:r>
              <a:rPr lang="es-ES_tradnl" sz="4400" b="1" u="sng" dirty="0" smtClean="0">
                <a:solidFill>
                  <a:srgbClr val="C00000"/>
                </a:solidFill>
                <a:effectLst>
                  <a:outerShdw blurRad="38100" dist="38100" dir="2700000" algn="tl">
                    <a:srgbClr val="C0C0C0"/>
                  </a:outerShdw>
                </a:effectLst>
              </a:rPr>
              <a:t>cuatro</a:t>
            </a:r>
            <a:r>
              <a:rPr lang="es-ES_tradnl" sz="4400" b="1" dirty="0" smtClean="0">
                <a:solidFill>
                  <a:srgbClr val="C00000"/>
                </a:solidFill>
                <a:effectLst>
                  <a:outerShdw blurRad="38100" dist="38100" dir="2700000" algn="tl">
                    <a:srgbClr val="C0C0C0"/>
                  </a:outerShdw>
                </a:effectLst>
              </a:rPr>
              <a:t> requisitos</a:t>
            </a:r>
            <a:r>
              <a:rPr lang="es-ES_tradnl" sz="3200" b="1" dirty="0" smtClean="0">
                <a:solidFill>
                  <a:srgbClr val="C00000"/>
                </a:solidFill>
                <a:effectLst>
                  <a:outerShdw blurRad="38100" dist="38100" dir="2700000" algn="tl">
                    <a:srgbClr val="C0C0C0"/>
                  </a:outerShdw>
                </a:effectLst>
              </a:rPr>
              <a:t>:</a:t>
            </a:r>
          </a:p>
        </p:txBody>
      </p:sp>
      <p:sp>
        <p:nvSpPr>
          <p:cNvPr id="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5"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extLst>
      <p:ext uri="{BB962C8B-B14F-4D97-AF65-F5344CB8AC3E}">
        <p14:creationId xmlns:p14="http://schemas.microsoft.com/office/powerpoint/2010/main" xmlns="" val="4266122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187624" y="2132856"/>
            <a:ext cx="6854825" cy="3877985"/>
          </a:xfrm>
          <a:prstGeom prst="rect">
            <a:avLst/>
          </a:prstGeom>
          <a:noFill/>
          <a:ln w="9525">
            <a:noFill/>
            <a:miter lim="800000"/>
            <a:headEnd/>
            <a:tailEnd/>
          </a:ln>
          <a:effectLst/>
        </p:spPr>
        <p:txBody>
          <a:bodyPr>
            <a:spAutoFit/>
          </a:bodyPr>
          <a:lstStyle/>
          <a:p>
            <a:pPr marL="363538" indent="-363538" algn="l">
              <a:spcBef>
                <a:spcPct val="50000"/>
              </a:spcBef>
              <a:buClr>
                <a:schemeClr val="tx1"/>
              </a:buClr>
              <a:buFontTx/>
              <a:buAutoNum type="arabicPeriod" startAt="3"/>
              <a:defRPr/>
            </a:pPr>
            <a:r>
              <a:rPr lang="en-US" sz="2400" dirty="0">
                <a:effectLst>
                  <a:outerShdw blurRad="38100" dist="38100" dir="2700000" algn="tl">
                    <a:srgbClr val="C0C0C0"/>
                  </a:outerShdw>
                </a:effectLst>
              </a:rPr>
              <a:t>Dar </a:t>
            </a:r>
            <a:r>
              <a:rPr lang="en-US" sz="2400" dirty="0" err="1">
                <a:effectLst>
                  <a:outerShdw blurRad="38100" dist="38100" dir="2700000" algn="tl">
                    <a:srgbClr val="C0C0C0"/>
                  </a:outerShdw>
                </a:effectLst>
              </a:rPr>
              <a:t>aprobación</a:t>
            </a:r>
            <a:r>
              <a:rPr lang="en-US" sz="2400" dirty="0">
                <a:effectLst>
                  <a:outerShdw blurRad="38100" dist="38100" dir="2700000" algn="tl">
                    <a:srgbClr val="C0C0C0"/>
                  </a:outerShdw>
                </a:effectLst>
              </a:rPr>
              <a:t> final de la </a:t>
            </a:r>
            <a:r>
              <a:rPr lang="en-US" sz="2400" dirty="0" err="1">
                <a:effectLst>
                  <a:outerShdw blurRad="38100" dist="38100" dir="2700000" algn="tl">
                    <a:srgbClr val="C0C0C0"/>
                  </a:outerShdw>
                </a:effectLst>
              </a:rPr>
              <a:t>versión</a:t>
            </a:r>
            <a:r>
              <a:rPr lang="en-US" sz="2400" dirty="0">
                <a:effectLst>
                  <a:outerShdw blurRad="38100" dist="38100" dir="2700000" algn="tl">
                    <a:srgbClr val="C0C0C0"/>
                  </a:outerShdw>
                </a:effectLst>
              </a:rPr>
              <a:t> a </a:t>
            </a:r>
            <a:r>
              <a:rPr lang="en-US" sz="2400" dirty="0" err="1">
                <a:effectLst>
                  <a:outerShdw blurRad="38100" dist="38100" dir="2700000" algn="tl">
                    <a:srgbClr val="C0C0C0"/>
                  </a:outerShdw>
                </a:effectLst>
              </a:rPr>
              <a:t>ser</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publicada</a:t>
            </a:r>
            <a:r>
              <a:rPr lang="en-US" sz="2400" dirty="0">
                <a:effectLst>
                  <a:outerShdw blurRad="38100" dist="38100" dir="2700000" algn="tl">
                    <a:srgbClr val="C0C0C0"/>
                  </a:outerShdw>
                </a:effectLst>
              </a:rPr>
              <a:t>; </a:t>
            </a:r>
          </a:p>
          <a:p>
            <a:pPr>
              <a:spcBef>
                <a:spcPct val="50000"/>
              </a:spcBef>
              <a:buClr>
                <a:schemeClr val="tx1"/>
              </a:buClr>
              <a:defRPr/>
            </a:pPr>
            <a:r>
              <a:rPr lang="en-US" sz="2800" b="1" dirty="0" err="1" smtClean="0">
                <a:solidFill>
                  <a:srgbClr val="C00000"/>
                </a:solidFill>
                <a:effectLst>
                  <a:outerShdw blurRad="38100" dist="38100" dir="2700000" algn="tl">
                    <a:srgbClr val="C0C0C0"/>
                  </a:outerShdw>
                </a:effectLst>
              </a:rPr>
              <a:t>más</a:t>
            </a:r>
            <a:endParaRPr lang="en-US" sz="2800" b="1" dirty="0">
              <a:solidFill>
                <a:srgbClr val="C00000"/>
              </a:solidFill>
              <a:effectLst>
                <a:outerShdw blurRad="38100" dist="38100" dir="2700000" algn="tl">
                  <a:srgbClr val="C0C0C0"/>
                </a:outerShdw>
              </a:effectLst>
            </a:endParaRPr>
          </a:p>
          <a:p>
            <a:pPr marL="363538" indent="-363538" algn="l">
              <a:spcBef>
                <a:spcPct val="50000"/>
              </a:spcBef>
              <a:buClr>
                <a:schemeClr val="tx1"/>
              </a:buClr>
              <a:defRPr/>
            </a:pPr>
            <a:r>
              <a:rPr lang="en-US" dirty="0" smtClean="0">
                <a:effectLst>
                  <a:outerShdw blurRad="38100" dist="38100" dir="2700000" algn="tl">
                    <a:srgbClr val="C0C0C0"/>
                  </a:outerShdw>
                </a:effectLst>
              </a:rPr>
              <a:t>4.  </a:t>
            </a:r>
            <a:r>
              <a:rPr lang="en-US" sz="2400" dirty="0" err="1" smtClean="0">
                <a:effectLst>
                  <a:outerShdw blurRad="38100" dist="38100" dir="2700000" algn="tl">
                    <a:srgbClr val="C0C0C0"/>
                  </a:outerShdw>
                </a:effectLst>
              </a:rPr>
              <a:t>Estar</a:t>
            </a:r>
            <a:r>
              <a:rPr lang="en-US" sz="2400" dirty="0" smtClean="0">
                <a:effectLst>
                  <a:outerShdw blurRad="38100" dist="38100" dir="2700000" algn="tl">
                    <a:srgbClr val="C0C0C0"/>
                  </a:outerShdw>
                </a:effectLst>
              </a:rPr>
              <a:t> </a:t>
            </a:r>
            <a:r>
              <a:rPr lang="en-US" sz="2400" dirty="0">
                <a:effectLst>
                  <a:outerShdw blurRad="38100" dist="38100" dir="2700000" algn="tl">
                    <a:srgbClr val="C0C0C0"/>
                  </a:outerShdw>
                </a:effectLst>
              </a:rPr>
              <a:t>de </a:t>
            </a:r>
            <a:r>
              <a:rPr lang="en-US" sz="2400" dirty="0" err="1">
                <a:effectLst>
                  <a:outerShdw blurRad="38100" dist="38100" dir="2700000" algn="tl">
                    <a:srgbClr val="C0C0C0"/>
                  </a:outerShdw>
                </a:effectLst>
              </a:rPr>
              <a:t>acuerdo</a:t>
            </a:r>
            <a:r>
              <a:rPr lang="en-US" sz="2400" dirty="0">
                <a:effectLst>
                  <a:outerShdw blurRad="38100" dist="38100" dir="2700000" algn="tl">
                    <a:srgbClr val="C0C0C0"/>
                  </a:outerShdw>
                </a:effectLst>
              </a:rPr>
              <a:t> en </a:t>
            </a:r>
            <a:r>
              <a:rPr lang="en-US" sz="2400" b="1" dirty="0" err="1">
                <a:solidFill>
                  <a:srgbClr val="C00000"/>
                </a:solidFill>
                <a:effectLst>
                  <a:outerShdw blurRad="38100" dist="38100" dir="2700000" algn="tl">
                    <a:srgbClr val="C0C0C0"/>
                  </a:outerShdw>
                </a:effectLst>
              </a:rPr>
              <a:t>ser</a:t>
            </a:r>
            <a:r>
              <a:rPr lang="en-US" sz="2400" b="1" dirty="0">
                <a:solidFill>
                  <a:srgbClr val="C00000"/>
                </a:solidFill>
                <a:effectLst>
                  <a:outerShdw blurRad="38100" dist="38100" dir="2700000" algn="tl">
                    <a:srgbClr val="C0C0C0"/>
                  </a:outerShdw>
                </a:effectLst>
              </a:rPr>
              <a:t> </a:t>
            </a:r>
            <a:r>
              <a:rPr lang="en-US" sz="2400" b="1" dirty="0" err="1">
                <a:solidFill>
                  <a:srgbClr val="C00000"/>
                </a:solidFill>
                <a:effectLst>
                  <a:outerShdw blurRad="38100" dist="38100" dir="2700000" algn="tl">
                    <a:srgbClr val="C0C0C0"/>
                  </a:outerShdw>
                </a:effectLst>
              </a:rPr>
              <a:t>responsable</a:t>
            </a:r>
            <a:r>
              <a:rPr lang="en-US" sz="2400" b="1" dirty="0">
                <a:solidFill>
                  <a:srgbClr val="C00000"/>
                </a:solidFill>
                <a:effectLst>
                  <a:outerShdw blurRad="38100" dist="38100" dir="2700000" algn="tl">
                    <a:srgbClr val="C0C0C0"/>
                  </a:outerShdw>
                </a:effectLst>
              </a:rPr>
              <a:t> </a:t>
            </a:r>
            <a:r>
              <a:rPr lang="en-US" sz="2400" dirty="0" err="1">
                <a:effectLst>
                  <a:outerShdw blurRad="38100" dist="38100" dir="2700000" algn="tl">
                    <a:srgbClr val="C0C0C0"/>
                  </a:outerShdw>
                </a:effectLst>
              </a:rPr>
              <a:t>por</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todos</a:t>
            </a:r>
            <a:r>
              <a:rPr lang="en-US" sz="2400" dirty="0">
                <a:effectLst>
                  <a:outerShdw blurRad="38100" dist="38100" dir="2700000" algn="tl">
                    <a:srgbClr val="C0C0C0"/>
                  </a:outerShdw>
                </a:effectLst>
              </a:rPr>
              <a:t> los </a:t>
            </a:r>
            <a:r>
              <a:rPr lang="en-US" sz="2400" dirty="0" err="1">
                <a:effectLst>
                  <a:outerShdw blurRad="38100" dist="38100" dir="2700000" algn="tl">
                    <a:srgbClr val="C0C0C0"/>
                  </a:outerShdw>
                </a:effectLst>
              </a:rPr>
              <a:t>aspectos</a:t>
            </a:r>
            <a:r>
              <a:rPr lang="en-US" sz="2400" dirty="0">
                <a:effectLst>
                  <a:outerShdw blurRad="38100" dist="38100" dir="2700000" algn="tl">
                    <a:srgbClr val="C0C0C0"/>
                  </a:outerShdw>
                </a:effectLst>
              </a:rPr>
              <a:t> del </a:t>
            </a:r>
            <a:r>
              <a:rPr lang="en-US" sz="2400" dirty="0" err="1">
                <a:effectLst>
                  <a:outerShdw blurRad="38100" dist="38100" dir="2700000" algn="tl">
                    <a:srgbClr val="C0C0C0"/>
                  </a:outerShdw>
                </a:effectLst>
              </a:rPr>
              <a:t>trabajo</a:t>
            </a:r>
            <a:r>
              <a:rPr lang="en-US" sz="2400" dirty="0">
                <a:effectLst>
                  <a:outerShdw blurRad="38100" dist="38100" dir="2700000" algn="tl">
                    <a:srgbClr val="C0C0C0"/>
                  </a:outerShdw>
                </a:effectLst>
              </a:rPr>
              <a:t> en </a:t>
            </a:r>
            <a:r>
              <a:rPr lang="en-US" sz="2400" dirty="0" err="1">
                <a:effectLst>
                  <a:outerShdw blurRad="38100" dist="38100" dir="2700000" algn="tl">
                    <a:srgbClr val="C0C0C0"/>
                  </a:outerShdw>
                </a:effectLst>
              </a:rPr>
              <a:t>asegurar</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que</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todas</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las</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preguntas</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relacionadas</a:t>
            </a:r>
            <a:r>
              <a:rPr lang="en-US" sz="2400" dirty="0">
                <a:effectLst>
                  <a:outerShdw blurRad="38100" dist="38100" dir="2700000" algn="tl">
                    <a:srgbClr val="C0C0C0"/>
                  </a:outerShdw>
                </a:effectLst>
              </a:rPr>
              <a:t> con </a:t>
            </a:r>
            <a:r>
              <a:rPr lang="en-US" sz="2400" dirty="0" err="1">
                <a:effectLst>
                  <a:outerShdw blurRad="38100" dist="38100" dir="2700000" algn="tl">
                    <a:srgbClr val="C0C0C0"/>
                  </a:outerShdw>
                </a:effectLst>
              </a:rPr>
              <a:t>exactitud</a:t>
            </a:r>
            <a:r>
              <a:rPr lang="en-US" sz="2400" dirty="0">
                <a:effectLst>
                  <a:outerShdw blurRad="38100" dist="38100" dir="2700000" algn="tl">
                    <a:srgbClr val="C0C0C0"/>
                  </a:outerShdw>
                </a:effectLst>
              </a:rPr>
              <a:t> e </a:t>
            </a:r>
            <a:r>
              <a:rPr lang="en-US" sz="2400" dirty="0" err="1">
                <a:effectLst>
                  <a:outerShdw blurRad="38100" dist="38100" dir="2700000" algn="tl">
                    <a:srgbClr val="C0C0C0"/>
                  </a:outerShdw>
                </a:effectLst>
              </a:rPr>
              <a:t>integridad</a:t>
            </a:r>
            <a:r>
              <a:rPr lang="en-US" sz="2400" dirty="0">
                <a:effectLst>
                  <a:outerShdw blurRad="38100" dist="38100" dir="2700000" algn="tl">
                    <a:srgbClr val="C0C0C0"/>
                  </a:outerShdw>
                </a:effectLst>
              </a:rPr>
              <a:t> de </a:t>
            </a:r>
            <a:r>
              <a:rPr lang="en-US" sz="2400" dirty="0" err="1">
                <a:effectLst>
                  <a:outerShdw blurRad="38100" dist="38100" dir="2700000" algn="tl">
                    <a:srgbClr val="C0C0C0"/>
                  </a:outerShdw>
                </a:effectLst>
              </a:rPr>
              <a:t>cualquier</a:t>
            </a:r>
            <a:r>
              <a:rPr lang="en-US" sz="2400" dirty="0">
                <a:effectLst>
                  <a:outerShdw blurRad="38100" dist="38100" dir="2700000" algn="tl">
                    <a:srgbClr val="C0C0C0"/>
                  </a:outerShdw>
                </a:effectLst>
              </a:rPr>
              <a:t> parte del </a:t>
            </a:r>
            <a:r>
              <a:rPr lang="en-US" sz="2400" dirty="0" err="1">
                <a:effectLst>
                  <a:outerShdw blurRad="38100" dist="38100" dir="2700000" algn="tl">
                    <a:srgbClr val="C0C0C0"/>
                  </a:outerShdw>
                </a:effectLst>
              </a:rPr>
              <a:t>trabajo</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sean</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apropiadamente</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investigadas</a:t>
            </a:r>
            <a:r>
              <a:rPr lang="en-US" sz="2400" dirty="0">
                <a:effectLst>
                  <a:outerShdw blurRad="38100" dist="38100" dir="2700000" algn="tl">
                    <a:srgbClr val="C0C0C0"/>
                  </a:outerShdw>
                </a:effectLst>
              </a:rPr>
              <a:t> y </a:t>
            </a:r>
            <a:r>
              <a:rPr lang="en-US" sz="2400" dirty="0" err="1" smtClean="0">
                <a:effectLst>
                  <a:outerShdw blurRad="38100" dist="38100" dir="2700000" algn="tl">
                    <a:srgbClr val="C0C0C0"/>
                  </a:outerShdw>
                </a:effectLst>
              </a:rPr>
              <a:t>resueltas</a:t>
            </a:r>
            <a:r>
              <a:rPr lang="en-US" sz="2400" dirty="0" smtClean="0">
                <a:effectLst>
                  <a:outerShdw blurRad="38100" dist="38100" dir="2700000" algn="tl">
                    <a:srgbClr val="C0C0C0"/>
                  </a:outerShdw>
                </a:effectLst>
              </a:rPr>
              <a:t>. </a:t>
            </a:r>
            <a:endParaRPr lang="en-US" sz="2400" dirty="0">
              <a:effectLst>
                <a:outerShdw blurRad="38100" dist="38100" dir="2700000" algn="tl">
                  <a:srgbClr val="C0C0C0"/>
                </a:outerShdw>
              </a:effectLst>
            </a:endParaRPr>
          </a:p>
        </p:txBody>
      </p:sp>
      <p:sp>
        <p:nvSpPr>
          <p:cNvPr id="3" name="Text Box 4"/>
          <p:cNvSpPr txBox="1">
            <a:spLocks noChangeArrowheads="1"/>
          </p:cNvSpPr>
          <p:nvPr/>
        </p:nvSpPr>
        <p:spPr bwMode="auto">
          <a:xfrm>
            <a:off x="7668642" y="6609159"/>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4" name="Text Box 5"/>
          <p:cNvSpPr txBox="1">
            <a:spLocks noChangeArrowheads="1"/>
          </p:cNvSpPr>
          <p:nvPr/>
        </p:nvSpPr>
        <p:spPr bwMode="auto">
          <a:xfrm>
            <a:off x="740708" y="1244925"/>
            <a:ext cx="3972562" cy="584775"/>
          </a:xfrm>
          <a:prstGeom prst="rect">
            <a:avLst/>
          </a:prstGeom>
          <a:no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3200" b="1" dirty="0" smtClean="0">
                <a:solidFill>
                  <a:srgbClr val="C00000"/>
                </a:solidFill>
                <a:effectLst>
                  <a:outerShdw blurRad="38100" dist="38100" dir="2700000" algn="tl">
                    <a:srgbClr val="C0C0C0"/>
                  </a:outerShdw>
                </a:effectLst>
              </a:rPr>
              <a:t>…</a:t>
            </a:r>
            <a:r>
              <a:rPr lang="es-ES_tradnl" sz="3200" b="1" u="sng" dirty="0" smtClean="0">
                <a:solidFill>
                  <a:srgbClr val="C00000"/>
                </a:solidFill>
                <a:effectLst>
                  <a:outerShdw blurRad="38100" dist="38100" dir="2700000" algn="tl">
                    <a:srgbClr val="C0C0C0"/>
                  </a:outerShdw>
                </a:effectLst>
              </a:rPr>
              <a:t>cuatro</a:t>
            </a:r>
            <a:r>
              <a:rPr lang="es-ES_tradnl" sz="3200" b="1" dirty="0" smtClean="0">
                <a:solidFill>
                  <a:srgbClr val="C00000"/>
                </a:solidFill>
                <a:effectLst>
                  <a:outerShdw blurRad="38100" dist="38100" dir="2700000" algn="tl">
                    <a:srgbClr val="C0C0C0"/>
                  </a:outerShdw>
                </a:effectLst>
              </a:rPr>
              <a:t> requisitos:</a:t>
            </a:r>
          </a:p>
        </p:txBody>
      </p:sp>
      <p:sp>
        <p:nvSpPr>
          <p:cNvPr id="5"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5"/>
          <p:cNvSpPr>
            <a:spLocks noChangeArrowheads="1"/>
          </p:cNvSpPr>
          <p:nvPr/>
        </p:nvSpPr>
        <p:spPr bwMode="auto">
          <a:xfrm>
            <a:off x="3221310" y="5791200"/>
            <a:ext cx="270138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ES_tradnl" sz="1200"/>
              <a:t>http://www.icmje.org/urm_full.pdf</a:t>
            </a:r>
          </a:p>
        </p:txBody>
      </p:sp>
      <p:sp>
        <p:nvSpPr>
          <p:cNvPr id="102406" name="Rectangle 6"/>
          <p:cNvSpPr>
            <a:spLocks noChangeArrowheads="1"/>
          </p:cNvSpPr>
          <p:nvPr/>
        </p:nvSpPr>
        <p:spPr bwMode="auto">
          <a:xfrm>
            <a:off x="1690392" y="5301796"/>
            <a:ext cx="5935663" cy="457200"/>
          </a:xfrm>
          <a:prstGeom prst="rect">
            <a:avLst/>
          </a:prstGeom>
          <a:noFill/>
          <a:ln w="9525">
            <a:noFill/>
            <a:miter lim="800000"/>
            <a:headEnd/>
            <a:tailEnd/>
          </a:ln>
          <a:effectLst/>
        </p:spPr>
        <p:txBody>
          <a:bodyPr>
            <a:spAutoFit/>
          </a:bodyPr>
          <a:lstStyle/>
          <a:p>
            <a:pPr>
              <a:defRPr/>
            </a:pP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Uniform</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requirements</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for</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manuscriptos</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submitted</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to</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biomedical</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journals</a:t>
            </a:r>
            <a:r>
              <a:rPr lang="es-ES_tradnl" sz="1200" i="1" dirty="0">
                <a:effectLst>
                  <a:outerShdw blurRad="38100" dist="38100" dir="2700000" algn="tl">
                    <a:srgbClr val="C0C0C0"/>
                  </a:outerShdw>
                </a:effectLst>
              </a:rPr>
              <a:t>”</a:t>
            </a:r>
          </a:p>
          <a:p>
            <a:pPr>
              <a:defRPr/>
            </a:pPr>
            <a:r>
              <a:rPr lang="es-ES_tradnl" sz="1200" dirty="0">
                <a:effectLst>
                  <a:outerShdw blurRad="38100" dist="38100" dir="2700000" algn="tl">
                    <a:srgbClr val="C0C0C0"/>
                  </a:outerShdw>
                </a:effectLst>
              </a:rPr>
              <a:t>International </a:t>
            </a:r>
            <a:r>
              <a:rPr lang="es-ES_tradnl" sz="1200" dirty="0" err="1">
                <a:effectLst>
                  <a:outerShdw blurRad="38100" dist="38100" dir="2700000" algn="tl">
                    <a:srgbClr val="C0C0C0"/>
                  </a:outerShdw>
                </a:effectLst>
              </a:rPr>
              <a:t>Committee</a:t>
            </a:r>
            <a:r>
              <a:rPr lang="es-ES_tradnl" sz="1200" dirty="0">
                <a:effectLst>
                  <a:outerShdw blurRad="38100" dist="38100" dir="2700000" algn="tl">
                    <a:srgbClr val="C0C0C0"/>
                  </a:outerShdw>
                </a:effectLst>
              </a:rPr>
              <a:t> of Medical </a:t>
            </a:r>
            <a:r>
              <a:rPr lang="es-ES_tradnl" sz="1200" dirty="0" err="1">
                <a:effectLst>
                  <a:outerShdw blurRad="38100" dist="38100" dir="2700000" algn="tl">
                    <a:srgbClr val="C0C0C0"/>
                  </a:outerShdw>
                </a:effectLst>
              </a:rPr>
              <a:t>Journals</a:t>
            </a:r>
            <a:r>
              <a:rPr lang="es-ES_tradnl" sz="1200" dirty="0">
                <a:effectLst>
                  <a:outerShdw blurRad="38100" dist="38100" dir="2700000" algn="tl">
                    <a:srgbClr val="C0C0C0"/>
                  </a:outerShdw>
                </a:effectLst>
              </a:rPr>
              <a:t> </a:t>
            </a:r>
            <a:r>
              <a:rPr lang="es-ES_tradnl" sz="1200" dirty="0" err="1">
                <a:effectLst>
                  <a:outerShdw blurRad="38100" dist="38100" dir="2700000" algn="tl">
                    <a:srgbClr val="C0C0C0"/>
                  </a:outerShdw>
                </a:effectLst>
              </a:rPr>
              <a:t>Editors</a:t>
            </a:r>
            <a:r>
              <a:rPr lang="es-ES_tradnl" sz="1200" dirty="0">
                <a:effectLst>
                  <a:outerShdw blurRad="38100" dist="38100" dir="2700000" algn="tl">
                    <a:srgbClr val="C0C0C0"/>
                  </a:outerShdw>
                </a:effectLst>
              </a:rPr>
              <a:t> (ICMJE), 2010.</a:t>
            </a:r>
          </a:p>
        </p:txBody>
      </p:sp>
      <p:sp>
        <p:nvSpPr>
          <p:cNvPr id="102409"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
        <p:nvSpPr>
          <p:cNvPr id="7" name="Rectangle 4"/>
          <p:cNvSpPr>
            <a:spLocks noChangeArrowheads="1"/>
          </p:cNvSpPr>
          <p:nvPr/>
        </p:nvSpPr>
        <p:spPr bwMode="auto">
          <a:xfrm>
            <a:off x="1879600" y="1341438"/>
            <a:ext cx="5356225" cy="3786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a:r>
              <a:rPr lang="es-ES_tradnl" sz="2400" i="1" dirty="0"/>
              <a:t>“ </a:t>
            </a:r>
            <a:r>
              <a:rPr lang="es-ES_tradnl" sz="2400" dirty="0"/>
              <a:t>Un autor debe tomar la   responsabilidad de </a:t>
            </a:r>
            <a:r>
              <a:rPr lang="es-ES_tradnl" sz="2400" u="sng" dirty="0"/>
              <a:t>por lo menos un componente</a:t>
            </a:r>
            <a:r>
              <a:rPr lang="es-ES_tradnl" sz="2400" dirty="0"/>
              <a:t> del trabajo, </a:t>
            </a:r>
          </a:p>
          <a:p>
            <a:pPr algn="l"/>
            <a:endParaRPr lang="es-ES_tradnl" sz="1200" dirty="0"/>
          </a:p>
          <a:p>
            <a:pPr algn="l"/>
            <a:r>
              <a:rPr lang="es-ES_tradnl" sz="2400" dirty="0"/>
              <a:t>debería ser capaz de </a:t>
            </a:r>
            <a:r>
              <a:rPr lang="es-ES_tradnl" sz="2400" u="sng" dirty="0"/>
              <a:t>identificar quien es responsable de cada uno</a:t>
            </a:r>
            <a:r>
              <a:rPr lang="es-ES_tradnl" sz="2400" dirty="0"/>
              <a:t> de los otros componentes y </a:t>
            </a:r>
          </a:p>
          <a:p>
            <a:pPr algn="l"/>
            <a:endParaRPr lang="es-ES_tradnl" sz="1200" dirty="0"/>
          </a:p>
          <a:p>
            <a:pPr algn="l"/>
            <a:r>
              <a:rPr lang="es-ES_tradnl" sz="2400" dirty="0"/>
              <a:t>debería idealmente </a:t>
            </a:r>
            <a:r>
              <a:rPr lang="es-ES_tradnl" sz="2400" u="sng" dirty="0"/>
              <a:t>tener confianza en la habilidad e integridad</a:t>
            </a:r>
            <a:r>
              <a:rPr lang="es-ES_tradnl" sz="2400" dirty="0"/>
              <a:t> de sus coautores</a:t>
            </a:r>
            <a:r>
              <a:rPr lang="es-ES_tradnl" sz="2400" i="1" dirty="0"/>
              <a:t>”</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iterate type="lt">
                                    <p:tmAbs val="0"/>
                                  </p:iterate>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iterate type="lt">
                                    <p:tmAbs val="0"/>
                                  </p:iterate>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iterate type="lt">
                                    <p:tmAbs val="0"/>
                                  </p:iterate>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2057400" y="1196975"/>
            <a:ext cx="5029200" cy="1066800"/>
          </a:xfrm>
          <a:prstGeom prst="rect">
            <a:avLst/>
          </a:prstGeom>
          <a:solidFill>
            <a:srgbClr val="FFCCFF"/>
          </a:solidFill>
          <a:ln>
            <a:noFill/>
          </a:ln>
          <a:effectLst/>
          <a:extLst/>
        </p:spPr>
        <p:txBody>
          <a:bodyPr wrap="none">
            <a:spAutoFit/>
          </a:bodyPr>
          <a:lstStyle/>
          <a:p>
            <a:pPr>
              <a:defRPr/>
            </a:pPr>
            <a:r>
              <a:rPr lang="es-ES_tradnl" sz="3200" b="1" dirty="0">
                <a:solidFill>
                  <a:srgbClr val="CC3300"/>
                </a:solidFill>
                <a:effectLst>
                  <a:outerShdw blurRad="38100" dist="38100" dir="2700000" algn="tl">
                    <a:srgbClr val="000000"/>
                  </a:outerShdw>
                </a:effectLst>
              </a:rPr>
              <a:t>Cuantificación autoría y </a:t>
            </a:r>
          </a:p>
          <a:p>
            <a:pPr>
              <a:defRPr/>
            </a:pPr>
            <a:r>
              <a:rPr lang="es-ES_tradnl" sz="3200" b="1" dirty="0">
                <a:solidFill>
                  <a:srgbClr val="CC3300"/>
                </a:solidFill>
                <a:effectLst>
                  <a:outerShdw blurRad="38100" dist="38100" dir="2700000" algn="tl">
                    <a:srgbClr val="000000"/>
                  </a:outerShdw>
                </a:effectLst>
              </a:rPr>
              <a:t>orden de autores</a:t>
            </a:r>
          </a:p>
        </p:txBody>
      </p:sp>
      <p:sp>
        <p:nvSpPr>
          <p:cNvPr id="3" name="Text Box 8"/>
          <p:cNvSpPr txBox="1">
            <a:spLocks noChangeArrowheads="1"/>
          </p:cNvSpPr>
          <p:nvPr/>
        </p:nvSpPr>
        <p:spPr bwMode="auto">
          <a:xfrm>
            <a:off x="3713329" y="5719502"/>
            <a:ext cx="4384675"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charset="0"/>
              </a:defRPr>
            </a:lvl1pPr>
            <a:lvl2pPr marL="800100" indent="-342900" algn="l">
              <a:defRPr>
                <a:solidFill>
                  <a:schemeClr val="tx1"/>
                </a:solidFill>
                <a:latin typeface="Arial" charset="0"/>
              </a:defRPr>
            </a:lvl2pPr>
            <a:lvl3pPr marL="1257300" indent="-342900" algn="l">
              <a:defRPr>
                <a:solidFill>
                  <a:schemeClr val="tx1"/>
                </a:solidFill>
                <a:latin typeface="Arial" charset="0"/>
              </a:defRPr>
            </a:lvl3pPr>
            <a:lvl4pPr marL="1714500" indent="-342900" algn="l">
              <a:defRPr>
                <a:solidFill>
                  <a:schemeClr val="tx1"/>
                </a:solidFill>
                <a:latin typeface="Arial" charset="0"/>
              </a:defRPr>
            </a:lvl4pPr>
            <a:lvl5pPr marL="2171700" indent="-342900" algn="l">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marL="0" indent="0" algn="r">
              <a:defRPr/>
            </a:pPr>
            <a:r>
              <a:rPr lang="es-ES" sz="1200" dirty="0" smtClean="0">
                <a:effectLst>
                  <a:outerShdw blurRad="38100" dist="38100" dir="2700000" algn="tl">
                    <a:srgbClr val="C0C0C0"/>
                  </a:outerShdw>
                </a:effectLst>
                <a:latin typeface="Comic Sans MS" pitchFamily="66" charset="0"/>
              </a:rPr>
              <a:t>A. Acosta. </a:t>
            </a:r>
            <a:r>
              <a:rPr lang="es-ES" sz="1200" i="1" dirty="0" smtClean="0">
                <a:effectLst>
                  <a:outerShdw blurRad="38100" dist="38100" dir="2700000" algn="tl">
                    <a:srgbClr val="C0C0C0"/>
                  </a:outerShdw>
                </a:effectLst>
                <a:latin typeface="Comic Sans MS" pitchFamily="66" charset="0"/>
              </a:rPr>
              <a:t>Cómo definir autoría y orden de autoría en artículos científicos usando criterios cuantificables.</a:t>
            </a:r>
          </a:p>
          <a:p>
            <a:pPr algn="r">
              <a:defRPr/>
            </a:pPr>
            <a:r>
              <a:rPr lang="es-ES" sz="1200" i="1" dirty="0" err="1" smtClean="0">
                <a:effectLst>
                  <a:outerShdw blurRad="38100" dist="38100" dir="2700000" algn="tl">
                    <a:srgbClr val="C0C0C0"/>
                  </a:outerShdw>
                </a:effectLst>
                <a:latin typeface="Comic Sans MS" pitchFamily="66" charset="0"/>
              </a:rPr>
              <a:t>Universitas</a:t>
            </a:r>
            <a:r>
              <a:rPr lang="es-ES" sz="1200" i="1" dirty="0" smtClean="0">
                <a:effectLst>
                  <a:outerShdw blurRad="38100" dist="38100" dir="2700000" algn="tl">
                    <a:srgbClr val="C0C0C0"/>
                  </a:outerShdw>
                </a:effectLst>
                <a:latin typeface="Comic Sans MS" pitchFamily="66" charset="0"/>
              </a:rPr>
              <a:t> </a:t>
            </a:r>
            <a:r>
              <a:rPr lang="es-ES" sz="1200" i="1" dirty="0" err="1" smtClean="0">
                <a:effectLst>
                  <a:outerShdw blurRad="38100" dist="38100" dir="2700000" algn="tl">
                    <a:srgbClr val="C0C0C0"/>
                  </a:outerShdw>
                </a:effectLst>
                <a:latin typeface="Comic Sans MS" pitchFamily="66" charset="0"/>
              </a:rPr>
              <a:t>Scintiarum</a:t>
            </a:r>
            <a:r>
              <a:rPr lang="es-ES" sz="1200" i="1" dirty="0" smtClean="0">
                <a:effectLst>
                  <a:outerShdw blurRad="38100" dist="38100" dir="2700000" algn="tl">
                    <a:srgbClr val="C0C0C0"/>
                  </a:outerShdw>
                </a:effectLst>
                <a:latin typeface="Comic Sans MS" pitchFamily="66" charset="0"/>
              </a:rPr>
              <a:t> 2007; 12:67-81</a:t>
            </a:r>
          </a:p>
        </p:txBody>
      </p:sp>
      <p:sp>
        <p:nvSpPr>
          <p:cNvPr id="4" name="Text Box 9"/>
          <p:cNvSpPr txBox="1">
            <a:spLocks noChangeArrowheads="1"/>
          </p:cNvSpPr>
          <p:nvPr/>
        </p:nvSpPr>
        <p:spPr bwMode="auto">
          <a:xfrm>
            <a:off x="2123728" y="2349499"/>
            <a:ext cx="4891083" cy="24468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marL="342900" indent="-342900" algn="l">
              <a:defRPr>
                <a:solidFill>
                  <a:schemeClr val="tx1"/>
                </a:solidFill>
                <a:latin typeface="Arial" charset="0"/>
              </a:defRPr>
            </a:lvl1pPr>
            <a:lvl2pPr marL="800100" indent="-342900" algn="l">
              <a:defRPr>
                <a:solidFill>
                  <a:schemeClr val="tx1"/>
                </a:solidFill>
                <a:latin typeface="Arial" charset="0"/>
              </a:defRPr>
            </a:lvl2pPr>
            <a:lvl3pPr marL="1257300" indent="-342900" algn="l">
              <a:defRPr>
                <a:solidFill>
                  <a:schemeClr val="tx1"/>
                </a:solidFill>
                <a:latin typeface="Arial" charset="0"/>
              </a:defRPr>
            </a:lvl3pPr>
            <a:lvl4pPr marL="1714500" indent="-342900" algn="l">
              <a:defRPr>
                <a:solidFill>
                  <a:schemeClr val="tx1"/>
                </a:solidFill>
                <a:latin typeface="Arial" charset="0"/>
              </a:defRPr>
            </a:lvl4pPr>
            <a:lvl5pPr marL="2171700" indent="-342900" algn="l">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buFontTx/>
              <a:buAutoNum type="arabicPeriod"/>
              <a:defRPr/>
            </a:pPr>
            <a:r>
              <a:rPr lang="es-ES" sz="1800" dirty="0" smtClean="0">
                <a:effectLst>
                  <a:outerShdw blurRad="38100" dist="38100" dir="2700000" algn="tl">
                    <a:srgbClr val="C0C0C0"/>
                  </a:outerShdw>
                </a:effectLst>
                <a:latin typeface="Comic Sans MS" pitchFamily="66" charset="0"/>
              </a:rPr>
              <a:t>Planificación y elaboración del proyecto: </a:t>
            </a:r>
          </a:p>
          <a:p>
            <a:pPr marL="0" indent="0">
              <a:defRPr/>
            </a:pPr>
            <a:r>
              <a:rPr lang="es-ES" sz="1800" dirty="0">
                <a:effectLst>
                  <a:outerShdw blurRad="38100" dist="38100" dir="2700000" algn="tl">
                    <a:srgbClr val="C0C0C0"/>
                  </a:outerShdw>
                </a:effectLst>
                <a:latin typeface="Comic Sans MS" pitchFamily="66" charset="0"/>
              </a:rPr>
              <a:t> </a:t>
            </a:r>
            <a:r>
              <a:rPr lang="es-ES" sz="1800" dirty="0" smtClean="0">
                <a:effectLst>
                  <a:outerShdw blurRad="38100" dist="38100" dir="2700000" algn="tl">
                    <a:srgbClr val="C0C0C0"/>
                  </a:outerShdw>
                </a:effectLst>
                <a:latin typeface="Comic Sans MS" pitchFamily="66" charset="0"/>
              </a:rPr>
              <a:t>    Idea </a:t>
            </a:r>
            <a:r>
              <a:rPr lang="es-ES" sz="1600" b="1" dirty="0" smtClean="0">
                <a:effectLst>
                  <a:outerShdw blurRad="38100" dist="38100" dir="2700000" algn="tl">
                    <a:srgbClr val="C0C0C0"/>
                  </a:outerShdw>
                </a:effectLst>
                <a:latin typeface="Comic Sans MS" pitchFamily="66" charset="0"/>
              </a:rPr>
              <a:t>29%</a:t>
            </a:r>
          </a:p>
          <a:p>
            <a:pPr marL="0" indent="0">
              <a:defRPr/>
            </a:pPr>
            <a:endParaRPr lang="es-ES" sz="900" b="1" dirty="0" smtClean="0">
              <a:effectLst>
                <a:outerShdw blurRad="38100" dist="38100" dir="2700000" algn="tl">
                  <a:srgbClr val="C0C0C0"/>
                </a:outerShdw>
              </a:effectLst>
              <a:latin typeface="Comic Sans MS" pitchFamily="66" charset="0"/>
            </a:endParaRPr>
          </a:p>
          <a:p>
            <a:pPr>
              <a:buAutoNum type="arabicPeriod" startAt="2"/>
              <a:defRPr/>
            </a:pPr>
            <a:r>
              <a:rPr lang="es-ES" sz="1800" dirty="0" smtClean="0">
                <a:effectLst>
                  <a:outerShdw blurRad="38100" dist="38100" dir="2700000" algn="tl">
                    <a:srgbClr val="C0C0C0"/>
                  </a:outerShdw>
                </a:effectLst>
                <a:latin typeface="Comic Sans MS" pitchFamily="66" charset="0"/>
              </a:rPr>
              <a:t>Diseño y obtención de datos: </a:t>
            </a:r>
          </a:p>
          <a:p>
            <a:pPr marL="0" indent="0">
              <a:defRPr/>
            </a:pPr>
            <a:r>
              <a:rPr lang="es-ES" sz="1800" dirty="0" smtClean="0">
                <a:effectLst>
                  <a:outerShdw blurRad="38100" dist="38100" dir="2700000" algn="tl">
                    <a:srgbClr val="C0C0C0"/>
                  </a:outerShdw>
                </a:effectLst>
                <a:latin typeface="Comic Sans MS" pitchFamily="66" charset="0"/>
              </a:rPr>
              <a:t>     Recolección datos </a:t>
            </a:r>
            <a:r>
              <a:rPr lang="es-ES" sz="1600" b="1" dirty="0" smtClean="0">
                <a:effectLst>
                  <a:outerShdw blurRad="38100" dist="38100" dir="2700000" algn="tl">
                    <a:srgbClr val="C0C0C0"/>
                  </a:outerShdw>
                </a:effectLst>
                <a:latin typeface="Comic Sans MS" pitchFamily="66" charset="0"/>
              </a:rPr>
              <a:t>19%</a:t>
            </a:r>
          </a:p>
          <a:p>
            <a:pPr marL="0" indent="0">
              <a:defRPr/>
            </a:pPr>
            <a:endParaRPr lang="es-ES" sz="900" b="1" dirty="0" smtClean="0">
              <a:effectLst>
                <a:outerShdw blurRad="38100" dist="38100" dir="2700000" algn="tl">
                  <a:srgbClr val="C0C0C0"/>
                </a:outerShdw>
              </a:effectLst>
              <a:latin typeface="Comic Sans MS" pitchFamily="66" charset="0"/>
            </a:endParaRPr>
          </a:p>
          <a:p>
            <a:pPr>
              <a:buAutoNum type="arabicPeriod" startAt="3"/>
              <a:defRPr/>
            </a:pPr>
            <a:r>
              <a:rPr lang="es-ES" sz="1800" dirty="0" smtClean="0">
                <a:effectLst>
                  <a:outerShdw blurRad="38100" dist="38100" dir="2700000" algn="tl">
                    <a:srgbClr val="C0C0C0"/>
                  </a:outerShdw>
                </a:effectLst>
                <a:latin typeface="Comic Sans MS" pitchFamily="66" charset="0"/>
              </a:rPr>
              <a:t>Análisis y presentación de resultados: </a:t>
            </a:r>
          </a:p>
          <a:p>
            <a:pPr marL="0" indent="0">
              <a:defRPr/>
            </a:pPr>
            <a:r>
              <a:rPr lang="es-ES" sz="1800" dirty="0" smtClean="0">
                <a:effectLst>
                  <a:outerShdw blurRad="38100" dist="38100" dir="2700000" algn="tl">
                    <a:srgbClr val="C0C0C0"/>
                  </a:outerShdw>
                </a:effectLst>
                <a:latin typeface="Comic Sans MS" pitchFamily="66" charset="0"/>
              </a:rPr>
              <a:t>      Análisis  </a:t>
            </a:r>
            <a:r>
              <a:rPr lang="es-ES" sz="1600" b="1" dirty="0" smtClean="0">
                <a:effectLst>
                  <a:outerShdw blurRad="38100" dist="38100" dir="2700000" algn="tl">
                    <a:srgbClr val="C0C0C0"/>
                  </a:outerShdw>
                </a:effectLst>
                <a:latin typeface="Comic Sans MS" pitchFamily="66" charset="0"/>
              </a:rPr>
              <a:t>18%</a:t>
            </a:r>
          </a:p>
          <a:p>
            <a:pPr marL="0" indent="0">
              <a:defRPr/>
            </a:pPr>
            <a:endParaRPr lang="es-ES" sz="900" b="1" dirty="0" smtClean="0">
              <a:effectLst>
                <a:outerShdw blurRad="38100" dist="38100" dir="2700000" algn="tl">
                  <a:srgbClr val="C0C0C0"/>
                </a:outerShdw>
              </a:effectLst>
              <a:latin typeface="Comic Sans MS" pitchFamily="66" charset="0"/>
            </a:endParaRPr>
          </a:p>
          <a:p>
            <a:pPr>
              <a:buFontTx/>
              <a:buAutoNum type="arabicPeriod" startAt="4"/>
              <a:defRPr/>
            </a:pPr>
            <a:r>
              <a:rPr lang="es-ES" sz="1800" dirty="0" smtClean="0">
                <a:effectLst>
                  <a:outerShdw blurRad="38100" dist="38100" dir="2700000" algn="tl">
                    <a:srgbClr val="C0C0C0"/>
                  </a:outerShdw>
                </a:effectLst>
                <a:latin typeface="Comic Sans MS" pitchFamily="66" charset="0"/>
              </a:rPr>
              <a:t>Elaboración del manuscrito </a:t>
            </a:r>
            <a:r>
              <a:rPr lang="es-ES" sz="1600" b="1" dirty="0" smtClean="0">
                <a:effectLst>
                  <a:outerShdw blurRad="38100" dist="38100" dir="2700000" algn="tl">
                    <a:srgbClr val="C0C0C0"/>
                  </a:outerShdw>
                </a:effectLst>
                <a:latin typeface="Comic Sans MS" pitchFamily="66" charset="0"/>
              </a:rPr>
              <a:t>34%</a:t>
            </a:r>
          </a:p>
        </p:txBody>
      </p:sp>
      <p:sp>
        <p:nvSpPr>
          <p:cNvPr id="5" name="Text Box 10"/>
          <p:cNvSpPr txBox="1">
            <a:spLocks noChangeArrowheads="1"/>
          </p:cNvSpPr>
          <p:nvPr/>
        </p:nvSpPr>
        <p:spPr bwMode="auto">
          <a:xfrm>
            <a:off x="1674018" y="4834900"/>
            <a:ext cx="5795963"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800" dirty="0">
                <a:effectLst>
                  <a:outerShdw blurRad="38100" dist="38100" dir="2700000" algn="tl">
                    <a:srgbClr val="C0C0C0"/>
                  </a:outerShdw>
                </a:effectLst>
              </a:rPr>
              <a:t>Cada etapa tiene puntos y </a:t>
            </a:r>
            <a:r>
              <a:rPr lang="es-ES" sz="1800" dirty="0" smtClean="0">
                <a:effectLst>
                  <a:outerShdw blurRad="38100" dist="38100" dir="2700000" algn="tl">
                    <a:srgbClr val="C0C0C0"/>
                  </a:outerShdw>
                </a:effectLst>
              </a:rPr>
              <a:t>si </a:t>
            </a:r>
            <a:r>
              <a:rPr lang="es-ES" sz="1800" dirty="0">
                <a:effectLst>
                  <a:outerShdw blurRad="38100" dist="38100" dir="2700000" algn="tl">
                    <a:srgbClr val="C0C0C0"/>
                  </a:outerShdw>
                </a:effectLst>
              </a:rPr>
              <a:t>no se llena determinada </a:t>
            </a:r>
          </a:p>
          <a:p>
            <a:pPr>
              <a:defRPr/>
            </a:pPr>
            <a:r>
              <a:rPr lang="es-ES" sz="1800" dirty="0">
                <a:effectLst>
                  <a:outerShdw blurRad="38100" dist="38100" dir="2700000" algn="tl">
                    <a:srgbClr val="C0C0C0"/>
                  </a:outerShdw>
                </a:effectLst>
              </a:rPr>
              <a:t>cantidad (</a:t>
            </a:r>
            <a:r>
              <a:rPr lang="es-ES" sz="1600" b="1" dirty="0">
                <a:effectLst>
                  <a:outerShdw blurRad="38100" dist="38100" dir="2700000" algn="tl">
                    <a:srgbClr val="C0C0C0"/>
                  </a:outerShdw>
                </a:effectLst>
              </a:rPr>
              <a:t>15%)</a:t>
            </a:r>
            <a:r>
              <a:rPr lang="es-ES" sz="1800" dirty="0">
                <a:effectLst>
                  <a:outerShdw blurRad="38100" dist="38100" dir="2700000" algn="tl">
                    <a:srgbClr val="C0C0C0"/>
                  </a:outerShdw>
                </a:effectLst>
              </a:rPr>
              <a:t> no es autor sino colaborador</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7"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5" name="Text Box 7"/>
          <p:cNvSpPr txBox="1">
            <a:spLocks noChangeArrowheads="1"/>
          </p:cNvSpPr>
          <p:nvPr/>
        </p:nvSpPr>
        <p:spPr bwMode="auto">
          <a:xfrm>
            <a:off x="3491417" y="2581275"/>
            <a:ext cx="2161169" cy="9541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2800" dirty="0">
                <a:effectLst>
                  <a:outerShdw blurRad="38100" dist="38100" dir="2700000" algn="tl">
                    <a:srgbClr val="C0C0C0"/>
                  </a:outerShdw>
                </a:effectLst>
              </a:rPr>
              <a:t>El </a:t>
            </a:r>
            <a:r>
              <a:rPr lang="es-ES_tradnl" sz="2800" dirty="0" smtClean="0">
                <a:effectLst>
                  <a:outerShdw blurRad="38100" dist="38100" dir="2700000" algn="tl">
                    <a:srgbClr val="C0C0C0"/>
                  </a:outerShdw>
                </a:effectLst>
              </a:rPr>
              <a:t>primero…</a:t>
            </a:r>
            <a:endParaRPr lang="es-ES_tradnl" sz="2800" dirty="0">
              <a:effectLst>
                <a:outerShdw blurRad="38100" dist="38100" dir="2700000" algn="tl">
                  <a:srgbClr val="C0C0C0"/>
                </a:outerShdw>
              </a:effectLst>
            </a:endParaRPr>
          </a:p>
          <a:p>
            <a:pPr>
              <a:defRPr/>
            </a:pPr>
            <a:r>
              <a:rPr lang="es-ES_tradnl" sz="2800" dirty="0">
                <a:effectLst>
                  <a:outerShdw blurRad="38100" dist="38100" dir="2700000" algn="tl">
                    <a:srgbClr val="C0C0C0"/>
                  </a:outerShdw>
                </a:effectLst>
              </a:rPr>
              <a:t>El </a:t>
            </a:r>
            <a:r>
              <a:rPr lang="es-ES_tradnl" sz="2800" dirty="0" smtClean="0">
                <a:effectLst>
                  <a:outerShdw blurRad="38100" dist="38100" dir="2700000" algn="tl">
                    <a:srgbClr val="C0C0C0"/>
                  </a:outerShdw>
                </a:effectLst>
              </a:rPr>
              <a:t>último…</a:t>
            </a:r>
            <a:endParaRPr lang="es-ES_tradnl" sz="2800" dirty="0">
              <a:effectLst>
                <a:outerShdw blurRad="38100" dist="38100" dir="2700000" algn="tl">
                  <a:srgbClr val="C0C0C0"/>
                </a:outerShdw>
              </a:effectLst>
            </a:endParaRPr>
          </a:p>
        </p:txBody>
      </p:sp>
      <p:sp>
        <p:nvSpPr>
          <p:cNvPr id="89097" name="Text Box 9"/>
          <p:cNvSpPr txBox="1">
            <a:spLocks noChangeArrowheads="1"/>
          </p:cNvSpPr>
          <p:nvPr/>
        </p:nvSpPr>
        <p:spPr bwMode="auto">
          <a:xfrm>
            <a:off x="1002762" y="3644900"/>
            <a:ext cx="7136890" cy="156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1000" dirty="0">
                <a:effectLst>
                  <a:outerShdw blurRad="38100" dist="38100" dir="2700000" algn="tl">
                    <a:srgbClr val="C0C0C0"/>
                  </a:outerShdw>
                </a:effectLst>
              </a:rPr>
              <a:t> </a:t>
            </a:r>
            <a:r>
              <a:rPr lang="es-ES_tradnl" dirty="0">
                <a:effectLst>
                  <a:outerShdw blurRad="38100" dist="38100" dir="2700000" algn="tl">
                    <a:srgbClr val="C0C0C0"/>
                  </a:outerShdw>
                </a:effectLst>
              </a:rPr>
              <a:t>Esto varía según los investigadores, grupos, instituciones, </a:t>
            </a:r>
          </a:p>
          <a:p>
            <a:pPr>
              <a:defRPr/>
            </a:pPr>
            <a:r>
              <a:rPr lang="es-ES_tradnl" dirty="0">
                <a:effectLst>
                  <a:outerShdw blurRad="38100" dist="38100" dir="2700000" algn="tl">
                    <a:srgbClr val="C0C0C0"/>
                  </a:outerShdw>
                </a:effectLst>
              </a:rPr>
              <a:t>pero debe estar </a:t>
            </a:r>
            <a:r>
              <a:rPr lang="es-ES_tradnl" u="sng" dirty="0">
                <a:effectLst>
                  <a:outerShdw blurRad="38100" dist="38100" dir="2700000" algn="tl">
                    <a:srgbClr val="C0C0C0"/>
                  </a:outerShdw>
                </a:effectLst>
              </a:rPr>
              <a:t>decidido al inicio </a:t>
            </a:r>
            <a:r>
              <a:rPr lang="es-ES_tradnl" dirty="0">
                <a:effectLst>
                  <a:outerShdw blurRad="38100" dist="38100" dir="2700000" algn="tl">
                    <a:srgbClr val="C0C0C0"/>
                  </a:outerShdw>
                </a:effectLst>
              </a:rPr>
              <a:t>del trabajo</a:t>
            </a:r>
          </a:p>
          <a:p>
            <a:pPr>
              <a:defRPr/>
            </a:pPr>
            <a:endParaRPr lang="es-ES_tradnl" sz="1200" dirty="0">
              <a:effectLst>
                <a:outerShdw blurRad="38100" dist="38100" dir="2700000" algn="tl">
                  <a:srgbClr val="C0C0C0"/>
                </a:outerShdw>
              </a:effectLst>
            </a:endParaRPr>
          </a:p>
          <a:p>
            <a:pPr>
              <a:defRPr/>
            </a:pPr>
            <a:r>
              <a:rPr lang="es-ES_tradnl" dirty="0">
                <a:effectLst>
                  <a:outerShdw blurRad="38100" dist="38100" dir="2700000" algn="tl">
                    <a:srgbClr val="C0C0C0"/>
                  </a:outerShdw>
                </a:effectLst>
              </a:rPr>
              <a:t>Ahora hay como autor un </a:t>
            </a:r>
            <a:r>
              <a:rPr lang="es-ES_tradnl" sz="2400" u="sng" dirty="0">
                <a:effectLst>
                  <a:outerShdw blurRad="38100" dist="38100" dir="2700000" algn="tl">
                    <a:srgbClr val="C0C0C0"/>
                  </a:outerShdw>
                </a:effectLst>
              </a:rPr>
              <a:t>grupo</a:t>
            </a:r>
            <a:r>
              <a:rPr lang="es-ES_tradnl" dirty="0">
                <a:effectLst>
                  <a:outerShdw blurRad="38100" dist="38100" dir="2700000" algn="tl">
                    <a:srgbClr val="C0C0C0"/>
                  </a:outerShdw>
                </a:effectLst>
              </a:rPr>
              <a:t> de investigadores</a:t>
            </a:r>
          </a:p>
          <a:p>
            <a:pPr>
              <a:defRPr/>
            </a:pPr>
            <a:r>
              <a:rPr lang="es-ES_tradnl" dirty="0">
                <a:effectLst>
                  <a:outerShdw blurRad="38100" dist="38100" dir="2700000" algn="tl">
                    <a:srgbClr val="C0C0C0"/>
                  </a:outerShdw>
                </a:effectLst>
              </a:rPr>
              <a:t>Artículos con cientos o miles de autores!!</a:t>
            </a:r>
          </a:p>
        </p:txBody>
      </p:sp>
      <p:sp>
        <p:nvSpPr>
          <p:cNvPr id="89101" name="Text Box 13"/>
          <p:cNvSpPr txBox="1">
            <a:spLocks noChangeArrowheads="1"/>
          </p:cNvSpPr>
          <p:nvPr/>
        </p:nvSpPr>
        <p:spPr bwMode="auto">
          <a:xfrm>
            <a:off x="2717968" y="1654503"/>
            <a:ext cx="3708066" cy="523220"/>
          </a:xfrm>
          <a:prstGeom prst="rect">
            <a:avLst/>
          </a:prstGeom>
          <a:solidFill>
            <a:srgbClr val="FFCCFF"/>
          </a:solidFill>
          <a:ln w="28575">
            <a:solidFill>
              <a:srgbClr val="B82C00"/>
            </a:solidFill>
            <a:miter lim="800000"/>
            <a:headEnd/>
            <a:tailEnd/>
          </a:ln>
          <a:effectLst>
            <a:outerShdw dist="45791" dir="2021404"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Orden de los autores</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6"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09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90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5" grpId="0"/>
      <p:bldP spid="8909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64" name="Text Box 8"/>
          <p:cNvSpPr txBox="1">
            <a:spLocks noChangeArrowheads="1"/>
          </p:cNvSpPr>
          <p:nvPr/>
        </p:nvSpPr>
        <p:spPr bwMode="auto">
          <a:xfrm>
            <a:off x="2717173" y="1665742"/>
            <a:ext cx="3708066" cy="523220"/>
          </a:xfrm>
          <a:prstGeom prst="rect">
            <a:avLst/>
          </a:prstGeom>
          <a:solidFill>
            <a:srgbClr val="FFB7FF"/>
          </a:solidFill>
          <a:ln w="28575">
            <a:solidFill>
              <a:srgbClr val="B82C00"/>
            </a:solidFill>
            <a:miter lim="800000"/>
            <a:headEnd/>
            <a:tailEnd/>
          </a:ln>
          <a:effectLst>
            <a:outerShdw dist="45791" dir="2021404"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Orden de los autores</a:t>
            </a:r>
          </a:p>
        </p:txBody>
      </p:sp>
      <p:sp>
        <p:nvSpPr>
          <p:cNvPr id="198665" name="Text Box 9"/>
          <p:cNvSpPr txBox="1">
            <a:spLocks noChangeArrowheads="1"/>
          </p:cNvSpPr>
          <p:nvPr/>
        </p:nvSpPr>
        <p:spPr bwMode="auto">
          <a:xfrm>
            <a:off x="2656570" y="2521059"/>
            <a:ext cx="3830860" cy="1815882"/>
          </a:xfrm>
          <a:prstGeom prst="rect">
            <a:avLst/>
          </a:prstGeom>
          <a:solidFill>
            <a:srgbClr val="FFE1FF"/>
          </a:solidFill>
          <a:ln w="9525">
            <a:noFill/>
            <a:miter lim="800000"/>
            <a:headEnd/>
            <a:tailEnd/>
          </a:ln>
          <a:effectLst/>
          <a:extLst/>
        </p:spPr>
        <p:txBody>
          <a:bodyPr wrap="square">
            <a:spAutoFit/>
          </a:bodyPr>
          <a:lstStyle/>
          <a:p>
            <a:pPr>
              <a:spcBef>
                <a:spcPct val="50000"/>
              </a:spcBef>
              <a:defRPr/>
            </a:pPr>
            <a:r>
              <a:rPr lang="es-ES" sz="2800" dirty="0">
                <a:effectLst>
                  <a:outerShdw blurRad="38100" dist="38100" dir="2700000" algn="tl">
                    <a:srgbClr val="FFFFFF"/>
                  </a:outerShdw>
                </a:effectLst>
              </a:rPr>
              <a:t>¡Esto lo deciden </a:t>
            </a:r>
            <a:endParaRPr lang="es-ES" sz="2800" dirty="0" smtClean="0">
              <a:effectLst>
                <a:outerShdw blurRad="38100" dist="38100" dir="2700000" algn="tl">
                  <a:srgbClr val="FFFFFF"/>
                </a:outerShdw>
              </a:effectLst>
            </a:endParaRPr>
          </a:p>
          <a:p>
            <a:pPr>
              <a:spcBef>
                <a:spcPct val="50000"/>
              </a:spcBef>
              <a:defRPr/>
            </a:pPr>
            <a:r>
              <a:rPr lang="es-ES" sz="2800" dirty="0" smtClean="0">
                <a:effectLst>
                  <a:outerShdw blurRad="38100" dist="38100" dir="2700000" algn="tl">
                    <a:srgbClr val="FFFFFF"/>
                  </a:outerShdw>
                </a:effectLst>
              </a:rPr>
              <a:t>los </a:t>
            </a:r>
            <a:r>
              <a:rPr lang="es-ES" sz="2800" dirty="0">
                <a:effectLst>
                  <a:outerShdw blurRad="38100" dist="38100" dir="2700000" algn="tl">
                    <a:srgbClr val="FFFFFF"/>
                  </a:outerShdw>
                </a:effectLst>
              </a:rPr>
              <a:t>investigadores, </a:t>
            </a:r>
            <a:endParaRPr lang="es-ES" sz="2800" dirty="0" smtClean="0">
              <a:effectLst>
                <a:outerShdw blurRad="38100" dist="38100" dir="2700000" algn="tl">
                  <a:srgbClr val="FFFFFF"/>
                </a:outerShdw>
              </a:effectLst>
            </a:endParaRPr>
          </a:p>
          <a:p>
            <a:pPr>
              <a:spcBef>
                <a:spcPct val="50000"/>
              </a:spcBef>
              <a:defRPr/>
            </a:pPr>
            <a:r>
              <a:rPr lang="es-ES" sz="2800" dirty="0" smtClean="0">
                <a:effectLst>
                  <a:outerShdw blurRad="38100" dist="38100" dir="2700000" algn="tl">
                    <a:srgbClr val="FFFFFF"/>
                  </a:outerShdw>
                </a:effectLst>
              </a:rPr>
              <a:t>no </a:t>
            </a:r>
            <a:r>
              <a:rPr lang="es-ES" sz="2800" dirty="0">
                <a:effectLst>
                  <a:outerShdw blurRad="38100" dist="38100" dir="2700000" algn="tl">
                    <a:srgbClr val="FFFFFF"/>
                  </a:outerShdw>
                </a:effectLst>
              </a:rPr>
              <a:t>los editores!</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7"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98665"/>
                                        </p:tgtEl>
                                        <p:attrNameLst>
                                          <p:attrName>style.visibility</p:attrName>
                                        </p:attrNameLst>
                                      </p:cBhvr>
                                      <p:to>
                                        <p:strVal val="visible"/>
                                      </p:to>
                                    </p:set>
                                    <p:anim calcmode="discrete" valueType="clr">
                                      <p:cBhvr override="childStyle">
                                        <p:cTn id="7" dur="80"/>
                                        <p:tgtEl>
                                          <p:spTgt spid="19866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98665"/>
                                        </p:tgtEl>
                                        <p:attrNameLst>
                                          <p:attrName>fillcolor</p:attrName>
                                        </p:attrNameLst>
                                      </p:cBhvr>
                                      <p:tavLst>
                                        <p:tav tm="0">
                                          <p:val>
                                            <p:clrVal>
                                              <a:schemeClr val="accent2"/>
                                            </p:clrVal>
                                          </p:val>
                                        </p:tav>
                                        <p:tav tm="50000">
                                          <p:val>
                                            <p:clrVal>
                                              <a:schemeClr val="hlink"/>
                                            </p:clrVal>
                                          </p:val>
                                        </p:tav>
                                      </p:tavLst>
                                    </p:anim>
                                    <p:set>
                                      <p:cBhvr>
                                        <p:cTn id="9" dur="80"/>
                                        <p:tgtEl>
                                          <p:spTgt spid="19866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6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3"/>
          <p:cNvSpPr txBox="1">
            <a:spLocks noChangeArrowheads="1"/>
          </p:cNvSpPr>
          <p:nvPr/>
        </p:nvSpPr>
        <p:spPr bwMode="auto">
          <a:xfrm>
            <a:off x="2864025" y="3167390"/>
            <a:ext cx="3393879" cy="523220"/>
          </a:xfrm>
          <a:prstGeom prst="rect">
            <a:avLst/>
          </a:prstGeom>
          <a:solidFill>
            <a:srgbClr val="FFCCFF"/>
          </a:solidFill>
          <a:ln w="28575">
            <a:solidFill>
              <a:srgbClr val="B82C00"/>
            </a:solidFill>
            <a:miter lim="800000"/>
            <a:headEnd/>
            <a:tailEnd/>
          </a:ln>
          <a:effectLst>
            <a:outerShdw dist="45791" dir="2021404" algn="ctr" rotWithShape="0">
              <a:schemeClr val="tx1"/>
            </a:outerShdw>
          </a:effectLst>
        </p:spPr>
        <p:txBody>
          <a:bodyPr wrap="none">
            <a:spAutoFit/>
          </a:bodyPr>
          <a:lstStyle/>
          <a:p>
            <a:pPr>
              <a:defRPr/>
            </a:pPr>
            <a:r>
              <a:rPr lang="es-ES_tradnl" sz="2800" dirty="0" smtClean="0">
                <a:effectLst>
                  <a:outerShdw blurRad="38100" dist="38100" dir="2700000" algn="tl">
                    <a:srgbClr val="FFFFFF"/>
                  </a:outerShdw>
                </a:effectLst>
              </a:rPr>
              <a:t>Número de autores</a:t>
            </a:r>
            <a:endParaRPr lang="es-ES_tradnl" sz="2800" dirty="0">
              <a:effectLst>
                <a:outerShdw blurRad="38100" dist="38100" dir="2700000" algn="tl">
                  <a:srgbClr val="FFFFFF"/>
                </a:outerShdw>
              </a:effectLst>
            </a:endParaRPr>
          </a:p>
        </p:txBody>
      </p:sp>
      <p:sp>
        <p:nvSpPr>
          <p:cNvPr id="3"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4" name="3 CuadroTexto"/>
          <p:cNvSpPr txBox="1"/>
          <p:nvPr/>
        </p:nvSpPr>
        <p:spPr>
          <a:xfrm>
            <a:off x="2672281" y="4390261"/>
            <a:ext cx="3799438" cy="523220"/>
          </a:xfrm>
          <a:prstGeom prst="rect">
            <a:avLst/>
          </a:prstGeom>
          <a:noFill/>
        </p:spPr>
        <p:txBody>
          <a:bodyPr wrap="none" rtlCol="0">
            <a:spAutoFit/>
          </a:bodyPr>
          <a:lstStyle/>
          <a:p>
            <a:r>
              <a:rPr lang="es-VE" sz="2800" dirty="0" smtClean="0"/>
              <a:t>¿Cuántos pueden ser?</a:t>
            </a:r>
            <a:endParaRPr lang="es-VE" sz="2800" dirty="0"/>
          </a:p>
        </p:txBody>
      </p:sp>
      <p:sp>
        <p:nvSpPr>
          <p:cNvPr id="5" name="4 CuadroTexto"/>
          <p:cNvSpPr txBox="1"/>
          <p:nvPr/>
        </p:nvSpPr>
        <p:spPr>
          <a:xfrm>
            <a:off x="4960728" y="5636131"/>
            <a:ext cx="3021981" cy="400110"/>
          </a:xfrm>
          <a:prstGeom prst="rect">
            <a:avLst/>
          </a:prstGeom>
          <a:noFill/>
        </p:spPr>
        <p:txBody>
          <a:bodyPr wrap="none" rtlCol="0">
            <a:spAutoFit/>
          </a:bodyPr>
          <a:lstStyle/>
          <a:p>
            <a:r>
              <a:rPr lang="es-VE" dirty="0" smtClean="0"/>
              <a:t>Ejemplo BMJ julio 2014</a:t>
            </a:r>
            <a:endParaRPr lang="es-VE" dirty="0"/>
          </a:p>
        </p:txBody>
      </p:sp>
      <p:sp>
        <p:nvSpPr>
          <p:cNvPr id="6" name="5 Flecha derecha"/>
          <p:cNvSpPr/>
          <p:nvPr/>
        </p:nvSpPr>
        <p:spPr bwMode="auto">
          <a:xfrm>
            <a:off x="6660232" y="6165304"/>
            <a:ext cx="1322477" cy="288032"/>
          </a:xfrm>
          <a:prstGeom prst="rightArrow">
            <a:avLst/>
          </a:prstGeom>
          <a:solidFill>
            <a:srgbClr val="FFB7FF"/>
          </a:solid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3600" b="0" i="0" u="none" strike="noStrike" cap="none" normalizeH="0" baseline="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xmlns="" val="23589805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8830" y="412789"/>
            <a:ext cx="8887666" cy="6032421"/>
          </a:xfrm>
          <a:prstGeom prst="rect">
            <a:avLst/>
          </a:prstGeom>
        </p:spPr>
        <p:txBody>
          <a:bodyPr wrap="square">
            <a:spAutoFit/>
          </a:bodyPr>
          <a:lstStyle/>
          <a:p>
            <a:endParaRPr lang="es-VE" sz="1200" b="1" i="1" dirty="0" smtClean="0"/>
          </a:p>
          <a:p>
            <a:r>
              <a:rPr lang="es-VE" sz="1200" b="1" i="1" dirty="0" err="1" smtClean="0"/>
              <a:t>Association</a:t>
            </a:r>
            <a:r>
              <a:rPr lang="es-VE" sz="1200" b="1" i="1" dirty="0" smtClean="0"/>
              <a:t> </a:t>
            </a:r>
            <a:r>
              <a:rPr lang="es-VE" sz="1200" b="1" i="1" dirty="0" err="1"/>
              <a:t>between</a:t>
            </a:r>
            <a:r>
              <a:rPr lang="es-VE" sz="1200" b="1" i="1" dirty="0"/>
              <a:t> alcohol and cardiovascular </a:t>
            </a:r>
            <a:r>
              <a:rPr lang="es-VE" sz="1200" b="1" i="1" dirty="0" err="1"/>
              <a:t>disease</a:t>
            </a:r>
            <a:r>
              <a:rPr lang="es-VE" sz="1200" b="1" i="1" dirty="0"/>
              <a:t>: </a:t>
            </a:r>
            <a:r>
              <a:rPr lang="es-VE" sz="1200" b="1" i="1" dirty="0" err="1"/>
              <a:t>Mendelian</a:t>
            </a:r>
            <a:r>
              <a:rPr lang="es-VE" sz="1200" b="1" i="1" dirty="0"/>
              <a:t> </a:t>
            </a:r>
            <a:r>
              <a:rPr lang="es-VE" sz="1200" b="1" i="1" dirty="0" err="1"/>
              <a:t>randomisation</a:t>
            </a:r>
            <a:r>
              <a:rPr lang="es-VE" sz="1200" b="1" i="1" dirty="0"/>
              <a:t> </a:t>
            </a:r>
            <a:r>
              <a:rPr lang="es-VE" sz="1200" b="1" i="1" dirty="0" err="1"/>
              <a:t>analysis</a:t>
            </a:r>
            <a:r>
              <a:rPr lang="es-VE" sz="1200" b="1" i="1" dirty="0"/>
              <a:t> </a:t>
            </a:r>
            <a:r>
              <a:rPr lang="es-VE" sz="1200" b="1" i="1" dirty="0" err="1"/>
              <a:t>based</a:t>
            </a:r>
            <a:r>
              <a:rPr lang="es-VE" sz="1200" b="1" i="1" dirty="0"/>
              <a:t> </a:t>
            </a:r>
            <a:r>
              <a:rPr lang="es-VE" sz="1200" b="1" i="1" dirty="0" err="1"/>
              <a:t>on</a:t>
            </a:r>
            <a:r>
              <a:rPr lang="es-VE" sz="1200" b="1" i="1" dirty="0"/>
              <a:t> individual </a:t>
            </a:r>
            <a:r>
              <a:rPr lang="es-VE" sz="1200" b="1" i="1" dirty="0" err="1"/>
              <a:t>participant</a:t>
            </a:r>
            <a:r>
              <a:rPr lang="es-VE" sz="1200" b="1" i="1" dirty="0"/>
              <a:t> data</a:t>
            </a:r>
          </a:p>
          <a:p>
            <a:r>
              <a:rPr lang="es-VE" sz="1200" i="1" dirty="0"/>
              <a:t>BMJ 2014; 349 </a:t>
            </a:r>
            <a:r>
              <a:rPr lang="es-VE" sz="1200" i="1" dirty="0" err="1"/>
              <a:t>doi</a:t>
            </a:r>
            <a:r>
              <a:rPr lang="es-VE" sz="1200" i="1" dirty="0"/>
              <a:t>: http://dx.doi.org/10.1136/bmj.g4164 (</a:t>
            </a:r>
            <a:r>
              <a:rPr lang="es-VE" sz="1200" i="1" dirty="0" err="1"/>
              <a:t>Published</a:t>
            </a:r>
            <a:r>
              <a:rPr lang="es-VE" sz="1200" i="1" dirty="0"/>
              <a:t> 10 </a:t>
            </a:r>
            <a:r>
              <a:rPr lang="es-VE" sz="1200" i="1" dirty="0" err="1"/>
              <a:t>July</a:t>
            </a:r>
            <a:r>
              <a:rPr lang="es-VE" sz="1200" i="1" dirty="0"/>
              <a:t> 2014) Cite </a:t>
            </a:r>
            <a:r>
              <a:rPr lang="es-VE" sz="1200" i="1" dirty="0" err="1"/>
              <a:t>this</a:t>
            </a:r>
            <a:r>
              <a:rPr lang="es-VE" sz="1200" i="1" dirty="0"/>
              <a:t> as: BMJ 2014;349:g4164 </a:t>
            </a:r>
            <a:endParaRPr lang="es-VE" sz="1200" dirty="0"/>
          </a:p>
          <a:p>
            <a:pPr algn="l"/>
            <a:endParaRPr lang="es-VE" sz="1000" dirty="0" smtClean="0"/>
          </a:p>
          <a:p>
            <a:pPr algn="l"/>
            <a:r>
              <a:rPr lang="es-VE" sz="1000" dirty="0" smtClean="0"/>
              <a:t>Michael </a:t>
            </a:r>
            <a:r>
              <a:rPr lang="es-VE" sz="1000" dirty="0"/>
              <a:t>V Holmes, </a:t>
            </a:r>
            <a:r>
              <a:rPr lang="es-VE" sz="1000" dirty="0" err="1"/>
              <a:t>assistant</a:t>
            </a:r>
            <a:r>
              <a:rPr lang="es-VE" sz="1000" dirty="0"/>
              <a:t> </a:t>
            </a:r>
            <a:r>
              <a:rPr lang="es-VE" sz="1000" dirty="0" err="1"/>
              <a:t>professor</a:t>
            </a:r>
            <a:r>
              <a:rPr lang="es-VE" sz="1000" dirty="0"/>
              <a:t> (</a:t>
            </a:r>
            <a:r>
              <a:rPr lang="es-VE" sz="1000" dirty="0" err="1"/>
              <a:t>joint</a:t>
            </a:r>
            <a:r>
              <a:rPr lang="es-VE" sz="1000" dirty="0"/>
              <a:t> </a:t>
            </a:r>
            <a:r>
              <a:rPr lang="es-VE" sz="1000" dirty="0" err="1"/>
              <a:t>first</a:t>
            </a:r>
            <a:r>
              <a:rPr lang="es-VE" sz="1000" dirty="0"/>
              <a:t> </a:t>
            </a:r>
            <a:r>
              <a:rPr lang="es-VE" sz="1000" dirty="0" err="1"/>
              <a:t>author</a:t>
            </a:r>
            <a:r>
              <a:rPr lang="es-VE" sz="1000" dirty="0"/>
              <a:t>)</a:t>
            </a:r>
            <a:r>
              <a:rPr lang="es-VE" sz="1000" dirty="0">
                <a:hlinkClick r:id="rId2"/>
              </a:rPr>
              <a:t>1</a:t>
            </a:r>
            <a:r>
              <a:rPr lang="es-VE" sz="1000" dirty="0">
                <a:hlinkClick r:id="rId2"/>
              </a:rPr>
              <a:t>2</a:t>
            </a:r>
            <a:r>
              <a:rPr lang="es-VE" sz="1000" dirty="0">
                <a:hlinkClick r:id="rId2"/>
              </a:rPr>
              <a:t>3</a:t>
            </a:r>
            <a:r>
              <a:rPr lang="es-VE" sz="1000" dirty="0"/>
              <a:t>, </a:t>
            </a:r>
            <a:r>
              <a:rPr lang="es-VE" sz="1000" dirty="0" smtClean="0"/>
              <a:t> </a:t>
            </a:r>
            <a:r>
              <a:rPr lang="es-VE" sz="1000" dirty="0" err="1" smtClean="0"/>
              <a:t>Caroline</a:t>
            </a:r>
            <a:r>
              <a:rPr lang="es-VE" sz="1000" dirty="0" smtClean="0"/>
              <a:t> </a:t>
            </a:r>
            <a:r>
              <a:rPr lang="es-VE" sz="1000" dirty="0"/>
              <a:t>E Dale, </a:t>
            </a:r>
            <a:r>
              <a:rPr lang="es-VE" sz="1000" dirty="0" err="1"/>
              <a:t>research</a:t>
            </a:r>
            <a:r>
              <a:rPr lang="es-VE" sz="1000" dirty="0"/>
              <a:t> </a:t>
            </a:r>
            <a:r>
              <a:rPr lang="es-VE" sz="1000" dirty="0" err="1"/>
              <a:t>fellow</a:t>
            </a:r>
            <a:r>
              <a:rPr lang="es-VE" sz="1000" dirty="0"/>
              <a:t> (</a:t>
            </a:r>
            <a:r>
              <a:rPr lang="es-VE" sz="1000" dirty="0" err="1"/>
              <a:t>joint</a:t>
            </a:r>
            <a:r>
              <a:rPr lang="es-VE" sz="1000" dirty="0"/>
              <a:t> </a:t>
            </a:r>
            <a:r>
              <a:rPr lang="es-VE" sz="1000" dirty="0" err="1"/>
              <a:t>first</a:t>
            </a:r>
            <a:r>
              <a:rPr lang="es-VE" sz="1000" dirty="0"/>
              <a:t> </a:t>
            </a:r>
            <a:r>
              <a:rPr lang="es-VE" sz="1000" dirty="0" err="1"/>
              <a:t>author</a:t>
            </a:r>
            <a:r>
              <a:rPr lang="es-VE" sz="1000" dirty="0"/>
              <a:t>)</a:t>
            </a:r>
            <a:r>
              <a:rPr lang="es-VE" sz="1000" dirty="0">
                <a:hlinkClick r:id="rId2"/>
              </a:rPr>
              <a:t>4</a:t>
            </a:r>
            <a:r>
              <a:rPr lang="es-VE" sz="1000" dirty="0"/>
              <a:t>, </a:t>
            </a:r>
          </a:p>
          <a:p>
            <a:pPr algn="l"/>
            <a:r>
              <a:rPr lang="es-VE" sz="1000" dirty="0"/>
              <a:t>Luisa </a:t>
            </a:r>
            <a:r>
              <a:rPr lang="es-VE" sz="1000" dirty="0" err="1"/>
              <a:t>Zuccolo</a:t>
            </a:r>
            <a:r>
              <a:rPr lang="es-VE" sz="1000" dirty="0"/>
              <a:t>, </a:t>
            </a:r>
            <a:r>
              <a:rPr lang="es-VE" sz="1000" dirty="0" err="1"/>
              <a:t>population</a:t>
            </a:r>
            <a:r>
              <a:rPr lang="es-VE" sz="1000" dirty="0"/>
              <a:t> </a:t>
            </a:r>
            <a:r>
              <a:rPr lang="es-VE" sz="1000" dirty="0" err="1"/>
              <a:t>health</a:t>
            </a:r>
            <a:r>
              <a:rPr lang="es-VE" sz="1000" dirty="0"/>
              <a:t> </a:t>
            </a:r>
            <a:r>
              <a:rPr lang="es-VE" sz="1000" dirty="0" err="1"/>
              <a:t>scientist</a:t>
            </a:r>
            <a:r>
              <a:rPr lang="es-VE" sz="1000" dirty="0"/>
              <a:t> fellow</a:t>
            </a:r>
            <a:r>
              <a:rPr lang="es-VE" sz="1000" dirty="0">
                <a:hlinkClick r:id="rId2"/>
              </a:rPr>
              <a:t>5</a:t>
            </a:r>
            <a:r>
              <a:rPr lang="es-VE" sz="1000" dirty="0"/>
              <a:t>, </a:t>
            </a:r>
            <a:r>
              <a:rPr lang="es-VE" sz="1000" dirty="0" smtClean="0"/>
              <a:t>Richard </a:t>
            </a:r>
            <a:r>
              <a:rPr lang="es-VE" sz="1000" dirty="0"/>
              <a:t>J </a:t>
            </a:r>
            <a:r>
              <a:rPr lang="es-VE" sz="1000" dirty="0" err="1"/>
              <a:t>Silverwood</a:t>
            </a:r>
            <a:r>
              <a:rPr lang="es-VE" sz="1000" dirty="0"/>
              <a:t>, </a:t>
            </a:r>
            <a:r>
              <a:rPr lang="es-VE" sz="1000" dirty="0" err="1"/>
              <a:t>lecturer</a:t>
            </a:r>
            <a:r>
              <a:rPr lang="es-VE" sz="1000" dirty="0"/>
              <a:t> in medical statistics</a:t>
            </a:r>
            <a:r>
              <a:rPr lang="es-VE" sz="1000" dirty="0">
                <a:hlinkClick r:id="rId2"/>
              </a:rPr>
              <a:t>4</a:t>
            </a:r>
            <a:r>
              <a:rPr lang="es-VE" sz="1000" dirty="0">
                <a:hlinkClick r:id="rId2"/>
              </a:rPr>
              <a:t>6</a:t>
            </a:r>
            <a:r>
              <a:rPr lang="es-VE" sz="1000" dirty="0"/>
              <a:t>, </a:t>
            </a:r>
            <a:r>
              <a:rPr lang="es-VE" sz="1000" dirty="0" err="1" smtClean="0"/>
              <a:t>Yiran</a:t>
            </a:r>
            <a:r>
              <a:rPr lang="es-VE" sz="1000" dirty="0" smtClean="0"/>
              <a:t> </a:t>
            </a:r>
            <a:r>
              <a:rPr lang="es-VE" sz="1000" dirty="0" err="1"/>
              <a:t>Guo</a:t>
            </a:r>
            <a:r>
              <a:rPr lang="es-VE" sz="1000" dirty="0"/>
              <a:t>, </a:t>
            </a:r>
            <a:r>
              <a:rPr lang="es-VE" sz="1000" dirty="0" err="1"/>
              <a:t>research</a:t>
            </a:r>
            <a:r>
              <a:rPr lang="es-VE" sz="1000" dirty="0"/>
              <a:t> associate</a:t>
            </a:r>
            <a:r>
              <a:rPr lang="es-VE" sz="1000" dirty="0">
                <a:hlinkClick r:id="rId2"/>
              </a:rPr>
              <a:t>7</a:t>
            </a:r>
            <a:r>
              <a:rPr lang="es-VE" sz="1000" dirty="0">
                <a:hlinkClick r:id="rId2"/>
              </a:rPr>
              <a:t>8</a:t>
            </a:r>
            <a:r>
              <a:rPr lang="es-VE" sz="1000" dirty="0"/>
              <a:t>, </a:t>
            </a:r>
            <a:r>
              <a:rPr lang="es-VE" sz="1000" dirty="0" smtClean="0"/>
              <a:t> </a:t>
            </a:r>
            <a:r>
              <a:rPr lang="es-VE" sz="1000" dirty="0" err="1" smtClean="0"/>
              <a:t>Zheng</a:t>
            </a:r>
            <a:r>
              <a:rPr lang="es-VE" sz="1000" dirty="0" smtClean="0"/>
              <a:t> </a:t>
            </a:r>
            <a:r>
              <a:rPr lang="es-VE" sz="1000" dirty="0"/>
              <a:t>Ye, </a:t>
            </a:r>
            <a:r>
              <a:rPr lang="es-VE" sz="1000" dirty="0" err="1"/>
              <a:t>investigator</a:t>
            </a:r>
            <a:r>
              <a:rPr lang="es-VE" sz="1000" dirty="0"/>
              <a:t> scientist</a:t>
            </a:r>
            <a:r>
              <a:rPr lang="es-VE" sz="1000" dirty="0">
                <a:hlinkClick r:id="rId2"/>
              </a:rPr>
              <a:t>9</a:t>
            </a:r>
            <a:r>
              <a:rPr lang="es-VE" sz="1000" dirty="0"/>
              <a:t>, </a:t>
            </a:r>
            <a:r>
              <a:rPr lang="es-VE" sz="1000" dirty="0" smtClean="0"/>
              <a:t> David </a:t>
            </a:r>
            <a:r>
              <a:rPr lang="es-VE" sz="1000" dirty="0"/>
              <a:t>Prieto-Merino, </a:t>
            </a:r>
            <a:r>
              <a:rPr lang="es-VE" sz="1000" dirty="0" err="1"/>
              <a:t>lecturer</a:t>
            </a:r>
            <a:r>
              <a:rPr lang="es-VE" sz="1000" dirty="0"/>
              <a:t> in medical statistics</a:t>
            </a:r>
            <a:r>
              <a:rPr lang="es-VE" sz="1000" dirty="0">
                <a:hlinkClick r:id="rId2"/>
              </a:rPr>
              <a:t>4</a:t>
            </a:r>
            <a:r>
              <a:rPr lang="es-VE" sz="1000" dirty="0"/>
              <a:t>, </a:t>
            </a:r>
            <a:r>
              <a:rPr lang="es-VE" sz="1000" dirty="0" smtClean="0"/>
              <a:t>Abbas </a:t>
            </a:r>
            <a:r>
              <a:rPr lang="es-VE" sz="1000" dirty="0" err="1"/>
              <a:t>Dehghan</a:t>
            </a:r>
            <a:r>
              <a:rPr lang="es-VE" sz="1000" dirty="0"/>
              <a:t>, </a:t>
            </a:r>
            <a:r>
              <a:rPr lang="es-VE" sz="1000" dirty="0" err="1"/>
              <a:t>assistant</a:t>
            </a:r>
            <a:r>
              <a:rPr lang="es-VE" sz="1000" dirty="0"/>
              <a:t> professor</a:t>
            </a:r>
            <a:r>
              <a:rPr lang="es-VE" sz="1000" dirty="0">
                <a:hlinkClick r:id="rId2"/>
              </a:rPr>
              <a:t>10</a:t>
            </a:r>
            <a:r>
              <a:rPr lang="es-VE" sz="1000" dirty="0"/>
              <a:t>, </a:t>
            </a:r>
            <a:r>
              <a:rPr lang="es-VE" sz="1000" dirty="0" smtClean="0"/>
              <a:t> Stella </a:t>
            </a:r>
            <a:r>
              <a:rPr lang="es-VE" sz="1000" dirty="0" err="1"/>
              <a:t>Trompet</a:t>
            </a:r>
            <a:r>
              <a:rPr lang="es-VE" sz="1000" dirty="0"/>
              <a:t>, </a:t>
            </a:r>
            <a:r>
              <a:rPr lang="es-VE" sz="1000" dirty="0" err="1"/>
              <a:t>senior</a:t>
            </a:r>
            <a:r>
              <a:rPr lang="es-VE" sz="1000" dirty="0"/>
              <a:t> </a:t>
            </a:r>
            <a:r>
              <a:rPr lang="es-VE" sz="1000" dirty="0" smtClean="0"/>
              <a:t>researcher</a:t>
            </a:r>
            <a:r>
              <a:rPr lang="es-VE" sz="1000" dirty="0" smtClean="0">
                <a:hlinkClick r:id="rId2"/>
              </a:rPr>
              <a:t>11</a:t>
            </a:r>
            <a:r>
              <a:rPr lang="es-VE" sz="1000" dirty="0" smtClean="0"/>
              <a:t>, Andrew </a:t>
            </a:r>
            <a:r>
              <a:rPr lang="es-VE" sz="1000" dirty="0"/>
              <a:t>Wong, </a:t>
            </a:r>
            <a:r>
              <a:rPr lang="es-VE" sz="1000" dirty="0" err="1"/>
              <a:t>senior</a:t>
            </a:r>
            <a:r>
              <a:rPr lang="es-VE" sz="1000" dirty="0"/>
              <a:t> </a:t>
            </a:r>
            <a:r>
              <a:rPr lang="es-VE" sz="1000" dirty="0" err="1"/>
              <a:t>study</a:t>
            </a:r>
            <a:r>
              <a:rPr lang="es-VE" sz="1000" dirty="0"/>
              <a:t> manager</a:t>
            </a:r>
            <a:r>
              <a:rPr lang="es-VE" sz="1000" dirty="0">
                <a:hlinkClick r:id="rId2"/>
              </a:rPr>
              <a:t>12</a:t>
            </a:r>
            <a:r>
              <a:rPr lang="es-VE" sz="1000" dirty="0"/>
              <a:t>, </a:t>
            </a:r>
            <a:r>
              <a:rPr lang="es-VE" sz="1000" dirty="0" smtClean="0"/>
              <a:t>Alana </a:t>
            </a:r>
            <a:r>
              <a:rPr lang="es-VE" sz="1000" dirty="0" err="1"/>
              <a:t>Cavadino</a:t>
            </a:r>
            <a:r>
              <a:rPr lang="es-VE" sz="1000" dirty="0"/>
              <a:t>, </a:t>
            </a:r>
            <a:r>
              <a:rPr lang="es-VE" sz="1000" dirty="0" smtClean="0"/>
              <a:t>statistician</a:t>
            </a:r>
            <a:r>
              <a:rPr lang="es-VE" sz="1000" dirty="0" smtClean="0">
                <a:hlinkClick r:id="rId2"/>
              </a:rPr>
              <a:t>13</a:t>
            </a:r>
            <a:r>
              <a:rPr lang="es-VE" sz="1000" dirty="0" smtClean="0"/>
              <a:t>, </a:t>
            </a:r>
            <a:r>
              <a:rPr lang="es-VE" sz="1000" dirty="0" err="1" smtClean="0"/>
              <a:t>Dagmar</a:t>
            </a:r>
            <a:r>
              <a:rPr lang="es-VE" sz="1000" dirty="0" smtClean="0"/>
              <a:t> </a:t>
            </a:r>
            <a:r>
              <a:rPr lang="es-VE" sz="1000" dirty="0"/>
              <a:t>Drogan, scientist</a:t>
            </a:r>
            <a:r>
              <a:rPr lang="es-VE" sz="1000" dirty="0">
                <a:hlinkClick r:id="rId2"/>
              </a:rPr>
              <a:t>14</a:t>
            </a:r>
            <a:r>
              <a:rPr lang="es-VE" sz="1000" dirty="0"/>
              <a:t>, </a:t>
            </a:r>
            <a:r>
              <a:rPr lang="es-VE" sz="1000" dirty="0" smtClean="0"/>
              <a:t> </a:t>
            </a:r>
            <a:r>
              <a:rPr lang="es-VE" sz="1000" dirty="0" err="1" smtClean="0"/>
              <a:t>Sandosh</a:t>
            </a:r>
            <a:r>
              <a:rPr lang="es-VE" sz="1000" dirty="0" smtClean="0"/>
              <a:t> </a:t>
            </a:r>
            <a:r>
              <a:rPr lang="es-VE" sz="1000" dirty="0" err="1"/>
              <a:t>Padmanabhan</a:t>
            </a:r>
            <a:r>
              <a:rPr lang="es-VE" sz="1000" dirty="0"/>
              <a:t>, reader</a:t>
            </a:r>
            <a:r>
              <a:rPr lang="es-VE" sz="1000" dirty="0">
                <a:hlinkClick r:id="rId2"/>
              </a:rPr>
              <a:t>15</a:t>
            </a:r>
            <a:r>
              <a:rPr lang="es-VE" sz="1000" dirty="0"/>
              <a:t>, </a:t>
            </a:r>
            <a:r>
              <a:rPr lang="es-VE" sz="1000" dirty="0" err="1" smtClean="0"/>
              <a:t>Shanshan</a:t>
            </a:r>
            <a:r>
              <a:rPr lang="es-VE" sz="1000" dirty="0" smtClean="0"/>
              <a:t> </a:t>
            </a:r>
            <a:r>
              <a:rPr lang="es-VE" sz="1000" dirty="0"/>
              <a:t>Li, postdoctoral </a:t>
            </a:r>
            <a:r>
              <a:rPr lang="es-VE" sz="1000" dirty="0" err="1"/>
              <a:t>research</a:t>
            </a:r>
            <a:r>
              <a:rPr lang="es-VE" sz="1000" dirty="0"/>
              <a:t> fellow</a:t>
            </a:r>
            <a:r>
              <a:rPr lang="es-VE" sz="1000" dirty="0">
                <a:hlinkClick r:id="rId2"/>
              </a:rPr>
              <a:t>16</a:t>
            </a:r>
            <a:r>
              <a:rPr lang="es-VE" sz="1000" dirty="0"/>
              <a:t>, </a:t>
            </a:r>
            <a:r>
              <a:rPr lang="es-VE" sz="1000" dirty="0" smtClean="0"/>
              <a:t> </a:t>
            </a:r>
            <a:r>
              <a:rPr lang="es-VE" sz="1000" dirty="0" err="1" smtClean="0"/>
              <a:t>Ajay</a:t>
            </a:r>
            <a:r>
              <a:rPr lang="es-VE" sz="1000" dirty="0" smtClean="0"/>
              <a:t> </a:t>
            </a:r>
            <a:r>
              <a:rPr lang="es-VE" sz="1000" dirty="0" err="1"/>
              <a:t>Yesupriya</a:t>
            </a:r>
            <a:r>
              <a:rPr lang="es-VE" sz="1000" dirty="0"/>
              <a:t>, </a:t>
            </a:r>
            <a:r>
              <a:rPr lang="es-VE" sz="1000" dirty="0" err="1"/>
              <a:t>health</a:t>
            </a:r>
            <a:r>
              <a:rPr lang="es-VE" sz="1000" dirty="0"/>
              <a:t> scientist</a:t>
            </a:r>
            <a:r>
              <a:rPr lang="es-VE" sz="1000" dirty="0">
                <a:hlinkClick r:id="rId2"/>
              </a:rPr>
              <a:t>17</a:t>
            </a:r>
            <a:r>
              <a:rPr lang="es-VE" sz="1000" dirty="0"/>
              <a:t>, </a:t>
            </a:r>
            <a:r>
              <a:rPr lang="es-VE" sz="1000" dirty="0" smtClean="0"/>
              <a:t> Maarten </a:t>
            </a:r>
            <a:r>
              <a:rPr lang="es-VE" sz="1000" dirty="0" err="1"/>
              <a:t>Leusink</a:t>
            </a:r>
            <a:r>
              <a:rPr lang="es-VE" sz="1000" dirty="0"/>
              <a:t>, doctoral candidate</a:t>
            </a:r>
            <a:r>
              <a:rPr lang="es-VE" sz="1000" dirty="0">
                <a:hlinkClick r:id="rId2"/>
              </a:rPr>
              <a:t>18</a:t>
            </a:r>
            <a:r>
              <a:rPr lang="es-VE" sz="1000" dirty="0"/>
              <a:t>, </a:t>
            </a:r>
            <a:r>
              <a:rPr lang="es-VE" sz="1000" dirty="0" smtClean="0"/>
              <a:t>Johan </a:t>
            </a:r>
            <a:r>
              <a:rPr lang="es-VE" sz="1000" dirty="0" err="1"/>
              <a:t>Sundstrom</a:t>
            </a:r>
            <a:r>
              <a:rPr lang="es-VE" sz="1000" dirty="0"/>
              <a:t>, </a:t>
            </a:r>
            <a:r>
              <a:rPr lang="es-VE" sz="1000" dirty="0" err="1"/>
              <a:t>senior</a:t>
            </a:r>
            <a:r>
              <a:rPr lang="es-VE" sz="1000" dirty="0"/>
              <a:t> epidemiologist</a:t>
            </a:r>
            <a:r>
              <a:rPr lang="es-VE" sz="1000" dirty="0">
                <a:hlinkClick r:id="rId2"/>
              </a:rPr>
              <a:t>19</a:t>
            </a:r>
            <a:r>
              <a:rPr lang="es-VE" sz="1000" dirty="0"/>
              <a:t>, </a:t>
            </a:r>
            <a:r>
              <a:rPr lang="es-VE" sz="1000" dirty="0" smtClean="0"/>
              <a:t> </a:t>
            </a:r>
            <a:r>
              <a:rPr lang="es-VE" sz="1000" dirty="0" err="1" smtClean="0"/>
              <a:t>Jaroslav</a:t>
            </a:r>
            <a:r>
              <a:rPr lang="es-VE" sz="1000" dirty="0" smtClean="0"/>
              <a:t> </a:t>
            </a:r>
            <a:r>
              <a:rPr lang="es-VE" sz="1000" dirty="0"/>
              <a:t>A </a:t>
            </a:r>
            <a:r>
              <a:rPr lang="es-VE" sz="1000" dirty="0" err="1"/>
              <a:t>Hubacek</a:t>
            </a:r>
            <a:r>
              <a:rPr lang="es-VE" sz="1000" dirty="0"/>
              <a:t>, </a:t>
            </a:r>
            <a:r>
              <a:rPr lang="es-VE" sz="1000" dirty="0" err="1"/>
              <a:t>senior</a:t>
            </a:r>
            <a:r>
              <a:rPr lang="es-VE" sz="1000" dirty="0"/>
              <a:t> scientist</a:t>
            </a:r>
            <a:r>
              <a:rPr lang="es-VE" sz="1000" dirty="0">
                <a:hlinkClick r:id="rId2"/>
              </a:rPr>
              <a:t>20</a:t>
            </a:r>
            <a:r>
              <a:rPr lang="es-VE" sz="1000" dirty="0"/>
              <a:t>, </a:t>
            </a:r>
            <a:r>
              <a:rPr lang="es-VE" sz="1000" dirty="0" err="1" smtClean="0"/>
              <a:t>Hynek</a:t>
            </a:r>
            <a:r>
              <a:rPr lang="es-VE" sz="1000" dirty="0" smtClean="0"/>
              <a:t> </a:t>
            </a:r>
            <a:r>
              <a:rPr lang="es-VE" sz="1000" dirty="0" err="1"/>
              <a:t>Pikhart</a:t>
            </a:r>
            <a:r>
              <a:rPr lang="es-VE" sz="1000" dirty="0"/>
              <a:t>, </a:t>
            </a:r>
            <a:r>
              <a:rPr lang="es-VE" sz="1000" dirty="0" err="1"/>
              <a:t>senior</a:t>
            </a:r>
            <a:r>
              <a:rPr lang="es-VE" sz="1000" dirty="0"/>
              <a:t> lecturer</a:t>
            </a:r>
            <a:r>
              <a:rPr lang="es-VE" sz="1000" dirty="0">
                <a:hlinkClick r:id="rId2"/>
              </a:rPr>
              <a:t>21</a:t>
            </a:r>
            <a:r>
              <a:rPr lang="es-VE" sz="1000" dirty="0"/>
              <a:t>, </a:t>
            </a:r>
            <a:r>
              <a:rPr lang="es-VE" sz="1000" dirty="0" smtClean="0"/>
              <a:t> Daniel </a:t>
            </a:r>
            <a:r>
              <a:rPr lang="es-VE" sz="1000" dirty="0"/>
              <a:t>I </a:t>
            </a:r>
            <a:r>
              <a:rPr lang="es-VE" sz="1000" dirty="0" err="1"/>
              <a:t>Swerdlow</a:t>
            </a:r>
            <a:r>
              <a:rPr lang="es-VE" sz="1000" dirty="0"/>
              <a:t>, </a:t>
            </a:r>
            <a:r>
              <a:rPr lang="es-VE" sz="1000" dirty="0" err="1"/>
              <a:t>clinician</a:t>
            </a:r>
            <a:r>
              <a:rPr lang="es-VE" sz="1000" dirty="0"/>
              <a:t> scientist</a:t>
            </a:r>
            <a:r>
              <a:rPr lang="es-VE" sz="1000" dirty="0">
                <a:hlinkClick r:id="rId2"/>
              </a:rPr>
              <a:t>1</a:t>
            </a:r>
            <a:r>
              <a:rPr lang="es-VE" sz="1000" dirty="0"/>
              <a:t>, </a:t>
            </a:r>
            <a:r>
              <a:rPr lang="es-VE" sz="1000" dirty="0" err="1" smtClean="0"/>
              <a:t>Andrie</a:t>
            </a:r>
            <a:r>
              <a:rPr lang="es-VE" sz="1000" dirty="0" smtClean="0"/>
              <a:t> </a:t>
            </a:r>
            <a:r>
              <a:rPr lang="es-VE" sz="1000" dirty="0"/>
              <a:t>G </a:t>
            </a:r>
            <a:r>
              <a:rPr lang="es-VE" sz="1000" dirty="0" err="1"/>
              <a:t>Panayiotou</a:t>
            </a:r>
            <a:r>
              <a:rPr lang="es-VE" sz="1000" dirty="0"/>
              <a:t>, </a:t>
            </a:r>
            <a:r>
              <a:rPr lang="es-VE" sz="1000" dirty="0" err="1"/>
              <a:t>lecturer</a:t>
            </a:r>
            <a:r>
              <a:rPr lang="es-VE" sz="1000" dirty="0"/>
              <a:t> in </a:t>
            </a:r>
            <a:r>
              <a:rPr lang="es-VE" sz="1000" dirty="0" err="1"/>
              <a:t>public</a:t>
            </a:r>
            <a:r>
              <a:rPr lang="es-VE" sz="1000" dirty="0"/>
              <a:t> health</a:t>
            </a:r>
            <a:r>
              <a:rPr lang="es-VE" sz="1000" dirty="0">
                <a:hlinkClick r:id="rId2"/>
              </a:rPr>
              <a:t>22</a:t>
            </a:r>
            <a:r>
              <a:rPr lang="es-VE" sz="1000" dirty="0"/>
              <a:t>, </a:t>
            </a:r>
            <a:r>
              <a:rPr lang="es-VE" sz="1000" dirty="0" smtClean="0"/>
              <a:t> Svetlana </a:t>
            </a:r>
            <a:r>
              <a:rPr lang="es-VE" sz="1000" dirty="0"/>
              <a:t>A </a:t>
            </a:r>
            <a:r>
              <a:rPr lang="es-VE" sz="1000" dirty="0" err="1"/>
              <a:t>Borinskaya</a:t>
            </a:r>
            <a:r>
              <a:rPr lang="es-VE" sz="1000" dirty="0"/>
              <a:t>, </a:t>
            </a:r>
            <a:r>
              <a:rPr lang="es-VE" sz="1000" dirty="0" err="1"/>
              <a:t>leading</a:t>
            </a:r>
            <a:r>
              <a:rPr lang="es-VE" sz="1000" dirty="0"/>
              <a:t> researcher</a:t>
            </a:r>
            <a:r>
              <a:rPr lang="es-VE" sz="1000" dirty="0">
                <a:hlinkClick r:id="rId2"/>
              </a:rPr>
              <a:t>23</a:t>
            </a:r>
            <a:r>
              <a:rPr lang="es-VE" sz="1000" dirty="0"/>
              <a:t>, </a:t>
            </a:r>
            <a:r>
              <a:rPr lang="es-VE" sz="1000" dirty="0" smtClean="0"/>
              <a:t>Chris </a:t>
            </a:r>
            <a:r>
              <a:rPr lang="es-VE" sz="1000" dirty="0"/>
              <a:t>Finan, </a:t>
            </a:r>
            <a:r>
              <a:rPr lang="es-VE" sz="1000" dirty="0" smtClean="0"/>
              <a:t>bioinformatician</a:t>
            </a:r>
            <a:r>
              <a:rPr lang="es-VE" sz="1000" dirty="0" smtClean="0">
                <a:hlinkClick r:id="rId2"/>
              </a:rPr>
              <a:t>1</a:t>
            </a:r>
            <a:r>
              <a:rPr lang="es-VE" sz="1000" dirty="0" smtClean="0"/>
              <a:t>, Sonia </a:t>
            </a:r>
            <a:r>
              <a:rPr lang="es-VE" sz="1000" dirty="0" err="1"/>
              <a:t>Shah</a:t>
            </a:r>
            <a:r>
              <a:rPr lang="es-VE" sz="1000" dirty="0"/>
              <a:t>, postdoctoral </a:t>
            </a:r>
            <a:r>
              <a:rPr lang="es-VE" sz="1000" dirty="0" err="1"/>
              <a:t>research</a:t>
            </a:r>
            <a:r>
              <a:rPr lang="es-VE" sz="1000" dirty="0"/>
              <a:t> fellow</a:t>
            </a:r>
            <a:r>
              <a:rPr lang="es-VE" sz="1000" dirty="0">
                <a:hlinkClick r:id="rId2"/>
              </a:rPr>
              <a:t>24</a:t>
            </a:r>
            <a:r>
              <a:rPr lang="es-VE" sz="1000" dirty="0"/>
              <a:t>, </a:t>
            </a:r>
            <a:r>
              <a:rPr lang="es-VE" sz="1000" dirty="0" smtClean="0"/>
              <a:t> </a:t>
            </a:r>
            <a:r>
              <a:rPr lang="es-VE" sz="1000" dirty="0" err="1" smtClean="0"/>
              <a:t>Karoline</a:t>
            </a:r>
            <a:r>
              <a:rPr lang="es-VE" sz="1000" dirty="0" smtClean="0"/>
              <a:t> </a:t>
            </a:r>
            <a:r>
              <a:rPr lang="es-VE" sz="1000" dirty="0"/>
              <a:t>B </a:t>
            </a:r>
            <a:r>
              <a:rPr lang="es-VE" sz="1000" dirty="0" err="1"/>
              <a:t>Kuchenbaecker</a:t>
            </a:r>
            <a:r>
              <a:rPr lang="es-VE" sz="1000" dirty="0"/>
              <a:t>, </a:t>
            </a:r>
            <a:r>
              <a:rPr lang="es-VE" sz="1000" dirty="0" err="1"/>
              <a:t>research</a:t>
            </a:r>
            <a:r>
              <a:rPr lang="es-VE" sz="1000" dirty="0"/>
              <a:t> </a:t>
            </a:r>
            <a:r>
              <a:rPr lang="es-VE" sz="1000" dirty="0" err="1"/>
              <a:t>associate</a:t>
            </a:r>
            <a:r>
              <a:rPr lang="es-VE" sz="1000" dirty="0"/>
              <a:t> in </a:t>
            </a:r>
            <a:r>
              <a:rPr lang="es-VE" sz="1000" dirty="0" err="1"/>
              <a:t>genetic</a:t>
            </a:r>
            <a:r>
              <a:rPr lang="es-VE" sz="1000" dirty="0"/>
              <a:t> epidemiology</a:t>
            </a:r>
            <a:r>
              <a:rPr lang="es-VE" sz="1000" dirty="0">
                <a:hlinkClick r:id="rId2"/>
              </a:rPr>
              <a:t>25</a:t>
            </a:r>
            <a:r>
              <a:rPr lang="es-VE" sz="1000" dirty="0"/>
              <a:t>, </a:t>
            </a:r>
            <a:r>
              <a:rPr lang="es-VE" sz="1000" dirty="0" smtClean="0"/>
              <a:t> Tina </a:t>
            </a:r>
            <a:r>
              <a:rPr lang="es-VE" sz="1000" dirty="0" err="1"/>
              <a:t>Shah</a:t>
            </a:r>
            <a:r>
              <a:rPr lang="es-VE" sz="1000" dirty="0"/>
              <a:t>, postdoctoral </a:t>
            </a:r>
            <a:r>
              <a:rPr lang="es-VE" sz="1000" dirty="0" err="1"/>
              <a:t>research</a:t>
            </a:r>
            <a:r>
              <a:rPr lang="es-VE" sz="1000" dirty="0"/>
              <a:t> fellow</a:t>
            </a:r>
            <a:r>
              <a:rPr lang="es-VE" sz="1000" dirty="0">
                <a:hlinkClick r:id="rId2"/>
              </a:rPr>
              <a:t>1</a:t>
            </a:r>
            <a:r>
              <a:rPr lang="es-VE" sz="1000" dirty="0"/>
              <a:t>, </a:t>
            </a:r>
            <a:r>
              <a:rPr lang="es-VE" sz="1000" dirty="0" smtClean="0"/>
              <a:t> </a:t>
            </a:r>
            <a:r>
              <a:rPr lang="es-VE" sz="1000" dirty="0" err="1" smtClean="0"/>
              <a:t>Jorgen</a:t>
            </a:r>
            <a:r>
              <a:rPr lang="es-VE" sz="1000" dirty="0" smtClean="0"/>
              <a:t> </a:t>
            </a:r>
            <a:r>
              <a:rPr lang="es-VE" sz="1000" dirty="0" err="1"/>
              <a:t>Engmann</a:t>
            </a:r>
            <a:r>
              <a:rPr lang="es-VE" sz="1000" dirty="0"/>
              <a:t>, data manager</a:t>
            </a:r>
            <a:r>
              <a:rPr lang="es-VE" sz="1000" dirty="0">
                <a:hlinkClick r:id="rId2"/>
              </a:rPr>
              <a:t>1</a:t>
            </a:r>
            <a:r>
              <a:rPr lang="es-VE" sz="1000" dirty="0"/>
              <a:t>, </a:t>
            </a:r>
            <a:r>
              <a:rPr lang="es-VE" sz="1000" dirty="0" smtClean="0"/>
              <a:t> </a:t>
            </a:r>
            <a:r>
              <a:rPr lang="es-VE" sz="1000" dirty="0" err="1" smtClean="0"/>
              <a:t>Lasse</a:t>
            </a:r>
            <a:r>
              <a:rPr lang="es-VE" sz="1000" dirty="0" smtClean="0"/>
              <a:t> </a:t>
            </a:r>
            <a:r>
              <a:rPr lang="es-VE" sz="1000" dirty="0" err="1"/>
              <a:t>Folkersen</a:t>
            </a:r>
            <a:r>
              <a:rPr lang="es-VE" sz="1000" dirty="0"/>
              <a:t>, postdoctoral </a:t>
            </a:r>
            <a:r>
              <a:rPr lang="es-VE" sz="1000" dirty="0" err="1"/>
              <a:t>research</a:t>
            </a:r>
            <a:r>
              <a:rPr lang="es-VE" sz="1000" dirty="0"/>
              <a:t> fellow</a:t>
            </a:r>
            <a:r>
              <a:rPr lang="es-VE" sz="1000" dirty="0">
                <a:hlinkClick r:id="rId2"/>
              </a:rPr>
              <a:t>26</a:t>
            </a:r>
            <a:r>
              <a:rPr lang="es-VE" sz="1000" dirty="0"/>
              <a:t>, </a:t>
            </a:r>
            <a:r>
              <a:rPr lang="es-VE" sz="1000" dirty="0" smtClean="0"/>
              <a:t> Per </a:t>
            </a:r>
            <a:r>
              <a:rPr lang="es-VE" sz="1000" dirty="0" err="1"/>
              <a:t>Eriksson</a:t>
            </a:r>
            <a:r>
              <a:rPr lang="es-VE" sz="1000" dirty="0"/>
              <a:t>, </a:t>
            </a:r>
            <a:r>
              <a:rPr lang="es-VE" sz="1000" dirty="0" err="1"/>
              <a:t>professor</a:t>
            </a:r>
            <a:r>
              <a:rPr lang="es-VE" sz="1000" dirty="0"/>
              <a:t> of cardiovascular medicine</a:t>
            </a:r>
            <a:r>
              <a:rPr lang="es-VE" sz="1000" dirty="0">
                <a:hlinkClick r:id="rId2"/>
              </a:rPr>
              <a:t>26</a:t>
            </a:r>
            <a:r>
              <a:rPr lang="es-VE" sz="1000" dirty="0"/>
              <a:t>, </a:t>
            </a:r>
            <a:r>
              <a:rPr lang="es-VE" sz="1000" dirty="0" smtClean="0"/>
              <a:t> </a:t>
            </a:r>
            <a:r>
              <a:rPr lang="es-VE" sz="1000" dirty="0" err="1" smtClean="0"/>
              <a:t>Fulvio</a:t>
            </a:r>
            <a:r>
              <a:rPr lang="es-VE" sz="1000" dirty="0" smtClean="0"/>
              <a:t> </a:t>
            </a:r>
            <a:r>
              <a:rPr lang="es-VE" sz="1000" dirty="0" err="1"/>
              <a:t>Ricceri</a:t>
            </a:r>
            <a:r>
              <a:rPr lang="es-VE" sz="1000" dirty="0"/>
              <a:t>, </a:t>
            </a:r>
            <a:r>
              <a:rPr lang="es-VE" sz="1000" dirty="0" err="1"/>
              <a:t>epidemiologist</a:t>
            </a:r>
            <a:r>
              <a:rPr lang="es-VE" sz="1000" dirty="0"/>
              <a:t>, </a:t>
            </a:r>
            <a:r>
              <a:rPr lang="es-VE" sz="1000" dirty="0" err="1"/>
              <a:t>research</a:t>
            </a:r>
            <a:r>
              <a:rPr lang="es-VE" sz="1000" dirty="0"/>
              <a:t> fellow</a:t>
            </a:r>
            <a:r>
              <a:rPr lang="es-VE" sz="1000" dirty="0">
                <a:hlinkClick r:id="rId2"/>
              </a:rPr>
              <a:t>28</a:t>
            </a:r>
            <a:r>
              <a:rPr lang="es-VE" sz="1000" dirty="0"/>
              <a:t>, </a:t>
            </a:r>
            <a:r>
              <a:rPr lang="es-VE" sz="1000" dirty="0" err="1" smtClean="0"/>
              <a:t>Olle</a:t>
            </a:r>
            <a:r>
              <a:rPr lang="es-VE" sz="1000" dirty="0" smtClean="0"/>
              <a:t> </a:t>
            </a:r>
            <a:r>
              <a:rPr lang="es-VE" sz="1000" dirty="0" err="1"/>
              <a:t>Melander</a:t>
            </a:r>
            <a:r>
              <a:rPr lang="es-VE" sz="1000" dirty="0"/>
              <a:t>, professor</a:t>
            </a:r>
            <a:r>
              <a:rPr lang="es-VE" sz="1000" dirty="0">
                <a:hlinkClick r:id="rId2"/>
              </a:rPr>
              <a:t>27</a:t>
            </a:r>
            <a:r>
              <a:rPr lang="es-VE" sz="1000" dirty="0"/>
              <a:t>, </a:t>
            </a:r>
            <a:r>
              <a:rPr lang="es-VE" sz="1000" dirty="0" smtClean="0"/>
              <a:t> </a:t>
            </a:r>
            <a:r>
              <a:rPr lang="es-VE" sz="1000" dirty="0" err="1" smtClean="0"/>
              <a:t>Carlotta</a:t>
            </a:r>
            <a:r>
              <a:rPr lang="es-VE" sz="1000" dirty="0" smtClean="0"/>
              <a:t> </a:t>
            </a:r>
            <a:r>
              <a:rPr lang="es-VE" sz="1000" dirty="0"/>
              <a:t>Sacerdote, medical epidemiologist</a:t>
            </a:r>
            <a:r>
              <a:rPr lang="es-VE" sz="1000" dirty="0">
                <a:hlinkClick r:id="rId2"/>
              </a:rPr>
              <a:t>28</a:t>
            </a:r>
            <a:r>
              <a:rPr lang="es-VE" sz="1000" dirty="0"/>
              <a:t>, </a:t>
            </a:r>
            <a:r>
              <a:rPr lang="es-VE" sz="1000" dirty="0" smtClean="0"/>
              <a:t>Dale </a:t>
            </a:r>
            <a:r>
              <a:rPr lang="es-VE" sz="1000" dirty="0"/>
              <a:t>M Gamble, researcher</a:t>
            </a:r>
            <a:r>
              <a:rPr lang="es-VE" sz="1000" dirty="0">
                <a:hlinkClick r:id="rId2"/>
              </a:rPr>
              <a:t>29</a:t>
            </a:r>
            <a:r>
              <a:rPr lang="es-VE" sz="1000" dirty="0"/>
              <a:t>, </a:t>
            </a:r>
            <a:r>
              <a:rPr lang="es-VE" sz="1000" dirty="0" smtClean="0"/>
              <a:t> </a:t>
            </a:r>
            <a:r>
              <a:rPr lang="es-VE" sz="1000" dirty="0" err="1" smtClean="0"/>
              <a:t>Sruti</a:t>
            </a:r>
            <a:r>
              <a:rPr lang="es-VE" sz="1000" dirty="0" smtClean="0"/>
              <a:t> </a:t>
            </a:r>
            <a:r>
              <a:rPr lang="es-VE" sz="1000" dirty="0" err="1"/>
              <a:t>Rayaprolu</a:t>
            </a:r>
            <a:r>
              <a:rPr lang="es-VE" sz="1000" dirty="0"/>
              <a:t>, researcher</a:t>
            </a:r>
            <a:r>
              <a:rPr lang="es-VE" sz="1000" dirty="0">
                <a:hlinkClick r:id="rId2"/>
              </a:rPr>
              <a:t>30</a:t>
            </a:r>
            <a:r>
              <a:rPr lang="es-VE" sz="1000" dirty="0"/>
              <a:t>, </a:t>
            </a:r>
            <a:r>
              <a:rPr lang="es-VE" sz="1000" dirty="0" smtClean="0"/>
              <a:t>Owen </a:t>
            </a:r>
            <a:r>
              <a:rPr lang="es-VE" sz="1000" dirty="0"/>
              <a:t>A Ross, </a:t>
            </a:r>
            <a:r>
              <a:rPr lang="es-VE" sz="1000" dirty="0" err="1"/>
              <a:t>associate</a:t>
            </a:r>
            <a:r>
              <a:rPr lang="es-VE" sz="1000" dirty="0"/>
              <a:t> professor</a:t>
            </a:r>
            <a:r>
              <a:rPr lang="es-VE" sz="1000" dirty="0">
                <a:hlinkClick r:id="rId2"/>
              </a:rPr>
              <a:t>30</a:t>
            </a:r>
            <a:r>
              <a:rPr lang="es-VE" sz="1000" dirty="0"/>
              <a:t>, </a:t>
            </a:r>
            <a:r>
              <a:rPr lang="es-VE" sz="1000" dirty="0" smtClean="0"/>
              <a:t>Stela </a:t>
            </a:r>
            <a:r>
              <a:rPr lang="es-VE" sz="1000" dirty="0" err="1"/>
              <a:t>McLachlan</a:t>
            </a:r>
            <a:r>
              <a:rPr lang="es-VE" sz="1000" dirty="0"/>
              <a:t>, data manager</a:t>
            </a:r>
            <a:r>
              <a:rPr lang="es-VE" sz="1000" dirty="0">
                <a:hlinkClick r:id="rId2"/>
              </a:rPr>
              <a:t>31</a:t>
            </a:r>
            <a:r>
              <a:rPr lang="es-VE" sz="1000" dirty="0"/>
              <a:t>, </a:t>
            </a:r>
            <a:r>
              <a:rPr lang="es-VE" sz="1000" dirty="0" smtClean="0"/>
              <a:t>Olga </a:t>
            </a:r>
            <a:r>
              <a:rPr lang="es-VE" sz="1000" dirty="0" err="1"/>
              <a:t>Vikhireva</a:t>
            </a:r>
            <a:r>
              <a:rPr lang="es-VE" sz="1000" dirty="0"/>
              <a:t>, </a:t>
            </a:r>
            <a:r>
              <a:rPr lang="es-VE" sz="1000" dirty="0" err="1"/>
              <a:t>research</a:t>
            </a:r>
            <a:r>
              <a:rPr lang="es-VE" sz="1000" dirty="0"/>
              <a:t> associate</a:t>
            </a:r>
            <a:r>
              <a:rPr lang="es-VE" sz="1000" dirty="0">
                <a:hlinkClick r:id="rId2"/>
              </a:rPr>
              <a:t>21</a:t>
            </a:r>
            <a:r>
              <a:rPr lang="es-VE" sz="1000" dirty="0"/>
              <a:t>, </a:t>
            </a:r>
            <a:r>
              <a:rPr lang="es-VE" sz="1000" dirty="0" smtClean="0"/>
              <a:t>Ivonne </a:t>
            </a:r>
            <a:r>
              <a:rPr lang="es-VE" sz="1000" dirty="0" err="1"/>
              <a:t>Sluijs</a:t>
            </a:r>
            <a:r>
              <a:rPr lang="es-VE" sz="1000" dirty="0"/>
              <a:t>, </a:t>
            </a:r>
            <a:r>
              <a:rPr lang="es-VE" sz="1000" dirty="0" err="1"/>
              <a:t>assistant</a:t>
            </a:r>
            <a:r>
              <a:rPr lang="es-VE" sz="1000" dirty="0"/>
              <a:t> professor</a:t>
            </a:r>
            <a:r>
              <a:rPr lang="es-VE" sz="1000" dirty="0">
                <a:hlinkClick r:id="rId2"/>
              </a:rPr>
              <a:t>32</a:t>
            </a:r>
            <a:r>
              <a:rPr lang="es-VE" sz="1000" dirty="0"/>
              <a:t>, </a:t>
            </a:r>
            <a:r>
              <a:rPr lang="es-VE" sz="1000" dirty="0" smtClean="0"/>
              <a:t>Robert </a:t>
            </a:r>
            <a:r>
              <a:rPr lang="es-VE" sz="1000" dirty="0"/>
              <a:t>A Scott, </a:t>
            </a:r>
            <a:r>
              <a:rPr lang="es-VE" sz="1000" dirty="0" err="1"/>
              <a:t>senior</a:t>
            </a:r>
            <a:r>
              <a:rPr lang="es-VE" sz="1000" dirty="0"/>
              <a:t> </a:t>
            </a:r>
            <a:r>
              <a:rPr lang="es-VE" sz="1000" dirty="0" err="1"/>
              <a:t>investigator</a:t>
            </a:r>
            <a:r>
              <a:rPr lang="es-VE" sz="1000" dirty="0"/>
              <a:t> scientist</a:t>
            </a:r>
            <a:r>
              <a:rPr lang="es-VE" sz="1000" dirty="0">
                <a:hlinkClick r:id="rId2"/>
              </a:rPr>
              <a:t>9</a:t>
            </a:r>
            <a:r>
              <a:rPr lang="es-VE" sz="1000" dirty="0"/>
              <a:t>, </a:t>
            </a:r>
            <a:r>
              <a:rPr lang="es-VE" sz="1000" dirty="0" smtClean="0"/>
              <a:t>Vera </a:t>
            </a:r>
            <a:r>
              <a:rPr lang="es-VE" sz="1000" dirty="0" err="1"/>
              <a:t>Adamkova</a:t>
            </a:r>
            <a:r>
              <a:rPr lang="es-VE" sz="1000" dirty="0"/>
              <a:t>, head of department</a:t>
            </a:r>
            <a:r>
              <a:rPr lang="es-VE" sz="1000" dirty="0">
                <a:hlinkClick r:id="rId2"/>
              </a:rPr>
              <a:t>33</a:t>
            </a:r>
            <a:r>
              <a:rPr lang="es-VE" sz="1000" dirty="0"/>
              <a:t>, </a:t>
            </a:r>
            <a:r>
              <a:rPr lang="es-VE" sz="1000" dirty="0" smtClean="0"/>
              <a:t> </a:t>
            </a:r>
            <a:r>
              <a:rPr lang="es-VE" sz="1000" dirty="0" err="1" smtClean="0"/>
              <a:t>Leon</a:t>
            </a:r>
            <a:r>
              <a:rPr lang="es-VE" sz="1000" dirty="0" smtClean="0"/>
              <a:t> </a:t>
            </a:r>
            <a:r>
              <a:rPr lang="es-VE" sz="1000" dirty="0" err="1"/>
              <a:t>Flicker</a:t>
            </a:r>
            <a:r>
              <a:rPr lang="es-VE" sz="1000" dirty="0"/>
              <a:t>, </a:t>
            </a:r>
            <a:r>
              <a:rPr lang="es-VE" sz="1000" dirty="0" err="1"/>
              <a:t>professor</a:t>
            </a:r>
            <a:r>
              <a:rPr lang="es-VE" sz="1000" dirty="0"/>
              <a:t> of </a:t>
            </a:r>
            <a:r>
              <a:rPr lang="es-VE" sz="1000" dirty="0" err="1"/>
              <a:t>geriatric</a:t>
            </a:r>
            <a:r>
              <a:rPr lang="es-VE" sz="1000" dirty="0"/>
              <a:t> medicine</a:t>
            </a:r>
            <a:r>
              <a:rPr lang="es-VE" sz="1000" dirty="0">
                <a:hlinkClick r:id="rId2"/>
              </a:rPr>
              <a:t>34</a:t>
            </a:r>
            <a:r>
              <a:rPr lang="es-VE" sz="1000" dirty="0"/>
              <a:t>, </a:t>
            </a:r>
            <a:r>
              <a:rPr lang="es-VE" sz="1000" dirty="0" smtClean="0"/>
              <a:t>Frank M van </a:t>
            </a:r>
            <a:r>
              <a:rPr lang="es-VE" sz="1000" dirty="0" err="1" smtClean="0"/>
              <a:t>Bockxmeer</a:t>
            </a:r>
            <a:r>
              <a:rPr lang="es-VE" sz="1000" dirty="0" smtClean="0"/>
              <a:t>, director of cardiovascular </a:t>
            </a:r>
            <a:r>
              <a:rPr lang="es-VE" sz="1000" dirty="0" err="1" smtClean="0"/>
              <a:t>genetics</a:t>
            </a:r>
            <a:r>
              <a:rPr lang="es-VE" sz="1000" dirty="0" smtClean="0"/>
              <a:t> laboratory</a:t>
            </a:r>
            <a:r>
              <a:rPr lang="es-VE" sz="1000" dirty="0" smtClean="0">
                <a:hlinkClick r:id="rId2"/>
              </a:rPr>
              <a:t>35</a:t>
            </a:r>
            <a:r>
              <a:rPr lang="es-VE" sz="1000" dirty="0" smtClean="0"/>
              <a:t>, Christine </a:t>
            </a:r>
            <a:r>
              <a:rPr lang="es-VE" sz="1000" dirty="0" err="1" smtClean="0"/>
              <a:t>Power</a:t>
            </a:r>
            <a:r>
              <a:rPr lang="es-VE" sz="1000" dirty="0" smtClean="0"/>
              <a:t>, </a:t>
            </a:r>
            <a:r>
              <a:rPr lang="es-VE" sz="1000" dirty="0" err="1" smtClean="0"/>
              <a:t>professor</a:t>
            </a:r>
            <a:r>
              <a:rPr lang="es-VE" sz="1000" dirty="0" smtClean="0"/>
              <a:t> of </a:t>
            </a:r>
            <a:r>
              <a:rPr lang="es-VE" sz="1000" dirty="0" err="1" smtClean="0"/>
              <a:t>epidemiology</a:t>
            </a:r>
            <a:r>
              <a:rPr lang="es-VE" sz="1000" dirty="0" smtClean="0"/>
              <a:t> and </a:t>
            </a:r>
            <a:r>
              <a:rPr lang="es-VE" sz="1000" dirty="0" err="1" smtClean="0"/>
              <a:t>public</a:t>
            </a:r>
            <a:r>
              <a:rPr lang="es-VE" sz="1000" dirty="0" smtClean="0"/>
              <a:t> health</a:t>
            </a:r>
            <a:r>
              <a:rPr lang="es-VE" sz="1000" dirty="0" smtClean="0">
                <a:hlinkClick r:id="rId2"/>
              </a:rPr>
              <a:t>13</a:t>
            </a:r>
            <a:r>
              <a:rPr lang="es-VE" sz="1000" dirty="0" smtClean="0"/>
              <a:t>, Pedro </a:t>
            </a:r>
            <a:r>
              <a:rPr lang="es-VE" sz="1000" dirty="0"/>
              <a:t>Marques-Vidal, </a:t>
            </a:r>
            <a:r>
              <a:rPr lang="es-VE" sz="1000" dirty="0" err="1"/>
              <a:t>associate</a:t>
            </a:r>
            <a:r>
              <a:rPr lang="es-VE" sz="1000" dirty="0"/>
              <a:t> </a:t>
            </a:r>
            <a:r>
              <a:rPr lang="es-VE" sz="1000" dirty="0" err="1"/>
              <a:t>professor</a:t>
            </a:r>
            <a:r>
              <a:rPr lang="es-VE" sz="1000" dirty="0"/>
              <a:t> of </a:t>
            </a:r>
            <a:r>
              <a:rPr lang="es-VE" sz="1000" dirty="0" err="1"/>
              <a:t>internal</a:t>
            </a:r>
            <a:r>
              <a:rPr lang="es-VE" sz="1000" dirty="0"/>
              <a:t> </a:t>
            </a:r>
            <a:r>
              <a:rPr lang="es-VE" sz="1000" dirty="0" smtClean="0"/>
              <a:t>medicine</a:t>
            </a:r>
            <a:r>
              <a:rPr lang="es-VE" sz="1000" dirty="0" smtClean="0">
                <a:hlinkClick r:id="rId2"/>
              </a:rPr>
              <a:t>36</a:t>
            </a:r>
            <a:r>
              <a:rPr lang="es-VE" sz="1000" dirty="0" smtClean="0"/>
              <a:t>, Tom </a:t>
            </a:r>
            <a:r>
              <a:rPr lang="es-VE" sz="1000" dirty="0" err="1"/>
              <a:t>Meade</a:t>
            </a:r>
            <a:r>
              <a:rPr lang="es-VE" sz="1000" dirty="0"/>
              <a:t>, </a:t>
            </a:r>
            <a:r>
              <a:rPr lang="es-VE" sz="1000" dirty="0" err="1"/>
              <a:t>emeritus</a:t>
            </a:r>
            <a:r>
              <a:rPr lang="es-VE" sz="1000" dirty="0"/>
              <a:t> </a:t>
            </a:r>
            <a:r>
              <a:rPr lang="es-VE" sz="1000" dirty="0" err="1"/>
              <a:t>professor</a:t>
            </a:r>
            <a:r>
              <a:rPr lang="es-VE" sz="1000" dirty="0"/>
              <a:t> of </a:t>
            </a:r>
            <a:r>
              <a:rPr lang="es-VE" sz="1000" dirty="0" smtClean="0"/>
              <a:t>epidemiology</a:t>
            </a:r>
            <a:r>
              <a:rPr lang="es-VE" sz="1000" dirty="0" smtClean="0">
                <a:hlinkClick r:id="rId2"/>
              </a:rPr>
              <a:t>4</a:t>
            </a:r>
            <a:r>
              <a:rPr lang="es-VE" sz="1000" dirty="0" smtClean="0"/>
              <a:t>, Michael </a:t>
            </a:r>
            <a:r>
              <a:rPr lang="es-VE" sz="1000" dirty="0"/>
              <a:t>G </a:t>
            </a:r>
            <a:r>
              <a:rPr lang="es-VE" sz="1000" dirty="0" err="1"/>
              <a:t>Marmot</a:t>
            </a:r>
            <a:r>
              <a:rPr lang="es-VE" sz="1000" dirty="0"/>
              <a:t>, director of UCL </a:t>
            </a:r>
            <a:r>
              <a:rPr lang="es-VE" sz="1000" dirty="0" err="1"/>
              <a:t>institute</a:t>
            </a:r>
            <a:r>
              <a:rPr lang="es-VE" sz="1000" dirty="0"/>
              <a:t> of </a:t>
            </a:r>
            <a:r>
              <a:rPr lang="es-VE" sz="1000" dirty="0" err="1"/>
              <a:t>Health</a:t>
            </a:r>
            <a:r>
              <a:rPr lang="es-VE" sz="1000" dirty="0"/>
              <a:t> Equity</a:t>
            </a:r>
            <a:r>
              <a:rPr lang="es-VE" sz="1000" dirty="0">
                <a:hlinkClick r:id="rId2"/>
              </a:rPr>
              <a:t>37</a:t>
            </a:r>
            <a:r>
              <a:rPr lang="es-VE" sz="1000" dirty="0"/>
              <a:t>, </a:t>
            </a:r>
            <a:r>
              <a:rPr lang="es-VE" sz="1000" dirty="0" smtClean="0"/>
              <a:t> </a:t>
            </a:r>
            <a:r>
              <a:rPr lang="es-VE" sz="1000" dirty="0" err="1" smtClean="0"/>
              <a:t>Jose</a:t>
            </a:r>
            <a:r>
              <a:rPr lang="es-VE" sz="1000" dirty="0" smtClean="0"/>
              <a:t> </a:t>
            </a:r>
            <a:r>
              <a:rPr lang="es-VE" sz="1000" dirty="0"/>
              <a:t>M Ferro, </a:t>
            </a:r>
            <a:r>
              <a:rPr lang="es-VE" sz="1000" dirty="0" err="1"/>
              <a:t>professor</a:t>
            </a:r>
            <a:r>
              <a:rPr lang="es-VE" sz="1000" dirty="0"/>
              <a:t> of neurology</a:t>
            </a:r>
            <a:r>
              <a:rPr lang="es-VE" sz="1000" dirty="0">
                <a:hlinkClick r:id="rId2"/>
              </a:rPr>
              <a:t>38</a:t>
            </a:r>
            <a:r>
              <a:rPr lang="es-VE" sz="1000" dirty="0">
                <a:hlinkClick r:id="rId2"/>
              </a:rPr>
              <a:t>39</a:t>
            </a:r>
            <a:r>
              <a:rPr lang="es-VE" sz="1000" dirty="0"/>
              <a:t>, </a:t>
            </a:r>
            <a:r>
              <a:rPr lang="es-VE" sz="1000" dirty="0" err="1" smtClean="0"/>
              <a:t>Sofia</a:t>
            </a:r>
            <a:r>
              <a:rPr lang="es-VE" sz="1000" dirty="0" smtClean="0"/>
              <a:t> </a:t>
            </a:r>
            <a:r>
              <a:rPr lang="es-VE" sz="1000" dirty="0" err="1"/>
              <a:t>Paulos-Pinheiro</a:t>
            </a:r>
            <a:r>
              <a:rPr lang="es-VE" sz="1000" dirty="0"/>
              <a:t>, masters student</a:t>
            </a:r>
            <a:r>
              <a:rPr lang="es-VE" sz="1000" dirty="0">
                <a:hlinkClick r:id="rId2"/>
              </a:rPr>
              <a:t>40</a:t>
            </a:r>
            <a:r>
              <a:rPr lang="es-VE" sz="1000" dirty="0">
                <a:hlinkClick r:id="rId2"/>
              </a:rPr>
              <a:t>41</a:t>
            </a:r>
            <a:r>
              <a:rPr lang="es-VE" sz="1000" dirty="0"/>
              <a:t>, </a:t>
            </a:r>
            <a:r>
              <a:rPr lang="es-VE" sz="1000" dirty="0" smtClean="0"/>
              <a:t>Steve </a:t>
            </a:r>
            <a:r>
              <a:rPr lang="es-VE" sz="1000" dirty="0"/>
              <a:t>E </a:t>
            </a:r>
            <a:r>
              <a:rPr lang="es-VE" sz="1000" dirty="0" err="1"/>
              <a:t>Humphries</a:t>
            </a:r>
            <a:r>
              <a:rPr lang="es-VE" sz="1000" dirty="0"/>
              <a:t>, </a:t>
            </a:r>
            <a:r>
              <a:rPr lang="es-VE" sz="1000" dirty="0" err="1"/>
              <a:t>professor</a:t>
            </a:r>
            <a:r>
              <a:rPr lang="es-VE" sz="1000" dirty="0"/>
              <a:t> of cardiovascular </a:t>
            </a:r>
            <a:r>
              <a:rPr lang="es-VE" sz="1000" dirty="0" err="1"/>
              <a:t>genetics</a:t>
            </a:r>
            <a:r>
              <a:rPr lang="es-VE" sz="1000" dirty="0"/>
              <a:t> at UCL</a:t>
            </a:r>
            <a:r>
              <a:rPr lang="es-VE" sz="1000" dirty="0">
                <a:hlinkClick r:id="rId2"/>
              </a:rPr>
              <a:t>42</a:t>
            </a:r>
            <a:r>
              <a:rPr lang="es-VE" sz="1000" dirty="0"/>
              <a:t>, </a:t>
            </a:r>
            <a:r>
              <a:rPr lang="es-VE" sz="1000" dirty="0" err="1" smtClean="0"/>
              <a:t>Philippa</a:t>
            </a:r>
            <a:r>
              <a:rPr lang="es-VE" sz="1000" dirty="0" smtClean="0"/>
              <a:t> J Talmud</a:t>
            </a:r>
            <a:r>
              <a:rPr lang="es-VE" sz="1000" dirty="0"/>
              <a:t>, </a:t>
            </a:r>
            <a:r>
              <a:rPr lang="es-VE" sz="1000" dirty="0" err="1"/>
              <a:t>professor</a:t>
            </a:r>
            <a:r>
              <a:rPr lang="es-VE" sz="1000" dirty="0"/>
              <a:t> of cardiovascular genetics</a:t>
            </a:r>
            <a:r>
              <a:rPr lang="es-VE" sz="1000" dirty="0">
                <a:hlinkClick r:id="rId2"/>
              </a:rPr>
              <a:t>42</a:t>
            </a:r>
            <a:r>
              <a:rPr lang="es-VE" sz="1000" dirty="0"/>
              <a:t>, </a:t>
            </a:r>
            <a:r>
              <a:rPr lang="es-VE" sz="1000" dirty="0" smtClean="0"/>
              <a:t>Irene </a:t>
            </a:r>
            <a:r>
              <a:rPr lang="es-VE" sz="1000" dirty="0"/>
              <a:t>Mateo </a:t>
            </a:r>
            <a:r>
              <a:rPr lang="es-VE" sz="1000" dirty="0" err="1"/>
              <a:t>Leach</a:t>
            </a:r>
            <a:r>
              <a:rPr lang="es-VE" sz="1000" dirty="0"/>
              <a:t>, postdoctoral </a:t>
            </a:r>
            <a:r>
              <a:rPr lang="es-VE" sz="1000" dirty="0" err="1"/>
              <a:t>research</a:t>
            </a:r>
            <a:r>
              <a:rPr lang="es-VE" sz="1000" dirty="0"/>
              <a:t> fellow</a:t>
            </a:r>
            <a:r>
              <a:rPr lang="es-VE" sz="1000" dirty="0">
                <a:hlinkClick r:id="rId2"/>
              </a:rPr>
              <a:t>43</a:t>
            </a:r>
            <a:r>
              <a:rPr lang="es-VE" sz="1000" dirty="0"/>
              <a:t>, </a:t>
            </a:r>
            <a:r>
              <a:rPr lang="es-VE" sz="1000" dirty="0" err="1" smtClean="0"/>
              <a:t>Niek</a:t>
            </a:r>
            <a:r>
              <a:rPr lang="es-VE" sz="1000" dirty="0" smtClean="0"/>
              <a:t> </a:t>
            </a:r>
            <a:r>
              <a:rPr lang="es-VE" sz="1000" dirty="0" err="1"/>
              <a:t>Verweij</a:t>
            </a:r>
            <a:r>
              <a:rPr lang="es-VE" sz="1000" dirty="0"/>
              <a:t>, doctoral candidate</a:t>
            </a:r>
            <a:r>
              <a:rPr lang="es-VE" sz="1000" dirty="0">
                <a:hlinkClick r:id="rId2"/>
              </a:rPr>
              <a:t>43</a:t>
            </a:r>
            <a:r>
              <a:rPr lang="es-VE" sz="1000" dirty="0"/>
              <a:t>, </a:t>
            </a:r>
            <a:r>
              <a:rPr lang="es-VE" sz="1000" dirty="0" smtClean="0"/>
              <a:t>Allan </a:t>
            </a:r>
            <a:r>
              <a:rPr lang="es-VE" sz="1000" dirty="0" err="1"/>
              <a:t>Linneberg</a:t>
            </a:r>
            <a:r>
              <a:rPr lang="es-VE" sz="1000" dirty="0"/>
              <a:t>, professor</a:t>
            </a:r>
            <a:r>
              <a:rPr lang="es-VE" sz="1000" dirty="0">
                <a:hlinkClick r:id="rId2"/>
              </a:rPr>
              <a:t>44</a:t>
            </a:r>
            <a:r>
              <a:rPr lang="es-VE" sz="1000" dirty="0"/>
              <a:t>, </a:t>
            </a:r>
            <a:r>
              <a:rPr lang="es-VE" sz="1000" dirty="0" smtClean="0"/>
              <a:t>Tea </a:t>
            </a:r>
            <a:r>
              <a:rPr lang="es-VE" sz="1000" dirty="0" err="1"/>
              <a:t>Skaaby</a:t>
            </a:r>
            <a:r>
              <a:rPr lang="es-VE" sz="1000" dirty="0"/>
              <a:t>, doctoral candidate</a:t>
            </a:r>
            <a:r>
              <a:rPr lang="es-VE" sz="1000" dirty="0">
                <a:hlinkClick r:id="rId2"/>
              </a:rPr>
              <a:t>44</a:t>
            </a:r>
            <a:r>
              <a:rPr lang="es-VE" sz="1000" dirty="0"/>
              <a:t>, </a:t>
            </a:r>
            <a:r>
              <a:rPr lang="es-VE" sz="1000" dirty="0" err="1" smtClean="0"/>
              <a:t>Pieter</a:t>
            </a:r>
            <a:r>
              <a:rPr lang="es-VE" sz="1000" dirty="0" smtClean="0"/>
              <a:t> </a:t>
            </a:r>
            <a:r>
              <a:rPr lang="es-VE" sz="1000" dirty="0"/>
              <a:t>A </a:t>
            </a:r>
            <a:r>
              <a:rPr lang="es-VE" sz="1000" dirty="0" err="1"/>
              <a:t>Doevendans</a:t>
            </a:r>
            <a:r>
              <a:rPr lang="es-VE" sz="1000" dirty="0"/>
              <a:t>, </a:t>
            </a:r>
            <a:r>
              <a:rPr lang="es-VE" sz="1000" dirty="0" err="1"/>
              <a:t>chief</a:t>
            </a:r>
            <a:r>
              <a:rPr lang="es-VE" sz="1000" dirty="0"/>
              <a:t> cardiologist</a:t>
            </a:r>
            <a:r>
              <a:rPr lang="es-VE" sz="1000" dirty="0">
                <a:hlinkClick r:id="rId2"/>
              </a:rPr>
              <a:t>45</a:t>
            </a:r>
            <a:r>
              <a:rPr lang="es-VE" sz="1000" dirty="0"/>
              <a:t>, </a:t>
            </a:r>
            <a:r>
              <a:rPr lang="es-VE" sz="1000" dirty="0" smtClean="0"/>
              <a:t>Maarten </a:t>
            </a:r>
            <a:r>
              <a:rPr lang="es-VE" sz="1000" dirty="0"/>
              <a:t>J </a:t>
            </a:r>
            <a:r>
              <a:rPr lang="es-VE" sz="1000" dirty="0" err="1"/>
              <a:t>Cramer</a:t>
            </a:r>
            <a:r>
              <a:rPr lang="es-VE" sz="1000" dirty="0"/>
              <a:t>, </a:t>
            </a:r>
            <a:r>
              <a:rPr lang="es-VE" sz="1000" dirty="0" err="1"/>
              <a:t>consultant</a:t>
            </a:r>
            <a:r>
              <a:rPr lang="es-VE" sz="1000" dirty="0"/>
              <a:t> cardiologist</a:t>
            </a:r>
            <a:r>
              <a:rPr lang="es-VE" sz="1000" dirty="0">
                <a:hlinkClick r:id="rId2"/>
              </a:rPr>
              <a:t>45</a:t>
            </a:r>
            <a:r>
              <a:rPr lang="es-VE" sz="1000" dirty="0"/>
              <a:t>, </a:t>
            </a:r>
            <a:r>
              <a:rPr lang="es-VE" sz="1000" dirty="0" err="1" smtClean="0"/>
              <a:t>Pim</a:t>
            </a:r>
            <a:r>
              <a:rPr lang="es-VE" sz="1000" dirty="0" smtClean="0"/>
              <a:t> </a:t>
            </a:r>
            <a:r>
              <a:rPr lang="es-VE" sz="1000" dirty="0"/>
              <a:t>van der </a:t>
            </a:r>
            <a:r>
              <a:rPr lang="es-VE" sz="1000" dirty="0" err="1"/>
              <a:t>Harst</a:t>
            </a:r>
            <a:r>
              <a:rPr lang="es-VE" sz="1000" dirty="0"/>
              <a:t>, cardiologist</a:t>
            </a:r>
            <a:r>
              <a:rPr lang="es-VE" sz="1000" dirty="0">
                <a:hlinkClick r:id="rId2"/>
              </a:rPr>
              <a:t>43</a:t>
            </a:r>
            <a:r>
              <a:rPr lang="es-VE" sz="1000" dirty="0">
                <a:hlinkClick r:id="rId2"/>
              </a:rPr>
              <a:t>46</a:t>
            </a:r>
            <a:r>
              <a:rPr lang="es-VE" sz="1000" dirty="0">
                <a:hlinkClick r:id="rId2"/>
              </a:rPr>
              <a:t>47</a:t>
            </a:r>
            <a:r>
              <a:rPr lang="es-VE" sz="1000" dirty="0"/>
              <a:t>, </a:t>
            </a:r>
            <a:r>
              <a:rPr lang="es-VE" sz="1000" dirty="0" smtClean="0"/>
              <a:t>Olaf </a:t>
            </a:r>
            <a:r>
              <a:rPr lang="es-VE" sz="1000" dirty="0"/>
              <a:t>H </a:t>
            </a:r>
            <a:r>
              <a:rPr lang="es-VE" sz="1000" dirty="0" err="1"/>
              <a:t>Klungel</a:t>
            </a:r>
            <a:r>
              <a:rPr lang="es-VE" sz="1000" dirty="0"/>
              <a:t>, </a:t>
            </a:r>
            <a:r>
              <a:rPr lang="es-VE" sz="1000" dirty="0" err="1"/>
              <a:t>associate</a:t>
            </a:r>
            <a:r>
              <a:rPr lang="es-VE" sz="1000" dirty="0"/>
              <a:t> </a:t>
            </a:r>
            <a:r>
              <a:rPr lang="es-VE" sz="1000" dirty="0" err="1"/>
              <a:t>professor</a:t>
            </a:r>
            <a:r>
              <a:rPr lang="es-VE" sz="1000" dirty="0"/>
              <a:t> of </a:t>
            </a:r>
            <a:r>
              <a:rPr lang="es-VE" sz="1000" dirty="0" err="1"/>
              <a:t>pharmacoepidemiologic</a:t>
            </a:r>
            <a:r>
              <a:rPr lang="es-VE" sz="1000" dirty="0"/>
              <a:t> methods</a:t>
            </a:r>
            <a:r>
              <a:rPr lang="es-VE" sz="1000" dirty="0">
                <a:hlinkClick r:id="rId2"/>
              </a:rPr>
              <a:t>18</a:t>
            </a:r>
            <a:r>
              <a:rPr lang="es-VE" sz="1000" dirty="0"/>
              <a:t>, </a:t>
            </a:r>
            <a:r>
              <a:rPr lang="es-VE" sz="1000" dirty="0" smtClean="0"/>
              <a:t>Nicole </a:t>
            </a:r>
            <a:r>
              <a:rPr lang="es-VE" sz="1000" dirty="0"/>
              <a:t>F </a:t>
            </a:r>
            <a:r>
              <a:rPr lang="es-VE" sz="1000" dirty="0" err="1"/>
              <a:t>Dowling</a:t>
            </a:r>
            <a:r>
              <a:rPr lang="es-VE" sz="1000" dirty="0"/>
              <a:t>, epidemiologist</a:t>
            </a:r>
            <a:r>
              <a:rPr lang="es-VE" sz="1000" dirty="0">
                <a:hlinkClick r:id="rId2"/>
              </a:rPr>
              <a:t>17</a:t>
            </a:r>
            <a:r>
              <a:rPr lang="es-VE" sz="1000" dirty="0"/>
              <a:t>, </a:t>
            </a:r>
            <a:r>
              <a:rPr lang="es-VE" sz="1000" dirty="0" smtClean="0"/>
              <a:t>Anna </a:t>
            </a:r>
            <a:r>
              <a:rPr lang="es-VE" sz="1000" dirty="0"/>
              <a:t>F </a:t>
            </a:r>
            <a:r>
              <a:rPr lang="es-VE" sz="1000" dirty="0" err="1"/>
              <a:t>Dominiczak</a:t>
            </a:r>
            <a:r>
              <a:rPr lang="es-VE" sz="1000" dirty="0"/>
              <a:t>, </a:t>
            </a:r>
            <a:r>
              <a:rPr lang="es-VE" sz="1000" dirty="0" err="1"/>
              <a:t>regius</a:t>
            </a:r>
            <a:r>
              <a:rPr lang="es-VE" sz="1000" dirty="0"/>
              <a:t> </a:t>
            </a:r>
            <a:r>
              <a:rPr lang="es-VE" sz="1000" dirty="0" err="1"/>
              <a:t>professor</a:t>
            </a:r>
            <a:r>
              <a:rPr lang="es-VE" sz="1000" dirty="0"/>
              <a:t> of medicine</a:t>
            </a:r>
            <a:r>
              <a:rPr lang="es-VE" sz="1000" dirty="0">
                <a:hlinkClick r:id="rId2"/>
              </a:rPr>
              <a:t>15</a:t>
            </a:r>
            <a:r>
              <a:rPr lang="es-VE" sz="1000" dirty="0"/>
              <a:t>, </a:t>
            </a:r>
            <a:r>
              <a:rPr lang="es-VE" sz="1000" dirty="0" err="1" smtClean="0"/>
              <a:t>Meena</a:t>
            </a:r>
            <a:r>
              <a:rPr lang="es-VE" sz="1000" dirty="0" smtClean="0"/>
              <a:t> </a:t>
            </a:r>
            <a:r>
              <a:rPr lang="es-VE" sz="1000" dirty="0" err="1"/>
              <a:t>Kumari</a:t>
            </a:r>
            <a:r>
              <a:rPr lang="es-VE" sz="1000" dirty="0"/>
              <a:t>, </a:t>
            </a:r>
            <a:r>
              <a:rPr lang="es-VE" sz="1000" dirty="0" err="1"/>
              <a:t>professor</a:t>
            </a:r>
            <a:r>
              <a:rPr lang="es-VE" sz="1000" dirty="0"/>
              <a:t> of </a:t>
            </a:r>
            <a:r>
              <a:rPr lang="es-VE" sz="1000" dirty="0" err="1"/>
              <a:t>biological</a:t>
            </a:r>
            <a:r>
              <a:rPr lang="es-VE" sz="1000" dirty="0"/>
              <a:t> and social epidemiology</a:t>
            </a:r>
            <a:r>
              <a:rPr lang="es-VE" sz="1000" dirty="0">
                <a:hlinkClick r:id="rId2"/>
              </a:rPr>
              <a:t>1</a:t>
            </a:r>
            <a:r>
              <a:rPr lang="es-VE" sz="1000" dirty="0"/>
              <a:t>, </a:t>
            </a:r>
            <a:r>
              <a:rPr lang="es-VE" sz="1000" dirty="0" smtClean="0"/>
              <a:t>Andrew </a:t>
            </a:r>
            <a:r>
              <a:rPr lang="es-VE" sz="1000" dirty="0"/>
              <a:t>N </a:t>
            </a:r>
            <a:r>
              <a:rPr lang="es-VE" sz="1000" dirty="0" err="1"/>
              <a:t>Nicolaides</a:t>
            </a:r>
            <a:r>
              <a:rPr lang="es-VE" sz="1000" dirty="0"/>
              <a:t>, </a:t>
            </a:r>
            <a:r>
              <a:rPr lang="es-VE" sz="1000" dirty="0" err="1"/>
              <a:t>emeritus</a:t>
            </a:r>
            <a:r>
              <a:rPr lang="es-VE" sz="1000" dirty="0"/>
              <a:t> </a:t>
            </a:r>
            <a:r>
              <a:rPr lang="es-VE" sz="1000" dirty="0" err="1"/>
              <a:t>professor</a:t>
            </a:r>
            <a:r>
              <a:rPr lang="es-VE" sz="1000" dirty="0"/>
              <a:t> of vascular </a:t>
            </a:r>
            <a:r>
              <a:rPr lang="es-VE" sz="1000" dirty="0" err="1"/>
              <a:t>surgery</a:t>
            </a:r>
            <a:r>
              <a:rPr lang="es-VE" sz="1000" dirty="0"/>
              <a:t>, </a:t>
            </a:r>
            <a:r>
              <a:rPr lang="es-VE" sz="1000" dirty="0" err="1"/>
              <a:t>professor</a:t>
            </a:r>
            <a:r>
              <a:rPr lang="es-VE" sz="1000" dirty="0"/>
              <a:t> emeritus</a:t>
            </a:r>
            <a:r>
              <a:rPr lang="es-VE" sz="1000" dirty="0">
                <a:hlinkClick r:id="rId2"/>
              </a:rPr>
              <a:t>48</a:t>
            </a:r>
            <a:r>
              <a:rPr lang="es-VE" sz="1000" dirty="0">
                <a:hlinkClick r:id="rId2"/>
              </a:rPr>
              <a:t>49</a:t>
            </a:r>
            <a:r>
              <a:rPr lang="es-VE" sz="1000" dirty="0">
                <a:hlinkClick r:id="rId2"/>
              </a:rPr>
              <a:t>50</a:t>
            </a:r>
            <a:r>
              <a:rPr lang="es-VE" sz="1000" dirty="0"/>
              <a:t>, </a:t>
            </a:r>
            <a:r>
              <a:rPr lang="es-VE" sz="1000" dirty="0" err="1" smtClean="0"/>
              <a:t>Cornelia</a:t>
            </a:r>
            <a:r>
              <a:rPr lang="es-VE" sz="1000" dirty="0" smtClean="0"/>
              <a:t> </a:t>
            </a:r>
            <a:r>
              <a:rPr lang="es-VE" sz="1000" dirty="0" err="1"/>
              <a:t>Weikert</a:t>
            </a:r>
            <a:r>
              <a:rPr lang="es-VE" sz="1000" dirty="0"/>
              <a:t>, </a:t>
            </a:r>
            <a:r>
              <a:rPr lang="es-VE" sz="1000" dirty="0" err="1"/>
              <a:t>scientist</a:t>
            </a:r>
            <a:r>
              <a:rPr lang="es-VE" sz="1000" dirty="0"/>
              <a:t>, </a:t>
            </a:r>
            <a:r>
              <a:rPr lang="es-VE" sz="1000" dirty="0" err="1"/>
              <a:t>group</a:t>
            </a:r>
            <a:r>
              <a:rPr lang="es-VE" sz="1000" dirty="0"/>
              <a:t> head</a:t>
            </a:r>
            <a:r>
              <a:rPr lang="es-VE" sz="1000" dirty="0">
                <a:hlinkClick r:id="rId2"/>
              </a:rPr>
              <a:t>14</a:t>
            </a:r>
            <a:r>
              <a:rPr lang="es-VE" sz="1000" dirty="0"/>
              <a:t>, </a:t>
            </a:r>
          </a:p>
          <a:p>
            <a:pPr algn="l"/>
            <a:r>
              <a:rPr lang="es-VE" sz="1000" dirty="0" err="1"/>
              <a:t>Heiner</a:t>
            </a:r>
            <a:r>
              <a:rPr lang="es-VE" sz="1000" dirty="0"/>
              <a:t> Boeing, </a:t>
            </a:r>
            <a:r>
              <a:rPr lang="es-VE" sz="1000" dirty="0" err="1"/>
              <a:t>professor</a:t>
            </a:r>
            <a:r>
              <a:rPr lang="es-VE" sz="1000" dirty="0"/>
              <a:t> and head of department</a:t>
            </a:r>
            <a:r>
              <a:rPr lang="es-VE" sz="1000" dirty="0">
                <a:hlinkClick r:id="rId2"/>
              </a:rPr>
              <a:t>14</a:t>
            </a:r>
            <a:r>
              <a:rPr lang="es-VE" sz="1000" dirty="0"/>
              <a:t>, </a:t>
            </a:r>
            <a:r>
              <a:rPr lang="es-VE" sz="1000" dirty="0" err="1" smtClean="0"/>
              <a:t>Shah</a:t>
            </a:r>
            <a:r>
              <a:rPr lang="es-VE" sz="1000" dirty="0" smtClean="0"/>
              <a:t> </a:t>
            </a:r>
            <a:r>
              <a:rPr lang="es-VE" sz="1000" dirty="0" err="1"/>
              <a:t>Ebrahim</a:t>
            </a:r>
            <a:r>
              <a:rPr lang="es-VE" sz="1000" dirty="0"/>
              <a:t>, </a:t>
            </a:r>
            <a:r>
              <a:rPr lang="es-VE" sz="1000" dirty="0" err="1"/>
              <a:t>professor</a:t>
            </a:r>
            <a:r>
              <a:rPr lang="es-VE" sz="1000" dirty="0"/>
              <a:t> of </a:t>
            </a:r>
            <a:r>
              <a:rPr lang="es-VE" sz="1000" dirty="0" err="1"/>
              <a:t>public</a:t>
            </a:r>
            <a:r>
              <a:rPr lang="es-VE" sz="1000" dirty="0"/>
              <a:t> health</a:t>
            </a:r>
            <a:r>
              <a:rPr lang="es-VE" sz="1000" dirty="0">
                <a:hlinkClick r:id="rId2"/>
              </a:rPr>
              <a:t>4</a:t>
            </a:r>
            <a:r>
              <a:rPr lang="es-VE" sz="1000" dirty="0"/>
              <a:t>, </a:t>
            </a:r>
            <a:r>
              <a:rPr lang="es-VE" sz="1000" dirty="0" smtClean="0"/>
              <a:t>Tom </a:t>
            </a:r>
            <a:r>
              <a:rPr lang="es-VE" sz="1000" dirty="0"/>
              <a:t>R </a:t>
            </a:r>
            <a:r>
              <a:rPr lang="es-VE" sz="1000" dirty="0" err="1"/>
              <a:t>Gaunt</a:t>
            </a:r>
            <a:r>
              <a:rPr lang="es-VE" sz="1000" dirty="0"/>
              <a:t>, </a:t>
            </a:r>
            <a:r>
              <a:rPr lang="es-VE" sz="1000" dirty="0" err="1"/>
              <a:t>senior</a:t>
            </a:r>
            <a:r>
              <a:rPr lang="es-VE" sz="1000" dirty="0"/>
              <a:t> </a:t>
            </a:r>
            <a:r>
              <a:rPr lang="es-VE" sz="1000" dirty="0" err="1"/>
              <a:t>lecturer</a:t>
            </a:r>
            <a:r>
              <a:rPr lang="es-VE" sz="1000" dirty="0"/>
              <a:t> in </a:t>
            </a:r>
            <a:r>
              <a:rPr lang="es-VE" sz="1000" dirty="0" err="1"/>
              <a:t>bioinformatics</a:t>
            </a:r>
            <a:r>
              <a:rPr lang="es-VE" sz="1000" dirty="0"/>
              <a:t> and molecular genetics</a:t>
            </a:r>
            <a:r>
              <a:rPr lang="es-VE" sz="1000" dirty="0">
                <a:hlinkClick r:id="rId2"/>
              </a:rPr>
              <a:t>5</a:t>
            </a:r>
            <a:r>
              <a:rPr lang="es-VE" sz="1000" dirty="0"/>
              <a:t>, </a:t>
            </a:r>
            <a:r>
              <a:rPr lang="es-VE" sz="1000" dirty="0" err="1" smtClean="0"/>
              <a:t>Jackie</a:t>
            </a:r>
            <a:r>
              <a:rPr lang="es-VE" sz="1000" dirty="0" smtClean="0"/>
              <a:t> </a:t>
            </a:r>
            <a:r>
              <a:rPr lang="es-VE" sz="1000" dirty="0"/>
              <a:t>F Price, </a:t>
            </a:r>
            <a:r>
              <a:rPr lang="es-VE" sz="1000" dirty="0" err="1"/>
              <a:t>clinical</a:t>
            </a:r>
            <a:r>
              <a:rPr lang="es-VE" sz="1000" dirty="0"/>
              <a:t> </a:t>
            </a:r>
            <a:r>
              <a:rPr lang="es-VE" sz="1000" dirty="0" err="1"/>
              <a:t>reader</a:t>
            </a:r>
            <a:r>
              <a:rPr lang="es-VE" sz="1000" dirty="0"/>
              <a:t> in epidemiology</a:t>
            </a:r>
            <a:r>
              <a:rPr lang="es-VE" sz="1000" dirty="0">
                <a:hlinkClick r:id="rId2"/>
              </a:rPr>
              <a:t>31</a:t>
            </a:r>
            <a:r>
              <a:rPr lang="es-VE" sz="1000" dirty="0"/>
              <a:t>, </a:t>
            </a:r>
            <a:r>
              <a:rPr lang="es-VE" sz="1000" dirty="0" smtClean="0"/>
              <a:t>Lars </a:t>
            </a:r>
            <a:r>
              <a:rPr lang="es-VE" sz="1000" dirty="0" err="1"/>
              <a:t>Lannfelt</a:t>
            </a:r>
            <a:r>
              <a:rPr lang="es-VE" sz="1000" dirty="0"/>
              <a:t>, professor</a:t>
            </a:r>
            <a:r>
              <a:rPr lang="es-VE" sz="1000" dirty="0">
                <a:hlinkClick r:id="rId2"/>
              </a:rPr>
              <a:t>51</a:t>
            </a:r>
            <a:r>
              <a:rPr lang="es-VE" sz="1000" dirty="0"/>
              <a:t>, </a:t>
            </a:r>
            <a:r>
              <a:rPr lang="es-VE" sz="1000" dirty="0" err="1" smtClean="0"/>
              <a:t>Anne</a:t>
            </a:r>
            <a:r>
              <a:rPr lang="es-VE" sz="1000" dirty="0" smtClean="0"/>
              <a:t> </a:t>
            </a:r>
            <a:r>
              <a:rPr lang="es-VE" sz="1000" dirty="0" err="1"/>
              <a:t>Peasey</a:t>
            </a:r>
            <a:r>
              <a:rPr lang="es-VE" sz="1000" dirty="0"/>
              <a:t>, </a:t>
            </a:r>
            <a:r>
              <a:rPr lang="es-VE" sz="1000" dirty="0" err="1"/>
              <a:t>teaching</a:t>
            </a:r>
            <a:r>
              <a:rPr lang="es-VE" sz="1000" dirty="0"/>
              <a:t> </a:t>
            </a:r>
            <a:r>
              <a:rPr lang="es-VE" sz="1000" dirty="0" err="1"/>
              <a:t>fellow</a:t>
            </a:r>
            <a:r>
              <a:rPr lang="es-VE" sz="1000" dirty="0"/>
              <a:t> in social epidemiology</a:t>
            </a:r>
            <a:r>
              <a:rPr lang="es-VE" sz="1000" dirty="0">
                <a:hlinkClick r:id="rId2"/>
              </a:rPr>
              <a:t>21</a:t>
            </a:r>
            <a:r>
              <a:rPr lang="es-VE" sz="1000" dirty="0"/>
              <a:t>, </a:t>
            </a:r>
            <a:r>
              <a:rPr lang="es-VE" sz="1000" dirty="0" err="1" smtClean="0"/>
              <a:t>Ruzena</a:t>
            </a:r>
            <a:r>
              <a:rPr lang="es-VE" sz="1000" dirty="0" smtClean="0"/>
              <a:t> </a:t>
            </a:r>
            <a:r>
              <a:rPr lang="es-VE" sz="1000" dirty="0" err="1"/>
              <a:t>Kubinova</a:t>
            </a:r>
            <a:r>
              <a:rPr lang="es-VE" sz="1000" dirty="0"/>
              <a:t>, head of centre</a:t>
            </a:r>
            <a:r>
              <a:rPr lang="es-VE" sz="1000" dirty="0">
                <a:hlinkClick r:id="rId2"/>
              </a:rPr>
              <a:t>52</a:t>
            </a:r>
            <a:r>
              <a:rPr lang="es-VE" sz="1000" dirty="0"/>
              <a:t>, </a:t>
            </a:r>
            <a:r>
              <a:rPr lang="es-VE" sz="1000" dirty="0" err="1" smtClean="0"/>
              <a:t>Andrzej</a:t>
            </a:r>
            <a:r>
              <a:rPr lang="es-VE" sz="1000" dirty="0" smtClean="0"/>
              <a:t> </a:t>
            </a:r>
            <a:r>
              <a:rPr lang="es-VE" sz="1000" dirty="0" err="1"/>
              <a:t>Pajak</a:t>
            </a:r>
            <a:r>
              <a:rPr lang="es-VE" sz="1000" dirty="0"/>
              <a:t>, </a:t>
            </a:r>
            <a:r>
              <a:rPr lang="es-VE" sz="1000" dirty="0" err="1"/>
              <a:t>professor</a:t>
            </a:r>
            <a:r>
              <a:rPr lang="es-VE" sz="1000" dirty="0"/>
              <a:t> and head of department</a:t>
            </a:r>
            <a:r>
              <a:rPr lang="es-VE" sz="1000" dirty="0">
                <a:hlinkClick r:id="rId2"/>
              </a:rPr>
              <a:t>53</a:t>
            </a:r>
            <a:r>
              <a:rPr lang="es-VE" sz="1000" dirty="0"/>
              <a:t>, </a:t>
            </a:r>
            <a:r>
              <a:rPr lang="es-VE" sz="1000" dirty="0" err="1" smtClean="0"/>
              <a:t>Sofia</a:t>
            </a:r>
            <a:r>
              <a:rPr lang="es-VE" sz="1000" dirty="0" smtClean="0"/>
              <a:t> </a:t>
            </a:r>
            <a:r>
              <a:rPr lang="es-VE" sz="1000" dirty="0" err="1"/>
              <a:t>Malyutina</a:t>
            </a:r>
            <a:r>
              <a:rPr lang="es-VE" sz="1000" dirty="0"/>
              <a:t>, </a:t>
            </a:r>
            <a:r>
              <a:rPr lang="es-VE" sz="1000" dirty="0" err="1"/>
              <a:t>professor</a:t>
            </a:r>
            <a:r>
              <a:rPr lang="es-VE" sz="1000" dirty="0"/>
              <a:t> and head of laboratory</a:t>
            </a:r>
            <a:r>
              <a:rPr lang="es-VE" sz="1000" dirty="0">
                <a:hlinkClick r:id="rId2"/>
              </a:rPr>
              <a:t>54</a:t>
            </a:r>
            <a:r>
              <a:rPr lang="es-VE" sz="1000" dirty="0">
                <a:hlinkClick r:id="rId2"/>
              </a:rPr>
              <a:t>55</a:t>
            </a:r>
            <a:r>
              <a:rPr lang="es-VE" sz="1000" dirty="0"/>
              <a:t>, </a:t>
            </a:r>
            <a:r>
              <a:rPr lang="es-VE" sz="1000" dirty="0" err="1" smtClean="0"/>
              <a:t>Mikhail</a:t>
            </a:r>
            <a:r>
              <a:rPr lang="es-VE" sz="1000" dirty="0" smtClean="0"/>
              <a:t> </a:t>
            </a:r>
            <a:r>
              <a:rPr lang="es-VE" sz="1000" dirty="0"/>
              <a:t>I </a:t>
            </a:r>
            <a:r>
              <a:rPr lang="es-VE" sz="1000" dirty="0" err="1"/>
              <a:t>Voevoda</a:t>
            </a:r>
            <a:r>
              <a:rPr lang="es-VE" sz="1000" dirty="0"/>
              <a:t>, </a:t>
            </a:r>
            <a:r>
              <a:rPr lang="es-VE" sz="1000" dirty="0" err="1"/>
              <a:t>professor</a:t>
            </a:r>
            <a:r>
              <a:rPr lang="es-VE" sz="1000" dirty="0"/>
              <a:t> and director</a:t>
            </a:r>
            <a:r>
              <a:rPr lang="es-VE" sz="1000" dirty="0">
                <a:hlinkClick r:id="rId2"/>
              </a:rPr>
              <a:t>54</a:t>
            </a:r>
            <a:r>
              <a:rPr lang="es-VE" sz="1000" dirty="0">
                <a:hlinkClick r:id="rId2"/>
              </a:rPr>
              <a:t>56</a:t>
            </a:r>
            <a:r>
              <a:rPr lang="es-VE" sz="1000" dirty="0"/>
              <a:t>, </a:t>
            </a:r>
            <a:r>
              <a:rPr lang="es-VE" sz="1000" dirty="0" err="1" smtClean="0"/>
              <a:t>Abdonas</a:t>
            </a:r>
            <a:r>
              <a:rPr lang="es-VE" sz="1000" dirty="0" smtClean="0"/>
              <a:t> </a:t>
            </a:r>
            <a:r>
              <a:rPr lang="es-VE" sz="1000" dirty="0" err="1"/>
              <a:t>Tamosiunas</a:t>
            </a:r>
            <a:r>
              <a:rPr lang="es-VE" sz="1000" dirty="0"/>
              <a:t>, </a:t>
            </a:r>
            <a:r>
              <a:rPr lang="es-VE" sz="1000" dirty="0" err="1"/>
              <a:t>senior</a:t>
            </a:r>
            <a:r>
              <a:rPr lang="es-VE" sz="1000" dirty="0"/>
              <a:t> researcher</a:t>
            </a:r>
            <a:r>
              <a:rPr lang="es-VE" sz="1000" dirty="0">
                <a:hlinkClick r:id="rId2"/>
              </a:rPr>
              <a:t>57</a:t>
            </a:r>
            <a:r>
              <a:rPr lang="es-VE" sz="1000" dirty="0"/>
              <a:t>, </a:t>
            </a:r>
            <a:r>
              <a:rPr lang="es-VE" sz="1000" dirty="0" err="1" smtClean="0"/>
              <a:t>Anke</a:t>
            </a:r>
            <a:r>
              <a:rPr lang="es-VE" sz="1000" dirty="0" smtClean="0"/>
              <a:t> </a:t>
            </a:r>
            <a:r>
              <a:rPr lang="es-VE" sz="1000" dirty="0"/>
              <a:t>H </a:t>
            </a:r>
            <a:r>
              <a:rPr lang="es-VE" sz="1000" dirty="0" err="1"/>
              <a:t>Maitland</a:t>
            </a:r>
            <a:r>
              <a:rPr lang="es-VE" sz="1000" dirty="0"/>
              <a:t>-van der </a:t>
            </a:r>
            <a:r>
              <a:rPr lang="es-VE" sz="1000" dirty="0" err="1"/>
              <a:t>Zee</a:t>
            </a:r>
            <a:r>
              <a:rPr lang="es-VE" sz="1000" dirty="0"/>
              <a:t>, </a:t>
            </a:r>
            <a:r>
              <a:rPr lang="es-VE" sz="1000" dirty="0" err="1"/>
              <a:t>associate</a:t>
            </a:r>
            <a:r>
              <a:rPr lang="es-VE" sz="1000" dirty="0"/>
              <a:t> professor</a:t>
            </a:r>
            <a:r>
              <a:rPr lang="es-VE" sz="1000" dirty="0">
                <a:hlinkClick r:id="rId2"/>
              </a:rPr>
              <a:t>18</a:t>
            </a:r>
            <a:r>
              <a:rPr lang="es-VE" sz="1000" dirty="0"/>
              <a:t>, </a:t>
            </a:r>
            <a:r>
              <a:rPr lang="es-VE" sz="1000" dirty="0" smtClean="0"/>
              <a:t>Paul </a:t>
            </a:r>
            <a:r>
              <a:rPr lang="es-VE" sz="1000" dirty="0"/>
              <a:t>E Norman, </a:t>
            </a:r>
            <a:r>
              <a:rPr lang="es-VE" sz="1000" dirty="0" err="1"/>
              <a:t>winthrop</a:t>
            </a:r>
            <a:r>
              <a:rPr lang="es-VE" sz="1000" dirty="0"/>
              <a:t> professor</a:t>
            </a:r>
            <a:r>
              <a:rPr lang="es-VE" sz="1000" dirty="0">
                <a:hlinkClick r:id="rId2"/>
              </a:rPr>
              <a:t>58</a:t>
            </a:r>
            <a:r>
              <a:rPr lang="es-VE" sz="1000" dirty="0"/>
              <a:t>, </a:t>
            </a:r>
            <a:r>
              <a:rPr lang="es-VE" sz="1000" dirty="0" err="1" smtClean="0"/>
              <a:t>Graeme</a:t>
            </a:r>
            <a:r>
              <a:rPr lang="es-VE" sz="1000" dirty="0" smtClean="0"/>
              <a:t> </a:t>
            </a:r>
            <a:r>
              <a:rPr lang="es-VE" sz="1000" dirty="0"/>
              <a:t>J </a:t>
            </a:r>
            <a:r>
              <a:rPr lang="es-VE" sz="1000" dirty="0" err="1"/>
              <a:t>Hankey</a:t>
            </a:r>
            <a:r>
              <a:rPr lang="es-VE" sz="1000" dirty="0"/>
              <a:t>, </a:t>
            </a:r>
            <a:r>
              <a:rPr lang="es-VE" sz="1000" dirty="0" err="1"/>
              <a:t>winthrop</a:t>
            </a:r>
            <a:r>
              <a:rPr lang="es-VE" sz="1000" dirty="0"/>
              <a:t> </a:t>
            </a:r>
            <a:r>
              <a:rPr lang="es-VE" sz="1000" dirty="0" err="1"/>
              <a:t>professor</a:t>
            </a:r>
            <a:r>
              <a:rPr lang="es-VE" sz="1000" dirty="0"/>
              <a:t> of neurology</a:t>
            </a:r>
            <a:r>
              <a:rPr lang="es-VE" sz="1000" dirty="0">
                <a:hlinkClick r:id="rId2"/>
              </a:rPr>
              <a:t>59</a:t>
            </a:r>
            <a:r>
              <a:rPr lang="es-VE" sz="1000" dirty="0">
                <a:hlinkClick r:id="rId2"/>
              </a:rPr>
              <a:t>60</a:t>
            </a:r>
            <a:r>
              <a:rPr lang="es-VE" sz="1000" dirty="0"/>
              <a:t>, </a:t>
            </a:r>
            <a:r>
              <a:rPr lang="es-VE" sz="1000" dirty="0" smtClean="0"/>
              <a:t>Manuela </a:t>
            </a:r>
            <a:r>
              <a:rPr lang="es-VE" sz="1000" dirty="0"/>
              <a:t>M </a:t>
            </a:r>
            <a:r>
              <a:rPr lang="es-VE" sz="1000" dirty="0" err="1"/>
              <a:t>Bergmann</a:t>
            </a:r>
            <a:r>
              <a:rPr lang="es-VE" sz="1000" dirty="0"/>
              <a:t>, scientist</a:t>
            </a:r>
            <a:r>
              <a:rPr lang="es-VE" sz="1000" dirty="0">
                <a:hlinkClick r:id="rId2"/>
              </a:rPr>
              <a:t>14</a:t>
            </a:r>
            <a:r>
              <a:rPr lang="es-VE" sz="1000" dirty="0"/>
              <a:t>, </a:t>
            </a:r>
            <a:r>
              <a:rPr lang="es-VE" sz="1000" dirty="0" smtClean="0"/>
              <a:t>Albert </a:t>
            </a:r>
            <a:r>
              <a:rPr lang="es-VE" sz="1000" dirty="0" err="1"/>
              <a:t>Hofman</a:t>
            </a:r>
            <a:r>
              <a:rPr lang="es-VE" sz="1000" dirty="0"/>
              <a:t>, </a:t>
            </a:r>
            <a:r>
              <a:rPr lang="es-VE" sz="1000" dirty="0" err="1"/>
              <a:t>professor</a:t>
            </a:r>
            <a:r>
              <a:rPr lang="es-VE" sz="1000" dirty="0"/>
              <a:t> of epidemiology</a:t>
            </a:r>
            <a:r>
              <a:rPr lang="es-VE" sz="1000" dirty="0">
                <a:hlinkClick r:id="rId2"/>
              </a:rPr>
              <a:t>10</a:t>
            </a:r>
            <a:r>
              <a:rPr lang="es-VE" sz="1000" dirty="0"/>
              <a:t>, </a:t>
            </a:r>
            <a:r>
              <a:rPr lang="es-VE" sz="1000" dirty="0" smtClean="0"/>
              <a:t>Oscar </a:t>
            </a:r>
            <a:r>
              <a:rPr lang="es-VE" sz="1000" dirty="0"/>
              <a:t>H Franco, </a:t>
            </a:r>
            <a:r>
              <a:rPr lang="es-VE" sz="1000" dirty="0" err="1"/>
              <a:t>professor</a:t>
            </a:r>
            <a:r>
              <a:rPr lang="es-VE" sz="1000" dirty="0"/>
              <a:t> of </a:t>
            </a:r>
            <a:r>
              <a:rPr lang="es-VE" sz="1000" dirty="0" err="1"/>
              <a:t>preventative</a:t>
            </a:r>
            <a:r>
              <a:rPr lang="es-VE" sz="1000" dirty="0"/>
              <a:t> medicine</a:t>
            </a:r>
            <a:r>
              <a:rPr lang="es-VE" sz="1000" dirty="0">
                <a:hlinkClick r:id="rId2"/>
              </a:rPr>
              <a:t>10</a:t>
            </a:r>
            <a:r>
              <a:rPr lang="es-VE" sz="1000" dirty="0"/>
              <a:t>, </a:t>
            </a:r>
            <a:r>
              <a:rPr lang="es-VE" sz="1000" dirty="0" err="1" smtClean="0"/>
              <a:t>Jackie</a:t>
            </a:r>
            <a:r>
              <a:rPr lang="es-VE" sz="1000" dirty="0" smtClean="0"/>
              <a:t> </a:t>
            </a:r>
            <a:r>
              <a:rPr lang="es-VE" sz="1000" dirty="0"/>
              <a:t>Cooper, </a:t>
            </a:r>
            <a:r>
              <a:rPr lang="es-VE" sz="1000" dirty="0" err="1"/>
              <a:t>senior</a:t>
            </a:r>
            <a:r>
              <a:rPr lang="es-VE" sz="1000" dirty="0"/>
              <a:t> </a:t>
            </a:r>
            <a:r>
              <a:rPr lang="es-VE" sz="1000" dirty="0" err="1"/>
              <a:t>research</a:t>
            </a:r>
            <a:r>
              <a:rPr lang="es-VE" sz="1000" dirty="0"/>
              <a:t> fellow</a:t>
            </a:r>
            <a:r>
              <a:rPr lang="es-VE" sz="1000" dirty="0">
                <a:hlinkClick r:id="rId2"/>
              </a:rPr>
              <a:t>61</a:t>
            </a:r>
            <a:r>
              <a:rPr lang="es-VE" sz="1000" dirty="0"/>
              <a:t>, </a:t>
            </a:r>
            <a:r>
              <a:rPr lang="es-VE" sz="1000" dirty="0" err="1" smtClean="0"/>
              <a:t>Jutta</a:t>
            </a:r>
            <a:r>
              <a:rPr lang="es-VE" sz="1000" dirty="0" smtClean="0"/>
              <a:t> </a:t>
            </a:r>
            <a:r>
              <a:rPr lang="es-VE" sz="1000" dirty="0"/>
              <a:t>Palmen, </a:t>
            </a:r>
            <a:r>
              <a:rPr lang="es-VE" sz="1000" dirty="0" err="1"/>
              <a:t>senior</a:t>
            </a:r>
            <a:r>
              <a:rPr lang="es-VE" sz="1000" dirty="0"/>
              <a:t> </a:t>
            </a:r>
            <a:r>
              <a:rPr lang="es-VE" sz="1000" dirty="0" err="1"/>
              <a:t>research</a:t>
            </a:r>
            <a:r>
              <a:rPr lang="es-VE" sz="1000" dirty="0"/>
              <a:t> fellow</a:t>
            </a:r>
            <a:r>
              <a:rPr lang="es-VE" sz="1000" dirty="0">
                <a:hlinkClick r:id="rId2"/>
              </a:rPr>
              <a:t>42</a:t>
            </a:r>
            <a:r>
              <a:rPr lang="es-VE" sz="1000" dirty="0"/>
              <a:t>, </a:t>
            </a:r>
            <a:r>
              <a:rPr lang="es-VE" sz="1000" dirty="0" err="1" smtClean="0"/>
              <a:t>Wilko</a:t>
            </a:r>
            <a:r>
              <a:rPr lang="es-VE" sz="1000" dirty="0" smtClean="0"/>
              <a:t> </a:t>
            </a:r>
            <a:r>
              <a:rPr lang="es-VE" sz="1000" dirty="0" err="1"/>
              <a:t>Spiering</a:t>
            </a:r>
            <a:r>
              <a:rPr lang="es-VE" sz="1000" dirty="0"/>
              <a:t>, vascular medicine internist</a:t>
            </a:r>
            <a:r>
              <a:rPr lang="es-VE" sz="1000" dirty="0">
                <a:hlinkClick r:id="rId2"/>
              </a:rPr>
              <a:t>62</a:t>
            </a:r>
            <a:r>
              <a:rPr lang="es-VE" sz="1000" dirty="0"/>
              <a:t>, </a:t>
            </a:r>
            <a:r>
              <a:rPr lang="es-VE" sz="1000" dirty="0" err="1" smtClean="0"/>
              <a:t>Pim</a:t>
            </a:r>
            <a:r>
              <a:rPr lang="es-VE" sz="1000" dirty="0" smtClean="0"/>
              <a:t> </a:t>
            </a:r>
            <a:r>
              <a:rPr lang="es-VE" sz="1000" dirty="0"/>
              <a:t>A de </a:t>
            </a:r>
            <a:r>
              <a:rPr lang="es-VE" sz="1000" dirty="0" err="1"/>
              <a:t>Jong</a:t>
            </a:r>
            <a:r>
              <a:rPr lang="es-VE" sz="1000" dirty="0"/>
              <a:t>, radiologist</a:t>
            </a:r>
            <a:r>
              <a:rPr lang="es-VE" sz="1000" dirty="0">
                <a:hlinkClick r:id="rId2"/>
              </a:rPr>
              <a:t>63</a:t>
            </a:r>
            <a:r>
              <a:rPr lang="es-VE" sz="1000" dirty="0"/>
              <a:t>, </a:t>
            </a:r>
            <a:r>
              <a:rPr lang="es-VE" sz="1000" dirty="0" smtClean="0"/>
              <a:t>Diana </a:t>
            </a:r>
            <a:r>
              <a:rPr lang="es-VE" sz="1000" dirty="0" err="1"/>
              <a:t>Kuh</a:t>
            </a:r>
            <a:r>
              <a:rPr lang="es-VE" sz="1000" dirty="0"/>
              <a:t>, </a:t>
            </a:r>
            <a:r>
              <a:rPr lang="es-VE" sz="1000" dirty="0" err="1"/>
              <a:t>professor</a:t>
            </a:r>
            <a:r>
              <a:rPr lang="es-VE" sz="1000" dirty="0"/>
              <a:t> of </a:t>
            </a:r>
            <a:r>
              <a:rPr lang="es-VE" sz="1000" dirty="0" err="1"/>
              <a:t>life</a:t>
            </a:r>
            <a:r>
              <a:rPr lang="es-VE" sz="1000" dirty="0"/>
              <a:t> </a:t>
            </a:r>
            <a:r>
              <a:rPr lang="es-VE" sz="1000" dirty="0" err="1"/>
              <a:t>course</a:t>
            </a:r>
            <a:r>
              <a:rPr lang="es-VE" sz="1000" dirty="0"/>
              <a:t> </a:t>
            </a:r>
            <a:r>
              <a:rPr lang="es-VE" sz="1000" dirty="0" err="1"/>
              <a:t>epidemiology</a:t>
            </a:r>
            <a:r>
              <a:rPr lang="es-VE" sz="1000" dirty="0"/>
              <a:t> and MRC </a:t>
            </a:r>
            <a:r>
              <a:rPr lang="es-VE" sz="1000" dirty="0" err="1"/>
              <a:t>unit</a:t>
            </a:r>
            <a:r>
              <a:rPr lang="es-VE" sz="1000" dirty="0"/>
              <a:t> director</a:t>
            </a:r>
            <a:r>
              <a:rPr lang="es-VE" sz="1000" dirty="0">
                <a:hlinkClick r:id="rId2"/>
              </a:rPr>
              <a:t>12</a:t>
            </a:r>
            <a:r>
              <a:rPr lang="es-VE" sz="1000" dirty="0"/>
              <a:t>, </a:t>
            </a:r>
            <a:r>
              <a:rPr lang="es-VE" sz="1000" dirty="0" smtClean="0"/>
              <a:t>Rebecca </a:t>
            </a:r>
            <a:r>
              <a:rPr lang="es-VE" sz="1000" dirty="0"/>
              <a:t>Hardy, </a:t>
            </a:r>
            <a:r>
              <a:rPr lang="es-VE" sz="1000" dirty="0" err="1"/>
              <a:t>professor</a:t>
            </a:r>
            <a:r>
              <a:rPr lang="es-VE" sz="1000" dirty="0"/>
              <a:t> of </a:t>
            </a:r>
            <a:r>
              <a:rPr lang="es-VE" sz="1000" dirty="0" err="1"/>
              <a:t>epidemiology</a:t>
            </a:r>
            <a:r>
              <a:rPr lang="es-VE" sz="1000" dirty="0"/>
              <a:t> and medical </a:t>
            </a:r>
            <a:r>
              <a:rPr lang="es-VE" sz="1000" dirty="0" err="1"/>
              <a:t>statistics</a:t>
            </a:r>
            <a:r>
              <a:rPr lang="es-VE" sz="1000" dirty="0"/>
              <a:t> and MRC </a:t>
            </a:r>
            <a:r>
              <a:rPr lang="es-VE" sz="1000" dirty="0" err="1"/>
              <a:t>programme</a:t>
            </a:r>
            <a:r>
              <a:rPr lang="es-VE" sz="1000" dirty="0"/>
              <a:t> leader</a:t>
            </a:r>
            <a:r>
              <a:rPr lang="es-VE" sz="1000" dirty="0">
                <a:hlinkClick r:id="rId2"/>
              </a:rPr>
              <a:t>12</a:t>
            </a:r>
            <a:r>
              <a:rPr lang="es-VE" sz="1000" dirty="0"/>
              <a:t>, </a:t>
            </a:r>
            <a:r>
              <a:rPr lang="es-VE" sz="1000" dirty="0" err="1" smtClean="0"/>
              <a:t>Andre</a:t>
            </a:r>
            <a:r>
              <a:rPr lang="es-VE" sz="1000" dirty="0" smtClean="0"/>
              <a:t> </a:t>
            </a:r>
            <a:r>
              <a:rPr lang="es-VE" sz="1000" dirty="0"/>
              <a:t>G </a:t>
            </a:r>
            <a:r>
              <a:rPr lang="es-VE" sz="1000" dirty="0" err="1"/>
              <a:t>Uitterlinden</a:t>
            </a:r>
            <a:r>
              <a:rPr lang="es-VE" sz="1000" dirty="0"/>
              <a:t>, </a:t>
            </a:r>
            <a:r>
              <a:rPr lang="es-VE" sz="1000" dirty="0" err="1"/>
              <a:t>professor</a:t>
            </a:r>
            <a:r>
              <a:rPr lang="es-VE" sz="1000" dirty="0"/>
              <a:t> of </a:t>
            </a:r>
            <a:r>
              <a:rPr lang="es-VE" sz="1000" dirty="0" err="1"/>
              <a:t>complex</a:t>
            </a:r>
            <a:r>
              <a:rPr lang="es-VE" sz="1000" dirty="0"/>
              <a:t> genetics</a:t>
            </a:r>
            <a:r>
              <a:rPr lang="es-VE" sz="1000" dirty="0">
                <a:hlinkClick r:id="rId2"/>
              </a:rPr>
              <a:t>10</a:t>
            </a:r>
            <a:r>
              <a:rPr lang="es-VE" sz="1000" dirty="0"/>
              <a:t>, </a:t>
            </a:r>
            <a:r>
              <a:rPr lang="es-VE" sz="1000" dirty="0" smtClean="0"/>
              <a:t>M </a:t>
            </a:r>
            <a:r>
              <a:rPr lang="es-VE" sz="1000" dirty="0"/>
              <a:t>Arfan </a:t>
            </a:r>
            <a:r>
              <a:rPr lang="es-VE" sz="1000" dirty="0" err="1"/>
              <a:t>Ikram</a:t>
            </a:r>
            <a:r>
              <a:rPr lang="es-VE" sz="1000" dirty="0"/>
              <a:t>, </a:t>
            </a:r>
            <a:r>
              <a:rPr lang="es-VE" sz="1000" dirty="0" err="1"/>
              <a:t>associate</a:t>
            </a:r>
            <a:r>
              <a:rPr lang="es-VE" sz="1000" dirty="0"/>
              <a:t> </a:t>
            </a:r>
            <a:r>
              <a:rPr lang="es-VE" sz="1000" dirty="0" err="1"/>
              <a:t>professor</a:t>
            </a:r>
            <a:r>
              <a:rPr lang="es-VE" sz="1000" dirty="0"/>
              <a:t> of neuroepidemiology</a:t>
            </a:r>
            <a:r>
              <a:rPr lang="es-VE" sz="1000" dirty="0">
                <a:hlinkClick r:id="rId2"/>
              </a:rPr>
              <a:t>10</a:t>
            </a:r>
            <a:r>
              <a:rPr lang="es-VE" sz="1000" dirty="0"/>
              <a:t>, </a:t>
            </a:r>
            <a:r>
              <a:rPr lang="es-VE" sz="1000" dirty="0" err="1" smtClean="0"/>
              <a:t>Ian</a:t>
            </a:r>
            <a:r>
              <a:rPr lang="es-VE" sz="1000" dirty="0" smtClean="0"/>
              <a:t> </a:t>
            </a:r>
            <a:r>
              <a:rPr lang="es-VE" sz="1000" dirty="0"/>
              <a:t>Ford, </a:t>
            </a:r>
            <a:r>
              <a:rPr lang="es-VE" sz="1000" dirty="0" err="1"/>
              <a:t>professor</a:t>
            </a:r>
            <a:r>
              <a:rPr lang="es-VE" sz="1000" dirty="0"/>
              <a:t> of biostatistics</a:t>
            </a:r>
            <a:r>
              <a:rPr lang="es-VE" sz="1000" dirty="0">
                <a:hlinkClick r:id="rId2"/>
              </a:rPr>
              <a:t>64</a:t>
            </a:r>
            <a:r>
              <a:rPr lang="es-VE" sz="1000" dirty="0"/>
              <a:t>, </a:t>
            </a:r>
            <a:r>
              <a:rPr lang="es-VE" sz="1000" dirty="0" err="1" smtClean="0"/>
              <a:t>Elina</a:t>
            </a:r>
            <a:r>
              <a:rPr lang="es-VE" sz="1000" dirty="0" smtClean="0"/>
              <a:t> </a:t>
            </a:r>
            <a:r>
              <a:rPr lang="es-VE" sz="1000" dirty="0" err="1"/>
              <a:t>Hyppönen</a:t>
            </a:r>
            <a:r>
              <a:rPr lang="es-VE" sz="1000" dirty="0"/>
              <a:t>, </a:t>
            </a:r>
            <a:r>
              <a:rPr lang="es-VE" sz="1000" dirty="0" err="1"/>
              <a:t>professor</a:t>
            </a:r>
            <a:r>
              <a:rPr lang="es-VE" sz="1000" dirty="0"/>
              <a:t> of </a:t>
            </a:r>
            <a:r>
              <a:rPr lang="es-VE" sz="1000" dirty="0" err="1"/>
              <a:t>nutritional</a:t>
            </a:r>
            <a:r>
              <a:rPr lang="es-VE" sz="1000" dirty="0"/>
              <a:t> and </a:t>
            </a:r>
            <a:r>
              <a:rPr lang="es-VE" sz="1000" dirty="0" err="1"/>
              <a:t>genetic</a:t>
            </a:r>
            <a:r>
              <a:rPr lang="es-VE" sz="1000" dirty="0"/>
              <a:t> epidemiology</a:t>
            </a:r>
            <a:r>
              <a:rPr lang="es-VE" sz="1000" dirty="0">
                <a:hlinkClick r:id="rId2"/>
              </a:rPr>
              <a:t>13</a:t>
            </a:r>
            <a:r>
              <a:rPr lang="es-VE" sz="1000" dirty="0">
                <a:hlinkClick r:id="rId2"/>
              </a:rPr>
              <a:t>65</a:t>
            </a:r>
            <a:r>
              <a:rPr lang="es-VE" sz="1000" dirty="0">
                <a:hlinkClick r:id="rId2"/>
              </a:rPr>
              <a:t>66</a:t>
            </a:r>
            <a:r>
              <a:rPr lang="es-VE" sz="1000" dirty="0"/>
              <a:t>, </a:t>
            </a:r>
            <a:r>
              <a:rPr lang="es-VE" sz="1000" dirty="0" smtClean="0"/>
              <a:t>Osvaldo </a:t>
            </a:r>
            <a:r>
              <a:rPr lang="es-VE" sz="1000" dirty="0"/>
              <a:t>P Almeida, director of </a:t>
            </a:r>
            <a:r>
              <a:rPr lang="es-VE" sz="1000" dirty="0" err="1"/>
              <a:t>research</a:t>
            </a:r>
            <a:r>
              <a:rPr lang="es-VE" sz="1000" dirty="0"/>
              <a:t>, </a:t>
            </a:r>
            <a:r>
              <a:rPr lang="es-VE" sz="1000" dirty="0" err="1"/>
              <a:t>professor</a:t>
            </a:r>
            <a:r>
              <a:rPr lang="es-VE" sz="1000" dirty="0"/>
              <a:t> and </a:t>
            </a:r>
            <a:r>
              <a:rPr lang="es-VE" sz="1000" dirty="0" err="1"/>
              <a:t>Winthrop</a:t>
            </a:r>
            <a:r>
              <a:rPr lang="es-VE" sz="1000" dirty="0"/>
              <a:t> </a:t>
            </a:r>
            <a:r>
              <a:rPr lang="es-VE" sz="1000" dirty="0" err="1"/>
              <a:t>chair</a:t>
            </a:r>
            <a:r>
              <a:rPr lang="es-VE" sz="1000" dirty="0"/>
              <a:t> of </a:t>
            </a:r>
            <a:r>
              <a:rPr lang="es-VE" sz="1000" dirty="0" err="1"/>
              <a:t>geriatric</a:t>
            </a:r>
            <a:r>
              <a:rPr lang="es-VE" sz="1000" dirty="0"/>
              <a:t> psychiatry</a:t>
            </a:r>
            <a:r>
              <a:rPr lang="es-VE" sz="1000" dirty="0">
                <a:hlinkClick r:id="rId2"/>
              </a:rPr>
              <a:t>34</a:t>
            </a:r>
            <a:r>
              <a:rPr lang="es-VE" sz="1000" dirty="0">
                <a:hlinkClick r:id="rId2"/>
              </a:rPr>
              <a:t>67</a:t>
            </a:r>
            <a:r>
              <a:rPr lang="es-VE" sz="1000" dirty="0">
                <a:hlinkClick r:id="rId2"/>
              </a:rPr>
              <a:t>68</a:t>
            </a:r>
            <a:r>
              <a:rPr lang="es-VE" sz="1000" dirty="0"/>
              <a:t>, </a:t>
            </a:r>
            <a:r>
              <a:rPr lang="es-VE" sz="1000" dirty="0" smtClean="0"/>
              <a:t>Nicholas </a:t>
            </a:r>
            <a:r>
              <a:rPr lang="es-VE" sz="1000" dirty="0"/>
              <a:t>J </a:t>
            </a:r>
            <a:r>
              <a:rPr lang="es-VE" sz="1000" dirty="0" err="1"/>
              <a:t>Wareham</a:t>
            </a:r>
            <a:r>
              <a:rPr lang="es-VE" sz="1000" dirty="0"/>
              <a:t>, </a:t>
            </a:r>
            <a:r>
              <a:rPr lang="es-VE" sz="1000" dirty="0" err="1"/>
              <a:t>professor</a:t>
            </a:r>
            <a:r>
              <a:rPr lang="es-VE" sz="1000" dirty="0"/>
              <a:t> and director of </a:t>
            </a:r>
            <a:r>
              <a:rPr lang="es-VE" sz="1000" dirty="0" err="1"/>
              <a:t>the</a:t>
            </a:r>
            <a:r>
              <a:rPr lang="es-VE" sz="1000" dirty="0"/>
              <a:t> MRC </a:t>
            </a:r>
            <a:r>
              <a:rPr lang="es-VE" sz="1000" dirty="0" err="1"/>
              <a:t>epidemiology</a:t>
            </a:r>
            <a:r>
              <a:rPr lang="es-VE" sz="1000" dirty="0"/>
              <a:t> unit</a:t>
            </a:r>
            <a:r>
              <a:rPr lang="es-VE" sz="1000" dirty="0">
                <a:hlinkClick r:id="rId2"/>
              </a:rPr>
              <a:t>9</a:t>
            </a:r>
            <a:r>
              <a:rPr lang="es-VE" sz="1000" dirty="0"/>
              <a:t>, </a:t>
            </a:r>
            <a:r>
              <a:rPr lang="es-VE" sz="1000" dirty="0" err="1" smtClean="0"/>
              <a:t>Kay-Tee</a:t>
            </a:r>
            <a:r>
              <a:rPr lang="es-VE" sz="1000" dirty="0" smtClean="0"/>
              <a:t> </a:t>
            </a:r>
            <a:r>
              <a:rPr lang="es-VE" sz="1000" dirty="0" err="1"/>
              <a:t>Khaw</a:t>
            </a:r>
            <a:r>
              <a:rPr lang="es-VE" sz="1000" dirty="0"/>
              <a:t>, </a:t>
            </a:r>
            <a:r>
              <a:rPr lang="es-VE" sz="1000" dirty="0" err="1"/>
              <a:t>professor</a:t>
            </a:r>
            <a:r>
              <a:rPr lang="es-VE" sz="1000" dirty="0"/>
              <a:t> of </a:t>
            </a:r>
            <a:r>
              <a:rPr lang="es-VE" sz="1000" dirty="0" err="1"/>
              <a:t>clinical</a:t>
            </a:r>
            <a:r>
              <a:rPr lang="es-VE" sz="1000" dirty="0"/>
              <a:t> gerontology</a:t>
            </a:r>
            <a:r>
              <a:rPr lang="es-VE" sz="1000" dirty="0">
                <a:hlinkClick r:id="rId2"/>
              </a:rPr>
              <a:t>69</a:t>
            </a:r>
            <a:r>
              <a:rPr lang="es-VE" sz="1000" dirty="0"/>
              <a:t>, </a:t>
            </a:r>
            <a:r>
              <a:rPr lang="es-VE" sz="1000" dirty="0" err="1"/>
              <a:t>Anders</a:t>
            </a:r>
            <a:r>
              <a:rPr lang="es-VE" sz="1000" dirty="0"/>
              <a:t> </a:t>
            </a:r>
            <a:r>
              <a:rPr lang="es-VE" sz="1000" dirty="0" err="1"/>
              <a:t>Hamsten</a:t>
            </a:r>
            <a:r>
              <a:rPr lang="es-VE" sz="1000" dirty="0"/>
              <a:t>, </a:t>
            </a:r>
            <a:r>
              <a:rPr lang="es-VE" sz="1000" dirty="0" err="1"/>
              <a:t>professor</a:t>
            </a:r>
            <a:r>
              <a:rPr lang="es-VE" sz="1000" dirty="0"/>
              <a:t> and </a:t>
            </a:r>
            <a:r>
              <a:rPr lang="es-VE" sz="1000" dirty="0" err="1"/>
              <a:t>team</a:t>
            </a:r>
            <a:r>
              <a:rPr lang="es-VE" sz="1000" dirty="0"/>
              <a:t> leader </a:t>
            </a:r>
            <a:r>
              <a:rPr lang="es-VE" sz="1000" dirty="0" err="1"/>
              <a:t>on</a:t>
            </a:r>
            <a:r>
              <a:rPr lang="es-VE" sz="1000" dirty="0"/>
              <a:t> </a:t>
            </a:r>
            <a:r>
              <a:rPr lang="es-VE" sz="1000" dirty="0" err="1"/>
              <a:t>behalf</a:t>
            </a:r>
            <a:r>
              <a:rPr lang="es-VE" sz="1000" dirty="0"/>
              <a:t> of IMPROVE </a:t>
            </a:r>
            <a:r>
              <a:rPr lang="es-VE" sz="1000" dirty="0" err="1"/>
              <a:t>study</a:t>
            </a:r>
            <a:r>
              <a:rPr lang="es-VE" sz="1000" dirty="0"/>
              <a:t> </a:t>
            </a:r>
            <a:r>
              <a:rPr lang="es-VE" sz="1000" dirty="0" err="1"/>
              <a:t>group</a:t>
            </a:r>
            <a:r>
              <a:rPr lang="es-VE" sz="1000" dirty="0"/>
              <a:t>*</a:t>
            </a:r>
            <a:r>
              <a:rPr lang="es-VE" sz="1000" dirty="0">
                <a:hlinkClick r:id="rId2"/>
              </a:rPr>
              <a:t>26</a:t>
            </a:r>
            <a:r>
              <a:rPr lang="es-VE" sz="1000" dirty="0">
                <a:hlinkClick r:id="rId2"/>
              </a:rPr>
              <a:t>70</a:t>
            </a:r>
            <a:r>
              <a:rPr lang="es-VE" sz="1000" dirty="0"/>
              <a:t>, </a:t>
            </a:r>
          </a:p>
        </p:txBody>
      </p:sp>
      <p:sp>
        <p:nvSpPr>
          <p:cNvPr id="4" name="Text Box 4"/>
          <p:cNvSpPr txBox="1">
            <a:spLocks noChangeArrowheads="1"/>
          </p:cNvSpPr>
          <p:nvPr/>
        </p:nvSpPr>
        <p:spPr bwMode="auto">
          <a:xfrm>
            <a:off x="7688263" y="6577013"/>
            <a:ext cx="134524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100">
                <a:solidFill>
                  <a:schemeClr val="bg2"/>
                </a:solidFill>
                <a:latin typeface="Arial" charset="0"/>
              </a:rPr>
              <a:t>X. Páez ULA 2014</a:t>
            </a:r>
          </a:p>
        </p:txBody>
      </p:sp>
    </p:spTree>
    <p:extLst>
      <p:ext uri="{BB962C8B-B14F-4D97-AF65-F5344CB8AC3E}">
        <p14:creationId xmlns:p14="http://schemas.microsoft.com/office/powerpoint/2010/main" xmlns="" val="30415426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8240" y="764704"/>
            <a:ext cx="8784976" cy="3631763"/>
          </a:xfrm>
          <a:prstGeom prst="rect">
            <a:avLst/>
          </a:prstGeom>
        </p:spPr>
        <p:txBody>
          <a:bodyPr wrap="square">
            <a:spAutoFit/>
          </a:bodyPr>
          <a:lstStyle/>
          <a:p>
            <a:pPr algn="l"/>
            <a:r>
              <a:rPr lang="es-VE" sz="1000" dirty="0" smtClean="0"/>
              <a:t>Lise </a:t>
            </a:r>
            <a:r>
              <a:rPr lang="es-VE" sz="1000" dirty="0" err="1"/>
              <a:t>Lotte</a:t>
            </a:r>
            <a:r>
              <a:rPr lang="es-VE" sz="1000" dirty="0"/>
              <a:t> N </a:t>
            </a:r>
            <a:r>
              <a:rPr lang="es-VE" sz="1000" dirty="0" err="1"/>
              <a:t>Husemoen</a:t>
            </a:r>
            <a:r>
              <a:rPr lang="es-VE" sz="1000" dirty="0"/>
              <a:t>, </a:t>
            </a:r>
            <a:r>
              <a:rPr lang="es-VE" sz="1000" dirty="0" err="1"/>
              <a:t>senior</a:t>
            </a:r>
            <a:r>
              <a:rPr lang="es-VE" sz="1000" dirty="0"/>
              <a:t> </a:t>
            </a:r>
            <a:r>
              <a:rPr lang="es-VE" sz="1000" dirty="0" err="1"/>
              <a:t>research</a:t>
            </a:r>
            <a:r>
              <a:rPr lang="es-VE" sz="1000" dirty="0"/>
              <a:t> fellow</a:t>
            </a:r>
            <a:r>
              <a:rPr lang="es-VE" sz="1000" dirty="0">
                <a:hlinkClick r:id="rId2"/>
              </a:rPr>
              <a:t>44</a:t>
            </a:r>
            <a:r>
              <a:rPr lang="es-VE" sz="1000" dirty="0"/>
              <a:t>, </a:t>
            </a:r>
            <a:r>
              <a:rPr lang="es-VE" sz="1000" dirty="0" err="1"/>
              <a:t>Anne</a:t>
            </a:r>
            <a:r>
              <a:rPr lang="es-VE" sz="1000" dirty="0"/>
              <a:t> </a:t>
            </a:r>
            <a:r>
              <a:rPr lang="es-VE" sz="1000" dirty="0" err="1"/>
              <a:t>Tjønneland</a:t>
            </a:r>
            <a:r>
              <a:rPr lang="es-VE" sz="1000" dirty="0"/>
              <a:t>, </a:t>
            </a:r>
            <a:r>
              <a:rPr lang="es-VE" sz="1000" dirty="0" err="1"/>
              <a:t>research</a:t>
            </a:r>
            <a:r>
              <a:rPr lang="es-VE" sz="1000" dirty="0"/>
              <a:t> leader</a:t>
            </a:r>
            <a:r>
              <a:rPr lang="es-VE" sz="1000" dirty="0">
                <a:hlinkClick r:id="rId2"/>
              </a:rPr>
              <a:t>71</a:t>
            </a:r>
            <a:r>
              <a:rPr lang="es-VE" sz="1000" dirty="0"/>
              <a:t>, </a:t>
            </a:r>
            <a:r>
              <a:rPr lang="es-VE" sz="1000" dirty="0" err="1"/>
              <a:t>Janne</a:t>
            </a:r>
            <a:r>
              <a:rPr lang="es-VE" sz="1000" dirty="0"/>
              <a:t> S </a:t>
            </a:r>
            <a:r>
              <a:rPr lang="es-VE" sz="1000" dirty="0" err="1"/>
              <a:t>Tolstrup</a:t>
            </a:r>
            <a:r>
              <a:rPr lang="es-VE" sz="1000" dirty="0"/>
              <a:t>, </a:t>
            </a:r>
            <a:r>
              <a:rPr lang="es-VE" sz="1000" dirty="0" err="1"/>
              <a:t>research</a:t>
            </a:r>
            <a:r>
              <a:rPr lang="es-VE" sz="1000" dirty="0"/>
              <a:t> </a:t>
            </a:r>
            <a:r>
              <a:rPr lang="es-VE" sz="1000" dirty="0" err="1"/>
              <a:t>programme</a:t>
            </a:r>
            <a:r>
              <a:rPr lang="es-VE" sz="1000" dirty="0"/>
              <a:t> director</a:t>
            </a:r>
            <a:r>
              <a:rPr lang="es-VE" sz="1000" dirty="0">
                <a:hlinkClick r:id="rId2"/>
              </a:rPr>
              <a:t>72</a:t>
            </a:r>
            <a:r>
              <a:rPr lang="es-VE" sz="1000" dirty="0"/>
              <a:t>, Eric </a:t>
            </a:r>
            <a:r>
              <a:rPr lang="es-VE" sz="1000" dirty="0" err="1"/>
              <a:t>Rimm</a:t>
            </a:r>
            <a:r>
              <a:rPr lang="es-VE" sz="1000" dirty="0"/>
              <a:t>, </a:t>
            </a:r>
            <a:r>
              <a:rPr lang="es-VE" sz="1000" dirty="0" err="1"/>
              <a:t>associate</a:t>
            </a:r>
            <a:r>
              <a:rPr lang="es-VE" sz="1000" dirty="0"/>
              <a:t> </a:t>
            </a:r>
            <a:r>
              <a:rPr lang="es-VE" sz="1000" dirty="0" err="1"/>
              <a:t>professor</a:t>
            </a:r>
            <a:r>
              <a:rPr lang="es-VE" sz="1000" dirty="0"/>
              <a:t> of </a:t>
            </a:r>
            <a:r>
              <a:rPr lang="es-VE" sz="1000" dirty="0" err="1"/>
              <a:t>epidemiology</a:t>
            </a:r>
            <a:r>
              <a:rPr lang="es-VE" sz="1000" dirty="0"/>
              <a:t> and nutrition</a:t>
            </a:r>
            <a:r>
              <a:rPr lang="es-VE" sz="1000" dirty="0">
                <a:hlinkClick r:id="rId2"/>
              </a:rPr>
              <a:t>73</a:t>
            </a:r>
            <a:r>
              <a:rPr lang="es-VE" sz="1000" dirty="0">
                <a:hlinkClick r:id="rId2"/>
              </a:rPr>
              <a:t>74</a:t>
            </a:r>
            <a:r>
              <a:rPr lang="es-VE" sz="1000" dirty="0"/>
              <a:t>, </a:t>
            </a:r>
            <a:r>
              <a:rPr lang="es-VE" sz="1000" dirty="0" err="1"/>
              <a:t>Joline</a:t>
            </a:r>
            <a:r>
              <a:rPr lang="es-VE" sz="1000" dirty="0"/>
              <a:t> W J </a:t>
            </a:r>
            <a:r>
              <a:rPr lang="es-VE" sz="1000" dirty="0" err="1"/>
              <a:t>Beulens</a:t>
            </a:r>
            <a:r>
              <a:rPr lang="es-VE" sz="1000" dirty="0"/>
              <a:t>, </a:t>
            </a:r>
            <a:r>
              <a:rPr lang="es-VE" sz="1000" dirty="0" err="1"/>
              <a:t>assistant</a:t>
            </a:r>
            <a:r>
              <a:rPr lang="es-VE" sz="1000" dirty="0"/>
              <a:t> professor</a:t>
            </a:r>
            <a:r>
              <a:rPr lang="es-VE" sz="1000" dirty="0">
                <a:hlinkClick r:id="rId2"/>
              </a:rPr>
              <a:t>32</a:t>
            </a:r>
            <a:r>
              <a:rPr lang="es-VE" sz="1000" dirty="0"/>
              <a:t>, W M </a:t>
            </a:r>
            <a:r>
              <a:rPr lang="es-VE" sz="1000" dirty="0" err="1"/>
              <a:t>Monique</a:t>
            </a:r>
            <a:r>
              <a:rPr lang="es-VE" sz="1000" dirty="0"/>
              <a:t> </a:t>
            </a:r>
            <a:r>
              <a:rPr lang="es-VE" sz="1000" dirty="0" err="1"/>
              <a:t>Verschuren</a:t>
            </a:r>
            <a:r>
              <a:rPr lang="es-VE" sz="1000" dirty="0"/>
              <a:t>, </a:t>
            </a:r>
            <a:r>
              <a:rPr lang="es-VE" sz="1000" dirty="0" err="1"/>
              <a:t>deputy</a:t>
            </a:r>
            <a:r>
              <a:rPr lang="es-VE" sz="1000" dirty="0"/>
              <a:t> head</a:t>
            </a:r>
            <a:r>
              <a:rPr lang="es-VE" sz="1000" dirty="0">
                <a:hlinkClick r:id="rId2"/>
              </a:rPr>
              <a:t>75</a:t>
            </a:r>
            <a:r>
              <a:rPr lang="es-VE" sz="1000" dirty="0"/>
              <a:t>, N Charlotte </a:t>
            </a:r>
            <a:r>
              <a:rPr lang="es-VE" sz="1000" dirty="0" err="1"/>
              <a:t>Onland-Moret</a:t>
            </a:r>
            <a:r>
              <a:rPr lang="es-VE" sz="1000" dirty="0"/>
              <a:t>, </a:t>
            </a:r>
            <a:r>
              <a:rPr lang="es-VE" sz="1000" dirty="0" err="1"/>
              <a:t>assistant</a:t>
            </a:r>
            <a:r>
              <a:rPr lang="es-VE" sz="1000" dirty="0"/>
              <a:t> </a:t>
            </a:r>
            <a:r>
              <a:rPr lang="es-VE" sz="1000" dirty="0" err="1"/>
              <a:t>professor</a:t>
            </a:r>
            <a:r>
              <a:rPr lang="es-VE" sz="1000" dirty="0"/>
              <a:t> of </a:t>
            </a:r>
            <a:r>
              <a:rPr lang="es-VE" sz="1000" dirty="0" err="1"/>
              <a:t>genetic</a:t>
            </a:r>
            <a:r>
              <a:rPr lang="es-VE" sz="1000" dirty="0"/>
              <a:t> epidemiology</a:t>
            </a:r>
            <a:r>
              <a:rPr lang="es-VE" sz="1000" dirty="0">
                <a:hlinkClick r:id="rId2"/>
              </a:rPr>
              <a:t>32</a:t>
            </a:r>
            <a:r>
              <a:rPr lang="es-VE" sz="1000" dirty="0"/>
              <a:t>, </a:t>
            </a:r>
            <a:r>
              <a:rPr lang="es-VE" sz="1000" dirty="0" err="1"/>
              <a:t>Marten</a:t>
            </a:r>
            <a:r>
              <a:rPr lang="es-VE" sz="1000" dirty="0"/>
              <a:t> H </a:t>
            </a:r>
            <a:r>
              <a:rPr lang="es-VE" sz="1000" dirty="0" err="1"/>
              <a:t>Hofker</a:t>
            </a:r>
            <a:r>
              <a:rPr lang="es-VE" sz="1000" dirty="0"/>
              <a:t>, </a:t>
            </a:r>
            <a:r>
              <a:rPr lang="es-VE" sz="1000" dirty="0" err="1"/>
              <a:t>professor</a:t>
            </a:r>
            <a:r>
              <a:rPr lang="es-VE" sz="1000" dirty="0"/>
              <a:t> of molecular genetics</a:t>
            </a:r>
            <a:r>
              <a:rPr lang="es-VE" sz="1000" dirty="0">
                <a:hlinkClick r:id="rId2"/>
              </a:rPr>
              <a:t>76</a:t>
            </a:r>
            <a:r>
              <a:rPr lang="es-VE" sz="1000" dirty="0"/>
              <a:t>, S Goya </a:t>
            </a:r>
            <a:r>
              <a:rPr lang="es-VE" sz="1000" dirty="0" err="1"/>
              <a:t>Wannamethee</a:t>
            </a:r>
            <a:r>
              <a:rPr lang="es-VE" sz="1000" dirty="0"/>
              <a:t>, </a:t>
            </a:r>
            <a:r>
              <a:rPr lang="es-VE" sz="1000" dirty="0" err="1"/>
              <a:t>professor</a:t>
            </a:r>
            <a:r>
              <a:rPr lang="es-VE" sz="1000" dirty="0"/>
              <a:t> of epidemiology</a:t>
            </a:r>
            <a:r>
              <a:rPr lang="es-VE" sz="1000" dirty="0">
                <a:hlinkClick r:id="rId2"/>
              </a:rPr>
              <a:t>77</a:t>
            </a:r>
            <a:r>
              <a:rPr lang="es-VE" sz="1000" dirty="0"/>
              <a:t>, Peter H </a:t>
            </a:r>
            <a:r>
              <a:rPr lang="es-VE" sz="1000" dirty="0" err="1"/>
              <a:t>Whincup</a:t>
            </a:r>
            <a:r>
              <a:rPr lang="es-VE" sz="1000" dirty="0"/>
              <a:t>, </a:t>
            </a:r>
            <a:r>
              <a:rPr lang="es-VE" sz="1000" dirty="0" err="1"/>
              <a:t>professor</a:t>
            </a:r>
            <a:r>
              <a:rPr lang="es-VE" sz="1000" dirty="0"/>
              <a:t> of cardiovascular epidemiology</a:t>
            </a:r>
            <a:r>
              <a:rPr lang="es-VE" sz="1000" dirty="0">
                <a:hlinkClick r:id="rId2"/>
              </a:rPr>
              <a:t>78</a:t>
            </a:r>
            <a:r>
              <a:rPr lang="es-VE" sz="1000" dirty="0"/>
              <a:t>, Richard Morris, </a:t>
            </a:r>
            <a:r>
              <a:rPr lang="es-VE" sz="1000" dirty="0" err="1"/>
              <a:t>professor</a:t>
            </a:r>
            <a:r>
              <a:rPr lang="es-VE" sz="1000" dirty="0"/>
              <a:t> of medical </a:t>
            </a:r>
            <a:r>
              <a:rPr lang="es-VE" sz="1000" dirty="0" err="1"/>
              <a:t>statistics</a:t>
            </a:r>
            <a:r>
              <a:rPr lang="es-VE" sz="1000" dirty="0"/>
              <a:t> and epidemiology</a:t>
            </a:r>
            <a:r>
              <a:rPr lang="es-VE" sz="1000" dirty="0">
                <a:hlinkClick r:id="rId2"/>
              </a:rPr>
              <a:t>77</a:t>
            </a:r>
            <a:r>
              <a:rPr lang="es-VE" sz="1000" dirty="0"/>
              <a:t>, Astrid M Vicente, head of department</a:t>
            </a:r>
            <a:r>
              <a:rPr lang="es-VE" sz="1000" dirty="0">
                <a:hlinkClick r:id="rId2"/>
              </a:rPr>
              <a:t>40</a:t>
            </a:r>
            <a:r>
              <a:rPr lang="es-VE" sz="1000" dirty="0">
                <a:hlinkClick r:id="rId2"/>
              </a:rPr>
              <a:t>79</a:t>
            </a:r>
            <a:r>
              <a:rPr lang="es-VE" sz="1000" dirty="0">
                <a:hlinkClick r:id="rId2"/>
              </a:rPr>
              <a:t>80</a:t>
            </a:r>
            <a:r>
              <a:rPr lang="es-VE" sz="1000" dirty="0"/>
              <a:t>, </a:t>
            </a:r>
            <a:r>
              <a:rPr lang="es-VE" sz="1000" dirty="0" err="1"/>
              <a:t>Hugh</a:t>
            </a:r>
            <a:r>
              <a:rPr lang="es-VE" sz="1000" dirty="0"/>
              <a:t> Watkins, </a:t>
            </a:r>
            <a:r>
              <a:rPr lang="es-VE" sz="1000" dirty="0" err="1"/>
              <a:t>professor</a:t>
            </a:r>
            <a:r>
              <a:rPr lang="es-VE" sz="1000" dirty="0"/>
              <a:t> of cardiovascular medicine and head of department</a:t>
            </a:r>
            <a:r>
              <a:rPr lang="es-VE" sz="1000" dirty="0">
                <a:hlinkClick r:id="rId2"/>
              </a:rPr>
              <a:t>81</a:t>
            </a:r>
            <a:r>
              <a:rPr lang="es-VE" sz="1000" dirty="0">
                <a:hlinkClick r:id="rId2"/>
              </a:rPr>
              <a:t>82</a:t>
            </a:r>
            <a:r>
              <a:rPr lang="es-VE" sz="1000" dirty="0"/>
              <a:t>, Martin </a:t>
            </a:r>
            <a:r>
              <a:rPr lang="es-VE" sz="1000" dirty="0" err="1"/>
              <a:t>Farrall</a:t>
            </a:r>
            <a:r>
              <a:rPr lang="es-VE" sz="1000" dirty="0"/>
              <a:t>, </a:t>
            </a:r>
            <a:r>
              <a:rPr lang="es-VE" sz="1000" dirty="0" err="1"/>
              <a:t>professor</a:t>
            </a:r>
            <a:r>
              <a:rPr lang="es-VE" sz="1000" dirty="0"/>
              <a:t> of cardiovascular genetics</a:t>
            </a:r>
            <a:r>
              <a:rPr lang="es-VE" sz="1000" dirty="0">
                <a:hlinkClick r:id="rId2"/>
              </a:rPr>
              <a:t>81</a:t>
            </a:r>
            <a:r>
              <a:rPr lang="es-VE" sz="1000" dirty="0">
                <a:hlinkClick r:id="rId2"/>
              </a:rPr>
              <a:t>82</a:t>
            </a:r>
            <a:r>
              <a:rPr lang="es-VE" sz="1000" dirty="0"/>
              <a:t>, J </a:t>
            </a:r>
            <a:r>
              <a:rPr lang="es-VE" sz="1000" dirty="0" err="1"/>
              <a:t>Wouter</a:t>
            </a:r>
            <a:r>
              <a:rPr lang="es-VE" sz="1000" dirty="0"/>
              <a:t> </a:t>
            </a:r>
            <a:r>
              <a:rPr lang="es-VE" sz="1000" dirty="0" err="1"/>
              <a:t>Jukema</a:t>
            </a:r>
            <a:r>
              <a:rPr lang="es-VE" sz="1000" dirty="0"/>
              <a:t>, </a:t>
            </a:r>
            <a:r>
              <a:rPr lang="es-VE" sz="1000" dirty="0" err="1"/>
              <a:t>professor</a:t>
            </a:r>
            <a:r>
              <a:rPr lang="es-VE" sz="1000" dirty="0"/>
              <a:t> of cardiology</a:t>
            </a:r>
            <a:r>
              <a:rPr lang="es-VE" sz="1000" dirty="0">
                <a:hlinkClick r:id="rId2"/>
              </a:rPr>
              <a:t>11</a:t>
            </a:r>
            <a:r>
              <a:rPr lang="es-VE" sz="1000" dirty="0"/>
              <a:t>, James </a:t>
            </a:r>
            <a:r>
              <a:rPr lang="es-VE" sz="1000" dirty="0" err="1"/>
              <a:t>Meschia</a:t>
            </a:r>
            <a:r>
              <a:rPr lang="es-VE" sz="1000" dirty="0"/>
              <a:t>, </a:t>
            </a:r>
            <a:r>
              <a:rPr lang="es-VE" sz="1000" dirty="0" err="1"/>
              <a:t>physician</a:t>
            </a:r>
            <a:r>
              <a:rPr lang="es-VE" sz="1000" dirty="0"/>
              <a:t> investigator</a:t>
            </a:r>
            <a:r>
              <a:rPr lang="es-VE" sz="1000" dirty="0">
                <a:hlinkClick r:id="rId2"/>
              </a:rPr>
              <a:t>29</a:t>
            </a:r>
            <a:r>
              <a:rPr lang="es-VE" sz="1000" dirty="0"/>
              <a:t>, L </a:t>
            </a:r>
            <a:r>
              <a:rPr lang="es-VE" sz="1000" dirty="0" err="1"/>
              <a:t>Adrienne</a:t>
            </a:r>
            <a:r>
              <a:rPr lang="es-VE" sz="1000" dirty="0"/>
              <a:t> </a:t>
            </a:r>
            <a:r>
              <a:rPr lang="es-VE" sz="1000" dirty="0" err="1"/>
              <a:t>Cupples</a:t>
            </a:r>
            <a:r>
              <a:rPr lang="es-VE" sz="1000" dirty="0"/>
              <a:t>, </a:t>
            </a:r>
            <a:r>
              <a:rPr lang="es-VE" sz="1000" dirty="0" err="1"/>
              <a:t>professor</a:t>
            </a:r>
            <a:r>
              <a:rPr lang="es-VE" sz="1000" dirty="0"/>
              <a:t> of biostatistics</a:t>
            </a:r>
            <a:r>
              <a:rPr lang="es-VE" sz="1000" dirty="0">
                <a:hlinkClick r:id="rId2"/>
              </a:rPr>
              <a:t>83</a:t>
            </a:r>
            <a:r>
              <a:rPr lang="es-VE" sz="1000" dirty="0">
                <a:hlinkClick r:id="rId2"/>
              </a:rPr>
              <a:t>84</a:t>
            </a:r>
            <a:r>
              <a:rPr lang="es-VE" sz="1000" dirty="0"/>
              <a:t>, Stephen J Sharp, </a:t>
            </a:r>
            <a:r>
              <a:rPr lang="es-VE" sz="1000" dirty="0" err="1"/>
              <a:t>senior</a:t>
            </a:r>
            <a:r>
              <a:rPr lang="es-VE" sz="1000" dirty="0"/>
              <a:t> statistician</a:t>
            </a:r>
            <a:r>
              <a:rPr lang="es-VE" sz="1000" dirty="0">
                <a:hlinkClick r:id="rId2"/>
              </a:rPr>
              <a:t>9</a:t>
            </a:r>
            <a:r>
              <a:rPr lang="es-VE" sz="1000" dirty="0"/>
              <a:t>, Myriam </a:t>
            </a:r>
            <a:r>
              <a:rPr lang="es-VE" sz="1000" dirty="0" err="1"/>
              <a:t>Fornage</a:t>
            </a:r>
            <a:r>
              <a:rPr lang="es-VE" sz="1000" dirty="0"/>
              <a:t>, </a:t>
            </a:r>
            <a:r>
              <a:rPr lang="es-VE" sz="1000" dirty="0" err="1"/>
              <a:t>professor</a:t>
            </a:r>
            <a:r>
              <a:rPr lang="es-VE" sz="1000" dirty="0"/>
              <a:t> of molecular medicine and human genetics</a:t>
            </a:r>
            <a:r>
              <a:rPr lang="es-VE" sz="1000" dirty="0">
                <a:hlinkClick r:id="rId2"/>
              </a:rPr>
              <a:t>85</a:t>
            </a:r>
            <a:r>
              <a:rPr lang="es-VE" sz="1000" dirty="0"/>
              <a:t>, Charles </a:t>
            </a:r>
            <a:r>
              <a:rPr lang="es-VE" sz="1000" dirty="0" err="1"/>
              <a:t>Kooperberg</a:t>
            </a:r>
            <a:r>
              <a:rPr lang="es-VE" sz="1000" dirty="0"/>
              <a:t>, full member</a:t>
            </a:r>
            <a:r>
              <a:rPr lang="es-VE" sz="1000" dirty="0">
                <a:hlinkClick r:id="rId2"/>
              </a:rPr>
              <a:t>86</a:t>
            </a:r>
            <a:r>
              <a:rPr lang="es-VE" sz="1000" dirty="0"/>
              <a:t>, Andrea Z </a:t>
            </a:r>
            <a:r>
              <a:rPr lang="es-VE" sz="1000" dirty="0" err="1"/>
              <a:t>LaCroix</a:t>
            </a:r>
            <a:r>
              <a:rPr lang="es-VE" sz="1000" dirty="0"/>
              <a:t>, </a:t>
            </a:r>
            <a:r>
              <a:rPr lang="es-VE" sz="1000" dirty="0" err="1"/>
              <a:t>professor</a:t>
            </a:r>
            <a:r>
              <a:rPr lang="es-VE" sz="1000" dirty="0"/>
              <a:t> of epidemiology</a:t>
            </a:r>
            <a:r>
              <a:rPr lang="es-VE" sz="1000" dirty="0">
                <a:hlinkClick r:id="rId2"/>
              </a:rPr>
              <a:t>86</a:t>
            </a:r>
            <a:r>
              <a:rPr lang="es-VE" sz="1000" dirty="0"/>
              <a:t>, James Y </a:t>
            </a:r>
            <a:r>
              <a:rPr lang="es-VE" sz="1000" dirty="0" err="1"/>
              <a:t>Dai</a:t>
            </a:r>
            <a:r>
              <a:rPr lang="es-VE" sz="1000" dirty="0"/>
              <a:t>, </a:t>
            </a:r>
            <a:r>
              <a:rPr lang="es-VE" sz="1000" dirty="0" err="1"/>
              <a:t>associate</a:t>
            </a:r>
            <a:r>
              <a:rPr lang="es-VE" sz="1000" dirty="0"/>
              <a:t> </a:t>
            </a:r>
            <a:r>
              <a:rPr lang="es-VE" sz="1000" dirty="0" err="1"/>
              <a:t>member</a:t>
            </a:r>
            <a:r>
              <a:rPr lang="es-VE" sz="1000" dirty="0"/>
              <a:t> of biostatistics</a:t>
            </a:r>
            <a:r>
              <a:rPr lang="es-VE" sz="1000" dirty="0">
                <a:hlinkClick r:id="rId2"/>
              </a:rPr>
              <a:t>86</a:t>
            </a:r>
            <a:r>
              <a:rPr lang="es-VE" sz="1000" dirty="0"/>
              <a:t>, Matthew B </a:t>
            </a:r>
            <a:r>
              <a:rPr lang="es-VE" sz="1000" dirty="0" err="1"/>
              <a:t>Lanktree</a:t>
            </a:r>
            <a:r>
              <a:rPr lang="es-VE" sz="1000" dirty="0"/>
              <a:t>, postdoctoral </a:t>
            </a:r>
            <a:r>
              <a:rPr lang="es-VE" sz="1000" dirty="0" err="1"/>
              <a:t>research</a:t>
            </a:r>
            <a:r>
              <a:rPr lang="es-VE" sz="1000" dirty="0"/>
              <a:t> fellow</a:t>
            </a:r>
            <a:r>
              <a:rPr lang="es-VE" sz="1000" dirty="0">
                <a:hlinkClick r:id="rId2"/>
              </a:rPr>
              <a:t>87</a:t>
            </a:r>
            <a:r>
              <a:rPr lang="es-VE" sz="1000" dirty="0"/>
              <a:t>, David S </a:t>
            </a:r>
            <a:r>
              <a:rPr lang="es-VE" sz="1000" dirty="0" err="1"/>
              <a:t>Siscovick</a:t>
            </a:r>
            <a:r>
              <a:rPr lang="es-VE" sz="1000" dirty="0"/>
              <a:t>, </a:t>
            </a:r>
            <a:r>
              <a:rPr lang="es-VE" sz="1000" dirty="0" err="1"/>
              <a:t>senior</a:t>
            </a:r>
            <a:r>
              <a:rPr lang="es-VE" sz="1000" dirty="0"/>
              <a:t> vice-</a:t>
            </a:r>
            <a:r>
              <a:rPr lang="es-VE" sz="1000" dirty="0" err="1"/>
              <a:t>president</a:t>
            </a:r>
            <a:r>
              <a:rPr lang="es-VE" sz="1000" dirty="0"/>
              <a:t> </a:t>
            </a:r>
            <a:r>
              <a:rPr lang="es-VE" sz="1000" dirty="0" err="1"/>
              <a:t>for</a:t>
            </a:r>
            <a:r>
              <a:rPr lang="es-VE" sz="1000" dirty="0"/>
              <a:t> research</a:t>
            </a:r>
            <a:r>
              <a:rPr lang="es-VE" sz="1000" dirty="0">
                <a:hlinkClick r:id="rId2"/>
              </a:rPr>
              <a:t>88</a:t>
            </a:r>
            <a:r>
              <a:rPr lang="es-VE" sz="1000" dirty="0"/>
              <a:t>, Eric </a:t>
            </a:r>
            <a:r>
              <a:rPr lang="es-VE" sz="1000" dirty="0" err="1"/>
              <a:t>Jorgenson</a:t>
            </a:r>
            <a:r>
              <a:rPr lang="es-VE" sz="1000" dirty="0"/>
              <a:t>, </a:t>
            </a:r>
            <a:r>
              <a:rPr lang="es-VE" sz="1000" dirty="0" err="1"/>
              <a:t>research</a:t>
            </a:r>
            <a:r>
              <a:rPr lang="es-VE" sz="1000" dirty="0"/>
              <a:t> scientist</a:t>
            </a:r>
            <a:r>
              <a:rPr lang="es-VE" sz="1000" dirty="0">
                <a:hlinkClick r:id="rId2"/>
              </a:rPr>
              <a:t>89</a:t>
            </a:r>
            <a:r>
              <a:rPr lang="es-VE" sz="1000" dirty="0"/>
              <a:t>, Bonnie Spring, </a:t>
            </a:r>
            <a:r>
              <a:rPr lang="es-VE" sz="1000" dirty="0" err="1"/>
              <a:t>professor</a:t>
            </a:r>
            <a:r>
              <a:rPr lang="es-VE" sz="1000" dirty="0"/>
              <a:t> of </a:t>
            </a:r>
            <a:r>
              <a:rPr lang="es-VE" sz="1000" dirty="0" err="1"/>
              <a:t>preventive</a:t>
            </a:r>
            <a:r>
              <a:rPr lang="es-VE" sz="1000" dirty="0"/>
              <a:t> medicine and director</a:t>
            </a:r>
            <a:r>
              <a:rPr lang="es-VE" sz="1000" dirty="0">
                <a:hlinkClick r:id="rId2"/>
              </a:rPr>
              <a:t>90</a:t>
            </a:r>
            <a:r>
              <a:rPr lang="es-VE" sz="1000" dirty="0"/>
              <a:t>, Josef </a:t>
            </a:r>
            <a:r>
              <a:rPr lang="es-VE" sz="1000" dirty="0" err="1"/>
              <a:t>Coresh</a:t>
            </a:r>
            <a:r>
              <a:rPr lang="es-VE" sz="1000" dirty="0"/>
              <a:t>, </a:t>
            </a:r>
            <a:r>
              <a:rPr lang="es-VE" sz="1000" dirty="0" err="1"/>
              <a:t>professor</a:t>
            </a:r>
            <a:r>
              <a:rPr lang="es-VE" sz="1000" dirty="0"/>
              <a:t> of epidemiology</a:t>
            </a:r>
            <a:r>
              <a:rPr lang="es-VE" sz="1000" dirty="0">
                <a:hlinkClick r:id="rId2"/>
              </a:rPr>
              <a:t>91</a:t>
            </a:r>
            <a:r>
              <a:rPr lang="es-VE" sz="1000" dirty="0"/>
              <a:t>, </a:t>
            </a:r>
            <a:r>
              <a:rPr lang="es-VE" sz="1000" dirty="0" err="1"/>
              <a:t>Yun</a:t>
            </a:r>
            <a:r>
              <a:rPr lang="es-VE" sz="1000" dirty="0"/>
              <a:t> R Li, medical and doctoral trainee</a:t>
            </a:r>
            <a:r>
              <a:rPr lang="es-VE" sz="1000" dirty="0">
                <a:hlinkClick r:id="rId2"/>
              </a:rPr>
              <a:t>7</a:t>
            </a:r>
            <a:r>
              <a:rPr lang="es-VE" sz="1000" dirty="0"/>
              <a:t>, Sarah G </a:t>
            </a:r>
            <a:r>
              <a:rPr lang="es-VE" sz="1000" dirty="0" err="1"/>
              <a:t>Buxbaum</a:t>
            </a:r>
            <a:r>
              <a:rPr lang="es-VE" sz="1000" dirty="0"/>
              <a:t>, </a:t>
            </a:r>
            <a:r>
              <a:rPr lang="es-VE" sz="1000" dirty="0" err="1"/>
              <a:t>assistant</a:t>
            </a:r>
            <a:r>
              <a:rPr lang="es-VE" sz="1000" dirty="0"/>
              <a:t> professor</a:t>
            </a:r>
            <a:r>
              <a:rPr lang="es-VE" sz="1000" dirty="0">
                <a:hlinkClick r:id="rId2"/>
              </a:rPr>
              <a:t>92</a:t>
            </a:r>
            <a:r>
              <a:rPr lang="es-VE" sz="1000" dirty="0"/>
              <a:t>, Pamela J </a:t>
            </a:r>
            <a:r>
              <a:rPr lang="es-VE" sz="1000" dirty="0" err="1"/>
              <a:t>Schreiner</a:t>
            </a:r>
            <a:r>
              <a:rPr lang="es-VE" sz="1000" dirty="0"/>
              <a:t>, professor</a:t>
            </a:r>
            <a:r>
              <a:rPr lang="es-VE" sz="1000" dirty="0">
                <a:hlinkClick r:id="rId2"/>
              </a:rPr>
              <a:t>93</a:t>
            </a:r>
            <a:r>
              <a:rPr lang="es-VE" sz="1000" dirty="0"/>
              <a:t>, R Curtis </a:t>
            </a:r>
            <a:r>
              <a:rPr lang="es-VE" sz="1000" dirty="0" err="1"/>
              <a:t>Ellison</a:t>
            </a:r>
            <a:r>
              <a:rPr lang="es-VE" sz="1000" dirty="0"/>
              <a:t>, </a:t>
            </a:r>
            <a:r>
              <a:rPr lang="es-VE" sz="1000" dirty="0" err="1"/>
              <a:t>professor</a:t>
            </a:r>
            <a:r>
              <a:rPr lang="es-VE" sz="1000" dirty="0"/>
              <a:t> of medicine and </a:t>
            </a:r>
            <a:r>
              <a:rPr lang="es-VE" sz="1000" dirty="0" err="1"/>
              <a:t>public</a:t>
            </a:r>
            <a:r>
              <a:rPr lang="es-VE" sz="1000" dirty="0"/>
              <a:t> health</a:t>
            </a:r>
            <a:r>
              <a:rPr lang="es-VE" sz="1000" dirty="0">
                <a:hlinkClick r:id="rId2"/>
              </a:rPr>
              <a:t>94</a:t>
            </a:r>
            <a:r>
              <a:rPr lang="es-VE" sz="1000" dirty="0"/>
              <a:t>, Michael Y </a:t>
            </a:r>
            <a:r>
              <a:rPr lang="es-VE" sz="1000" dirty="0" err="1"/>
              <a:t>Tsai</a:t>
            </a:r>
            <a:r>
              <a:rPr lang="es-VE" sz="1000" dirty="0"/>
              <a:t>, professor</a:t>
            </a:r>
            <a:r>
              <a:rPr lang="es-VE" sz="1000" dirty="0">
                <a:hlinkClick r:id="rId2"/>
              </a:rPr>
              <a:t>95</a:t>
            </a:r>
            <a:r>
              <a:rPr lang="es-VE" sz="1000" dirty="0"/>
              <a:t>, </a:t>
            </a:r>
            <a:r>
              <a:rPr lang="es-VE" sz="1000" dirty="0" err="1"/>
              <a:t>Sanjay</a:t>
            </a:r>
            <a:r>
              <a:rPr lang="es-VE" sz="1000" dirty="0"/>
              <a:t> R </a:t>
            </a:r>
            <a:r>
              <a:rPr lang="es-VE" sz="1000" dirty="0" err="1"/>
              <a:t>Patel</a:t>
            </a:r>
            <a:r>
              <a:rPr lang="es-VE" sz="1000" dirty="0"/>
              <a:t>, </a:t>
            </a:r>
            <a:r>
              <a:rPr lang="es-VE" sz="1000" dirty="0" err="1"/>
              <a:t>associate</a:t>
            </a:r>
            <a:r>
              <a:rPr lang="es-VE" sz="1000" dirty="0"/>
              <a:t> </a:t>
            </a:r>
            <a:r>
              <a:rPr lang="es-VE" sz="1000" dirty="0" err="1"/>
              <a:t>professor</a:t>
            </a:r>
            <a:r>
              <a:rPr lang="es-VE" sz="1000" dirty="0"/>
              <a:t> of medicine</a:t>
            </a:r>
            <a:r>
              <a:rPr lang="es-VE" sz="1000" dirty="0">
                <a:hlinkClick r:id="rId2"/>
              </a:rPr>
              <a:t>96</a:t>
            </a:r>
            <a:r>
              <a:rPr lang="es-VE" sz="1000" dirty="0">
                <a:hlinkClick r:id="rId2"/>
              </a:rPr>
              <a:t>104</a:t>
            </a:r>
            <a:r>
              <a:rPr lang="es-VE" sz="1000" dirty="0"/>
              <a:t>, </a:t>
            </a:r>
            <a:r>
              <a:rPr lang="es-VE" sz="1000" dirty="0" err="1"/>
              <a:t>Susan</a:t>
            </a:r>
            <a:r>
              <a:rPr lang="es-VE" sz="1000" dirty="0"/>
              <a:t> </a:t>
            </a:r>
            <a:r>
              <a:rPr lang="es-VE" sz="1000" dirty="0" err="1"/>
              <a:t>Redline</a:t>
            </a:r>
            <a:r>
              <a:rPr lang="es-VE" sz="1000" dirty="0"/>
              <a:t>, professor</a:t>
            </a:r>
            <a:r>
              <a:rPr lang="es-VE" sz="1000" dirty="0">
                <a:hlinkClick r:id="rId2"/>
              </a:rPr>
              <a:t>96</a:t>
            </a:r>
            <a:r>
              <a:rPr lang="es-VE" sz="1000" dirty="0"/>
              <a:t>, Andrew D Johnson, principal investigator</a:t>
            </a:r>
            <a:r>
              <a:rPr lang="es-VE" sz="1000" dirty="0">
                <a:hlinkClick r:id="rId2"/>
              </a:rPr>
              <a:t>84</a:t>
            </a:r>
            <a:r>
              <a:rPr lang="es-VE" sz="1000" dirty="0"/>
              <a:t>, Ron C </a:t>
            </a:r>
            <a:r>
              <a:rPr lang="es-VE" sz="1000" dirty="0" err="1"/>
              <a:t>Hoogeveen</a:t>
            </a:r>
            <a:r>
              <a:rPr lang="es-VE" sz="1000" dirty="0"/>
              <a:t>, </a:t>
            </a:r>
            <a:r>
              <a:rPr lang="es-VE" sz="1000" dirty="0" err="1"/>
              <a:t>assistant</a:t>
            </a:r>
            <a:r>
              <a:rPr lang="es-VE" sz="1000" dirty="0"/>
              <a:t> </a:t>
            </a:r>
            <a:r>
              <a:rPr lang="es-VE" sz="1000" dirty="0" err="1"/>
              <a:t>professor</a:t>
            </a:r>
            <a:r>
              <a:rPr lang="es-VE" sz="1000" dirty="0"/>
              <a:t> of medicine</a:t>
            </a:r>
            <a:r>
              <a:rPr lang="es-VE" sz="1000" dirty="0">
                <a:hlinkClick r:id="rId2"/>
              </a:rPr>
              <a:t>97</a:t>
            </a:r>
            <a:r>
              <a:rPr lang="es-VE" sz="1000" dirty="0"/>
              <a:t>, </a:t>
            </a:r>
            <a:r>
              <a:rPr lang="es-VE" sz="1000" dirty="0" err="1"/>
              <a:t>Hakon</a:t>
            </a:r>
            <a:r>
              <a:rPr lang="es-VE" sz="1000" dirty="0"/>
              <a:t> </a:t>
            </a:r>
            <a:r>
              <a:rPr lang="es-VE" sz="1000" dirty="0" err="1"/>
              <a:t>Hakonarson</a:t>
            </a:r>
            <a:r>
              <a:rPr lang="es-VE" sz="1000" dirty="0"/>
              <a:t>, </a:t>
            </a:r>
            <a:r>
              <a:rPr lang="es-VE" sz="1000" dirty="0" err="1"/>
              <a:t>associate</a:t>
            </a:r>
            <a:r>
              <a:rPr lang="es-VE" sz="1000" dirty="0"/>
              <a:t> </a:t>
            </a:r>
            <a:r>
              <a:rPr lang="es-VE" sz="1000" dirty="0" err="1"/>
              <a:t>professor</a:t>
            </a:r>
            <a:r>
              <a:rPr lang="es-VE" sz="1000" dirty="0"/>
              <a:t> of </a:t>
            </a:r>
            <a:r>
              <a:rPr lang="es-VE" sz="1000" dirty="0" err="1"/>
              <a:t>paediatrics</a:t>
            </a:r>
            <a:r>
              <a:rPr lang="es-VE" sz="1000" dirty="0"/>
              <a:t> and director of genomics</a:t>
            </a:r>
            <a:r>
              <a:rPr lang="es-VE" sz="1000" dirty="0">
                <a:hlinkClick r:id="rId2"/>
              </a:rPr>
              <a:t>7</a:t>
            </a:r>
            <a:r>
              <a:rPr lang="es-VE" sz="1000" dirty="0"/>
              <a:t>, Jerome I </a:t>
            </a:r>
            <a:r>
              <a:rPr lang="es-VE" sz="1000" dirty="0" err="1"/>
              <a:t>Rotter</a:t>
            </a:r>
            <a:r>
              <a:rPr lang="es-VE" sz="1000" dirty="0"/>
              <a:t>, director and professor</a:t>
            </a:r>
            <a:r>
              <a:rPr lang="es-VE" sz="1000" dirty="0">
                <a:hlinkClick r:id="rId2"/>
              </a:rPr>
              <a:t>98</a:t>
            </a:r>
            <a:r>
              <a:rPr lang="es-VE" sz="1000" dirty="0"/>
              <a:t>, Eric </a:t>
            </a:r>
            <a:r>
              <a:rPr lang="es-VE" sz="1000" dirty="0" err="1"/>
              <a:t>Boerwinkle</a:t>
            </a:r>
            <a:r>
              <a:rPr lang="es-VE" sz="1000" dirty="0"/>
              <a:t>, </a:t>
            </a:r>
            <a:r>
              <a:rPr lang="es-VE" sz="1000" dirty="0" err="1"/>
              <a:t>professor</a:t>
            </a:r>
            <a:r>
              <a:rPr lang="es-VE" sz="1000" dirty="0"/>
              <a:t> and director</a:t>
            </a:r>
            <a:r>
              <a:rPr lang="es-VE" sz="1000" dirty="0">
                <a:hlinkClick r:id="rId2"/>
              </a:rPr>
              <a:t>99</a:t>
            </a:r>
            <a:r>
              <a:rPr lang="es-VE" sz="1000" dirty="0"/>
              <a:t>, Paul I W de </a:t>
            </a:r>
            <a:r>
              <a:rPr lang="es-VE" sz="1000" dirty="0" err="1"/>
              <a:t>Bakker</a:t>
            </a:r>
            <a:r>
              <a:rPr lang="es-VE" sz="1000" dirty="0"/>
              <a:t>, </a:t>
            </a:r>
            <a:r>
              <a:rPr lang="es-VE" sz="1000" dirty="0" err="1"/>
              <a:t>professor</a:t>
            </a:r>
            <a:r>
              <a:rPr lang="es-VE" sz="1000" dirty="0"/>
              <a:t> of </a:t>
            </a:r>
            <a:r>
              <a:rPr lang="es-VE" sz="1000" dirty="0" err="1"/>
              <a:t>genetic</a:t>
            </a:r>
            <a:r>
              <a:rPr lang="es-VE" sz="1000" dirty="0"/>
              <a:t> </a:t>
            </a:r>
            <a:r>
              <a:rPr lang="es-VE" sz="1000" dirty="0" err="1"/>
              <a:t>epidemiology</a:t>
            </a:r>
            <a:r>
              <a:rPr lang="es-VE" sz="1000" dirty="0"/>
              <a:t> and bioinformatics</a:t>
            </a:r>
            <a:r>
              <a:rPr lang="es-VE" sz="1000" dirty="0">
                <a:hlinkClick r:id="rId2"/>
              </a:rPr>
              <a:t>32</a:t>
            </a:r>
            <a:r>
              <a:rPr lang="es-VE" sz="1000" dirty="0">
                <a:hlinkClick r:id="rId2"/>
              </a:rPr>
              <a:t>100</a:t>
            </a:r>
            <a:r>
              <a:rPr lang="es-VE" sz="1000" dirty="0"/>
              <a:t>, </a:t>
            </a:r>
            <a:r>
              <a:rPr lang="es-VE" sz="1000" dirty="0" err="1"/>
              <a:t>Mika</a:t>
            </a:r>
            <a:r>
              <a:rPr lang="es-VE" sz="1000" dirty="0"/>
              <a:t> </a:t>
            </a:r>
            <a:r>
              <a:rPr lang="es-VE" sz="1000" dirty="0" err="1"/>
              <a:t>Kivimaki</a:t>
            </a:r>
            <a:r>
              <a:rPr lang="es-VE" sz="1000" dirty="0"/>
              <a:t>, </a:t>
            </a:r>
            <a:r>
              <a:rPr lang="es-VE" sz="1000" dirty="0" err="1"/>
              <a:t>professor</a:t>
            </a:r>
            <a:r>
              <a:rPr lang="es-VE" sz="1000" dirty="0"/>
              <a:t> of social epidemiology</a:t>
            </a:r>
            <a:r>
              <a:rPr lang="es-VE" sz="1000" dirty="0">
                <a:hlinkClick r:id="rId2"/>
              </a:rPr>
              <a:t>21</a:t>
            </a:r>
            <a:r>
              <a:rPr lang="es-VE" sz="1000" dirty="0"/>
              <a:t>, </a:t>
            </a:r>
            <a:r>
              <a:rPr lang="es-VE" sz="1000" dirty="0" err="1"/>
              <a:t>Folkert</a:t>
            </a:r>
            <a:r>
              <a:rPr lang="es-VE" sz="1000" dirty="0"/>
              <a:t> W </a:t>
            </a:r>
            <a:r>
              <a:rPr lang="es-VE" sz="1000" dirty="0" err="1"/>
              <a:t>Asselbergs</a:t>
            </a:r>
            <a:r>
              <a:rPr lang="es-VE" sz="1000" dirty="0"/>
              <a:t>, </a:t>
            </a:r>
            <a:r>
              <a:rPr lang="es-VE" sz="1000" dirty="0" err="1"/>
              <a:t>consultant</a:t>
            </a:r>
            <a:r>
              <a:rPr lang="es-VE" sz="1000" dirty="0"/>
              <a:t> cardiologist</a:t>
            </a:r>
            <a:r>
              <a:rPr lang="es-VE" sz="1000" dirty="0">
                <a:hlinkClick r:id="rId2"/>
              </a:rPr>
              <a:t>45</a:t>
            </a:r>
            <a:r>
              <a:rPr lang="es-VE" sz="1000" dirty="0">
                <a:hlinkClick r:id="rId2"/>
              </a:rPr>
              <a:t>47</a:t>
            </a:r>
            <a:r>
              <a:rPr lang="es-VE" sz="1000" dirty="0">
                <a:hlinkClick r:id="rId2"/>
              </a:rPr>
              <a:t>101</a:t>
            </a:r>
            <a:r>
              <a:rPr lang="es-VE" sz="1000" dirty="0"/>
              <a:t>, </a:t>
            </a:r>
            <a:r>
              <a:rPr lang="es-VE" sz="1000" dirty="0" err="1"/>
              <a:t>Naveed</a:t>
            </a:r>
            <a:r>
              <a:rPr lang="es-VE" sz="1000" dirty="0"/>
              <a:t> </a:t>
            </a:r>
            <a:r>
              <a:rPr lang="es-VE" sz="1000" dirty="0" err="1"/>
              <a:t>Sattar</a:t>
            </a:r>
            <a:r>
              <a:rPr lang="es-VE" sz="1000" dirty="0"/>
              <a:t>, </a:t>
            </a:r>
            <a:r>
              <a:rPr lang="es-VE" sz="1000" dirty="0" err="1"/>
              <a:t>professor</a:t>
            </a:r>
            <a:r>
              <a:rPr lang="es-VE" sz="1000" dirty="0"/>
              <a:t> of </a:t>
            </a:r>
            <a:r>
              <a:rPr lang="es-VE" sz="1000" dirty="0" err="1"/>
              <a:t>metabolic</a:t>
            </a:r>
            <a:r>
              <a:rPr lang="es-VE" sz="1000" dirty="0"/>
              <a:t> medicine</a:t>
            </a:r>
            <a:r>
              <a:rPr lang="es-VE" sz="1000" dirty="0">
                <a:hlinkClick r:id="rId2"/>
              </a:rPr>
              <a:t>102</a:t>
            </a:r>
            <a:r>
              <a:rPr lang="es-VE" sz="1000" dirty="0"/>
              <a:t>, </a:t>
            </a:r>
            <a:r>
              <a:rPr lang="es-VE" sz="1000" dirty="0" err="1"/>
              <a:t>Debbie</a:t>
            </a:r>
            <a:r>
              <a:rPr lang="es-VE" sz="1000" dirty="0"/>
              <a:t> A </a:t>
            </a:r>
            <a:r>
              <a:rPr lang="es-VE" sz="1000" dirty="0" err="1"/>
              <a:t>Lawlor</a:t>
            </a:r>
            <a:r>
              <a:rPr lang="es-VE" sz="1000" dirty="0"/>
              <a:t>, </a:t>
            </a:r>
            <a:r>
              <a:rPr lang="es-VE" sz="1000" dirty="0" err="1"/>
              <a:t>professor</a:t>
            </a:r>
            <a:r>
              <a:rPr lang="es-VE" sz="1000" dirty="0"/>
              <a:t> of epidemiology</a:t>
            </a:r>
            <a:r>
              <a:rPr lang="es-VE" sz="1000" dirty="0">
                <a:hlinkClick r:id="rId2"/>
              </a:rPr>
              <a:t>5</a:t>
            </a:r>
            <a:r>
              <a:rPr lang="es-VE" sz="1000" dirty="0"/>
              <a:t>, John </a:t>
            </a:r>
            <a:r>
              <a:rPr lang="es-VE" sz="1000" dirty="0" err="1"/>
              <a:t>Whittaker</a:t>
            </a:r>
            <a:r>
              <a:rPr lang="es-VE" sz="1000" dirty="0"/>
              <a:t>, </a:t>
            </a:r>
            <a:r>
              <a:rPr lang="es-VE" sz="1000" dirty="0" err="1"/>
              <a:t>professor</a:t>
            </a:r>
            <a:r>
              <a:rPr lang="es-VE" sz="1000" dirty="0"/>
              <a:t> and vice </a:t>
            </a:r>
            <a:r>
              <a:rPr lang="es-VE" sz="1000" dirty="0" err="1"/>
              <a:t>president</a:t>
            </a:r>
            <a:r>
              <a:rPr lang="es-VE" sz="1000" dirty="0"/>
              <a:t> of </a:t>
            </a:r>
            <a:r>
              <a:rPr lang="es-VE" sz="1000" dirty="0" err="1"/>
              <a:t>statistical</a:t>
            </a:r>
            <a:r>
              <a:rPr lang="es-VE" sz="1000" dirty="0"/>
              <a:t> </a:t>
            </a:r>
            <a:r>
              <a:rPr lang="es-VE" sz="1000" dirty="0" err="1"/>
              <a:t>platforms</a:t>
            </a:r>
            <a:r>
              <a:rPr lang="es-VE" sz="1000" dirty="0"/>
              <a:t> and </a:t>
            </a:r>
            <a:r>
              <a:rPr lang="es-VE" sz="1000" dirty="0" err="1"/>
              <a:t>technologies</a:t>
            </a:r>
            <a:r>
              <a:rPr lang="es-VE" sz="1000" dirty="0"/>
              <a:t> at GSK</a:t>
            </a:r>
            <a:r>
              <a:rPr lang="es-VE" sz="1000" dirty="0">
                <a:hlinkClick r:id="rId2"/>
              </a:rPr>
              <a:t>4</a:t>
            </a:r>
            <a:r>
              <a:rPr lang="es-VE" sz="1000" dirty="0">
                <a:hlinkClick r:id="rId2"/>
              </a:rPr>
              <a:t>103</a:t>
            </a:r>
            <a:r>
              <a:rPr lang="es-VE" sz="1000" dirty="0"/>
              <a:t>, George </a:t>
            </a:r>
            <a:r>
              <a:rPr lang="es-VE" sz="1000" dirty="0" err="1"/>
              <a:t>Davey</a:t>
            </a:r>
            <a:r>
              <a:rPr lang="es-VE" sz="1000" dirty="0"/>
              <a:t> Smith, director of MRC </a:t>
            </a:r>
            <a:r>
              <a:rPr lang="es-VE" sz="1000" dirty="0" err="1"/>
              <a:t>integrative</a:t>
            </a:r>
            <a:r>
              <a:rPr lang="es-VE" sz="1000" dirty="0"/>
              <a:t> </a:t>
            </a:r>
            <a:r>
              <a:rPr lang="es-VE" sz="1000" dirty="0" err="1"/>
              <a:t>epidemiology</a:t>
            </a:r>
            <a:r>
              <a:rPr lang="es-VE" sz="1000" dirty="0"/>
              <a:t> unit</a:t>
            </a:r>
            <a:r>
              <a:rPr lang="es-VE" sz="1000" dirty="0">
                <a:hlinkClick r:id="rId2"/>
              </a:rPr>
              <a:t>5</a:t>
            </a:r>
            <a:r>
              <a:rPr lang="es-VE" sz="1000" dirty="0"/>
              <a:t>, Kenneth </a:t>
            </a:r>
            <a:r>
              <a:rPr lang="es-VE" sz="1000" dirty="0" err="1"/>
              <a:t>Mukamal</a:t>
            </a:r>
            <a:r>
              <a:rPr lang="es-VE" sz="1000" dirty="0"/>
              <a:t>, general internalist</a:t>
            </a:r>
            <a:r>
              <a:rPr lang="es-VE" sz="1000" dirty="0">
                <a:hlinkClick r:id="rId2"/>
              </a:rPr>
              <a:t>104</a:t>
            </a:r>
            <a:r>
              <a:rPr lang="es-VE" sz="1000" dirty="0"/>
              <a:t>, Bruce M </a:t>
            </a:r>
            <a:r>
              <a:rPr lang="es-VE" sz="1000" dirty="0" err="1"/>
              <a:t>Psaty</a:t>
            </a:r>
            <a:r>
              <a:rPr lang="es-VE" sz="1000" dirty="0"/>
              <a:t>, professor</a:t>
            </a:r>
            <a:r>
              <a:rPr lang="es-VE" sz="1000" dirty="0">
                <a:hlinkClick r:id="rId2"/>
              </a:rPr>
              <a:t>105</a:t>
            </a:r>
            <a:r>
              <a:rPr lang="es-VE" sz="1000" dirty="0">
                <a:hlinkClick r:id="rId2"/>
              </a:rPr>
              <a:t>106</a:t>
            </a:r>
            <a:r>
              <a:rPr lang="es-VE" sz="1000" dirty="0"/>
              <a:t>, James G Wilson, </a:t>
            </a:r>
            <a:r>
              <a:rPr lang="es-VE" sz="1000" dirty="0" err="1"/>
              <a:t>professor</a:t>
            </a:r>
            <a:r>
              <a:rPr lang="es-VE" sz="1000" dirty="0"/>
              <a:t> of </a:t>
            </a:r>
            <a:r>
              <a:rPr lang="es-VE" sz="1000" dirty="0" err="1"/>
              <a:t>physiology</a:t>
            </a:r>
            <a:r>
              <a:rPr lang="es-VE" sz="1000" dirty="0"/>
              <a:t> and biophysics</a:t>
            </a:r>
            <a:r>
              <a:rPr lang="es-VE" sz="1000" dirty="0">
                <a:hlinkClick r:id="rId2"/>
              </a:rPr>
              <a:t>107</a:t>
            </a:r>
            <a:r>
              <a:rPr lang="es-VE" sz="1000" dirty="0"/>
              <a:t>, Leslie A </a:t>
            </a:r>
            <a:r>
              <a:rPr lang="es-VE" sz="1000" dirty="0" err="1"/>
              <a:t>Lange</a:t>
            </a:r>
            <a:r>
              <a:rPr lang="es-VE" sz="1000" dirty="0"/>
              <a:t>, </a:t>
            </a:r>
            <a:r>
              <a:rPr lang="es-VE" sz="1000" dirty="0" err="1"/>
              <a:t>associate</a:t>
            </a:r>
            <a:r>
              <a:rPr lang="es-VE" sz="1000" dirty="0"/>
              <a:t> professor</a:t>
            </a:r>
            <a:r>
              <a:rPr lang="es-VE" sz="1000" dirty="0">
                <a:hlinkClick r:id="rId2"/>
              </a:rPr>
              <a:t>108</a:t>
            </a:r>
            <a:r>
              <a:rPr lang="es-VE" sz="1000" dirty="0"/>
              <a:t>, </a:t>
            </a:r>
            <a:r>
              <a:rPr lang="es-VE" sz="1000" dirty="0" err="1"/>
              <a:t>Ajna</a:t>
            </a:r>
            <a:r>
              <a:rPr lang="es-VE" sz="1000" dirty="0"/>
              <a:t> </a:t>
            </a:r>
            <a:r>
              <a:rPr lang="es-VE" sz="1000" dirty="0" err="1"/>
              <a:t>Hamidovic</a:t>
            </a:r>
            <a:r>
              <a:rPr lang="es-VE" sz="1000" dirty="0"/>
              <a:t>, </a:t>
            </a:r>
            <a:r>
              <a:rPr lang="es-VE" sz="1000" dirty="0" err="1"/>
              <a:t>assistant</a:t>
            </a:r>
            <a:r>
              <a:rPr lang="es-VE" sz="1000" dirty="0"/>
              <a:t> professor</a:t>
            </a:r>
            <a:r>
              <a:rPr lang="es-VE" sz="1000" dirty="0">
                <a:hlinkClick r:id="rId2"/>
              </a:rPr>
              <a:t>109</a:t>
            </a:r>
            <a:r>
              <a:rPr lang="es-VE" sz="1000" dirty="0"/>
              <a:t>, </a:t>
            </a:r>
            <a:r>
              <a:rPr lang="es-VE" sz="1000" dirty="0" err="1"/>
              <a:t>Aroon</a:t>
            </a:r>
            <a:r>
              <a:rPr lang="es-VE" sz="1000" dirty="0"/>
              <a:t> D </a:t>
            </a:r>
            <a:r>
              <a:rPr lang="es-VE" sz="1000" dirty="0" err="1"/>
              <a:t>Hingorani</a:t>
            </a:r>
            <a:r>
              <a:rPr lang="es-VE" sz="1000" dirty="0"/>
              <a:t>, </a:t>
            </a:r>
            <a:r>
              <a:rPr lang="es-VE" sz="1000" dirty="0" err="1"/>
              <a:t>professor</a:t>
            </a:r>
            <a:r>
              <a:rPr lang="es-VE" sz="1000" dirty="0"/>
              <a:t> of </a:t>
            </a:r>
            <a:r>
              <a:rPr lang="es-VE" sz="1000" dirty="0" err="1"/>
              <a:t>genetic</a:t>
            </a:r>
            <a:r>
              <a:rPr lang="es-VE" sz="1000" dirty="0"/>
              <a:t> epidemiology</a:t>
            </a:r>
            <a:r>
              <a:rPr lang="es-VE" sz="1000" dirty="0">
                <a:hlinkClick r:id="rId2"/>
              </a:rPr>
              <a:t>1</a:t>
            </a:r>
            <a:r>
              <a:rPr lang="es-VE" sz="1000" dirty="0"/>
              <a:t>, </a:t>
            </a:r>
            <a:r>
              <a:rPr lang="es-VE" sz="1000" dirty="0" err="1"/>
              <a:t>Børge</a:t>
            </a:r>
            <a:r>
              <a:rPr lang="es-VE" sz="1000" dirty="0"/>
              <a:t> G </a:t>
            </a:r>
            <a:r>
              <a:rPr lang="es-VE" sz="1000" dirty="0" err="1"/>
              <a:t>Nordestgaard</a:t>
            </a:r>
            <a:r>
              <a:rPr lang="es-VE" sz="1000" dirty="0"/>
              <a:t>, professor</a:t>
            </a:r>
            <a:r>
              <a:rPr lang="es-VE" sz="1000" dirty="0">
                <a:hlinkClick r:id="rId2"/>
              </a:rPr>
              <a:t>110</a:t>
            </a:r>
            <a:r>
              <a:rPr lang="es-VE" sz="1000" dirty="0">
                <a:hlinkClick r:id="rId2"/>
              </a:rPr>
              <a:t>111</a:t>
            </a:r>
            <a:r>
              <a:rPr lang="es-VE" sz="1000" dirty="0">
                <a:hlinkClick r:id="rId2"/>
              </a:rPr>
              <a:t>112</a:t>
            </a:r>
            <a:r>
              <a:rPr lang="es-VE" sz="1000" dirty="0"/>
              <a:t>, Martin </a:t>
            </a:r>
            <a:r>
              <a:rPr lang="es-VE" sz="1000" dirty="0" err="1"/>
              <a:t>Bobak</a:t>
            </a:r>
            <a:r>
              <a:rPr lang="es-VE" sz="1000" dirty="0"/>
              <a:t>, </a:t>
            </a:r>
            <a:r>
              <a:rPr lang="es-VE" sz="1000" dirty="0" err="1"/>
              <a:t>professor</a:t>
            </a:r>
            <a:r>
              <a:rPr lang="es-VE" sz="1000" dirty="0"/>
              <a:t> of epidemiology</a:t>
            </a:r>
            <a:r>
              <a:rPr lang="es-VE" sz="1000" dirty="0">
                <a:hlinkClick r:id="rId2"/>
              </a:rPr>
              <a:t>21</a:t>
            </a:r>
            <a:r>
              <a:rPr lang="es-VE" sz="1000" dirty="0"/>
              <a:t>, David A </a:t>
            </a:r>
            <a:r>
              <a:rPr lang="es-VE" sz="1000" dirty="0" err="1"/>
              <a:t>Leon</a:t>
            </a:r>
            <a:r>
              <a:rPr lang="es-VE" sz="1000" dirty="0"/>
              <a:t>, </a:t>
            </a:r>
            <a:r>
              <a:rPr lang="es-VE" sz="1000" dirty="0" err="1"/>
              <a:t>professor</a:t>
            </a:r>
            <a:r>
              <a:rPr lang="es-VE" sz="1000" dirty="0"/>
              <a:t> of epidemiology</a:t>
            </a:r>
            <a:r>
              <a:rPr lang="es-VE" sz="1000" dirty="0">
                <a:hlinkClick r:id="rId2"/>
              </a:rPr>
              <a:t>4</a:t>
            </a:r>
            <a:r>
              <a:rPr lang="es-VE" sz="1000" dirty="0"/>
              <a:t>, Claudia </a:t>
            </a:r>
            <a:r>
              <a:rPr lang="es-VE" sz="1000" dirty="0" err="1"/>
              <a:t>Langenberg</a:t>
            </a:r>
            <a:r>
              <a:rPr lang="es-VE" sz="1000" dirty="0"/>
              <a:t>, </a:t>
            </a:r>
            <a:r>
              <a:rPr lang="es-VE" sz="1000" dirty="0" err="1"/>
              <a:t>academic</a:t>
            </a:r>
            <a:r>
              <a:rPr lang="es-VE" sz="1000" dirty="0"/>
              <a:t> </a:t>
            </a:r>
            <a:r>
              <a:rPr lang="es-VE" sz="1000" dirty="0" err="1"/>
              <a:t>clinical</a:t>
            </a:r>
            <a:r>
              <a:rPr lang="es-VE" sz="1000" dirty="0"/>
              <a:t> lecturer</a:t>
            </a:r>
            <a:r>
              <a:rPr lang="es-VE" sz="1000" dirty="0">
                <a:hlinkClick r:id="rId2"/>
              </a:rPr>
              <a:t>9</a:t>
            </a:r>
            <a:r>
              <a:rPr lang="es-VE" sz="1000" dirty="0"/>
              <a:t>, Tom M Palmer, </a:t>
            </a:r>
            <a:r>
              <a:rPr lang="es-VE" sz="1000" dirty="0" err="1"/>
              <a:t>assistant</a:t>
            </a:r>
            <a:r>
              <a:rPr lang="es-VE" sz="1000" dirty="0"/>
              <a:t> </a:t>
            </a:r>
            <a:r>
              <a:rPr lang="es-VE" sz="1000" dirty="0" err="1"/>
              <a:t>professor</a:t>
            </a:r>
            <a:r>
              <a:rPr lang="es-VE" sz="1000" dirty="0"/>
              <a:t> in medical statistics</a:t>
            </a:r>
            <a:r>
              <a:rPr lang="es-VE" sz="1000" dirty="0">
                <a:hlinkClick r:id="rId2"/>
              </a:rPr>
              <a:t>113</a:t>
            </a:r>
            <a:r>
              <a:rPr lang="es-VE" sz="1000" dirty="0"/>
              <a:t>, Alex P </a:t>
            </a:r>
            <a:r>
              <a:rPr lang="es-VE" sz="1000" dirty="0" err="1"/>
              <a:t>Reiner</a:t>
            </a:r>
            <a:r>
              <a:rPr lang="es-VE" sz="1000" dirty="0"/>
              <a:t>, </a:t>
            </a:r>
            <a:r>
              <a:rPr lang="es-VE" sz="1000" dirty="0" err="1"/>
              <a:t>research</a:t>
            </a:r>
            <a:r>
              <a:rPr lang="es-VE" sz="1000" dirty="0"/>
              <a:t> professor</a:t>
            </a:r>
            <a:r>
              <a:rPr lang="es-VE" sz="1000" dirty="0">
                <a:hlinkClick r:id="rId2"/>
              </a:rPr>
              <a:t>86</a:t>
            </a:r>
            <a:r>
              <a:rPr lang="es-VE" sz="1000" dirty="0"/>
              <a:t>, </a:t>
            </a:r>
            <a:r>
              <a:rPr lang="es-VE" sz="1000" dirty="0" err="1"/>
              <a:t>Brendan</a:t>
            </a:r>
            <a:r>
              <a:rPr lang="es-VE" sz="1000" dirty="0"/>
              <a:t> J </a:t>
            </a:r>
            <a:r>
              <a:rPr lang="es-VE" sz="1000" dirty="0" err="1"/>
              <a:t>Keating</a:t>
            </a:r>
            <a:r>
              <a:rPr lang="es-VE" sz="1000" dirty="0"/>
              <a:t>, </a:t>
            </a:r>
            <a:r>
              <a:rPr lang="es-VE" sz="1000" dirty="0" err="1"/>
              <a:t>assistant</a:t>
            </a:r>
            <a:r>
              <a:rPr lang="es-VE" sz="1000" dirty="0"/>
              <a:t> </a:t>
            </a:r>
            <a:r>
              <a:rPr lang="es-VE" sz="1000" dirty="0" err="1"/>
              <a:t>professor</a:t>
            </a:r>
            <a:r>
              <a:rPr lang="es-VE" sz="1000" dirty="0"/>
              <a:t> in </a:t>
            </a:r>
            <a:r>
              <a:rPr lang="es-VE" sz="1000" dirty="0" err="1"/>
              <a:t>paediatrics</a:t>
            </a:r>
            <a:r>
              <a:rPr lang="es-VE" sz="1000" dirty="0"/>
              <a:t> and surgery</a:t>
            </a:r>
            <a:r>
              <a:rPr lang="es-VE" sz="1000" dirty="0">
                <a:hlinkClick r:id="rId2"/>
              </a:rPr>
              <a:t>2</a:t>
            </a:r>
            <a:r>
              <a:rPr lang="es-VE" sz="1000" dirty="0">
                <a:hlinkClick r:id="rId2"/>
              </a:rPr>
              <a:t>7</a:t>
            </a:r>
            <a:r>
              <a:rPr lang="es-VE" sz="1000" dirty="0"/>
              <a:t>, Frank </a:t>
            </a:r>
            <a:r>
              <a:rPr lang="es-VE" sz="1000" dirty="0" err="1"/>
              <a:t>Dudbridge</a:t>
            </a:r>
            <a:r>
              <a:rPr lang="es-VE" sz="1000" dirty="0"/>
              <a:t>, </a:t>
            </a:r>
            <a:r>
              <a:rPr lang="es-VE" sz="1000" dirty="0" err="1"/>
              <a:t>professor</a:t>
            </a:r>
            <a:r>
              <a:rPr lang="es-VE" sz="1000" dirty="0"/>
              <a:t> of </a:t>
            </a:r>
            <a:r>
              <a:rPr lang="es-VE" sz="1000" dirty="0" err="1"/>
              <a:t>statistical</a:t>
            </a:r>
            <a:r>
              <a:rPr lang="es-VE" sz="1000" dirty="0"/>
              <a:t> genetics</a:t>
            </a:r>
            <a:r>
              <a:rPr lang="es-VE" sz="1000" dirty="0">
                <a:hlinkClick r:id="rId2"/>
              </a:rPr>
              <a:t>4</a:t>
            </a:r>
            <a:r>
              <a:rPr lang="es-VE" sz="1000" dirty="0"/>
              <a:t>, Juan P Casas, </a:t>
            </a:r>
            <a:r>
              <a:rPr lang="es-VE" sz="1000" dirty="0" err="1"/>
              <a:t>professor</a:t>
            </a:r>
            <a:r>
              <a:rPr lang="es-VE" sz="1000" dirty="0"/>
              <a:t> of epidemiology</a:t>
            </a:r>
            <a:r>
              <a:rPr lang="es-VE" sz="1000" dirty="0">
                <a:hlinkClick r:id="rId2"/>
              </a:rPr>
              <a:t>1</a:t>
            </a:r>
            <a:r>
              <a:rPr lang="es-VE" sz="1000" dirty="0">
                <a:hlinkClick r:id="rId2"/>
              </a:rPr>
              <a:t>4</a:t>
            </a:r>
            <a:r>
              <a:rPr lang="es-VE" sz="1000" dirty="0"/>
              <a:t> </a:t>
            </a:r>
            <a:r>
              <a:rPr lang="es-VE" sz="1000" dirty="0" err="1"/>
              <a:t>on</a:t>
            </a:r>
            <a:r>
              <a:rPr lang="es-VE" sz="1000" dirty="0"/>
              <a:t> </a:t>
            </a:r>
            <a:r>
              <a:rPr lang="es-VE" sz="1000" dirty="0" err="1"/>
              <a:t>behalf</a:t>
            </a:r>
            <a:r>
              <a:rPr lang="es-VE" sz="1000" dirty="0"/>
              <a:t> of </a:t>
            </a:r>
            <a:r>
              <a:rPr lang="es-VE" sz="1000" dirty="0" err="1"/>
              <a:t>The</a:t>
            </a:r>
            <a:r>
              <a:rPr lang="es-VE" sz="1000" dirty="0"/>
              <a:t> </a:t>
            </a:r>
            <a:r>
              <a:rPr lang="es-VE" sz="1000" dirty="0" err="1"/>
              <a:t>InterAct</a:t>
            </a:r>
            <a:r>
              <a:rPr lang="es-VE" sz="1000" dirty="0"/>
              <a:t> </a:t>
            </a:r>
            <a:r>
              <a:rPr lang="es-VE" sz="1000" dirty="0" err="1" smtClean="0"/>
              <a:t>Consortium</a:t>
            </a:r>
            <a:r>
              <a:rPr lang="es-VE" sz="1000" dirty="0" smtClean="0"/>
              <a:t>.</a:t>
            </a:r>
            <a:endParaRPr lang="es-VE" sz="1000" dirty="0"/>
          </a:p>
        </p:txBody>
      </p:sp>
      <p:sp>
        <p:nvSpPr>
          <p:cNvPr id="3" name="2 CuadroTexto"/>
          <p:cNvSpPr txBox="1"/>
          <p:nvPr/>
        </p:nvSpPr>
        <p:spPr>
          <a:xfrm>
            <a:off x="2091994" y="4797152"/>
            <a:ext cx="4960012" cy="400110"/>
          </a:xfrm>
          <a:prstGeom prst="rect">
            <a:avLst/>
          </a:prstGeom>
          <a:noFill/>
        </p:spPr>
        <p:txBody>
          <a:bodyPr wrap="none" rtlCol="0">
            <a:spAutoFit/>
          </a:bodyPr>
          <a:lstStyle/>
          <a:p>
            <a:r>
              <a:rPr lang="es-VE" dirty="0" smtClean="0"/>
              <a:t>Más de 100 autores y grupos de autores</a:t>
            </a:r>
            <a:endParaRPr lang="es-VE" dirty="0"/>
          </a:p>
        </p:txBody>
      </p:sp>
      <p:sp>
        <p:nvSpPr>
          <p:cNvPr id="4" name="Text Box 4"/>
          <p:cNvSpPr txBox="1">
            <a:spLocks noChangeArrowheads="1"/>
          </p:cNvSpPr>
          <p:nvPr/>
        </p:nvSpPr>
        <p:spPr bwMode="auto">
          <a:xfrm>
            <a:off x="7763264" y="6577013"/>
            <a:ext cx="1345240"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100" dirty="0">
                <a:solidFill>
                  <a:schemeClr val="bg2"/>
                </a:solidFill>
                <a:latin typeface="Arial" charset="0"/>
              </a:rPr>
              <a:t>X. Páez ULA 2014</a:t>
            </a:r>
          </a:p>
        </p:txBody>
      </p:sp>
    </p:spTree>
    <p:extLst>
      <p:ext uri="{BB962C8B-B14F-4D97-AF65-F5344CB8AC3E}">
        <p14:creationId xmlns:p14="http://schemas.microsoft.com/office/powerpoint/2010/main" xmlns="" val="2353715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6"/>
          <p:cNvSpPr>
            <a:spLocks noChangeArrowheads="1"/>
          </p:cNvSpPr>
          <p:nvPr/>
        </p:nvSpPr>
        <p:spPr bwMode="auto">
          <a:xfrm>
            <a:off x="900113" y="620688"/>
            <a:ext cx="3383855" cy="187168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dirty="0"/>
          </a:p>
        </p:txBody>
      </p:sp>
      <p:pic>
        <p:nvPicPr>
          <p:cNvPr id="10242" name="Picture 4" descr="ethics_cartoon"/>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288" y="398463"/>
            <a:ext cx="8497887" cy="6113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45" name="Rectangle 7"/>
          <p:cNvSpPr>
            <a:spLocks noChangeArrowheads="1"/>
          </p:cNvSpPr>
          <p:nvPr/>
        </p:nvSpPr>
        <p:spPr bwMode="auto">
          <a:xfrm>
            <a:off x="900113" y="2204864"/>
            <a:ext cx="1943100" cy="503411"/>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dirty="0"/>
          </a:p>
        </p:txBody>
      </p:sp>
      <p:sp>
        <p:nvSpPr>
          <p:cNvPr id="6" name="Rectangle 9"/>
          <p:cNvSpPr>
            <a:spLocks noChangeArrowheads="1"/>
          </p:cNvSpPr>
          <p:nvPr/>
        </p:nvSpPr>
        <p:spPr bwMode="auto">
          <a:xfrm>
            <a:off x="250825" y="6524625"/>
            <a:ext cx="6848475"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dirty="0">
                <a:effectLst>
                  <a:outerShdw blurRad="38100" dist="38100" dir="2700000" algn="tl">
                    <a:srgbClr val="FFFFFF"/>
                  </a:outerShdw>
                </a:effectLst>
              </a:rPr>
              <a:t>http://www.anonymousartofrevolution.com/2013/01/how-important-are-ethics-in-todays.html</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
        <p:nvSpPr>
          <p:cNvPr id="2" name="1 Rectángulo"/>
          <p:cNvSpPr/>
          <p:nvPr/>
        </p:nvSpPr>
        <p:spPr bwMode="auto">
          <a:xfrm>
            <a:off x="900113" y="398463"/>
            <a:ext cx="5400079" cy="1806401"/>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VE" sz="3600" b="0" i="0" u="none" strike="noStrike" cap="none" normalizeH="0" baseline="0" dirty="0" smtClean="0">
              <a:ln>
                <a:noFill/>
              </a:ln>
              <a:solidFill>
                <a:schemeClr val="tx1"/>
              </a:solidFill>
              <a:effectLst/>
              <a:latin typeface="Comic Sans MS" pitchFamily="66" charset="0"/>
            </a:endParaRPr>
          </a:p>
        </p:txBody>
      </p:sp>
      <p:sp>
        <p:nvSpPr>
          <p:cNvPr id="3" name="Rectangle 5"/>
          <p:cNvSpPr>
            <a:spLocks noChangeArrowheads="1"/>
          </p:cNvSpPr>
          <p:nvPr/>
        </p:nvSpPr>
        <p:spPr bwMode="auto">
          <a:xfrm>
            <a:off x="898837" y="433894"/>
            <a:ext cx="5400675" cy="180022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defRPr/>
            </a:pPr>
            <a:r>
              <a:rPr lang="es-ES" sz="2800" dirty="0">
                <a:solidFill>
                  <a:schemeClr val="bg1"/>
                </a:solidFill>
                <a:effectLst>
                  <a:outerShdw blurRad="38100" dist="38100" dir="2700000" algn="tl">
                    <a:srgbClr val="808080"/>
                  </a:outerShdw>
                </a:effectLst>
              </a:rPr>
              <a:t>¿Qué tan importante es la ética </a:t>
            </a:r>
          </a:p>
          <a:p>
            <a:pPr>
              <a:defRPr/>
            </a:pPr>
            <a:r>
              <a:rPr lang="es-ES" sz="2800" dirty="0">
                <a:solidFill>
                  <a:schemeClr val="bg1"/>
                </a:solidFill>
                <a:effectLst>
                  <a:outerShdw blurRad="38100" dist="38100" dir="2700000" algn="tl">
                    <a:srgbClr val="808080"/>
                  </a:outerShdw>
                </a:effectLst>
              </a:rPr>
              <a:t>en la sociedad de hoy?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4"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Text Box 7"/>
          <p:cNvSpPr txBox="1">
            <a:spLocks noChangeArrowheads="1"/>
          </p:cNvSpPr>
          <p:nvPr/>
        </p:nvSpPr>
        <p:spPr bwMode="auto">
          <a:xfrm>
            <a:off x="1724025" y="2060575"/>
            <a:ext cx="5694363" cy="2530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185738" indent="-185738"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buClr>
                <a:srgbClr val="FF0066"/>
              </a:buClr>
              <a:buFontTx/>
              <a:buChar char="•"/>
            </a:pPr>
            <a:r>
              <a:rPr lang="es-ES_tradnl" dirty="0"/>
              <a:t>Cada Departamento, unidad de trabajo etc. debe establecer </a:t>
            </a:r>
            <a:r>
              <a:rPr lang="es-ES_tradnl" b="1" dirty="0"/>
              <a:t>reglas</a:t>
            </a:r>
            <a:r>
              <a:rPr lang="es-ES_tradnl" dirty="0"/>
              <a:t> sobre quienes serán los autores y el orden en las publicaciones</a:t>
            </a:r>
          </a:p>
          <a:p>
            <a:pPr algn="l" eaLnBrk="1" hangingPunct="1"/>
            <a:endParaRPr lang="es-ES_tradnl" sz="1000" dirty="0"/>
          </a:p>
          <a:p>
            <a:pPr algn="l" eaLnBrk="1" hangingPunct="1">
              <a:buClr>
                <a:srgbClr val="FF0066"/>
              </a:buClr>
              <a:buFontTx/>
              <a:buChar char="•"/>
            </a:pPr>
            <a:r>
              <a:rPr lang="es-ES_tradnl" dirty="0"/>
              <a:t>El Tutor debe establecer claramente las </a:t>
            </a:r>
            <a:r>
              <a:rPr lang="es-ES_tradnl" b="1" dirty="0"/>
              <a:t>reglas</a:t>
            </a:r>
            <a:r>
              <a:rPr lang="es-ES_tradnl" dirty="0"/>
              <a:t> con sus alumnos con anticipación sobre cómo se harán las publicaciones</a:t>
            </a:r>
          </a:p>
          <a:p>
            <a:pPr algn="l" eaLnBrk="1" hangingPunct="1"/>
            <a:endParaRPr lang="es-ES_tradnl" sz="1000" dirty="0"/>
          </a:p>
          <a:p>
            <a:pPr algn="l" eaLnBrk="1" hangingPunct="1">
              <a:buClr>
                <a:srgbClr val="FF0066"/>
              </a:buClr>
              <a:buFontTx/>
              <a:buChar char="•"/>
            </a:pPr>
            <a:r>
              <a:rPr lang="es-ES_tradnl" dirty="0"/>
              <a:t>Las Revistas científicas ponen </a:t>
            </a:r>
            <a:r>
              <a:rPr lang="es-ES_tradnl" b="1" dirty="0"/>
              <a:t>reglas</a:t>
            </a:r>
            <a:r>
              <a:rPr lang="es-ES_tradnl" dirty="0"/>
              <a:t>  </a:t>
            </a:r>
          </a:p>
        </p:txBody>
      </p:sp>
      <p:sp>
        <p:nvSpPr>
          <p:cNvPr id="36872" name="Text Box 8"/>
          <p:cNvSpPr txBox="1">
            <a:spLocks noChangeArrowheads="1"/>
          </p:cNvSpPr>
          <p:nvPr/>
        </p:nvSpPr>
        <p:spPr bwMode="auto">
          <a:xfrm>
            <a:off x="1798638" y="4868863"/>
            <a:ext cx="5546725" cy="639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rgbClr val="D60093"/>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_tradnl" sz="1200" i="1">
                <a:effectLst>
                  <a:outerShdw blurRad="38100" dist="38100" dir="2700000" algn="tl">
                    <a:srgbClr val="C0C0C0"/>
                  </a:outerShdw>
                </a:effectLst>
              </a:rPr>
              <a:t>“ Uniform requirements for manuscriptos submitted to biomedical journals”</a:t>
            </a:r>
          </a:p>
          <a:p>
            <a:pPr algn="r">
              <a:defRPr/>
            </a:pPr>
            <a:r>
              <a:rPr lang="es-ES_tradnl" sz="1200">
                <a:effectLst>
                  <a:outerShdw blurRad="38100" dist="38100" dir="2700000" algn="tl">
                    <a:srgbClr val="C0C0C0"/>
                  </a:outerShdw>
                </a:effectLst>
              </a:rPr>
              <a:t>International Committee of Medical Journals Editors </a:t>
            </a:r>
            <a:r>
              <a:rPr lang="es-ES_tradnl" sz="1200" b="1">
                <a:effectLst>
                  <a:outerShdw blurRad="38100" dist="38100" dir="2700000" algn="tl">
                    <a:srgbClr val="C0C0C0"/>
                  </a:outerShdw>
                </a:effectLst>
              </a:rPr>
              <a:t>(ICMJE</a:t>
            </a:r>
            <a:r>
              <a:rPr lang="es-ES_tradnl" sz="1200">
                <a:effectLst>
                  <a:outerShdw blurRad="38100" dist="38100" dir="2700000" algn="tl">
                    <a:srgbClr val="C0C0C0"/>
                  </a:outerShdw>
                </a:effectLst>
              </a:rPr>
              <a:t>)</a:t>
            </a:r>
          </a:p>
          <a:p>
            <a:pPr algn="r">
              <a:defRPr/>
            </a:pPr>
            <a:r>
              <a:rPr lang="es-ES_tradnl" sz="1200">
                <a:effectLst>
                  <a:outerShdw blurRad="38100" dist="38100" dir="2700000" algn="tl">
                    <a:srgbClr val="C0C0C0"/>
                  </a:outerShdw>
                </a:effectLst>
              </a:rPr>
              <a:t>http://www.icmje.org/</a:t>
            </a:r>
          </a:p>
        </p:txBody>
      </p:sp>
      <p:sp>
        <p:nvSpPr>
          <p:cNvPr id="36878" name="Text Box 14"/>
          <p:cNvSpPr txBox="1">
            <a:spLocks noChangeArrowheads="1"/>
          </p:cNvSpPr>
          <p:nvPr/>
        </p:nvSpPr>
        <p:spPr bwMode="auto">
          <a:xfrm>
            <a:off x="2717174" y="1341438"/>
            <a:ext cx="3708066" cy="523220"/>
          </a:xfrm>
          <a:prstGeom prst="rect">
            <a:avLst/>
          </a:prstGeom>
          <a:solidFill>
            <a:srgbClr val="FFCCFF"/>
          </a:solidFill>
          <a:ln w="28575">
            <a:solidFill>
              <a:srgbClr val="B82C00"/>
            </a:solidFill>
            <a:miter lim="800000"/>
            <a:headEnd/>
            <a:tailEnd/>
          </a:ln>
          <a:effectLst>
            <a:outerShdw dist="45791" dir="2021404"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Orden de los autores</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6"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687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68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Text Box 4"/>
          <p:cNvSpPr txBox="1">
            <a:spLocks noChangeArrowheads="1"/>
          </p:cNvSpPr>
          <p:nvPr/>
        </p:nvSpPr>
        <p:spPr bwMode="auto">
          <a:xfrm>
            <a:off x="1671638" y="2062163"/>
            <a:ext cx="1841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endParaRPr lang="es-ES" b="1">
              <a:effectLst>
                <a:outerShdw blurRad="38100" dist="38100" dir="2700000" algn="tl">
                  <a:srgbClr val="C0C0C0"/>
                </a:outerShdw>
              </a:effectLst>
            </a:endParaRPr>
          </a:p>
        </p:txBody>
      </p:sp>
      <p:sp>
        <p:nvSpPr>
          <p:cNvPr id="110600" name="Text Box 8"/>
          <p:cNvSpPr txBox="1">
            <a:spLocks noChangeArrowheads="1"/>
          </p:cNvSpPr>
          <p:nvPr/>
        </p:nvSpPr>
        <p:spPr bwMode="auto">
          <a:xfrm>
            <a:off x="1476375" y="908050"/>
            <a:ext cx="4464050" cy="2697163"/>
          </a:xfrm>
          <a:prstGeom prst="rect">
            <a:avLst/>
          </a:prstGeom>
          <a:solidFill>
            <a:srgbClr val="F5ECDB"/>
          </a:solidFill>
          <a:ln w="28575">
            <a:solidFill>
              <a:srgbClr val="CC0000"/>
            </a:solidFill>
            <a:miter lim="800000"/>
            <a:headEnd/>
            <a:tailEnd/>
          </a:ln>
          <a:effectLs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2400" dirty="0"/>
              <a:t>Autor en Ciencias Sociales</a:t>
            </a:r>
          </a:p>
          <a:p>
            <a:pPr algn="l" eaLnBrk="1" hangingPunct="1"/>
            <a:endParaRPr lang="es-ES_tradnl" sz="900" dirty="0"/>
          </a:p>
          <a:p>
            <a:pPr algn="l" eaLnBrk="1" hangingPunct="1"/>
            <a:r>
              <a:rPr lang="es-ES_tradnl" sz="1800" i="1" dirty="0"/>
              <a:t>American </a:t>
            </a:r>
            <a:r>
              <a:rPr lang="es-ES_tradnl" sz="1800" i="1" dirty="0" err="1"/>
              <a:t>Psychological</a:t>
            </a:r>
            <a:r>
              <a:rPr lang="es-ES_tradnl" sz="1800" i="1" dirty="0"/>
              <a:t> </a:t>
            </a:r>
            <a:r>
              <a:rPr lang="es-ES_tradnl" sz="1800" i="1" dirty="0" err="1"/>
              <a:t>Association</a:t>
            </a:r>
            <a:r>
              <a:rPr lang="es-ES_tradnl" sz="1800" dirty="0"/>
              <a:t> (APA) tiene guías similares a ICMJE </a:t>
            </a:r>
          </a:p>
          <a:p>
            <a:pPr algn="l" eaLnBrk="1" hangingPunct="1"/>
            <a:r>
              <a:rPr lang="es-ES_tradnl" sz="1800" dirty="0"/>
              <a:t>Añade que las contribuciones que solas no merecen Autoría, combinadas pueden serlo.</a:t>
            </a:r>
          </a:p>
          <a:p>
            <a:pPr algn="l" eaLnBrk="1" hangingPunct="1"/>
            <a:endParaRPr lang="es-ES_tradnl" sz="1000" dirty="0"/>
          </a:p>
          <a:p>
            <a:pPr algn="l" eaLnBrk="1" hangingPunct="1"/>
            <a:r>
              <a:rPr lang="es-ES_tradnl" sz="1800" dirty="0"/>
              <a:t>También consideran que ser jefe es insuficiente para ser autor.</a:t>
            </a:r>
          </a:p>
        </p:txBody>
      </p:sp>
      <p:sp>
        <p:nvSpPr>
          <p:cNvPr id="110601" name="Text Box 9"/>
          <p:cNvSpPr txBox="1">
            <a:spLocks noChangeArrowheads="1"/>
          </p:cNvSpPr>
          <p:nvPr/>
        </p:nvSpPr>
        <p:spPr bwMode="auto">
          <a:xfrm>
            <a:off x="4211638" y="4076700"/>
            <a:ext cx="3743325" cy="1736725"/>
          </a:xfrm>
          <a:prstGeom prst="rect">
            <a:avLst/>
          </a:prstGeom>
          <a:solidFill>
            <a:srgbClr val="CFDAE9"/>
          </a:solidFill>
          <a:ln w="28575">
            <a:solidFill>
              <a:srgbClr val="0000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2400"/>
              <a:t>Autor en Humanidades</a:t>
            </a:r>
          </a:p>
          <a:p>
            <a:pPr algn="l" eaLnBrk="1" hangingPunct="1"/>
            <a:endParaRPr lang="es-ES_tradnl" sz="1000"/>
          </a:p>
          <a:p>
            <a:pPr algn="l" eaLnBrk="1" hangingPunct="1"/>
            <a:r>
              <a:rPr lang="es-ES_tradnl" sz="1800"/>
              <a:t>Ni </a:t>
            </a:r>
            <a:r>
              <a:rPr lang="es-ES_tradnl" sz="1800" i="1"/>
              <a:t>Modern Languages Association</a:t>
            </a:r>
            <a:r>
              <a:rPr lang="es-ES_tradnl" sz="1800"/>
              <a:t> ni </a:t>
            </a:r>
            <a:r>
              <a:rPr lang="es-ES_tradnl" sz="1800" i="1"/>
              <a:t>Chicago Manual of Style </a:t>
            </a:r>
            <a:r>
              <a:rPr lang="es-ES_tradnl" sz="1800"/>
              <a:t>definen requisitos de autoría</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60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06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00" grpId="0" animBg="1"/>
      <p:bldP spid="11060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683568" y="2060848"/>
            <a:ext cx="7736413" cy="12003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3600" dirty="0"/>
              <a:t>“Necesidad” de tener publicaciones</a:t>
            </a:r>
          </a:p>
          <a:p>
            <a:pPr eaLnBrk="1" hangingPunct="1"/>
            <a:r>
              <a:rPr lang="es-ES" sz="3600" dirty="0"/>
              <a:t>Mientras más mejor…</a:t>
            </a:r>
          </a:p>
        </p:txBody>
      </p:sp>
      <p:sp>
        <p:nvSpPr>
          <p:cNvPr id="3" name="Text Box 7"/>
          <p:cNvSpPr txBox="1">
            <a:spLocks noChangeArrowheads="1"/>
          </p:cNvSpPr>
          <p:nvPr/>
        </p:nvSpPr>
        <p:spPr bwMode="auto">
          <a:xfrm>
            <a:off x="1216152" y="3573016"/>
            <a:ext cx="6781023" cy="1569660"/>
          </a:xfrm>
          <a:prstGeom prst="rect">
            <a:avLst/>
          </a:prstGeom>
          <a:solidFill>
            <a:srgbClr val="FF99FF"/>
          </a:solidFill>
          <a:ln>
            <a:noFill/>
          </a:ln>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3200" dirty="0"/>
              <a:t>Aunque no llene criterios de autor,</a:t>
            </a:r>
          </a:p>
          <a:p>
            <a:pPr eaLnBrk="1" hangingPunct="1"/>
            <a:r>
              <a:rPr lang="es-ES" sz="3200" dirty="0" smtClean="0"/>
              <a:t>los </a:t>
            </a:r>
            <a:r>
              <a:rPr lang="es-ES" sz="3200" dirty="0"/>
              <a:t>amigos que lo quieren, </a:t>
            </a:r>
          </a:p>
          <a:p>
            <a:pPr eaLnBrk="1" hangingPunct="1"/>
            <a:r>
              <a:rPr lang="es-ES" sz="3200" dirty="0"/>
              <a:t>lo ponen como </a:t>
            </a:r>
            <a:r>
              <a:rPr lang="es-ES" sz="3200" dirty="0" smtClean="0"/>
              <a:t>autor…</a:t>
            </a:r>
            <a:endParaRPr lang="es-ES" sz="3200" dirty="0"/>
          </a:p>
        </p:txBody>
      </p:sp>
      <p:sp>
        <p:nvSpPr>
          <p:cNvPr id="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5"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0" fill="hold"/>
                                        <p:tgtEl>
                                          <p:spTgt spid="3"/>
                                        </p:tgtEl>
                                        <p:attrNameLst>
                                          <p:attrName>ppt_w</p:attrName>
                                        </p:attrNameLst>
                                      </p:cBhvr>
                                      <p:tavLst>
                                        <p:tav tm="0">
                                          <p:val>
                                            <p:fltVal val="0"/>
                                          </p:val>
                                        </p:tav>
                                        <p:tav tm="100000">
                                          <p:val>
                                            <p:strVal val="#ppt_w"/>
                                          </p:val>
                                        </p:tav>
                                      </p:tavLst>
                                    </p:anim>
                                    <p:anim calcmode="lin" valueType="num">
                                      <p:cBhvr>
                                        <p:cTn id="15" dur="5000" fill="hold"/>
                                        <p:tgtEl>
                                          <p:spTgt spid="3"/>
                                        </p:tgtEl>
                                        <p:attrNameLst>
                                          <p:attrName>ppt_h</p:attrName>
                                        </p:attrNameLst>
                                      </p:cBhvr>
                                      <p:tavLst>
                                        <p:tav tm="0">
                                          <p:val>
                                            <p:fltVal val="0"/>
                                          </p:val>
                                        </p:tav>
                                        <p:tav tm="100000">
                                          <p:val>
                                            <p:strVal val="#ppt_h"/>
                                          </p:val>
                                        </p:tav>
                                      </p:tavLst>
                                    </p:anim>
                                    <p:animEffect transition="in" filter="fade">
                                      <p:cBhvr>
                                        <p:cTn id="16" dur="5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7" name="Text Box 7"/>
          <p:cNvSpPr txBox="1">
            <a:spLocks noChangeArrowheads="1"/>
          </p:cNvSpPr>
          <p:nvPr/>
        </p:nvSpPr>
        <p:spPr bwMode="auto">
          <a:xfrm>
            <a:off x="2123728" y="2468563"/>
            <a:ext cx="4900116"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defRPr/>
            </a:pPr>
            <a:r>
              <a:rPr lang="es-ES" sz="2800" b="1" dirty="0">
                <a:solidFill>
                  <a:srgbClr val="CC0000"/>
                </a:solidFill>
                <a:effectLst>
                  <a:outerShdw blurRad="38100" dist="38100" dir="2700000" algn="tl">
                    <a:srgbClr val="C0C0C0"/>
                  </a:outerShdw>
                </a:effectLst>
              </a:rPr>
              <a:t>Envío duplicado a revistas</a:t>
            </a:r>
          </a:p>
        </p:txBody>
      </p:sp>
      <p:sp>
        <p:nvSpPr>
          <p:cNvPr id="256008" name="Text Box 8"/>
          <p:cNvSpPr txBox="1">
            <a:spLocks noChangeArrowheads="1"/>
          </p:cNvSpPr>
          <p:nvPr/>
        </p:nvSpPr>
        <p:spPr bwMode="auto">
          <a:xfrm>
            <a:off x="1782929" y="3155333"/>
            <a:ext cx="5688285" cy="26468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marL="342900" indent="-342900" algn="l">
              <a:defRPr>
                <a:solidFill>
                  <a:schemeClr val="tx1"/>
                </a:solidFill>
                <a:latin typeface="Arial" charset="0"/>
              </a:defRPr>
            </a:lvl1pPr>
            <a:lvl2pPr marL="800100" indent="-342900" algn="l">
              <a:defRPr>
                <a:solidFill>
                  <a:schemeClr val="tx1"/>
                </a:solidFill>
                <a:latin typeface="Arial" charset="0"/>
              </a:defRPr>
            </a:lvl2pPr>
            <a:lvl3pPr marL="1257300" indent="-342900" algn="l">
              <a:defRPr>
                <a:solidFill>
                  <a:schemeClr val="tx1"/>
                </a:solidFill>
                <a:latin typeface="Arial" charset="0"/>
              </a:defRPr>
            </a:lvl3pPr>
            <a:lvl4pPr marL="1714500" indent="-342900" algn="l">
              <a:defRPr>
                <a:solidFill>
                  <a:schemeClr val="tx1"/>
                </a:solidFill>
                <a:latin typeface="Arial" charset="0"/>
              </a:defRPr>
            </a:lvl4pPr>
            <a:lvl5pPr marL="2171700" indent="-342900" algn="l">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defRPr/>
            </a:pPr>
            <a:r>
              <a:rPr lang="es-ES" sz="1800" dirty="0" smtClean="0">
                <a:effectLst>
                  <a:outerShdw blurRad="38100" dist="38100" dir="2700000" algn="tl">
                    <a:srgbClr val="C0C0C0"/>
                  </a:outerShdw>
                </a:effectLst>
                <a:latin typeface="Comic Sans MS" pitchFamily="66" charset="0"/>
              </a:rPr>
              <a:t>Las revistas no aceptan manuscritos que se envían </a:t>
            </a:r>
          </a:p>
          <a:p>
            <a:pPr>
              <a:defRPr/>
            </a:pPr>
            <a:r>
              <a:rPr lang="es-ES" sz="1800" dirty="0" smtClean="0">
                <a:effectLst>
                  <a:outerShdw blurRad="38100" dist="38100" dir="2700000" algn="tl">
                    <a:srgbClr val="C0C0C0"/>
                  </a:outerShdw>
                </a:effectLst>
                <a:latin typeface="Comic Sans MS" pitchFamily="66" charset="0"/>
              </a:rPr>
              <a:t>a otro sitio al mismo tiempo</a:t>
            </a:r>
          </a:p>
          <a:p>
            <a:pPr>
              <a:defRPr/>
            </a:pPr>
            <a:endParaRPr lang="es-ES" sz="1800" dirty="0" smtClean="0">
              <a:effectLst>
                <a:outerShdw blurRad="38100" dist="38100" dir="2700000" algn="tl">
                  <a:srgbClr val="C0C0C0"/>
                </a:outerShdw>
              </a:effectLst>
              <a:latin typeface="Comic Sans MS" pitchFamily="66" charset="0"/>
            </a:endParaRPr>
          </a:p>
          <a:p>
            <a:pPr>
              <a:buFontTx/>
              <a:buAutoNum type="arabicPeriod"/>
              <a:defRPr/>
            </a:pPr>
            <a:r>
              <a:rPr lang="es-ES" sz="1800" dirty="0" smtClean="0">
                <a:effectLst>
                  <a:outerShdw blurRad="38100" dist="38100" dir="2700000" algn="tl">
                    <a:srgbClr val="C0C0C0"/>
                  </a:outerShdw>
                </a:effectLst>
                <a:latin typeface="Comic Sans MS" pitchFamily="66" charset="0"/>
              </a:rPr>
              <a:t>¿Cuál revista  tiene los derechos?</a:t>
            </a:r>
          </a:p>
          <a:p>
            <a:pPr>
              <a:buFontTx/>
              <a:buAutoNum type="arabicPeriod"/>
              <a:defRPr/>
            </a:pPr>
            <a:r>
              <a:rPr lang="es-ES" sz="1800" dirty="0" smtClean="0">
                <a:effectLst>
                  <a:outerShdw blurRad="38100" dist="38100" dir="2700000" algn="tl">
                    <a:srgbClr val="C0C0C0"/>
                  </a:outerShdw>
                </a:effectLst>
                <a:latin typeface="Comic Sans MS" pitchFamily="66" charset="0"/>
              </a:rPr>
              <a:t>Sin saberlo se gasta tiempo en revisión, edición, publicación etc.</a:t>
            </a:r>
          </a:p>
          <a:p>
            <a:pPr>
              <a:buFontTx/>
              <a:buAutoNum type="arabicPeriod"/>
              <a:defRPr/>
            </a:pPr>
            <a:endParaRPr lang="es-ES" sz="1200" dirty="0" smtClean="0">
              <a:effectLst>
                <a:outerShdw blurRad="38100" dist="38100" dir="2700000" algn="tl">
                  <a:srgbClr val="C0C0C0"/>
                </a:outerShdw>
              </a:effectLst>
              <a:latin typeface="Comic Sans MS" pitchFamily="66" charset="0"/>
            </a:endParaRPr>
          </a:p>
          <a:p>
            <a:pPr>
              <a:defRPr/>
            </a:pPr>
            <a:r>
              <a:rPr lang="es-ES" sz="1800" dirty="0" smtClean="0">
                <a:effectLst>
                  <a:outerShdw blurRad="38100" dist="38100" dir="2700000" algn="tl">
                    <a:srgbClr val="C0C0C0"/>
                  </a:outerShdw>
                </a:effectLst>
                <a:latin typeface="Comic Sans MS" pitchFamily="66" charset="0"/>
              </a:rPr>
              <a:t>     </a:t>
            </a:r>
            <a:r>
              <a:rPr lang="es-ES" sz="4000" b="1" dirty="0" smtClean="0">
                <a:solidFill>
                  <a:srgbClr val="CC0000"/>
                </a:solidFill>
                <a:effectLst>
                  <a:outerShdw blurRad="38100" dist="38100" dir="2700000" algn="tl">
                    <a:srgbClr val="C0C0C0"/>
                  </a:outerShdw>
                </a:effectLst>
                <a:latin typeface="Comic Sans MS" pitchFamily="66" charset="0"/>
              </a:rPr>
              <a:t>NO ES ACEPTABLE</a:t>
            </a:r>
          </a:p>
        </p:txBody>
      </p:sp>
      <p:sp>
        <p:nvSpPr>
          <p:cNvPr id="256009" name="Text Box 9"/>
          <p:cNvSpPr txBox="1">
            <a:spLocks noChangeArrowheads="1"/>
          </p:cNvSpPr>
          <p:nvPr/>
        </p:nvSpPr>
        <p:spPr bwMode="auto">
          <a:xfrm>
            <a:off x="5814770" y="5802211"/>
            <a:ext cx="1459054"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600" b="1" dirty="0">
                <a:effectLst>
                  <a:outerShdw blurRad="38100" dist="38100" dir="2700000" algn="tl">
                    <a:srgbClr val="C0C0C0"/>
                  </a:outerShdw>
                </a:effectLst>
              </a:rPr>
              <a:t>ICJME </a:t>
            </a:r>
            <a:r>
              <a:rPr lang="es-ES" sz="1600" b="1" dirty="0" smtClean="0">
                <a:effectLst>
                  <a:outerShdw blurRad="38100" dist="38100" dir="2700000" algn="tl">
                    <a:srgbClr val="C0C0C0"/>
                  </a:outerShdw>
                </a:effectLst>
              </a:rPr>
              <a:t>2013</a:t>
            </a:r>
            <a:endParaRPr lang="es-ES" sz="1600" b="1" dirty="0">
              <a:effectLst>
                <a:outerShdw blurRad="38100" dist="38100" dir="2700000" algn="tl">
                  <a:srgbClr val="C0C0C0"/>
                </a:outerShdw>
              </a:effectLst>
            </a:endParaRPr>
          </a:p>
        </p:txBody>
      </p:sp>
      <p:sp>
        <p:nvSpPr>
          <p:cNvPr id="256010" name="Rectangle 10"/>
          <p:cNvSpPr>
            <a:spLocks noChangeArrowheads="1"/>
          </p:cNvSpPr>
          <p:nvPr/>
        </p:nvSpPr>
        <p:spPr bwMode="auto">
          <a:xfrm>
            <a:off x="2124075" y="1766888"/>
            <a:ext cx="489585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defRPr/>
            </a:pPr>
            <a:r>
              <a:rPr lang="es-ES_tradnl" dirty="0">
                <a:effectLst>
                  <a:outerShdw blurRad="38100" dist="38100" dir="2700000" algn="tl">
                    <a:srgbClr val="C0C0C0"/>
                  </a:outerShdw>
                </a:effectLst>
              </a:rPr>
              <a:t>No se puede enviar a publicar el mismo manuscrito a más de una revista</a:t>
            </a:r>
          </a:p>
        </p:txBody>
      </p:sp>
      <p:sp>
        <p:nvSpPr>
          <p:cNvPr id="256011" name="Text Box 11"/>
          <p:cNvSpPr txBox="1">
            <a:spLocks noChangeArrowheads="1"/>
          </p:cNvSpPr>
          <p:nvPr/>
        </p:nvSpPr>
        <p:spPr bwMode="auto">
          <a:xfrm>
            <a:off x="1886810" y="1125538"/>
            <a:ext cx="5370381" cy="523220"/>
          </a:xfrm>
          <a:prstGeom prst="rect">
            <a:avLst/>
          </a:prstGeom>
          <a:solidFill>
            <a:srgbClr val="CCCCFF"/>
          </a:solidFill>
          <a:ln w="28575">
            <a:solidFill>
              <a:srgbClr val="CC0000"/>
            </a:solidFill>
            <a:miter lim="800000"/>
            <a:headEnd/>
            <a:tailEnd/>
          </a:ln>
          <a:effectLst/>
          <a:extLst/>
        </p:spPr>
        <p:txBody>
          <a:bodyPr wrap="none">
            <a:spAutoFit/>
          </a:bodyPr>
          <a:lstStyle/>
          <a:p>
            <a:pPr>
              <a:defRPr/>
            </a:pPr>
            <a:r>
              <a:rPr lang="es-ES" sz="2800">
                <a:effectLst>
                  <a:outerShdw blurRad="38100" dist="38100" dir="2700000" algn="tl">
                    <a:srgbClr val="FFFFFF"/>
                  </a:outerShdw>
                </a:effectLst>
              </a:rPr>
              <a:t>Solapamiento de publicaciones</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256007"/>
                                        </p:tgtEl>
                                        <p:attrNameLst>
                                          <p:attrName>style.visibility</p:attrName>
                                        </p:attrNameLst>
                                      </p:cBhvr>
                                      <p:to>
                                        <p:strVal val="visible"/>
                                      </p:to>
                                    </p:set>
                                    <p:anim calcmode="discrete" valueType="clr">
                                      <p:cBhvr override="childStyle">
                                        <p:cTn id="11" dur="80"/>
                                        <p:tgtEl>
                                          <p:spTgt spid="256007"/>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256007"/>
                                        </p:tgtEl>
                                        <p:attrNameLst>
                                          <p:attrName>fillcolor</p:attrName>
                                        </p:attrNameLst>
                                      </p:cBhvr>
                                      <p:tavLst>
                                        <p:tav tm="0">
                                          <p:val>
                                            <p:clrVal>
                                              <a:schemeClr val="accent2"/>
                                            </p:clrVal>
                                          </p:val>
                                        </p:tav>
                                        <p:tav tm="50000">
                                          <p:val>
                                            <p:clrVal>
                                              <a:schemeClr val="hlink"/>
                                            </p:clrVal>
                                          </p:val>
                                        </p:tav>
                                      </p:tavLst>
                                    </p:anim>
                                    <p:set>
                                      <p:cBhvr>
                                        <p:cTn id="13" dur="80"/>
                                        <p:tgtEl>
                                          <p:spTgt spid="256007"/>
                                        </p:tgtEl>
                                        <p:attrNameLst>
                                          <p:attrName>fill.type</p:attrName>
                                        </p:attrNameLst>
                                      </p:cBhvr>
                                      <p:to>
                                        <p:strVal val="solid"/>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256008">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56008">
                                            <p:txEl>
                                              <p:pRg st="1" end="1"/>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256008">
                                            <p:txEl>
                                              <p:pRg st="3" end="3"/>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256008">
                                            <p:txEl>
                                              <p:pRg st="4" end="4"/>
                                            </p:txEl>
                                          </p:spTgt>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29" presetClass="entr" presetSubtype="0" fill="hold" nodeType="clickEffect">
                                  <p:stCondLst>
                                    <p:cond delay="0"/>
                                  </p:stCondLst>
                                  <p:childTnLst>
                                    <p:set>
                                      <p:cBhvr>
                                        <p:cTn id="29" dur="1" fill="hold">
                                          <p:stCondLst>
                                            <p:cond delay="0"/>
                                          </p:stCondLst>
                                        </p:cTn>
                                        <p:tgtEl>
                                          <p:spTgt spid="256008">
                                            <p:txEl>
                                              <p:pRg st="6" end="6"/>
                                            </p:txEl>
                                          </p:spTgt>
                                        </p:tgtEl>
                                        <p:attrNameLst>
                                          <p:attrName>style.visibility</p:attrName>
                                        </p:attrNameLst>
                                      </p:cBhvr>
                                      <p:to>
                                        <p:strVal val="visible"/>
                                      </p:to>
                                    </p:set>
                                    <p:anim calcmode="lin" valueType="num">
                                      <p:cBhvr>
                                        <p:cTn id="30" dur="1000" fill="hold"/>
                                        <p:tgtEl>
                                          <p:spTgt spid="256008">
                                            <p:txEl>
                                              <p:pRg st="6" end="6"/>
                                            </p:txEl>
                                          </p:spTgt>
                                        </p:tgtEl>
                                        <p:attrNameLst>
                                          <p:attrName>ppt_x</p:attrName>
                                        </p:attrNameLst>
                                      </p:cBhvr>
                                      <p:tavLst>
                                        <p:tav tm="0">
                                          <p:val>
                                            <p:strVal val="#ppt_x-.2"/>
                                          </p:val>
                                        </p:tav>
                                        <p:tav tm="100000">
                                          <p:val>
                                            <p:strVal val="#ppt_x"/>
                                          </p:val>
                                        </p:tav>
                                      </p:tavLst>
                                    </p:anim>
                                    <p:anim calcmode="lin" valueType="num">
                                      <p:cBhvr>
                                        <p:cTn id="31" dur="1000" fill="hold"/>
                                        <p:tgtEl>
                                          <p:spTgt spid="256008">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32" dur="1000"/>
                                        <p:tgtEl>
                                          <p:spTgt spid="25600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07" grpId="0"/>
      <p:bldP spid="256010"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84" name="Text Box 8"/>
          <p:cNvSpPr txBox="1">
            <a:spLocks noChangeArrowheads="1"/>
          </p:cNvSpPr>
          <p:nvPr/>
        </p:nvSpPr>
        <p:spPr bwMode="auto">
          <a:xfrm>
            <a:off x="2025873" y="2181206"/>
            <a:ext cx="5092253" cy="1077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defRPr/>
            </a:pPr>
            <a:r>
              <a:rPr lang="es-ES" sz="3200" b="1" dirty="0">
                <a:solidFill>
                  <a:srgbClr val="CC0000"/>
                </a:solidFill>
                <a:effectLst>
                  <a:outerShdw blurRad="38100" dist="38100" dir="2700000" algn="tl">
                    <a:srgbClr val="C0C0C0"/>
                  </a:outerShdw>
                </a:effectLst>
              </a:rPr>
              <a:t>Publicación redundante o duplicada</a:t>
            </a:r>
          </a:p>
        </p:txBody>
      </p:sp>
      <p:sp>
        <p:nvSpPr>
          <p:cNvPr id="254985" name="Text Box 9"/>
          <p:cNvSpPr txBox="1">
            <a:spLocks noChangeArrowheads="1"/>
          </p:cNvSpPr>
          <p:nvPr/>
        </p:nvSpPr>
        <p:spPr bwMode="auto">
          <a:xfrm>
            <a:off x="1847850" y="3233058"/>
            <a:ext cx="5446713" cy="18158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s-ES" sz="1800" dirty="0">
                <a:effectLst>
                  <a:outerShdw blurRad="38100" dist="38100" dir="2700000" algn="tl">
                    <a:srgbClr val="C0C0C0"/>
                  </a:outerShdw>
                </a:effectLst>
              </a:rPr>
              <a:t>Es la de un artículo que se solapa sustancialmente con una ya publicada en papel o en medios electrónicos </a:t>
            </a:r>
          </a:p>
          <a:p>
            <a:pPr algn="l">
              <a:defRPr/>
            </a:pPr>
            <a:endParaRPr lang="es-ES" sz="1800" dirty="0">
              <a:effectLst>
                <a:outerShdw blurRad="38100" dist="38100" dir="2700000" algn="tl">
                  <a:srgbClr val="C0C0C0"/>
                </a:outerShdw>
              </a:effectLst>
            </a:endParaRPr>
          </a:p>
          <a:p>
            <a:pPr>
              <a:defRPr/>
            </a:pPr>
            <a:r>
              <a:rPr lang="es-ES" sz="4000" b="1" dirty="0" smtClean="0">
                <a:solidFill>
                  <a:srgbClr val="CC0000"/>
                </a:solidFill>
                <a:effectLst>
                  <a:outerShdw blurRad="38100" dist="38100" dir="2700000" algn="tl">
                    <a:srgbClr val="C0C0C0"/>
                  </a:outerShdw>
                </a:effectLst>
              </a:rPr>
              <a:t>NO </a:t>
            </a:r>
            <a:r>
              <a:rPr lang="es-ES" sz="4000" b="1" dirty="0">
                <a:solidFill>
                  <a:srgbClr val="CC0000"/>
                </a:solidFill>
                <a:effectLst>
                  <a:outerShdw blurRad="38100" dist="38100" dir="2700000" algn="tl">
                    <a:srgbClr val="C0C0C0"/>
                  </a:outerShdw>
                </a:effectLst>
              </a:rPr>
              <a:t>ES ACEPTABLE</a:t>
            </a:r>
          </a:p>
        </p:txBody>
      </p:sp>
      <p:sp>
        <p:nvSpPr>
          <p:cNvPr id="254986" name="Text Box 10"/>
          <p:cNvSpPr txBox="1">
            <a:spLocks noChangeArrowheads="1"/>
          </p:cNvSpPr>
          <p:nvPr/>
        </p:nvSpPr>
        <p:spPr bwMode="auto">
          <a:xfrm>
            <a:off x="5821440" y="5056424"/>
            <a:ext cx="1446213"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600" b="1" dirty="0">
                <a:effectLst>
                  <a:outerShdw blurRad="38100" dist="38100" dir="2700000" algn="tl">
                    <a:srgbClr val="C0C0C0"/>
                  </a:outerShdw>
                </a:effectLst>
              </a:rPr>
              <a:t>ICMJE 2010</a:t>
            </a:r>
          </a:p>
        </p:txBody>
      </p:sp>
      <p:sp>
        <p:nvSpPr>
          <p:cNvPr id="254988" name="Text Box 12"/>
          <p:cNvSpPr txBox="1">
            <a:spLocks noChangeArrowheads="1"/>
          </p:cNvSpPr>
          <p:nvPr/>
        </p:nvSpPr>
        <p:spPr bwMode="auto">
          <a:xfrm>
            <a:off x="1960555" y="1426836"/>
            <a:ext cx="5221301" cy="523220"/>
          </a:xfrm>
          <a:prstGeom prst="rect">
            <a:avLst/>
          </a:prstGeom>
          <a:solidFill>
            <a:srgbClr val="CCCCFF"/>
          </a:solidFill>
          <a:ln w="28575">
            <a:solidFill>
              <a:srgbClr val="CC0000"/>
            </a:solidFill>
            <a:miter lim="800000"/>
            <a:headEnd/>
            <a:tailEnd/>
          </a:ln>
          <a:effectLst/>
          <a:extLst/>
        </p:spPr>
        <p:txBody>
          <a:bodyPr wrap="none">
            <a:spAutoFit/>
          </a:bodyPr>
          <a:lstStyle/>
          <a:p>
            <a:pPr>
              <a:defRPr/>
            </a:pPr>
            <a:r>
              <a:rPr lang="es-ES" sz="2800">
                <a:effectLst>
                  <a:outerShdw blurRad="38100" dist="38100" dir="2700000" algn="tl">
                    <a:srgbClr val="FFFFFF"/>
                  </a:outerShdw>
                </a:effectLst>
              </a:rPr>
              <a:t>Solapamiento de publicaciones</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9"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54984"/>
                                        </p:tgtEl>
                                        <p:attrNameLst>
                                          <p:attrName>style.visibility</p:attrName>
                                        </p:attrNameLst>
                                      </p:cBhvr>
                                      <p:to>
                                        <p:strVal val="visible"/>
                                      </p:to>
                                    </p:set>
                                    <p:anim calcmode="discrete" valueType="clr">
                                      <p:cBhvr override="childStyle">
                                        <p:cTn id="7" dur="80"/>
                                        <p:tgtEl>
                                          <p:spTgt spid="25498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54984"/>
                                        </p:tgtEl>
                                        <p:attrNameLst>
                                          <p:attrName>fillcolor</p:attrName>
                                        </p:attrNameLst>
                                      </p:cBhvr>
                                      <p:tavLst>
                                        <p:tav tm="0">
                                          <p:val>
                                            <p:clrVal>
                                              <a:schemeClr val="accent2"/>
                                            </p:clrVal>
                                          </p:val>
                                        </p:tav>
                                        <p:tav tm="50000">
                                          <p:val>
                                            <p:clrVal>
                                              <a:schemeClr val="hlink"/>
                                            </p:clrVal>
                                          </p:val>
                                        </p:tav>
                                      </p:tavLst>
                                    </p:anim>
                                    <p:set>
                                      <p:cBhvr>
                                        <p:cTn id="9" dur="80"/>
                                        <p:tgtEl>
                                          <p:spTgt spid="254984"/>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254985">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29" presetClass="entr" presetSubtype="0" fill="hold" nodeType="clickEffect">
                                  <p:stCondLst>
                                    <p:cond delay="0"/>
                                  </p:stCondLst>
                                  <p:childTnLst>
                                    <p:set>
                                      <p:cBhvr>
                                        <p:cTn id="17" dur="1" fill="hold">
                                          <p:stCondLst>
                                            <p:cond delay="0"/>
                                          </p:stCondLst>
                                        </p:cTn>
                                        <p:tgtEl>
                                          <p:spTgt spid="254985">
                                            <p:txEl>
                                              <p:pRg st="2" end="2"/>
                                            </p:txEl>
                                          </p:spTgt>
                                        </p:tgtEl>
                                        <p:attrNameLst>
                                          <p:attrName>style.visibility</p:attrName>
                                        </p:attrNameLst>
                                      </p:cBhvr>
                                      <p:to>
                                        <p:strVal val="visible"/>
                                      </p:to>
                                    </p:set>
                                    <p:anim calcmode="lin" valueType="num">
                                      <p:cBhvr>
                                        <p:cTn id="18" dur="1000" fill="hold"/>
                                        <p:tgtEl>
                                          <p:spTgt spid="254985">
                                            <p:txEl>
                                              <p:pRg st="2" end="2"/>
                                            </p:txEl>
                                          </p:spTgt>
                                        </p:tgtEl>
                                        <p:attrNameLst>
                                          <p:attrName>ppt_x</p:attrName>
                                        </p:attrNameLst>
                                      </p:cBhvr>
                                      <p:tavLst>
                                        <p:tav tm="0">
                                          <p:val>
                                            <p:strVal val="#ppt_x-.2"/>
                                          </p:val>
                                        </p:tav>
                                        <p:tav tm="100000">
                                          <p:val>
                                            <p:strVal val="#ppt_x"/>
                                          </p:val>
                                        </p:tav>
                                      </p:tavLst>
                                    </p:anim>
                                    <p:anim calcmode="lin" valueType="num">
                                      <p:cBhvr>
                                        <p:cTn id="19" dur="1000" fill="hold"/>
                                        <p:tgtEl>
                                          <p:spTgt spid="25498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25498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8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Text Box 2"/>
          <p:cNvSpPr txBox="1">
            <a:spLocks noChangeArrowheads="1"/>
          </p:cNvSpPr>
          <p:nvPr/>
        </p:nvSpPr>
        <p:spPr bwMode="auto">
          <a:xfrm>
            <a:off x="1549400" y="2420938"/>
            <a:ext cx="6045200" cy="1890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endParaRPr lang="es-ES_tradnl" sz="800" b="1" dirty="0"/>
          </a:p>
          <a:p>
            <a:pPr algn="l">
              <a:buClr>
                <a:srgbClr val="D60093"/>
              </a:buClr>
              <a:buSzPct val="150000"/>
              <a:buFontTx/>
              <a:buChar char="•"/>
              <a:defRPr/>
            </a:pPr>
            <a:r>
              <a:rPr lang="es-ES_tradnl" dirty="0">
                <a:effectLst>
                  <a:outerShdw blurRad="38100" dist="38100" dir="2700000" algn="tl">
                    <a:srgbClr val="C0C0C0"/>
                  </a:outerShdw>
                </a:effectLst>
              </a:rPr>
              <a:t> El lector confía que lo que lee es original </a:t>
            </a:r>
          </a:p>
          <a:p>
            <a:pPr algn="l">
              <a:buClr>
                <a:srgbClr val="D60093"/>
              </a:buClr>
              <a:buSzPct val="150000"/>
              <a:buFontTx/>
              <a:buChar char="•"/>
              <a:defRPr/>
            </a:pPr>
            <a:endParaRPr lang="es-ES_tradnl" sz="1000" dirty="0">
              <a:effectLst>
                <a:outerShdw blurRad="38100" dist="38100" dir="2700000" algn="tl">
                  <a:srgbClr val="C0C0C0"/>
                </a:outerShdw>
              </a:effectLst>
            </a:endParaRPr>
          </a:p>
          <a:p>
            <a:pPr algn="l">
              <a:buClr>
                <a:srgbClr val="D60093"/>
              </a:buClr>
              <a:buSzPct val="150000"/>
              <a:buFontTx/>
              <a:buChar char="•"/>
              <a:defRPr/>
            </a:pPr>
            <a:r>
              <a:rPr lang="es-ES_tradnl" dirty="0">
                <a:effectLst>
                  <a:outerShdw blurRad="38100" dist="38100" dir="2700000" algn="tl">
                    <a:srgbClr val="C0C0C0"/>
                  </a:outerShdw>
                </a:effectLst>
              </a:rPr>
              <a:t> El autor debe enviar información sobre previos    </a:t>
            </a:r>
          </a:p>
          <a:p>
            <a:pPr algn="l">
              <a:buClr>
                <a:srgbClr val="D60093"/>
              </a:buClr>
              <a:buSzPct val="150000"/>
              <a:defRPr/>
            </a:pPr>
            <a:r>
              <a:rPr lang="es-ES_tradnl" dirty="0">
                <a:effectLst>
                  <a:outerShdw blurRad="38100" dist="38100" dir="2700000" algn="tl">
                    <a:srgbClr val="C0C0C0"/>
                  </a:outerShdw>
                </a:effectLst>
              </a:rPr>
              <a:t>   reportes de lo que pudiera ser considerado </a:t>
            </a:r>
          </a:p>
          <a:p>
            <a:pPr algn="l">
              <a:buClr>
                <a:srgbClr val="D60093"/>
              </a:buClr>
              <a:buSzPct val="150000"/>
              <a:defRPr/>
            </a:pPr>
            <a:r>
              <a:rPr lang="es-ES_tradnl" dirty="0">
                <a:effectLst>
                  <a:outerShdw blurRad="38100" dist="38100" dir="2700000" algn="tl">
                    <a:srgbClr val="C0C0C0"/>
                  </a:outerShdw>
                </a:effectLst>
              </a:rPr>
              <a:t>   publicación duplicada o redundante. Puede ser </a:t>
            </a:r>
          </a:p>
          <a:p>
            <a:pPr algn="l">
              <a:buClr>
                <a:srgbClr val="D60093"/>
              </a:buClr>
              <a:buSzPct val="150000"/>
              <a:defRPr/>
            </a:pPr>
            <a:r>
              <a:rPr lang="es-ES_tradnl" dirty="0">
                <a:effectLst>
                  <a:outerShdw blurRad="38100" dist="38100" dir="2700000" algn="tl">
                    <a:srgbClr val="C0C0C0"/>
                  </a:outerShdw>
                </a:effectLst>
              </a:rPr>
              <a:t>   penalizado si no lo hace.  </a:t>
            </a:r>
          </a:p>
        </p:txBody>
      </p:sp>
      <p:sp>
        <p:nvSpPr>
          <p:cNvPr id="230403" name="Rectangle 3"/>
          <p:cNvSpPr>
            <a:spLocks noChangeArrowheads="1"/>
          </p:cNvSpPr>
          <p:nvPr/>
        </p:nvSpPr>
        <p:spPr bwMode="auto">
          <a:xfrm>
            <a:off x="2443854" y="1844675"/>
            <a:ext cx="4256294"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a:solidFill>
                  <a:srgbClr val="CC0000"/>
                </a:solidFill>
                <a:miter lim="800000"/>
                <a:headEnd/>
                <a:tailEnd/>
              </a14:hiddenLine>
            </a:ext>
            <a:ext uri="{AF507438-7753-43E0-B8FC-AC1667EBCBE1}">
              <a14:hiddenEffects xmlns:a14="http://schemas.microsoft.com/office/drawing/2010/main" xmlns="">
                <a:effectLst>
                  <a:outerShdw dist="35921" dir="2700000" algn="ctr" rotWithShape="0">
                    <a:schemeClr val="tx1"/>
                  </a:outerShdw>
                </a:effectLst>
              </a14:hiddenEffects>
            </a:ext>
          </a:extLst>
        </p:spPr>
        <p:txBody>
          <a:bodyPr wrap="none">
            <a:spAutoFit/>
          </a:bodyPr>
          <a:lstStyle/>
          <a:p>
            <a:pPr>
              <a:defRPr/>
            </a:pPr>
            <a:r>
              <a:rPr lang="es-ES_tradnl" sz="2800" b="1" dirty="0">
                <a:solidFill>
                  <a:srgbClr val="CC0000"/>
                </a:solidFill>
                <a:effectLst>
                  <a:outerShdw blurRad="38100" dist="38100" dir="2700000" algn="tl">
                    <a:srgbClr val="C0C0C0"/>
                  </a:outerShdw>
                </a:effectLst>
              </a:rPr>
              <a:t>Publicación redundante </a:t>
            </a:r>
          </a:p>
        </p:txBody>
      </p:sp>
      <p:sp>
        <p:nvSpPr>
          <p:cNvPr id="230404" name="Text Box 4"/>
          <p:cNvSpPr txBox="1">
            <a:spLocks noChangeArrowheads="1"/>
          </p:cNvSpPr>
          <p:nvPr/>
        </p:nvSpPr>
        <p:spPr bwMode="auto">
          <a:xfrm>
            <a:off x="2241550" y="4676775"/>
            <a:ext cx="5546725" cy="639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rgbClr val="D60093"/>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_tradnl" sz="1200" i="1">
                <a:effectLst>
                  <a:outerShdw blurRad="38100" dist="38100" dir="2700000" algn="tl">
                    <a:srgbClr val="C0C0C0"/>
                  </a:outerShdw>
                </a:effectLst>
              </a:rPr>
              <a:t>“ Uniform requirements for manuscriptos submitted to biomedical journals”</a:t>
            </a:r>
          </a:p>
          <a:p>
            <a:pPr algn="r">
              <a:defRPr/>
            </a:pPr>
            <a:r>
              <a:rPr lang="es-ES_tradnl" sz="1200">
                <a:effectLst>
                  <a:outerShdw blurRad="38100" dist="38100" dir="2700000" algn="tl">
                    <a:srgbClr val="C0C0C0"/>
                  </a:outerShdw>
                </a:effectLst>
              </a:rPr>
              <a:t>International Committee of Medical Journals Editors (ICMJE)</a:t>
            </a:r>
          </a:p>
          <a:p>
            <a:pPr algn="r">
              <a:defRPr/>
            </a:pPr>
            <a:r>
              <a:rPr lang="es-ES_tradnl" sz="1200">
                <a:effectLst>
                  <a:outerShdw blurRad="38100" dist="38100" dir="2700000" algn="tl">
                    <a:srgbClr val="C0C0C0"/>
                  </a:outerShdw>
                </a:effectLst>
              </a:rPr>
              <a:t>http://www.icmje.org/</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04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3" name="Text Box 5"/>
          <p:cNvSpPr txBox="1">
            <a:spLocks noChangeArrowheads="1"/>
          </p:cNvSpPr>
          <p:nvPr/>
        </p:nvSpPr>
        <p:spPr bwMode="auto">
          <a:xfrm>
            <a:off x="1214223" y="3424051"/>
            <a:ext cx="6731330" cy="19082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marL="171450" indent="-171450" algn="l">
              <a:buClr>
                <a:srgbClr val="C00000"/>
              </a:buClr>
              <a:buFont typeface="Arial" pitchFamily="34" charset="0"/>
              <a:buChar char="•"/>
              <a:defRPr/>
            </a:pPr>
            <a:endParaRPr lang="es-ES_tradnl" sz="800" b="1" dirty="0"/>
          </a:p>
          <a:p>
            <a:pPr marL="342900" indent="-342900" algn="l">
              <a:buClr>
                <a:srgbClr val="C00000"/>
              </a:buClr>
              <a:buSzPct val="150000"/>
              <a:buFont typeface="Arial" pitchFamily="34" charset="0"/>
              <a:buChar char="•"/>
              <a:defRPr/>
            </a:pPr>
            <a:r>
              <a:rPr lang="es-ES_tradnl" dirty="0">
                <a:effectLst>
                  <a:outerShdw blurRad="38100" dist="38100" dir="2700000" algn="tl">
                    <a:srgbClr val="C0C0C0"/>
                  </a:outerShdw>
                </a:effectLst>
              </a:rPr>
              <a:t> Las revistas están de acuerdo y es en otro lenguaje</a:t>
            </a:r>
          </a:p>
          <a:p>
            <a:pPr marL="171450" indent="-171450" algn="l">
              <a:buClr>
                <a:srgbClr val="C00000"/>
              </a:buClr>
              <a:buSzPct val="150000"/>
              <a:buFont typeface="Arial" pitchFamily="34" charset="0"/>
              <a:buChar char="•"/>
              <a:defRPr/>
            </a:pPr>
            <a:endParaRPr lang="es-ES_tradnl" sz="1000" dirty="0">
              <a:effectLst>
                <a:outerShdw blurRad="38100" dist="38100" dir="2700000" algn="tl">
                  <a:srgbClr val="C0C0C0"/>
                </a:outerShdw>
              </a:effectLst>
            </a:endParaRPr>
          </a:p>
          <a:p>
            <a:pPr marL="342900" indent="-342900" algn="l">
              <a:buClr>
                <a:srgbClr val="C00000"/>
              </a:buClr>
              <a:buSzPct val="150000"/>
              <a:buFont typeface="Arial" pitchFamily="34" charset="0"/>
              <a:buChar char="•"/>
              <a:defRPr/>
            </a:pPr>
            <a:r>
              <a:rPr lang="es-ES_tradnl" dirty="0">
                <a:effectLst>
                  <a:outerShdw blurRad="38100" dist="38100" dir="2700000" algn="tl">
                    <a:srgbClr val="C0C0C0"/>
                  </a:outerShdw>
                </a:effectLst>
              </a:rPr>
              <a:t> La 2da. publicación aparece después, es para </a:t>
            </a:r>
          </a:p>
          <a:p>
            <a:pPr algn="l">
              <a:buClr>
                <a:srgbClr val="C00000"/>
              </a:buClr>
              <a:buSzPct val="150000"/>
              <a:defRPr/>
            </a:pPr>
            <a:r>
              <a:rPr lang="es-ES_tradnl" dirty="0">
                <a:effectLst>
                  <a:outerShdw blurRad="38100" dist="38100" dir="2700000" algn="tl">
                    <a:srgbClr val="C0C0C0"/>
                  </a:outerShdw>
                </a:effectLst>
              </a:rPr>
              <a:t>   </a:t>
            </a:r>
            <a:r>
              <a:rPr lang="es-ES_tradnl" dirty="0" smtClean="0">
                <a:effectLst>
                  <a:outerShdw blurRad="38100" dist="38100" dir="2700000" algn="tl">
                    <a:srgbClr val="C0C0C0"/>
                  </a:outerShdw>
                </a:effectLst>
              </a:rPr>
              <a:t>   audiencia </a:t>
            </a:r>
            <a:r>
              <a:rPr lang="es-ES_tradnl" dirty="0">
                <a:effectLst>
                  <a:outerShdw blurRad="38100" dist="38100" dir="2700000" algn="tl">
                    <a:srgbClr val="C0C0C0"/>
                  </a:outerShdw>
                </a:effectLst>
              </a:rPr>
              <a:t>diferente, no altera los datos o </a:t>
            </a:r>
          </a:p>
          <a:p>
            <a:pPr algn="l">
              <a:buClr>
                <a:srgbClr val="C00000"/>
              </a:buClr>
              <a:buSzPct val="150000"/>
              <a:defRPr/>
            </a:pPr>
            <a:r>
              <a:rPr lang="es-ES_tradnl" dirty="0">
                <a:effectLst>
                  <a:outerShdw blurRad="38100" dist="38100" dir="2700000" algn="tl">
                    <a:srgbClr val="C0C0C0"/>
                  </a:outerShdw>
                </a:effectLst>
              </a:rPr>
              <a:t>   </a:t>
            </a:r>
            <a:r>
              <a:rPr lang="es-ES_tradnl" dirty="0" smtClean="0">
                <a:effectLst>
                  <a:outerShdw blurRad="38100" dist="38100" dir="2700000" algn="tl">
                    <a:srgbClr val="C0C0C0"/>
                  </a:outerShdw>
                </a:effectLst>
              </a:rPr>
              <a:t>   interpretación </a:t>
            </a:r>
            <a:r>
              <a:rPr lang="es-ES_tradnl" dirty="0">
                <a:effectLst>
                  <a:outerShdw blurRad="38100" dist="38100" dir="2700000" algn="tl">
                    <a:srgbClr val="C0C0C0"/>
                  </a:outerShdw>
                </a:effectLst>
              </a:rPr>
              <a:t>de la primera y con una nota al pie</a:t>
            </a:r>
          </a:p>
          <a:p>
            <a:pPr algn="l">
              <a:buClr>
                <a:srgbClr val="C00000"/>
              </a:buClr>
              <a:buSzPct val="150000"/>
              <a:defRPr/>
            </a:pPr>
            <a:r>
              <a:rPr lang="es-ES_tradnl" dirty="0">
                <a:effectLst>
                  <a:outerShdw blurRad="38100" dist="38100" dir="2700000" algn="tl">
                    <a:srgbClr val="C0C0C0"/>
                  </a:outerShdw>
                </a:effectLst>
              </a:rPr>
              <a:t>   </a:t>
            </a:r>
            <a:r>
              <a:rPr lang="es-ES_tradnl" dirty="0" smtClean="0">
                <a:effectLst>
                  <a:outerShdw blurRad="38100" dist="38100" dir="2700000" algn="tl">
                    <a:srgbClr val="C0C0C0"/>
                  </a:outerShdw>
                </a:effectLst>
              </a:rPr>
              <a:t>   con </a:t>
            </a:r>
            <a:r>
              <a:rPr lang="es-ES_tradnl" dirty="0">
                <a:effectLst>
                  <a:outerShdw blurRad="38100" dist="38100" dir="2700000" algn="tl">
                    <a:srgbClr val="C0C0C0"/>
                  </a:outerShdw>
                </a:effectLst>
              </a:rPr>
              <a:t>la cita de la primera publicación</a:t>
            </a:r>
          </a:p>
        </p:txBody>
      </p:sp>
      <p:sp>
        <p:nvSpPr>
          <p:cNvPr id="94214" name="Rectangle 6"/>
          <p:cNvSpPr>
            <a:spLocks noChangeArrowheads="1"/>
          </p:cNvSpPr>
          <p:nvPr/>
        </p:nvSpPr>
        <p:spPr bwMode="auto">
          <a:xfrm>
            <a:off x="2483768" y="5543551"/>
            <a:ext cx="5653088"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eaLnBrk="0" hangingPunct="0">
              <a:buClr>
                <a:srgbClr val="FF0066"/>
              </a:buClr>
              <a:defRPr/>
            </a:pPr>
            <a:r>
              <a:rPr lang="es-ES_tradnl" sz="1200" i="1" dirty="0" err="1">
                <a:effectLst>
                  <a:outerShdw blurRad="38100" dist="38100" dir="2700000" algn="tl">
                    <a:srgbClr val="C0C0C0"/>
                  </a:outerShdw>
                </a:effectLst>
              </a:rPr>
              <a:t>Ethics</a:t>
            </a:r>
            <a:r>
              <a:rPr lang="es-ES_tradnl" sz="1200" i="1" dirty="0">
                <a:effectLst>
                  <a:outerShdw blurRad="38100" dist="38100" dir="2700000" algn="tl">
                    <a:srgbClr val="C0C0C0"/>
                  </a:outerShdw>
                </a:effectLst>
              </a:rPr>
              <a:t>: Copyright, </a:t>
            </a:r>
            <a:r>
              <a:rPr lang="es-ES_tradnl" sz="1200" i="1" dirty="0" err="1">
                <a:effectLst>
                  <a:outerShdw blurRad="38100" dist="38100" dir="2700000" algn="tl">
                    <a:srgbClr val="C0C0C0"/>
                  </a:outerShdw>
                </a:effectLst>
              </a:rPr>
              <a:t>plagiarism</a:t>
            </a:r>
            <a:r>
              <a:rPr lang="es-ES_tradnl" sz="1200" i="1" dirty="0">
                <a:effectLst>
                  <a:outerShdw blurRad="38100" dist="38100" dir="2700000" algn="tl">
                    <a:srgbClr val="C0C0C0"/>
                  </a:outerShdw>
                </a:effectLst>
              </a:rPr>
              <a:t> and </a:t>
            </a:r>
            <a:r>
              <a:rPr lang="es-ES_tradnl" sz="1200" i="1" dirty="0" err="1">
                <a:effectLst>
                  <a:outerShdw blurRad="38100" dist="38100" dir="2700000" algn="tl">
                    <a:srgbClr val="C0C0C0"/>
                  </a:outerShdw>
                </a:effectLst>
              </a:rPr>
              <a:t>the</a:t>
            </a:r>
            <a:r>
              <a:rPr lang="es-ES_tradnl" sz="1200" i="1" dirty="0">
                <a:effectLst>
                  <a:outerShdw blurRad="38100" dist="38100" dir="2700000" algn="tl">
                    <a:srgbClr val="C0C0C0"/>
                  </a:outerShdw>
                </a:effectLst>
              </a:rPr>
              <a:t> Internet.</a:t>
            </a:r>
            <a:r>
              <a:rPr lang="es-ES_tradnl" sz="1200" dirty="0">
                <a:effectLst>
                  <a:outerShdw blurRad="38100" dist="38100" dir="2700000" algn="tl">
                    <a:srgbClr val="C0C0C0"/>
                  </a:outerShdw>
                </a:effectLst>
              </a:rPr>
              <a:t> Texas </a:t>
            </a:r>
            <a:r>
              <a:rPr lang="es-ES_tradnl" sz="1200" dirty="0" err="1">
                <a:effectLst>
                  <a:outerShdw blurRad="38100" dist="38100" dir="2700000" algn="tl">
                    <a:srgbClr val="C0C0C0"/>
                  </a:outerShdw>
                </a:effectLst>
              </a:rPr>
              <a:t>Heart</a:t>
            </a:r>
            <a:r>
              <a:rPr lang="es-ES_tradnl" sz="1200" dirty="0">
                <a:effectLst>
                  <a:outerShdw blurRad="38100" dist="38100" dir="2700000" algn="tl">
                    <a:srgbClr val="C0C0C0"/>
                  </a:outerShdw>
                </a:effectLst>
              </a:rPr>
              <a:t> </a:t>
            </a:r>
            <a:r>
              <a:rPr lang="es-ES_tradnl" sz="1200" dirty="0" err="1">
                <a:effectLst>
                  <a:outerShdw blurRad="38100" dist="38100" dir="2700000" algn="tl">
                    <a:srgbClr val="C0C0C0"/>
                  </a:outerShdw>
                </a:effectLst>
              </a:rPr>
              <a:t>Institute</a:t>
            </a:r>
            <a:r>
              <a:rPr lang="es-ES_tradnl" sz="1200" dirty="0">
                <a:effectLst>
                  <a:outerShdw blurRad="38100" dist="38100" dir="2700000" algn="tl">
                    <a:srgbClr val="C0C0C0"/>
                  </a:outerShdw>
                </a:effectLst>
              </a:rPr>
              <a:t> 2009.</a:t>
            </a:r>
          </a:p>
        </p:txBody>
      </p:sp>
      <p:sp>
        <p:nvSpPr>
          <p:cNvPr id="94216" name="Rectangle 8"/>
          <p:cNvSpPr>
            <a:spLocks noChangeArrowheads="1"/>
          </p:cNvSpPr>
          <p:nvPr/>
        </p:nvSpPr>
        <p:spPr bwMode="auto">
          <a:xfrm>
            <a:off x="2314526" y="2827784"/>
            <a:ext cx="4530725" cy="457200"/>
          </a:xfrm>
          <a:prstGeom prst="rect">
            <a:avLst/>
          </a:prstGeom>
          <a:solidFill>
            <a:srgbClr val="CCCCFF"/>
          </a:solidFill>
          <a:ln>
            <a:noFill/>
          </a:ln>
          <a:effectLst/>
          <a:extLst/>
        </p:spPr>
        <p:txBody>
          <a:bodyPr wrap="none">
            <a:spAutoFit/>
          </a:bodyPr>
          <a:lstStyle/>
          <a:p>
            <a:pPr>
              <a:defRPr/>
            </a:pPr>
            <a:r>
              <a:rPr lang="es-ES_tradnl" sz="2400" dirty="0">
                <a:effectLst>
                  <a:outerShdw blurRad="38100" dist="38100" dir="2700000" algn="tl">
                    <a:srgbClr val="FFFFFF"/>
                  </a:outerShdw>
                </a:effectLst>
              </a:rPr>
              <a:t>Se acepta “duplicación” </a:t>
            </a:r>
            <a:r>
              <a:rPr lang="es-ES_tradnl" sz="2400" u="sng" dirty="0">
                <a:effectLst>
                  <a:outerShdw blurRad="38100" dist="38100" dir="2700000" algn="tl">
                    <a:srgbClr val="FFFFFF"/>
                  </a:outerShdw>
                </a:effectLst>
              </a:rPr>
              <a:t>sólo si</a:t>
            </a:r>
            <a:r>
              <a:rPr lang="es-ES_tradnl" sz="2400" dirty="0">
                <a:effectLst>
                  <a:outerShdw blurRad="38100" dist="38100" dir="2700000" algn="tl">
                    <a:srgbClr val="FFFFFF"/>
                  </a:outerShdw>
                </a:effectLst>
              </a:rPr>
              <a:t>:</a:t>
            </a:r>
          </a:p>
        </p:txBody>
      </p:sp>
      <p:sp>
        <p:nvSpPr>
          <p:cNvPr id="94218" name="Text Box 10"/>
          <p:cNvSpPr txBox="1">
            <a:spLocks noChangeArrowheads="1"/>
          </p:cNvSpPr>
          <p:nvPr/>
        </p:nvSpPr>
        <p:spPr bwMode="auto">
          <a:xfrm>
            <a:off x="2483768" y="5818188"/>
            <a:ext cx="55467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rgbClr val="D60093"/>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Uniform</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requirements</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for</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manuscriptos</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submitted</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to</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biomedical</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journals</a:t>
            </a:r>
            <a:r>
              <a:rPr lang="es-ES_tradnl" sz="1200" i="1" dirty="0">
                <a:effectLst>
                  <a:outerShdw blurRad="38100" dist="38100" dir="2700000" algn="tl">
                    <a:srgbClr val="C0C0C0"/>
                  </a:outerShdw>
                </a:effectLst>
              </a:rPr>
              <a:t>”</a:t>
            </a:r>
          </a:p>
          <a:p>
            <a:pPr algn="r">
              <a:defRPr/>
            </a:pPr>
            <a:r>
              <a:rPr lang="es-ES_tradnl" sz="1200" dirty="0">
                <a:effectLst>
                  <a:outerShdw blurRad="38100" dist="38100" dir="2700000" algn="tl">
                    <a:srgbClr val="C0C0C0"/>
                  </a:outerShdw>
                </a:effectLst>
              </a:rPr>
              <a:t>International </a:t>
            </a:r>
            <a:r>
              <a:rPr lang="es-ES_tradnl" sz="1200" dirty="0" err="1">
                <a:effectLst>
                  <a:outerShdw blurRad="38100" dist="38100" dir="2700000" algn="tl">
                    <a:srgbClr val="C0C0C0"/>
                  </a:outerShdw>
                </a:effectLst>
              </a:rPr>
              <a:t>Committee</a:t>
            </a:r>
            <a:r>
              <a:rPr lang="es-ES_tradnl" sz="1200" dirty="0">
                <a:effectLst>
                  <a:outerShdw blurRad="38100" dist="38100" dir="2700000" algn="tl">
                    <a:srgbClr val="C0C0C0"/>
                  </a:outerShdw>
                </a:effectLst>
              </a:rPr>
              <a:t> of Medical </a:t>
            </a:r>
            <a:r>
              <a:rPr lang="es-ES_tradnl" sz="1200" dirty="0" err="1">
                <a:effectLst>
                  <a:outerShdw blurRad="38100" dist="38100" dir="2700000" algn="tl">
                    <a:srgbClr val="C0C0C0"/>
                  </a:outerShdw>
                </a:effectLst>
              </a:rPr>
              <a:t>Journals</a:t>
            </a:r>
            <a:r>
              <a:rPr lang="es-ES_tradnl" sz="1200" dirty="0">
                <a:effectLst>
                  <a:outerShdw blurRad="38100" dist="38100" dir="2700000" algn="tl">
                    <a:srgbClr val="C0C0C0"/>
                  </a:outerShdw>
                </a:effectLst>
              </a:rPr>
              <a:t> </a:t>
            </a:r>
            <a:r>
              <a:rPr lang="es-ES_tradnl" sz="1200" dirty="0" err="1">
                <a:effectLst>
                  <a:outerShdw blurRad="38100" dist="38100" dir="2700000" algn="tl">
                    <a:srgbClr val="C0C0C0"/>
                  </a:outerShdw>
                </a:effectLst>
              </a:rPr>
              <a:t>Editors</a:t>
            </a:r>
            <a:r>
              <a:rPr lang="es-ES_tradnl" sz="1200" dirty="0">
                <a:effectLst>
                  <a:outerShdw blurRad="38100" dist="38100" dir="2700000" algn="tl">
                    <a:srgbClr val="C0C0C0"/>
                  </a:outerShdw>
                </a:effectLst>
              </a:rPr>
              <a:t> (ICMJE)</a:t>
            </a:r>
          </a:p>
        </p:txBody>
      </p:sp>
      <p:sp>
        <p:nvSpPr>
          <p:cNvPr id="94222" name="Text Box 14"/>
          <p:cNvSpPr txBox="1">
            <a:spLocks noChangeArrowheads="1"/>
          </p:cNvSpPr>
          <p:nvPr/>
        </p:nvSpPr>
        <p:spPr bwMode="auto">
          <a:xfrm>
            <a:off x="2086430" y="1674115"/>
            <a:ext cx="4986915" cy="1077218"/>
          </a:xfrm>
          <a:prstGeom prst="rect">
            <a:avLst/>
          </a:prstGeom>
          <a:noFill/>
          <a:ln>
            <a:noFill/>
          </a:ln>
          <a:effectLst/>
          <a:extLst>
            <a:ext uri="{909E8E84-426E-40DD-AFC4-6F175D3DCCD1}">
              <a14:hiddenFill xmlns:a14="http://schemas.microsoft.com/office/drawing/2010/main" xmlns="">
                <a:solidFill>
                  <a:srgbClr val="D3EBED"/>
                </a:solidFill>
              </a14:hiddenFill>
            </a:ext>
            <a:ext uri="{91240B29-F687-4F45-9708-019B960494DF}">
              <a14:hiddenLine xmlns:a14="http://schemas.microsoft.com/office/drawing/2010/main" xmlns="" w="28575">
                <a:solidFill>
                  <a:srgbClr val="CC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defRPr/>
            </a:pPr>
            <a:r>
              <a:rPr lang="es-ES" sz="3200" b="1" dirty="0">
                <a:solidFill>
                  <a:srgbClr val="CC0000"/>
                </a:solidFill>
                <a:effectLst>
                  <a:outerShdw blurRad="38100" dist="38100" dir="2700000" algn="tl">
                    <a:srgbClr val="C0C0C0"/>
                  </a:outerShdw>
                </a:effectLst>
              </a:rPr>
              <a:t>Publicación secundarias aceptables</a:t>
            </a:r>
          </a:p>
        </p:txBody>
      </p:sp>
      <p:sp>
        <p:nvSpPr>
          <p:cNvPr id="94223" name="Text Box 15"/>
          <p:cNvSpPr txBox="1">
            <a:spLocks noChangeArrowheads="1"/>
          </p:cNvSpPr>
          <p:nvPr/>
        </p:nvSpPr>
        <p:spPr bwMode="auto">
          <a:xfrm>
            <a:off x="1953166" y="1126839"/>
            <a:ext cx="5221301" cy="523220"/>
          </a:xfrm>
          <a:prstGeom prst="rect">
            <a:avLst/>
          </a:prstGeom>
          <a:solidFill>
            <a:srgbClr val="CCCCFF"/>
          </a:solidFill>
          <a:ln w="28575">
            <a:solidFill>
              <a:srgbClr val="CC0000"/>
            </a:solidFill>
            <a:miter lim="800000"/>
            <a:headEnd/>
            <a:tailEnd/>
          </a:ln>
          <a:effectLst/>
          <a:extLst/>
        </p:spPr>
        <p:txBody>
          <a:bodyPr wrap="none">
            <a:spAutoFit/>
          </a:bodyPr>
          <a:lstStyle/>
          <a:p>
            <a:pPr>
              <a:defRPr/>
            </a:pPr>
            <a:r>
              <a:rPr lang="es-ES" sz="2800">
                <a:effectLst>
                  <a:outerShdw blurRad="38100" dist="38100" dir="2700000" algn="tl">
                    <a:srgbClr val="FFFFFF"/>
                  </a:outerShdw>
                </a:effectLst>
              </a:rPr>
              <a:t>Solapamiento de publicaciones</a:t>
            </a:r>
          </a:p>
        </p:txBody>
      </p:sp>
      <p:sp>
        <p:nvSpPr>
          <p:cNvPr id="10"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1" name="Rectangle 9"/>
          <p:cNvSpPr>
            <a:spLocks noChangeArrowheads="1"/>
          </p:cNvSpPr>
          <p:nvPr/>
        </p:nvSpPr>
        <p:spPr bwMode="auto">
          <a:xfrm>
            <a:off x="6996682" y="382054"/>
            <a:ext cx="1411512"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94222"/>
                                        </p:tgtEl>
                                        <p:attrNameLst>
                                          <p:attrName>style.visibility</p:attrName>
                                        </p:attrNameLst>
                                      </p:cBhvr>
                                      <p:to>
                                        <p:strVal val="visible"/>
                                      </p:to>
                                    </p:set>
                                    <p:anim calcmode="discrete" valueType="clr">
                                      <p:cBhvr override="childStyle">
                                        <p:cTn id="7" dur="80"/>
                                        <p:tgtEl>
                                          <p:spTgt spid="9422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94222"/>
                                        </p:tgtEl>
                                        <p:attrNameLst>
                                          <p:attrName>fillcolor</p:attrName>
                                        </p:attrNameLst>
                                      </p:cBhvr>
                                      <p:tavLst>
                                        <p:tav tm="0">
                                          <p:val>
                                            <p:clrVal>
                                              <a:schemeClr val="accent2"/>
                                            </p:clrVal>
                                          </p:val>
                                        </p:tav>
                                        <p:tav tm="50000">
                                          <p:val>
                                            <p:clrVal>
                                              <a:schemeClr val="hlink"/>
                                            </p:clrVal>
                                          </p:val>
                                        </p:tav>
                                      </p:tavLst>
                                    </p:anim>
                                    <p:set>
                                      <p:cBhvr>
                                        <p:cTn id="9" dur="80"/>
                                        <p:tgtEl>
                                          <p:spTgt spid="94222"/>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4216"/>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94213"/>
                                        </p:tgtEl>
                                        <p:attrNameLst>
                                          <p:attrName>style.visibility</p:attrName>
                                        </p:attrNameLst>
                                      </p:cBhvr>
                                      <p:to>
                                        <p:strVal val="visible"/>
                                      </p:to>
                                    </p:set>
                                    <p:animEffect transition="in" filter="wipe(up)">
                                      <p:cBhvr>
                                        <p:cTn id="18" dur="500"/>
                                        <p:tgtEl>
                                          <p:spTgt spid="94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3" grpId="0"/>
      <p:bldP spid="94216" grpId="0" animBg="1"/>
      <p:bldP spid="9422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60" name="Text Box 8"/>
          <p:cNvSpPr txBox="1">
            <a:spLocks noChangeArrowheads="1"/>
          </p:cNvSpPr>
          <p:nvPr/>
        </p:nvSpPr>
        <p:spPr bwMode="auto">
          <a:xfrm>
            <a:off x="1763129" y="2604938"/>
            <a:ext cx="5617740" cy="24082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defRPr/>
            </a:pPr>
            <a:r>
              <a:rPr lang="es-ES" dirty="0">
                <a:effectLst>
                  <a:outerShdw blurRad="38100" dist="38100" dir="2700000" algn="tl">
                    <a:srgbClr val="C0C0C0"/>
                  </a:outerShdw>
                </a:effectLst>
              </a:rPr>
              <a:t>Generalmente guías, pautas, siempre y cuando se cumpla:</a:t>
            </a:r>
          </a:p>
          <a:p>
            <a:pPr algn="l">
              <a:defRPr/>
            </a:pPr>
            <a:endParaRPr lang="es-ES" sz="1400" dirty="0">
              <a:effectLst>
                <a:outerShdw blurRad="38100" dist="38100" dir="2700000" algn="tl">
                  <a:srgbClr val="C0C0C0"/>
                </a:outerShdw>
              </a:effectLst>
            </a:endParaRPr>
          </a:p>
          <a:p>
            <a:pPr algn="l">
              <a:defRPr/>
            </a:pPr>
            <a:r>
              <a:rPr lang="es-ES" dirty="0">
                <a:effectLst>
                  <a:outerShdw blurRad="38100" dist="38100" dir="2700000" algn="tl">
                    <a:srgbClr val="C0C0C0"/>
                  </a:outerShdw>
                </a:effectLst>
              </a:rPr>
              <a:t>   - Prioridad de la publicación primaria</a:t>
            </a:r>
          </a:p>
          <a:p>
            <a:pPr algn="l">
              <a:defRPr/>
            </a:pPr>
            <a:endParaRPr lang="es-ES" sz="1200" dirty="0">
              <a:effectLst>
                <a:outerShdw blurRad="38100" dist="38100" dir="2700000" algn="tl">
                  <a:srgbClr val="C0C0C0"/>
                </a:outerShdw>
              </a:effectLst>
            </a:endParaRPr>
          </a:p>
          <a:p>
            <a:pPr algn="l">
              <a:defRPr/>
            </a:pPr>
            <a:r>
              <a:rPr lang="es-ES" dirty="0">
                <a:effectLst>
                  <a:outerShdw blurRad="38100" dist="38100" dir="2700000" algn="tl">
                    <a:srgbClr val="C0C0C0"/>
                  </a:outerShdw>
                </a:effectLst>
              </a:rPr>
              <a:t>   - Segunda publicación </a:t>
            </a:r>
            <a:r>
              <a:rPr lang="es-ES" dirty="0" smtClean="0">
                <a:effectLst>
                  <a:outerShdw blurRad="38100" dist="38100" dir="2700000" algn="tl">
                    <a:srgbClr val="C0C0C0"/>
                  </a:outerShdw>
                </a:effectLst>
              </a:rPr>
              <a:t>para </a:t>
            </a:r>
            <a:r>
              <a:rPr lang="es-ES" dirty="0">
                <a:effectLst>
                  <a:outerShdw blurRad="38100" dist="38100" dir="2700000" algn="tl">
                    <a:srgbClr val="C0C0C0"/>
                  </a:outerShdw>
                </a:effectLst>
              </a:rPr>
              <a:t>otro grupo de        </a:t>
            </a:r>
          </a:p>
          <a:p>
            <a:pPr algn="l">
              <a:defRPr/>
            </a:pPr>
            <a:r>
              <a:rPr lang="es-ES" dirty="0">
                <a:effectLst>
                  <a:outerShdw blurRad="38100" dist="38100" dir="2700000" algn="tl">
                    <a:srgbClr val="C0C0C0"/>
                  </a:outerShdw>
                </a:effectLst>
              </a:rPr>
              <a:t>      lectores sin cambios con respecto a la </a:t>
            </a:r>
          </a:p>
          <a:p>
            <a:pPr algn="l">
              <a:defRPr/>
            </a:pPr>
            <a:r>
              <a:rPr lang="es-ES" dirty="0">
                <a:effectLst>
                  <a:outerShdw blurRad="38100" dist="38100" dir="2700000" algn="tl">
                    <a:srgbClr val="C0C0C0"/>
                  </a:outerShdw>
                </a:effectLst>
              </a:rPr>
              <a:t>      primera</a:t>
            </a:r>
          </a:p>
        </p:txBody>
      </p:sp>
      <p:sp>
        <p:nvSpPr>
          <p:cNvPr id="253961" name="Text Box 9"/>
          <p:cNvSpPr txBox="1">
            <a:spLocks noChangeArrowheads="1"/>
          </p:cNvSpPr>
          <p:nvPr/>
        </p:nvSpPr>
        <p:spPr bwMode="auto">
          <a:xfrm>
            <a:off x="2375756" y="1534184"/>
            <a:ext cx="4392488" cy="954107"/>
          </a:xfrm>
          <a:prstGeom prst="rect">
            <a:avLst/>
          </a:prstGeom>
          <a:noFill/>
          <a:ln>
            <a:noFill/>
          </a:ln>
          <a:effectLst/>
          <a:extLst>
            <a:ext uri="{909E8E84-426E-40DD-AFC4-6F175D3DCCD1}">
              <a14:hiddenFill xmlns:a14="http://schemas.microsoft.com/office/drawing/2010/main" xmlns="">
                <a:solidFill>
                  <a:srgbClr val="D3EBED"/>
                </a:solidFill>
              </a14:hiddenFill>
            </a:ext>
            <a:ext uri="{91240B29-F687-4F45-9708-019B960494DF}">
              <a14:hiddenLine xmlns:a14="http://schemas.microsoft.com/office/drawing/2010/main" xmlns="" w="28575">
                <a:solidFill>
                  <a:srgbClr val="CC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defRPr/>
            </a:pPr>
            <a:r>
              <a:rPr lang="es-ES" sz="2800" b="1" dirty="0">
                <a:solidFill>
                  <a:srgbClr val="CC0000"/>
                </a:solidFill>
                <a:effectLst>
                  <a:outerShdw blurRad="38100" dist="38100" dir="2700000" algn="tl">
                    <a:srgbClr val="C0C0C0"/>
                  </a:outerShdw>
                </a:effectLst>
              </a:rPr>
              <a:t>Publicación secundarias aceptables</a:t>
            </a:r>
          </a:p>
        </p:txBody>
      </p:sp>
      <p:sp>
        <p:nvSpPr>
          <p:cNvPr id="253962" name="Line 10"/>
          <p:cNvSpPr>
            <a:spLocks noChangeShapeType="1"/>
          </p:cNvSpPr>
          <p:nvPr/>
        </p:nvSpPr>
        <p:spPr bwMode="auto">
          <a:xfrm>
            <a:off x="5974471" y="5229200"/>
            <a:ext cx="1368425" cy="0"/>
          </a:xfrm>
          <a:prstGeom prst="line">
            <a:avLst/>
          </a:prstGeom>
          <a:noFill/>
          <a:ln w="57150">
            <a:solidFill>
              <a:srgbClr val="CC00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xmlns="">
                <a:noFill/>
              </a14:hiddenFill>
            </a:ext>
          </a:extLst>
        </p:spPr>
        <p:txBody>
          <a:bodyPr/>
          <a:lstStyle/>
          <a:p>
            <a:endParaRPr lang="es-VE"/>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6" name="Rectangle 9"/>
          <p:cNvSpPr>
            <a:spLocks noChangeArrowheads="1"/>
          </p:cNvSpPr>
          <p:nvPr/>
        </p:nvSpPr>
        <p:spPr bwMode="auto">
          <a:xfrm>
            <a:off x="6804248" y="562714"/>
            <a:ext cx="1440160"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396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253962"/>
                                        </p:tgtEl>
                                        <p:attrNameLst>
                                          <p:attrName>style.visibility</p:attrName>
                                        </p:attrNameLst>
                                      </p:cBhvr>
                                      <p:to>
                                        <p:strVal val="visible"/>
                                      </p:to>
                                    </p:set>
                                    <p:animEffect transition="in" filter="wipe(left)">
                                      <p:cBhvr>
                                        <p:cTn id="11" dur="500"/>
                                        <p:tgtEl>
                                          <p:spTgt spid="253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960" grpId="0"/>
      <p:bldP spid="253962"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56" name="Text Box 12"/>
          <p:cNvSpPr txBox="1">
            <a:spLocks noChangeArrowheads="1"/>
          </p:cNvSpPr>
          <p:nvPr/>
        </p:nvSpPr>
        <p:spPr bwMode="auto">
          <a:xfrm>
            <a:off x="3865725" y="2671763"/>
            <a:ext cx="1410964"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400">
                <a:effectLst>
                  <a:outerShdw blurRad="38100" dist="38100" dir="2700000" algn="tl">
                    <a:srgbClr val="C0C0C0"/>
                  </a:outerShdw>
                </a:effectLst>
              </a:rPr>
              <a:t>Ejemplo:</a:t>
            </a:r>
          </a:p>
        </p:txBody>
      </p:sp>
      <p:sp>
        <p:nvSpPr>
          <p:cNvPr id="134157" name="Text Box 13"/>
          <p:cNvSpPr txBox="1">
            <a:spLocks noChangeArrowheads="1"/>
          </p:cNvSpPr>
          <p:nvPr/>
        </p:nvSpPr>
        <p:spPr bwMode="auto">
          <a:xfrm>
            <a:off x="2762859" y="1142046"/>
            <a:ext cx="3616696" cy="1200329"/>
          </a:xfrm>
          <a:prstGeom prst="rect">
            <a:avLst/>
          </a:prstGeom>
          <a:solidFill>
            <a:srgbClr val="FFCCFF"/>
          </a:solidFill>
          <a:ln>
            <a:noFill/>
          </a:ln>
          <a:effectLst/>
          <a:extLst/>
        </p:spPr>
        <p:txBody>
          <a:bodyPr wrap="none">
            <a:spAutoFit/>
          </a:bodyPr>
          <a:lstStyle/>
          <a:p>
            <a:pPr>
              <a:defRPr/>
            </a:pPr>
            <a:r>
              <a:rPr lang="es-ES" sz="2400">
                <a:solidFill>
                  <a:srgbClr val="C00000"/>
                </a:solidFill>
              </a:rPr>
              <a:t>Publicación simultánea </a:t>
            </a:r>
          </a:p>
          <a:p>
            <a:pPr>
              <a:defRPr/>
            </a:pPr>
            <a:r>
              <a:rPr lang="es-ES" sz="2400">
                <a:solidFill>
                  <a:srgbClr val="C00000"/>
                </a:solidFill>
              </a:rPr>
              <a:t>en varias revistas </a:t>
            </a:r>
          </a:p>
          <a:p>
            <a:pPr>
              <a:defRPr/>
            </a:pPr>
            <a:r>
              <a:rPr lang="es-ES" sz="2400">
                <a:solidFill>
                  <a:srgbClr val="C00000"/>
                </a:solidFill>
              </a:rPr>
              <a:t>por el interés del tópico</a:t>
            </a:r>
          </a:p>
        </p:txBody>
      </p:sp>
      <p:sp>
        <p:nvSpPr>
          <p:cNvPr id="134158" name="Text Box 14"/>
          <p:cNvSpPr txBox="1">
            <a:spLocks noChangeArrowheads="1"/>
          </p:cNvSpPr>
          <p:nvPr/>
        </p:nvSpPr>
        <p:spPr bwMode="auto">
          <a:xfrm>
            <a:off x="1498600" y="3357563"/>
            <a:ext cx="6146800" cy="1431925"/>
          </a:xfrm>
          <a:prstGeom prst="rect">
            <a:avLst/>
          </a:prstGeom>
          <a:solidFill>
            <a:srgbClr val="D3EBED"/>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defRPr/>
            </a:pPr>
            <a:r>
              <a:rPr lang="es-ES">
                <a:effectLst>
                  <a:outerShdw blurRad="38100" dist="38100" dir="2700000" algn="tl">
                    <a:srgbClr val="FFFFFF"/>
                  </a:outerShdw>
                </a:effectLst>
              </a:rPr>
              <a:t>Editorial</a:t>
            </a:r>
          </a:p>
          <a:p>
            <a:pPr>
              <a:defRPr/>
            </a:pPr>
            <a:r>
              <a:rPr lang="es-ES">
                <a:effectLst>
                  <a:outerShdw blurRad="38100" dist="38100" dir="2700000" algn="tl">
                    <a:srgbClr val="FFFFFF"/>
                  </a:outerShdw>
                </a:effectLst>
              </a:rPr>
              <a:t>“Uniform format for disclosure of competing interests in ICMJE”</a:t>
            </a:r>
          </a:p>
          <a:p>
            <a:pPr>
              <a:defRPr/>
            </a:pPr>
            <a:r>
              <a:rPr lang="es-ES" sz="1400">
                <a:effectLst>
                  <a:outerShdw blurRad="38100" dist="38100" dir="2700000" algn="tl">
                    <a:srgbClr val="FFFFFF"/>
                  </a:outerShdw>
                </a:effectLst>
              </a:rPr>
              <a:t>Octubre 13,2009</a:t>
            </a:r>
          </a:p>
          <a:p>
            <a:pPr>
              <a:defRPr/>
            </a:pPr>
            <a:r>
              <a:rPr lang="es-ES" sz="1400">
                <a:effectLst>
                  <a:outerShdw blurRad="38100" dist="38100" dir="2700000" algn="tl">
                    <a:srgbClr val="FFFFFF"/>
                  </a:outerShdw>
                </a:effectLst>
              </a:rPr>
              <a:t>10.1056/NEJMe0909052</a:t>
            </a:r>
          </a:p>
        </p:txBody>
      </p:sp>
      <p:sp>
        <p:nvSpPr>
          <p:cNvPr id="134159" name="Text Box 15"/>
          <p:cNvSpPr txBox="1">
            <a:spLocks noChangeArrowheads="1"/>
          </p:cNvSpPr>
          <p:nvPr/>
        </p:nvSpPr>
        <p:spPr bwMode="auto">
          <a:xfrm>
            <a:off x="1770857" y="4941168"/>
            <a:ext cx="5600700" cy="1069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defRPr/>
            </a:pPr>
            <a:r>
              <a:rPr lang="es-ES" sz="1600" dirty="0">
                <a:effectLst>
                  <a:outerShdw blurRad="38100" dist="38100" dir="2700000" algn="tl">
                    <a:srgbClr val="C0C0C0"/>
                  </a:outerShdw>
                </a:effectLst>
              </a:rPr>
              <a:t>Editorial firmado por 14 editores</a:t>
            </a:r>
          </a:p>
          <a:p>
            <a:pPr>
              <a:defRPr/>
            </a:pPr>
            <a:r>
              <a:rPr lang="es-ES" sz="1600" dirty="0">
                <a:effectLst>
                  <a:outerShdw blurRad="38100" dist="38100" dir="2700000" algn="tl">
                    <a:srgbClr val="C0C0C0"/>
                  </a:outerShdw>
                </a:effectLst>
              </a:rPr>
              <a:t>Nota del editor: este editorial está siendo publicado simultáneamente en todas las revistas miembros de ICMJE </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9"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41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415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415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41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56" grpId="0"/>
      <p:bldP spid="134157" grpId="0" animBg="1"/>
      <p:bldP spid="134158" grpId="0" animBg="1"/>
      <p:bldP spid="13415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4" name="Rectangle 6"/>
          <p:cNvSpPr>
            <a:spLocks noChangeArrowheads="1"/>
          </p:cNvSpPr>
          <p:nvPr/>
        </p:nvSpPr>
        <p:spPr bwMode="auto">
          <a:xfrm>
            <a:off x="2411760" y="692150"/>
            <a:ext cx="5247928" cy="650875"/>
          </a:xfrm>
          <a:prstGeom prst="rect">
            <a:avLst/>
          </a:prstGeom>
          <a:solidFill>
            <a:srgbClr val="FFCCFF"/>
          </a:solidFill>
          <a:ln w="9525">
            <a:solidFill>
              <a:srgbClr val="D60093"/>
            </a:solidFill>
            <a:miter lim="800000"/>
            <a:headEnd/>
            <a:tailEnd/>
          </a:ln>
          <a:effectLst/>
          <a:extLst/>
        </p:spPr>
        <p:txBody>
          <a:bodyPr wrap="square">
            <a:spAutoFit/>
          </a:bodyPr>
          <a:lstStyle/>
          <a:p>
            <a:pPr>
              <a:spcBef>
                <a:spcPct val="50000"/>
              </a:spcBef>
              <a:defRPr/>
            </a:pPr>
            <a:r>
              <a:rPr lang="en-US" sz="1800">
                <a:effectLst>
                  <a:outerShdw blurRad="38100" dist="38100" dir="2700000" algn="tl">
                    <a:srgbClr val="FFFFFF"/>
                  </a:outerShdw>
                </a:effectLst>
              </a:rPr>
              <a:t>Uniform Format for Disclosure of Competing Interests in ICMJE Journals</a:t>
            </a:r>
            <a:endParaRPr lang="es-ES_tradnl" sz="1800">
              <a:effectLst>
                <a:outerShdw blurRad="38100" dist="38100" dir="2700000" algn="tl">
                  <a:srgbClr val="FFFFFF"/>
                </a:outerShdw>
              </a:effectLst>
            </a:endParaRPr>
          </a:p>
        </p:txBody>
      </p:sp>
      <p:sp>
        <p:nvSpPr>
          <p:cNvPr id="140295" name="Rectangle 7"/>
          <p:cNvSpPr>
            <a:spLocks noChangeArrowheads="1"/>
          </p:cNvSpPr>
          <p:nvPr/>
        </p:nvSpPr>
        <p:spPr bwMode="auto">
          <a:xfrm>
            <a:off x="1403350" y="1744663"/>
            <a:ext cx="6913563" cy="2647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r>
              <a:rPr lang="es-ES_tradnl" sz="1200"/>
              <a:t>JM. Drazen, M.D. Editor-in-Chief, </a:t>
            </a:r>
            <a:r>
              <a:rPr lang="es-ES_tradnl" sz="1200" b="1" i="1"/>
              <a:t>New England Journal of Medicine</a:t>
            </a:r>
          </a:p>
          <a:p>
            <a:pPr algn="l"/>
            <a:r>
              <a:rPr lang="es-ES_tradnl" sz="1200"/>
              <a:t>MB. Van Der Weyden, M.D. Editor, </a:t>
            </a:r>
            <a:r>
              <a:rPr lang="es-ES_tradnl" sz="1200" b="1" i="1"/>
              <a:t>The Medical Journal of Australia</a:t>
            </a:r>
          </a:p>
          <a:p>
            <a:pPr algn="l"/>
            <a:r>
              <a:rPr lang="es-ES_tradnl" sz="1200"/>
              <a:t>P Sahni, M.S., Ph.D. Representative and Past President, </a:t>
            </a:r>
            <a:r>
              <a:rPr lang="es-ES_tradnl" sz="1200" b="1"/>
              <a:t>World Association of Medical Editors</a:t>
            </a:r>
          </a:p>
          <a:p>
            <a:pPr algn="l"/>
            <a:r>
              <a:rPr lang="es-ES_tradnl" sz="1200"/>
              <a:t>J Rosenberg, M.D., D.Sc. Editor, </a:t>
            </a:r>
            <a:r>
              <a:rPr lang="es-ES_tradnl" sz="1200" b="1" i="1"/>
              <a:t>Journal of the Danish Medical Association</a:t>
            </a:r>
          </a:p>
          <a:p>
            <a:pPr algn="l"/>
            <a:r>
              <a:rPr lang="es-ES_tradnl" sz="1200"/>
              <a:t>A Marusic, M.D., Ph.D. Editor-in-Chief, </a:t>
            </a:r>
            <a:r>
              <a:rPr lang="es-ES_tradnl" sz="1200" b="1" i="1"/>
              <a:t>Croatian Medical Journal</a:t>
            </a:r>
          </a:p>
          <a:p>
            <a:pPr algn="l"/>
            <a:r>
              <a:rPr lang="es-ES_tradnl" sz="1200"/>
              <a:t>C Laine, M.D., M.P.H. Editor, </a:t>
            </a:r>
            <a:r>
              <a:rPr lang="es-ES_tradnl" sz="1200" b="1" i="1"/>
              <a:t>Annals of Internal Medicine</a:t>
            </a:r>
          </a:p>
          <a:p>
            <a:pPr algn="l"/>
            <a:r>
              <a:rPr lang="es-ES_tradnl" sz="1200"/>
              <a:t>S Kotzin, M.L.S. Associate Director for Library Operations, </a:t>
            </a:r>
            <a:r>
              <a:rPr lang="es-ES_tradnl" sz="1200" b="1"/>
              <a:t>National Library of Medicine</a:t>
            </a:r>
          </a:p>
          <a:p>
            <a:pPr algn="l"/>
            <a:r>
              <a:rPr lang="es-ES_tradnl" sz="1200"/>
              <a:t>R Horton, F.Med.Sci. Editor, </a:t>
            </a:r>
            <a:r>
              <a:rPr lang="es-ES_tradnl" sz="1200" b="1" i="1"/>
              <a:t>The Lancet</a:t>
            </a:r>
          </a:p>
          <a:p>
            <a:pPr algn="l"/>
            <a:r>
              <a:rPr lang="es-ES_tradnl" sz="1200"/>
              <a:t>PC. Hébert, M.D., M.H.Sc. Editor-in-Chief, </a:t>
            </a:r>
            <a:r>
              <a:rPr lang="es-ES_tradnl" sz="1200" b="1" i="1"/>
              <a:t>Canadian Medical Association Journal</a:t>
            </a:r>
          </a:p>
          <a:p>
            <a:pPr algn="l"/>
            <a:r>
              <a:rPr lang="es-ES_tradnl" sz="1200"/>
              <a:t>C Haug, M.D., Ph.D., M.Sc. Editor-in-Chief, </a:t>
            </a:r>
            <a:r>
              <a:rPr lang="es-ES_tradnl" sz="1200" b="1" i="1"/>
              <a:t>Norwegian Medical Journal</a:t>
            </a:r>
          </a:p>
          <a:p>
            <a:pPr algn="l"/>
            <a:r>
              <a:rPr lang="es-ES_tradnl" sz="1200"/>
              <a:t>F Godlee, M.B., B.Chir., B.Sc. Editor-in-Chief, </a:t>
            </a:r>
            <a:r>
              <a:rPr lang="es-ES_tradnl" sz="1200" b="1" i="1"/>
              <a:t>BMJ</a:t>
            </a:r>
          </a:p>
          <a:p>
            <a:pPr algn="l"/>
            <a:r>
              <a:rPr lang="es-ES_tradnl" sz="1200"/>
              <a:t>F A. Frizelle, M.B., Ch.B. Editor-in-Chief, </a:t>
            </a:r>
            <a:r>
              <a:rPr lang="es-ES_tradnl" sz="1200" b="1" i="1"/>
              <a:t>The New Zealand Medical Journal</a:t>
            </a:r>
          </a:p>
          <a:p>
            <a:pPr algn="l"/>
            <a:r>
              <a:rPr lang="es-ES_tradnl" sz="1200"/>
              <a:t>P W. de Leeuw, M.D., Ph.D. Editor-in-Chief, </a:t>
            </a:r>
            <a:r>
              <a:rPr lang="es-ES_tradnl" sz="1200" b="1" i="1"/>
              <a:t>Dutch Journal of Medicine</a:t>
            </a:r>
          </a:p>
          <a:p>
            <a:pPr algn="l"/>
            <a:r>
              <a:rPr lang="es-ES_tradnl" sz="1200"/>
              <a:t>CD. DeAngelis, M.D., M.P.H.Editor-in-Chief, </a:t>
            </a:r>
            <a:r>
              <a:rPr lang="es-ES_tradnl" sz="1200" b="1" i="1"/>
              <a:t>JAMA</a:t>
            </a:r>
          </a:p>
        </p:txBody>
      </p:sp>
      <p:sp>
        <p:nvSpPr>
          <p:cNvPr id="140297" name="Rectangle 9"/>
          <p:cNvSpPr>
            <a:spLocks noChangeArrowheads="1"/>
          </p:cNvSpPr>
          <p:nvPr/>
        </p:nvSpPr>
        <p:spPr bwMode="auto">
          <a:xfrm>
            <a:off x="1403350" y="6237288"/>
            <a:ext cx="2557463"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1200">
                <a:effectLst>
                  <a:outerShdw blurRad="38100" dist="38100" dir="2700000" algn="tl">
                    <a:srgbClr val="C0C0C0"/>
                  </a:outerShdw>
                </a:effectLst>
              </a:rPr>
              <a:t>10.1056/nejme0909052 nejm.org</a:t>
            </a:r>
          </a:p>
        </p:txBody>
      </p:sp>
      <p:sp>
        <p:nvSpPr>
          <p:cNvPr id="140301" name="Text Box 13"/>
          <p:cNvSpPr txBox="1">
            <a:spLocks noChangeArrowheads="1"/>
          </p:cNvSpPr>
          <p:nvPr/>
        </p:nvSpPr>
        <p:spPr bwMode="auto">
          <a:xfrm>
            <a:off x="179388" y="188913"/>
            <a:ext cx="187007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a:effectLst>
                  <a:outerShdw blurRad="38100" dist="38100" dir="2700000" algn="tl">
                    <a:srgbClr val="C0C0C0"/>
                  </a:outerShdw>
                </a:effectLst>
              </a:rPr>
              <a:t>Ej. Publicación</a:t>
            </a:r>
          </a:p>
          <a:p>
            <a:pPr>
              <a:defRPr/>
            </a:pPr>
            <a:r>
              <a:rPr lang="es-ES">
                <a:effectLst>
                  <a:outerShdw blurRad="38100" dist="38100" dir="2700000" algn="tl">
                    <a:srgbClr val="C0C0C0"/>
                  </a:outerShdw>
                </a:effectLst>
              </a:rPr>
              <a:t>    simultánea</a:t>
            </a:r>
          </a:p>
        </p:txBody>
      </p:sp>
      <p:sp>
        <p:nvSpPr>
          <p:cNvPr id="140303" name="Text Box 15"/>
          <p:cNvSpPr txBox="1">
            <a:spLocks noChangeArrowheads="1"/>
          </p:cNvSpPr>
          <p:nvPr/>
        </p:nvSpPr>
        <p:spPr bwMode="auto">
          <a:xfrm>
            <a:off x="1182178" y="836613"/>
            <a:ext cx="893194"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b="1">
                <a:solidFill>
                  <a:srgbClr val="960068"/>
                </a:solidFill>
                <a:effectLst>
                  <a:outerShdw blurRad="38100" dist="38100" dir="2700000" algn="tl">
                    <a:srgbClr val="C0C0C0"/>
                  </a:outerShdw>
                </a:effectLst>
              </a:rPr>
              <a:t>Título</a:t>
            </a:r>
          </a:p>
        </p:txBody>
      </p:sp>
      <p:sp>
        <p:nvSpPr>
          <p:cNvPr id="140304" name="Text Box 16"/>
          <p:cNvSpPr txBox="1">
            <a:spLocks noChangeArrowheads="1"/>
          </p:cNvSpPr>
          <p:nvPr/>
        </p:nvSpPr>
        <p:spPr bwMode="auto">
          <a:xfrm>
            <a:off x="245099" y="1700213"/>
            <a:ext cx="1151277"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b="1" dirty="0">
                <a:solidFill>
                  <a:srgbClr val="960068"/>
                </a:solidFill>
                <a:effectLst>
                  <a:outerShdw blurRad="38100" dist="38100" dir="2700000" algn="tl">
                    <a:srgbClr val="C0C0C0"/>
                  </a:outerShdw>
                </a:effectLst>
              </a:rPr>
              <a:t>Autores</a:t>
            </a:r>
          </a:p>
        </p:txBody>
      </p:sp>
      <p:sp>
        <p:nvSpPr>
          <p:cNvPr id="140305" name="Rectangle 17"/>
          <p:cNvSpPr>
            <a:spLocks noChangeArrowheads="1"/>
          </p:cNvSpPr>
          <p:nvPr/>
        </p:nvSpPr>
        <p:spPr bwMode="auto">
          <a:xfrm>
            <a:off x="1331913" y="4552950"/>
            <a:ext cx="6877050" cy="1631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s-ES_tradnl" sz="1400" b="1" i="1" dirty="0" err="1">
                <a:effectLst>
                  <a:outerShdw blurRad="38100" dist="38100" dir="2700000" algn="tl">
                    <a:srgbClr val="C0C0C0"/>
                  </a:outerShdw>
                </a:effectLst>
              </a:rPr>
              <a:t>Editor’s</a:t>
            </a:r>
            <a:r>
              <a:rPr lang="es-ES_tradnl" sz="1400" b="1" i="1" dirty="0">
                <a:effectLst>
                  <a:outerShdw blurRad="38100" dist="38100" dir="2700000" algn="tl">
                    <a:srgbClr val="C0C0C0"/>
                  </a:outerShdw>
                </a:effectLst>
              </a:rPr>
              <a:t> note: </a:t>
            </a:r>
            <a:r>
              <a:rPr lang="es-ES_tradnl" sz="1400" b="1" dirty="0" err="1">
                <a:effectLst>
                  <a:outerShdw blurRad="38100" dist="38100" dir="2700000" algn="tl">
                    <a:srgbClr val="C0C0C0"/>
                  </a:outerShdw>
                </a:effectLst>
              </a:rPr>
              <a:t>This</a:t>
            </a:r>
            <a:r>
              <a:rPr lang="es-ES_tradnl" sz="1400" b="1" dirty="0">
                <a:effectLst>
                  <a:outerShdw blurRad="38100" dist="38100" dir="2700000" algn="tl">
                    <a:srgbClr val="C0C0C0"/>
                  </a:outerShdw>
                </a:effectLst>
              </a:rPr>
              <a:t> editorial </a:t>
            </a:r>
            <a:r>
              <a:rPr lang="es-ES_tradnl" sz="1400" b="1" dirty="0" err="1">
                <a:effectLst>
                  <a:outerShdw blurRad="38100" dist="38100" dir="2700000" algn="tl">
                    <a:srgbClr val="C0C0C0"/>
                  </a:outerShdw>
                </a:effectLst>
              </a:rPr>
              <a:t>is</a:t>
            </a:r>
            <a:r>
              <a:rPr lang="es-ES_tradnl" sz="1400" b="1" dirty="0">
                <a:effectLst>
                  <a:outerShdw blurRad="38100" dist="38100" dir="2700000" algn="tl">
                    <a:srgbClr val="C0C0C0"/>
                  </a:outerShdw>
                </a:effectLst>
              </a:rPr>
              <a:t> </a:t>
            </a:r>
            <a:r>
              <a:rPr lang="es-ES_tradnl" sz="1400" b="1" dirty="0" err="1">
                <a:effectLst>
                  <a:outerShdw blurRad="38100" dist="38100" dir="2700000" algn="tl">
                    <a:srgbClr val="C0C0C0"/>
                  </a:outerShdw>
                </a:effectLst>
              </a:rPr>
              <a:t>being</a:t>
            </a:r>
            <a:r>
              <a:rPr lang="es-ES_tradnl" sz="1400" b="1" dirty="0">
                <a:effectLst>
                  <a:outerShdw blurRad="38100" dist="38100" dir="2700000" algn="tl">
                    <a:srgbClr val="C0C0C0"/>
                  </a:outerShdw>
                </a:effectLst>
              </a:rPr>
              <a:t> </a:t>
            </a:r>
            <a:r>
              <a:rPr lang="es-ES_tradnl" sz="1400" b="1" dirty="0" err="1">
                <a:effectLst>
                  <a:outerShdw blurRad="38100" dist="38100" dir="2700000" algn="tl">
                    <a:srgbClr val="C0C0C0"/>
                  </a:outerShdw>
                </a:effectLst>
              </a:rPr>
              <a:t>published</a:t>
            </a:r>
            <a:r>
              <a:rPr lang="es-ES_tradnl" sz="1400" b="1" dirty="0">
                <a:effectLst>
                  <a:outerShdw blurRad="38100" dist="38100" dir="2700000" algn="tl">
                    <a:srgbClr val="C0C0C0"/>
                  </a:outerShdw>
                </a:effectLst>
              </a:rPr>
              <a:t> </a:t>
            </a:r>
            <a:r>
              <a:rPr lang="es-ES_tradnl" sz="1400" b="1" dirty="0" err="1">
                <a:effectLst>
                  <a:outerShdw blurRad="38100" dist="38100" dir="2700000" algn="tl">
                    <a:srgbClr val="C0C0C0"/>
                  </a:outerShdw>
                </a:effectLst>
              </a:rPr>
              <a:t>simultaneously</a:t>
            </a:r>
            <a:r>
              <a:rPr lang="es-ES_tradnl" sz="1400" b="1" dirty="0">
                <a:effectLst>
                  <a:outerShdw blurRad="38100" dist="38100" dir="2700000" algn="tl">
                    <a:srgbClr val="C0C0C0"/>
                  </a:outerShdw>
                </a:effectLst>
              </a:rPr>
              <a:t> in </a:t>
            </a:r>
            <a:r>
              <a:rPr lang="es-ES_tradnl" sz="1400" b="1" dirty="0" err="1">
                <a:effectLst>
                  <a:outerShdw blurRad="38100" dist="38100" dir="2700000" algn="tl">
                    <a:srgbClr val="C0C0C0"/>
                  </a:outerShdw>
                </a:effectLst>
              </a:rPr>
              <a:t>all</a:t>
            </a:r>
            <a:r>
              <a:rPr lang="es-ES_tradnl" sz="1400" b="1" dirty="0">
                <a:effectLst>
                  <a:outerShdw blurRad="38100" dist="38100" dir="2700000" algn="tl">
                    <a:srgbClr val="C0C0C0"/>
                  </a:outerShdw>
                </a:effectLst>
              </a:rPr>
              <a:t> ICMJE </a:t>
            </a:r>
            <a:r>
              <a:rPr lang="es-ES_tradnl" sz="1400" b="1" dirty="0" err="1">
                <a:effectLst>
                  <a:outerShdw blurRad="38100" dist="38100" dir="2700000" algn="tl">
                    <a:srgbClr val="C0C0C0"/>
                  </a:outerShdw>
                </a:effectLst>
              </a:rPr>
              <a:t>member</a:t>
            </a:r>
            <a:r>
              <a:rPr lang="es-ES_tradnl" sz="1400" b="1" dirty="0">
                <a:effectLst>
                  <a:outerShdw blurRad="38100" dist="38100" dir="2700000" algn="tl">
                    <a:srgbClr val="C0C0C0"/>
                  </a:outerShdw>
                </a:effectLst>
              </a:rPr>
              <a:t> </a:t>
            </a:r>
            <a:r>
              <a:rPr lang="es-ES_tradnl" sz="1400" b="1" dirty="0" err="1">
                <a:effectLst>
                  <a:outerShdw blurRad="38100" dist="38100" dir="2700000" algn="tl">
                    <a:srgbClr val="C0C0C0"/>
                  </a:outerShdw>
                </a:effectLst>
              </a:rPr>
              <a:t>journals</a:t>
            </a:r>
            <a:r>
              <a:rPr lang="es-ES_tradnl" sz="1400" b="1" dirty="0">
                <a:effectLst>
                  <a:outerShdw blurRad="38100" dist="38100" dir="2700000" algn="tl">
                    <a:srgbClr val="C0C0C0"/>
                  </a:outerShdw>
                </a:effectLst>
              </a:rPr>
              <a:t>.</a:t>
            </a:r>
          </a:p>
          <a:p>
            <a:pPr algn="l">
              <a:defRPr/>
            </a:pPr>
            <a:r>
              <a:rPr lang="es-ES_tradnl" sz="1200" i="1" dirty="0" err="1"/>
              <a:t>Disclaimer</a:t>
            </a:r>
            <a:r>
              <a:rPr lang="es-ES_tradnl" sz="1200" i="1" dirty="0"/>
              <a:t>: </a:t>
            </a:r>
            <a:r>
              <a:rPr lang="es-ES_tradnl" sz="1200" dirty="0"/>
              <a:t>Dr. </a:t>
            </a:r>
            <a:r>
              <a:rPr lang="es-ES_tradnl" sz="1200" dirty="0" err="1"/>
              <a:t>Sahni’s</a:t>
            </a:r>
            <a:r>
              <a:rPr lang="es-ES_tradnl" sz="1200" dirty="0"/>
              <a:t> </a:t>
            </a:r>
            <a:r>
              <a:rPr lang="es-ES_tradnl" sz="1200" dirty="0" err="1"/>
              <a:t>affiliation</a:t>
            </a:r>
            <a:r>
              <a:rPr lang="es-ES_tradnl" sz="1200" dirty="0"/>
              <a:t> as </a:t>
            </a:r>
            <a:r>
              <a:rPr lang="es-ES_tradnl" sz="1200" dirty="0" err="1"/>
              <a:t>representative</a:t>
            </a:r>
            <a:r>
              <a:rPr lang="es-ES_tradnl" sz="1200" dirty="0"/>
              <a:t> and </a:t>
            </a:r>
            <a:r>
              <a:rPr lang="es-ES_tradnl" sz="1200" dirty="0" err="1" smtClean="0"/>
              <a:t>past</a:t>
            </a:r>
            <a:r>
              <a:rPr lang="es-ES_tradnl" sz="1200" dirty="0"/>
              <a:t> </a:t>
            </a:r>
            <a:r>
              <a:rPr lang="es-ES_tradnl" sz="1200" dirty="0" err="1" smtClean="0"/>
              <a:t>president</a:t>
            </a:r>
            <a:r>
              <a:rPr lang="es-ES_tradnl" sz="1200" dirty="0" smtClean="0"/>
              <a:t> </a:t>
            </a:r>
            <a:r>
              <a:rPr lang="es-ES_tradnl" sz="1200" dirty="0"/>
              <a:t>of </a:t>
            </a:r>
            <a:r>
              <a:rPr lang="es-ES_tradnl" sz="1200" dirty="0" err="1"/>
              <a:t>the</a:t>
            </a:r>
            <a:r>
              <a:rPr lang="es-ES_tradnl" sz="1200" dirty="0"/>
              <a:t> </a:t>
            </a:r>
            <a:r>
              <a:rPr lang="es-ES_tradnl" sz="1200" dirty="0" err="1"/>
              <a:t>World</a:t>
            </a:r>
            <a:r>
              <a:rPr lang="es-ES_tradnl" sz="1200" dirty="0"/>
              <a:t> </a:t>
            </a:r>
            <a:r>
              <a:rPr lang="es-ES_tradnl" sz="1200" dirty="0" err="1"/>
              <a:t>Association</a:t>
            </a:r>
            <a:r>
              <a:rPr lang="es-ES_tradnl" sz="1200" dirty="0"/>
              <a:t> of Medical </a:t>
            </a:r>
            <a:r>
              <a:rPr lang="es-ES_tradnl" sz="1200" dirty="0" err="1"/>
              <a:t>Editors</a:t>
            </a:r>
            <a:r>
              <a:rPr lang="es-ES_tradnl" sz="1200" dirty="0"/>
              <a:t> (WAME) </a:t>
            </a:r>
            <a:r>
              <a:rPr lang="es-ES_tradnl" sz="1200" dirty="0" err="1"/>
              <a:t>does</a:t>
            </a:r>
            <a:r>
              <a:rPr lang="es-ES_tradnl" sz="1200" dirty="0"/>
              <a:t> </a:t>
            </a:r>
            <a:r>
              <a:rPr lang="es-ES_tradnl" sz="1200" dirty="0" err="1"/>
              <a:t>not</a:t>
            </a:r>
            <a:r>
              <a:rPr lang="es-ES_tradnl" sz="1200" dirty="0"/>
              <a:t> </a:t>
            </a:r>
            <a:r>
              <a:rPr lang="es-ES_tradnl" sz="1200" dirty="0" err="1"/>
              <a:t>imply</a:t>
            </a:r>
            <a:r>
              <a:rPr lang="es-ES_tradnl" sz="1200" dirty="0"/>
              <a:t> </a:t>
            </a:r>
            <a:r>
              <a:rPr lang="es-ES_tradnl" sz="1200" dirty="0" err="1"/>
              <a:t>endorsement</a:t>
            </a:r>
            <a:r>
              <a:rPr lang="es-ES_tradnl" sz="1200" dirty="0"/>
              <a:t> </a:t>
            </a:r>
            <a:r>
              <a:rPr lang="es-ES_tradnl" sz="1200" dirty="0" err="1"/>
              <a:t>by</a:t>
            </a:r>
            <a:r>
              <a:rPr lang="es-ES_tradnl" sz="1200" dirty="0"/>
              <a:t> WAME </a:t>
            </a:r>
            <a:r>
              <a:rPr lang="es-ES_tradnl" sz="1200" dirty="0" err="1"/>
              <a:t>member</a:t>
            </a:r>
            <a:r>
              <a:rPr lang="es-ES_tradnl" sz="1200" dirty="0"/>
              <a:t> </a:t>
            </a:r>
            <a:r>
              <a:rPr lang="es-ES_tradnl" sz="1200" dirty="0" err="1"/>
              <a:t>journals</a:t>
            </a:r>
            <a:r>
              <a:rPr lang="es-ES_tradnl" sz="1200" dirty="0"/>
              <a:t> </a:t>
            </a:r>
            <a:r>
              <a:rPr lang="es-ES_tradnl" sz="1200" dirty="0" err="1"/>
              <a:t>that</a:t>
            </a:r>
            <a:r>
              <a:rPr lang="es-ES_tradnl" sz="1200" dirty="0"/>
              <a:t> are </a:t>
            </a:r>
            <a:r>
              <a:rPr lang="es-ES_tradnl" sz="1200" dirty="0" err="1"/>
              <a:t>not</a:t>
            </a:r>
            <a:r>
              <a:rPr lang="es-ES_tradnl" sz="1200" dirty="0"/>
              <a:t> </a:t>
            </a:r>
            <a:r>
              <a:rPr lang="es-ES_tradnl" sz="1200" dirty="0" err="1"/>
              <a:t>part</a:t>
            </a:r>
            <a:r>
              <a:rPr lang="es-ES_tradnl" sz="1200" dirty="0"/>
              <a:t> of </a:t>
            </a:r>
            <a:r>
              <a:rPr lang="es-ES_tradnl" sz="1200" dirty="0" err="1"/>
              <a:t>the</a:t>
            </a:r>
            <a:r>
              <a:rPr lang="es-ES_tradnl" sz="1200" dirty="0"/>
              <a:t> ICMJE.</a:t>
            </a:r>
          </a:p>
          <a:p>
            <a:pPr algn="l">
              <a:defRPr/>
            </a:pPr>
            <a:endParaRPr lang="es-ES_tradnl" sz="1200" dirty="0"/>
          </a:p>
          <a:p>
            <a:pPr algn="l">
              <a:defRPr/>
            </a:pPr>
            <a:r>
              <a:rPr lang="es-ES_tradnl" sz="1200" dirty="0" err="1"/>
              <a:t>This</a:t>
            </a:r>
            <a:r>
              <a:rPr lang="es-ES_tradnl" sz="1200" dirty="0"/>
              <a:t> </a:t>
            </a:r>
            <a:r>
              <a:rPr lang="es-ES_tradnl" sz="1200" dirty="0" err="1"/>
              <a:t>article</a:t>
            </a:r>
            <a:r>
              <a:rPr lang="es-ES_tradnl" sz="1200" dirty="0"/>
              <a:t> (10.1056/NEJMe0909052) </a:t>
            </a:r>
            <a:r>
              <a:rPr lang="es-ES_tradnl" sz="1200" dirty="0" err="1"/>
              <a:t>was</a:t>
            </a:r>
            <a:r>
              <a:rPr lang="es-ES_tradnl" sz="1200" dirty="0"/>
              <a:t> </a:t>
            </a:r>
            <a:r>
              <a:rPr lang="es-ES_tradnl" sz="1200" dirty="0" err="1"/>
              <a:t>published</a:t>
            </a:r>
            <a:r>
              <a:rPr lang="es-ES_tradnl" sz="1200" dirty="0"/>
              <a:t> </a:t>
            </a:r>
            <a:r>
              <a:rPr lang="es-ES_tradnl" sz="1200" dirty="0" err="1"/>
              <a:t>on</a:t>
            </a:r>
            <a:r>
              <a:rPr lang="es-ES_tradnl" sz="1200" dirty="0"/>
              <a:t> </a:t>
            </a:r>
            <a:r>
              <a:rPr lang="es-ES_tradnl" sz="1200" b="1" dirty="0" err="1"/>
              <a:t>October</a:t>
            </a:r>
            <a:r>
              <a:rPr lang="es-ES_tradnl" sz="1200" b="1" dirty="0"/>
              <a:t> 13, 2009</a:t>
            </a:r>
            <a:r>
              <a:rPr lang="es-ES_tradnl" sz="1200" dirty="0"/>
              <a:t>, at NEJM.org.</a:t>
            </a:r>
          </a:p>
          <a:p>
            <a:pPr algn="l">
              <a:defRPr/>
            </a:pPr>
            <a:r>
              <a:rPr lang="es-ES_tradnl" sz="1200" i="1" dirty="0"/>
              <a:t>Copyright © 2009 Massachusetts Medical </a:t>
            </a:r>
            <a:r>
              <a:rPr lang="es-ES_tradnl" sz="1200" i="1" dirty="0" err="1"/>
              <a:t>Society</a:t>
            </a:r>
            <a:endParaRPr lang="es-ES_tradnl" sz="1200" i="1" dirty="0"/>
          </a:p>
        </p:txBody>
      </p:sp>
      <p:sp>
        <p:nvSpPr>
          <p:cNvPr id="140306" name="Text Box 18"/>
          <p:cNvSpPr txBox="1">
            <a:spLocks noChangeArrowheads="1"/>
          </p:cNvSpPr>
          <p:nvPr/>
        </p:nvSpPr>
        <p:spPr bwMode="auto">
          <a:xfrm>
            <a:off x="390194" y="4581525"/>
            <a:ext cx="856325"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1800" b="1" dirty="0">
                <a:solidFill>
                  <a:srgbClr val="960068"/>
                </a:solidFill>
                <a:effectLst>
                  <a:outerShdw blurRad="38100" dist="38100" dir="2700000" algn="tl">
                    <a:srgbClr val="C0C0C0"/>
                  </a:outerShdw>
                </a:effectLst>
              </a:rPr>
              <a:t>Nota </a:t>
            </a:r>
          </a:p>
          <a:p>
            <a:pPr>
              <a:defRPr/>
            </a:pPr>
            <a:r>
              <a:rPr lang="es-ES_tradnl" sz="1800" b="1" dirty="0">
                <a:solidFill>
                  <a:srgbClr val="960068"/>
                </a:solidFill>
                <a:effectLst>
                  <a:outerShdw blurRad="38100" dist="38100" dir="2700000" algn="tl">
                    <a:srgbClr val="C0C0C0"/>
                  </a:outerShdw>
                </a:effectLst>
              </a:rPr>
              <a:t>editor</a:t>
            </a:r>
          </a:p>
        </p:txBody>
      </p:sp>
      <p:sp>
        <p:nvSpPr>
          <p:cNvPr id="11"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30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029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030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029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030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030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03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4" grpId="0" animBg="1"/>
      <p:bldP spid="140295" grpId="0"/>
      <p:bldP spid="140301" grpId="0"/>
      <p:bldP spid="140303" grpId="0"/>
      <p:bldP spid="140304" grpId="0"/>
      <p:bldP spid="140305" grpId="0"/>
      <p:bldP spid="14030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2940050" y="1700213"/>
            <a:ext cx="3262313" cy="636587"/>
          </a:xfrm>
          <a:prstGeom prst="rect">
            <a:avLst/>
          </a:prstGeom>
          <a:solidFill>
            <a:srgbClr val="CCCCFF"/>
          </a:solidFill>
          <a:ln w="57150">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3200" b="1" dirty="0">
                <a:effectLst>
                  <a:outerShdw blurRad="38100" dist="38100" dir="2700000" algn="tl">
                    <a:srgbClr val="FFFFFF"/>
                  </a:outerShdw>
                </a:effectLst>
              </a:rPr>
              <a:t>I. Introducción</a:t>
            </a:r>
          </a:p>
        </p:txBody>
      </p:sp>
      <p:sp>
        <p:nvSpPr>
          <p:cNvPr id="3" name="Text Box 7"/>
          <p:cNvSpPr txBox="1">
            <a:spLocks noChangeArrowheads="1"/>
          </p:cNvSpPr>
          <p:nvPr/>
        </p:nvSpPr>
        <p:spPr bwMode="auto">
          <a:xfrm>
            <a:off x="1500351" y="2887463"/>
            <a:ext cx="6005170" cy="24006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Clr>
                <a:srgbClr val="CC0000"/>
              </a:buClr>
              <a:buSzPct val="200000"/>
              <a:buFontTx/>
              <a:buChar char="•"/>
              <a:defRPr/>
            </a:pPr>
            <a:r>
              <a:rPr lang="es-ES" sz="2400" dirty="0">
                <a:effectLst>
                  <a:outerShdw blurRad="38100" dist="38100" dir="2700000" algn="tl">
                    <a:srgbClr val="FFFFFF"/>
                  </a:outerShdw>
                </a:effectLst>
              </a:rPr>
              <a:t> ¿Por qué publicar?</a:t>
            </a:r>
          </a:p>
          <a:p>
            <a:pPr algn="l">
              <a:buClr>
                <a:srgbClr val="CC0000"/>
              </a:buClr>
              <a:buSzPct val="200000"/>
              <a:buFontTx/>
              <a:buChar char="•"/>
              <a:defRPr/>
            </a:pPr>
            <a:endParaRPr lang="es-ES" sz="1000" dirty="0">
              <a:effectLst>
                <a:outerShdw blurRad="38100" dist="38100" dir="2700000" algn="tl">
                  <a:srgbClr val="FFFFFF"/>
                </a:outerShdw>
              </a:effectLst>
            </a:endParaRPr>
          </a:p>
          <a:p>
            <a:pPr algn="l">
              <a:buClr>
                <a:srgbClr val="CC0000"/>
              </a:buClr>
              <a:buSzPct val="200000"/>
              <a:buFontTx/>
              <a:buChar char="•"/>
              <a:defRPr/>
            </a:pPr>
            <a:r>
              <a:rPr lang="es-ES" sz="2400" dirty="0">
                <a:effectLst>
                  <a:outerShdw blurRad="38100" dist="38100" dir="2700000" algn="tl">
                    <a:srgbClr val="FFFFFF"/>
                  </a:outerShdw>
                </a:effectLst>
              </a:rPr>
              <a:t> ¿En qué consiste el proceso </a:t>
            </a:r>
          </a:p>
          <a:p>
            <a:pPr algn="l">
              <a:buClr>
                <a:srgbClr val="CC0000"/>
              </a:buClr>
              <a:buSzPct val="200000"/>
              <a:defRPr/>
            </a:pPr>
            <a:r>
              <a:rPr lang="es-ES" sz="2400" dirty="0">
                <a:effectLst>
                  <a:outerShdw blurRad="38100" dist="38100" dir="2700000" algn="tl">
                    <a:srgbClr val="FFFFFF"/>
                  </a:outerShdw>
                </a:effectLst>
              </a:rPr>
              <a:t>    de investigación</a:t>
            </a:r>
            <a:r>
              <a:rPr lang="es-ES" sz="2400" dirty="0" smtClean="0">
                <a:effectLst>
                  <a:outerShdw blurRad="38100" dist="38100" dir="2700000" algn="tl">
                    <a:srgbClr val="FFFFFF"/>
                  </a:outerShdw>
                </a:effectLst>
              </a:rPr>
              <a:t>?</a:t>
            </a:r>
          </a:p>
          <a:p>
            <a:pPr algn="l">
              <a:buClr>
                <a:srgbClr val="CC0000"/>
              </a:buClr>
              <a:buSzPct val="200000"/>
              <a:defRPr/>
            </a:pPr>
            <a:endParaRPr lang="es-ES" sz="1000" dirty="0">
              <a:effectLst>
                <a:outerShdw blurRad="38100" dist="38100" dir="2700000" algn="tl">
                  <a:srgbClr val="FFFFFF"/>
                </a:outerShdw>
              </a:effectLst>
            </a:endParaRPr>
          </a:p>
          <a:p>
            <a:pPr algn="l">
              <a:buClr>
                <a:srgbClr val="CC0000"/>
              </a:buClr>
              <a:buSzPct val="200000"/>
              <a:buFontTx/>
              <a:buChar char="•"/>
              <a:defRPr/>
            </a:pPr>
            <a:r>
              <a:rPr lang="es-ES" sz="2400" dirty="0" smtClean="0">
                <a:effectLst>
                  <a:outerShdw blurRad="38100" dist="38100" dir="2700000" algn="tl">
                    <a:srgbClr val="FFFFFF"/>
                  </a:outerShdw>
                </a:effectLst>
              </a:rPr>
              <a:t>¿</a:t>
            </a:r>
            <a:r>
              <a:rPr lang="es-ES" sz="2400" dirty="0">
                <a:effectLst>
                  <a:outerShdw blurRad="38100" dist="38100" dir="2700000" algn="tl">
                    <a:srgbClr val="FFFFFF"/>
                  </a:outerShdw>
                </a:effectLst>
              </a:rPr>
              <a:t>Qué pasa actualmente</a:t>
            </a:r>
            <a:r>
              <a:rPr lang="es-ES" sz="2400" dirty="0" smtClean="0">
                <a:effectLst>
                  <a:outerShdw blurRad="38100" dist="38100" dir="2700000" algn="tl">
                    <a:srgbClr val="FFFFFF"/>
                  </a:outerShdw>
                </a:effectLst>
              </a:rPr>
              <a:t>?</a:t>
            </a:r>
          </a:p>
          <a:p>
            <a:pPr algn="l">
              <a:buClr>
                <a:srgbClr val="CC0000"/>
              </a:buClr>
              <a:buSzPct val="200000"/>
              <a:buFontTx/>
              <a:buChar char="•"/>
              <a:defRPr/>
            </a:pPr>
            <a:endParaRPr lang="es-ES" sz="1000" dirty="0">
              <a:effectLst>
                <a:outerShdw blurRad="38100" dist="38100" dir="2700000" algn="tl">
                  <a:srgbClr val="FFFFFF"/>
                </a:outerShdw>
              </a:effectLst>
            </a:endParaRPr>
          </a:p>
          <a:p>
            <a:pPr algn="l">
              <a:buClr>
                <a:srgbClr val="CC0000"/>
              </a:buClr>
              <a:buSzPct val="200000"/>
              <a:buFontTx/>
              <a:buChar char="•"/>
              <a:defRPr/>
            </a:pPr>
            <a:r>
              <a:rPr lang="es-ES" sz="2400" dirty="0" smtClean="0">
                <a:effectLst>
                  <a:outerShdw blurRad="38100" dist="38100" dir="2700000" algn="tl">
                    <a:srgbClr val="FFFFFF"/>
                  </a:outerShdw>
                </a:effectLst>
              </a:rPr>
              <a:t>¿Qué es integridad en la investigación?</a:t>
            </a:r>
          </a:p>
        </p:txBody>
      </p:sp>
      <p:sp>
        <p:nvSpPr>
          <p:cNvPr id="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3" name="Text Box 7"/>
          <p:cNvSpPr txBox="1">
            <a:spLocks noChangeArrowheads="1"/>
          </p:cNvSpPr>
          <p:nvPr/>
        </p:nvSpPr>
        <p:spPr bwMode="auto">
          <a:xfrm>
            <a:off x="2513585" y="2492896"/>
            <a:ext cx="4116833"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CC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3600" b="1" dirty="0">
                <a:solidFill>
                  <a:srgbClr val="CC0000"/>
                </a:solidFill>
                <a:effectLst>
                  <a:outerShdw blurRad="38100" dist="38100" dir="2700000" algn="tl">
                    <a:srgbClr val="C0C0C0"/>
                  </a:outerShdw>
                </a:effectLst>
              </a:rPr>
              <a:t>Artículos “salami”</a:t>
            </a:r>
          </a:p>
        </p:txBody>
      </p:sp>
      <p:sp>
        <p:nvSpPr>
          <p:cNvPr id="116744" name="Text Box 8"/>
          <p:cNvSpPr txBox="1">
            <a:spLocks noChangeArrowheads="1"/>
          </p:cNvSpPr>
          <p:nvPr/>
        </p:nvSpPr>
        <p:spPr bwMode="auto">
          <a:xfrm>
            <a:off x="2159000" y="3284538"/>
            <a:ext cx="4824413" cy="1463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s-ES_tradnl">
                <a:effectLst>
                  <a:outerShdw blurRad="38100" dist="38100" dir="2700000" algn="tl">
                    <a:srgbClr val="C0C0C0"/>
                  </a:outerShdw>
                </a:effectLst>
              </a:rPr>
              <a:t>Se envía rápidamente a publicación un fragmento de resultados preliminares </a:t>
            </a:r>
          </a:p>
          <a:p>
            <a:pPr algn="l">
              <a:defRPr/>
            </a:pPr>
            <a:endParaRPr lang="es-ES_tradnl" sz="1000">
              <a:effectLst>
                <a:outerShdw blurRad="38100" dist="38100" dir="2700000" algn="tl">
                  <a:srgbClr val="C0C0C0"/>
                </a:outerShdw>
              </a:effectLst>
            </a:endParaRPr>
          </a:p>
          <a:p>
            <a:pPr algn="l">
              <a:defRPr/>
            </a:pPr>
            <a:r>
              <a:rPr lang="es-ES_tradnl">
                <a:effectLst>
                  <a:outerShdw blurRad="38100" dist="38100" dir="2700000" algn="tl">
                    <a:srgbClr val="C0C0C0"/>
                  </a:outerShdw>
                </a:effectLst>
              </a:rPr>
              <a:t>Esto hace desperdiciar espacio en la  </a:t>
            </a:r>
          </a:p>
          <a:p>
            <a:pPr algn="l">
              <a:defRPr/>
            </a:pPr>
            <a:r>
              <a:rPr lang="es-ES_tradnl">
                <a:effectLst>
                  <a:outerShdw blurRad="38100" dist="38100" dir="2700000" algn="tl">
                    <a:srgbClr val="C0C0C0"/>
                  </a:outerShdw>
                </a:effectLst>
              </a:rPr>
              <a:t>revista, tiempo de revisores y lectores</a:t>
            </a:r>
          </a:p>
        </p:txBody>
      </p:sp>
      <p:sp>
        <p:nvSpPr>
          <p:cNvPr id="116745" name="Rectangle 9"/>
          <p:cNvSpPr>
            <a:spLocks noChangeArrowheads="1"/>
          </p:cNvSpPr>
          <p:nvPr/>
        </p:nvSpPr>
        <p:spPr bwMode="auto">
          <a:xfrm>
            <a:off x="1975888" y="1628800"/>
            <a:ext cx="5155579" cy="584775"/>
          </a:xfrm>
          <a:prstGeom prst="rect">
            <a:avLst/>
          </a:prstGeom>
          <a:solidFill>
            <a:srgbClr val="CC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3200" dirty="0">
                <a:effectLst>
                  <a:outerShdw blurRad="38100" dist="38100" dir="2700000" algn="tl">
                    <a:srgbClr val="FFFFFF"/>
                  </a:outerShdw>
                </a:effectLst>
              </a:rPr>
              <a:t>Publicación “fragmentada”</a:t>
            </a:r>
          </a:p>
        </p:txBody>
      </p:sp>
      <p:sp>
        <p:nvSpPr>
          <p:cNvPr id="116748" name="Text Box 12"/>
          <p:cNvSpPr txBox="1">
            <a:spLocks noChangeArrowheads="1"/>
          </p:cNvSpPr>
          <p:nvPr/>
        </p:nvSpPr>
        <p:spPr bwMode="auto">
          <a:xfrm>
            <a:off x="2033486" y="4868863"/>
            <a:ext cx="5077031"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4000" b="1" dirty="0">
                <a:solidFill>
                  <a:srgbClr val="CC0000"/>
                </a:solidFill>
                <a:effectLst>
                  <a:outerShdw blurRad="38100" dist="38100" dir="2700000" algn="tl">
                    <a:srgbClr val="C0C0C0"/>
                  </a:outerShdw>
                </a:effectLst>
              </a:rPr>
              <a:t>NO ES ACEPTABLE</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9" name="Rectangle 9"/>
          <p:cNvSpPr>
            <a:spLocks noChangeArrowheads="1"/>
          </p:cNvSpPr>
          <p:nvPr/>
        </p:nvSpPr>
        <p:spPr bwMode="auto">
          <a:xfrm>
            <a:off x="6804248" y="56271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674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116743"/>
                                        </p:tgtEl>
                                        <p:attrNameLst>
                                          <p:attrName>style.visibility</p:attrName>
                                        </p:attrNameLst>
                                      </p:cBhvr>
                                      <p:to>
                                        <p:strVal val="visible"/>
                                      </p:to>
                                    </p:set>
                                    <p:anim calcmode="discrete" valueType="clr">
                                      <p:cBhvr override="childStyle">
                                        <p:cTn id="11" dur="80"/>
                                        <p:tgtEl>
                                          <p:spTgt spid="116743"/>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16743"/>
                                        </p:tgtEl>
                                        <p:attrNameLst>
                                          <p:attrName>fillcolor</p:attrName>
                                        </p:attrNameLst>
                                      </p:cBhvr>
                                      <p:tavLst>
                                        <p:tav tm="0">
                                          <p:val>
                                            <p:clrVal>
                                              <a:schemeClr val="accent2"/>
                                            </p:clrVal>
                                          </p:val>
                                        </p:tav>
                                        <p:tav tm="50000">
                                          <p:val>
                                            <p:clrVal>
                                              <a:schemeClr val="hlink"/>
                                            </p:clrVal>
                                          </p:val>
                                        </p:tav>
                                      </p:tavLst>
                                    </p:anim>
                                    <p:set>
                                      <p:cBhvr>
                                        <p:cTn id="13" dur="80"/>
                                        <p:tgtEl>
                                          <p:spTgt spid="116743"/>
                                        </p:tgtEl>
                                        <p:attrNameLst>
                                          <p:attrName>fill.type</p:attrName>
                                        </p:attrNameLst>
                                      </p:cBhvr>
                                      <p:to>
                                        <p:strVal val="solid"/>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16744"/>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9" presetClass="entr" presetSubtype="0" fill="hold" grpId="0" nodeType="clickEffect">
                                  <p:stCondLst>
                                    <p:cond delay="0"/>
                                  </p:stCondLst>
                                  <p:childTnLst>
                                    <p:set>
                                      <p:cBhvr>
                                        <p:cTn id="21" dur="1" fill="hold">
                                          <p:stCondLst>
                                            <p:cond delay="0"/>
                                          </p:stCondLst>
                                        </p:cTn>
                                        <p:tgtEl>
                                          <p:spTgt spid="116748"/>
                                        </p:tgtEl>
                                        <p:attrNameLst>
                                          <p:attrName>style.visibility</p:attrName>
                                        </p:attrNameLst>
                                      </p:cBhvr>
                                      <p:to>
                                        <p:strVal val="visible"/>
                                      </p:to>
                                    </p:set>
                                    <p:anim calcmode="lin" valueType="num">
                                      <p:cBhvr>
                                        <p:cTn id="22" dur="1000" fill="hold"/>
                                        <p:tgtEl>
                                          <p:spTgt spid="116748"/>
                                        </p:tgtEl>
                                        <p:attrNameLst>
                                          <p:attrName>ppt_x</p:attrName>
                                        </p:attrNameLst>
                                      </p:cBhvr>
                                      <p:tavLst>
                                        <p:tav tm="0">
                                          <p:val>
                                            <p:strVal val="#ppt_x-.2"/>
                                          </p:val>
                                        </p:tav>
                                        <p:tav tm="100000">
                                          <p:val>
                                            <p:strVal val="#ppt_x"/>
                                          </p:val>
                                        </p:tav>
                                      </p:tavLst>
                                    </p:anim>
                                    <p:anim calcmode="lin" valueType="num">
                                      <p:cBhvr>
                                        <p:cTn id="23" dur="1000" fill="hold"/>
                                        <p:tgtEl>
                                          <p:spTgt spid="116748"/>
                                        </p:tgtEl>
                                        <p:attrNameLst>
                                          <p:attrName>ppt_y</p:attrName>
                                        </p:attrNameLst>
                                      </p:cBhvr>
                                      <p:tavLst>
                                        <p:tav tm="0">
                                          <p:val>
                                            <p:strVal val="#ppt_y"/>
                                          </p:val>
                                        </p:tav>
                                        <p:tav tm="100000">
                                          <p:val>
                                            <p:strVal val="#ppt_y"/>
                                          </p:val>
                                        </p:tav>
                                      </p:tavLst>
                                    </p:anim>
                                    <p:animEffect transition="in" filter="wipe(right)" prLst="gradientSize: 0.1">
                                      <p:cBhvr>
                                        <p:cTn id="24" dur="1000"/>
                                        <p:tgtEl>
                                          <p:spTgt spid="116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3" grpId="0"/>
      <p:bldP spid="116744" grpId="0"/>
      <p:bldP spid="116745" grpId="0" animBg="1"/>
      <p:bldP spid="11674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32" name="Text Box 8"/>
          <p:cNvSpPr txBox="1">
            <a:spLocks noChangeArrowheads="1"/>
          </p:cNvSpPr>
          <p:nvPr/>
        </p:nvSpPr>
        <p:spPr bwMode="auto">
          <a:xfrm>
            <a:off x="1352138" y="1288781"/>
            <a:ext cx="6378670" cy="830997"/>
          </a:xfrm>
          <a:prstGeom prst="rect">
            <a:avLst/>
          </a:prstGeom>
          <a:solidFill>
            <a:srgbClr val="CCCCFF"/>
          </a:solidFill>
          <a:ln w="28575">
            <a:solidFill>
              <a:srgbClr val="CC0000"/>
            </a:solidFill>
            <a:miter lim="800000"/>
            <a:headEnd/>
            <a:tailEnd/>
          </a:ln>
          <a:effectLst/>
          <a:extLst/>
        </p:spPr>
        <p:txBody>
          <a:bodyPr wrap="none">
            <a:spAutoFit/>
          </a:bodyPr>
          <a:lstStyle/>
          <a:p>
            <a:pPr>
              <a:defRPr/>
            </a:pPr>
            <a:r>
              <a:rPr lang="es-ES" sz="2400" dirty="0">
                <a:effectLst>
                  <a:outerShdw blurRad="38100" dist="38100" dir="2700000" algn="tl">
                    <a:srgbClr val="FFFFFF"/>
                  </a:outerShdw>
                </a:effectLst>
              </a:rPr>
              <a:t>Estándares Internacionales para </a:t>
            </a:r>
            <a:r>
              <a:rPr lang="es-ES" sz="2800" b="1" dirty="0">
                <a:effectLst>
                  <a:outerShdw blurRad="38100" dist="38100" dir="2700000" algn="tl">
                    <a:srgbClr val="FFFFFF"/>
                  </a:outerShdw>
                </a:effectLst>
              </a:rPr>
              <a:t>Autores</a:t>
            </a:r>
            <a:r>
              <a:rPr lang="es-ES" sz="2400" dirty="0">
                <a:effectLst>
                  <a:outerShdw blurRad="38100" dist="38100" dir="2700000" algn="tl">
                    <a:srgbClr val="FFFFFF"/>
                  </a:outerShdw>
                </a:effectLst>
              </a:rPr>
              <a:t> </a:t>
            </a:r>
          </a:p>
          <a:p>
            <a:pPr>
              <a:defRPr/>
            </a:pPr>
            <a:r>
              <a:rPr lang="es-ES" dirty="0">
                <a:effectLst>
                  <a:outerShdw blurRad="38100" dist="38100" dir="2700000" algn="tl">
                    <a:srgbClr val="FFFFFF"/>
                  </a:outerShdw>
                </a:effectLst>
              </a:rPr>
              <a:t>Publicación Responsable</a:t>
            </a:r>
          </a:p>
        </p:txBody>
      </p:sp>
      <p:sp>
        <p:nvSpPr>
          <p:cNvPr id="257033" name="Text Box 9"/>
          <p:cNvSpPr txBox="1">
            <a:spLocks noChangeArrowheads="1"/>
          </p:cNvSpPr>
          <p:nvPr/>
        </p:nvSpPr>
        <p:spPr bwMode="auto">
          <a:xfrm>
            <a:off x="1150938" y="2349500"/>
            <a:ext cx="6840537" cy="2959100"/>
          </a:xfrm>
          <a:prstGeom prst="rect">
            <a:avLst/>
          </a:prstGeom>
          <a:solidFill>
            <a:srgbClr val="E1F2F3"/>
          </a:solidFill>
          <a:ln>
            <a:noFill/>
          </a:ln>
          <a:effectLst/>
          <a:extLst/>
        </p:spPr>
        <p:txBody>
          <a:bodyPr wrap="none">
            <a:spAutoFit/>
          </a:bodyPr>
          <a:lstStyle>
            <a:lvl1pPr marL="342900" indent="-342900" algn="l">
              <a:defRPr>
                <a:solidFill>
                  <a:schemeClr val="tx1"/>
                </a:solidFill>
                <a:latin typeface="Arial" charset="0"/>
              </a:defRPr>
            </a:lvl1pPr>
            <a:lvl2pPr marL="800100" indent="-342900" algn="l">
              <a:defRPr>
                <a:solidFill>
                  <a:schemeClr val="tx1"/>
                </a:solidFill>
                <a:latin typeface="Arial" charset="0"/>
              </a:defRPr>
            </a:lvl2pPr>
            <a:lvl3pPr marL="1257300" indent="-342900" algn="l">
              <a:defRPr>
                <a:solidFill>
                  <a:schemeClr val="tx1"/>
                </a:solidFill>
                <a:latin typeface="Arial" charset="0"/>
              </a:defRPr>
            </a:lvl3pPr>
            <a:lvl4pPr marL="1714500" indent="-342900" algn="l">
              <a:defRPr>
                <a:solidFill>
                  <a:schemeClr val="tx1"/>
                </a:solidFill>
                <a:latin typeface="Arial" charset="0"/>
              </a:defRPr>
            </a:lvl4pPr>
            <a:lvl5pPr marL="2171700" indent="-342900" algn="l">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buFont typeface="Arial" pitchFamily="34" charset="0"/>
              <a:buChar char="•"/>
              <a:defRPr/>
            </a:pPr>
            <a:r>
              <a:rPr lang="es-ES" dirty="0" smtClean="0">
                <a:effectLst>
                  <a:outerShdw blurRad="38100" dist="38100" dir="2700000" algn="tl">
                    <a:srgbClr val="C0C0C0"/>
                  </a:outerShdw>
                </a:effectLst>
                <a:latin typeface="Comic Sans MS" pitchFamily="66" charset="0"/>
              </a:rPr>
              <a:t>Conducción ética y responsable del estudio</a:t>
            </a:r>
          </a:p>
          <a:p>
            <a:pP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Font typeface="Arial" pitchFamily="34" charset="0"/>
              <a:buChar char="•"/>
              <a:defRPr/>
            </a:pPr>
            <a:r>
              <a:rPr lang="es-ES" dirty="0" smtClean="0">
                <a:effectLst>
                  <a:outerShdw blurRad="38100" dist="38100" dir="2700000" algn="tl">
                    <a:srgbClr val="C0C0C0"/>
                  </a:outerShdw>
                </a:effectLst>
                <a:latin typeface="Comic Sans MS" pitchFamily="66" charset="0"/>
              </a:rPr>
              <a:t>Presentación clara y honesta de resultados</a:t>
            </a:r>
          </a:p>
          <a:p>
            <a:pP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Font typeface="Arial" pitchFamily="34" charset="0"/>
              <a:buChar char="•"/>
              <a:defRPr/>
            </a:pPr>
            <a:r>
              <a:rPr lang="es-ES" dirty="0" smtClean="0">
                <a:effectLst>
                  <a:outerShdw blurRad="38100" dist="38100" dir="2700000" algn="tl">
                    <a:srgbClr val="C0C0C0"/>
                  </a:outerShdw>
                </a:effectLst>
                <a:latin typeface="Comic Sans MS" pitchFamily="66" charset="0"/>
              </a:rPr>
              <a:t>Descripción de métodos a fin de replicar resultados</a:t>
            </a:r>
          </a:p>
          <a:p>
            <a:pP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Font typeface="Arial" pitchFamily="34" charset="0"/>
              <a:buChar char="•"/>
              <a:defRPr/>
            </a:pPr>
            <a:r>
              <a:rPr lang="es-ES" dirty="0" smtClean="0">
                <a:effectLst>
                  <a:outerShdw blurRad="38100" dist="38100" dir="2700000" algn="tl">
                    <a:srgbClr val="C0C0C0"/>
                  </a:outerShdw>
                </a:effectLst>
                <a:latin typeface="Comic Sans MS" pitchFamily="66" charset="0"/>
              </a:rPr>
              <a:t>Enviar trabajo original, no plagiado y no publicado</a:t>
            </a:r>
          </a:p>
          <a:p>
            <a:pP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Font typeface="Arial" pitchFamily="34" charset="0"/>
              <a:buChar char="•"/>
              <a:defRPr/>
            </a:pPr>
            <a:r>
              <a:rPr lang="es-ES" dirty="0" smtClean="0">
                <a:effectLst>
                  <a:outerShdw blurRad="38100" dist="38100" dir="2700000" algn="tl">
                    <a:srgbClr val="C0C0C0"/>
                  </a:outerShdw>
                </a:effectLst>
                <a:latin typeface="Comic Sans MS" pitchFamily="66" charset="0"/>
              </a:rPr>
              <a:t>Responsabilidad colectiva de los autores</a:t>
            </a:r>
          </a:p>
          <a:p>
            <a:pP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Font typeface="Arial" pitchFamily="34" charset="0"/>
              <a:buChar char="•"/>
              <a:defRPr/>
            </a:pPr>
            <a:r>
              <a:rPr lang="es-ES" dirty="0" smtClean="0">
                <a:effectLst>
                  <a:outerShdw blurRad="38100" dist="38100" dir="2700000" algn="tl">
                    <a:srgbClr val="C0C0C0"/>
                  </a:outerShdw>
                </a:effectLst>
                <a:latin typeface="Comic Sans MS" pitchFamily="66" charset="0"/>
              </a:rPr>
              <a:t>La autoría debe reflejar las contribuciones al trabajo</a:t>
            </a:r>
          </a:p>
          <a:p>
            <a:pP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Font typeface="Arial" pitchFamily="34" charset="0"/>
              <a:buChar char="•"/>
              <a:defRPr/>
            </a:pPr>
            <a:r>
              <a:rPr lang="es-ES" dirty="0" smtClean="0">
                <a:effectLst>
                  <a:outerShdw blurRad="38100" dist="38100" dir="2700000" algn="tl">
                    <a:srgbClr val="C0C0C0"/>
                  </a:outerShdw>
                </a:effectLst>
                <a:latin typeface="Comic Sans MS" pitchFamily="66" charset="0"/>
              </a:rPr>
              <a:t>Revelación de financiamiento y conflictos de interés</a:t>
            </a:r>
          </a:p>
        </p:txBody>
      </p:sp>
      <p:sp>
        <p:nvSpPr>
          <p:cNvPr id="257034" name="Text Box 10"/>
          <p:cNvSpPr txBox="1">
            <a:spLocks noChangeArrowheads="1"/>
          </p:cNvSpPr>
          <p:nvPr/>
        </p:nvSpPr>
        <p:spPr bwMode="auto">
          <a:xfrm>
            <a:off x="4079875" y="5516563"/>
            <a:ext cx="3578225" cy="639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200" dirty="0">
                <a:effectLst>
                  <a:outerShdw blurRad="38100" dist="38100" dir="2700000" algn="tl">
                    <a:srgbClr val="C0C0C0"/>
                  </a:outerShdw>
                </a:effectLst>
              </a:rPr>
              <a:t>E. </a:t>
            </a:r>
            <a:r>
              <a:rPr lang="es-ES" sz="1200" dirty="0" err="1">
                <a:effectLst>
                  <a:outerShdw blurRad="38100" dist="38100" dir="2700000" algn="tl">
                    <a:srgbClr val="C0C0C0"/>
                  </a:outerShdw>
                </a:effectLst>
              </a:rPr>
              <a:t>Wager</a:t>
            </a:r>
            <a:r>
              <a:rPr lang="es-ES" sz="1200" dirty="0">
                <a:effectLst>
                  <a:outerShdw blurRad="38100" dist="38100" dir="2700000" algn="tl">
                    <a:srgbClr val="C0C0C0"/>
                  </a:outerShdw>
                </a:effectLst>
              </a:rPr>
              <a:t> &amp; </a:t>
            </a:r>
            <a:r>
              <a:rPr lang="es-ES" sz="1200" dirty="0" err="1">
                <a:effectLst>
                  <a:outerShdw blurRad="38100" dist="38100" dir="2700000" algn="tl">
                    <a:srgbClr val="C0C0C0"/>
                  </a:outerShdw>
                </a:effectLst>
              </a:rPr>
              <a:t>S.Kleinert</a:t>
            </a:r>
            <a:endParaRPr lang="es-ES" sz="1200" dirty="0">
              <a:effectLst>
                <a:outerShdw blurRad="38100" dist="38100" dir="2700000" algn="tl">
                  <a:srgbClr val="C0C0C0"/>
                </a:outerShdw>
              </a:effectLst>
            </a:endParaRPr>
          </a:p>
          <a:p>
            <a:pPr algn="r">
              <a:defRPr/>
            </a:pPr>
            <a:r>
              <a:rPr lang="es-ES" sz="1200" dirty="0">
                <a:effectLst>
                  <a:outerShdw blurRad="38100" dist="38100" dir="2700000" algn="tl">
                    <a:srgbClr val="C0C0C0"/>
                  </a:outerShdw>
                </a:effectLst>
              </a:rPr>
              <a:t>“2nd </a:t>
            </a:r>
            <a:r>
              <a:rPr lang="es-ES" sz="1200" dirty="0" err="1">
                <a:effectLst>
                  <a:outerShdw blurRad="38100" dist="38100" dir="2700000" algn="tl">
                    <a:srgbClr val="C0C0C0"/>
                  </a:outerShdw>
                </a:effectLst>
              </a:rPr>
              <a:t>World</a:t>
            </a:r>
            <a:r>
              <a:rPr lang="es-ES" sz="1200" dirty="0">
                <a:effectLst>
                  <a:outerShdw blurRad="38100" dist="38100" dir="2700000" algn="tl">
                    <a:srgbClr val="C0C0C0"/>
                  </a:outerShdw>
                </a:effectLst>
              </a:rPr>
              <a:t> </a:t>
            </a:r>
            <a:r>
              <a:rPr lang="es-ES" sz="1200" dirty="0" err="1">
                <a:effectLst>
                  <a:outerShdw blurRad="38100" dist="38100" dir="2700000" algn="tl">
                    <a:srgbClr val="C0C0C0"/>
                  </a:outerShdw>
                </a:effectLst>
              </a:rPr>
              <a:t>Conference</a:t>
            </a:r>
            <a:r>
              <a:rPr lang="es-ES" sz="1200" dirty="0">
                <a:effectLst>
                  <a:outerShdw blurRad="38100" dist="38100" dir="2700000" algn="tl">
                    <a:srgbClr val="C0C0C0"/>
                  </a:outerShdw>
                </a:effectLst>
              </a:rPr>
              <a:t> </a:t>
            </a:r>
            <a:r>
              <a:rPr lang="es-ES" sz="1200" dirty="0" err="1">
                <a:effectLst>
                  <a:outerShdw blurRad="38100" dist="38100" dir="2700000" algn="tl">
                    <a:srgbClr val="C0C0C0"/>
                  </a:outerShdw>
                </a:effectLst>
              </a:rPr>
              <a:t>on</a:t>
            </a:r>
            <a:r>
              <a:rPr lang="es-ES" sz="1200" dirty="0">
                <a:effectLst>
                  <a:outerShdw blurRad="38100" dist="38100" dir="2700000" algn="tl">
                    <a:srgbClr val="C0C0C0"/>
                  </a:outerShdw>
                </a:effectLst>
              </a:rPr>
              <a:t> </a:t>
            </a:r>
            <a:r>
              <a:rPr lang="es-ES" sz="1200" dirty="0" err="1">
                <a:effectLst>
                  <a:outerShdw blurRad="38100" dist="38100" dir="2700000" algn="tl">
                    <a:srgbClr val="C0C0C0"/>
                  </a:outerShdw>
                </a:effectLst>
              </a:rPr>
              <a:t>Research</a:t>
            </a:r>
            <a:r>
              <a:rPr lang="es-ES" sz="1200" dirty="0">
                <a:effectLst>
                  <a:outerShdw blurRad="38100" dist="38100" dir="2700000" algn="tl">
                    <a:srgbClr val="C0C0C0"/>
                  </a:outerShdw>
                </a:effectLst>
              </a:rPr>
              <a:t> </a:t>
            </a:r>
            <a:r>
              <a:rPr lang="es-ES" sz="1200" dirty="0" err="1">
                <a:effectLst>
                  <a:outerShdw blurRad="38100" dist="38100" dir="2700000" algn="tl">
                    <a:srgbClr val="C0C0C0"/>
                  </a:outerShdw>
                </a:effectLst>
              </a:rPr>
              <a:t>Integrity</a:t>
            </a:r>
            <a:r>
              <a:rPr lang="es-ES" sz="1200" dirty="0">
                <a:effectLst>
                  <a:outerShdw blurRad="38100" dist="38100" dir="2700000" algn="tl">
                    <a:srgbClr val="C0C0C0"/>
                  </a:outerShdw>
                </a:effectLst>
              </a:rPr>
              <a:t> </a:t>
            </a:r>
            <a:r>
              <a:rPr lang="en-US" sz="1200" dirty="0">
                <a:effectLst>
                  <a:outerShdw blurRad="38100" dist="38100" dir="2700000" algn="tl">
                    <a:srgbClr val="C0C0C0"/>
                  </a:outerShdw>
                </a:effectLst>
              </a:rPr>
              <a:t>"</a:t>
            </a:r>
          </a:p>
          <a:p>
            <a:pPr algn="r">
              <a:defRPr/>
            </a:pPr>
            <a:r>
              <a:rPr lang="es-ES" sz="1200" dirty="0">
                <a:effectLst>
                  <a:outerShdw blurRad="38100" dist="38100" dir="2700000" algn="tl">
                    <a:srgbClr val="C0C0C0"/>
                  </a:outerShdw>
                </a:effectLst>
              </a:rPr>
              <a:t>Singapur julio 2010</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57033"/>
                                        </p:tgtEl>
                                        <p:attrNameLst>
                                          <p:attrName>style.visibility</p:attrName>
                                        </p:attrNameLst>
                                      </p:cBhvr>
                                      <p:to>
                                        <p:strVal val="visible"/>
                                      </p:to>
                                    </p:set>
                                    <p:animEffect transition="in" filter="wipe(up)">
                                      <p:cBhvr>
                                        <p:cTn id="7" dur="5000"/>
                                        <p:tgtEl>
                                          <p:spTgt spid="257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33"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9" name="Text Box 5"/>
          <p:cNvSpPr txBox="1">
            <a:spLocks noChangeArrowheads="1"/>
          </p:cNvSpPr>
          <p:nvPr/>
        </p:nvSpPr>
        <p:spPr bwMode="auto">
          <a:xfrm>
            <a:off x="2332104" y="738187"/>
            <a:ext cx="4533613" cy="461665"/>
          </a:xfrm>
          <a:prstGeom prst="rect">
            <a:avLst/>
          </a:prstGeom>
          <a:solidFill>
            <a:srgbClr val="CCCCFF"/>
          </a:solidFill>
          <a:ln w="28575">
            <a:solidFill>
              <a:srgbClr val="CC0000"/>
            </a:solidFill>
            <a:miter lim="800000"/>
            <a:headEnd/>
            <a:tailEnd/>
          </a:ln>
          <a:effectLst/>
          <a:extLst/>
        </p:spPr>
        <p:txBody>
          <a:bodyPr wrap="none">
            <a:spAutoFit/>
          </a:bodyPr>
          <a:lstStyle/>
          <a:p>
            <a:pPr>
              <a:defRPr/>
            </a:pPr>
            <a:r>
              <a:rPr lang="es-ES_tradnl" sz="2400" b="1" dirty="0">
                <a:effectLst>
                  <a:outerShdw blurRad="38100" dist="38100" dir="2700000" algn="tl">
                    <a:srgbClr val="FFFFFF"/>
                  </a:outerShdw>
                </a:effectLst>
              </a:rPr>
              <a:t>Responsabilidades de AUTOR</a:t>
            </a:r>
          </a:p>
        </p:txBody>
      </p:sp>
      <p:sp>
        <p:nvSpPr>
          <p:cNvPr id="65539" name="Text Box 10"/>
          <p:cNvSpPr txBox="1">
            <a:spLocks noChangeArrowheads="1"/>
          </p:cNvSpPr>
          <p:nvPr/>
        </p:nvSpPr>
        <p:spPr bwMode="auto">
          <a:xfrm>
            <a:off x="4191248" y="5976709"/>
            <a:ext cx="3527425"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r" eaLnBrk="1" hangingPunct="1"/>
            <a:r>
              <a:rPr lang="es-ES_tradnl" sz="1000" dirty="0"/>
              <a:t>M. </a:t>
            </a:r>
            <a:r>
              <a:rPr lang="es-ES_tradnl" sz="1000" dirty="0" err="1"/>
              <a:t>Kalichnan</a:t>
            </a:r>
            <a:r>
              <a:rPr lang="es-ES_tradnl" sz="1000" dirty="0"/>
              <a:t>. </a:t>
            </a:r>
            <a:r>
              <a:rPr lang="es-ES_tradnl" sz="1000" i="1" dirty="0" err="1"/>
              <a:t>Responsible</a:t>
            </a:r>
            <a:r>
              <a:rPr lang="es-ES_tradnl" sz="1000" i="1" dirty="0"/>
              <a:t> </a:t>
            </a:r>
            <a:r>
              <a:rPr lang="es-ES_tradnl" sz="1000" i="1" dirty="0" err="1"/>
              <a:t>Autorship</a:t>
            </a:r>
            <a:r>
              <a:rPr lang="es-ES_tradnl" sz="1000" i="1" dirty="0"/>
              <a:t> and Peer </a:t>
            </a:r>
            <a:r>
              <a:rPr lang="es-ES_tradnl" sz="1000" i="1" dirty="0" err="1"/>
              <a:t>Reviewing</a:t>
            </a:r>
            <a:r>
              <a:rPr lang="es-ES_tradnl" sz="1000" dirty="0"/>
              <a:t>. </a:t>
            </a:r>
          </a:p>
          <a:p>
            <a:pPr algn="r" eaLnBrk="1" hangingPunct="1"/>
            <a:r>
              <a:rPr lang="es-ES_tradnl" sz="1000" dirty="0" err="1"/>
              <a:t>Responsible</a:t>
            </a:r>
            <a:r>
              <a:rPr lang="es-ES_tradnl" sz="1000" dirty="0"/>
              <a:t> </a:t>
            </a:r>
            <a:r>
              <a:rPr lang="es-ES_tradnl" sz="1000" dirty="0" err="1"/>
              <a:t>Conduct</a:t>
            </a:r>
            <a:r>
              <a:rPr lang="es-ES_tradnl" sz="1000" dirty="0"/>
              <a:t> in </a:t>
            </a:r>
            <a:r>
              <a:rPr lang="es-ES_tradnl" sz="1000" dirty="0" err="1"/>
              <a:t>Research</a:t>
            </a:r>
            <a:r>
              <a:rPr lang="es-ES_tradnl" sz="1000" dirty="0"/>
              <a:t>, Columbia </a:t>
            </a:r>
            <a:r>
              <a:rPr lang="es-ES_tradnl" sz="1000" dirty="0" err="1"/>
              <a:t>University</a:t>
            </a:r>
            <a:r>
              <a:rPr lang="es-ES_tradnl" sz="1000" dirty="0"/>
              <a:t>.</a:t>
            </a:r>
          </a:p>
        </p:txBody>
      </p:sp>
      <p:sp>
        <p:nvSpPr>
          <p:cNvPr id="113675" name="Text Box 11"/>
          <p:cNvSpPr txBox="1">
            <a:spLocks noChangeArrowheads="1"/>
          </p:cNvSpPr>
          <p:nvPr/>
        </p:nvSpPr>
        <p:spPr bwMode="auto">
          <a:xfrm>
            <a:off x="2483850" y="1347564"/>
            <a:ext cx="4318000" cy="4457700"/>
          </a:xfrm>
          <a:prstGeom prst="rect">
            <a:avLst/>
          </a:prstGeom>
          <a:solidFill>
            <a:srgbClr val="E1F2F3"/>
          </a:solidFill>
          <a:ln>
            <a:noFill/>
          </a:ln>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lnSpc>
                <a:spcPct val="130000"/>
              </a:lnSpc>
              <a:buClr>
                <a:srgbClr val="C00000"/>
              </a:buClr>
              <a:buSzPct val="150000"/>
              <a:buFontTx/>
              <a:buChar char="•"/>
            </a:pPr>
            <a:r>
              <a:rPr lang="es-ES_tradnl" sz="1800" dirty="0"/>
              <a:t> </a:t>
            </a:r>
            <a:r>
              <a:rPr lang="es-ES_tradnl" dirty="0"/>
              <a:t>Escribir bien</a:t>
            </a:r>
          </a:p>
          <a:p>
            <a:pPr algn="l" eaLnBrk="1" hangingPunct="1">
              <a:lnSpc>
                <a:spcPct val="130000"/>
              </a:lnSpc>
              <a:buClr>
                <a:srgbClr val="C00000"/>
              </a:buClr>
              <a:buSzPct val="150000"/>
              <a:buFontTx/>
              <a:buChar char="•"/>
            </a:pPr>
            <a:r>
              <a:rPr lang="es-ES_tradnl" dirty="0"/>
              <a:t> Ser preciso</a:t>
            </a:r>
          </a:p>
          <a:p>
            <a:pPr algn="l" eaLnBrk="1" hangingPunct="1">
              <a:lnSpc>
                <a:spcPct val="130000"/>
              </a:lnSpc>
              <a:buClr>
                <a:srgbClr val="C00000"/>
              </a:buClr>
              <a:buSzPct val="150000"/>
              <a:buFontTx/>
              <a:buChar char="•"/>
            </a:pPr>
            <a:r>
              <a:rPr lang="es-ES_tradnl" dirty="0"/>
              <a:t> Tener en cuenta contexto y citas</a:t>
            </a:r>
          </a:p>
          <a:p>
            <a:pPr algn="l" eaLnBrk="1" hangingPunct="1">
              <a:lnSpc>
                <a:spcPct val="130000"/>
              </a:lnSpc>
              <a:buClr>
                <a:srgbClr val="C00000"/>
              </a:buClr>
              <a:buSzPct val="150000"/>
              <a:buFontTx/>
              <a:buChar char="•"/>
            </a:pPr>
            <a:r>
              <a:rPr lang="es-ES_tradnl" dirty="0"/>
              <a:t> Publicar </a:t>
            </a:r>
            <a:r>
              <a:rPr lang="es-ES_tradnl" b="1" u="sng" dirty="0"/>
              <a:t>resultados negativos</a:t>
            </a:r>
          </a:p>
          <a:p>
            <a:pPr algn="l" eaLnBrk="1" hangingPunct="1">
              <a:lnSpc>
                <a:spcPct val="130000"/>
              </a:lnSpc>
              <a:buClr>
                <a:srgbClr val="C00000"/>
              </a:buClr>
              <a:buSzPct val="150000"/>
              <a:buFontTx/>
              <a:buChar char="•"/>
            </a:pPr>
            <a:r>
              <a:rPr lang="es-ES_tradnl" dirty="0"/>
              <a:t> Declarar </a:t>
            </a:r>
            <a:r>
              <a:rPr lang="es-ES_tradnl" b="1" u="sng" dirty="0"/>
              <a:t>Conflictos de Interés</a:t>
            </a:r>
          </a:p>
          <a:p>
            <a:pPr algn="l" eaLnBrk="1" hangingPunct="1">
              <a:lnSpc>
                <a:spcPct val="130000"/>
              </a:lnSpc>
              <a:buClr>
                <a:srgbClr val="C00000"/>
              </a:buClr>
              <a:buSzPct val="150000"/>
              <a:buFontTx/>
              <a:buChar char="•"/>
            </a:pPr>
            <a:r>
              <a:rPr lang="es-ES_tradnl" dirty="0"/>
              <a:t> Mencionar </a:t>
            </a:r>
            <a:r>
              <a:rPr lang="es-ES_tradnl" dirty="0" smtClean="0"/>
              <a:t>Patrocinadores</a:t>
            </a:r>
            <a:endParaRPr lang="es-ES_tradnl" dirty="0"/>
          </a:p>
          <a:p>
            <a:pPr algn="l" eaLnBrk="1" hangingPunct="1">
              <a:lnSpc>
                <a:spcPct val="130000"/>
              </a:lnSpc>
              <a:buClr>
                <a:srgbClr val="C00000"/>
              </a:buClr>
              <a:buSzPct val="150000"/>
              <a:buFontTx/>
              <a:buChar char="•"/>
            </a:pPr>
            <a:r>
              <a:rPr lang="es-ES_tradnl" dirty="0"/>
              <a:t> Ley de </a:t>
            </a:r>
            <a:r>
              <a:rPr lang="es-ES_tradnl" i="1" dirty="0"/>
              <a:t>Copyright</a:t>
            </a:r>
          </a:p>
          <a:p>
            <a:pPr algn="l" eaLnBrk="1" hangingPunct="1">
              <a:lnSpc>
                <a:spcPct val="130000"/>
              </a:lnSpc>
              <a:buClr>
                <a:srgbClr val="C00000"/>
              </a:buClr>
              <a:buSzPct val="150000"/>
              <a:buFontTx/>
              <a:buChar char="•"/>
            </a:pPr>
            <a:r>
              <a:rPr lang="es-ES_tradnl" dirty="0"/>
              <a:t> Informar si hay Duplicación</a:t>
            </a:r>
          </a:p>
          <a:p>
            <a:pPr algn="l" eaLnBrk="1" hangingPunct="1">
              <a:lnSpc>
                <a:spcPct val="130000"/>
              </a:lnSpc>
              <a:buClr>
                <a:srgbClr val="C00000"/>
              </a:buClr>
              <a:buSzPct val="150000"/>
              <a:buFontTx/>
              <a:buChar char="•"/>
            </a:pPr>
            <a:r>
              <a:rPr lang="es-ES_tradnl" dirty="0"/>
              <a:t> NO fragmentar </a:t>
            </a:r>
          </a:p>
          <a:p>
            <a:pPr algn="l" eaLnBrk="1" hangingPunct="1">
              <a:lnSpc>
                <a:spcPct val="130000"/>
              </a:lnSpc>
              <a:buClr>
                <a:srgbClr val="C00000"/>
              </a:buClr>
              <a:buSzPct val="150000"/>
              <a:buFontTx/>
              <a:buChar char="•"/>
            </a:pPr>
            <a:r>
              <a:rPr lang="es-ES_tradnl" dirty="0"/>
              <a:t> Propiedad Intelectual (patentes)</a:t>
            </a:r>
          </a:p>
          <a:p>
            <a:pPr algn="l" eaLnBrk="1" hangingPunct="1">
              <a:lnSpc>
                <a:spcPct val="130000"/>
              </a:lnSpc>
              <a:buClr>
                <a:srgbClr val="C00000"/>
              </a:buClr>
              <a:buSzPct val="150000"/>
              <a:buFontTx/>
              <a:buChar char="•"/>
            </a:pPr>
            <a:r>
              <a:rPr lang="es-ES_tradnl" dirty="0"/>
              <a:t> Manejarse con la prensa</a:t>
            </a:r>
          </a:p>
        </p:txBody>
      </p:sp>
      <p:sp>
        <p:nvSpPr>
          <p:cNvPr id="7" name="Text Box 4"/>
          <p:cNvSpPr txBox="1">
            <a:spLocks noChangeArrowheads="1"/>
          </p:cNvSpPr>
          <p:nvPr/>
        </p:nvSpPr>
        <p:spPr bwMode="auto">
          <a:xfrm>
            <a:off x="35794" y="6609159"/>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2" name="1 CuadroTexto"/>
          <p:cNvSpPr txBox="1"/>
          <p:nvPr/>
        </p:nvSpPr>
        <p:spPr>
          <a:xfrm>
            <a:off x="2051720" y="2991639"/>
            <a:ext cx="402675" cy="584775"/>
          </a:xfrm>
          <a:prstGeom prst="rect">
            <a:avLst/>
          </a:prstGeom>
          <a:noFill/>
        </p:spPr>
        <p:txBody>
          <a:bodyPr wrap="none" rtlCol="0">
            <a:spAutoFit/>
          </a:bodyPr>
          <a:lstStyle/>
          <a:p>
            <a:r>
              <a:rPr lang="es-VE" sz="3200" b="1" dirty="0" smtClean="0">
                <a:solidFill>
                  <a:srgbClr val="C00000"/>
                </a:solidFill>
                <a:effectLst>
                  <a:outerShdw blurRad="38100" dist="38100" dir="2700000" algn="tl">
                    <a:srgbClr val="000000">
                      <a:alpha val="43137"/>
                    </a:srgbClr>
                  </a:outerShdw>
                </a:effectLst>
              </a:rPr>
              <a:t>*</a:t>
            </a:r>
            <a:endParaRPr lang="es-VE" sz="3200" b="1" dirty="0">
              <a:solidFill>
                <a:srgbClr val="C00000"/>
              </a:solidFill>
              <a:effectLst>
                <a:outerShdw blurRad="38100" dist="38100" dir="2700000" algn="tl">
                  <a:srgbClr val="000000">
                    <a:alpha val="43137"/>
                  </a:srgbClr>
                </a:outerShdw>
              </a:effectLst>
            </a:endParaRPr>
          </a:p>
        </p:txBody>
      </p:sp>
      <p:sp>
        <p:nvSpPr>
          <p:cNvPr id="8" name="7 CuadroTexto"/>
          <p:cNvSpPr txBox="1"/>
          <p:nvPr/>
        </p:nvSpPr>
        <p:spPr>
          <a:xfrm>
            <a:off x="2051720" y="2564904"/>
            <a:ext cx="402675" cy="584775"/>
          </a:xfrm>
          <a:prstGeom prst="rect">
            <a:avLst/>
          </a:prstGeom>
          <a:noFill/>
        </p:spPr>
        <p:txBody>
          <a:bodyPr wrap="none" rtlCol="0">
            <a:spAutoFit/>
          </a:bodyPr>
          <a:lstStyle/>
          <a:p>
            <a:r>
              <a:rPr lang="es-VE" sz="3200" b="1" dirty="0" smtClean="0">
                <a:solidFill>
                  <a:srgbClr val="C00000"/>
                </a:solidFill>
                <a:effectLst>
                  <a:outerShdw blurRad="38100" dist="38100" dir="2700000" algn="tl">
                    <a:srgbClr val="000000">
                      <a:alpha val="43137"/>
                    </a:srgbClr>
                  </a:outerShdw>
                </a:effectLst>
              </a:rPr>
              <a:t>*</a:t>
            </a:r>
            <a:endParaRPr lang="es-VE" sz="3200" b="1" dirty="0">
              <a:solidFill>
                <a:srgbClr val="C0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3675"/>
                                        </p:tgtEl>
                                        <p:attrNameLst>
                                          <p:attrName>style.visibility</p:attrName>
                                        </p:attrNameLst>
                                      </p:cBhvr>
                                      <p:to>
                                        <p:strVal val="visible"/>
                                      </p:to>
                                    </p:set>
                                    <p:animEffect transition="in" filter="wipe(up)">
                                      <p:cBhvr>
                                        <p:cTn id="7" dur="5000"/>
                                        <p:tgtEl>
                                          <p:spTgt spid="11367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75" grpId="0" animBg="1"/>
      <p:bldP spid="2" grpId="0"/>
      <p:bldP spid="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5" name="Text Box 7"/>
          <p:cNvSpPr txBox="1">
            <a:spLocks noChangeArrowheads="1"/>
          </p:cNvSpPr>
          <p:nvPr/>
        </p:nvSpPr>
        <p:spPr bwMode="auto">
          <a:xfrm>
            <a:off x="971550" y="1125538"/>
            <a:ext cx="4392613" cy="1322387"/>
          </a:xfrm>
          <a:prstGeom prst="rect">
            <a:avLst/>
          </a:prstGeom>
          <a:solidFill>
            <a:srgbClr val="C6E6E8"/>
          </a:solidFill>
          <a:ln w="28575">
            <a:solidFill>
              <a:srgbClr val="C00000"/>
            </a:solidFill>
            <a:miter lim="800000"/>
            <a:headEnd/>
            <a:tailEnd/>
          </a:ln>
          <a:effectLst>
            <a:outerShdw dist="35921" dir="2700000" algn="ctr" rotWithShape="0">
              <a:schemeClr val="bg2"/>
            </a:outerShdw>
          </a:effectLs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2400" dirty="0"/>
              <a:t>Autores </a:t>
            </a:r>
            <a:r>
              <a:rPr lang="es-ES" sz="2400" b="1" dirty="0">
                <a:solidFill>
                  <a:srgbClr val="C00000"/>
                </a:solidFill>
                <a:effectLst>
                  <a:outerShdw blurRad="38100" dist="38100" dir="2700000" algn="tl">
                    <a:srgbClr val="000000">
                      <a:alpha val="43137"/>
                    </a:srgbClr>
                  </a:outerShdw>
                </a:effectLst>
              </a:rPr>
              <a:t>INVITADOS</a:t>
            </a:r>
            <a:r>
              <a:rPr lang="es-ES" sz="2400" b="1" dirty="0">
                <a:solidFill>
                  <a:srgbClr val="CC0000"/>
                </a:solidFill>
              </a:rPr>
              <a:t> </a:t>
            </a:r>
            <a:r>
              <a:rPr lang="es-ES" i="1" dirty="0" err="1"/>
              <a:t>guest</a:t>
            </a:r>
            <a:r>
              <a:rPr lang="es-ES" i="1" dirty="0"/>
              <a:t> </a:t>
            </a:r>
            <a:endParaRPr lang="es-ES" b="1" dirty="0">
              <a:solidFill>
                <a:srgbClr val="CC0000"/>
              </a:solidFill>
            </a:endParaRPr>
          </a:p>
          <a:p>
            <a:pPr algn="l" eaLnBrk="1" hangingPunct="1"/>
            <a:endParaRPr lang="es-ES" sz="800" dirty="0"/>
          </a:p>
          <a:p>
            <a:pPr algn="l" eaLnBrk="1" hangingPunct="1"/>
            <a:r>
              <a:rPr lang="es-ES" sz="1600" dirty="0"/>
              <a:t>Los que </a:t>
            </a:r>
            <a:r>
              <a:rPr lang="es-ES" sz="1600" b="1" u="sng" dirty="0"/>
              <a:t>NO cumplen</a:t>
            </a:r>
            <a:r>
              <a:rPr lang="es-ES" sz="1600" dirty="0"/>
              <a:t> los criterios de autor y son listados como autores por su rango, reputación o supuesta influencia</a:t>
            </a:r>
          </a:p>
        </p:txBody>
      </p:sp>
      <p:sp>
        <p:nvSpPr>
          <p:cNvPr id="258056" name="Text Box 8"/>
          <p:cNvSpPr txBox="1">
            <a:spLocks noChangeArrowheads="1"/>
          </p:cNvSpPr>
          <p:nvPr/>
        </p:nvSpPr>
        <p:spPr bwMode="auto">
          <a:xfrm>
            <a:off x="2338388" y="2852738"/>
            <a:ext cx="4467225" cy="1322387"/>
          </a:xfrm>
          <a:prstGeom prst="rect">
            <a:avLst/>
          </a:prstGeom>
          <a:solidFill>
            <a:srgbClr val="C6E6E8"/>
          </a:solidFill>
          <a:ln w="28575">
            <a:solidFill>
              <a:srgbClr val="C00000"/>
            </a:solidFill>
            <a:miter lim="800000"/>
            <a:headEnd/>
            <a:tailEnd/>
          </a:ln>
          <a:effectLst>
            <a:outerShdw dist="35921" dir="2700000" algn="ctr" rotWithShape="0">
              <a:schemeClr val="bg2"/>
            </a:outerShdw>
          </a:effectLs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2400" dirty="0"/>
              <a:t>Autores </a:t>
            </a:r>
            <a:r>
              <a:rPr lang="es-ES" sz="2400" b="1" dirty="0">
                <a:solidFill>
                  <a:srgbClr val="C00000"/>
                </a:solidFill>
                <a:effectLst>
                  <a:outerShdw blurRad="38100" dist="38100" dir="2700000" algn="tl">
                    <a:srgbClr val="000000">
                      <a:alpha val="43137"/>
                    </a:srgbClr>
                  </a:outerShdw>
                </a:effectLst>
              </a:rPr>
              <a:t>HONORARIOS</a:t>
            </a:r>
            <a:r>
              <a:rPr lang="es-ES" sz="2400" b="1" dirty="0">
                <a:solidFill>
                  <a:srgbClr val="CC0000"/>
                </a:solidFill>
              </a:rPr>
              <a:t> </a:t>
            </a:r>
            <a:r>
              <a:rPr lang="es-ES" i="1" dirty="0" err="1"/>
              <a:t>gift</a:t>
            </a:r>
            <a:r>
              <a:rPr lang="es-ES" i="1" dirty="0"/>
              <a:t> </a:t>
            </a:r>
            <a:endParaRPr lang="es-ES" b="1" dirty="0">
              <a:solidFill>
                <a:srgbClr val="CC0000"/>
              </a:solidFill>
            </a:endParaRPr>
          </a:p>
          <a:p>
            <a:pPr algn="l" eaLnBrk="1" hangingPunct="1"/>
            <a:endParaRPr lang="es-ES" sz="800" dirty="0"/>
          </a:p>
          <a:p>
            <a:pPr algn="l" eaLnBrk="1" hangingPunct="1"/>
            <a:r>
              <a:rPr lang="es-ES" sz="1600" dirty="0"/>
              <a:t>Los que </a:t>
            </a:r>
            <a:r>
              <a:rPr lang="es-ES" sz="1600" b="1" u="sng" dirty="0"/>
              <a:t>NO cumplen</a:t>
            </a:r>
            <a:r>
              <a:rPr lang="es-ES" sz="1600" dirty="0"/>
              <a:t> los criterios de autor y son listados como autores por favor personal o en retorno por pago de algo</a:t>
            </a:r>
          </a:p>
        </p:txBody>
      </p:sp>
      <p:sp>
        <p:nvSpPr>
          <p:cNvPr id="258057" name="Text Box 9"/>
          <p:cNvSpPr txBox="1">
            <a:spLocks noChangeArrowheads="1"/>
          </p:cNvSpPr>
          <p:nvPr/>
        </p:nvSpPr>
        <p:spPr bwMode="auto">
          <a:xfrm>
            <a:off x="3779838" y="4652963"/>
            <a:ext cx="4392612" cy="1077912"/>
          </a:xfrm>
          <a:prstGeom prst="rect">
            <a:avLst/>
          </a:prstGeom>
          <a:solidFill>
            <a:srgbClr val="C6E6E8"/>
          </a:solidFill>
          <a:ln w="28575">
            <a:solidFill>
              <a:srgbClr val="C00000"/>
            </a:solidFill>
            <a:miter lim="800000"/>
            <a:headEnd/>
            <a:tailEnd/>
          </a:ln>
          <a:effectLst>
            <a:outerShdw dist="35921" dir="2700000" algn="ctr" rotWithShape="0">
              <a:schemeClr val="bg2"/>
            </a:outerShdw>
          </a:effectLs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2400" dirty="0"/>
              <a:t>Autores </a:t>
            </a:r>
            <a:r>
              <a:rPr lang="es-ES" sz="2400" b="1" dirty="0">
                <a:solidFill>
                  <a:srgbClr val="C00000"/>
                </a:solidFill>
                <a:effectLst>
                  <a:outerShdw blurRad="38100" dist="38100" dir="2700000" algn="tl">
                    <a:srgbClr val="000000">
                      <a:alpha val="43137"/>
                    </a:srgbClr>
                  </a:outerShdw>
                </a:effectLst>
              </a:rPr>
              <a:t>FANTASMAS</a:t>
            </a:r>
            <a:r>
              <a:rPr lang="es-ES" sz="2400" b="1" dirty="0">
                <a:solidFill>
                  <a:srgbClr val="CC0000"/>
                </a:solidFill>
              </a:rPr>
              <a:t> </a:t>
            </a:r>
            <a:r>
              <a:rPr lang="es-ES" i="1" dirty="0" err="1"/>
              <a:t>ghost</a:t>
            </a:r>
            <a:r>
              <a:rPr lang="es-ES" i="1" dirty="0"/>
              <a:t> </a:t>
            </a:r>
            <a:endParaRPr lang="es-ES" b="1" dirty="0">
              <a:solidFill>
                <a:srgbClr val="CC0000"/>
              </a:solidFill>
            </a:endParaRPr>
          </a:p>
          <a:p>
            <a:pPr algn="l" eaLnBrk="1" hangingPunct="1"/>
            <a:endParaRPr lang="es-ES" sz="800" dirty="0"/>
          </a:p>
          <a:p>
            <a:pPr algn="l" eaLnBrk="1" hangingPunct="1"/>
            <a:r>
              <a:rPr lang="es-ES" sz="1600" dirty="0"/>
              <a:t>Los que </a:t>
            </a:r>
            <a:r>
              <a:rPr lang="es-ES" sz="1600" b="1" u="sng" dirty="0"/>
              <a:t>cumplen</a:t>
            </a:r>
            <a:r>
              <a:rPr lang="es-ES" sz="1600" dirty="0"/>
              <a:t> los criterios de autor, pero NO son listados como autores</a:t>
            </a:r>
          </a:p>
        </p:txBody>
      </p:sp>
      <p:sp>
        <p:nvSpPr>
          <p:cNvPr id="258058" name="Text Box 10"/>
          <p:cNvSpPr txBox="1">
            <a:spLocks noChangeArrowheads="1"/>
          </p:cNvSpPr>
          <p:nvPr/>
        </p:nvSpPr>
        <p:spPr bwMode="auto">
          <a:xfrm>
            <a:off x="323850" y="5949950"/>
            <a:ext cx="4248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s-ES" sz="1200">
                <a:effectLst>
                  <a:outerShdw blurRad="38100" dist="38100" dir="2700000" algn="tl">
                    <a:srgbClr val="C0C0C0"/>
                  </a:outerShdw>
                </a:effectLst>
              </a:rPr>
              <a:t>E. Wager &amp; S. Kleinert. Responsible research publication: International standards for authors 2011</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9" name="Rectangle 9"/>
          <p:cNvSpPr>
            <a:spLocks noChangeArrowheads="1"/>
          </p:cNvSpPr>
          <p:nvPr/>
        </p:nvSpPr>
        <p:spPr bwMode="auto">
          <a:xfrm>
            <a:off x="6996682" y="38205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80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nodeType="clickEffect">
                                  <p:stCondLst>
                                    <p:cond delay="0"/>
                                  </p:stCondLst>
                                  <p:iterate type="lt">
                                    <p:tmPct val="50000"/>
                                  </p:iterate>
                                  <p:childTnLst>
                                    <p:set>
                                      <p:cBhvr>
                                        <p:cTn id="10" dur="1" fill="hold">
                                          <p:stCondLst>
                                            <p:cond delay="0"/>
                                          </p:stCondLst>
                                        </p:cTn>
                                        <p:tgtEl>
                                          <p:spTgt spid="258055">
                                            <p:txEl>
                                              <p:pRg st="2" end="2"/>
                                            </p:txEl>
                                          </p:spTgt>
                                        </p:tgtEl>
                                        <p:attrNameLst>
                                          <p:attrName>style.visibility</p:attrName>
                                        </p:attrNameLst>
                                      </p:cBhvr>
                                      <p:to>
                                        <p:strVal val="visible"/>
                                      </p:to>
                                    </p:set>
                                    <p:anim calcmode="discrete" valueType="clr">
                                      <p:cBhvr override="childStyle">
                                        <p:cTn id="11" dur="80"/>
                                        <p:tgtEl>
                                          <p:spTgt spid="25805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258055">
                                            <p:txEl>
                                              <p:pRg st="2" end="2"/>
                                            </p:txEl>
                                          </p:spTgt>
                                        </p:tgtEl>
                                        <p:attrNameLst>
                                          <p:attrName>fillcolor</p:attrName>
                                        </p:attrNameLst>
                                      </p:cBhvr>
                                      <p:tavLst>
                                        <p:tav tm="0">
                                          <p:val>
                                            <p:clrVal>
                                              <a:schemeClr val="accent2"/>
                                            </p:clrVal>
                                          </p:val>
                                        </p:tav>
                                        <p:tav tm="50000">
                                          <p:val>
                                            <p:clrVal>
                                              <a:schemeClr val="hlink"/>
                                            </p:clrVal>
                                          </p:val>
                                        </p:tav>
                                      </p:tavLst>
                                    </p:anim>
                                    <p:set>
                                      <p:cBhvr>
                                        <p:cTn id="13" dur="80"/>
                                        <p:tgtEl>
                                          <p:spTgt spid="258055">
                                            <p:txEl>
                                              <p:pRg st="2" end="2"/>
                                            </p:txEl>
                                          </p:spTgt>
                                        </p:tgtEl>
                                        <p:attrNameLst>
                                          <p:attrName>fill.type</p:attrName>
                                        </p:attrNameLst>
                                      </p:cBhvr>
                                      <p:to>
                                        <p:strVal val="solid"/>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258056">
                                            <p:txEl>
                                              <p:pRg st="0" end="0"/>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7" presetClass="entr" presetSubtype="0" fill="hold" nodeType="clickEffect">
                                  <p:stCondLst>
                                    <p:cond delay="0"/>
                                  </p:stCondLst>
                                  <p:iterate type="lt">
                                    <p:tmPct val="50000"/>
                                  </p:iterate>
                                  <p:childTnLst>
                                    <p:set>
                                      <p:cBhvr>
                                        <p:cTn id="21" dur="1" fill="hold">
                                          <p:stCondLst>
                                            <p:cond delay="0"/>
                                          </p:stCondLst>
                                        </p:cTn>
                                        <p:tgtEl>
                                          <p:spTgt spid="258056">
                                            <p:txEl>
                                              <p:pRg st="2" end="2"/>
                                            </p:txEl>
                                          </p:spTgt>
                                        </p:tgtEl>
                                        <p:attrNameLst>
                                          <p:attrName>style.visibility</p:attrName>
                                        </p:attrNameLst>
                                      </p:cBhvr>
                                      <p:to>
                                        <p:strVal val="visible"/>
                                      </p:to>
                                    </p:set>
                                    <p:anim calcmode="discrete" valueType="clr">
                                      <p:cBhvr override="childStyle">
                                        <p:cTn id="22" dur="80"/>
                                        <p:tgtEl>
                                          <p:spTgt spid="258056">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258056">
                                            <p:txEl>
                                              <p:pRg st="2" end="2"/>
                                            </p:txEl>
                                          </p:spTgt>
                                        </p:tgtEl>
                                        <p:attrNameLst>
                                          <p:attrName>fillcolor</p:attrName>
                                        </p:attrNameLst>
                                      </p:cBhvr>
                                      <p:tavLst>
                                        <p:tav tm="0">
                                          <p:val>
                                            <p:clrVal>
                                              <a:schemeClr val="accent2"/>
                                            </p:clrVal>
                                          </p:val>
                                        </p:tav>
                                        <p:tav tm="50000">
                                          <p:val>
                                            <p:clrVal>
                                              <a:schemeClr val="hlink"/>
                                            </p:clrVal>
                                          </p:val>
                                        </p:tav>
                                      </p:tavLst>
                                    </p:anim>
                                    <p:set>
                                      <p:cBhvr>
                                        <p:cTn id="24" dur="80"/>
                                        <p:tgtEl>
                                          <p:spTgt spid="258056">
                                            <p:txEl>
                                              <p:pRg st="2" end="2"/>
                                            </p:txEl>
                                          </p:spTgt>
                                        </p:tgtEl>
                                        <p:attrNameLst>
                                          <p:attrName>fill.type</p:attrName>
                                        </p:attrNameLst>
                                      </p:cBhvr>
                                      <p:to>
                                        <p:strVal val="solid"/>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258057">
                                            <p:txEl>
                                              <p:pRg st="0" end="0"/>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27" presetClass="entr" presetSubtype="0" fill="hold" nodeType="clickEffect">
                                  <p:stCondLst>
                                    <p:cond delay="0"/>
                                  </p:stCondLst>
                                  <p:iterate type="lt">
                                    <p:tmPct val="50000"/>
                                  </p:iterate>
                                  <p:childTnLst>
                                    <p:set>
                                      <p:cBhvr>
                                        <p:cTn id="32" dur="1" fill="hold">
                                          <p:stCondLst>
                                            <p:cond delay="0"/>
                                          </p:stCondLst>
                                        </p:cTn>
                                        <p:tgtEl>
                                          <p:spTgt spid="258057">
                                            <p:txEl>
                                              <p:pRg st="2" end="2"/>
                                            </p:txEl>
                                          </p:spTgt>
                                        </p:tgtEl>
                                        <p:attrNameLst>
                                          <p:attrName>style.visibility</p:attrName>
                                        </p:attrNameLst>
                                      </p:cBhvr>
                                      <p:to>
                                        <p:strVal val="visible"/>
                                      </p:to>
                                    </p:set>
                                    <p:anim calcmode="discrete" valueType="clr">
                                      <p:cBhvr override="childStyle">
                                        <p:cTn id="33" dur="80"/>
                                        <p:tgtEl>
                                          <p:spTgt spid="258057">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258057">
                                            <p:txEl>
                                              <p:pRg st="2" end="2"/>
                                            </p:txEl>
                                          </p:spTgt>
                                        </p:tgtEl>
                                        <p:attrNameLst>
                                          <p:attrName>fillcolor</p:attrName>
                                        </p:attrNameLst>
                                      </p:cBhvr>
                                      <p:tavLst>
                                        <p:tav tm="0">
                                          <p:val>
                                            <p:clrVal>
                                              <a:schemeClr val="accent2"/>
                                            </p:clrVal>
                                          </p:val>
                                        </p:tav>
                                        <p:tav tm="50000">
                                          <p:val>
                                            <p:clrVal>
                                              <a:schemeClr val="hlink"/>
                                            </p:clrVal>
                                          </p:val>
                                        </p:tav>
                                      </p:tavLst>
                                    </p:anim>
                                    <p:set>
                                      <p:cBhvr>
                                        <p:cTn id="35" dur="80"/>
                                        <p:tgtEl>
                                          <p:spTgt spid="258057">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7" name="Text Box 7"/>
          <p:cNvSpPr txBox="1">
            <a:spLocks noChangeArrowheads="1"/>
          </p:cNvSpPr>
          <p:nvPr/>
        </p:nvSpPr>
        <p:spPr bwMode="auto">
          <a:xfrm>
            <a:off x="1332646" y="1700808"/>
            <a:ext cx="6527800" cy="608012"/>
          </a:xfrm>
          <a:prstGeom prst="rect">
            <a:avLst/>
          </a:prstGeom>
          <a:solidFill>
            <a:srgbClr val="CC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3200" b="1">
                <a:solidFill>
                  <a:srgbClr val="CC3300"/>
                </a:solidFill>
                <a:effectLst>
                  <a:outerShdw blurRad="38100" dist="38100" dir="2700000" algn="tl">
                    <a:srgbClr val="000000"/>
                  </a:outerShdw>
                </a:effectLst>
              </a:rPr>
              <a:t>¿Qué son Autores “honorarios”?</a:t>
            </a:r>
          </a:p>
        </p:txBody>
      </p:sp>
      <p:sp>
        <p:nvSpPr>
          <p:cNvPr id="87048" name="Text Box 8"/>
          <p:cNvSpPr txBox="1">
            <a:spLocks noChangeArrowheads="1"/>
          </p:cNvSpPr>
          <p:nvPr/>
        </p:nvSpPr>
        <p:spPr bwMode="auto">
          <a:xfrm>
            <a:off x="1597025" y="2781300"/>
            <a:ext cx="5949950" cy="2592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dirty="0">
                <a:effectLst>
                  <a:outerShdw blurRad="38100" dist="38100" dir="2700000" algn="tl">
                    <a:srgbClr val="C0C0C0"/>
                  </a:outerShdw>
                </a:effectLst>
              </a:rPr>
              <a:t>Es concedido por diversas razones a quienes </a:t>
            </a:r>
            <a:r>
              <a:rPr lang="es-ES_tradnl" u="sng" dirty="0">
                <a:effectLst>
                  <a:outerShdw blurRad="38100" dist="38100" dir="2700000" algn="tl">
                    <a:srgbClr val="C0C0C0"/>
                  </a:outerShdw>
                </a:effectLst>
              </a:rPr>
              <a:t>NO</a:t>
            </a:r>
            <a:r>
              <a:rPr lang="es-ES_tradnl" dirty="0">
                <a:effectLst>
                  <a:outerShdw blurRad="38100" dist="38100" dir="2700000" algn="tl">
                    <a:srgbClr val="C0C0C0"/>
                  </a:outerShdw>
                </a:effectLst>
              </a:rPr>
              <a:t> </a:t>
            </a:r>
          </a:p>
          <a:p>
            <a:pPr>
              <a:defRPr/>
            </a:pPr>
            <a:r>
              <a:rPr lang="es-ES_tradnl" dirty="0">
                <a:effectLst>
                  <a:outerShdw blurRad="38100" dist="38100" dir="2700000" algn="tl">
                    <a:srgbClr val="C0C0C0"/>
                  </a:outerShdw>
                </a:effectLst>
              </a:rPr>
              <a:t>jugaron papel importante en el trabajo o ninguno</a:t>
            </a:r>
          </a:p>
          <a:p>
            <a:pPr>
              <a:defRPr/>
            </a:pPr>
            <a:endParaRPr lang="es-ES_tradnl" sz="2400" dirty="0">
              <a:effectLst>
                <a:outerShdw blurRad="38100" dist="38100" dir="2700000" algn="tl">
                  <a:srgbClr val="C0C0C0"/>
                </a:outerShdw>
              </a:effectLst>
            </a:endParaRPr>
          </a:p>
          <a:p>
            <a:pPr>
              <a:defRPr/>
            </a:pPr>
            <a:r>
              <a:rPr lang="es-ES_tradnl" sz="1800" dirty="0">
                <a:effectLst>
                  <a:outerShdw blurRad="38100" dist="38100" dir="2700000" algn="tl">
                    <a:srgbClr val="C0C0C0"/>
                  </a:outerShdw>
                </a:effectLst>
              </a:rPr>
              <a:t>Según </a:t>
            </a:r>
            <a:r>
              <a:rPr lang="es-ES_tradnl" sz="1800" dirty="0" err="1">
                <a:effectLst>
                  <a:outerShdw blurRad="38100" dist="38100" dir="2700000" algn="tl">
                    <a:srgbClr val="C0C0C0"/>
                  </a:outerShdw>
                </a:effectLst>
              </a:rPr>
              <a:t>The</a:t>
            </a:r>
            <a:r>
              <a:rPr lang="es-ES_tradnl" sz="1800" dirty="0">
                <a:effectLst>
                  <a:outerShdw blurRad="38100" dist="38100" dir="2700000" algn="tl">
                    <a:srgbClr val="C0C0C0"/>
                  </a:outerShdw>
                </a:effectLst>
              </a:rPr>
              <a:t> </a:t>
            </a:r>
            <a:r>
              <a:rPr lang="es-ES_tradnl" sz="1800" dirty="0" err="1">
                <a:effectLst>
                  <a:outerShdw blurRad="38100" dist="38100" dir="2700000" algn="tl">
                    <a:srgbClr val="C0C0C0"/>
                  </a:outerShdw>
                </a:effectLst>
              </a:rPr>
              <a:t>National</a:t>
            </a:r>
            <a:r>
              <a:rPr lang="es-ES_tradnl" sz="1800" dirty="0">
                <a:effectLst>
                  <a:outerShdw blurRad="38100" dist="38100" dir="2700000" algn="tl">
                    <a:srgbClr val="C0C0C0"/>
                  </a:outerShdw>
                </a:effectLst>
              </a:rPr>
              <a:t> </a:t>
            </a:r>
            <a:r>
              <a:rPr lang="es-ES_tradnl" sz="1800" dirty="0" err="1">
                <a:effectLst>
                  <a:outerShdw blurRad="38100" dist="38100" dir="2700000" algn="tl">
                    <a:srgbClr val="C0C0C0"/>
                  </a:outerShdw>
                </a:effectLst>
              </a:rPr>
              <a:t>Academy</a:t>
            </a:r>
            <a:r>
              <a:rPr lang="es-ES_tradnl" sz="1800" dirty="0">
                <a:effectLst>
                  <a:outerShdw blurRad="38100" dist="38100" dir="2700000" algn="tl">
                    <a:srgbClr val="C0C0C0"/>
                  </a:outerShdw>
                </a:effectLst>
              </a:rPr>
              <a:t> of </a:t>
            </a:r>
            <a:r>
              <a:rPr lang="es-ES_tradnl" sz="1800" dirty="0" err="1">
                <a:effectLst>
                  <a:outerShdw blurRad="38100" dist="38100" dir="2700000" algn="tl">
                    <a:srgbClr val="C0C0C0"/>
                  </a:outerShdw>
                </a:effectLst>
              </a:rPr>
              <a:t>Sciences</a:t>
            </a:r>
            <a:r>
              <a:rPr lang="es-ES_tradnl" sz="1800" dirty="0">
                <a:effectLst>
                  <a:outerShdw blurRad="38100" dist="38100" dir="2700000" algn="tl">
                    <a:srgbClr val="C0C0C0"/>
                  </a:outerShdw>
                </a:effectLst>
              </a:rPr>
              <a:t> </a:t>
            </a:r>
          </a:p>
          <a:p>
            <a:pPr>
              <a:defRPr/>
            </a:pPr>
            <a:r>
              <a:rPr lang="es-ES_tradnl" sz="1800" dirty="0">
                <a:effectLst>
                  <a:outerShdw blurRad="38100" dist="38100" dir="2700000" algn="tl">
                    <a:srgbClr val="C0C0C0"/>
                  </a:outerShdw>
                </a:effectLst>
              </a:rPr>
              <a:t>estas prácticas:</a:t>
            </a:r>
          </a:p>
          <a:p>
            <a:pPr>
              <a:defRPr/>
            </a:pPr>
            <a:endParaRPr lang="es-ES_tradnl" sz="1000" dirty="0">
              <a:effectLst>
                <a:outerShdw blurRad="38100" dist="38100" dir="2700000" algn="tl">
                  <a:srgbClr val="C0C0C0"/>
                </a:outerShdw>
              </a:effectLst>
            </a:endParaRPr>
          </a:p>
          <a:p>
            <a:pPr>
              <a:defRPr/>
            </a:pPr>
            <a:r>
              <a:rPr lang="es-ES_tradnl" sz="1800" dirty="0">
                <a:effectLst>
                  <a:outerShdw blurRad="38100" dist="38100" dir="2700000" algn="tl">
                    <a:srgbClr val="C0C0C0"/>
                  </a:outerShdw>
                </a:effectLst>
              </a:rPr>
              <a:t>“</a:t>
            </a:r>
            <a:r>
              <a:rPr lang="es-ES_tradnl" sz="1800" i="1" dirty="0">
                <a:effectLst>
                  <a:outerShdw blurRad="38100" dist="38100" dir="2700000" algn="tl">
                    <a:srgbClr val="C0C0C0"/>
                  </a:outerShdw>
                </a:effectLst>
              </a:rPr>
              <a:t>Diluyen el crédito de los que trabajaron </a:t>
            </a:r>
          </a:p>
          <a:p>
            <a:pPr>
              <a:defRPr/>
            </a:pPr>
            <a:r>
              <a:rPr lang="es-ES_tradnl" sz="1800" i="1" dirty="0">
                <a:effectLst>
                  <a:outerShdw blurRad="38100" dist="38100" dir="2700000" algn="tl">
                    <a:srgbClr val="C0C0C0"/>
                  </a:outerShdw>
                </a:effectLst>
              </a:rPr>
              <a:t>Infla las credenciales de esos honrados</a:t>
            </a:r>
          </a:p>
          <a:p>
            <a:pPr>
              <a:defRPr/>
            </a:pPr>
            <a:r>
              <a:rPr lang="es-ES_tradnl" sz="1800" i="1" dirty="0">
                <a:effectLst>
                  <a:outerShdw blurRad="38100" dist="38100" dir="2700000" algn="tl">
                    <a:srgbClr val="C0C0C0"/>
                  </a:outerShdw>
                </a:effectLst>
              </a:rPr>
              <a:t>Hace más difícil la atribución apropiada del crédito</a:t>
            </a:r>
            <a:r>
              <a:rPr lang="es-ES_tradnl" sz="1800" dirty="0">
                <a:effectLst>
                  <a:outerShdw blurRad="38100" dist="38100" dir="2700000" algn="tl">
                    <a:srgbClr val="C0C0C0"/>
                  </a:outerShdw>
                </a:effectLst>
              </a:rPr>
              <a:t>”</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7" name="Rectangle 9"/>
          <p:cNvSpPr>
            <a:spLocks noChangeArrowheads="1"/>
          </p:cNvSpPr>
          <p:nvPr/>
        </p:nvSpPr>
        <p:spPr bwMode="auto">
          <a:xfrm>
            <a:off x="6996682" y="38205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87047"/>
                                        </p:tgtEl>
                                        <p:attrNameLst>
                                          <p:attrName>style.visibility</p:attrName>
                                        </p:attrNameLst>
                                      </p:cBhvr>
                                      <p:to>
                                        <p:strVal val="visible"/>
                                      </p:to>
                                    </p:set>
                                    <p:anim calcmode="discrete" valueType="clr">
                                      <p:cBhvr override="childStyle">
                                        <p:cTn id="7" dur="80"/>
                                        <p:tgtEl>
                                          <p:spTgt spid="8704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87047"/>
                                        </p:tgtEl>
                                        <p:attrNameLst>
                                          <p:attrName>fillcolor</p:attrName>
                                        </p:attrNameLst>
                                      </p:cBhvr>
                                      <p:tavLst>
                                        <p:tav tm="0">
                                          <p:val>
                                            <p:clrVal>
                                              <a:schemeClr val="accent2"/>
                                            </p:clrVal>
                                          </p:val>
                                        </p:tav>
                                        <p:tav tm="50000">
                                          <p:val>
                                            <p:clrVal>
                                              <a:schemeClr val="hlink"/>
                                            </p:clrVal>
                                          </p:val>
                                        </p:tav>
                                      </p:tavLst>
                                    </p:anim>
                                    <p:set>
                                      <p:cBhvr>
                                        <p:cTn id="9" dur="80"/>
                                        <p:tgtEl>
                                          <p:spTgt spid="87047"/>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87048">
                                            <p:txEl>
                                              <p:pRg st="0" end="0"/>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87048">
                                            <p:txEl>
                                              <p:pRg st="1" end="1"/>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87048">
                                            <p:txEl>
                                              <p:pRg st="3" end="3"/>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87048">
                                            <p:txEl>
                                              <p:pRg st="4" end="4"/>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87048">
                                            <p:txEl>
                                              <p:pRg st="6" end="6"/>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87048">
                                            <p:txEl>
                                              <p:pRg st="7" end="7"/>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8704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7"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4755" name="Rectangle 3"/>
          <p:cNvSpPr>
            <a:spLocks noChangeArrowheads="1"/>
          </p:cNvSpPr>
          <p:nvPr/>
        </p:nvSpPr>
        <p:spPr bwMode="auto">
          <a:xfrm>
            <a:off x="0" y="16129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eaLnBrk="0" hangingPunct="0"/>
            <a:endParaRPr lang="es-ES" sz="3600"/>
          </a:p>
        </p:txBody>
      </p:sp>
      <p:pic>
        <p:nvPicPr>
          <p:cNvPr id="185348" name="Picture 4" descr="cgon616l"/>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82825" y="1592263"/>
            <a:ext cx="5026025" cy="3671887"/>
          </a:xfrm>
          <a:prstGeom prst="rect">
            <a:avLst/>
          </a:prstGeom>
          <a:noFill/>
          <a:ln w="9525">
            <a:solidFill>
              <a:srgbClr val="CC0066"/>
            </a:solidFill>
            <a:miter lim="800000"/>
            <a:headEnd/>
            <a:tailEnd/>
          </a:ln>
          <a:extLst>
            <a:ext uri="{909E8E84-426E-40DD-AFC4-6F175D3DCCD1}">
              <a14:hiddenFill xmlns:a14="http://schemas.microsoft.com/office/drawing/2010/main" xmlns="">
                <a:solidFill>
                  <a:srgbClr val="FFFFFF"/>
                </a:solidFill>
              </a14:hiddenFill>
            </a:ext>
          </a:extLst>
        </p:spPr>
      </p:pic>
      <p:sp>
        <p:nvSpPr>
          <p:cNvPr id="185349" name="Rectangle 5"/>
          <p:cNvSpPr>
            <a:spLocks noChangeArrowheads="1"/>
          </p:cNvSpPr>
          <p:nvPr/>
        </p:nvSpPr>
        <p:spPr bwMode="auto">
          <a:xfrm>
            <a:off x="827584" y="2609624"/>
            <a:ext cx="1776413" cy="822325"/>
          </a:xfrm>
          <a:prstGeom prst="rect">
            <a:avLst/>
          </a:prstGeom>
          <a:solidFill>
            <a:schemeClr val="bg1"/>
          </a:solidFill>
          <a:ln>
            <a:noFill/>
          </a:ln>
          <a:effectLst/>
          <a:extLst/>
        </p:spPr>
        <p:txBody>
          <a:bodyPr wrap="none" anchor="ctr">
            <a:spAutoFit/>
          </a:bodyPr>
          <a:lstStyle/>
          <a:p>
            <a:pPr algn="l" eaLnBrk="0" hangingPunct="0">
              <a:defRPr/>
            </a:pPr>
            <a:r>
              <a:rPr lang="es-ES_tradnl" sz="2400">
                <a:solidFill>
                  <a:srgbClr val="CC0000"/>
                </a:solidFill>
                <a:effectLst>
                  <a:outerShdw blurRad="38100" dist="38100" dir="2700000" algn="tl">
                    <a:srgbClr val="000000"/>
                  </a:outerShdw>
                </a:effectLst>
                <a:cs typeface="Times New Roman" pitchFamily="18" charset="0"/>
              </a:rPr>
              <a:t>Autores </a:t>
            </a:r>
          </a:p>
          <a:p>
            <a:pPr algn="l" eaLnBrk="0" hangingPunct="0">
              <a:defRPr/>
            </a:pPr>
            <a:r>
              <a:rPr lang="es-ES_tradnl" sz="2400">
                <a:solidFill>
                  <a:srgbClr val="CC0000"/>
                </a:solidFill>
                <a:effectLst>
                  <a:outerShdw blurRad="38100" dist="38100" dir="2700000" algn="tl">
                    <a:srgbClr val="000000"/>
                  </a:outerShdw>
                </a:effectLst>
                <a:cs typeface="Times New Roman" pitchFamily="18" charset="0"/>
              </a:rPr>
              <a:t>fantasma….</a:t>
            </a:r>
            <a:endParaRPr lang="es-ES" sz="2400">
              <a:solidFill>
                <a:srgbClr val="CC0000"/>
              </a:solidFill>
              <a:effectLst>
                <a:outerShdw blurRad="38100" dist="38100" dir="2700000" algn="tl">
                  <a:srgbClr val="000000"/>
                </a:outerShdw>
              </a:effectLst>
            </a:endParaRPr>
          </a:p>
        </p:txBody>
      </p:sp>
      <p:sp>
        <p:nvSpPr>
          <p:cNvPr id="74758" name="Rectangle 6"/>
          <p:cNvSpPr>
            <a:spLocks noChangeArrowheads="1"/>
          </p:cNvSpPr>
          <p:nvPr/>
        </p:nvSpPr>
        <p:spPr bwMode="auto">
          <a:xfrm>
            <a:off x="0" y="206375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s-VE"/>
          </a:p>
        </p:txBody>
      </p:sp>
      <p:sp>
        <p:nvSpPr>
          <p:cNvPr id="74759" name="Rectangle 7"/>
          <p:cNvSpPr>
            <a:spLocks noChangeArrowheads="1"/>
          </p:cNvSpPr>
          <p:nvPr/>
        </p:nvSpPr>
        <p:spPr bwMode="auto">
          <a:xfrm>
            <a:off x="2827338" y="5300663"/>
            <a:ext cx="4084637"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algn="l" eaLnBrk="0" hangingPunct="0"/>
            <a:endParaRPr lang="es-ES_tradnl" sz="1000" b="1">
              <a:cs typeface="Times New Roman" pitchFamily="18" charset="0"/>
              <a:hlinkClick r:id="rId3"/>
            </a:endParaRPr>
          </a:p>
          <a:p>
            <a:pPr algn="l" eaLnBrk="0" hangingPunct="0"/>
            <a:r>
              <a:rPr lang="es-ES_tradnl" sz="1000" b="1">
                <a:cs typeface="Times New Roman" pitchFamily="18" charset="0"/>
                <a:hlinkClick r:id="rId3"/>
              </a:rPr>
              <a:t>http://www.cartoonstock.com/cartoonview.asp?catref=cgon616</a:t>
            </a:r>
            <a:endParaRPr lang="es-ES" sz="3600" b="1"/>
          </a:p>
        </p:txBody>
      </p:sp>
      <p:sp>
        <p:nvSpPr>
          <p:cNvPr id="185352" name="Rectangle 8"/>
          <p:cNvSpPr>
            <a:spLocks noChangeArrowheads="1"/>
          </p:cNvSpPr>
          <p:nvPr/>
        </p:nvSpPr>
        <p:spPr bwMode="auto">
          <a:xfrm>
            <a:off x="2851150" y="1700213"/>
            <a:ext cx="1476375" cy="703262"/>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0" hangingPunct="0"/>
            <a:r>
              <a:rPr lang="es-ES_tradnl" sz="1600" b="1"/>
              <a:t>Mi Vida</a:t>
            </a:r>
          </a:p>
          <a:p>
            <a:pPr eaLnBrk="0" hangingPunct="0"/>
            <a:r>
              <a:rPr lang="es-ES_tradnl" sz="1600" b="1"/>
              <a:t>Fabulosa</a:t>
            </a:r>
          </a:p>
          <a:p>
            <a:pPr eaLnBrk="0" hangingPunct="0"/>
            <a:endParaRPr lang="es-ES_tradnl" sz="800" b="1"/>
          </a:p>
        </p:txBody>
      </p:sp>
      <p:sp>
        <p:nvSpPr>
          <p:cNvPr id="185353" name="Rectangle 9"/>
          <p:cNvSpPr>
            <a:spLocks noChangeArrowheads="1"/>
          </p:cNvSpPr>
          <p:nvPr/>
        </p:nvSpPr>
        <p:spPr bwMode="auto">
          <a:xfrm>
            <a:off x="4508500" y="1844675"/>
            <a:ext cx="1422400" cy="70167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s-ES_tradnl" b="1"/>
              <a:t>Conozca </a:t>
            </a:r>
          </a:p>
          <a:p>
            <a:r>
              <a:rPr lang="es-ES_tradnl" b="1"/>
              <a:t>al autor!</a:t>
            </a:r>
          </a:p>
        </p:txBody>
      </p:sp>
      <p:sp>
        <p:nvSpPr>
          <p:cNvPr id="10"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1" name="Rectangle 9"/>
          <p:cNvSpPr>
            <a:spLocks noChangeArrowheads="1"/>
          </p:cNvSpPr>
          <p:nvPr/>
        </p:nvSpPr>
        <p:spPr bwMode="auto">
          <a:xfrm>
            <a:off x="6996682" y="38205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534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53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53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53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9" grpId="0" animBg="1"/>
      <p:bldP spid="185352" grpId="0" animBg="1"/>
      <p:bldP spid="185353"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Text Box 4"/>
          <p:cNvSpPr txBox="1">
            <a:spLocks noChangeArrowheads="1"/>
          </p:cNvSpPr>
          <p:nvPr/>
        </p:nvSpPr>
        <p:spPr bwMode="auto">
          <a:xfrm>
            <a:off x="1401763" y="1484313"/>
            <a:ext cx="6338887" cy="608012"/>
          </a:xfrm>
          <a:prstGeom prst="rect">
            <a:avLst/>
          </a:prstGeom>
          <a:solidFill>
            <a:srgbClr val="CCCCFF"/>
          </a:solidFill>
          <a:ln w="28575">
            <a:solidFill>
              <a:srgbClr val="CC0000"/>
            </a:solidFill>
            <a:miter lim="800000"/>
            <a:headEnd/>
            <a:tailEnd/>
          </a:ln>
          <a:effectLst>
            <a:outerShdw dist="35921" dir="2700000" algn="ctr" rotWithShape="0">
              <a:schemeClr val="tx1"/>
            </a:outerShdw>
          </a:effectLst>
        </p:spPr>
        <p:txBody>
          <a:bodyPr>
            <a:spAutoFit/>
          </a:bodyPr>
          <a:lstStyle/>
          <a:p>
            <a:pPr>
              <a:defRPr/>
            </a:pPr>
            <a:r>
              <a:rPr lang="es-ES_tradnl" sz="3200">
                <a:solidFill>
                  <a:srgbClr val="CC0000"/>
                </a:solidFill>
                <a:effectLst>
                  <a:outerShdw blurRad="38100" dist="38100" dir="2700000" algn="tl">
                    <a:srgbClr val="000000"/>
                  </a:outerShdw>
                </a:effectLst>
              </a:rPr>
              <a:t>¿Qué son Autores “fantasma”?</a:t>
            </a:r>
          </a:p>
        </p:txBody>
      </p:sp>
      <p:sp>
        <p:nvSpPr>
          <p:cNvPr id="91141" name="Text Box 5"/>
          <p:cNvSpPr txBox="1">
            <a:spLocks noChangeArrowheads="1"/>
          </p:cNvSpPr>
          <p:nvPr/>
        </p:nvSpPr>
        <p:spPr bwMode="auto">
          <a:xfrm>
            <a:off x="1306482" y="2781300"/>
            <a:ext cx="6540573" cy="13849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2400" b="1" dirty="0"/>
              <a:t>Caso VIOXX: </a:t>
            </a:r>
          </a:p>
          <a:p>
            <a:pPr>
              <a:defRPr/>
            </a:pPr>
            <a:r>
              <a:rPr lang="es-ES_tradnl" dirty="0" smtClean="0">
                <a:effectLst>
                  <a:outerShdw blurRad="38100" dist="38100" dir="2700000" algn="tl">
                    <a:srgbClr val="C0C0C0"/>
                  </a:outerShdw>
                </a:effectLst>
              </a:rPr>
              <a:t>Firmado por cardiólogo </a:t>
            </a:r>
            <a:r>
              <a:rPr lang="es-ES_tradnl" dirty="0">
                <a:effectLst>
                  <a:outerShdw blurRad="38100" dist="38100" dir="2700000" algn="tl">
                    <a:srgbClr val="C0C0C0"/>
                  </a:outerShdw>
                </a:effectLst>
              </a:rPr>
              <a:t>de </a:t>
            </a:r>
            <a:r>
              <a:rPr lang="es-ES_tradnl" dirty="0" err="1">
                <a:effectLst>
                  <a:outerShdw blurRad="38100" dist="38100" dir="2700000" algn="tl">
                    <a:srgbClr val="C0C0C0"/>
                  </a:outerShdw>
                </a:effectLst>
              </a:rPr>
              <a:t>Tuffs</a:t>
            </a:r>
            <a:r>
              <a:rPr lang="es-ES_tradnl" dirty="0">
                <a:effectLst>
                  <a:outerShdw blurRad="38100" dist="38100" dir="2700000" algn="tl">
                    <a:srgbClr val="C0C0C0"/>
                  </a:outerShdw>
                </a:effectLst>
              </a:rPr>
              <a:t> </a:t>
            </a:r>
            <a:r>
              <a:rPr lang="es-ES_tradnl" dirty="0" err="1">
                <a:effectLst>
                  <a:outerShdw blurRad="38100" dist="38100" dir="2700000" algn="tl">
                    <a:srgbClr val="C0C0C0"/>
                  </a:outerShdw>
                </a:effectLst>
              </a:rPr>
              <a:t>University</a:t>
            </a:r>
            <a:r>
              <a:rPr lang="es-ES_tradnl" dirty="0">
                <a:effectLst>
                  <a:outerShdw blurRad="38100" dist="38100" dir="2700000" algn="tl">
                    <a:srgbClr val="C0C0C0"/>
                  </a:outerShdw>
                </a:effectLst>
              </a:rPr>
              <a:t> y </a:t>
            </a:r>
            <a:endParaRPr lang="es-ES_tradnl" dirty="0" smtClean="0">
              <a:effectLst>
                <a:outerShdw blurRad="38100" dist="38100" dir="2700000" algn="tl">
                  <a:srgbClr val="C0C0C0"/>
                </a:outerShdw>
              </a:effectLst>
            </a:endParaRPr>
          </a:p>
          <a:p>
            <a:pPr>
              <a:defRPr/>
            </a:pPr>
            <a:r>
              <a:rPr lang="es-ES_tradnl" dirty="0" smtClean="0">
                <a:effectLst>
                  <a:outerShdw blurRad="38100" dist="38100" dir="2700000" algn="tl">
                    <a:srgbClr val="C0C0C0"/>
                  </a:outerShdw>
                </a:effectLst>
              </a:rPr>
              <a:t>autores escritores </a:t>
            </a:r>
            <a:r>
              <a:rPr lang="es-ES_tradnl" dirty="0">
                <a:effectLst>
                  <a:outerShdw blurRad="38100" dist="38100" dir="2700000" algn="tl">
                    <a:srgbClr val="C0C0C0"/>
                  </a:outerShdw>
                </a:effectLst>
              </a:rPr>
              <a:t>en compañía farmacéutica </a:t>
            </a:r>
            <a:r>
              <a:rPr lang="es-ES_tradnl" dirty="0" smtClean="0">
                <a:effectLst>
                  <a:outerShdw blurRad="38100" dist="38100" dir="2700000" algn="tl">
                    <a:srgbClr val="C0C0C0"/>
                  </a:outerShdw>
                </a:effectLst>
              </a:rPr>
              <a:t>Merck. </a:t>
            </a:r>
          </a:p>
          <a:p>
            <a:pPr>
              <a:defRPr/>
            </a:pPr>
            <a:r>
              <a:rPr lang="es-ES_tradnl" dirty="0" smtClean="0">
                <a:effectLst>
                  <a:outerShdw blurRad="38100" dist="38100" dir="2700000" algn="tl">
                    <a:srgbClr val="C0C0C0"/>
                  </a:outerShdw>
                </a:effectLst>
              </a:rPr>
              <a:t>Estudio publicado </a:t>
            </a:r>
            <a:r>
              <a:rPr lang="es-ES_tradnl" dirty="0">
                <a:effectLst>
                  <a:outerShdw blurRad="38100" dist="38100" dir="2700000" algn="tl">
                    <a:srgbClr val="C0C0C0"/>
                  </a:outerShdw>
                </a:effectLst>
              </a:rPr>
              <a:t>e</a:t>
            </a:r>
            <a:r>
              <a:rPr lang="es-ES_tradnl" dirty="0" smtClean="0">
                <a:effectLst>
                  <a:outerShdw blurRad="38100" dist="38100" dir="2700000" algn="tl">
                    <a:srgbClr val="C0C0C0"/>
                  </a:outerShdw>
                </a:effectLst>
              </a:rPr>
              <a:t>n </a:t>
            </a:r>
            <a:r>
              <a:rPr lang="es-ES_tradnl" i="1" dirty="0" err="1" smtClean="0">
                <a:effectLst>
                  <a:outerShdw blurRad="38100" dist="38100" dir="2700000" algn="tl">
                    <a:srgbClr val="C0C0C0"/>
                  </a:outerShdw>
                </a:effectLst>
              </a:rPr>
              <a:t>Circulation</a:t>
            </a:r>
            <a:endParaRPr lang="es-ES_tradnl" i="1" dirty="0">
              <a:effectLst>
                <a:outerShdw blurRad="38100" dist="38100" dir="2700000" algn="tl">
                  <a:srgbClr val="C0C0C0"/>
                </a:outerShdw>
              </a:effectLst>
            </a:endParaRPr>
          </a:p>
        </p:txBody>
      </p:sp>
      <p:sp>
        <p:nvSpPr>
          <p:cNvPr id="91146" name="Text Box 10"/>
          <p:cNvSpPr txBox="1">
            <a:spLocks noChangeArrowheads="1"/>
          </p:cNvSpPr>
          <p:nvPr/>
        </p:nvSpPr>
        <p:spPr bwMode="auto">
          <a:xfrm>
            <a:off x="1093788" y="5013176"/>
            <a:ext cx="6954837" cy="914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dirty="0">
                <a:effectLst>
                  <a:outerShdw blurRad="38100" dist="38100" dir="2700000" algn="tl">
                    <a:srgbClr val="C0C0C0"/>
                  </a:outerShdw>
                </a:effectLst>
              </a:rPr>
              <a:t>Asociaciones entre la Industria y la Academia</a:t>
            </a:r>
          </a:p>
          <a:p>
            <a:pPr>
              <a:defRPr/>
            </a:pPr>
            <a:endParaRPr lang="es-ES_tradnl" sz="1000" dirty="0">
              <a:effectLst>
                <a:outerShdw blurRad="38100" dist="38100" dir="2700000" algn="tl">
                  <a:srgbClr val="C0C0C0"/>
                </a:outerShdw>
              </a:effectLst>
            </a:endParaRPr>
          </a:p>
          <a:p>
            <a:pPr>
              <a:defRPr/>
            </a:pPr>
            <a:r>
              <a:rPr lang="es-ES_tradnl" sz="2400" b="1" dirty="0">
                <a:solidFill>
                  <a:srgbClr val="CC0000"/>
                </a:solidFill>
                <a:effectLst>
                  <a:outerShdw blurRad="38100" dist="38100" dir="2700000" algn="tl">
                    <a:srgbClr val="C0C0C0"/>
                  </a:outerShdw>
                </a:effectLst>
              </a:rPr>
              <a:t>¡Conflictos de Interés y Daño a los Pacientes!</a:t>
            </a:r>
          </a:p>
        </p:txBody>
      </p:sp>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2" name="1 Rectángulo"/>
          <p:cNvSpPr/>
          <p:nvPr/>
        </p:nvSpPr>
        <p:spPr>
          <a:xfrm>
            <a:off x="5181698" y="4117460"/>
            <a:ext cx="2702670" cy="276999"/>
          </a:xfrm>
          <a:prstGeom prst="rect">
            <a:avLst/>
          </a:prstGeom>
        </p:spPr>
        <p:txBody>
          <a:bodyPr wrap="square">
            <a:spAutoFit/>
          </a:bodyPr>
          <a:lstStyle/>
          <a:p>
            <a:pPr lvl="0">
              <a:defRPr/>
            </a:pPr>
            <a:r>
              <a:rPr lang="es-ES_tradnl" sz="1200" i="1" dirty="0" err="1">
                <a:solidFill>
                  <a:srgbClr val="000000"/>
                </a:solidFill>
                <a:effectLst>
                  <a:outerShdw blurRad="38100" dist="38100" dir="2700000" algn="tl">
                    <a:srgbClr val="C0C0C0"/>
                  </a:outerShdw>
                </a:effectLst>
              </a:rPr>
              <a:t>The</a:t>
            </a:r>
            <a:r>
              <a:rPr lang="es-ES_tradnl" sz="1200" i="1" dirty="0">
                <a:solidFill>
                  <a:srgbClr val="000000"/>
                </a:solidFill>
                <a:effectLst>
                  <a:outerShdw blurRad="38100" dist="38100" dir="2700000" algn="tl">
                    <a:srgbClr val="C0C0C0"/>
                  </a:outerShdw>
                </a:effectLst>
              </a:rPr>
              <a:t> </a:t>
            </a:r>
            <a:r>
              <a:rPr lang="es-ES_tradnl" sz="1200" i="1" dirty="0" err="1">
                <a:solidFill>
                  <a:srgbClr val="000000"/>
                </a:solidFill>
                <a:effectLst>
                  <a:outerShdw blurRad="38100" dist="38100" dir="2700000" algn="tl">
                    <a:srgbClr val="C0C0C0"/>
                  </a:outerShdw>
                </a:effectLst>
              </a:rPr>
              <a:t>Age</a:t>
            </a:r>
            <a:r>
              <a:rPr lang="es-ES_tradnl" sz="1200" dirty="0">
                <a:solidFill>
                  <a:srgbClr val="000000"/>
                </a:solidFill>
                <a:effectLst>
                  <a:outerShdw blurRad="38100" dist="38100" dir="2700000" algn="tl">
                    <a:srgbClr val="C0C0C0"/>
                  </a:outerShdw>
                </a:effectLst>
              </a:rPr>
              <a:t> </a:t>
            </a:r>
            <a:r>
              <a:rPr lang="es-ES_tradnl" sz="1200" dirty="0" err="1">
                <a:solidFill>
                  <a:srgbClr val="000000"/>
                </a:solidFill>
                <a:effectLst>
                  <a:outerShdw blurRad="38100" dist="38100" dir="2700000" algn="tl">
                    <a:srgbClr val="C0C0C0"/>
                  </a:outerShdw>
                </a:effectLst>
              </a:rPr>
              <a:t>April</a:t>
            </a:r>
            <a:r>
              <a:rPr lang="es-ES_tradnl" sz="1200" dirty="0">
                <a:solidFill>
                  <a:srgbClr val="000000"/>
                </a:solidFill>
                <a:effectLst>
                  <a:outerShdw blurRad="38100" dist="38100" dir="2700000" algn="tl">
                    <a:srgbClr val="C0C0C0"/>
                  </a:outerShdw>
                </a:effectLst>
              </a:rPr>
              <a:t> 23, 2009</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91140"/>
                                        </p:tgtEl>
                                        <p:attrNameLst>
                                          <p:attrName>style.visibility</p:attrName>
                                        </p:attrNameLst>
                                      </p:cBhvr>
                                      <p:to>
                                        <p:strVal val="visible"/>
                                      </p:to>
                                    </p:set>
                                    <p:anim calcmode="discrete" valueType="clr">
                                      <p:cBhvr override="childStyle">
                                        <p:cTn id="7" dur="80"/>
                                        <p:tgtEl>
                                          <p:spTgt spid="9114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91140"/>
                                        </p:tgtEl>
                                        <p:attrNameLst>
                                          <p:attrName>fillcolor</p:attrName>
                                        </p:attrNameLst>
                                      </p:cBhvr>
                                      <p:tavLst>
                                        <p:tav tm="0">
                                          <p:val>
                                            <p:clrVal>
                                              <a:schemeClr val="accent2"/>
                                            </p:clrVal>
                                          </p:val>
                                        </p:tav>
                                        <p:tav tm="50000">
                                          <p:val>
                                            <p:clrVal>
                                              <a:schemeClr val="hlink"/>
                                            </p:clrVal>
                                          </p:val>
                                        </p:tav>
                                      </p:tavLst>
                                    </p:anim>
                                    <p:set>
                                      <p:cBhvr>
                                        <p:cTn id="9" dur="80"/>
                                        <p:tgtEl>
                                          <p:spTgt spid="91140"/>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1141"/>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27" presetClass="entr" presetSubtype="0" fill="hold" nodeType="clickEffect">
                                  <p:stCondLst>
                                    <p:cond delay="0"/>
                                  </p:stCondLst>
                                  <p:iterate type="lt">
                                    <p:tmPct val="50000"/>
                                  </p:iterate>
                                  <p:childTnLst>
                                    <p:set>
                                      <p:cBhvr>
                                        <p:cTn id="17" dur="1" fill="hold">
                                          <p:stCondLst>
                                            <p:cond delay="0"/>
                                          </p:stCondLst>
                                        </p:cTn>
                                        <p:tgtEl>
                                          <p:spTgt spid="91146">
                                            <p:txEl>
                                              <p:pRg st="0" end="0"/>
                                            </p:txEl>
                                          </p:spTgt>
                                        </p:tgtEl>
                                        <p:attrNameLst>
                                          <p:attrName>style.visibility</p:attrName>
                                        </p:attrNameLst>
                                      </p:cBhvr>
                                      <p:to>
                                        <p:strVal val="visible"/>
                                      </p:to>
                                    </p:set>
                                    <p:anim calcmode="discrete" valueType="clr">
                                      <p:cBhvr override="childStyle">
                                        <p:cTn id="18" dur="80"/>
                                        <p:tgtEl>
                                          <p:spTgt spid="9114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91146">
                                            <p:txEl>
                                              <p:pRg st="0" end="0"/>
                                            </p:txEl>
                                          </p:spTgt>
                                        </p:tgtEl>
                                        <p:attrNameLst>
                                          <p:attrName>fillcolor</p:attrName>
                                        </p:attrNameLst>
                                      </p:cBhvr>
                                      <p:tavLst>
                                        <p:tav tm="0">
                                          <p:val>
                                            <p:clrVal>
                                              <a:schemeClr val="accent2"/>
                                            </p:clrVal>
                                          </p:val>
                                        </p:tav>
                                        <p:tav tm="50000">
                                          <p:val>
                                            <p:clrVal>
                                              <a:schemeClr val="hlink"/>
                                            </p:clrVal>
                                          </p:val>
                                        </p:tav>
                                      </p:tavLst>
                                    </p:anim>
                                    <p:set>
                                      <p:cBhvr>
                                        <p:cTn id="20" dur="80"/>
                                        <p:tgtEl>
                                          <p:spTgt spid="91146">
                                            <p:txEl>
                                              <p:pRg st="0" end="0"/>
                                            </p:txEl>
                                          </p:spTgt>
                                        </p:tgtEl>
                                        <p:attrNameLst>
                                          <p:attrName>fill.type</p:attrName>
                                        </p:attrNameLst>
                                      </p:cBhvr>
                                      <p:to>
                                        <p:strVal val="solid"/>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27" presetClass="entr" presetSubtype="0" fill="hold" nodeType="clickEffect">
                                  <p:stCondLst>
                                    <p:cond delay="0"/>
                                  </p:stCondLst>
                                  <p:iterate type="lt">
                                    <p:tmPct val="50000"/>
                                  </p:iterate>
                                  <p:childTnLst>
                                    <p:set>
                                      <p:cBhvr>
                                        <p:cTn id="24" dur="1" fill="hold">
                                          <p:stCondLst>
                                            <p:cond delay="0"/>
                                          </p:stCondLst>
                                        </p:cTn>
                                        <p:tgtEl>
                                          <p:spTgt spid="91146">
                                            <p:txEl>
                                              <p:pRg st="2" end="2"/>
                                            </p:txEl>
                                          </p:spTgt>
                                        </p:tgtEl>
                                        <p:attrNameLst>
                                          <p:attrName>style.visibility</p:attrName>
                                        </p:attrNameLst>
                                      </p:cBhvr>
                                      <p:to>
                                        <p:strVal val="visible"/>
                                      </p:to>
                                    </p:set>
                                    <p:anim calcmode="discrete" valueType="clr">
                                      <p:cBhvr override="childStyle">
                                        <p:cTn id="25" dur="80"/>
                                        <p:tgtEl>
                                          <p:spTgt spid="91146">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91146">
                                            <p:txEl>
                                              <p:pRg st="2" end="2"/>
                                            </p:txEl>
                                          </p:spTgt>
                                        </p:tgtEl>
                                        <p:attrNameLst>
                                          <p:attrName>fillcolor</p:attrName>
                                        </p:attrNameLst>
                                      </p:cBhvr>
                                      <p:tavLst>
                                        <p:tav tm="0">
                                          <p:val>
                                            <p:clrVal>
                                              <a:schemeClr val="accent2"/>
                                            </p:clrVal>
                                          </p:val>
                                        </p:tav>
                                        <p:tav tm="50000">
                                          <p:val>
                                            <p:clrVal>
                                              <a:schemeClr val="hlink"/>
                                            </p:clrVal>
                                          </p:val>
                                        </p:tav>
                                      </p:tavLst>
                                    </p:anim>
                                    <p:set>
                                      <p:cBhvr>
                                        <p:cTn id="27" dur="80"/>
                                        <p:tgtEl>
                                          <p:spTgt spid="91146">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0" grpId="0" animBg="1"/>
      <p:bldP spid="91141"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1" name="Text Box 3"/>
          <p:cNvSpPr txBox="1">
            <a:spLocks noChangeArrowheads="1"/>
          </p:cNvSpPr>
          <p:nvPr/>
        </p:nvSpPr>
        <p:spPr bwMode="auto">
          <a:xfrm>
            <a:off x="1562100" y="1557338"/>
            <a:ext cx="6019800" cy="608012"/>
          </a:xfrm>
          <a:prstGeom prst="rect">
            <a:avLst/>
          </a:prstGeom>
          <a:solidFill>
            <a:srgbClr val="CC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3200" dirty="0">
                <a:solidFill>
                  <a:srgbClr val="CC0000"/>
                </a:solidFill>
                <a:effectLst>
                  <a:outerShdw blurRad="38100" dist="38100" dir="2700000" algn="tl">
                    <a:srgbClr val="000000"/>
                  </a:outerShdw>
                </a:effectLst>
              </a:rPr>
              <a:t>¿Qué son Autores “fantasma”?</a:t>
            </a:r>
          </a:p>
        </p:txBody>
      </p:sp>
      <p:sp>
        <p:nvSpPr>
          <p:cNvPr id="114697" name="Text Box 9"/>
          <p:cNvSpPr txBox="1">
            <a:spLocks noChangeArrowheads="1"/>
          </p:cNvSpPr>
          <p:nvPr/>
        </p:nvSpPr>
        <p:spPr bwMode="auto">
          <a:xfrm>
            <a:off x="878522" y="2420888"/>
            <a:ext cx="7386959"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2400" dirty="0">
                <a:effectLst>
                  <a:outerShdw blurRad="38100" dist="38100" dir="2700000" algn="tl">
                    <a:srgbClr val="C0C0C0"/>
                  </a:outerShdw>
                </a:effectLst>
              </a:rPr>
              <a:t>Unos escriben y otros dan el nombre como </a:t>
            </a:r>
            <a:r>
              <a:rPr lang="es-ES_tradnl" sz="2400" dirty="0" smtClean="0">
                <a:effectLst>
                  <a:outerShdw blurRad="38100" dist="38100" dir="2700000" algn="tl">
                    <a:srgbClr val="C0C0C0"/>
                  </a:outerShdw>
                </a:effectLst>
              </a:rPr>
              <a:t>autores</a:t>
            </a:r>
            <a:endParaRPr lang="es-ES_tradnl" sz="2400" dirty="0">
              <a:effectLst>
                <a:outerShdw blurRad="38100" dist="38100" dir="2700000" algn="tl">
                  <a:srgbClr val="C0C0C0"/>
                </a:outerShdw>
              </a:effectLst>
            </a:endParaRPr>
          </a:p>
        </p:txBody>
      </p:sp>
      <p:sp>
        <p:nvSpPr>
          <p:cNvPr id="114698" name="Text Box 10"/>
          <p:cNvSpPr txBox="1">
            <a:spLocks noChangeArrowheads="1"/>
          </p:cNvSpPr>
          <p:nvPr/>
        </p:nvSpPr>
        <p:spPr bwMode="auto">
          <a:xfrm>
            <a:off x="2483651" y="3068960"/>
            <a:ext cx="4222631" cy="1323439"/>
          </a:xfrm>
          <a:prstGeom prst="rect">
            <a:avLst/>
          </a:prstGeom>
          <a:solidFill>
            <a:srgbClr val="FFCCFF"/>
          </a:solidFill>
          <a:ln w="9525">
            <a:solidFill>
              <a:srgbClr val="CC0066"/>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4000" b="1" dirty="0">
                <a:solidFill>
                  <a:srgbClr val="CC3300"/>
                </a:solidFill>
                <a:effectLst>
                  <a:outerShdw blurRad="38100" dist="38100" dir="2700000" algn="tl">
                    <a:srgbClr val="000000">
                      <a:alpha val="43137"/>
                    </a:srgbClr>
                  </a:outerShdw>
                </a:effectLst>
              </a:rPr>
              <a:t>No es ético </a:t>
            </a:r>
          </a:p>
          <a:p>
            <a:pPr eaLnBrk="1" hangingPunct="1"/>
            <a:r>
              <a:rPr lang="es-ES_tradnl" sz="4000" b="1" dirty="0" smtClean="0">
                <a:solidFill>
                  <a:srgbClr val="CC3300"/>
                </a:solidFill>
                <a:effectLst>
                  <a:outerShdw blurRad="38100" dist="38100" dir="2700000" algn="tl">
                    <a:srgbClr val="000000">
                      <a:alpha val="43137"/>
                    </a:srgbClr>
                  </a:outerShdw>
                </a:effectLst>
              </a:rPr>
              <a:t>No es aceptable</a:t>
            </a:r>
            <a:endParaRPr lang="es-ES_tradnl" sz="4000" b="1" dirty="0">
              <a:solidFill>
                <a:srgbClr val="CC3300"/>
              </a:solidFill>
              <a:effectLst>
                <a:outerShdw blurRad="38100" dist="38100" dir="2700000" algn="tl">
                  <a:srgbClr val="000000">
                    <a:alpha val="43137"/>
                  </a:srgbClr>
                </a:outerShdw>
              </a:effectLst>
            </a:endParaRPr>
          </a:p>
        </p:txBody>
      </p:sp>
      <p:sp>
        <p:nvSpPr>
          <p:cNvPr id="114699" name="Text Box 11"/>
          <p:cNvSpPr txBox="1">
            <a:spLocks noChangeArrowheads="1"/>
          </p:cNvSpPr>
          <p:nvPr/>
        </p:nvSpPr>
        <p:spPr bwMode="auto">
          <a:xfrm>
            <a:off x="1948247" y="4653136"/>
            <a:ext cx="5293437"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1600" b="1" dirty="0" err="1"/>
              <a:t>The</a:t>
            </a:r>
            <a:r>
              <a:rPr lang="es-ES_tradnl" sz="1600" b="1" dirty="0"/>
              <a:t> </a:t>
            </a:r>
            <a:r>
              <a:rPr lang="es-ES_tradnl" sz="1600" b="1" dirty="0" err="1"/>
              <a:t>World</a:t>
            </a:r>
            <a:r>
              <a:rPr lang="es-ES_tradnl" sz="1600" b="1" dirty="0"/>
              <a:t> </a:t>
            </a:r>
            <a:r>
              <a:rPr lang="es-ES_tradnl" sz="1600" b="1" dirty="0" err="1"/>
              <a:t>Association</a:t>
            </a:r>
            <a:r>
              <a:rPr lang="es-ES_tradnl" sz="1600" b="1" dirty="0"/>
              <a:t> of Medical </a:t>
            </a:r>
            <a:r>
              <a:rPr lang="es-ES_tradnl" sz="1600" b="1" dirty="0" err="1" smtClean="0"/>
              <a:t>Editors</a:t>
            </a:r>
            <a:r>
              <a:rPr lang="es-ES_tradnl" sz="1600" b="1" dirty="0" smtClean="0"/>
              <a:t> </a:t>
            </a:r>
            <a:r>
              <a:rPr lang="es-ES_tradnl" sz="1600" b="1" dirty="0"/>
              <a:t>(WAME)</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469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469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46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7" grpId="0"/>
      <p:bldP spid="114698" grpId="0" animBg="1"/>
      <p:bldP spid="114699"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7"/>
          <p:cNvSpPr txBox="1">
            <a:spLocks noChangeArrowheads="1"/>
          </p:cNvSpPr>
          <p:nvPr/>
        </p:nvSpPr>
        <p:spPr bwMode="auto">
          <a:xfrm>
            <a:off x="1687236" y="1773238"/>
            <a:ext cx="5769529" cy="769441"/>
          </a:xfrm>
          <a:prstGeom prst="rect">
            <a:avLst/>
          </a:prstGeom>
          <a:solidFill>
            <a:srgbClr val="CCCCFF"/>
          </a:solidFill>
          <a:ln w="28575">
            <a:solidFill>
              <a:srgbClr val="CC0000"/>
            </a:solidFill>
            <a:miter lim="800000"/>
            <a:headEnd/>
            <a:tailEnd/>
          </a:ln>
          <a:effectLst>
            <a:outerShdw dist="38100" dir="7620000" sx="101000" sy="101000" algn="tl" rotWithShape="0">
              <a:prstClr val="black">
                <a:alpha val="40000"/>
              </a:prstClr>
            </a:outerShdw>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defRPr/>
            </a:pPr>
            <a:r>
              <a:rPr lang="es-ES_tradnl" sz="4400" dirty="0">
                <a:solidFill>
                  <a:srgbClr val="CC0000"/>
                </a:solidFill>
                <a:effectLst>
                  <a:outerShdw blurRad="38100" dist="38100" dir="2700000" algn="tl">
                    <a:srgbClr val="000000"/>
                  </a:outerShdw>
                </a:effectLst>
              </a:rPr>
              <a:t>Autores “fantasma</a:t>
            </a:r>
            <a:r>
              <a:rPr lang="es-ES_tradnl" sz="4400" dirty="0" smtClean="0">
                <a:solidFill>
                  <a:srgbClr val="CC0000"/>
                </a:solidFill>
                <a:effectLst>
                  <a:outerShdw blurRad="38100" dist="38100" dir="2700000" algn="tl">
                    <a:srgbClr val="000000"/>
                  </a:outerShdw>
                </a:effectLst>
              </a:rPr>
              <a:t>”…</a:t>
            </a:r>
            <a:endParaRPr lang="es-ES" sz="4400" dirty="0">
              <a:solidFill>
                <a:srgbClr val="C00000"/>
              </a:solidFill>
              <a:effectLst>
                <a:outerShdw blurRad="38100" dist="38100" dir="2700000" algn="tl">
                  <a:srgbClr val="FFFFFF"/>
                </a:outerShdw>
              </a:effectLst>
            </a:endParaRPr>
          </a:p>
        </p:txBody>
      </p:sp>
      <p:sp>
        <p:nvSpPr>
          <p:cNvPr id="12" name="Text Box 10"/>
          <p:cNvSpPr txBox="1">
            <a:spLocks noChangeArrowheads="1"/>
          </p:cNvSpPr>
          <p:nvPr/>
        </p:nvSpPr>
        <p:spPr bwMode="auto">
          <a:xfrm>
            <a:off x="2850215" y="3182938"/>
            <a:ext cx="3443571" cy="523220"/>
          </a:xfrm>
          <a:prstGeom prst="rect">
            <a:avLst/>
          </a:prstGeom>
          <a:solidFill>
            <a:srgbClr val="FF9BB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2800"/>
              <a:t>Caso Vioxx – Merck</a:t>
            </a:r>
          </a:p>
        </p:txBody>
      </p:sp>
      <p:sp>
        <p:nvSpPr>
          <p:cNvPr id="13" name="Text Box 11"/>
          <p:cNvSpPr txBox="1">
            <a:spLocks noChangeArrowheads="1"/>
          </p:cNvSpPr>
          <p:nvPr/>
        </p:nvSpPr>
        <p:spPr bwMode="auto">
          <a:xfrm>
            <a:off x="1444389" y="4437063"/>
            <a:ext cx="6253636" cy="954107"/>
          </a:xfrm>
          <a:prstGeom prst="rect">
            <a:avLst/>
          </a:prstGeom>
          <a:solidFill>
            <a:srgbClr val="FF9BB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2800" dirty="0"/>
              <a:t>Caso Terapia Reemplazo Hormonal – </a:t>
            </a:r>
          </a:p>
          <a:p>
            <a:pPr eaLnBrk="1" hangingPunct="1"/>
            <a:r>
              <a:rPr lang="es-ES" sz="2800" dirty="0" err="1"/>
              <a:t>Wyeth</a:t>
            </a:r>
            <a:r>
              <a:rPr lang="es-ES" sz="2800" dirty="0"/>
              <a:t> Pfizer</a:t>
            </a:r>
          </a:p>
        </p:txBody>
      </p:sp>
      <p:sp>
        <p:nvSpPr>
          <p:cNvPr id="69639" name="Text Box 12"/>
          <p:cNvSpPr txBox="1">
            <a:spLocks noChangeArrowheads="1"/>
          </p:cNvSpPr>
          <p:nvPr/>
        </p:nvSpPr>
        <p:spPr bwMode="auto">
          <a:xfrm>
            <a:off x="5221770" y="5495926"/>
            <a:ext cx="24320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r" eaLnBrk="1" hangingPunct="1"/>
            <a:r>
              <a:rPr lang="es-ES" sz="1200"/>
              <a:t>Adriane Fugh Berman </a:t>
            </a:r>
          </a:p>
          <a:p>
            <a:pPr algn="r" eaLnBrk="1" hangingPunct="1"/>
            <a:r>
              <a:rPr lang="es-ES" sz="1200"/>
              <a:t>PLoS Medicine Sept. 7, 2010</a:t>
            </a:r>
          </a:p>
        </p:txBody>
      </p:sp>
      <p:sp>
        <p:nvSpPr>
          <p:cNvPr id="69640" name="Rectangle 13"/>
          <p:cNvSpPr>
            <a:spLocks noChangeArrowheads="1"/>
          </p:cNvSpPr>
          <p:nvPr/>
        </p:nvSpPr>
        <p:spPr bwMode="auto">
          <a:xfrm>
            <a:off x="2947988" y="3789363"/>
            <a:ext cx="3246437"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s-ES" sz="1200"/>
              <a:t>http://www.yourhealthbase.com/Vioxx.htm</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0" name="Rectangle 9"/>
          <p:cNvSpPr>
            <a:spLocks noChangeArrowheads="1"/>
          </p:cNvSpPr>
          <p:nvPr/>
        </p:nvSpPr>
        <p:spPr bwMode="auto">
          <a:xfrm>
            <a:off x="6996682" y="38205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1"/>
                                        </p:tgtEl>
                                        <p:attrNameLst>
                                          <p:attrName>style.visibility</p:attrName>
                                        </p:attrNameLst>
                                      </p:cBhvr>
                                      <p:to>
                                        <p:strVal val="visible"/>
                                      </p:to>
                                    </p:set>
                                    <p:anim calcmode="discrete" valueType="clr">
                                      <p:cBhvr override="childStyle">
                                        <p:cTn id="7"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
                                        </p:tgtEl>
                                        <p:attrNameLst>
                                          <p:attrName>fillcolor</p:attrName>
                                        </p:attrNameLst>
                                      </p:cBhvr>
                                      <p:tavLst>
                                        <p:tav tm="0">
                                          <p:val>
                                            <p:clrVal>
                                              <a:schemeClr val="accent2"/>
                                            </p:clrVal>
                                          </p:val>
                                        </p:tav>
                                        <p:tav tm="50000">
                                          <p:val>
                                            <p:clrVal>
                                              <a:schemeClr val="hlink"/>
                                            </p:clrVal>
                                          </p:val>
                                        </p:tav>
                                      </p:tavLst>
                                    </p:anim>
                                    <p:set>
                                      <p:cBhvr>
                                        <p:cTn id="9" dur="80"/>
                                        <p:tgtEl>
                                          <p:spTgt spid="11"/>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
        <p:nvSpPr>
          <p:cNvPr id="223240" name="Rectangle 8"/>
          <p:cNvSpPr>
            <a:spLocks noChangeArrowheads="1"/>
          </p:cNvSpPr>
          <p:nvPr/>
        </p:nvSpPr>
        <p:spPr bwMode="auto">
          <a:xfrm>
            <a:off x="1917700" y="2492375"/>
            <a:ext cx="5308600" cy="191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n-US" sz="2400">
                <a:effectLst>
                  <a:outerShdw blurRad="38100" dist="38100" dir="2700000" algn="tl">
                    <a:srgbClr val="C0C0C0"/>
                  </a:outerShdw>
                </a:effectLst>
              </a:rPr>
              <a:t>“Me dijeron exactamente lo que la compañia farmacéutica esperaba y me dieron instrucciones explícitas sobre qué enfatizar y qué minimizar”</a:t>
            </a:r>
          </a:p>
        </p:txBody>
      </p:sp>
      <p:sp>
        <p:nvSpPr>
          <p:cNvPr id="223241" name="Text Box 9"/>
          <p:cNvSpPr txBox="1">
            <a:spLocks noChangeArrowheads="1"/>
          </p:cNvSpPr>
          <p:nvPr/>
        </p:nvSpPr>
        <p:spPr bwMode="auto">
          <a:xfrm>
            <a:off x="1445984" y="1628775"/>
            <a:ext cx="6252033" cy="523220"/>
          </a:xfrm>
          <a:prstGeom prst="rect">
            <a:avLst/>
          </a:prstGeom>
          <a:solidFill>
            <a:srgbClr val="CCCCFF"/>
          </a:solidFill>
          <a:ln w="28575">
            <a:solidFill>
              <a:srgbClr val="CC0000"/>
            </a:solidFill>
            <a:miter lim="800000"/>
            <a:headEnd/>
            <a:tailEnd/>
          </a:ln>
          <a:effectLst/>
          <a:extLst/>
        </p:spPr>
        <p:txBody>
          <a:bodyPr wrap="none">
            <a:spAutoFit/>
          </a:bodyPr>
          <a:lstStyle/>
          <a:p>
            <a:pPr>
              <a:defRPr/>
            </a:pPr>
            <a:r>
              <a:rPr lang="es-ES" sz="2800" b="1" dirty="0">
                <a:effectLst>
                  <a:outerShdw blurRad="38100" dist="38100" dir="2700000" algn="tl">
                    <a:srgbClr val="FFFFFF"/>
                  </a:outerShdw>
                </a:effectLst>
              </a:rPr>
              <a:t>¿Qué dice un escritor ”fantasma”?</a:t>
            </a:r>
          </a:p>
        </p:txBody>
      </p:sp>
      <p:sp>
        <p:nvSpPr>
          <p:cNvPr id="76806" name="Rectangle 11"/>
          <p:cNvSpPr>
            <a:spLocks noChangeArrowheads="1"/>
          </p:cNvSpPr>
          <p:nvPr/>
        </p:nvSpPr>
        <p:spPr bwMode="auto">
          <a:xfrm>
            <a:off x="2059420" y="4725144"/>
            <a:ext cx="5184775" cy="639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r>
              <a:rPr lang="en-US" sz="1200" dirty="0"/>
              <a:t>Gavin </a:t>
            </a:r>
            <a:r>
              <a:rPr lang="en-US" sz="1200" dirty="0" err="1"/>
              <a:t>Yamey</a:t>
            </a:r>
            <a:r>
              <a:rPr lang="en-US" sz="1200" dirty="0"/>
              <a:t> MD, Deputy editor, </a:t>
            </a:r>
            <a:r>
              <a:rPr lang="en-US" sz="1200" dirty="0" err="1"/>
              <a:t>wjm</a:t>
            </a:r>
            <a:r>
              <a:rPr lang="en-US" sz="1200" dirty="0"/>
              <a:t>, Assistant editor, BMJ</a:t>
            </a:r>
          </a:p>
          <a:p>
            <a:pPr algn="r"/>
            <a:r>
              <a:rPr lang="en-US" sz="1200" i="1" dirty="0"/>
              <a:t>Who stands behind the word? A journal editor’s view of ghostwriting</a:t>
            </a:r>
          </a:p>
          <a:p>
            <a:pPr algn="r"/>
            <a:r>
              <a:rPr lang="en-US" sz="1200" dirty="0"/>
              <a:t>http://www.bibalex.org/supercourse/lecture/lec15071/001.htm</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23240"/>
                                        </p:tgtEl>
                                        <p:attrNameLst>
                                          <p:attrName>style.visibility</p:attrName>
                                        </p:attrNameLst>
                                      </p:cBhvr>
                                      <p:to>
                                        <p:strVal val="visible"/>
                                      </p:to>
                                    </p:set>
                                    <p:anim calcmode="discrete" valueType="clr">
                                      <p:cBhvr override="childStyle">
                                        <p:cTn id="7" dur="80"/>
                                        <p:tgtEl>
                                          <p:spTgt spid="22324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23240"/>
                                        </p:tgtEl>
                                        <p:attrNameLst>
                                          <p:attrName>fillcolor</p:attrName>
                                        </p:attrNameLst>
                                      </p:cBhvr>
                                      <p:tavLst>
                                        <p:tav tm="0">
                                          <p:val>
                                            <p:clrVal>
                                              <a:schemeClr val="accent2"/>
                                            </p:clrVal>
                                          </p:val>
                                        </p:tav>
                                        <p:tav tm="50000">
                                          <p:val>
                                            <p:clrVal>
                                              <a:schemeClr val="hlink"/>
                                            </p:clrVal>
                                          </p:val>
                                        </p:tav>
                                      </p:tavLst>
                                    </p:anim>
                                    <p:set>
                                      <p:cBhvr>
                                        <p:cTn id="9" dur="80"/>
                                        <p:tgtEl>
                                          <p:spTgt spid="22324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4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1384300" y="2157413"/>
            <a:ext cx="184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endParaRPr lang="en-US" sz="1800" b="1" dirty="0"/>
          </a:p>
        </p:txBody>
      </p:sp>
      <p:sp>
        <p:nvSpPr>
          <p:cNvPr id="3" name="Text Box 3"/>
          <p:cNvSpPr txBox="1">
            <a:spLocks noChangeArrowheads="1"/>
          </p:cNvSpPr>
          <p:nvPr/>
        </p:nvSpPr>
        <p:spPr bwMode="auto">
          <a:xfrm>
            <a:off x="1882811" y="1268413"/>
            <a:ext cx="5376793" cy="707886"/>
          </a:xfrm>
          <a:prstGeom prst="rect">
            <a:avLst/>
          </a:prstGeom>
          <a:solidFill>
            <a:srgbClr val="FEECF8"/>
          </a:solidFill>
          <a:ln w="28575">
            <a:solidFill>
              <a:srgbClr val="0000FF"/>
            </a:solidFill>
            <a:miter lim="800000"/>
            <a:headEnd/>
            <a:tailEnd/>
          </a:ln>
          <a:effectLst>
            <a:outerShdw dist="53882" dir="2700000" algn="ctr" rotWithShape="0">
              <a:schemeClr val="tx1"/>
            </a:outerShdw>
          </a:effectLst>
        </p:spPr>
        <p:txBody>
          <a:bodyPr wrap="none">
            <a:spAutoFit/>
          </a:bodyPr>
          <a:lstStyle/>
          <a:p>
            <a:pPr marL="571500" indent="-571500">
              <a:buClr>
                <a:srgbClr val="C00000"/>
              </a:buClr>
              <a:buSzPct val="150000"/>
              <a:buFont typeface="Arial" pitchFamily="34" charset="0"/>
              <a:buChar char="•"/>
              <a:defRPr/>
            </a:pPr>
            <a:r>
              <a:rPr lang="es-ES_tradnl" sz="4000" dirty="0" smtClean="0">
                <a:effectLst>
                  <a:outerShdw blurRad="38100" dist="38100" dir="2700000" algn="tl">
                    <a:srgbClr val="FFFFFF"/>
                  </a:outerShdw>
                </a:effectLst>
              </a:rPr>
              <a:t>¿</a:t>
            </a:r>
            <a:r>
              <a:rPr lang="es-ES_tradnl" sz="4000" dirty="0">
                <a:effectLst>
                  <a:outerShdw blurRad="38100" dist="38100" dir="2700000" algn="tl">
                    <a:srgbClr val="FFFFFF"/>
                  </a:outerShdw>
                </a:effectLst>
              </a:rPr>
              <a:t>Por qué publicar??</a:t>
            </a:r>
          </a:p>
        </p:txBody>
      </p:sp>
      <p:sp>
        <p:nvSpPr>
          <p:cNvPr id="4" name="Text Box 4"/>
          <p:cNvSpPr txBox="1">
            <a:spLocks noChangeArrowheads="1"/>
          </p:cNvSpPr>
          <p:nvPr/>
        </p:nvSpPr>
        <p:spPr bwMode="auto">
          <a:xfrm>
            <a:off x="2987675" y="4797152"/>
            <a:ext cx="4219575"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_tradnl" sz="1200" i="1" dirty="0" err="1">
                <a:effectLst>
                  <a:outerShdw blurRad="38100" dist="38100" dir="2700000" algn="tl">
                    <a:srgbClr val="FFFFFF"/>
                  </a:outerShdw>
                </a:effectLst>
              </a:rPr>
              <a:t>Communicating</a:t>
            </a:r>
            <a:r>
              <a:rPr lang="es-ES_tradnl" sz="1200" i="1" dirty="0">
                <a:effectLst>
                  <a:outerShdw blurRad="38100" dist="38100" dir="2700000" algn="tl">
                    <a:srgbClr val="FFFFFF"/>
                  </a:outerShdw>
                </a:effectLst>
              </a:rPr>
              <a:t> </a:t>
            </a:r>
            <a:r>
              <a:rPr lang="es-ES_tradnl" sz="1200" i="1" dirty="0" err="1">
                <a:effectLst>
                  <a:outerShdw blurRad="38100" dist="38100" dir="2700000" algn="tl">
                    <a:srgbClr val="FFFFFF"/>
                  </a:outerShdw>
                </a:effectLst>
              </a:rPr>
              <a:t>Knowledge</a:t>
            </a:r>
            <a:r>
              <a:rPr lang="es-ES_tradnl" sz="1200" i="1" dirty="0">
                <a:effectLst>
                  <a:outerShdw blurRad="38100" dist="38100" dir="2700000" algn="tl">
                    <a:srgbClr val="FFFFFF"/>
                  </a:outerShdw>
                </a:effectLst>
              </a:rPr>
              <a:t>: </a:t>
            </a:r>
            <a:r>
              <a:rPr lang="es-ES_tradnl" sz="1200" i="1" dirty="0" err="1">
                <a:effectLst>
                  <a:outerShdw blurRad="38100" dist="38100" dir="2700000" algn="tl">
                    <a:srgbClr val="FFFFFF"/>
                  </a:outerShdw>
                </a:effectLst>
              </a:rPr>
              <a:t>How</a:t>
            </a:r>
            <a:r>
              <a:rPr lang="es-ES_tradnl" sz="1200" i="1" dirty="0">
                <a:effectLst>
                  <a:outerShdw blurRad="38100" dist="38100" dir="2700000" algn="tl">
                    <a:srgbClr val="FFFFFF"/>
                  </a:outerShdw>
                </a:effectLst>
              </a:rPr>
              <a:t> and </a:t>
            </a:r>
            <a:r>
              <a:rPr lang="es-ES_tradnl" sz="1200" i="1" dirty="0" err="1">
                <a:effectLst>
                  <a:outerShdw blurRad="38100" dist="38100" dir="2700000" algn="tl">
                    <a:srgbClr val="FFFFFF"/>
                  </a:outerShdw>
                </a:effectLst>
              </a:rPr>
              <a:t>why</a:t>
            </a:r>
            <a:r>
              <a:rPr lang="es-ES_tradnl" sz="1200" i="1" dirty="0">
                <a:effectLst>
                  <a:outerShdw blurRad="38100" dist="38100" dir="2700000" algn="tl">
                    <a:srgbClr val="FFFFFF"/>
                  </a:outerShdw>
                </a:effectLst>
              </a:rPr>
              <a:t> UK </a:t>
            </a:r>
            <a:r>
              <a:rPr lang="es-ES_tradnl" sz="1200" i="1" dirty="0" err="1">
                <a:effectLst>
                  <a:outerShdw blurRad="38100" dist="38100" dir="2700000" algn="tl">
                    <a:srgbClr val="FFFFFF"/>
                  </a:outerShdw>
                </a:effectLst>
              </a:rPr>
              <a:t>researchers</a:t>
            </a:r>
            <a:r>
              <a:rPr lang="es-ES_tradnl" sz="1200" i="1" dirty="0">
                <a:effectLst>
                  <a:outerShdw blurRad="38100" dist="38100" dir="2700000" algn="tl">
                    <a:srgbClr val="FFFFFF"/>
                  </a:outerShdw>
                </a:effectLst>
              </a:rPr>
              <a:t> </a:t>
            </a:r>
          </a:p>
          <a:p>
            <a:pPr algn="r">
              <a:defRPr/>
            </a:pPr>
            <a:r>
              <a:rPr lang="es-ES_tradnl" sz="1200" i="1" dirty="0" err="1">
                <a:effectLst>
                  <a:outerShdw blurRad="38100" dist="38100" dir="2700000" algn="tl">
                    <a:srgbClr val="FFFFFF"/>
                  </a:outerShdw>
                </a:effectLst>
              </a:rPr>
              <a:t>publish</a:t>
            </a:r>
            <a:r>
              <a:rPr lang="es-ES_tradnl" sz="1200" i="1" dirty="0">
                <a:effectLst>
                  <a:outerShdw blurRad="38100" dist="38100" dir="2700000" algn="tl">
                    <a:srgbClr val="FFFFFF"/>
                  </a:outerShdw>
                </a:effectLst>
              </a:rPr>
              <a:t> and </a:t>
            </a:r>
            <a:r>
              <a:rPr lang="es-ES_tradnl" sz="1200" i="1" dirty="0" err="1">
                <a:effectLst>
                  <a:outerShdw blurRad="38100" dist="38100" dir="2700000" algn="tl">
                    <a:srgbClr val="FFFFFF"/>
                  </a:outerShdw>
                </a:effectLst>
              </a:rPr>
              <a:t>disseminate</a:t>
            </a:r>
            <a:r>
              <a:rPr lang="es-ES_tradnl" sz="1200" i="1" dirty="0">
                <a:effectLst>
                  <a:outerShdw blurRad="38100" dist="38100" dir="2700000" algn="tl">
                    <a:srgbClr val="FFFFFF"/>
                  </a:outerShdw>
                </a:effectLst>
              </a:rPr>
              <a:t> </a:t>
            </a:r>
            <a:r>
              <a:rPr lang="es-ES_tradnl" sz="1200" i="1" dirty="0" err="1">
                <a:effectLst>
                  <a:outerShdw blurRad="38100" dist="38100" dir="2700000" algn="tl">
                    <a:srgbClr val="FFFFFF"/>
                  </a:outerShdw>
                </a:effectLst>
              </a:rPr>
              <a:t>their</a:t>
            </a:r>
            <a:r>
              <a:rPr lang="es-ES_tradnl" sz="1200" i="1" dirty="0">
                <a:effectLst>
                  <a:outerShdw blurRad="38100" dist="38100" dir="2700000" algn="tl">
                    <a:srgbClr val="FFFFFF"/>
                  </a:outerShdw>
                </a:effectLst>
              </a:rPr>
              <a:t> </a:t>
            </a:r>
            <a:r>
              <a:rPr lang="es-ES_tradnl" sz="1200" i="1" dirty="0" err="1">
                <a:effectLst>
                  <a:outerShdw blurRad="38100" dist="38100" dir="2700000" algn="tl">
                    <a:srgbClr val="FFFFFF"/>
                  </a:outerShdw>
                </a:effectLst>
              </a:rPr>
              <a:t>findings</a:t>
            </a:r>
            <a:r>
              <a:rPr lang="es-ES_tradnl" sz="1200" i="1" dirty="0">
                <a:effectLst>
                  <a:outerShdw blurRad="38100" dist="38100" dir="2700000" algn="tl">
                    <a:srgbClr val="FFFFFF"/>
                  </a:outerShdw>
                </a:effectLst>
              </a:rPr>
              <a:t>.</a:t>
            </a:r>
          </a:p>
          <a:p>
            <a:pPr algn="r">
              <a:defRPr/>
            </a:pPr>
            <a:r>
              <a:rPr lang="es-ES_tradnl" sz="1200" dirty="0">
                <a:effectLst>
                  <a:outerShdw blurRad="38100" dist="38100" dir="2700000" algn="tl">
                    <a:srgbClr val="FFFFFF"/>
                  </a:outerShdw>
                </a:effectLst>
              </a:rPr>
              <a:t>A </a:t>
            </a:r>
            <a:r>
              <a:rPr lang="es-ES_tradnl" sz="1200" dirty="0" err="1">
                <a:effectLst>
                  <a:outerShdw blurRad="38100" dist="38100" dir="2700000" algn="tl">
                    <a:srgbClr val="FFFFFF"/>
                  </a:outerShdw>
                </a:effectLst>
              </a:rPr>
              <a:t>Research</a:t>
            </a:r>
            <a:r>
              <a:rPr lang="es-ES_tradnl" sz="1200" dirty="0">
                <a:effectLst>
                  <a:outerShdw blurRad="38100" dist="38100" dir="2700000" algn="tl">
                    <a:srgbClr val="FFFFFF"/>
                  </a:outerShdw>
                </a:effectLst>
              </a:rPr>
              <a:t> </a:t>
            </a:r>
            <a:r>
              <a:rPr lang="es-ES_tradnl" sz="1200" dirty="0" err="1">
                <a:effectLst>
                  <a:outerShdw blurRad="38100" dist="38100" dir="2700000" algn="tl">
                    <a:srgbClr val="FFFFFF"/>
                  </a:outerShdw>
                </a:effectLst>
              </a:rPr>
              <a:t>Information</a:t>
            </a:r>
            <a:r>
              <a:rPr lang="es-ES_tradnl" sz="1200" dirty="0">
                <a:effectLst>
                  <a:outerShdw blurRad="38100" dist="38100" dir="2700000" algn="tl">
                    <a:srgbClr val="FFFFFF"/>
                  </a:outerShdw>
                </a:effectLst>
              </a:rPr>
              <a:t> Network (RIN) </a:t>
            </a:r>
            <a:r>
              <a:rPr lang="es-ES_tradnl" sz="1200" dirty="0" err="1">
                <a:effectLst>
                  <a:outerShdw blurRad="38100" dist="38100" dir="2700000" algn="tl">
                    <a:srgbClr val="FFFFFF"/>
                  </a:outerShdw>
                </a:effectLst>
              </a:rPr>
              <a:t>Report</a:t>
            </a:r>
            <a:r>
              <a:rPr lang="es-ES_tradnl" sz="1200" dirty="0">
                <a:effectLst>
                  <a:outerShdw blurRad="38100" dist="38100" dir="2700000" algn="tl">
                    <a:srgbClr val="FFFFFF"/>
                  </a:outerShdw>
                </a:effectLst>
              </a:rPr>
              <a:t>.</a:t>
            </a:r>
          </a:p>
          <a:p>
            <a:pPr algn="r">
              <a:defRPr/>
            </a:pPr>
            <a:r>
              <a:rPr lang="es-ES_tradnl" sz="1200" dirty="0" err="1">
                <a:effectLst>
                  <a:outerShdw blurRad="38100" dist="38100" dir="2700000" algn="tl">
                    <a:srgbClr val="FFFFFF"/>
                  </a:outerShdw>
                </a:effectLst>
              </a:rPr>
              <a:t>September</a:t>
            </a:r>
            <a:r>
              <a:rPr lang="es-ES_tradnl" sz="1200" dirty="0">
                <a:effectLst>
                  <a:outerShdw blurRad="38100" dist="38100" dir="2700000" algn="tl">
                    <a:srgbClr val="FFFFFF"/>
                  </a:outerShdw>
                </a:effectLst>
              </a:rPr>
              <a:t> 19th, 2009</a:t>
            </a:r>
          </a:p>
        </p:txBody>
      </p:sp>
      <p:sp>
        <p:nvSpPr>
          <p:cNvPr id="5" name="Text Box 6"/>
          <p:cNvSpPr txBox="1">
            <a:spLocks noChangeArrowheads="1"/>
          </p:cNvSpPr>
          <p:nvPr/>
        </p:nvSpPr>
        <p:spPr bwMode="auto">
          <a:xfrm>
            <a:off x="1711982" y="2157413"/>
            <a:ext cx="5720035"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defRPr/>
            </a:pPr>
            <a:r>
              <a:rPr lang="es-ES_tradnl" sz="2400" dirty="0">
                <a:effectLst>
                  <a:outerShdw blurRad="38100" dist="38100" dir="2700000" algn="tl">
                    <a:srgbClr val="FFFFFF"/>
                  </a:outerShdw>
                </a:effectLst>
              </a:rPr>
              <a:t>Publicaciones: </a:t>
            </a:r>
          </a:p>
          <a:p>
            <a:pPr>
              <a:defRPr/>
            </a:pPr>
            <a:r>
              <a:rPr lang="es-ES_tradnl" sz="2400" dirty="0">
                <a:effectLst>
                  <a:outerShdw blurRad="38100" dist="38100" dir="2700000" algn="tl">
                    <a:srgbClr val="FFFFFF"/>
                  </a:outerShdw>
                </a:effectLst>
              </a:rPr>
              <a:t>promoción, financiamientos, premios</a:t>
            </a:r>
          </a:p>
        </p:txBody>
      </p:sp>
      <p:sp>
        <p:nvSpPr>
          <p:cNvPr id="6" name="AutoShape 7"/>
          <p:cNvSpPr>
            <a:spLocks noChangeArrowheads="1"/>
          </p:cNvSpPr>
          <p:nvPr/>
        </p:nvSpPr>
        <p:spPr bwMode="auto">
          <a:xfrm>
            <a:off x="3816350" y="3068638"/>
            <a:ext cx="1511300" cy="1419225"/>
          </a:xfrm>
          <a:prstGeom prst="smileyFace">
            <a:avLst>
              <a:gd name="adj" fmla="val 4653"/>
            </a:avLst>
          </a:prstGeom>
          <a:solidFill>
            <a:srgbClr val="FDDFC7"/>
          </a:solidFill>
          <a:ln w="2857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s-VE"/>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
        <p:nvSpPr>
          <p:cNvPr id="8"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mph" presetSubtype="2" fill="hold" grpId="1" nodeType="clickEffect">
                                  <p:stCondLst>
                                    <p:cond delay="0"/>
                                  </p:stCondLst>
                                  <p:childTnLst>
                                    <p:animClr clrSpc="rgb" dir="cw">
                                      <p:cBhvr override="childStyle">
                                        <p:cTn id="10" dur="2000" fill="hold"/>
                                        <p:tgtEl>
                                          <p:spTgt spid="5"/>
                                        </p:tgtEl>
                                        <p:attrNameLst>
                                          <p:attrName>style.color</p:attrName>
                                        </p:attrNameLst>
                                      </p:cBhvr>
                                      <p:to>
                                        <a:srgbClr val="C00000"/>
                                      </p:to>
                                    </p:animClr>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style.rotation</p:attrName>
                                        </p:attrNameLst>
                                      </p:cBhvr>
                                      <p:tavLst>
                                        <p:tav tm="0">
                                          <p:val>
                                            <p:fltVal val="90"/>
                                          </p:val>
                                        </p:tav>
                                        <p:tav tm="100000">
                                          <p:val>
                                            <p:fltVal val="0"/>
                                          </p:val>
                                        </p:tav>
                                      </p:tavLst>
                                    </p:anim>
                                    <p:animEffect transition="in" filter="fade">
                                      <p:cBhvr>
                                        <p:cTn id="1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9" name="Rectangle 9"/>
          <p:cNvSpPr>
            <a:spLocks noChangeArrowheads="1"/>
          </p:cNvSpPr>
          <p:nvPr/>
        </p:nvSpPr>
        <p:spPr bwMode="auto">
          <a:xfrm>
            <a:off x="1835150" y="2205038"/>
            <a:ext cx="5499100" cy="3095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lstStyle/>
          <a:p>
            <a:pPr marL="342900" indent="-342900" algn="l">
              <a:spcBef>
                <a:spcPct val="20000"/>
              </a:spcBef>
              <a:buClr>
                <a:srgbClr val="CC0000"/>
              </a:buClr>
              <a:buSzPct val="150000"/>
              <a:buFontTx/>
              <a:buChar char="•"/>
            </a:pPr>
            <a:r>
              <a:rPr lang="en-US" dirty="0">
                <a:cs typeface="Times New Roman" pitchFamily="18" charset="0"/>
              </a:rPr>
              <a:t>La </a:t>
            </a:r>
            <a:r>
              <a:rPr lang="en-US" dirty="0" err="1">
                <a:cs typeface="Times New Roman" pitchFamily="18" charset="0"/>
              </a:rPr>
              <a:t>industria</a:t>
            </a:r>
            <a:r>
              <a:rPr lang="en-US" dirty="0">
                <a:cs typeface="Times New Roman" pitchFamily="18" charset="0"/>
              </a:rPr>
              <a:t> </a:t>
            </a:r>
            <a:r>
              <a:rPr lang="en-US" dirty="0" err="1">
                <a:cs typeface="Times New Roman" pitchFamily="18" charset="0"/>
              </a:rPr>
              <a:t>tiene</a:t>
            </a:r>
            <a:r>
              <a:rPr lang="en-US" dirty="0">
                <a:cs typeface="Times New Roman" pitchFamily="18" charset="0"/>
              </a:rPr>
              <a:t> </a:t>
            </a:r>
            <a:r>
              <a:rPr lang="en-US" dirty="0" err="1">
                <a:cs typeface="Times New Roman" pitchFamily="18" charset="0"/>
              </a:rPr>
              <a:t>responsabilidad</a:t>
            </a:r>
            <a:r>
              <a:rPr lang="en-US" dirty="0">
                <a:cs typeface="Times New Roman" pitchFamily="18" charset="0"/>
              </a:rPr>
              <a:t> con </a:t>
            </a:r>
            <a:r>
              <a:rPr lang="en-US" dirty="0" err="1">
                <a:cs typeface="Times New Roman" pitchFamily="18" charset="0"/>
              </a:rPr>
              <a:t>sus</a:t>
            </a:r>
            <a:r>
              <a:rPr lang="en-US" dirty="0">
                <a:cs typeface="Times New Roman" pitchFamily="18" charset="0"/>
              </a:rPr>
              <a:t> </a:t>
            </a:r>
            <a:r>
              <a:rPr lang="en-US" dirty="0" err="1">
                <a:cs typeface="Times New Roman" pitchFamily="18" charset="0"/>
              </a:rPr>
              <a:t>accionistas</a:t>
            </a:r>
            <a:endParaRPr lang="en-US" dirty="0">
              <a:cs typeface="Times New Roman" pitchFamily="18" charset="0"/>
            </a:endParaRPr>
          </a:p>
          <a:p>
            <a:pPr marL="342900" indent="-342900" algn="l">
              <a:spcBef>
                <a:spcPct val="20000"/>
              </a:spcBef>
              <a:buClr>
                <a:srgbClr val="CC0000"/>
              </a:buClr>
              <a:buSzPct val="150000"/>
              <a:buFontTx/>
              <a:buChar char="•"/>
            </a:pPr>
            <a:endParaRPr lang="en-US" sz="900" dirty="0">
              <a:cs typeface="Times New Roman" pitchFamily="18" charset="0"/>
            </a:endParaRPr>
          </a:p>
          <a:p>
            <a:pPr marL="342900" indent="-342900" algn="l">
              <a:spcBef>
                <a:spcPct val="20000"/>
              </a:spcBef>
              <a:buClr>
                <a:srgbClr val="CC0000"/>
              </a:buClr>
              <a:buSzPct val="150000"/>
              <a:buFontTx/>
              <a:buChar char="•"/>
            </a:pPr>
            <a:r>
              <a:rPr lang="en-US" dirty="0">
                <a:cs typeface="Times New Roman" pitchFamily="18" charset="0"/>
              </a:rPr>
              <a:t>Las </a:t>
            </a:r>
            <a:r>
              <a:rPr lang="en-US" dirty="0" err="1">
                <a:cs typeface="Times New Roman" pitchFamily="18" charset="0"/>
              </a:rPr>
              <a:t>compañias</a:t>
            </a:r>
            <a:r>
              <a:rPr lang="en-US" dirty="0">
                <a:cs typeface="Times New Roman" pitchFamily="18" charset="0"/>
              </a:rPr>
              <a:t> </a:t>
            </a:r>
            <a:r>
              <a:rPr lang="en-US" dirty="0" err="1">
                <a:cs typeface="Times New Roman" pitchFamily="18" charset="0"/>
              </a:rPr>
              <a:t>farmacéuticas</a:t>
            </a:r>
            <a:r>
              <a:rPr lang="en-US" dirty="0">
                <a:cs typeface="Times New Roman" pitchFamily="18" charset="0"/>
              </a:rPr>
              <a:t> </a:t>
            </a:r>
            <a:r>
              <a:rPr lang="en-US" dirty="0" err="1">
                <a:cs typeface="Times New Roman" pitchFamily="18" charset="0"/>
              </a:rPr>
              <a:t>deben</a:t>
            </a:r>
            <a:r>
              <a:rPr lang="en-US" dirty="0">
                <a:cs typeface="Times New Roman" pitchFamily="18" charset="0"/>
              </a:rPr>
              <a:t> </a:t>
            </a:r>
            <a:r>
              <a:rPr lang="en-US" dirty="0" err="1">
                <a:cs typeface="Times New Roman" pitchFamily="18" charset="0"/>
              </a:rPr>
              <a:t>ser</a:t>
            </a:r>
            <a:r>
              <a:rPr lang="en-US" dirty="0">
                <a:cs typeface="Times New Roman" pitchFamily="18" charset="0"/>
              </a:rPr>
              <a:t> </a:t>
            </a:r>
            <a:r>
              <a:rPr lang="en-US" dirty="0" err="1">
                <a:cs typeface="Times New Roman" pitchFamily="18" charset="0"/>
              </a:rPr>
              <a:t>lucrativas</a:t>
            </a:r>
            <a:r>
              <a:rPr lang="en-US" dirty="0">
                <a:cs typeface="Times New Roman" pitchFamily="18" charset="0"/>
              </a:rPr>
              <a:t> </a:t>
            </a:r>
          </a:p>
          <a:p>
            <a:pPr marL="342900" indent="-342900" algn="l">
              <a:spcBef>
                <a:spcPct val="20000"/>
              </a:spcBef>
              <a:buClr>
                <a:srgbClr val="CC0000"/>
              </a:buClr>
              <a:buSzPct val="150000"/>
              <a:buFontTx/>
              <a:buChar char="•"/>
            </a:pPr>
            <a:endParaRPr lang="en-US" sz="900" dirty="0">
              <a:cs typeface="Times New Roman" pitchFamily="18" charset="0"/>
            </a:endParaRPr>
          </a:p>
          <a:p>
            <a:pPr marL="342900" indent="-342900" algn="l">
              <a:spcBef>
                <a:spcPct val="20000"/>
              </a:spcBef>
              <a:buClr>
                <a:srgbClr val="CC0000"/>
              </a:buClr>
              <a:buSzPct val="150000"/>
              <a:buFontTx/>
              <a:buChar char="•"/>
            </a:pPr>
            <a:r>
              <a:rPr lang="en-US" dirty="0">
                <a:cs typeface="Times New Roman" pitchFamily="18" charset="0"/>
              </a:rPr>
              <a:t>“La </a:t>
            </a:r>
            <a:r>
              <a:rPr lang="en-US" dirty="0" err="1">
                <a:cs typeface="Times New Roman" pitchFamily="18" charset="0"/>
              </a:rPr>
              <a:t>compañía</a:t>
            </a:r>
            <a:r>
              <a:rPr lang="en-US" dirty="0">
                <a:cs typeface="Times New Roman" pitchFamily="18" charset="0"/>
              </a:rPr>
              <a:t> – y </a:t>
            </a:r>
            <a:r>
              <a:rPr lang="en-US" dirty="0" err="1">
                <a:cs typeface="Times New Roman" pitchFamily="18" charset="0"/>
              </a:rPr>
              <a:t>por</a:t>
            </a:r>
            <a:r>
              <a:rPr lang="en-US" dirty="0">
                <a:cs typeface="Times New Roman" pitchFamily="18" charset="0"/>
              </a:rPr>
              <a:t> </a:t>
            </a:r>
            <a:r>
              <a:rPr lang="en-US" dirty="0" err="1">
                <a:cs typeface="Times New Roman" pitchFamily="18" charset="0"/>
              </a:rPr>
              <a:t>tanto</a:t>
            </a:r>
            <a:r>
              <a:rPr lang="en-US" dirty="0">
                <a:cs typeface="Times New Roman" pitchFamily="18" charset="0"/>
              </a:rPr>
              <a:t> </a:t>
            </a:r>
            <a:r>
              <a:rPr lang="en-US" dirty="0" err="1">
                <a:cs typeface="Times New Roman" pitchFamily="18" charset="0"/>
              </a:rPr>
              <a:t>sus</a:t>
            </a:r>
            <a:r>
              <a:rPr lang="en-US" dirty="0">
                <a:cs typeface="Times New Roman" pitchFamily="18" charset="0"/>
              </a:rPr>
              <a:t> </a:t>
            </a:r>
            <a:r>
              <a:rPr lang="en-US" dirty="0" err="1">
                <a:cs typeface="Times New Roman" pitchFamily="18" charset="0"/>
              </a:rPr>
              <a:t>estadísticos</a:t>
            </a:r>
            <a:r>
              <a:rPr lang="en-US" dirty="0">
                <a:cs typeface="Times New Roman" pitchFamily="18" charset="0"/>
              </a:rPr>
              <a:t> y </a:t>
            </a:r>
            <a:r>
              <a:rPr lang="en-US" dirty="0" err="1">
                <a:cs typeface="Times New Roman" pitchFamily="18" charset="0"/>
              </a:rPr>
              <a:t>escritores</a:t>
            </a:r>
            <a:r>
              <a:rPr lang="en-US" dirty="0">
                <a:cs typeface="Times New Roman" pitchFamily="18" charset="0"/>
              </a:rPr>
              <a:t> –</a:t>
            </a:r>
            <a:r>
              <a:rPr lang="en-US" dirty="0" err="1" smtClean="0">
                <a:cs typeface="Times New Roman" pitchFamily="18" charset="0"/>
              </a:rPr>
              <a:t>juran</a:t>
            </a:r>
            <a:r>
              <a:rPr lang="en-US" dirty="0" smtClean="0">
                <a:cs typeface="Times New Roman" pitchFamily="18" charset="0"/>
              </a:rPr>
              <a:t> </a:t>
            </a:r>
            <a:r>
              <a:rPr lang="en-US" dirty="0" err="1">
                <a:cs typeface="Times New Roman" pitchFamily="18" charset="0"/>
              </a:rPr>
              <a:t>hacer</a:t>
            </a:r>
            <a:r>
              <a:rPr lang="en-US" dirty="0">
                <a:cs typeface="Times New Roman" pitchFamily="18" charset="0"/>
              </a:rPr>
              <a:t> </a:t>
            </a:r>
            <a:r>
              <a:rPr lang="en-US" dirty="0" err="1">
                <a:cs typeface="Times New Roman" pitchFamily="18" charset="0"/>
              </a:rPr>
              <a:t>todo</a:t>
            </a:r>
            <a:r>
              <a:rPr lang="en-US" dirty="0">
                <a:cs typeface="Times New Roman" pitchFamily="18" charset="0"/>
              </a:rPr>
              <a:t> lo </a:t>
            </a:r>
            <a:r>
              <a:rPr lang="en-US" dirty="0" err="1">
                <a:cs typeface="Times New Roman" pitchFamily="18" charset="0"/>
              </a:rPr>
              <a:t>que</a:t>
            </a:r>
            <a:r>
              <a:rPr lang="en-US" dirty="0">
                <a:cs typeface="Times New Roman" pitchFamily="18" charset="0"/>
              </a:rPr>
              <a:t> </a:t>
            </a:r>
            <a:r>
              <a:rPr lang="en-US" dirty="0" err="1">
                <a:cs typeface="Times New Roman" pitchFamily="18" charset="0"/>
              </a:rPr>
              <a:t>legalmente</a:t>
            </a:r>
            <a:r>
              <a:rPr lang="en-US" dirty="0">
                <a:cs typeface="Times New Roman" pitchFamily="18" charset="0"/>
              </a:rPr>
              <a:t> sea </a:t>
            </a:r>
            <a:r>
              <a:rPr lang="en-US" dirty="0" err="1">
                <a:cs typeface="Times New Roman" pitchFamily="18" charset="0"/>
              </a:rPr>
              <a:t>posible</a:t>
            </a:r>
            <a:r>
              <a:rPr lang="en-US" dirty="0">
                <a:cs typeface="Times New Roman" pitchFamily="18" charset="0"/>
              </a:rPr>
              <a:t> </a:t>
            </a:r>
            <a:r>
              <a:rPr lang="en-US" dirty="0" err="1">
                <a:cs typeface="Times New Roman" pitchFamily="18" charset="0"/>
              </a:rPr>
              <a:t>para</a:t>
            </a:r>
            <a:r>
              <a:rPr lang="en-US" dirty="0">
                <a:cs typeface="Times New Roman" pitchFamily="18" charset="0"/>
              </a:rPr>
              <a:t> </a:t>
            </a:r>
            <a:r>
              <a:rPr lang="en-US" dirty="0" err="1">
                <a:cs typeface="Times New Roman" pitchFamily="18" charset="0"/>
              </a:rPr>
              <a:t>incrementar</a:t>
            </a:r>
            <a:r>
              <a:rPr lang="en-US" dirty="0">
                <a:cs typeface="Times New Roman" pitchFamily="18" charset="0"/>
              </a:rPr>
              <a:t> el valor de </a:t>
            </a:r>
            <a:r>
              <a:rPr lang="en-US" dirty="0" err="1">
                <a:cs typeface="Times New Roman" pitchFamily="18" charset="0"/>
              </a:rPr>
              <a:t>sus</a:t>
            </a:r>
            <a:r>
              <a:rPr lang="en-US" dirty="0">
                <a:cs typeface="Times New Roman" pitchFamily="18" charset="0"/>
              </a:rPr>
              <a:t> </a:t>
            </a:r>
            <a:r>
              <a:rPr lang="en-US" dirty="0" err="1">
                <a:cs typeface="Times New Roman" pitchFamily="18" charset="0"/>
              </a:rPr>
              <a:t>acciones</a:t>
            </a:r>
            <a:r>
              <a:rPr lang="en-US" dirty="0">
                <a:cs typeface="Times New Roman" pitchFamily="18" charset="0"/>
              </a:rPr>
              <a:t>”</a:t>
            </a:r>
          </a:p>
          <a:p>
            <a:pPr marL="342900" indent="-342900" algn="l">
              <a:spcBef>
                <a:spcPct val="20000"/>
              </a:spcBef>
              <a:buFontTx/>
              <a:buChar char="•"/>
            </a:pPr>
            <a:endParaRPr lang="en-US" dirty="0"/>
          </a:p>
        </p:txBody>
      </p:sp>
      <p:sp>
        <p:nvSpPr>
          <p:cNvPr id="77829" name="Rectangle 11"/>
          <p:cNvSpPr>
            <a:spLocks noChangeArrowheads="1"/>
          </p:cNvSpPr>
          <p:nvPr/>
        </p:nvSpPr>
        <p:spPr bwMode="auto">
          <a:xfrm>
            <a:off x="2195513" y="5373688"/>
            <a:ext cx="5940425" cy="935037"/>
          </a:xfrm>
          <a:prstGeom prst="rect">
            <a:avLst/>
          </a:prstGeom>
          <a:noFill/>
          <a:ln>
            <a:noFill/>
          </a:ln>
          <a:effectLst/>
          <a:extLst>
            <a:ext uri="{909E8E84-426E-40DD-AFC4-6F175D3DCCD1}">
              <a14:hiddenFill xmlns:a14="http://schemas.microsoft.com/office/drawing/2010/main" xmlns="">
                <a:solidFill>
                  <a:srgbClr val="FF9933"/>
                </a:solidFill>
              </a14:hiddenFill>
            </a:ext>
            <a:ext uri="{91240B29-F687-4F45-9708-019B960494DF}">
              <a14:hiddenLine xmlns:a14="http://schemas.microsoft.com/office/drawing/2010/main" xmlns="" w="9525">
                <a:solidFill>
                  <a:srgbClr val="FFFFCC"/>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lstStyle/>
          <a:p>
            <a:pPr marL="342900" indent="-342900" algn="r">
              <a:spcBef>
                <a:spcPct val="20000"/>
              </a:spcBef>
            </a:pPr>
            <a:endParaRPr lang="en-US" sz="1200"/>
          </a:p>
        </p:txBody>
      </p:sp>
      <p:sp>
        <p:nvSpPr>
          <p:cNvPr id="220173" name="Rectangle 13"/>
          <p:cNvSpPr>
            <a:spLocks noChangeArrowheads="1"/>
          </p:cNvSpPr>
          <p:nvPr/>
        </p:nvSpPr>
        <p:spPr bwMode="auto">
          <a:xfrm>
            <a:off x="1357819" y="1412875"/>
            <a:ext cx="6428363" cy="461665"/>
          </a:xfrm>
          <a:prstGeom prst="rect">
            <a:avLst/>
          </a:prstGeom>
          <a:solidFill>
            <a:srgbClr val="CCCCFF"/>
          </a:solidFill>
          <a:ln w="28575">
            <a:solidFill>
              <a:srgbClr val="CC0000"/>
            </a:solidFill>
            <a:miter lim="800000"/>
            <a:headEnd/>
            <a:tailEnd/>
          </a:ln>
          <a:effectLst>
            <a:outerShdw blurRad="228600" dist="76200" dir="8580000" sx="99000" sy="99000" algn="ctr" rotWithShape="0">
              <a:srgbClr val="000000">
                <a:alpha val="27000"/>
              </a:srgbClr>
            </a:outerShdw>
          </a:effectLst>
          <a:extLst/>
        </p:spPr>
        <p:txBody>
          <a:bodyPr wrap="none">
            <a:spAutoFit/>
          </a:bodyPr>
          <a:lstStyle/>
          <a:p>
            <a:pPr>
              <a:defRPr/>
            </a:pPr>
            <a:r>
              <a:rPr lang="es-ES" sz="2400" b="1" dirty="0">
                <a:solidFill>
                  <a:schemeClr val="tx2"/>
                </a:solidFill>
                <a:effectLst>
                  <a:outerShdw blurRad="38100" dist="38100" dir="2700000" algn="tl">
                    <a:srgbClr val="FFFFFF"/>
                  </a:outerShdw>
                </a:effectLst>
              </a:rPr>
              <a:t>¿Qué hay detrás de Autores “fantasma”?</a:t>
            </a:r>
          </a:p>
        </p:txBody>
      </p:sp>
      <p:sp>
        <p:nvSpPr>
          <p:cNvPr id="77831" name="Rectangle 14"/>
          <p:cNvSpPr>
            <a:spLocks noChangeArrowheads="1"/>
          </p:cNvSpPr>
          <p:nvPr/>
        </p:nvSpPr>
        <p:spPr bwMode="auto">
          <a:xfrm>
            <a:off x="2627313" y="5445125"/>
            <a:ext cx="5184775" cy="639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r>
              <a:rPr lang="en-US" sz="1200"/>
              <a:t>Gavin Yamey MD, Deputy editor, wjm, Assistant editor, BMJ</a:t>
            </a:r>
          </a:p>
          <a:p>
            <a:pPr algn="r"/>
            <a:r>
              <a:rPr lang="en-US" sz="1200" i="1"/>
              <a:t>Who stands behind the word? A journal editor’s view of ghostwriting</a:t>
            </a:r>
          </a:p>
          <a:p>
            <a:pPr algn="r"/>
            <a:r>
              <a:rPr lang="en-US" sz="1200"/>
              <a:t>http://www.bibalex.org/supercourse/lecture/lec15071/001.htm</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9" name="Rectangle 9"/>
          <p:cNvSpPr>
            <a:spLocks noChangeArrowheads="1"/>
          </p:cNvSpPr>
          <p:nvPr/>
        </p:nvSpPr>
        <p:spPr bwMode="auto">
          <a:xfrm>
            <a:off x="6996682" y="38205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016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016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016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93" name="Rectangle 9"/>
          <p:cNvSpPr>
            <a:spLocks noChangeArrowheads="1"/>
          </p:cNvSpPr>
          <p:nvPr/>
        </p:nvSpPr>
        <p:spPr bwMode="auto">
          <a:xfrm>
            <a:off x="1511300" y="2205038"/>
            <a:ext cx="6121400" cy="2951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lstStyle/>
          <a:p>
            <a:pPr marL="342900" indent="-342900" algn="l">
              <a:lnSpc>
                <a:spcPct val="90000"/>
              </a:lnSpc>
              <a:spcBef>
                <a:spcPct val="20000"/>
              </a:spcBef>
              <a:buClr>
                <a:srgbClr val="CC0000"/>
              </a:buClr>
              <a:buSzPct val="150000"/>
              <a:buFontTx/>
              <a:buChar char="•"/>
            </a:pPr>
            <a:r>
              <a:rPr lang="en-US">
                <a:cs typeface="Times New Roman" pitchFamily="18" charset="0"/>
              </a:rPr>
              <a:t>La industria diseña estudios probablemente para favorecer sus productos</a:t>
            </a:r>
          </a:p>
          <a:p>
            <a:pPr marL="342900" indent="-342900" algn="l">
              <a:lnSpc>
                <a:spcPct val="90000"/>
              </a:lnSpc>
              <a:spcBef>
                <a:spcPct val="20000"/>
              </a:spcBef>
              <a:buClr>
                <a:srgbClr val="CC0000"/>
              </a:buClr>
              <a:buSzPct val="150000"/>
            </a:pPr>
            <a:r>
              <a:rPr lang="en-US" sz="1000">
                <a:cs typeface="Times New Roman" pitchFamily="18" charset="0"/>
              </a:rPr>
              <a:t>  </a:t>
            </a:r>
          </a:p>
          <a:p>
            <a:pPr marL="342900" indent="-342900" algn="l">
              <a:lnSpc>
                <a:spcPct val="90000"/>
              </a:lnSpc>
              <a:spcBef>
                <a:spcPct val="20000"/>
              </a:spcBef>
              <a:buClr>
                <a:srgbClr val="CC0000"/>
              </a:buClr>
              <a:buSzPct val="150000"/>
              <a:buFontTx/>
              <a:buChar char="•"/>
            </a:pPr>
            <a:r>
              <a:rPr lang="en-US">
                <a:cs typeface="Times New Roman" pitchFamily="18" charset="0"/>
              </a:rPr>
              <a:t>Las compañias analizan los datos</a:t>
            </a:r>
            <a:r>
              <a:rPr lang="en-US" sz="2400">
                <a:cs typeface="Times New Roman" pitchFamily="18" charset="0"/>
              </a:rPr>
              <a:t> </a:t>
            </a:r>
          </a:p>
          <a:p>
            <a:pPr marL="342900" indent="-342900" algn="l">
              <a:lnSpc>
                <a:spcPct val="90000"/>
              </a:lnSpc>
              <a:spcBef>
                <a:spcPct val="20000"/>
              </a:spcBef>
              <a:buClr>
                <a:srgbClr val="CC0000"/>
              </a:buClr>
              <a:buSzPct val="150000"/>
              <a:buFontTx/>
              <a:buChar char="•"/>
            </a:pPr>
            <a:endParaRPr lang="en-US" sz="1000">
              <a:cs typeface="Times New Roman" pitchFamily="18" charset="0"/>
            </a:endParaRPr>
          </a:p>
          <a:p>
            <a:pPr marL="342900" indent="-342900" algn="l">
              <a:lnSpc>
                <a:spcPct val="90000"/>
              </a:lnSpc>
              <a:spcBef>
                <a:spcPct val="20000"/>
              </a:spcBef>
              <a:buClr>
                <a:srgbClr val="CC0000"/>
              </a:buClr>
              <a:buSzPct val="150000"/>
              <a:buFontTx/>
              <a:buChar char="•"/>
            </a:pPr>
            <a:r>
              <a:rPr lang="en-US">
                <a:cs typeface="Times New Roman" pitchFamily="18" charset="0"/>
              </a:rPr>
              <a:t>Los autores “fantasma” son pagados por la industria para añadir un aspecto favorable</a:t>
            </a:r>
          </a:p>
          <a:p>
            <a:pPr marL="342900" indent="-342900" algn="l">
              <a:lnSpc>
                <a:spcPct val="90000"/>
              </a:lnSpc>
              <a:spcBef>
                <a:spcPct val="20000"/>
              </a:spcBef>
              <a:buClr>
                <a:srgbClr val="CC0000"/>
              </a:buClr>
              <a:buSzPct val="150000"/>
            </a:pPr>
            <a:r>
              <a:rPr lang="en-US" sz="1000">
                <a:cs typeface="Times New Roman" pitchFamily="18" charset="0"/>
              </a:rPr>
              <a:t> </a:t>
            </a:r>
          </a:p>
          <a:p>
            <a:pPr marL="342900" indent="-342900" algn="l">
              <a:lnSpc>
                <a:spcPct val="90000"/>
              </a:lnSpc>
              <a:spcBef>
                <a:spcPct val="20000"/>
              </a:spcBef>
              <a:buClr>
                <a:srgbClr val="CC0000"/>
              </a:buClr>
              <a:buSzPct val="150000"/>
              <a:buFontTx/>
              <a:buChar char="•"/>
            </a:pPr>
            <a:r>
              <a:rPr lang="en-US">
                <a:cs typeface="Times New Roman" pitchFamily="18" charset="0"/>
              </a:rPr>
              <a:t>Si los datos no son favorables, la industria elimina o retarda la publicación</a:t>
            </a:r>
            <a:r>
              <a:rPr lang="en-US" sz="2400">
                <a:cs typeface="Times New Roman" pitchFamily="18" charset="0"/>
              </a:rPr>
              <a:t>  </a:t>
            </a:r>
            <a:endParaRPr lang="en-US" sz="2400"/>
          </a:p>
        </p:txBody>
      </p:sp>
      <p:sp>
        <p:nvSpPr>
          <p:cNvPr id="78853" name="Rectangle 11"/>
          <p:cNvSpPr>
            <a:spLocks noChangeArrowheads="1"/>
          </p:cNvSpPr>
          <p:nvPr/>
        </p:nvSpPr>
        <p:spPr bwMode="auto">
          <a:xfrm>
            <a:off x="1639146" y="1412875"/>
            <a:ext cx="5865709" cy="461665"/>
          </a:xfrm>
          <a:prstGeom prst="rect">
            <a:avLst/>
          </a:prstGeom>
          <a:solidFill>
            <a:srgbClr val="CCCCFF"/>
          </a:solidFill>
          <a:ln w="28575">
            <a:solidFill>
              <a:srgbClr val="CC0000"/>
            </a:solidFill>
            <a:miter lim="800000"/>
            <a:headEnd/>
            <a:tailEnd/>
          </a:ln>
          <a:effectLst/>
          <a:extLst/>
        </p:spPr>
        <p:txBody>
          <a:bodyPr wrap="none">
            <a:spAutoFit/>
          </a:bodyPr>
          <a:lstStyle/>
          <a:p>
            <a:r>
              <a:rPr lang="en-US" sz="2400" dirty="0">
                <a:effectLst>
                  <a:outerShdw blurRad="38100" dist="38100" dir="2700000" algn="tl">
                    <a:srgbClr val="000000">
                      <a:alpha val="43137"/>
                    </a:srgbClr>
                  </a:outerShdw>
                </a:effectLst>
              </a:rPr>
              <a:t>La </a:t>
            </a:r>
            <a:r>
              <a:rPr lang="en-US" sz="2400" dirty="0" err="1">
                <a:effectLst>
                  <a:outerShdw blurRad="38100" dist="38100" dir="2700000" algn="tl">
                    <a:srgbClr val="000000">
                      <a:alpha val="43137"/>
                    </a:srgbClr>
                  </a:outerShdw>
                </a:effectLst>
              </a:rPr>
              <a:t>industria</a:t>
            </a:r>
            <a:r>
              <a:rPr lang="en-US" sz="2400" dirty="0">
                <a:effectLst>
                  <a:outerShdw blurRad="38100" dist="38100" dir="2700000" algn="tl">
                    <a:srgbClr val="000000">
                      <a:alpha val="43137"/>
                    </a:srgbClr>
                  </a:outerShdw>
                </a:effectLst>
              </a:rPr>
              <a:t> </a:t>
            </a:r>
            <a:r>
              <a:rPr lang="en-US" sz="2400" dirty="0" err="1">
                <a:effectLst>
                  <a:outerShdw blurRad="38100" dist="38100" dir="2700000" algn="tl">
                    <a:srgbClr val="000000">
                      <a:alpha val="43137"/>
                    </a:srgbClr>
                  </a:outerShdw>
                </a:effectLst>
              </a:rPr>
              <a:t>publica</a:t>
            </a:r>
            <a:r>
              <a:rPr lang="en-US" sz="2400" dirty="0">
                <a:effectLst>
                  <a:outerShdw blurRad="38100" dist="38100" dir="2700000" algn="tl">
                    <a:srgbClr val="000000">
                      <a:alpha val="43137"/>
                    </a:srgbClr>
                  </a:outerShdw>
                </a:effectLst>
              </a:rPr>
              <a:t> material a </a:t>
            </a:r>
            <a:r>
              <a:rPr lang="en-US" sz="2400" dirty="0" err="1">
                <a:effectLst>
                  <a:outerShdw blurRad="38100" dist="38100" dir="2700000" algn="tl">
                    <a:srgbClr val="000000">
                      <a:alpha val="43137"/>
                    </a:srgbClr>
                  </a:outerShdw>
                </a:effectLst>
              </a:rPr>
              <a:t>su</a:t>
            </a:r>
            <a:r>
              <a:rPr lang="en-US" sz="2400" dirty="0">
                <a:effectLst>
                  <a:outerShdw blurRad="38100" dist="38100" dir="2700000" algn="tl">
                    <a:srgbClr val="000000">
                      <a:alpha val="43137"/>
                    </a:srgbClr>
                  </a:outerShdw>
                </a:effectLst>
              </a:rPr>
              <a:t> favor</a:t>
            </a:r>
          </a:p>
        </p:txBody>
      </p:sp>
      <p:sp>
        <p:nvSpPr>
          <p:cNvPr id="78854" name="Rectangle 12"/>
          <p:cNvSpPr>
            <a:spLocks noChangeArrowheads="1"/>
          </p:cNvSpPr>
          <p:nvPr/>
        </p:nvSpPr>
        <p:spPr bwMode="auto">
          <a:xfrm>
            <a:off x="2484438" y="5229225"/>
            <a:ext cx="5184775"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r>
              <a:rPr lang="en-US" sz="1200" dirty="0"/>
              <a:t>Gavin </a:t>
            </a:r>
            <a:r>
              <a:rPr lang="en-US" sz="1200" dirty="0" err="1"/>
              <a:t>Yamey</a:t>
            </a:r>
            <a:r>
              <a:rPr lang="en-US" sz="1200" dirty="0"/>
              <a:t> MD, Deputy editor, </a:t>
            </a:r>
            <a:r>
              <a:rPr lang="en-US" sz="1200" dirty="0" smtClean="0"/>
              <a:t>WJM, </a:t>
            </a:r>
            <a:r>
              <a:rPr lang="en-US" sz="1200" dirty="0"/>
              <a:t>Assistant editor, BMJ</a:t>
            </a:r>
          </a:p>
          <a:p>
            <a:pPr algn="r"/>
            <a:r>
              <a:rPr lang="en-US" sz="1200" i="1" dirty="0"/>
              <a:t>Who stands behind the word? A journal editor’s view of ghostwriting</a:t>
            </a:r>
          </a:p>
          <a:p>
            <a:pPr algn="r"/>
            <a:r>
              <a:rPr lang="en-US" sz="1200" dirty="0"/>
              <a:t>http://www.bibalex.org/supercourse/lecture/lec15071/001.htm</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9"/>
          <p:cNvSpPr>
            <a:spLocks noChangeArrowheads="1"/>
          </p:cNvSpPr>
          <p:nvPr/>
        </p:nvSpPr>
        <p:spPr bwMode="auto">
          <a:xfrm>
            <a:off x="6996682" y="38205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119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119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119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2119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6"/>
          <p:cNvSpPr txBox="1">
            <a:spLocks noChangeArrowheads="1"/>
          </p:cNvSpPr>
          <p:nvPr/>
        </p:nvSpPr>
        <p:spPr bwMode="auto">
          <a:xfrm>
            <a:off x="7524328" y="6462806"/>
            <a:ext cx="1439368"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a:t>
            </a:r>
            <a:r>
              <a:rPr lang="es-ES_tradnl" sz="1200" dirty="0" smtClean="0">
                <a:solidFill>
                  <a:schemeClr val="bg2"/>
                </a:solidFill>
                <a:latin typeface="Arial" charset="0"/>
              </a:rPr>
              <a:t>ULA 2014</a:t>
            </a:r>
            <a:endParaRPr lang="es-ES_tradnl" sz="1200" dirty="0">
              <a:solidFill>
                <a:schemeClr val="bg2"/>
              </a:solidFill>
              <a:latin typeface="Arial" charset="0"/>
            </a:endParaRPr>
          </a:p>
        </p:txBody>
      </p:sp>
      <p:sp>
        <p:nvSpPr>
          <p:cNvPr id="222215" name="Text Box 7"/>
          <p:cNvSpPr txBox="1">
            <a:spLocks noChangeArrowheads="1"/>
          </p:cNvSpPr>
          <p:nvPr/>
        </p:nvSpPr>
        <p:spPr bwMode="auto">
          <a:xfrm>
            <a:off x="2528012" y="1196975"/>
            <a:ext cx="4087979" cy="584775"/>
          </a:xfrm>
          <a:prstGeom prst="rect">
            <a:avLst/>
          </a:prstGeom>
          <a:solidFill>
            <a:srgbClr val="CCCCFF">
              <a:alpha val="93000"/>
            </a:srgbClr>
          </a:solidFill>
          <a:ln w="28575">
            <a:solidFill>
              <a:srgbClr val="CC0000"/>
            </a:solidFill>
            <a:miter lim="800000"/>
            <a:headEnd/>
            <a:tailEnd/>
          </a:ln>
          <a:effectLst>
            <a:outerShdw dist="50800" dir="2460000" algn="tl" rotWithShape="0">
              <a:prstClr val="black"/>
            </a:outerShdw>
          </a:effectLst>
        </p:spPr>
        <p:txBody>
          <a:bodyPr wrap="none">
            <a:spAutoFit/>
          </a:bodyPr>
          <a:lstStyle/>
          <a:p>
            <a:pPr>
              <a:defRPr/>
            </a:pPr>
            <a:r>
              <a:rPr lang="es-ES_tradnl" sz="3200" dirty="0">
                <a:solidFill>
                  <a:srgbClr val="CC0000"/>
                </a:solidFill>
                <a:effectLst>
                  <a:outerShdw blurRad="38100" dist="38100" dir="2700000" algn="tl">
                    <a:srgbClr val="000000"/>
                  </a:outerShdw>
                </a:effectLst>
              </a:rPr>
              <a:t>Autores “fantasma”</a:t>
            </a:r>
            <a:endParaRPr lang="es-ES" sz="3200" dirty="0">
              <a:solidFill>
                <a:srgbClr val="C00000"/>
              </a:solidFill>
              <a:effectLst>
                <a:outerShdw blurRad="38100" dist="38100" dir="2700000" algn="tl">
                  <a:srgbClr val="FFFFFF"/>
                </a:outerShdw>
              </a:effectLst>
            </a:endParaRPr>
          </a:p>
        </p:txBody>
      </p:sp>
      <p:sp>
        <p:nvSpPr>
          <p:cNvPr id="222216" name="Text Box 8"/>
          <p:cNvSpPr txBox="1">
            <a:spLocks noChangeArrowheads="1"/>
          </p:cNvSpPr>
          <p:nvPr/>
        </p:nvSpPr>
        <p:spPr bwMode="auto">
          <a:xfrm>
            <a:off x="1008063" y="1916113"/>
            <a:ext cx="7127875" cy="3195637"/>
          </a:xfrm>
          <a:prstGeom prst="rect">
            <a:avLst/>
          </a:prstGeom>
          <a:noFill/>
          <a:ln>
            <a:noFill/>
          </a:ln>
          <a:effectLst>
            <a:outerShdw dist="35921" sx="51000" sy="51000" algn="ctr" rotWithShape="0">
              <a:schemeClr val="bg2"/>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algn="l">
              <a:buClr>
                <a:srgbClr val="D60093"/>
              </a:buClr>
              <a:buSzPct val="150000"/>
              <a:buFontTx/>
              <a:buChar char="•"/>
              <a:defRPr/>
            </a:pPr>
            <a:r>
              <a:rPr lang="es-ES" sz="2400" dirty="0">
                <a:effectLst>
                  <a:outerShdw blurRad="38100" dist="38100" dir="2700000" algn="tl">
                    <a:srgbClr val="C0C0C0"/>
                  </a:outerShdw>
                </a:effectLst>
              </a:rPr>
              <a:t> </a:t>
            </a:r>
            <a:r>
              <a:rPr lang="en-US" sz="2400" dirty="0">
                <a:effectLst>
                  <a:outerShdw blurRad="38100" dist="38100" dir="2700000" algn="tl">
                    <a:srgbClr val="C0C0C0"/>
                  </a:outerShdw>
                </a:effectLst>
              </a:rPr>
              <a:t>"</a:t>
            </a:r>
            <a:r>
              <a:rPr lang="es-ES" sz="2400" dirty="0">
                <a:effectLst>
                  <a:outerShdw blurRad="38100" dist="38100" dir="2700000" algn="tl">
                    <a:srgbClr val="C0C0C0"/>
                  </a:outerShdw>
                </a:effectLst>
              </a:rPr>
              <a:t>No son raros</a:t>
            </a:r>
          </a:p>
          <a:p>
            <a:pPr algn="l">
              <a:buSzPct val="150000"/>
              <a:defRPr/>
            </a:pPr>
            <a:endParaRPr lang="es-ES" sz="1200" dirty="0">
              <a:effectLst>
                <a:outerShdw blurRad="38100" dist="38100" dir="2700000" algn="tl">
                  <a:srgbClr val="C0C0C0"/>
                </a:outerShdw>
              </a:effectLst>
            </a:endParaRPr>
          </a:p>
          <a:p>
            <a:pPr algn="l">
              <a:buClr>
                <a:srgbClr val="D60093"/>
              </a:buClr>
              <a:buSzPct val="150000"/>
              <a:buFontTx/>
              <a:buChar char="•"/>
              <a:defRPr/>
            </a:pPr>
            <a:r>
              <a:rPr lang="es-ES" sz="2400" dirty="0">
                <a:effectLst>
                  <a:outerShdw blurRad="38100" dist="38100" dir="2700000" algn="tl">
                    <a:srgbClr val="C0C0C0"/>
                  </a:outerShdw>
                </a:effectLst>
              </a:rPr>
              <a:t> Se tiene beneficios:</a:t>
            </a:r>
          </a:p>
          <a:p>
            <a:pPr algn="l">
              <a:buSzPct val="150000"/>
              <a:defRPr/>
            </a:pP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Muchos</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investigadores</a:t>
            </a:r>
            <a:r>
              <a:rPr lang="en-US" sz="2400" dirty="0">
                <a:effectLst>
                  <a:outerShdw blurRad="38100" dist="38100" dir="2700000" algn="tl">
                    <a:srgbClr val="C0C0C0"/>
                  </a:outerShdw>
                </a:effectLst>
              </a:rPr>
              <a:t> no son </a:t>
            </a:r>
            <a:r>
              <a:rPr lang="en-US" sz="2400" dirty="0" err="1">
                <a:effectLst>
                  <a:outerShdw blurRad="38100" dist="38100" dir="2700000" algn="tl">
                    <a:srgbClr val="C0C0C0"/>
                  </a:outerShdw>
                </a:effectLst>
              </a:rPr>
              <a:t>buenos</a:t>
            </a:r>
            <a:r>
              <a:rPr lang="en-US" sz="2400" dirty="0">
                <a:effectLst>
                  <a:outerShdw blurRad="38100" dist="38100" dir="2700000" algn="tl">
                    <a:srgbClr val="C0C0C0"/>
                  </a:outerShdw>
                </a:effectLst>
              </a:rPr>
              <a:t> </a:t>
            </a:r>
          </a:p>
          <a:p>
            <a:pPr algn="l">
              <a:buSzPct val="150000"/>
              <a:defRPr/>
            </a:pP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escritores</a:t>
            </a:r>
            <a:r>
              <a:rPr lang="en-US" sz="2400" dirty="0">
                <a:effectLst>
                  <a:outerShdw blurRad="38100" dist="38100" dir="2700000" algn="tl">
                    <a:srgbClr val="C0C0C0"/>
                  </a:outerShdw>
                </a:effectLst>
              </a:rPr>
              <a:t> o </a:t>
            </a:r>
            <a:r>
              <a:rPr lang="en-US" sz="2400" dirty="0" err="1">
                <a:effectLst>
                  <a:outerShdw blurRad="38100" dist="38100" dir="2700000" algn="tl">
                    <a:srgbClr val="C0C0C0"/>
                  </a:outerShdw>
                </a:effectLst>
              </a:rPr>
              <a:t>están</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muy</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ocupados</a:t>
            </a:r>
            <a:endParaRPr lang="en-US" sz="2400" dirty="0">
              <a:effectLst>
                <a:outerShdw blurRad="38100" dist="38100" dir="2700000" algn="tl">
                  <a:srgbClr val="C0C0C0"/>
                </a:outerShdw>
              </a:effectLst>
            </a:endParaRPr>
          </a:p>
          <a:p>
            <a:pPr algn="l">
              <a:defRPr/>
            </a:pPr>
            <a:endParaRPr lang="en-US" sz="2400" dirty="0">
              <a:effectLst>
                <a:outerShdw blurRad="38100" dist="38100" dir="2700000" algn="tl">
                  <a:srgbClr val="C0C0C0"/>
                </a:outerShdw>
              </a:effectLst>
            </a:endParaRPr>
          </a:p>
          <a:p>
            <a:pPr algn="l">
              <a:defRPr/>
            </a:pP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Escritores</a:t>
            </a:r>
            <a:r>
              <a:rPr lang="en-US" sz="2400" dirty="0">
                <a:effectLst>
                  <a:outerShdw blurRad="38100" dist="38100" dir="2700000" algn="tl">
                    <a:srgbClr val="C0C0C0"/>
                  </a:outerShdw>
                </a:effectLst>
              </a:rPr>
              <a:t> </a:t>
            </a:r>
            <a:r>
              <a:rPr lang="en-US" sz="2400" i="1" dirty="0" err="1">
                <a:effectLst>
                  <a:outerShdw blurRad="38100" dist="38100" dir="2700000" algn="tl">
                    <a:srgbClr val="C0C0C0"/>
                  </a:outerShdw>
                </a:effectLst>
              </a:rPr>
              <a:t>fantasma</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pueden</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acelerar</a:t>
            </a:r>
            <a:r>
              <a:rPr lang="en-US" sz="2400" dirty="0">
                <a:effectLst>
                  <a:outerShdw blurRad="38100" dist="38100" dir="2700000" algn="tl">
                    <a:srgbClr val="C0C0C0"/>
                  </a:outerShdw>
                </a:effectLst>
              </a:rPr>
              <a:t> el </a:t>
            </a:r>
          </a:p>
          <a:p>
            <a:pPr algn="l">
              <a:defRPr/>
            </a:pP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proceso</a:t>
            </a:r>
            <a:r>
              <a:rPr lang="en-US" sz="2400" dirty="0">
                <a:effectLst>
                  <a:outerShdw blurRad="38100" dist="38100" dir="2700000" algn="tl">
                    <a:srgbClr val="C0C0C0"/>
                  </a:outerShdw>
                </a:effectLst>
              </a:rPr>
              <a:t> de </a:t>
            </a:r>
            <a:r>
              <a:rPr lang="en-US" sz="2400" dirty="0" err="1">
                <a:effectLst>
                  <a:outerShdw blurRad="38100" dist="38100" dir="2700000" algn="tl">
                    <a:srgbClr val="C0C0C0"/>
                  </a:outerShdw>
                </a:effectLst>
              </a:rPr>
              <a:t>publicación</a:t>
            </a:r>
            <a:r>
              <a:rPr lang="en-US" sz="2400" dirty="0">
                <a:effectLst>
                  <a:outerShdw blurRad="38100" dist="38100" dir="2700000" algn="tl">
                    <a:srgbClr val="C0C0C0"/>
                  </a:outerShdw>
                </a:effectLst>
              </a:rPr>
              <a:t>  y </a:t>
            </a:r>
            <a:r>
              <a:rPr lang="en-US" sz="2400" dirty="0" err="1">
                <a:effectLst>
                  <a:outerShdw blurRad="38100" dist="38100" dir="2700000" algn="tl">
                    <a:srgbClr val="C0C0C0"/>
                  </a:outerShdw>
                </a:effectLst>
              </a:rPr>
              <a:t>escribir</a:t>
            </a:r>
            <a:r>
              <a:rPr lang="en-US" sz="2400" dirty="0">
                <a:effectLst>
                  <a:outerShdw blurRad="38100" dist="38100" dir="2700000" algn="tl">
                    <a:srgbClr val="C0C0C0"/>
                  </a:outerShdw>
                </a:effectLst>
              </a:rPr>
              <a:t> un </a:t>
            </a:r>
            <a:r>
              <a:rPr lang="en-US" sz="2400" i="1" dirty="0" err="1">
                <a:effectLst>
                  <a:outerShdw blurRad="38100" dist="38100" dir="2700000" algn="tl">
                    <a:srgbClr val="C0C0C0"/>
                  </a:outerShdw>
                </a:effectLst>
              </a:rPr>
              <a:t>mejor</a:t>
            </a:r>
            <a:r>
              <a:rPr lang="en-US" sz="2400" dirty="0">
                <a:effectLst>
                  <a:outerShdw blurRad="38100" dist="38100" dir="2700000" algn="tl">
                    <a:srgbClr val="C0C0C0"/>
                  </a:outerShdw>
                </a:effectLst>
              </a:rPr>
              <a:t> </a:t>
            </a:r>
          </a:p>
          <a:p>
            <a:pPr algn="l">
              <a:defRPr/>
            </a:pP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artículo</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que</a:t>
            </a:r>
            <a:r>
              <a:rPr lang="en-US" sz="2400" dirty="0">
                <a:effectLst>
                  <a:outerShdw blurRad="38100" dist="38100" dir="2700000" algn="tl">
                    <a:srgbClr val="C0C0C0"/>
                  </a:outerShdw>
                </a:effectLst>
              </a:rPr>
              <a:t> la </a:t>
            </a:r>
            <a:r>
              <a:rPr lang="en-US" sz="2400" dirty="0" err="1">
                <a:effectLst>
                  <a:outerShdw blurRad="38100" dist="38100" dir="2700000" algn="tl">
                    <a:srgbClr val="C0C0C0"/>
                  </a:outerShdw>
                </a:effectLst>
              </a:rPr>
              <a:t>mayoría</a:t>
            </a:r>
            <a:r>
              <a:rPr lang="en-US" sz="2400" dirty="0">
                <a:effectLst>
                  <a:outerShdw blurRad="38100" dist="38100" dir="2700000" algn="tl">
                    <a:srgbClr val="C0C0C0"/>
                  </a:outerShdw>
                </a:effectLst>
              </a:rPr>
              <a:t> de </a:t>
            </a:r>
            <a:r>
              <a:rPr lang="en-US" sz="2400" dirty="0" err="1">
                <a:effectLst>
                  <a:outerShdw blurRad="38100" dist="38100" dir="2700000" algn="tl">
                    <a:srgbClr val="C0C0C0"/>
                  </a:outerShdw>
                </a:effectLst>
              </a:rPr>
              <a:t>doctores</a:t>
            </a:r>
            <a:r>
              <a:rPr lang="en-US" sz="2400" dirty="0">
                <a:effectLst>
                  <a:outerShdw blurRad="38100" dist="38100" dir="2700000" algn="tl">
                    <a:srgbClr val="C0C0C0"/>
                  </a:outerShdw>
                </a:effectLst>
              </a:rPr>
              <a:t>". </a:t>
            </a:r>
            <a:endParaRPr lang="es-ES" sz="2400" dirty="0">
              <a:effectLst>
                <a:outerShdw blurRad="38100" dist="38100" dir="2700000" algn="tl">
                  <a:srgbClr val="C0C0C0"/>
                </a:outerShdw>
              </a:effectLst>
            </a:endParaRPr>
          </a:p>
        </p:txBody>
      </p:sp>
      <p:sp>
        <p:nvSpPr>
          <p:cNvPr id="79878" name="Rectangle 10"/>
          <p:cNvSpPr>
            <a:spLocks noChangeArrowheads="1"/>
          </p:cNvSpPr>
          <p:nvPr/>
        </p:nvSpPr>
        <p:spPr bwMode="auto">
          <a:xfrm>
            <a:off x="2916238" y="5445125"/>
            <a:ext cx="5184775" cy="639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r>
              <a:rPr lang="en-US" sz="1200"/>
              <a:t>Gavin Yamey MD, Deputy editor, wjm, Assistant editor, BMJ</a:t>
            </a:r>
          </a:p>
          <a:p>
            <a:pPr algn="r"/>
            <a:r>
              <a:rPr lang="en-US" sz="1200" i="1"/>
              <a:t>Who stands behind the word? A journal editor’s view of ghostwriting</a:t>
            </a:r>
          </a:p>
          <a:p>
            <a:pPr algn="r"/>
            <a:r>
              <a:rPr lang="en-US" sz="1200"/>
              <a:t>http://www.bibalex.org/supercourse/lecture/lec15071/001.htm</a:t>
            </a:r>
          </a:p>
        </p:txBody>
      </p:sp>
      <p:sp>
        <p:nvSpPr>
          <p:cNvPr id="7" name="Rectangle 9"/>
          <p:cNvSpPr>
            <a:spLocks noChangeArrowheads="1"/>
          </p:cNvSpPr>
          <p:nvPr/>
        </p:nvSpPr>
        <p:spPr bwMode="auto">
          <a:xfrm>
            <a:off x="6996682" y="38205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22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221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221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2216">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2221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221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221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62" name="Rectangle 6"/>
          <p:cNvSpPr>
            <a:spLocks noChangeArrowheads="1"/>
          </p:cNvSpPr>
          <p:nvPr/>
        </p:nvSpPr>
        <p:spPr bwMode="auto">
          <a:xfrm>
            <a:off x="2700338" y="5157788"/>
            <a:ext cx="5257800" cy="719137"/>
          </a:xfrm>
          <a:prstGeom prst="rect">
            <a:avLst/>
          </a:prstGeom>
          <a:noFill/>
          <a:ln>
            <a:noFill/>
          </a:ln>
          <a:effectLst/>
          <a:extLst>
            <a:ext uri="{909E8E84-426E-40DD-AFC4-6F175D3DCCD1}">
              <a14:hiddenFill xmlns:a14="http://schemas.microsoft.com/office/drawing/2010/main" xmlns="">
                <a:solidFill>
                  <a:srgbClr val="FF9933"/>
                </a:solidFill>
              </a14:hiddenFill>
            </a:ext>
            <a:ext uri="{91240B29-F687-4F45-9708-019B960494DF}">
              <a14:hiddenLine xmlns:a14="http://schemas.microsoft.com/office/drawing/2010/main" xmlns="" w="9525">
                <a:solidFill>
                  <a:srgbClr val="FFFFCC"/>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lstStyle/>
          <a:p>
            <a:pPr marL="342900" indent="-342900" algn="r">
              <a:spcBef>
                <a:spcPct val="20000"/>
              </a:spcBef>
              <a:defRPr/>
            </a:pPr>
            <a:r>
              <a:rPr lang="en-US" sz="1200">
                <a:effectLst>
                  <a:outerShdw blurRad="38100" dist="38100" dir="2700000" algn="tl">
                    <a:srgbClr val="C0C0C0"/>
                  </a:outerShdw>
                </a:effectLst>
              </a:rPr>
              <a:t>G. Yamey MD, Deputy editor, wjm, Assistant editor, BMJ</a:t>
            </a:r>
          </a:p>
          <a:p>
            <a:pPr marL="342900" indent="-342900" algn="r">
              <a:spcBef>
                <a:spcPct val="20000"/>
              </a:spcBef>
              <a:defRPr/>
            </a:pPr>
            <a:r>
              <a:rPr lang="en-US" sz="1200" i="1">
                <a:effectLst>
                  <a:outerShdw blurRad="38100" dist="38100" dir="2700000" algn="tl">
                    <a:srgbClr val="C0C0C0"/>
                  </a:outerShdw>
                </a:effectLst>
              </a:rPr>
              <a:t>Who stands behind the word? A journal editor’s view of ghostwriting</a:t>
            </a:r>
          </a:p>
          <a:p>
            <a:pPr marL="342900" indent="-342900" algn="r">
              <a:spcBef>
                <a:spcPct val="20000"/>
              </a:spcBef>
              <a:defRPr/>
            </a:pPr>
            <a:r>
              <a:rPr lang="en-US" sz="1200">
                <a:effectLst>
                  <a:outerShdw blurRad="38100" dist="38100" dir="2700000" algn="tl">
                    <a:srgbClr val="C0C0C0"/>
                  </a:outerShdw>
                </a:effectLst>
              </a:rPr>
              <a:t>http://resources.bmj.com/bmj/interactive/talks</a:t>
            </a:r>
          </a:p>
        </p:txBody>
      </p:sp>
      <p:sp>
        <p:nvSpPr>
          <p:cNvPr id="224264" name="Rectangle 8"/>
          <p:cNvSpPr>
            <a:spLocks noChangeArrowheads="1"/>
          </p:cNvSpPr>
          <p:nvPr/>
        </p:nvSpPr>
        <p:spPr bwMode="auto">
          <a:xfrm>
            <a:off x="1857375" y="2349500"/>
            <a:ext cx="5883275" cy="2647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marL="185738" indent="-185738" algn="l">
              <a:spcBef>
                <a:spcPct val="50000"/>
              </a:spcBef>
              <a:buClr>
                <a:srgbClr val="CC0000"/>
              </a:buClr>
              <a:buSzPct val="160000"/>
              <a:buFontTx/>
              <a:buChar char="•"/>
              <a:defRPr/>
            </a:pPr>
            <a:r>
              <a:rPr lang="en-US" sz="2400">
                <a:effectLst>
                  <a:outerShdw blurRad="38100" dist="38100" dir="2700000" algn="tl">
                    <a:srgbClr val="C0C0C0"/>
                  </a:outerShdw>
                </a:effectLst>
              </a:rPr>
              <a:t>No hay lugar para autores fantasma </a:t>
            </a:r>
          </a:p>
          <a:p>
            <a:pPr marL="185738" indent="-185738" algn="l">
              <a:spcBef>
                <a:spcPct val="50000"/>
              </a:spcBef>
              <a:buClr>
                <a:srgbClr val="CC0000"/>
              </a:buClr>
              <a:buSzPct val="160000"/>
              <a:buFontTx/>
              <a:buChar char="•"/>
              <a:defRPr/>
            </a:pPr>
            <a:r>
              <a:rPr lang="en-US" sz="2400">
                <a:effectLst>
                  <a:outerShdw blurRad="38100" dist="38100" dir="2700000" algn="tl">
                    <a:srgbClr val="C0C0C0"/>
                  </a:outerShdw>
                </a:effectLst>
              </a:rPr>
              <a:t>Los investigadores deberían escribir    sus estudios </a:t>
            </a:r>
          </a:p>
          <a:p>
            <a:pPr marL="185738" indent="-185738" algn="l">
              <a:spcBef>
                <a:spcPct val="50000"/>
              </a:spcBef>
              <a:buClr>
                <a:srgbClr val="CC0000"/>
              </a:buClr>
              <a:buSzPct val="160000"/>
              <a:buFontTx/>
              <a:buChar char="•"/>
              <a:defRPr/>
            </a:pPr>
            <a:r>
              <a:rPr lang="en-US" sz="2400">
                <a:effectLst>
                  <a:outerShdw blurRad="38100" dist="38100" dir="2700000" algn="tl">
                    <a:srgbClr val="C0C0C0"/>
                  </a:outerShdw>
                </a:effectLst>
              </a:rPr>
              <a:t>Los verdaderos autores deberían escribir sus editoriales, revisiones, guías. </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9"/>
          <p:cNvSpPr>
            <a:spLocks noChangeArrowheads="1"/>
          </p:cNvSpPr>
          <p:nvPr/>
        </p:nvSpPr>
        <p:spPr bwMode="auto">
          <a:xfrm>
            <a:off x="6996682" y="38205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
        <p:nvSpPr>
          <p:cNvPr id="9" name="Text Box 7"/>
          <p:cNvSpPr txBox="1">
            <a:spLocks noChangeArrowheads="1"/>
          </p:cNvSpPr>
          <p:nvPr/>
        </p:nvSpPr>
        <p:spPr bwMode="auto">
          <a:xfrm>
            <a:off x="2572385" y="1620089"/>
            <a:ext cx="3943708" cy="584775"/>
          </a:xfrm>
          <a:prstGeom prst="rect">
            <a:avLst/>
          </a:prstGeom>
          <a:solidFill>
            <a:srgbClr val="CCCCFF">
              <a:alpha val="94000"/>
            </a:srgbClr>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3200" dirty="0" smtClean="0">
                <a:solidFill>
                  <a:srgbClr val="CC0000"/>
                </a:solidFill>
                <a:effectLst>
                  <a:outerShdw blurRad="38100" dist="38100" dir="2700000" algn="tl">
                    <a:srgbClr val="000000"/>
                  </a:outerShdw>
                </a:effectLst>
              </a:rPr>
              <a:t>Autores “fantasma”</a:t>
            </a:r>
            <a:endParaRPr lang="es-ES" sz="3200" dirty="0">
              <a:solidFill>
                <a:srgbClr val="C00000"/>
              </a:solidFill>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24264"/>
                                        </p:tgtEl>
                                        <p:attrNameLst>
                                          <p:attrName>style.visibility</p:attrName>
                                        </p:attrNameLst>
                                      </p:cBhvr>
                                      <p:to>
                                        <p:strVal val="visible"/>
                                      </p:to>
                                    </p:set>
                                    <p:anim calcmode="discrete" valueType="clr">
                                      <p:cBhvr override="childStyle">
                                        <p:cTn id="7" dur="80"/>
                                        <p:tgtEl>
                                          <p:spTgt spid="22426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24264"/>
                                        </p:tgtEl>
                                        <p:attrNameLst>
                                          <p:attrName>fillcolor</p:attrName>
                                        </p:attrNameLst>
                                      </p:cBhvr>
                                      <p:tavLst>
                                        <p:tav tm="0">
                                          <p:val>
                                            <p:clrVal>
                                              <a:schemeClr val="accent2"/>
                                            </p:clrVal>
                                          </p:val>
                                        </p:tav>
                                        <p:tav tm="50000">
                                          <p:val>
                                            <p:clrVal>
                                              <a:schemeClr val="hlink"/>
                                            </p:clrVal>
                                          </p:val>
                                        </p:tav>
                                      </p:tavLst>
                                    </p:anim>
                                    <p:set>
                                      <p:cBhvr>
                                        <p:cTn id="9" dur="80"/>
                                        <p:tgtEl>
                                          <p:spTgt spid="22426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264"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67" name="Rectangle 15"/>
          <p:cNvSpPr>
            <a:spLocks noChangeArrowheads="1"/>
          </p:cNvSpPr>
          <p:nvPr/>
        </p:nvSpPr>
        <p:spPr bwMode="auto">
          <a:xfrm>
            <a:off x="1438274" y="2527300"/>
            <a:ext cx="6590109" cy="1081088"/>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lstStyle/>
          <a:p>
            <a:pPr marL="342900" indent="-342900" algn="l">
              <a:spcBef>
                <a:spcPct val="20000"/>
              </a:spcBef>
              <a:buClr>
                <a:srgbClr val="D60093"/>
              </a:buClr>
              <a:buSzPct val="155000"/>
              <a:buFontTx/>
              <a:buChar char="•"/>
              <a:defRPr/>
            </a:pPr>
            <a:r>
              <a:rPr lang="en-US" dirty="0">
                <a:effectLst>
                  <a:outerShdw blurRad="38100" dist="38100" dir="2700000" algn="tl">
                    <a:srgbClr val="C0C0C0"/>
                  </a:outerShdw>
                </a:effectLst>
                <a:cs typeface="Times New Roman" pitchFamily="18" charset="0"/>
              </a:rPr>
              <a:t>Un </a:t>
            </a:r>
            <a:r>
              <a:rPr lang="en-US" dirty="0" err="1">
                <a:effectLst>
                  <a:outerShdw blurRad="38100" dist="38100" dir="2700000" algn="tl">
                    <a:srgbClr val="C0C0C0"/>
                  </a:outerShdw>
                </a:effectLst>
                <a:cs typeface="Times New Roman" pitchFamily="18" charset="0"/>
              </a:rPr>
              <a:t>escritor</a:t>
            </a:r>
            <a:r>
              <a:rPr lang="en-US" dirty="0">
                <a:effectLst>
                  <a:outerShdw blurRad="38100" dist="38100" dir="2700000" algn="tl">
                    <a:srgbClr val="C0C0C0"/>
                  </a:outerShdw>
                </a:effectLst>
                <a:cs typeface="Times New Roman" pitchFamily="18" charset="0"/>
              </a:rPr>
              <a:t> </a:t>
            </a:r>
            <a:r>
              <a:rPr lang="en-US" dirty="0" err="1">
                <a:effectLst>
                  <a:outerShdw blurRad="38100" dist="38100" dir="2700000" algn="tl">
                    <a:srgbClr val="C0C0C0"/>
                  </a:outerShdw>
                </a:effectLst>
                <a:cs typeface="Times New Roman" pitchFamily="18" charset="0"/>
              </a:rPr>
              <a:t>médico</a:t>
            </a:r>
            <a:r>
              <a:rPr lang="en-US" dirty="0">
                <a:effectLst>
                  <a:outerShdw blurRad="38100" dist="38100" dir="2700000" algn="tl">
                    <a:srgbClr val="C0C0C0"/>
                  </a:outerShdw>
                </a:effectLst>
                <a:cs typeface="Times New Roman" pitchFamily="18" charset="0"/>
              </a:rPr>
              <a:t> </a:t>
            </a:r>
            <a:r>
              <a:rPr lang="en-US" dirty="0" err="1">
                <a:effectLst>
                  <a:outerShdw blurRad="38100" dist="38100" dir="2700000" algn="tl">
                    <a:srgbClr val="C0C0C0"/>
                  </a:outerShdw>
                </a:effectLst>
                <a:cs typeface="Times New Roman" pitchFamily="18" charset="0"/>
              </a:rPr>
              <a:t>profesional</a:t>
            </a:r>
            <a:r>
              <a:rPr lang="en-US" dirty="0">
                <a:effectLst>
                  <a:outerShdw blurRad="38100" dist="38100" dir="2700000" algn="tl">
                    <a:srgbClr val="C0C0C0"/>
                  </a:outerShdw>
                </a:effectLst>
                <a:cs typeface="Times New Roman" pitchFamily="18" charset="0"/>
              </a:rPr>
              <a:t> (el “</a:t>
            </a:r>
            <a:r>
              <a:rPr lang="en-US" sz="2400" b="1" dirty="0" err="1">
                <a:solidFill>
                  <a:srgbClr val="B82C00"/>
                </a:solidFill>
                <a:effectLst>
                  <a:outerShdw blurRad="38100" dist="38100" dir="2700000" algn="tl">
                    <a:srgbClr val="C0C0C0"/>
                  </a:outerShdw>
                </a:effectLst>
                <a:cs typeface="Times New Roman" pitchFamily="18" charset="0"/>
              </a:rPr>
              <a:t>fantasma</a:t>
            </a:r>
            <a:r>
              <a:rPr lang="en-US" dirty="0">
                <a:effectLst>
                  <a:outerShdw blurRad="38100" dist="38100" dir="2700000" algn="tl">
                    <a:srgbClr val="C0C0C0"/>
                  </a:outerShdw>
                </a:effectLst>
                <a:cs typeface="Times New Roman" pitchFamily="18" charset="0"/>
              </a:rPr>
              <a:t>”): </a:t>
            </a:r>
            <a:r>
              <a:rPr lang="en-US" dirty="0" err="1">
                <a:effectLst>
                  <a:outerShdw blurRad="38100" dist="38100" dir="2700000" algn="tl">
                    <a:srgbClr val="C0C0C0"/>
                  </a:outerShdw>
                </a:effectLst>
                <a:cs typeface="Times New Roman" pitchFamily="18" charset="0"/>
              </a:rPr>
              <a:t>empleado</a:t>
            </a:r>
            <a:r>
              <a:rPr lang="en-US" dirty="0">
                <a:effectLst>
                  <a:outerShdw blurRad="38100" dist="38100" dir="2700000" algn="tl">
                    <a:srgbClr val="C0C0C0"/>
                  </a:outerShdw>
                </a:effectLst>
                <a:cs typeface="Times New Roman" pitchFamily="18" charset="0"/>
              </a:rPr>
              <a:t> </a:t>
            </a:r>
            <a:r>
              <a:rPr lang="en-US" dirty="0" err="1">
                <a:effectLst>
                  <a:outerShdw blurRad="38100" dist="38100" dir="2700000" algn="tl">
                    <a:srgbClr val="C0C0C0"/>
                  </a:outerShdw>
                </a:effectLst>
                <a:cs typeface="Times New Roman" pitchFamily="18" charset="0"/>
              </a:rPr>
              <a:t>por</a:t>
            </a:r>
            <a:r>
              <a:rPr lang="en-US" dirty="0">
                <a:effectLst>
                  <a:outerShdw blurRad="38100" dist="38100" dir="2700000" algn="tl">
                    <a:srgbClr val="C0C0C0"/>
                  </a:outerShdw>
                </a:effectLst>
                <a:cs typeface="Times New Roman" pitchFamily="18" charset="0"/>
              </a:rPr>
              <a:t> la </a:t>
            </a:r>
            <a:r>
              <a:rPr lang="en-US" dirty="0" err="1">
                <a:effectLst>
                  <a:outerShdw blurRad="38100" dist="38100" dir="2700000" algn="tl">
                    <a:srgbClr val="C0C0C0"/>
                  </a:outerShdw>
                </a:effectLst>
                <a:cs typeface="Times New Roman" pitchFamily="18" charset="0"/>
              </a:rPr>
              <a:t>industria</a:t>
            </a:r>
            <a:r>
              <a:rPr lang="en-US" dirty="0">
                <a:effectLst>
                  <a:outerShdw blurRad="38100" dist="38100" dir="2700000" algn="tl">
                    <a:srgbClr val="C0C0C0"/>
                  </a:outerShdw>
                </a:effectLst>
                <a:cs typeface="Times New Roman" pitchFamily="18" charset="0"/>
              </a:rPr>
              <a:t>, </a:t>
            </a:r>
            <a:r>
              <a:rPr lang="en-US" dirty="0" err="1">
                <a:effectLst>
                  <a:outerShdw blurRad="38100" dist="38100" dir="2700000" algn="tl">
                    <a:srgbClr val="C0C0C0"/>
                  </a:outerShdw>
                </a:effectLst>
                <a:cs typeface="Times New Roman" pitchFamily="18" charset="0"/>
              </a:rPr>
              <a:t>pagado</a:t>
            </a:r>
            <a:r>
              <a:rPr lang="en-US" dirty="0">
                <a:effectLst>
                  <a:outerShdw blurRad="38100" dist="38100" dir="2700000" algn="tl">
                    <a:srgbClr val="C0C0C0"/>
                  </a:outerShdw>
                </a:effectLst>
                <a:cs typeface="Times New Roman" pitchFamily="18" charset="0"/>
              </a:rPr>
              <a:t> </a:t>
            </a:r>
            <a:r>
              <a:rPr lang="en-US" dirty="0" err="1">
                <a:effectLst>
                  <a:outerShdw blurRad="38100" dist="38100" dir="2700000" algn="tl">
                    <a:srgbClr val="C0C0C0"/>
                  </a:outerShdw>
                </a:effectLst>
                <a:cs typeface="Times New Roman" pitchFamily="18" charset="0"/>
              </a:rPr>
              <a:t>por</a:t>
            </a:r>
            <a:r>
              <a:rPr lang="en-US" dirty="0">
                <a:effectLst>
                  <a:outerShdw blurRad="38100" dist="38100" dir="2700000" algn="tl">
                    <a:srgbClr val="C0C0C0"/>
                  </a:outerShdw>
                </a:effectLst>
                <a:cs typeface="Times New Roman" pitchFamily="18" charset="0"/>
              </a:rPr>
              <a:t> </a:t>
            </a:r>
            <a:r>
              <a:rPr lang="en-US" dirty="0" err="1">
                <a:effectLst>
                  <a:outerShdw blurRad="38100" dist="38100" dir="2700000" algn="tl">
                    <a:srgbClr val="C0C0C0"/>
                  </a:outerShdw>
                </a:effectLst>
                <a:cs typeface="Times New Roman" pitchFamily="18" charset="0"/>
              </a:rPr>
              <a:t>escribir</a:t>
            </a:r>
            <a:r>
              <a:rPr lang="en-US" dirty="0">
                <a:effectLst>
                  <a:outerShdw blurRad="38100" dist="38100" dir="2700000" algn="tl">
                    <a:srgbClr val="C0C0C0"/>
                  </a:outerShdw>
                </a:effectLst>
                <a:cs typeface="Times New Roman" pitchFamily="18" charset="0"/>
              </a:rPr>
              <a:t>, no </a:t>
            </a:r>
            <a:r>
              <a:rPr lang="en-US" dirty="0" err="1">
                <a:effectLst>
                  <a:outerShdw blurRad="38100" dist="38100" dir="2700000" algn="tl">
                    <a:srgbClr val="C0C0C0"/>
                  </a:outerShdw>
                </a:effectLst>
                <a:cs typeface="Times New Roman" pitchFamily="18" charset="0"/>
              </a:rPr>
              <a:t>listado</a:t>
            </a:r>
            <a:r>
              <a:rPr lang="en-US" dirty="0">
                <a:effectLst>
                  <a:outerShdw blurRad="38100" dist="38100" dir="2700000" algn="tl">
                    <a:srgbClr val="C0C0C0"/>
                  </a:outerShdw>
                </a:effectLst>
                <a:cs typeface="Times New Roman" pitchFamily="18" charset="0"/>
              </a:rPr>
              <a:t> </a:t>
            </a:r>
            <a:r>
              <a:rPr lang="en-US" dirty="0" err="1">
                <a:effectLst>
                  <a:outerShdw blurRad="38100" dist="38100" dir="2700000" algn="tl">
                    <a:srgbClr val="C0C0C0"/>
                  </a:outerShdw>
                </a:effectLst>
                <a:cs typeface="Times New Roman" pitchFamily="18" charset="0"/>
              </a:rPr>
              <a:t>como</a:t>
            </a:r>
            <a:r>
              <a:rPr lang="en-US" dirty="0">
                <a:effectLst>
                  <a:outerShdw blurRad="38100" dist="38100" dir="2700000" algn="tl">
                    <a:srgbClr val="C0C0C0"/>
                  </a:outerShdw>
                </a:effectLst>
                <a:cs typeface="Times New Roman" pitchFamily="18" charset="0"/>
              </a:rPr>
              <a:t> </a:t>
            </a:r>
            <a:r>
              <a:rPr lang="en-US" dirty="0" err="1">
                <a:effectLst>
                  <a:outerShdw blurRad="38100" dist="38100" dir="2700000" algn="tl">
                    <a:srgbClr val="C0C0C0"/>
                  </a:outerShdw>
                </a:effectLst>
                <a:cs typeface="Times New Roman" pitchFamily="18" charset="0"/>
              </a:rPr>
              <a:t>autor</a:t>
            </a:r>
            <a:endParaRPr lang="en-US" dirty="0">
              <a:effectLst>
                <a:outerShdw blurRad="38100" dist="38100" dir="2700000" algn="tl">
                  <a:srgbClr val="C0C0C0"/>
                </a:outerShdw>
              </a:effectLst>
              <a:cs typeface="Times New Roman" pitchFamily="18" charset="0"/>
            </a:endParaRPr>
          </a:p>
        </p:txBody>
      </p:sp>
      <p:sp>
        <p:nvSpPr>
          <p:cNvPr id="125968" name="Text Box 16"/>
          <p:cNvSpPr txBox="1">
            <a:spLocks noChangeArrowheads="1"/>
          </p:cNvSpPr>
          <p:nvPr/>
        </p:nvSpPr>
        <p:spPr bwMode="auto">
          <a:xfrm>
            <a:off x="1935702" y="1700213"/>
            <a:ext cx="5272597" cy="523220"/>
          </a:xfrm>
          <a:prstGeom prst="rect">
            <a:avLst/>
          </a:prstGeom>
          <a:solidFill>
            <a:srgbClr val="CC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2800" dirty="0">
                <a:solidFill>
                  <a:srgbClr val="CC0000"/>
                </a:solidFill>
                <a:effectLst>
                  <a:outerShdw blurRad="38100" dist="38100" dir="2700000" algn="tl">
                    <a:srgbClr val="000000"/>
                  </a:outerShdw>
                </a:effectLst>
              </a:rPr>
              <a:t>Síndrome Fantasma-Honorario</a:t>
            </a:r>
          </a:p>
        </p:txBody>
      </p:sp>
      <p:sp>
        <p:nvSpPr>
          <p:cNvPr id="125969" name="Rectangle 17"/>
          <p:cNvSpPr>
            <a:spLocks noChangeArrowheads="1"/>
          </p:cNvSpPr>
          <p:nvPr/>
        </p:nvSpPr>
        <p:spPr bwMode="auto">
          <a:xfrm>
            <a:off x="3563938" y="4941888"/>
            <a:ext cx="4321175" cy="639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defRPr/>
            </a:pPr>
            <a:r>
              <a:rPr lang="en-US" sz="1200">
                <a:effectLst>
                  <a:outerShdw blurRad="38100" dist="38100" dir="2700000" algn="tl">
                    <a:srgbClr val="C0C0C0"/>
                  </a:outerShdw>
                </a:effectLst>
              </a:rPr>
              <a:t>G. Yamey. </a:t>
            </a:r>
            <a:r>
              <a:rPr lang="en-US" sz="1200" i="1">
                <a:effectLst>
                  <a:outerShdw blurRad="38100" dist="38100" dir="2700000" algn="tl">
                    <a:srgbClr val="C0C0C0"/>
                  </a:outerShdw>
                </a:effectLst>
              </a:rPr>
              <a:t>Who stands behind the word?</a:t>
            </a:r>
            <a:br>
              <a:rPr lang="en-US" sz="1200" i="1">
                <a:effectLst>
                  <a:outerShdw blurRad="38100" dist="38100" dir="2700000" algn="tl">
                    <a:srgbClr val="C0C0C0"/>
                  </a:outerShdw>
                </a:effectLst>
              </a:rPr>
            </a:br>
            <a:r>
              <a:rPr lang="en-US" sz="1200" i="1">
                <a:effectLst>
                  <a:outerShdw blurRad="38100" dist="38100" dir="2700000" algn="tl">
                    <a:srgbClr val="C0C0C0"/>
                  </a:outerShdw>
                </a:effectLst>
              </a:rPr>
              <a:t>A journal editor’s view of ghostwriting. </a:t>
            </a:r>
            <a:r>
              <a:rPr lang="en-US" sz="1200">
                <a:effectLst>
                  <a:outerShdw blurRad="38100" dist="38100" dir="2700000" algn="tl">
                    <a:srgbClr val="C0C0C0"/>
                  </a:outerShdw>
                </a:effectLst>
              </a:rPr>
              <a:t>BMJ Talks 2002</a:t>
            </a:r>
          </a:p>
          <a:p>
            <a:pPr algn="r">
              <a:defRPr/>
            </a:pPr>
            <a:r>
              <a:rPr lang="en-US" sz="1200">
                <a:effectLst>
                  <a:outerShdw blurRad="38100" dist="38100" dir="2700000" algn="tl">
                    <a:srgbClr val="C0C0C0"/>
                  </a:outerShdw>
                </a:effectLst>
              </a:rPr>
              <a:t>http://resources.bmj.com/bmj/interactive/talks</a:t>
            </a:r>
          </a:p>
        </p:txBody>
      </p:sp>
      <p:sp>
        <p:nvSpPr>
          <p:cNvPr id="125970" name="Rectangle 18"/>
          <p:cNvSpPr>
            <a:spLocks noChangeArrowheads="1"/>
          </p:cNvSpPr>
          <p:nvPr/>
        </p:nvSpPr>
        <p:spPr bwMode="auto">
          <a:xfrm>
            <a:off x="1439863" y="3716338"/>
            <a:ext cx="6227762" cy="122237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lstStyle/>
          <a:p>
            <a:pPr marL="342900" indent="-342900" algn="l">
              <a:spcBef>
                <a:spcPct val="20000"/>
              </a:spcBef>
              <a:buClr>
                <a:srgbClr val="D60093"/>
              </a:buClr>
              <a:buSzPct val="155000"/>
              <a:buFontTx/>
              <a:buChar char="•"/>
              <a:defRPr/>
            </a:pPr>
            <a:r>
              <a:rPr lang="en-US" dirty="0">
                <a:effectLst>
                  <a:outerShdw blurRad="38100" dist="38100" dir="2700000" algn="tl">
                    <a:srgbClr val="C0C0C0"/>
                  </a:outerShdw>
                </a:effectLst>
                <a:cs typeface="Times New Roman" pitchFamily="18" charset="0"/>
              </a:rPr>
              <a:t>Un </a:t>
            </a:r>
            <a:r>
              <a:rPr lang="en-US" dirty="0" err="1">
                <a:effectLst>
                  <a:outerShdw blurRad="38100" dist="38100" dir="2700000" algn="tl">
                    <a:srgbClr val="C0C0C0"/>
                  </a:outerShdw>
                </a:effectLst>
                <a:cs typeface="Times New Roman" pitchFamily="18" charset="0"/>
              </a:rPr>
              <a:t>prestigiosos</a:t>
            </a:r>
            <a:r>
              <a:rPr lang="en-US" dirty="0">
                <a:effectLst>
                  <a:outerShdw blurRad="38100" dist="38100" dir="2700000" algn="tl">
                    <a:srgbClr val="C0C0C0"/>
                  </a:outerShdw>
                </a:effectLst>
                <a:cs typeface="Times New Roman" pitchFamily="18" charset="0"/>
              </a:rPr>
              <a:t> </a:t>
            </a:r>
            <a:r>
              <a:rPr lang="en-US" dirty="0" err="1">
                <a:effectLst>
                  <a:outerShdw blurRad="38100" dist="38100" dir="2700000" algn="tl">
                    <a:srgbClr val="C0C0C0"/>
                  </a:outerShdw>
                </a:effectLst>
                <a:cs typeface="Times New Roman" pitchFamily="18" charset="0"/>
              </a:rPr>
              <a:t>autor</a:t>
            </a:r>
            <a:r>
              <a:rPr lang="en-US" dirty="0">
                <a:effectLst>
                  <a:outerShdw blurRad="38100" dist="38100" dir="2700000" algn="tl">
                    <a:srgbClr val="C0C0C0"/>
                  </a:outerShdw>
                </a:effectLst>
                <a:cs typeface="Times New Roman" pitchFamily="18" charset="0"/>
              </a:rPr>
              <a:t> (el “</a:t>
            </a:r>
            <a:r>
              <a:rPr lang="en-US" sz="2400" b="1" dirty="0" err="1">
                <a:solidFill>
                  <a:srgbClr val="B82C00"/>
                </a:solidFill>
                <a:effectLst>
                  <a:outerShdw blurRad="38100" dist="38100" dir="2700000" algn="tl">
                    <a:srgbClr val="C0C0C0"/>
                  </a:outerShdw>
                </a:effectLst>
                <a:cs typeface="Times New Roman" pitchFamily="18" charset="0"/>
              </a:rPr>
              <a:t>honorario</a:t>
            </a:r>
            <a:r>
              <a:rPr lang="en-US" dirty="0">
                <a:effectLst>
                  <a:outerShdw blurRad="38100" dist="38100" dir="2700000" algn="tl">
                    <a:srgbClr val="C0C0C0"/>
                  </a:outerShdw>
                </a:effectLst>
                <a:cs typeface="Times New Roman" pitchFamily="18" charset="0"/>
              </a:rPr>
              <a:t>”): </a:t>
            </a:r>
          </a:p>
          <a:p>
            <a:pPr marL="342900" indent="-342900" algn="l">
              <a:spcBef>
                <a:spcPct val="20000"/>
              </a:spcBef>
              <a:buClr>
                <a:srgbClr val="D60093"/>
              </a:buClr>
              <a:buSzPct val="155000"/>
              <a:defRPr/>
            </a:pPr>
            <a:r>
              <a:rPr lang="en-US" dirty="0">
                <a:effectLst>
                  <a:outerShdw blurRad="38100" dist="38100" dir="2700000" algn="tl">
                    <a:srgbClr val="C0C0C0"/>
                  </a:outerShdw>
                </a:effectLst>
                <a:cs typeface="Times New Roman" pitchFamily="18" charset="0"/>
              </a:rPr>
              <a:t>     no </a:t>
            </a:r>
            <a:r>
              <a:rPr lang="en-US" dirty="0" err="1">
                <a:effectLst>
                  <a:outerShdw blurRad="38100" dist="38100" dir="2700000" algn="tl">
                    <a:srgbClr val="C0C0C0"/>
                  </a:outerShdw>
                </a:effectLst>
                <a:cs typeface="Times New Roman" pitchFamily="18" charset="0"/>
              </a:rPr>
              <a:t>analiza</a:t>
            </a:r>
            <a:r>
              <a:rPr lang="en-US" dirty="0">
                <a:effectLst>
                  <a:outerShdw blurRad="38100" dist="38100" dir="2700000" algn="tl">
                    <a:srgbClr val="C0C0C0"/>
                  </a:outerShdw>
                </a:effectLst>
                <a:cs typeface="Times New Roman" pitchFamily="18" charset="0"/>
              </a:rPr>
              <a:t> </a:t>
            </a:r>
            <a:r>
              <a:rPr lang="en-US" dirty="0" err="1">
                <a:effectLst>
                  <a:outerShdw blurRad="38100" dist="38100" dir="2700000" algn="tl">
                    <a:srgbClr val="C0C0C0"/>
                  </a:outerShdw>
                </a:effectLst>
                <a:cs typeface="Times New Roman" pitchFamily="18" charset="0"/>
              </a:rPr>
              <a:t>datos</a:t>
            </a:r>
            <a:r>
              <a:rPr lang="en-US" dirty="0">
                <a:effectLst>
                  <a:outerShdw blurRad="38100" dist="38100" dir="2700000" algn="tl">
                    <a:srgbClr val="C0C0C0"/>
                  </a:outerShdw>
                </a:effectLst>
                <a:cs typeface="Times New Roman" pitchFamily="18" charset="0"/>
              </a:rPr>
              <a:t>, no </a:t>
            </a:r>
            <a:r>
              <a:rPr lang="en-US" dirty="0" err="1">
                <a:effectLst>
                  <a:outerShdw blurRad="38100" dist="38100" dir="2700000" algn="tl">
                    <a:srgbClr val="C0C0C0"/>
                  </a:outerShdw>
                </a:effectLst>
                <a:cs typeface="Times New Roman" pitchFamily="18" charset="0"/>
              </a:rPr>
              <a:t>escribe</a:t>
            </a:r>
            <a:r>
              <a:rPr lang="en-US" dirty="0">
                <a:effectLst>
                  <a:outerShdw blurRad="38100" dist="38100" dir="2700000" algn="tl">
                    <a:srgbClr val="C0C0C0"/>
                  </a:outerShdw>
                </a:effectLst>
                <a:cs typeface="Times New Roman" pitchFamily="18" charset="0"/>
              </a:rPr>
              <a:t> el </a:t>
            </a:r>
            <a:r>
              <a:rPr lang="en-US" dirty="0" err="1">
                <a:effectLst>
                  <a:outerShdw blurRad="38100" dist="38100" dir="2700000" algn="tl">
                    <a:srgbClr val="C0C0C0"/>
                  </a:outerShdw>
                </a:effectLst>
                <a:cs typeface="Times New Roman" pitchFamily="18" charset="0"/>
              </a:rPr>
              <a:t>manuscrito</a:t>
            </a:r>
            <a:r>
              <a:rPr lang="en-US" dirty="0">
                <a:effectLst>
                  <a:outerShdw blurRad="38100" dist="38100" dir="2700000" algn="tl">
                    <a:srgbClr val="C0C0C0"/>
                  </a:outerShdw>
                </a:effectLst>
                <a:cs typeface="Times New Roman" pitchFamily="18" charset="0"/>
              </a:rPr>
              <a:t>, </a:t>
            </a:r>
            <a:r>
              <a:rPr lang="en-US" dirty="0" err="1">
                <a:effectLst>
                  <a:outerShdw blurRad="38100" dist="38100" dir="2700000" algn="tl">
                    <a:srgbClr val="C0C0C0"/>
                  </a:outerShdw>
                </a:effectLst>
                <a:cs typeface="Times New Roman" pitchFamily="18" charset="0"/>
              </a:rPr>
              <a:t>puede</a:t>
            </a:r>
            <a:r>
              <a:rPr lang="en-US" dirty="0">
                <a:effectLst>
                  <a:outerShdw blurRad="38100" dist="38100" dir="2700000" algn="tl">
                    <a:srgbClr val="C0C0C0"/>
                  </a:outerShdw>
                </a:effectLst>
                <a:cs typeface="Times New Roman" pitchFamily="18" charset="0"/>
              </a:rPr>
              <a:t> o no </a:t>
            </a:r>
            <a:r>
              <a:rPr lang="en-US" dirty="0" err="1">
                <a:effectLst>
                  <a:outerShdw blurRad="38100" dist="38100" dir="2700000" algn="tl">
                    <a:srgbClr val="C0C0C0"/>
                  </a:outerShdw>
                </a:effectLst>
                <a:cs typeface="Times New Roman" pitchFamily="18" charset="0"/>
              </a:rPr>
              <a:t>revisar</a:t>
            </a:r>
            <a:r>
              <a:rPr lang="en-US" dirty="0">
                <a:effectLst>
                  <a:outerShdw blurRad="38100" dist="38100" dir="2700000" algn="tl">
                    <a:srgbClr val="C0C0C0"/>
                  </a:outerShdw>
                </a:effectLst>
                <a:cs typeface="Times New Roman" pitchFamily="18" charset="0"/>
              </a:rPr>
              <a:t> el </a:t>
            </a:r>
            <a:r>
              <a:rPr lang="en-US" dirty="0" err="1">
                <a:effectLst>
                  <a:outerShdw blurRad="38100" dist="38100" dir="2700000" algn="tl">
                    <a:srgbClr val="C0C0C0"/>
                  </a:outerShdw>
                </a:effectLst>
                <a:cs typeface="Times New Roman" pitchFamily="18" charset="0"/>
              </a:rPr>
              <a:t>manuscrito</a:t>
            </a:r>
            <a:endParaRPr lang="en-US" dirty="0">
              <a:effectLst>
                <a:outerShdw blurRad="38100" dist="38100" dir="2700000" algn="tl">
                  <a:srgbClr val="C0C0C0"/>
                </a:outerShdw>
              </a:effectLst>
              <a:cs typeface="Times New Roman" pitchFamily="18" charset="0"/>
            </a:endParaRPr>
          </a:p>
        </p:txBody>
      </p:sp>
      <p:sp>
        <p:nvSpPr>
          <p:cNvPr id="8" name="Rectangle 9"/>
          <p:cNvSpPr>
            <a:spLocks noChangeArrowheads="1"/>
          </p:cNvSpPr>
          <p:nvPr/>
        </p:nvSpPr>
        <p:spPr bwMode="auto">
          <a:xfrm>
            <a:off x="6996682" y="38205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596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59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67" grpId="0" animBg="1"/>
      <p:bldP spid="125970"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8" name="Text Box 6"/>
          <p:cNvSpPr txBox="1">
            <a:spLocks noChangeArrowheads="1"/>
          </p:cNvSpPr>
          <p:nvPr/>
        </p:nvSpPr>
        <p:spPr bwMode="auto">
          <a:xfrm>
            <a:off x="950913" y="2474913"/>
            <a:ext cx="7242175"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2400">
                <a:effectLst>
                  <a:outerShdw blurRad="38100" dist="38100" dir="2700000" algn="tl">
                    <a:srgbClr val="C0C0C0"/>
                  </a:outerShdw>
                </a:effectLst>
              </a:rPr>
              <a:t>“La prevalencia de autores fantasma y honorarios </a:t>
            </a:r>
          </a:p>
          <a:p>
            <a:pPr>
              <a:defRPr/>
            </a:pPr>
            <a:r>
              <a:rPr lang="es-ES_tradnl" sz="2400">
                <a:effectLst>
                  <a:outerShdw blurRad="38100" dist="38100" dir="2700000" algn="tl">
                    <a:srgbClr val="C0C0C0"/>
                  </a:outerShdw>
                </a:effectLst>
              </a:rPr>
              <a:t>no ha cambiado significativamente desde 1996</a:t>
            </a:r>
          </a:p>
          <a:p>
            <a:pPr>
              <a:defRPr/>
            </a:pPr>
            <a:r>
              <a:rPr lang="es-ES_tradnl" sz="2400">
                <a:effectLst>
                  <a:outerShdw blurRad="38100" dist="38100" dir="2700000" algn="tl">
                    <a:srgbClr val="C0C0C0"/>
                  </a:outerShdw>
                </a:effectLst>
              </a:rPr>
              <a:t> y todavía es una preocupación”</a:t>
            </a:r>
          </a:p>
        </p:txBody>
      </p:sp>
      <p:sp>
        <p:nvSpPr>
          <p:cNvPr id="115719" name="Text Box 7"/>
          <p:cNvSpPr txBox="1">
            <a:spLocks noChangeArrowheads="1"/>
          </p:cNvSpPr>
          <p:nvPr/>
        </p:nvSpPr>
        <p:spPr bwMode="auto">
          <a:xfrm>
            <a:off x="3059113" y="4941888"/>
            <a:ext cx="4467225" cy="1035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defRPr/>
            </a:pPr>
            <a:r>
              <a:rPr lang="es-ES_tradnl" sz="1200">
                <a:effectLst>
                  <a:outerShdw blurRad="38100" dist="38100" dir="2700000" algn="tl">
                    <a:srgbClr val="C0C0C0"/>
                  </a:outerShdw>
                </a:effectLst>
              </a:rPr>
              <a:t>J. Wislar et al. </a:t>
            </a:r>
            <a:r>
              <a:rPr lang="es-ES_tradnl" sz="1200" i="1">
                <a:effectLst>
                  <a:outerShdw blurRad="38100" dist="38100" dir="2700000" algn="tl">
                    <a:srgbClr val="C0C0C0"/>
                  </a:outerShdw>
                </a:effectLst>
              </a:rPr>
              <a:t>Prevalence of Honorary and Ghost Authorship in 6 General Medical Journals, </a:t>
            </a:r>
          </a:p>
          <a:p>
            <a:pPr algn="r">
              <a:defRPr/>
            </a:pPr>
            <a:r>
              <a:rPr lang="es-ES_tradnl" sz="1200">
                <a:effectLst>
                  <a:outerShdw blurRad="38100" dist="38100" dir="2700000" algn="tl">
                    <a:srgbClr val="C0C0C0"/>
                  </a:outerShdw>
                </a:effectLst>
              </a:rPr>
              <a:t>Sixth International Congress on Peer Review </a:t>
            </a:r>
          </a:p>
          <a:p>
            <a:pPr algn="r">
              <a:defRPr/>
            </a:pPr>
            <a:r>
              <a:rPr lang="es-ES_tradnl" sz="1200">
                <a:effectLst>
                  <a:outerShdw blurRad="38100" dist="38100" dir="2700000" algn="tl">
                    <a:srgbClr val="C0C0C0"/>
                  </a:outerShdw>
                </a:effectLst>
              </a:rPr>
              <a:t>and Biomedical Publication.</a:t>
            </a:r>
          </a:p>
          <a:p>
            <a:pPr algn="r">
              <a:defRPr/>
            </a:pPr>
            <a:r>
              <a:rPr lang="es-ES_tradnl" sz="1200">
                <a:effectLst>
                  <a:outerShdw blurRad="38100" dist="38100" dir="2700000" algn="tl">
                    <a:srgbClr val="C0C0C0"/>
                  </a:outerShdw>
                </a:effectLst>
              </a:rPr>
              <a:t>Vancouver, </a:t>
            </a:r>
            <a:r>
              <a:rPr lang="es-ES_tradnl" sz="1400" b="1">
                <a:effectLst>
                  <a:outerShdw blurRad="38100" dist="38100" dir="2700000" algn="tl">
                    <a:srgbClr val="C0C0C0"/>
                  </a:outerShdw>
                </a:effectLst>
              </a:rPr>
              <a:t>septiembre 2009</a:t>
            </a:r>
            <a:endParaRPr lang="es-ES_tradnl" sz="1400" b="1" i="1">
              <a:effectLst>
                <a:outerShdw blurRad="38100" dist="38100" dir="2700000" algn="tl">
                  <a:srgbClr val="C0C0C0"/>
                </a:outerShdw>
              </a:effectLst>
            </a:endParaRPr>
          </a:p>
        </p:txBody>
      </p:sp>
      <p:sp>
        <p:nvSpPr>
          <p:cNvPr id="115720" name="Text Box 8"/>
          <p:cNvSpPr txBox="1">
            <a:spLocks noChangeArrowheads="1"/>
          </p:cNvSpPr>
          <p:nvPr/>
        </p:nvSpPr>
        <p:spPr bwMode="auto">
          <a:xfrm>
            <a:off x="2835275" y="3860800"/>
            <a:ext cx="3473450" cy="730250"/>
          </a:xfrm>
          <a:prstGeom prst="rect">
            <a:avLst/>
          </a:prstGeom>
          <a:solidFill>
            <a:srgbClr val="FEECF8"/>
          </a:solidFill>
          <a:ln w="28575">
            <a:solidFill>
              <a:srgbClr val="D60093"/>
            </a:solidFill>
            <a:miter lim="800000"/>
            <a:headEnd/>
            <a:tailEnd/>
          </a:ln>
          <a:effectLst>
            <a:outerShdw dist="35921" dir="2700000" algn="ctr" rotWithShape="0">
              <a:schemeClr val="tx1"/>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a:t>19-21% Autores </a:t>
            </a:r>
            <a:r>
              <a:rPr lang="es-ES_tradnl" i="1"/>
              <a:t>Honorarios</a:t>
            </a:r>
          </a:p>
          <a:p>
            <a:pPr eaLnBrk="1" hangingPunct="1"/>
            <a:r>
              <a:rPr lang="es-ES_tradnl"/>
              <a:t>2-11% Autores </a:t>
            </a:r>
            <a:r>
              <a:rPr lang="es-ES_tradnl" i="1"/>
              <a:t>Fantasmas</a:t>
            </a:r>
          </a:p>
        </p:txBody>
      </p:sp>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
        <p:nvSpPr>
          <p:cNvPr id="115724" name="Rectangle 12"/>
          <p:cNvSpPr>
            <a:spLocks noChangeArrowheads="1"/>
          </p:cNvSpPr>
          <p:nvPr/>
        </p:nvSpPr>
        <p:spPr bwMode="auto">
          <a:xfrm>
            <a:off x="1643948" y="1692427"/>
            <a:ext cx="5857693" cy="523220"/>
          </a:xfrm>
          <a:prstGeom prst="rect">
            <a:avLst/>
          </a:prstGeom>
          <a:solidFill>
            <a:srgbClr val="CCCCFF"/>
          </a:solidFill>
          <a:ln w="28575">
            <a:solidFill>
              <a:srgbClr val="CC0000"/>
            </a:solidFill>
            <a:miter lim="800000"/>
            <a:headEnd/>
            <a:tailEnd/>
          </a:ln>
          <a:effectLst/>
          <a:extLst/>
        </p:spPr>
        <p:txBody>
          <a:bodyPr wrap="none">
            <a:spAutoFit/>
          </a:bodyPr>
          <a:lstStyle/>
          <a:p>
            <a:pPr>
              <a:defRPr/>
            </a:pPr>
            <a:r>
              <a:rPr lang="es-ES" sz="2800" b="1" dirty="0">
                <a:solidFill>
                  <a:srgbClr val="CC0000"/>
                </a:solidFill>
                <a:effectLst>
                  <a:outerShdw blurRad="38100" dist="38100" dir="2700000" algn="tl">
                    <a:srgbClr val="000000"/>
                  </a:outerShdw>
                </a:effectLst>
              </a:rPr>
              <a:t>Autores Honorarios y Fantasmas</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15718"/>
                                        </p:tgtEl>
                                        <p:attrNameLst>
                                          <p:attrName>style.visibility</p:attrName>
                                        </p:attrNameLst>
                                      </p:cBhvr>
                                      <p:to>
                                        <p:strVal val="visible"/>
                                      </p:to>
                                    </p:set>
                                    <p:anim calcmode="discrete" valueType="clr">
                                      <p:cBhvr override="childStyle">
                                        <p:cTn id="7" dur="80"/>
                                        <p:tgtEl>
                                          <p:spTgt spid="11571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5718"/>
                                        </p:tgtEl>
                                        <p:attrNameLst>
                                          <p:attrName>fillcolor</p:attrName>
                                        </p:attrNameLst>
                                      </p:cBhvr>
                                      <p:tavLst>
                                        <p:tav tm="0">
                                          <p:val>
                                            <p:clrVal>
                                              <a:schemeClr val="accent2"/>
                                            </p:clrVal>
                                          </p:val>
                                        </p:tav>
                                        <p:tav tm="50000">
                                          <p:val>
                                            <p:clrVal>
                                              <a:schemeClr val="hlink"/>
                                            </p:clrVal>
                                          </p:val>
                                        </p:tav>
                                      </p:tavLst>
                                    </p:anim>
                                    <p:set>
                                      <p:cBhvr>
                                        <p:cTn id="9" dur="80"/>
                                        <p:tgtEl>
                                          <p:spTgt spid="115718"/>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157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8" grpId="0"/>
      <p:bldP spid="115720"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6948488" y="404813"/>
            <a:ext cx="1655762" cy="395287"/>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
        <p:nvSpPr>
          <p:cNvPr id="231429" name="Text Box 5"/>
          <p:cNvSpPr txBox="1">
            <a:spLocks noChangeArrowheads="1"/>
          </p:cNvSpPr>
          <p:nvPr/>
        </p:nvSpPr>
        <p:spPr bwMode="auto">
          <a:xfrm>
            <a:off x="1746250" y="1989138"/>
            <a:ext cx="56515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400">
                <a:effectLst>
                  <a:outerShdw blurRad="38100" dist="38100" dir="2700000" algn="tl">
                    <a:srgbClr val="C0C0C0"/>
                  </a:outerShdw>
                </a:effectLst>
              </a:rPr>
              <a:t>La frecuencia todavía muy alta en 2011</a:t>
            </a:r>
          </a:p>
        </p:txBody>
      </p:sp>
      <p:sp>
        <p:nvSpPr>
          <p:cNvPr id="231431" name="Rectangle 7"/>
          <p:cNvSpPr>
            <a:spLocks noChangeArrowheads="1"/>
          </p:cNvSpPr>
          <p:nvPr/>
        </p:nvSpPr>
        <p:spPr bwMode="auto">
          <a:xfrm>
            <a:off x="1642360" y="1268413"/>
            <a:ext cx="5857693" cy="523220"/>
          </a:xfrm>
          <a:prstGeom prst="rect">
            <a:avLst/>
          </a:prstGeom>
          <a:solidFill>
            <a:srgbClr val="CCCCFF"/>
          </a:solidFill>
          <a:ln w="28575">
            <a:solidFill>
              <a:srgbClr val="CC0000"/>
            </a:solidFill>
            <a:miter lim="800000"/>
            <a:headEnd/>
            <a:tailEnd/>
          </a:ln>
          <a:effectLst/>
          <a:extLst/>
        </p:spPr>
        <p:txBody>
          <a:bodyPr wrap="none">
            <a:spAutoFit/>
          </a:bodyPr>
          <a:lstStyle/>
          <a:p>
            <a:pPr>
              <a:defRPr/>
            </a:pPr>
            <a:r>
              <a:rPr lang="es-ES" sz="2800" b="1">
                <a:solidFill>
                  <a:srgbClr val="CC0000"/>
                </a:solidFill>
                <a:effectLst>
                  <a:outerShdw blurRad="38100" dist="38100" dir="2700000" algn="tl">
                    <a:srgbClr val="000000"/>
                  </a:outerShdw>
                </a:effectLst>
              </a:rPr>
              <a:t>Autores Honorarios y Fantasmas</a:t>
            </a:r>
          </a:p>
        </p:txBody>
      </p:sp>
      <p:sp>
        <p:nvSpPr>
          <p:cNvPr id="231432" name="Text Box 8"/>
          <p:cNvSpPr txBox="1">
            <a:spLocks noChangeArrowheads="1"/>
          </p:cNvSpPr>
          <p:nvPr/>
        </p:nvSpPr>
        <p:spPr bwMode="auto">
          <a:xfrm>
            <a:off x="1797050" y="2492375"/>
            <a:ext cx="5548313" cy="2865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defRPr/>
            </a:pPr>
            <a:r>
              <a:rPr lang="es-ES">
                <a:effectLst>
                  <a:outerShdw blurRad="38100" dist="38100" dir="2700000" algn="tl">
                    <a:srgbClr val="C0C0C0"/>
                  </a:outerShdw>
                </a:effectLst>
              </a:rPr>
              <a:t>En </a:t>
            </a:r>
            <a:r>
              <a:rPr lang="es-ES" sz="3200">
                <a:solidFill>
                  <a:srgbClr val="CC0000"/>
                </a:solidFill>
                <a:effectLst>
                  <a:outerShdw blurRad="38100" dist="38100" dir="2700000" algn="tl">
                    <a:srgbClr val="C0C0C0"/>
                  </a:outerShdw>
                </a:effectLst>
              </a:rPr>
              <a:t>21%</a:t>
            </a:r>
            <a:r>
              <a:rPr lang="es-ES">
                <a:effectLst>
                  <a:outerShdw blurRad="38100" dist="38100" dir="2700000" algn="tl">
                    <a:srgbClr val="C0C0C0"/>
                  </a:outerShdw>
                </a:effectLst>
              </a:rPr>
              <a:t> de artículos publicados en revistas </a:t>
            </a:r>
          </a:p>
          <a:p>
            <a:pPr algn="l">
              <a:defRPr/>
            </a:pPr>
            <a:r>
              <a:rPr lang="es-ES">
                <a:effectLst>
                  <a:outerShdw blurRad="38100" dist="38100" dir="2700000" algn="tl">
                    <a:srgbClr val="C0C0C0"/>
                  </a:outerShdw>
                </a:effectLst>
              </a:rPr>
              <a:t>médicas de alto impacto:</a:t>
            </a:r>
          </a:p>
          <a:p>
            <a:pPr algn="l">
              <a:defRPr/>
            </a:pPr>
            <a:endParaRPr lang="es-ES" sz="1000">
              <a:effectLst>
                <a:outerShdw blurRad="38100" dist="38100" dir="2700000" algn="tl">
                  <a:srgbClr val="C0C0C0"/>
                </a:outerShdw>
              </a:effectLst>
            </a:endParaRPr>
          </a:p>
          <a:p>
            <a:pPr algn="l">
              <a:defRPr/>
            </a:pPr>
            <a:r>
              <a:rPr lang="es-ES">
                <a:solidFill>
                  <a:schemeClr val="accent2"/>
                </a:solidFill>
                <a:effectLst>
                  <a:outerShdw blurRad="38100" dist="38100" dir="2700000" algn="tl">
                    <a:srgbClr val="C0C0C0"/>
                  </a:outerShdw>
                </a:effectLst>
              </a:rPr>
              <a:t>  </a:t>
            </a:r>
            <a:r>
              <a:rPr lang="es-ES">
                <a:effectLst>
                  <a:outerShdw blurRad="38100" dist="38100" dir="2700000" algn="tl">
                    <a:srgbClr val="C0C0C0"/>
                  </a:outerShdw>
                </a:effectLst>
              </a:rPr>
              <a:t>Annals of Internal Medicine</a:t>
            </a:r>
          </a:p>
          <a:p>
            <a:pPr algn="l">
              <a:defRPr/>
            </a:pPr>
            <a:r>
              <a:rPr lang="es-ES">
                <a:effectLst>
                  <a:outerShdw blurRad="38100" dist="38100" dir="2700000" algn="tl">
                    <a:srgbClr val="C0C0C0"/>
                  </a:outerShdw>
                </a:effectLst>
              </a:rPr>
              <a:t>  JAMA</a:t>
            </a:r>
          </a:p>
          <a:p>
            <a:pPr algn="l">
              <a:defRPr/>
            </a:pPr>
            <a:r>
              <a:rPr lang="es-ES">
                <a:effectLst>
                  <a:outerShdw blurRad="38100" dist="38100" dir="2700000" algn="tl">
                    <a:srgbClr val="C0C0C0"/>
                  </a:outerShdw>
                </a:effectLst>
              </a:rPr>
              <a:t>  Lancet</a:t>
            </a:r>
          </a:p>
          <a:p>
            <a:pPr algn="l">
              <a:defRPr/>
            </a:pPr>
            <a:r>
              <a:rPr lang="es-ES">
                <a:effectLst>
                  <a:outerShdw blurRad="38100" dist="38100" dir="2700000" algn="tl">
                    <a:srgbClr val="C0C0C0"/>
                  </a:outerShdw>
                </a:effectLst>
              </a:rPr>
              <a:t>  Nature Medicine</a:t>
            </a:r>
          </a:p>
          <a:p>
            <a:pPr algn="l">
              <a:defRPr/>
            </a:pPr>
            <a:r>
              <a:rPr lang="es-ES">
                <a:effectLst>
                  <a:outerShdw blurRad="38100" dist="38100" dir="2700000" algn="tl">
                    <a:srgbClr val="C0C0C0"/>
                  </a:outerShdw>
                </a:effectLst>
              </a:rPr>
              <a:t>  New England Journal of Medicine</a:t>
            </a:r>
          </a:p>
          <a:p>
            <a:pPr algn="l">
              <a:defRPr/>
            </a:pPr>
            <a:r>
              <a:rPr lang="es-ES">
                <a:effectLst>
                  <a:outerShdw blurRad="38100" dist="38100" dir="2700000" algn="tl">
                    <a:srgbClr val="C0C0C0"/>
                  </a:outerShdw>
                </a:effectLst>
              </a:rPr>
              <a:t>  PLoS Medicine </a:t>
            </a:r>
          </a:p>
        </p:txBody>
      </p:sp>
      <p:sp>
        <p:nvSpPr>
          <p:cNvPr id="231433" name="Text Box 9"/>
          <p:cNvSpPr txBox="1">
            <a:spLocks noChangeArrowheads="1"/>
          </p:cNvSpPr>
          <p:nvPr/>
        </p:nvSpPr>
        <p:spPr bwMode="auto">
          <a:xfrm>
            <a:off x="3708400" y="5445125"/>
            <a:ext cx="3763963" cy="7794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defRPr/>
            </a:pPr>
            <a:r>
              <a:rPr lang="es-ES" sz="1100">
                <a:effectLst>
                  <a:outerShdw blurRad="38100" dist="38100" dir="2700000" algn="tl">
                    <a:srgbClr val="C0C0C0"/>
                  </a:outerShdw>
                </a:effectLst>
              </a:rPr>
              <a:t>J.S Wislar et al.</a:t>
            </a:r>
          </a:p>
          <a:p>
            <a:pPr algn="r">
              <a:defRPr/>
            </a:pPr>
            <a:r>
              <a:rPr lang="es-ES" sz="1100" i="1">
                <a:effectLst>
                  <a:outerShdw blurRad="38100" dist="38100" dir="2700000" algn="tl">
                    <a:srgbClr val="C0C0C0"/>
                  </a:outerShdw>
                </a:effectLst>
              </a:rPr>
              <a:t>Honorary and gost authoship in high impact biomedical journals: a cross sectional survey.</a:t>
            </a:r>
          </a:p>
          <a:p>
            <a:pPr algn="r">
              <a:defRPr/>
            </a:pPr>
            <a:r>
              <a:rPr lang="es-ES" sz="1100">
                <a:effectLst>
                  <a:outerShdw blurRad="38100" dist="38100" dir="2700000" algn="tl">
                    <a:srgbClr val="C0C0C0"/>
                  </a:outerShdw>
                </a:effectLst>
              </a:rPr>
              <a:t>BMJ </a:t>
            </a:r>
            <a:r>
              <a:rPr lang="es-ES" sz="1200" b="1">
                <a:effectLst>
                  <a:outerShdw blurRad="38100" dist="38100" dir="2700000" algn="tl">
                    <a:srgbClr val="C0C0C0"/>
                  </a:outerShdw>
                </a:effectLst>
              </a:rPr>
              <a:t>2011</a:t>
            </a:r>
            <a:r>
              <a:rPr lang="es-ES" sz="1100">
                <a:effectLst>
                  <a:outerShdw blurRad="38100" dist="38100" dir="2700000" algn="tl">
                    <a:srgbClr val="C0C0C0"/>
                  </a:outerShdw>
                </a:effectLst>
              </a:rPr>
              <a:t>; 343:d6128</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1579844" y="1484313"/>
            <a:ext cx="5982727" cy="769441"/>
          </a:xfrm>
          <a:prstGeom prst="rect">
            <a:avLst/>
          </a:prstGeom>
          <a:noFill/>
          <a:ln w="28575">
            <a:solidFill>
              <a:srgbClr val="CC3300"/>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4400" b="1" dirty="0" smtClean="0"/>
              <a:t>Autores </a:t>
            </a:r>
            <a:r>
              <a:rPr lang="es-ES_tradnl" sz="4400" b="1" dirty="0" smtClean="0">
                <a:solidFill>
                  <a:schemeClr val="tx2"/>
                </a:solidFill>
              </a:rPr>
              <a:t>“</a:t>
            </a:r>
            <a:r>
              <a:rPr lang="es-ES_tradnl" sz="4400" b="1" dirty="0" smtClean="0"/>
              <a:t>honorarios</a:t>
            </a:r>
            <a:r>
              <a:rPr lang="es-ES_tradnl" sz="4400" b="1" dirty="0">
                <a:solidFill>
                  <a:schemeClr val="tx2"/>
                </a:solidFill>
              </a:rPr>
              <a:t>”</a:t>
            </a:r>
            <a:endParaRPr lang="es-ES_tradnl" sz="4400" b="1" dirty="0"/>
          </a:p>
        </p:txBody>
      </p:sp>
      <p:sp>
        <p:nvSpPr>
          <p:cNvPr id="3" name="Text Box 7"/>
          <p:cNvSpPr txBox="1">
            <a:spLocks noChangeArrowheads="1"/>
          </p:cNvSpPr>
          <p:nvPr/>
        </p:nvSpPr>
        <p:spPr bwMode="auto">
          <a:xfrm>
            <a:off x="1579844" y="3284984"/>
            <a:ext cx="5905500" cy="790575"/>
          </a:xfrm>
          <a:prstGeom prst="rect">
            <a:avLst/>
          </a:prstGeom>
          <a:noFill/>
          <a:ln w="28575">
            <a:solidFill>
              <a:srgbClr val="CC0000"/>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4400" b="1" dirty="0">
                <a:solidFill>
                  <a:schemeClr val="tx2"/>
                </a:solidFill>
              </a:rPr>
              <a:t>Autores “fantasma”…</a:t>
            </a:r>
          </a:p>
        </p:txBody>
      </p:sp>
      <p:sp>
        <p:nvSpPr>
          <p:cNvPr id="4" name="Text Box 10"/>
          <p:cNvSpPr txBox="1">
            <a:spLocks noChangeArrowheads="1"/>
          </p:cNvSpPr>
          <p:nvPr/>
        </p:nvSpPr>
        <p:spPr bwMode="auto">
          <a:xfrm>
            <a:off x="1597025" y="5013325"/>
            <a:ext cx="5948363" cy="823913"/>
          </a:xfrm>
          <a:prstGeom prst="rect">
            <a:avLst/>
          </a:prstGeom>
          <a:solidFill>
            <a:srgbClr val="FFCC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4800" b="1">
                <a:solidFill>
                  <a:srgbClr val="CC0000"/>
                </a:solidFill>
                <a:effectLst>
                  <a:outerShdw blurRad="38100" dist="38100" dir="2700000" algn="tl">
                    <a:srgbClr val="000000">
                      <a:alpha val="43137"/>
                    </a:srgbClr>
                  </a:outerShdw>
                </a:effectLst>
              </a:rPr>
              <a:t>Ambos inaceptables</a:t>
            </a:r>
          </a:p>
        </p:txBody>
      </p:sp>
      <p:sp>
        <p:nvSpPr>
          <p:cNvPr id="5" name="4 CuadroTexto"/>
          <p:cNvSpPr txBox="1">
            <a:spLocks noChangeArrowheads="1"/>
          </p:cNvSpPr>
          <p:nvPr/>
        </p:nvSpPr>
        <p:spPr bwMode="auto">
          <a:xfrm>
            <a:off x="1233488" y="2299338"/>
            <a:ext cx="66770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n-US" dirty="0"/>
              <a:t>El </a:t>
            </a:r>
            <a:r>
              <a:rPr lang="en-US" dirty="0" err="1"/>
              <a:t>jefe</a:t>
            </a:r>
            <a:r>
              <a:rPr lang="en-US" dirty="0"/>
              <a:t>, el </a:t>
            </a:r>
            <a:r>
              <a:rPr lang="en-US" dirty="0" err="1"/>
              <a:t>que</a:t>
            </a:r>
            <a:r>
              <a:rPr lang="en-US" dirty="0"/>
              <a:t> </a:t>
            </a:r>
            <a:r>
              <a:rPr lang="en-US" dirty="0" err="1"/>
              <a:t>consigue</a:t>
            </a:r>
            <a:r>
              <a:rPr lang="en-US" dirty="0"/>
              <a:t> la </a:t>
            </a:r>
            <a:r>
              <a:rPr lang="en-US" dirty="0" err="1"/>
              <a:t>plata</a:t>
            </a:r>
            <a:r>
              <a:rPr lang="en-US" dirty="0"/>
              <a:t>, el </a:t>
            </a:r>
            <a:r>
              <a:rPr lang="en-US" dirty="0" err="1"/>
              <a:t>que</a:t>
            </a:r>
            <a:r>
              <a:rPr lang="en-US" dirty="0"/>
              <a:t> </a:t>
            </a:r>
            <a:r>
              <a:rPr lang="en-US" dirty="0" err="1"/>
              <a:t>conviene</a:t>
            </a:r>
            <a:r>
              <a:rPr lang="en-US" dirty="0"/>
              <a:t> </a:t>
            </a:r>
            <a:r>
              <a:rPr lang="en-US" dirty="0" err="1"/>
              <a:t>poner</a:t>
            </a:r>
            <a:r>
              <a:rPr lang="en-US" dirty="0"/>
              <a:t>…</a:t>
            </a:r>
          </a:p>
        </p:txBody>
      </p:sp>
      <p:sp>
        <p:nvSpPr>
          <p:cNvPr id="6" name="5 CuadroTexto"/>
          <p:cNvSpPr txBox="1">
            <a:spLocks noChangeArrowheads="1"/>
          </p:cNvSpPr>
          <p:nvPr/>
        </p:nvSpPr>
        <p:spPr bwMode="auto">
          <a:xfrm>
            <a:off x="2355337" y="4125458"/>
            <a:ext cx="435451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n-US" dirty="0" err="1"/>
              <a:t>Unos</a:t>
            </a:r>
            <a:r>
              <a:rPr lang="en-US" dirty="0"/>
              <a:t> </a:t>
            </a:r>
            <a:r>
              <a:rPr lang="en-US" dirty="0" err="1"/>
              <a:t>escriben</a:t>
            </a:r>
            <a:r>
              <a:rPr lang="en-US" dirty="0"/>
              <a:t>, </a:t>
            </a:r>
            <a:r>
              <a:rPr lang="en-US" dirty="0" err="1"/>
              <a:t>otros</a:t>
            </a:r>
            <a:r>
              <a:rPr lang="en-US" dirty="0"/>
              <a:t> </a:t>
            </a:r>
            <a:r>
              <a:rPr lang="en-US" dirty="0" err="1"/>
              <a:t>dan</a:t>
            </a:r>
            <a:r>
              <a:rPr lang="en-US" dirty="0"/>
              <a:t> el </a:t>
            </a:r>
            <a:r>
              <a:rPr lang="en-US" dirty="0" err="1"/>
              <a:t>nombre</a:t>
            </a:r>
            <a:endParaRPr lang="en-US" dirty="0"/>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9"/>
          <p:cNvSpPr>
            <a:spLocks noChangeArrowheads="1"/>
          </p:cNvSpPr>
          <p:nvPr/>
        </p:nvSpPr>
        <p:spPr bwMode="auto">
          <a:xfrm>
            <a:off x="6996682" y="382054"/>
            <a:ext cx="1655948" cy="40011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buFontTx/>
              <a:buChar char="•"/>
              <a:defRPr/>
            </a:pPr>
            <a:r>
              <a:rPr lang="es-ES" b="1" dirty="0">
                <a:effectLst>
                  <a:outerShdw blurRad="38100" dist="38100" dir="2700000" algn="tl">
                    <a:srgbClr val="FFFFFF"/>
                  </a:outerShdw>
                </a:effectLst>
              </a:rPr>
              <a:t> </a:t>
            </a:r>
            <a:r>
              <a:rPr lang="es-ES" b="1" dirty="0" smtClean="0">
                <a:effectLst>
                  <a:outerShdw blurRad="38100" dist="38100" dir="2700000" algn="tl">
                    <a:srgbClr val="FFFFFF"/>
                  </a:outerShdw>
                </a:effectLst>
              </a:rPr>
              <a:t>Autores</a:t>
            </a:r>
            <a:endParaRPr lang="es-ES" b="1"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5"/>
                                        </p:tgtEl>
                                        <p:attrNameLst>
                                          <p:attrName>style.visibility</p:attrName>
                                        </p:attrNameLst>
                                      </p:cBhvr>
                                      <p:to>
                                        <p:strVal val="visible"/>
                                      </p:to>
                                    </p:set>
                                    <p:anim calcmode="discrete" valueType="clr">
                                      <p:cBhvr override="childStyle">
                                        <p:cTn id="14"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5"/>
                                        </p:tgtEl>
                                        <p:attrNameLst>
                                          <p:attrName>fillcolor</p:attrName>
                                        </p:attrNameLst>
                                      </p:cBhvr>
                                      <p:tavLst>
                                        <p:tav tm="0">
                                          <p:val>
                                            <p:clrVal>
                                              <a:schemeClr val="accent2"/>
                                            </p:clrVal>
                                          </p:val>
                                        </p:tav>
                                        <p:tav tm="50000">
                                          <p:val>
                                            <p:clrVal>
                                              <a:schemeClr val="hlink"/>
                                            </p:clrVal>
                                          </p:val>
                                        </p:tav>
                                      </p:tavLst>
                                    </p:anim>
                                    <p:set>
                                      <p:cBhvr>
                                        <p:cTn id="16" dur="80"/>
                                        <p:tgtEl>
                                          <p:spTgt spid="5"/>
                                        </p:tgtEl>
                                        <p:attrNameLst>
                                          <p:attrName>fill.type</p:attrName>
                                        </p:attrNameLst>
                                      </p:cBhvr>
                                      <p:to>
                                        <p:strVal val="solid"/>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3"/>
                                        </p:tgtEl>
                                        <p:attrNameLst>
                                          <p:attrName>style.visibility</p:attrName>
                                        </p:attrNameLst>
                                      </p:cBhvr>
                                      <p:to>
                                        <p:strVal val="visible"/>
                                      </p:to>
                                    </p:set>
                                    <p:anim calcmode="discrete" valueType="clr">
                                      <p:cBhvr override="childStyle">
                                        <p:cTn id="21"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gtEl>
                                        <p:attrNameLst>
                                          <p:attrName>fillcolor</p:attrName>
                                        </p:attrNameLst>
                                      </p:cBhvr>
                                      <p:tavLst>
                                        <p:tav tm="0">
                                          <p:val>
                                            <p:clrVal>
                                              <a:schemeClr val="accent2"/>
                                            </p:clrVal>
                                          </p:val>
                                        </p:tav>
                                        <p:tav tm="50000">
                                          <p:val>
                                            <p:clrVal>
                                              <a:schemeClr val="hlink"/>
                                            </p:clrVal>
                                          </p:val>
                                        </p:tav>
                                      </p:tavLst>
                                    </p:anim>
                                    <p:set>
                                      <p:cBhvr>
                                        <p:cTn id="23" dur="80"/>
                                        <p:tgtEl>
                                          <p:spTgt spid="3"/>
                                        </p:tgtEl>
                                        <p:attrNameLst>
                                          <p:attrName>fill.type</p:attrName>
                                        </p:attrNameLst>
                                      </p:cBhvr>
                                      <p:to>
                                        <p:strVal val="solid"/>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6"/>
                                        </p:tgtEl>
                                        <p:attrNameLst>
                                          <p:attrName>style.visibility</p:attrName>
                                        </p:attrNameLst>
                                      </p:cBhvr>
                                      <p:to>
                                        <p:strVal val="visible"/>
                                      </p:to>
                                    </p:set>
                                    <p:anim calcmode="discrete" valueType="clr">
                                      <p:cBhvr override="childStyle">
                                        <p:cTn id="28"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6"/>
                                        </p:tgtEl>
                                        <p:attrNameLst>
                                          <p:attrName>fillcolor</p:attrName>
                                        </p:attrNameLst>
                                      </p:cBhvr>
                                      <p:tavLst>
                                        <p:tav tm="0">
                                          <p:val>
                                            <p:clrVal>
                                              <a:schemeClr val="accent2"/>
                                            </p:clrVal>
                                          </p:val>
                                        </p:tav>
                                        <p:tav tm="50000">
                                          <p:val>
                                            <p:clrVal>
                                              <a:schemeClr val="hlink"/>
                                            </p:clrVal>
                                          </p:val>
                                        </p:tav>
                                      </p:tavLst>
                                    </p:anim>
                                    <p:set>
                                      <p:cBhvr>
                                        <p:cTn id="30" dur="80"/>
                                        <p:tgtEl>
                                          <p:spTgt spid="6"/>
                                        </p:tgtEl>
                                        <p:attrNameLst>
                                          <p:attrName>fill.type</p:attrName>
                                        </p:attrNameLst>
                                      </p:cBhvr>
                                      <p:to>
                                        <p:strVal val="solid"/>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9" presetClass="entr" presetSubtype="1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0" fill="hold"/>
                                        <p:tgtEl>
                                          <p:spTgt spid="4"/>
                                        </p:tgtEl>
                                        <p:attrNameLst>
                                          <p:attrName>ppt_w</p:attrName>
                                        </p:attrNameLst>
                                      </p:cBhvr>
                                      <p:tavLst>
                                        <p:tav tm="0" fmla="#ppt_w*sin(2.5*pi*$)">
                                          <p:val>
                                            <p:fltVal val="0"/>
                                          </p:val>
                                        </p:tav>
                                        <p:tav tm="100000">
                                          <p:val>
                                            <p:fltVal val="1"/>
                                          </p:val>
                                        </p:tav>
                                      </p:tavLst>
                                    </p:anim>
                                    <p:anim calcmode="lin" valueType="num">
                                      <p:cBhvr>
                                        <p:cTn id="36" dur="5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mph" presetSubtype="2" fill="hold" grpId="1" nodeType="clickEffect">
                                  <p:stCondLst>
                                    <p:cond delay="0"/>
                                  </p:stCondLst>
                                  <p:childTnLst>
                                    <p:animClr clrSpc="rgb" dir="cw">
                                      <p:cBhvr override="childStyle">
                                        <p:cTn id="40" dur="2000" fill="hold"/>
                                        <p:tgtEl>
                                          <p:spTgt spid="4"/>
                                        </p:tgtEl>
                                        <p:attrNameLst>
                                          <p:attrName>style.color</p:attrName>
                                        </p:attrNameLst>
                                      </p:cBhvr>
                                      <p:to>
                                        <a:srgbClr val="CC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4" grpId="1" animBg="1"/>
      <p:bldP spid="5" grpId="0"/>
      <p:bldP spid="6"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
        <p:nvSpPr>
          <p:cNvPr id="251909" name="Text Box 5"/>
          <p:cNvSpPr txBox="1">
            <a:spLocks noChangeArrowheads="1"/>
          </p:cNvSpPr>
          <p:nvPr/>
        </p:nvSpPr>
        <p:spPr bwMode="auto">
          <a:xfrm>
            <a:off x="1512888" y="1767006"/>
            <a:ext cx="6176691" cy="3323987"/>
          </a:xfrm>
          <a:prstGeom prst="rect">
            <a:avLst/>
          </a:prstGeom>
          <a:solidFill>
            <a:srgbClr val="C6E6E8"/>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buClr>
                <a:srgbClr val="CC0000"/>
              </a:buClr>
              <a:buSzPct val="200000"/>
            </a:pPr>
            <a:endParaRPr lang="es-ES" sz="900" dirty="0" smtClean="0"/>
          </a:p>
          <a:p>
            <a:pPr algn="l" eaLnBrk="1" hangingPunct="1">
              <a:buClr>
                <a:srgbClr val="CC0000"/>
              </a:buClr>
              <a:buSzPct val="200000"/>
              <a:buFontTx/>
              <a:buChar char="•"/>
            </a:pPr>
            <a:r>
              <a:rPr lang="es-ES" sz="2400" dirty="0" smtClean="0"/>
              <a:t>Agradecimientos</a:t>
            </a:r>
            <a:r>
              <a:rPr lang="es-ES" sz="2400" dirty="0"/>
              <a:t>, colaboradores</a:t>
            </a:r>
          </a:p>
          <a:p>
            <a:pPr algn="l" eaLnBrk="1" hangingPunct="1">
              <a:buClr>
                <a:srgbClr val="CC0000"/>
              </a:buClr>
              <a:buSzPct val="200000"/>
              <a:buFontTx/>
              <a:buChar char="•"/>
            </a:pPr>
            <a:endParaRPr lang="es-ES" sz="2400" dirty="0"/>
          </a:p>
          <a:p>
            <a:pPr algn="l" eaLnBrk="1" hangingPunct="1">
              <a:buClr>
                <a:srgbClr val="CC0000"/>
              </a:buClr>
              <a:buSzPct val="200000"/>
              <a:buFontTx/>
              <a:buChar char="•"/>
            </a:pPr>
            <a:r>
              <a:rPr lang="es-ES" sz="2400" dirty="0"/>
              <a:t> Recomendaciones para prevenir errores</a:t>
            </a:r>
          </a:p>
          <a:p>
            <a:pPr algn="l" eaLnBrk="1" hangingPunct="1">
              <a:buClr>
                <a:srgbClr val="CC0000"/>
              </a:buClr>
              <a:buSzPct val="200000"/>
            </a:pPr>
            <a:r>
              <a:rPr lang="es-ES" sz="2400" dirty="0"/>
              <a:t>   y para escribir éticamente</a:t>
            </a:r>
          </a:p>
          <a:p>
            <a:pPr algn="l" eaLnBrk="1" hangingPunct="1">
              <a:buClr>
                <a:srgbClr val="CC0000"/>
              </a:buClr>
              <a:buSzPct val="200000"/>
              <a:buFontTx/>
              <a:buChar char="•"/>
            </a:pPr>
            <a:endParaRPr lang="es-ES" sz="2400" dirty="0"/>
          </a:p>
          <a:p>
            <a:pPr algn="l" eaLnBrk="1" hangingPunct="1">
              <a:buClr>
                <a:srgbClr val="CC0000"/>
              </a:buClr>
              <a:buSzPct val="200000"/>
              <a:buFontTx/>
              <a:buChar char="•"/>
            </a:pPr>
            <a:r>
              <a:rPr lang="es-ES" sz="2400" dirty="0"/>
              <a:t> Plagio, copyright, uso justo, internet</a:t>
            </a:r>
          </a:p>
          <a:p>
            <a:pPr algn="l" eaLnBrk="1" hangingPunct="1">
              <a:buClr>
                <a:srgbClr val="CC0000"/>
              </a:buClr>
              <a:buSzPct val="200000"/>
              <a:buFontTx/>
              <a:buChar char="•"/>
            </a:pPr>
            <a:endParaRPr lang="es-ES" sz="2400" dirty="0"/>
          </a:p>
          <a:p>
            <a:pPr algn="l" eaLnBrk="1" hangingPunct="1">
              <a:buClr>
                <a:srgbClr val="CC0000"/>
              </a:buClr>
              <a:buSzPct val="200000"/>
              <a:buFontTx/>
              <a:buChar char="•"/>
            </a:pPr>
            <a:r>
              <a:rPr lang="es-ES" sz="2400" dirty="0"/>
              <a:t> Qué hacer con los </a:t>
            </a:r>
            <a:r>
              <a:rPr lang="es-ES" sz="2400" dirty="0" smtClean="0"/>
              <a:t>errores</a:t>
            </a:r>
            <a:endParaRPr lang="es-ES" sz="2400" dirty="0"/>
          </a:p>
          <a:p>
            <a:pPr algn="l" eaLnBrk="1" hangingPunct="1">
              <a:buClr>
                <a:srgbClr val="CC0000"/>
              </a:buClr>
              <a:buSzPct val="200000"/>
            </a:pPr>
            <a:endParaRPr lang="es-ES" sz="900" dirty="0"/>
          </a:p>
        </p:txBody>
      </p:sp>
      <p:sp>
        <p:nvSpPr>
          <p:cNvPr id="4"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190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190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1909">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1909">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5190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654174" y="2132856"/>
            <a:ext cx="5834063" cy="1006475"/>
          </a:xfrm>
          <a:prstGeom prst="rect">
            <a:avLst/>
          </a:prstGeom>
          <a:noFill/>
          <a:ln w="9525">
            <a:noFill/>
            <a:miter lim="800000"/>
            <a:headEnd/>
            <a:tailEnd/>
          </a:ln>
          <a:effectLst/>
        </p:spPr>
        <p:txBody>
          <a:bodyPr>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2000" dirty="0" smtClean="0">
                <a:effectLst>
                  <a:outerShdw blurRad="38100" dist="38100" dir="2700000" algn="tl">
                    <a:srgbClr val="C0C0C0"/>
                  </a:outerShdw>
                </a:effectLst>
              </a:rPr>
              <a:t>Los investigadores que </a:t>
            </a:r>
            <a:r>
              <a:rPr lang="es-ES_tradnl" sz="2000" u="sng" dirty="0" smtClean="0">
                <a:effectLst>
                  <a:outerShdw blurRad="38100" dist="38100" dir="2700000" algn="tl">
                    <a:srgbClr val="C0C0C0"/>
                  </a:outerShdw>
                </a:effectLst>
              </a:rPr>
              <a:t>NO</a:t>
            </a:r>
            <a:r>
              <a:rPr lang="es-ES_tradnl" sz="2000" dirty="0" smtClean="0">
                <a:effectLst>
                  <a:outerShdw blurRad="38100" dist="38100" dir="2700000" algn="tl">
                    <a:srgbClr val="C0C0C0"/>
                  </a:outerShdw>
                </a:effectLst>
              </a:rPr>
              <a:t> cumplan los cuatro criterios de Autor deben estar en la sección de </a:t>
            </a:r>
            <a:r>
              <a:rPr lang="es-ES_tradnl" sz="2000" b="1" i="1" dirty="0" smtClean="0">
                <a:effectLst>
                  <a:outerShdw blurRad="38100" dist="38100" dir="2700000" algn="tl">
                    <a:srgbClr val="C0C0C0"/>
                  </a:outerShdw>
                </a:effectLst>
              </a:rPr>
              <a:t>Agradecimientos</a:t>
            </a:r>
          </a:p>
        </p:txBody>
      </p:sp>
      <p:sp>
        <p:nvSpPr>
          <p:cNvPr id="3" name="Text Box 5"/>
          <p:cNvSpPr txBox="1">
            <a:spLocks noChangeArrowheads="1"/>
          </p:cNvSpPr>
          <p:nvPr/>
        </p:nvSpPr>
        <p:spPr bwMode="auto">
          <a:xfrm>
            <a:off x="2455074" y="1367165"/>
            <a:ext cx="4233852" cy="584775"/>
          </a:xfrm>
          <a:prstGeom prst="rect">
            <a:avLst/>
          </a:prstGeom>
          <a:solidFill>
            <a:srgbClr val="FFCCFF"/>
          </a:solidFill>
          <a:ln w="28575">
            <a:solidFill>
              <a:srgbClr val="CC3300"/>
            </a:solidFill>
            <a:miter lim="800000"/>
            <a:headEnd/>
            <a:tailEnd/>
          </a:ln>
          <a:effectLst>
            <a:outerShdw blurRad="50800" dist="38100" dir="5400000" algn="t" rotWithShape="0">
              <a:schemeClr val="tx1">
                <a:alpha val="40000"/>
              </a:schemeClr>
            </a:outerShdw>
          </a:effectLst>
        </p:spPr>
        <p:txBody>
          <a:bodyPr wrap="none">
            <a:spAutoFit/>
          </a:bodyPr>
          <a:lstStyle/>
          <a:p>
            <a:pPr>
              <a:defRPr/>
            </a:pPr>
            <a:r>
              <a:rPr lang="es-ES_tradnl" sz="3200">
                <a:effectLst>
                  <a:outerShdw blurRad="38100" dist="38100" dir="2700000" algn="tl">
                    <a:srgbClr val="000000">
                      <a:alpha val="43137"/>
                    </a:srgbClr>
                  </a:outerShdw>
                </a:effectLst>
              </a:rPr>
              <a:t>Los Agradecimientos</a:t>
            </a:r>
          </a:p>
        </p:txBody>
      </p:sp>
      <p:sp>
        <p:nvSpPr>
          <p:cNvPr id="4" name="Text Box 6"/>
          <p:cNvSpPr txBox="1">
            <a:spLocks noChangeArrowheads="1"/>
          </p:cNvSpPr>
          <p:nvPr/>
        </p:nvSpPr>
        <p:spPr bwMode="auto">
          <a:xfrm>
            <a:off x="1940673" y="3321277"/>
            <a:ext cx="5141913" cy="1006475"/>
          </a:xfrm>
          <a:prstGeom prst="rect">
            <a:avLst/>
          </a:prstGeom>
          <a:no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algn="l" eaLnBrk="1" hangingPunct="1">
              <a:defRPr/>
            </a:pPr>
            <a:r>
              <a:rPr lang="es-ES_tradnl" sz="2000" dirty="0" smtClean="0">
                <a:effectLst>
                  <a:outerShdw blurRad="38100" dist="38100" dir="2700000" algn="tl">
                    <a:srgbClr val="C0C0C0"/>
                  </a:outerShdw>
                </a:effectLst>
              </a:rPr>
              <a:t>Es mejor </a:t>
            </a:r>
            <a:r>
              <a:rPr lang="es-ES_tradnl" sz="2000" dirty="0" smtClean="0">
                <a:solidFill>
                  <a:srgbClr val="C00000"/>
                </a:solidFill>
                <a:effectLst>
                  <a:outerShdw blurRad="38100" dist="38100" dir="2700000" algn="tl">
                    <a:srgbClr val="C0C0C0"/>
                  </a:outerShdw>
                </a:effectLst>
              </a:rPr>
              <a:t>describir su participación</a:t>
            </a:r>
          </a:p>
          <a:p>
            <a:pPr algn="l" eaLnBrk="1" hangingPunct="1">
              <a:defRPr/>
            </a:pPr>
            <a:r>
              <a:rPr lang="es-ES_tradnl" sz="2000" dirty="0" smtClean="0">
                <a:effectLst>
                  <a:outerShdw blurRad="38100" dist="38100" dir="2700000" algn="tl">
                    <a:srgbClr val="C0C0C0"/>
                  </a:outerShdw>
                </a:effectLst>
              </a:rPr>
              <a:t>Estas personas </a:t>
            </a:r>
            <a:r>
              <a:rPr lang="es-ES_tradnl" sz="2000" dirty="0" smtClean="0">
                <a:solidFill>
                  <a:srgbClr val="C00000"/>
                </a:solidFill>
                <a:effectLst>
                  <a:outerShdw blurRad="38100" dist="38100" dir="2700000" algn="tl">
                    <a:srgbClr val="C0C0C0"/>
                  </a:outerShdw>
                </a:effectLst>
              </a:rPr>
              <a:t>deben dar permiso </a:t>
            </a:r>
            <a:r>
              <a:rPr lang="es-ES_tradnl" sz="2000" dirty="0" smtClean="0">
                <a:effectLst>
                  <a:outerShdw blurRad="38100" dist="38100" dir="2700000" algn="tl">
                    <a:srgbClr val="C0C0C0"/>
                  </a:outerShdw>
                </a:effectLst>
              </a:rPr>
              <a:t>escrito</a:t>
            </a:r>
          </a:p>
          <a:p>
            <a:pPr algn="l" eaLnBrk="1" hangingPunct="1">
              <a:defRPr/>
            </a:pPr>
            <a:r>
              <a:rPr lang="es-ES_tradnl" sz="2000" dirty="0" smtClean="0">
                <a:effectLst>
                  <a:outerShdw blurRad="38100" dist="38100" dir="2700000" algn="tl">
                    <a:srgbClr val="C0C0C0"/>
                  </a:outerShdw>
                </a:effectLst>
              </a:rPr>
              <a:t>para ser reconocidas</a:t>
            </a:r>
          </a:p>
        </p:txBody>
      </p:sp>
      <p:sp>
        <p:nvSpPr>
          <p:cNvPr id="5" name="Text Box 6"/>
          <p:cNvSpPr txBox="1">
            <a:spLocks noChangeArrowheads="1"/>
          </p:cNvSpPr>
          <p:nvPr/>
        </p:nvSpPr>
        <p:spPr bwMode="auto">
          <a:xfrm>
            <a:off x="1951786" y="4334102"/>
            <a:ext cx="5130800" cy="6001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8575">
                <a:solidFill>
                  <a:srgbClr val="CC0000"/>
                </a:solidFill>
                <a:miter lim="800000"/>
                <a:headEnd/>
                <a:tailEnd/>
              </a14:hiddenLine>
            </a:ext>
          </a:extLst>
        </p:spPr>
        <p:txBody>
          <a:bodyPr>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algn="r" eaLnBrk="1" hangingPunct="1">
              <a:defRPr/>
            </a:pPr>
            <a:r>
              <a:rPr lang="es-ES_tradnl" sz="1100" i="1" dirty="0" smtClean="0">
                <a:effectLst>
                  <a:outerShdw blurRad="38100" dist="38100" dir="2700000" algn="tl">
                    <a:srgbClr val="C0C0C0"/>
                  </a:outerShdw>
                </a:effectLst>
              </a:rPr>
              <a:t>“</a:t>
            </a:r>
            <a:r>
              <a:rPr lang="es-ES_tradnl" sz="1100" i="1" dirty="0" err="1" smtClean="0">
                <a:effectLst>
                  <a:outerShdw blurRad="38100" dist="38100" dir="2700000" algn="tl">
                    <a:srgbClr val="C0C0C0"/>
                  </a:outerShdw>
                </a:effectLst>
              </a:rPr>
              <a:t>Recommendations</a:t>
            </a:r>
            <a:r>
              <a:rPr lang="es-ES_tradnl" sz="1100" i="1" dirty="0" smtClean="0">
                <a:effectLst>
                  <a:outerShdw blurRad="38100" dist="38100" dir="2700000" algn="tl">
                    <a:srgbClr val="C0C0C0"/>
                  </a:outerShdw>
                </a:effectLst>
              </a:rPr>
              <a:t> </a:t>
            </a:r>
            <a:r>
              <a:rPr lang="es-ES_tradnl" sz="1100" i="1" dirty="0" err="1" smtClean="0">
                <a:effectLst>
                  <a:outerShdw blurRad="38100" dist="38100" dir="2700000" algn="tl">
                    <a:srgbClr val="C0C0C0"/>
                  </a:outerShdw>
                </a:effectLst>
              </a:rPr>
              <a:t>for</a:t>
            </a:r>
            <a:r>
              <a:rPr lang="es-ES_tradnl" sz="1100" i="1" dirty="0" smtClean="0">
                <a:effectLst>
                  <a:outerShdw blurRad="38100" dist="38100" dir="2700000" algn="tl">
                    <a:srgbClr val="C0C0C0"/>
                  </a:outerShdw>
                </a:effectLst>
              </a:rPr>
              <a:t> </a:t>
            </a:r>
            <a:r>
              <a:rPr lang="es-ES_tradnl" sz="1100" i="1" dirty="0" err="1" smtClean="0">
                <a:effectLst>
                  <a:outerShdw blurRad="38100" dist="38100" dir="2700000" algn="tl">
                    <a:srgbClr val="C0C0C0"/>
                  </a:outerShdw>
                </a:effectLst>
              </a:rPr>
              <a:t>the</a:t>
            </a:r>
            <a:r>
              <a:rPr lang="es-ES_tradnl" sz="1100" i="1" dirty="0" smtClean="0">
                <a:effectLst>
                  <a:outerShdw blurRad="38100" dist="38100" dir="2700000" algn="tl">
                    <a:srgbClr val="C0C0C0"/>
                  </a:outerShdw>
                </a:effectLst>
              </a:rPr>
              <a:t> </a:t>
            </a:r>
            <a:r>
              <a:rPr lang="es-ES_tradnl" sz="1100" i="1" dirty="0" err="1" smtClean="0">
                <a:effectLst>
                  <a:outerShdw blurRad="38100" dist="38100" dir="2700000" algn="tl">
                    <a:srgbClr val="C0C0C0"/>
                  </a:outerShdw>
                </a:effectLst>
              </a:rPr>
              <a:t>Conduct</a:t>
            </a:r>
            <a:r>
              <a:rPr lang="es-ES_tradnl" sz="1100" i="1" dirty="0" smtClean="0">
                <a:effectLst>
                  <a:outerShdw blurRad="38100" dist="38100" dir="2700000" algn="tl">
                    <a:srgbClr val="C0C0C0"/>
                  </a:outerShdw>
                </a:effectLst>
              </a:rPr>
              <a:t>, </a:t>
            </a:r>
            <a:r>
              <a:rPr lang="es-ES_tradnl" sz="1100" i="1" dirty="0" err="1" smtClean="0">
                <a:effectLst>
                  <a:outerShdw blurRad="38100" dist="38100" dir="2700000" algn="tl">
                    <a:srgbClr val="C0C0C0"/>
                  </a:outerShdw>
                </a:effectLst>
              </a:rPr>
              <a:t>Reporting</a:t>
            </a:r>
            <a:r>
              <a:rPr lang="es-ES_tradnl" sz="1100" i="1" dirty="0" smtClean="0">
                <a:effectLst>
                  <a:outerShdw blurRad="38100" dist="38100" dir="2700000" algn="tl">
                    <a:srgbClr val="C0C0C0"/>
                  </a:outerShdw>
                </a:effectLst>
              </a:rPr>
              <a:t>, </a:t>
            </a:r>
            <a:r>
              <a:rPr lang="es-ES_tradnl" sz="1100" i="1" dirty="0" err="1" smtClean="0">
                <a:effectLst>
                  <a:outerShdw blurRad="38100" dist="38100" dir="2700000" algn="tl">
                    <a:srgbClr val="C0C0C0"/>
                  </a:outerShdw>
                </a:effectLst>
              </a:rPr>
              <a:t>Editing</a:t>
            </a:r>
            <a:r>
              <a:rPr lang="es-ES_tradnl" sz="1100" i="1" dirty="0" smtClean="0">
                <a:effectLst>
                  <a:outerShdw blurRad="38100" dist="38100" dir="2700000" algn="tl">
                    <a:srgbClr val="C0C0C0"/>
                  </a:outerShdw>
                </a:effectLst>
              </a:rPr>
              <a:t> and </a:t>
            </a:r>
            <a:r>
              <a:rPr lang="es-ES_tradnl" sz="1100" i="1" dirty="0" err="1" smtClean="0">
                <a:effectLst>
                  <a:outerShdw blurRad="38100" dist="38100" dir="2700000" algn="tl">
                    <a:srgbClr val="C0C0C0"/>
                  </a:outerShdw>
                </a:effectLst>
              </a:rPr>
              <a:t>Publication</a:t>
            </a:r>
            <a:r>
              <a:rPr lang="es-ES_tradnl" sz="1100" i="1" dirty="0" smtClean="0">
                <a:effectLst>
                  <a:outerShdw blurRad="38100" dist="38100" dir="2700000" algn="tl">
                    <a:srgbClr val="C0C0C0"/>
                  </a:outerShdw>
                </a:effectLst>
              </a:rPr>
              <a:t> of </a:t>
            </a:r>
            <a:r>
              <a:rPr lang="es-ES_tradnl" sz="1100" i="1" dirty="0" err="1" smtClean="0">
                <a:effectLst>
                  <a:outerShdw blurRad="38100" dist="38100" dir="2700000" algn="tl">
                    <a:srgbClr val="C0C0C0"/>
                  </a:outerShdw>
                </a:effectLst>
              </a:rPr>
              <a:t>Scholarly</a:t>
            </a:r>
            <a:r>
              <a:rPr lang="es-ES_tradnl" sz="1100" i="1" dirty="0" smtClean="0">
                <a:effectLst>
                  <a:outerShdw blurRad="38100" dist="38100" dir="2700000" algn="tl">
                    <a:srgbClr val="C0C0C0"/>
                  </a:outerShdw>
                </a:effectLst>
              </a:rPr>
              <a:t> </a:t>
            </a:r>
            <a:r>
              <a:rPr lang="es-ES_tradnl" sz="1100" i="1" dirty="0" err="1" smtClean="0">
                <a:effectLst>
                  <a:outerShdw blurRad="38100" dist="38100" dir="2700000" algn="tl">
                    <a:srgbClr val="C0C0C0"/>
                  </a:outerShdw>
                </a:effectLst>
              </a:rPr>
              <a:t>Work</a:t>
            </a:r>
            <a:r>
              <a:rPr lang="es-ES_tradnl" sz="1100" i="1" dirty="0" smtClean="0">
                <a:effectLst>
                  <a:outerShdw blurRad="38100" dist="38100" dir="2700000" algn="tl">
                    <a:srgbClr val="C0C0C0"/>
                  </a:outerShdw>
                </a:effectLst>
              </a:rPr>
              <a:t>  in Medical  </a:t>
            </a:r>
            <a:r>
              <a:rPr lang="es-ES_tradnl" sz="1100" i="1" dirty="0" err="1" smtClean="0">
                <a:effectLst>
                  <a:outerShdw blurRad="38100" dist="38100" dir="2700000" algn="tl">
                    <a:srgbClr val="C0C0C0"/>
                  </a:outerShdw>
                </a:effectLst>
              </a:rPr>
              <a:t>journals</a:t>
            </a:r>
            <a:r>
              <a:rPr lang="es-ES_tradnl" sz="1100" i="1" dirty="0" smtClean="0">
                <a:effectLst>
                  <a:outerShdw blurRad="38100" dist="38100" dir="2700000" algn="tl">
                    <a:srgbClr val="C0C0C0"/>
                  </a:outerShdw>
                </a:effectLst>
              </a:rPr>
              <a:t>”</a:t>
            </a:r>
          </a:p>
          <a:p>
            <a:pPr algn="r" eaLnBrk="1" hangingPunct="1">
              <a:defRPr/>
            </a:pPr>
            <a:r>
              <a:rPr lang="es-ES_tradnl" sz="1100" dirty="0" smtClean="0">
                <a:effectLst>
                  <a:outerShdw blurRad="38100" dist="38100" dir="2700000" algn="tl">
                    <a:srgbClr val="C0C0C0"/>
                  </a:outerShdw>
                </a:effectLst>
              </a:rPr>
              <a:t>International </a:t>
            </a:r>
            <a:r>
              <a:rPr lang="es-ES_tradnl" sz="1100" dirty="0" err="1" smtClean="0">
                <a:effectLst>
                  <a:outerShdw blurRad="38100" dist="38100" dir="2700000" algn="tl">
                    <a:srgbClr val="C0C0C0"/>
                  </a:outerShdw>
                </a:effectLst>
              </a:rPr>
              <a:t>Committee</a:t>
            </a:r>
            <a:r>
              <a:rPr lang="es-ES_tradnl" sz="1100" dirty="0" smtClean="0">
                <a:effectLst>
                  <a:outerShdw blurRad="38100" dist="38100" dir="2700000" algn="tl">
                    <a:srgbClr val="C0C0C0"/>
                  </a:outerShdw>
                </a:effectLst>
              </a:rPr>
              <a:t> of Medical </a:t>
            </a:r>
            <a:r>
              <a:rPr lang="es-ES_tradnl" sz="1100" dirty="0" err="1" smtClean="0">
                <a:effectLst>
                  <a:outerShdw blurRad="38100" dist="38100" dir="2700000" algn="tl">
                    <a:srgbClr val="C0C0C0"/>
                  </a:outerShdw>
                </a:effectLst>
              </a:rPr>
              <a:t>Journals</a:t>
            </a:r>
            <a:r>
              <a:rPr lang="es-ES_tradnl" sz="1100" dirty="0" smtClean="0">
                <a:effectLst>
                  <a:outerShdw blurRad="38100" dist="38100" dir="2700000" algn="tl">
                    <a:srgbClr val="C0C0C0"/>
                  </a:outerShdw>
                </a:effectLst>
              </a:rPr>
              <a:t> </a:t>
            </a:r>
            <a:r>
              <a:rPr lang="es-ES_tradnl" sz="1100" dirty="0" err="1" smtClean="0">
                <a:effectLst>
                  <a:outerShdw blurRad="38100" dist="38100" dir="2700000" algn="tl">
                    <a:srgbClr val="C0C0C0"/>
                  </a:outerShdw>
                </a:effectLst>
              </a:rPr>
              <a:t>Editors</a:t>
            </a:r>
            <a:r>
              <a:rPr lang="es-ES_tradnl" sz="1100" dirty="0" smtClean="0">
                <a:effectLst>
                  <a:outerShdw blurRad="38100" dist="38100" dir="2700000" algn="tl">
                    <a:srgbClr val="C0C0C0"/>
                  </a:outerShdw>
                </a:effectLst>
              </a:rPr>
              <a:t> (ICMJE), 2013.</a:t>
            </a:r>
          </a:p>
        </p:txBody>
      </p:sp>
      <p:sp>
        <p:nvSpPr>
          <p:cNvPr id="6"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
        <p:nvSpPr>
          <p:cNvPr id="7" name="Text Box 10"/>
          <p:cNvSpPr txBox="1">
            <a:spLocks noChangeArrowheads="1"/>
          </p:cNvSpPr>
          <p:nvPr/>
        </p:nvSpPr>
        <p:spPr bwMode="auto">
          <a:xfrm>
            <a:off x="1973625" y="5229200"/>
            <a:ext cx="5246687"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1800" dirty="0">
                <a:effectLst>
                  <a:outerShdw blurRad="38100" dist="38100" dir="2700000" algn="tl">
                    <a:srgbClr val="FFFFFF"/>
                  </a:outerShdw>
                </a:effectLst>
              </a:rPr>
              <a:t>Diferencias de criterio culturales y geográficas</a:t>
            </a:r>
          </a:p>
          <a:p>
            <a:pPr>
              <a:defRPr/>
            </a:pPr>
            <a:r>
              <a:rPr lang="es-ES_tradnl" sz="1400" dirty="0">
                <a:effectLst>
                  <a:outerShdw blurRad="38100" dist="38100" dir="2700000" algn="tl">
                    <a:srgbClr val="FFFFFF"/>
                  </a:outerShdw>
                </a:effectLst>
              </a:rPr>
              <a:t>F. Meyer 2009</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1511300" y="2133600"/>
            <a:ext cx="6119813" cy="2435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2400"/>
              <a:t>“Si la ciencia está para … avance del bienestar del ser humano, los resultados de la investigación científica deben estar </a:t>
            </a:r>
            <a:r>
              <a:rPr lang="es-ES" sz="2400" u="sng"/>
              <a:t>disponibles</a:t>
            </a:r>
            <a:r>
              <a:rPr lang="es-ES" sz="2400"/>
              <a:t>… </a:t>
            </a:r>
          </a:p>
          <a:p>
            <a:pPr algn="l" eaLnBrk="1" hangingPunct="1"/>
            <a:endParaRPr lang="es-ES" sz="1000"/>
          </a:p>
          <a:p>
            <a:pPr algn="l" eaLnBrk="1" hangingPunct="1"/>
            <a:r>
              <a:rPr lang="es-ES" sz="2400"/>
              <a:t>Su presentación debe ser </a:t>
            </a:r>
            <a:r>
              <a:rPr lang="es-ES" sz="2400" u="sng"/>
              <a:t>ética </a:t>
            </a:r>
            <a:r>
              <a:rPr lang="es-ES" sz="2400"/>
              <a:t>… con honestidad, originalidad y justicia…</a:t>
            </a:r>
            <a:r>
              <a:rPr lang="es-ES"/>
              <a:t> </a:t>
            </a:r>
            <a:r>
              <a:rPr lang="es-ES" sz="2400"/>
              <a:t>”</a:t>
            </a:r>
          </a:p>
        </p:txBody>
      </p:sp>
      <p:sp>
        <p:nvSpPr>
          <p:cNvPr id="3" name="Text Box 6"/>
          <p:cNvSpPr txBox="1">
            <a:spLocks noChangeArrowheads="1"/>
          </p:cNvSpPr>
          <p:nvPr/>
        </p:nvSpPr>
        <p:spPr bwMode="auto">
          <a:xfrm>
            <a:off x="4648200" y="4880769"/>
            <a:ext cx="3040063"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a:effectLst>
                  <a:outerShdw blurRad="38100" dist="38100" dir="2700000" algn="tl">
                    <a:srgbClr val="FFFFFF"/>
                  </a:outerShdw>
                </a:effectLst>
              </a:rPr>
              <a:t>A. Linch. J  Dent Res 1994; 73: 1778-82</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
        <p:nvSpPr>
          <p:cNvPr id="8"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2" name="Text Box 6"/>
          <p:cNvSpPr txBox="1">
            <a:spLocks noChangeArrowheads="1"/>
          </p:cNvSpPr>
          <p:nvPr/>
        </p:nvSpPr>
        <p:spPr bwMode="auto">
          <a:xfrm>
            <a:off x="1592659" y="1341438"/>
            <a:ext cx="5958682" cy="523220"/>
          </a:xfrm>
          <a:prstGeom prst="rect">
            <a:avLst/>
          </a:prstGeom>
          <a:solidFill>
            <a:srgbClr val="CCCCFF"/>
          </a:solidFill>
          <a:ln w="28575">
            <a:solidFill>
              <a:srgbClr val="CC0000"/>
            </a:solidFill>
            <a:miter lim="800000"/>
            <a:headEnd/>
            <a:tailEnd/>
          </a:ln>
          <a:effectLst>
            <a:outerShdw dist="35921" dir="2700000"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¿Dónde se reconocen los créditos?</a:t>
            </a:r>
          </a:p>
        </p:txBody>
      </p:sp>
      <p:sp>
        <p:nvSpPr>
          <p:cNvPr id="106503" name="Text Box 7"/>
          <p:cNvSpPr txBox="1">
            <a:spLocks noChangeArrowheads="1"/>
          </p:cNvSpPr>
          <p:nvPr/>
        </p:nvSpPr>
        <p:spPr bwMode="auto">
          <a:xfrm>
            <a:off x="3170238" y="2338388"/>
            <a:ext cx="3020379" cy="1477328"/>
          </a:xfrm>
          <a:prstGeom prst="rect">
            <a:avLst/>
          </a:prstGeom>
          <a:solidFill>
            <a:srgbClr val="CCE8EA"/>
          </a:solidFill>
          <a:ln>
            <a:noFill/>
          </a:ln>
          <a:effectLst/>
          <a:extLst/>
        </p:spPr>
        <p:txBody>
          <a:bodyPr wrap="none">
            <a:spAutoFit/>
          </a:bodyPr>
          <a:lstStyle/>
          <a:p>
            <a:pPr marL="342900" indent="-342900" algn="l">
              <a:buClr>
                <a:srgbClr val="C00000"/>
              </a:buClr>
              <a:buSzPct val="130000"/>
              <a:buFont typeface="Arial" pitchFamily="34" charset="0"/>
              <a:buChar char="•"/>
              <a:defRPr/>
            </a:pPr>
            <a:r>
              <a:rPr lang="es-ES_tradnl" sz="2400">
                <a:effectLst>
                  <a:outerShdw blurRad="38100" dist="38100" dir="2700000" algn="tl">
                    <a:srgbClr val="FFFFFF"/>
                  </a:outerShdw>
                </a:effectLst>
              </a:rPr>
              <a:t> Lista de Autores</a:t>
            </a:r>
          </a:p>
          <a:p>
            <a:pPr marL="171450" indent="-171450" algn="l">
              <a:buClr>
                <a:srgbClr val="C00000"/>
              </a:buClr>
              <a:buSzPct val="130000"/>
              <a:buFont typeface="Arial" pitchFamily="34" charset="0"/>
              <a:buChar char="•"/>
              <a:defRPr/>
            </a:pPr>
            <a:endParaRPr lang="es-ES_tradnl" sz="900">
              <a:effectLst>
                <a:outerShdw blurRad="38100" dist="38100" dir="2700000" algn="tl">
                  <a:srgbClr val="FFFFFF"/>
                </a:outerShdw>
              </a:effectLst>
            </a:endParaRPr>
          </a:p>
          <a:p>
            <a:pPr marL="342900" indent="-342900" algn="l">
              <a:buClr>
                <a:srgbClr val="C00000"/>
              </a:buClr>
              <a:buSzPct val="130000"/>
              <a:buFont typeface="Arial" pitchFamily="34" charset="0"/>
              <a:buChar char="•"/>
              <a:defRPr/>
            </a:pPr>
            <a:r>
              <a:rPr lang="es-ES_tradnl" sz="2400">
                <a:effectLst>
                  <a:outerShdw blurRad="38100" dist="38100" dir="2700000" algn="tl">
                    <a:srgbClr val="FFFFFF"/>
                  </a:outerShdw>
                </a:effectLst>
              </a:rPr>
              <a:t> Agradecimientos</a:t>
            </a:r>
          </a:p>
          <a:p>
            <a:pPr marL="171450" indent="-171450" algn="l">
              <a:buClr>
                <a:srgbClr val="C00000"/>
              </a:buClr>
              <a:buSzPct val="130000"/>
              <a:buFont typeface="Arial" pitchFamily="34" charset="0"/>
              <a:buChar char="•"/>
              <a:defRPr/>
            </a:pPr>
            <a:endParaRPr lang="es-ES_tradnl" sz="900">
              <a:effectLst>
                <a:outerShdw blurRad="38100" dist="38100" dir="2700000" algn="tl">
                  <a:srgbClr val="FFFFFF"/>
                </a:outerShdw>
              </a:effectLst>
            </a:endParaRPr>
          </a:p>
          <a:p>
            <a:pPr marL="342900" indent="-342900" algn="l">
              <a:buClr>
                <a:srgbClr val="C00000"/>
              </a:buClr>
              <a:buSzPct val="130000"/>
              <a:buFont typeface="Arial" pitchFamily="34" charset="0"/>
              <a:buChar char="•"/>
              <a:defRPr/>
            </a:pPr>
            <a:r>
              <a:rPr lang="es-ES_tradnl" sz="2400">
                <a:effectLst>
                  <a:outerShdw blurRad="38100" dist="38100" dir="2700000" algn="tl">
                    <a:srgbClr val="FFFFFF"/>
                  </a:outerShdw>
                </a:effectLst>
              </a:rPr>
              <a:t> Referencias</a:t>
            </a:r>
          </a:p>
        </p:txBody>
      </p:sp>
      <p:sp>
        <p:nvSpPr>
          <p:cNvPr id="106504" name="Text Box 8"/>
          <p:cNvSpPr txBox="1">
            <a:spLocks noChangeArrowheads="1"/>
          </p:cNvSpPr>
          <p:nvPr/>
        </p:nvSpPr>
        <p:spPr bwMode="auto">
          <a:xfrm>
            <a:off x="1907704" y="5035890"/>
            <a:ext cx="2108200" cy="579437"/>
          </a:xfrm>
          <a:prstGeom prst="rect">
            <a:avLst/>
          </a:prstGeom>
          <a:solidFill>
            <a:srgbClr val="FFCAB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3200" b="1">
                <a:solidFill>
                  <a:srgbClr val="CC3300"/>
                </a:solidFill>
                <a:effectLst>
                  <a:outerShdw blurRad="38100" dist="38100" dir="2700000" algn="tl">
                    <a:srgbClr val="000000"/>
                  </a:outerShdw>
                </a:effectLst>
              </a:rPr>
              <a:t>Conflictos</a:t>
            </a:r>
          </a:p>
        </p:txBody>
      </p:sp>
      <p:sp>
        <p:nvSpPr>
          <p:cNvPr id="106505" name="Text Box 9"/>
          <p:cNvSpPr txBox="1">
            <a:spLocks noChangeArrowheads="1"/>
          </p:cNvSpPr>
          <p:nvPr/>
        </p:nvSpPr>
        <p:spPr bwMode="auto">
          <a:xfrm>
            <a:off x="5284788" y="5014119"/>
            <a:ext cx="1663700" cy="579438"/>
          </a:xfrm>
          <a:prstGeom prst="rect">
            <a:avLst/>
          </a:prstGeom>
          <a:solidFill>
            <a:srgbClr val="2FC9FF"/>
          </a:solidFill>
          <a:ln>
            <a:noFill/>
          </a:ln>
          <a:effectLst/>
          <a:extLst/>
        </p:spPr>
        <p:txBody>
          <a:bodyPr wrap="none">
            <a:spAutoFit/>
          </a:bodyPr>
          <a:lstStyle/>
          <a:p>
            <a:pPr>
              <a:defRPr/>
            </a:pPr>
            <a:r>
              <a:rPr lang="es-ES_tradnl" sz="3200" b="1">
                <a:solidFill>
                  <a:schemeClr val="accent2"/>
                </a:solidFill>
                <a:effectLst>
                  <a:outerShdw blurRad="38100" dist="38100" dir="2700000" algn="tl">
                    <a:srgbClr val="000000"/>
                  </a:outerShdw>
                </a:effectLst>
              </a:rPr>
              <a:t>Normas</a:t>
            </a:r>
          </a:p>
        </p:txBody>
      </p:sp>
      <p:sp>
        <p:nvSpPr>
          <p:cNvPr id="106506" name="Text Box 10"/>
          <p:cNvSpPr txBox="1">
            <a:spLocks noChangeArrowheads="1"/>
          </p:cNvSpPr>
          <p:nvPr/>
        </p:nvSpPr>
        <p:spPr bwMode="auto">
          <a:xfrm>
            <a:off x="2637825" y="3933825"/>
            <a:ext cx="3866764"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2400" dirty="0">
                <a:effectLst>
                  <a:outerShdw blurRad="38100" dist="38100" dir="2700000" algn="tl">
                    <a:srgbClr val="C0C0C0"/>
                  </a:outerShdw>
                </a:effectLst>
              </a:rPr>
              <a:t>Las citas… </a:t>
            </a:r>
          </a:p>
          <a:p>
            <a:pPr>
              <a:defRPr/>
            </a:pPr>
            <a:r>
              <a:rPr lang="es-ES_tradnl" sz="2400" dirty="0">
                <a:effectLst>
                  <a:outerShdw blurRad="38100" dist="38100" dir="2700000" algn="tl">
                    <a:srgbClr val="C0C0C0"/>
                  </a:outerShdw>
                </a:effectLst>
              </a:rPr>
              <a:t>recompensa y tentaciones</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0"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06502"/>
                                        </p:tgtEl>
                                        <p:attrNameLst>
                                          <p:attrName>style.visibility</p:attrName>
                                        </p:attrNameLst>
                                      </p:cBhvr>
                                      <p:to>
                                        <p:strVal val="visible"/>
                                      </p:to>
                                    </p:set>
                                    <p:anim calcmode="discrete" valueType="clr">
                                      <p:cBhvr override="childStyle">
                                        <p:cTn id="7" dur="80"/>
                                        <p:tgtEl>
                                          <p:spTgt spid="10650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6502"/>
                                        </p:tgtEl>
                                        <p:attrNameLst>
                                          <p:attrName>fillcolor</p:attrName>
                                        </p:attrNameLst>
                                      </p:cBhvr>
                                      <p:tavLst>
                                        <p:tav tm="0">
                                          <p:val>
                                            <p:clrVal>
                                              <a:schemeClr val="accent2"/>
                                            </p:clrVal>
                                          </p:val>
                                        </p:tav>
                                        <p:tav tm="50000">
                                          <p:val>
                                            <p:clrVal>
                                              <a:schemeClr val="hlink"/>
                                            </p:clrVal>
                                          </p:val>
                                        </p:tav>
                                      </p:tavLst>
                                    </p:anim>
                                    <p:set>
                                      <p:cBhvr>
                                        <p:cTn id="9" dur="80"/>
                                        <p:tgtEl>
                                          <p:spTgt spid="106502"/>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6503"/>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27" presetClass="entr" presetSubtype="0" fill="hold" grpId="0" nodeType="clickEffect">
                                  <p:stCondLst>
                                    <p:cond delay="0"/>
                                  </p:stCondLst>
                                  <p:iterate type="lt">
                                    <p:tmPct val="50000"/>
                                  </p:iterate>
                                  <p:childTnLst>
                                    <p:set>
                                      <p:cBhvr>
                                        <p:cTn id="17" dur="1" fill="hold">
                                          <p:stCondLst>
                                            <p:cond delay="0"/>
                                          </p:stCondLst>
                                        </p:cTn>
                                        <p:tgtEl>
                                          <p:spTgt spid="106506"/>
                                        </p:tgtEl>
                                        <p:attrNameLst>
                                          <p:attrName>style.visibility</p:attrName>
                                        </p:attrNameLst>
                                      </p:cBhvr>
                                      <p:to>
                                        <p:strVal val="visible"/>
                                      </p:to>
                                    </p:set>
                                    <p:anim calcmode="discrete" valueType="clr">
                                      <p:cBhvr override="childStyle">
                                        <p:cTn id="18" dur="80"/>
                                        <p:tgtEl>
                                          <p:spTgt spid="106506"/>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106506"/>
                                        </p:tgtEl>
                                        <p:attrNameLst>
                                          <p:attrName>fillcolor</p:attrName>
                                        </p:attrNameLst>
                                      </p:cBhvr>
                                      <p:tavLst>
                                        <p:tav tm="0">
                                          <p:val>
                                            <p:clrVal>
                                              <a:schemeClr val="accent2"/>
                                            </p:clrVal>
                                          </p:val>
                                        </p:tav>
                                        <p:tav tm="50000">
                                          <p:val>
                                            <p:clrVal>
                                              <a:schemeClr val="hlink"/>
                                            </p:clrVal>
                                          </p:val>
                                        </p:tav>
                                      </p:tavLst>
                                    </p:anim>
                                    <p:set>
                                      <p:cBhvr>
                                        <p:cTn id="20" dur="80"/>
                                        <p:tgtEl>
                                          <p:spTgt spid="106506"/>
                                        </p:tgtEl>
                                        <p:attrNameLst>
                                          <p:attrName>fill.type</p:attrName>
                                        </p:attrNameLst>
                                      </p:cBhvr>
                                      <p:to>
                                        <p:strVal val="solid"/>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31" presetClass="entr" presetSubtype="0" fill="hold" grpId="0" nodeType="clickEffect">
                                  <p:stCondLst>
                                    <p:cond delay="0"/>
                                  </p:stCondLst>
                                  <p:iterate type="lt">
                                    <p:tmPct val="5000"/>
                                  </p:iterate>
                                  <p:childTnLst>
                                    <p:set>
                                      <p:cBhvr>
                                        <p:cTn id="24" dur="1" fill="hold">
                                          <p:stCondLst>
                                            <p:cond delay="0"/>
                                          </p:stCondLst>
                                        </p:cTn>
                                        <p:tgtEl>
                                          <p:spTgt spid="106504"/>
                                        </p:tgtEl>
                                        <p:attrNameLst>
                                          <p:attrName>style.visibility</p:attrName>
                                        </p:attrNameLst>
                                      </p:cBhvr>
                                      <p:to>
                                        <p:strVal val="visible"/>
                                      </p:to>
                                    </p:set>
                                    <p:anim calcmode="lin" valueType="num">
                                      <p:cBhvr>
                                        <p:cTn id="25" dur="1000" fill="hold"/>
                                        <p:tgtEl>
                                          <p:spTgt spid="106504"/>
                                        </p:tgtEl>
                                        <p:attrNameLst>
                                          <p:attrName>ppt_w</p:attrName>
                                        </p:attrNameLst>
                                      </p:cBhvr>
                                      <p:tavLst>
                                        <p:tav tm="0">
                                          <p:val>
                                            <p:fltVal val="0"/>
                                          </p:val>
                                        </p:tav>
                                        <p:tav tm="100000">
                                          <p:val>
                                            <p:strVal val="#ppt_w"/>
                                          </p:val>
                                        </p:tav>
                                      </p:tavLst>
                                    </p:anim>
                                    <p:anim calcmode="lin" valueType="num">
                                      <p:cBhvr>
                                        <p:cTn id="26" dur="1000" fill="hold"/>
                                        <p:tgtEl>
                                          <p:spTgt spid="106504"/>
                                        </p:tgtEl>
                                        <p:attrNameLst>
                                          <p:attrName>ppt_h</p:attrName>
                                        </p:attrNameLst>
                                      </p:cBhvr>
                                      <p:tavLst>
                                        <p:tav tm="0">
                                          <p:val>
                                            <p:fltVal val="0"/>
                                          </p:val>
                                        </p:tav>
                                        <p:tav tm="100000">
                                          <p:val>
                                            <p:strVal val="#ppt_h"/>
                                          </p:val>
                                        </p:tav>
                                      </p:tavLst>
                                    </p:anim>
                                    <p:anim calcmode="lin" valueType="num">
                                      <p:cBhvr>
                                        <p:cTn id="27" dur="1000" fill="hold"/>
                                        <p:tgtEl>
                                          <p:spTgt spid="106504"/>
                                        </p:tgtEl>
                                        <p:attrNameLst>
                                          <p:attrName>style.rotation</p:attrName>
                                        </p:attrNameLst>
                                      </p:cBhvr>
                                      <p:tavLst>
                                        <p:tav tm="0">
                                          <p:val>
                                            <p:fltVal val="90"/>
                                          </p:val>
                                        </p:tav>
                                        <p:tav tm="100000">
                                          <p:val>
                                            <p:fltVal val="0"/>
                                          </p:val>
                                        </p:tav>
                                      </p:tavLst>
                                    </p:anim>
                                    <p:animEffect transition="in" filter="fade">
                                      <p:cBhvr>
                                        <p:cTn id="28" dur="1000"/>
                                        <p:tgtEl>
                                          <p:spTgt spid="106504"/>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1" presetClass="entr" presetSubtype="0" fill="hold" grpId="0" nodeType="clickEffect">
                                  <p:stCondLst>
                                    <p:cond delay="0"/>
                                  </p:stCondLst>
                                  <p:childTnLst>
                                    <p:set>
                                      <p:cBhvr>
                                        <p:cTn id="32" dur="1" fill="hold">
                                          <p:stCondLst>
                                            <p:cond delay="0"/>
                                          </p:stCondLst>
                                        </p:cTn>
                                        <p:tgtEl>
                                          <p:spTgt spid="106505"/>
                                        </p:tgtEl>
                                        <p:attrNameLst>
                                          <p:attrName>style.visibility</p:attrName>
                                        </p:attrNameLst>
                                      </p:cBhvr>
                                      <p:to>
                                        <p:strVal val="visible"/>
                                      </p:to>
                                    </p:set>
                                    <p:animEffect transition="in" filter="fade">
                                      <p:cBhvr>
                                        <p:cTn id="33" dur="770" decel="100000"/>
                                        <p:tgtEl>
                                          <p:spTgt spid="106505"/>
                                        </p:tgtEl>
                                      </p:cBhvr>
                                    </p:animEffect>
                                    <p:animScale>
                                      <p:cBhvr>
                                        <p:cTn id="34" dur="770" decel="100000"/>
                                        <p:tgtEl>
                                          <p:spTgt spid="106505"/>
                                        </p:tgtEl>
                                      </p:cBhvr>
                                      <p:from x="10000" y="10000"/>
                                      <p:to x="200000" y="450000"/>
                                    </p:animScale>
                                    <p:animScale>
                                      <p:cBhvr>
                                        <p:cTn id="35" dur="1230" accel="100000" fill="hold">
                                          <p:stCondLst>
                                            <p:cond delay="770"/>
                                          </p:stCondLst>
                                        </p:cTn>
                                        <p:tgtEl>
                                          <p:spTgt spid="106505"/>
                                        </p:tgtEl>
                                      </p:cBhvr>
                                      <p:from x="200000" y="450000"/>
                                      <p:to x="100000" y="100000"/>
                                    </p:animScale>
                                    <p:set>
                                      <p:cBhvr>
                                        <p:cTn id="36" dur="770" fill="hold"/>
                                        <p:tgtEl>
                                          <p:spTgt spid="106505"/>
                                        </p:tgtEl>
                                        <p:attrNameLst>
                                          <p:attrName>ppt_x</p:attrName>
                                        </p:attrNameLst>
                                      </p:cBhvr>
                                      <p:to>
                                        <p:strVal val="(0.5)"/>
                                      </p:to>
                                    </p:set>
                                    <p:anim from="(0.5)" to="(#ppt_x)" calcmode="lin" valueType="num">
                                      <p:cBhvr>
                                        <p:cTn id="37" dur="1230" accel="100000" fill="hold">
                                          <p:stCondLst>
                                            <p:cond delay="770"/>
                                          </p:stCondLst>
                                        </p:cTn>
                                        <p:tgtEl>
                                          <p:spTgt spid="106505"/>
                                        </p:tgtEl>
                                        <p:attrNameLst>
                                          <p:attrName>ppt_x</p:attrName>
                                        </p:attrNameLst>
                                      </p:cBhvr>
                                    </p:anim>
                                    <p:set>
                                      <p:cBhvr>
                                        <p:cTn id="38" dur="770" fill="hold"/>
                                        <p:tgtEl>
                                          <p:spTgt spid="106505"/>
                                        </p:tgtEl>
                                        <p:attrNameLst>
                                          <p:attrName>ppt_y</p:attrName>
                                        </p:attrNameLst>
                                      </p:cBhvr>
                                      <p:to>
                                        <p:strVal val="(#ppt_y+0.4)"/>
                                      </p:to>
                                    </p:set>
                                    <p:anim from="(#ppt_y+0.4)" to="(#ppt_y)" calcmode="lin" valueType="num">
                                      <p:cBhvr>
                                        <p:cTn id="39" dur="1230" accel="100000" fill="hold">
                                          <p:stCondLst>
                                            <p:cond delay="770"/>
                                          </p:stCondLst>
                                        </p:cTn>
                                        <p:tgtEl>
                                          <p:spTgt spid="10650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2" grpId="0" animBg="1"/>
      <p:bldP spid="106503" grpId="0" animBg="1"/>
      <p:bldP spid="106504" grpId="0" animBg="1"/>
      <p:bldP spid="106505" grpId="0" animBg="1"/>
      <p:bldP spid="106506"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5" name="Text Box 15"/>
          <p:cNvSpPr txBox="1">
            <a:spLocks noChangeArrowheads="1"/>
          </p:cNvSpPr>
          <p:nvPr/>
        </p:nvSpPr>
        <p:spPr bwMode="auto">
          <a:xfrm>
            <a:off x="5115972" y="1916113"/>
            <a:ext cx="2541080" cy="461665"/>
          </a:xfrm>
          <a:prstGeom prst="rect">
            <a:avLst/>
          </a:prstGeom>
          <a:solidFill>
            <a:srgbClr val="FFB9A3"/>
          </a:solidFill>
          <a:ln w="28575">
            <a:solidFill>
              <a:srgbClr val="FF7C53"/>
            </a:solidFill>
            <a:miter lim="800000"/>
            <a:headEnd/>
            <a:tailEnd/>
          </a:ln>
          <a:effectLst>
            <a:outerShdw dist="35921" dir="2700000" algn="ctr" rotWithShape="0">
              <a:schemeClr val="tx1"/>
            </a:outerShdw>
          </a:effectLst>
        </p:spPr>
        <p:txBody>
          <a:bodyPr wrap="none">
            <a:spAutoFit/>
          </a:bodyPr>
          <a:lstStyle/>
          <a:p>
            <a:pPr>
              <a:defRPr/>
            </a:pPr>
            <a:r>
              <a:rPr lang="es-ES_tradnl" sz="2400" b="1">
                <a:effectLst>
                  <a:outerShdw blurRad="38100" dist="38100" dir="2700000" algn="tl">
                    <a:srgbClr val="FFFFFF"/>
                  </a:outerShdw>
                </a:effectLst>
              </a:rPr>
              <a:t>COLABORADOR</a:t>
            </a:r>
          </a:p>
        </p:txBody>
      </p:sp>
      <p:sp>
        <p:nvSpPr>
          <p:cNvPr id="112656" name="Line 16"/>
          <p:cNvSpPr>
            <a:spLocks noChangeShapeType="1"/>
          </p:cNvSpPr>
          <p:nvPr/>
        </p:nvSpPr>
        <p:spPr bwMode="auto">
          <a:xfrm>
            <a:off x="2700338" y="2708275"/>
            <a:ext cx="0" cy="1223963"/>
          </a:xfrm>
          <a:prstGeom prst="line">
            <a:avLst/>
          </a:prstGeom>
          <a:noFill/>
          <a:ln w="57150">
            <a:solidFill>
              <a:srgbClr val="B82C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xmlns="">
                <a:noFill/>
              </a14:hiddenFill>
            </a:ext>
          </a:extLst>
        </p:spPr>
        <p:txBody>
          <a:bodyPr/>
          <a:lstStyle/>
          <a:p>
            <a:endParaRPr lang="es-VE"/>
          </a:p>
        </p:txBody>
      </p:sp>
      <p:sp>
        <p:nvSpPr>
          <p:cNvPr id="112657" name="Line 17"/>
          <p:cNvSpPr>
            <a:spLocks noChangeShapeType="1"/>
          </p:cNvSpPr>
          <p:nvPr/>
        </p:nvSpPr>
        <p:spPr bwMode="auto">
          <a:xfrm>
            <a:off x="6372225" y="2563813"/>
            <a:ext cx="0" cy="1487487"/>
          </a:xfrm>
          <a:prstGeom prst="line">
            <a:avLst/>
          </a:prstGeom>
          <a:noFill/>
          <a:ln w="57150">
            <a:solidFill>
              <a:srgbClr val="FF8A65"/>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xmlns="">
                <a:noFill/>
              </a14:hiddenFill>
            </a:ext>
          </a:extLst>
        </p:spPr>
        <p:txBody>
          <a:bodyPr/>
          <a:lstStyle/>
          <a:p>
            <a:endParaRPr lang="es-VE"/>
          </a:p>
        </p:txBody>
      </p:sp>
      <p:sp>
        <p:nvSpPr>
          <p:cNvPr id="112658" name="Text Box 18"/>
          <p:cNvSpPr txBox="1">
            <a:spLocks noChangeArrowheads="1"/>
          </p:cNvSpPr>
          <p:nvPr/>
        </p:nvSpPr>
        <p:spPr bwMode="auto">
          <a:xfrm>
            <a:off x="1636972" y="3956050"/>
            <a:ext cx="2047356" cy="1200329"/>
          </a:xfrm>
          <a:prstGeom prst="rect">
            <a:avLst/>
          </a:prstGeom>
          <a:solidFill>
            <a:srgbClr val="F367A6"/>
          </a:solidFill>
          <a:ln w="28575">
            <a:solidFill>
              <a:srgbClr val="CC0066"/>
            </a:solidFill>
            <a:miter lim="800000"/>
            <a:headEnd/>
            <a:tailEnd/>
          </a:ln>
          <a:effectLst>
            <a:outerShdw dist="35921" dir="2700000" algn="ctr" rotWithShape="0">
              <a:schemeClr val="tx1"/>
            </a:outerShdw>
          </a:effectLst>
        </p:spPr>
        <p:txBody>
          <a:bodyPr wrap="none">
            <a:spAutoFit/>
          </a:bodyPr>
          <a:lstStyle/>
          <a:p>
            <a:pPr>
              <a:defRPr/>
            </a:pPr>
            <a:r>
              <a:rPr lang="es-ES_tradnl" sz="3600" dirty="0">
                <a:effectLst>
                  <a:outerShdw blurRad="38100" dist="38100" dir="2700000" algn="tl">
                    <a:srgbClr val="FFFFFF"/>
                  </a:outerShdw>
                </a:effectLst>
              </a:rPr>
              <a:t>Lista de </a:t>
            </a:r>
          </a:p>
          <a:p>
            <a:pPr>
              <a:defRPr/>
            </a:pPr>
            <a:r>
              <a:rPr lang="es-ES_tradnl" sz="3600" dirty="0">
                <a:effectLst>
                  <a:outerShdw blurRad="38100" dist="38100" dir="2700000" algn="tl">
                    <a:srgbClr val="FFFFFF"/>
                  </a:outerShdw>
                </a:effectLst>
              </a:rPr>
              <a:t>autores</a:t>
            </a:r>
          </a:p>
        </p:txBody>
      </p:sp>
      <p:sp>
        <p:nvSpPr>
          <p:cNvPr id="112659" name="Text Box 19"/>
          <p:cNvSpPr txBox="1">
            <a:spLocks noChangeArrowheads="1"/>
          </p:cNvSpPr>
          <p:nvPr/>
        </p:nvSpPr>
        <p:spPr bwMode="auto">
          <a:xfrm>
            <a:off x="5076825" y="4148138"/>
            <a:ext cx="2587625" cy="485775"/>
          </a:xfrm>
          <a:prstGeom prst="rect">
            <a:avLst/>
          </a:prstGeom>
          <a:solidFill>
            <a:srgbClr val="FFB9A3"/>
          </a:solidFill>
          <a:ln w="28575">
            <a:solidFill>
              <a:srgbClr val="FF7C53"/>
            </a:solidFill>
            <a:miter lim="800000"/>
            <a:headEnd/>
            <a:tailEnd/>
          </a:ln>
          <a:effectLst>
            <a:outerShdw dist="35921" dir="2700000" algn="ctr" rotWithShape="0">
              <a:schemeClr val="tx1"/>
            </a:outerShdw>
          </a:effectLst>
        </p:spPr>
        <p:txBody>
          <a:bodyPr wrap="none">
            <a:spAutoFit/>
          </a:bodyPr>
          <a:lstStyle/>
          <a:p>
            <a:pPr>
              <a:defRPr/>
            </a:pPr>
            <a:r>
              <a:rPr lang="es-ES_tradnl" sz="2400">
                <a:effectLst>
                  <a:outerShdw blurRad="38100" dist="38100" dir="2700000" algn="tl">
                    <a:srgbClr val="FFFFFF"/>
                  </a:outerShdw>
                </a:effectLst>
              </a:rPr>
              <a:t>Agradecimientos</a:t>
            </a:r>
          </a:p>
        </p:txBody>
      </p:sp>
      <p:sp>
        <p:nvSpPr>
          <p:cNvPr id="112660" name="Text Box 20"/>
          <p:cNvSpPr txBox="1">
            <a:spLocks noChangeArrowheads="1"/>
          </p:cNvSpPr>
          <p:nvPr/>
        </p:nvSpPr>
        <p:spPr bwMode="auto">
          <a:xfrm>
            <a:off x="1261203" y="1722438"/>
            <a:ext cx="2935420" cy="1015663"/>
          </a:xfrm>
          <a:prstGeom prst="rect">
            <a:avLst/>
          </a:prstGeom>
          <a:solidFill>
            <a:srgbClr val="F367A6"/>
          </a:solidFill>
          <a:ln w="28575">
            <a:solidFill>
              <a:srgbClr val="CC0066"/>
            </a:solidFill>
            <a:miter lim="800000"/>
            <a:headEnd/>
            <a:tailEnd/>
          </a:ln>
          <a:effectLst>
            <a:outerShdw dist="35921" dir="2700000" algn="ctr" rotWithShape="0">
              <a:schemeClr val="tx1"/>
            </a:outerShdw>
          </a:effectLst>
        </p:spPr>
        <p:txBody>
          <a:bodyPr wrap="none">
            <a:spAutoFit/>
          </a:bodyPr>
          <a:lstStyle/>
          <a:p>
            <a:pPr>
              <a:defRPr/>
            </a:pPr>
            <a:r>
              <a:rPr lang="es-ES_tradnl" sz="6000">
                <a:effectLst>
                  <a:outerShdw blurRad="38100" dist="38100" dir="2700000" algn="tl">
                    <a:srgbClr val="FFFFFF"/>
                  </a:outerShdw>
                </a:effectLst>
              </a:rPr>
              <a:t>AUTOR</a:t>
            </a:r>
            <a:endParaRPr lang="es-ES_tradnl" sz="6000" b="1">
              <a:effectLst>
                <a:outerShdw blurRad="38100" dist="38100" dir="2700000" algn="tl">
                  <a:srgbClr val="FFFFFF"/>
                </a:outerShdw>
              </a:effectLst>
            </a:endParaRPr>
          </a:p>
        </p:txBody>
      </p:sp>
      <p:sp>
        <p:nvSpPr>
          <p:cNvPr id="112661" name="Rectangle 21"/>
          <p:cNvSpPr>
            <a:spLocks noChangeArrowheads="1"/>
          </p:cNvSpPr>
          <p:nvPr/>
        </p:nvSpPr>
        <p:spPr bwMode="auto">
          <a:xfrm>
            <a:off x="4151313" y="3151188"/>
            <a:ext cx="912812"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3600">
                <a:effectLst>
                  <a:outerShdw blurRad="38100" dist="38100" dir="2700000" algn="tl">
                    <a:srgbClr val="C0C0C0"/>
                  </a:outerShdw>
                </a:effectLst>
              </a:rPr>
              <a:t>VS.</a:t>
            </a:r>
            <a:endParaRPr lang="es-ES" sz="3600">
              <a:effectLst>
                <a:outerShdw blurRad="38100" dist="38100" dir="2700000" algn="tl">
                  <a:srgbClr val="C0C0C0"/>
                </a:outerShdw>
              </a:effectLst>
            </a:endParaRPr>
          </a:p>
        </p:txBody>
      </p:sp>
      <p:sp>
        <p:nvSpPr>
          <p:cNvPr id="112662" name="Text Box 22"/>
          <p:cNvSpPr txBox="1">
            <a:spLocks noChangeArrowheads="1"/>
          </p:cNvSpPr>
          <p:nvPr/>
        </p:nvSpPr>
        <p:spPr bwMode="auto">
          <a:xfrm>
            <a:off x="560567" y="765175"/>
            <a:ext cx="1079143" cy="769441"/>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
        <p:nvSpPr>
          <p:cNvPr id="12"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3"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6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112656"/>
                                        </p:tgtEl>
                                        <p:attrNameLst>
                                          <p:attrName>style.visibility</p:attrName>
                                        </p:attrNameLst>
                                      </p:cBhvr>
                                      <p:to>
                                        <p:strVal val="visible"/>
                                      </p:to>
                                    </p:set>
                                    <p:animEffect transition="in" filter="wipe(up)">
                                      <p:cBhvr>
                                        <p:cTn id="11" dur="500"/>
                                        <p:tgtEl>
                                          <p:spTgt spid="112656"/>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112658"/>
                                        </p:tgtEl>
                                        <p:attrNameLst>
                                          <p:attrName>style.visibility</p:attrName>
                                        </p:attrNameLst>
                                      </p:cBhvr>
                                      <p:to>
                                        <p:strVal val="visible"/>
                                      </p:to>
                                    </p:set>
                                    <p:animEffect transition="in" filter="wipe(up)">
                                      <p:cBhvr>
                                        <p:cTn id="14" dur="500"/>
                                        <p:tgtEl>
                                          <p:spTgt spid="112658"/>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266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265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12657"/>
                                        </p:tgtEl>
                                        <p:attrNameLst>
                                          <p:attrName>style.visibility</p:attrName>
                                        </p:attrNameLst>
                                      </p:cBhvr>
                                      <p:to>
                                        <p:strVal val="visible"/>
                                      </p:to>
                                    </p:set>
                                    <p:animEffect transition="in" filter="wipe(up)">
                                      <p:cBhvr>
                                        <p:cTn id="27" dur="500"/>
                                        <p:tgtEl>
                                          <p:spTgt spid="112657"/>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112659"/>
                                        </p:tgtEl>
                                        <p:attrNameLst>
                                          <p:attrName>style.visibility</p:attrName>
                                        </p:attrNameLst>
                                      </p:cBhvr>
                                      <p:to>
                                        <p:strVal val="visible"/>
                                      </p:to>
                                    </p:set>
                                    <p:animEffect transition="in" filter="wipe(up)">
                                      <p:cBhvr>
                                        <p:cTn id="30" dur="500"/>
                                        <p:tgtEl>
                                          <p:spTgt spid="1126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5" grpId="0" animBg="1"/>
      <p:bldP spid="112656" grpId="0" animBg="1"/>
      <p:bldP spid="112657" grpId="0" animBg="1"/>
      <p:bldP spid="112658" grpId="0" animBg="1"/>
      <p:bldP spid="112659" grpId="0" animBg="1"/>
      <p:bldP spid="112660" grpId="0" animBg="1"/>
      <p:bldP spid="112661"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74" name="Text Box 18"/>
          <p:cNvSpPr txBox="1">
            <a:spLocks noChangeArrowheads="1"/>
          </p:cNvSpPr>
          <p:nvPr/>
        </p:nvSpPr>
        <p:spPr bwMode="auto">
          <a:xfrm>
            <a:off x="1244005" y="1850723"/>
            <a:ext cx="6655989" cy="523220"/>
          </a:xfrm>
          <a:prstGeom prst="rect">
            <a:avLst/>
          </a:prstGeom>
          <a:solidFill>
            <a:srgbClr val="CCCCFF"/>
          </a:solidFill>
          <a:ln w="28575">
            <a:solidFill>
              <a:srgbClr val="CC0000"/>
            </a:solidFill>
            <a:miter lim="800000"/>
            <a:headEnd/>
            <a:tailEnd/>
          </a:ln>
          <a:effectLst/>
          <a:extLst/>
        </p:spPr>
        <p:txBody>
          <a:bodyPr wrap="none">
            <a:spAutoFit/>
          </a:bodyPr>
          <a:lstStyle/>
          <a:p>
            <a:pPr algn="l">
              <a:defRPr/>
            </a:pPr>
            <a:r>
              <a:rPr lang="es-ES" sz="2800" dirty="0">
                <a:effectLst>
                  <a:outerShdw blurRad="38100" dist="38100" dir="2700000" algn="tl">
                    <a:srgbClr val="FFFFFF"/>
                  </a:outerShdw>
                </a:effectLst>
              </a:rPr>
              <a:t>Requisitos de revistas </a:t>
            </a:r>
            <a:r>
              <a:rPr lang="es-ES" sz="2800" dirty="0" smtClean="0">
                <a:effectLst>
                  <a:outerShdw blurRad="38100" dist="38100" dir="2700000" algn="tl">
                    <a:srgbClr val="FFFFFF"/>
                  </a:outerShdw>
                </a:effectLst>
              </a:rPr>
              <a:t>para </a:t>
            </a:r>
            <a:r>
              <a:rPr lang="es-ES" sz="2800" dirty="0">
                <a:effectLst>
                  <a:outerShdw blurRad="38100" dist="38100" dir="2700000" algn="tl">
                    <a:srgbClr val="FFFFFF"/>
                  </a:outerShdw>
                </a:effectLst>
              </a:rPr>
              <a:t>los autores</a:t>
            </a:r>
          </a:p>
        </p:txBody>
      </p:sp>
      <p:sp>
        <p:nvSpPr>
          <p:cNvPr id="121875" name="Text Box 19"/>
          <p:cNvSpPr txBox="1">
            <a:spLocks noChangeArrowheads="1"/>
          </p:cNvSpPr>
          <p:nvPr/>
        </p:nvSpPr>
        <p:spPr bwMode="auto">
          <a:xfrm>
            <a:off x="1694449" y="2636912"/>
            <a:ext cx="5755102" cy="19082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Clr>
                <a:srgbClr val="CC0000"/>
              </a:buClr>
              <a:buSzPct val="170000"/>
              <a:defRPr/>
            </a:pPr>
            <a:endParaRPr lang="es-ES" sz="800" dirty="0">
              <a:effectLst>
                <a:outerShdw blurRad="38100" dist="38100" dir="2700000" algn="tl">
                  <a:srgbClr val="C0C0C0"/>
                </a:outerShdw>
              </a:effectLst>
            </a:endParaRPr>
          </a:p>
          <a:p>
            <a:pPr algn="l">
              <a:buClr>
                <a:srgbClr val="CC0000"/>
              </a:buClr>
              <a:buSzPct val="170000"/>
              <a:buFontTx/>
              <a:buChar char="•"/>
              <a:defRPr/>
            </a:pPr>
            <a:r>
              <a:rPr lang="es-ES" dirty="0">
                <a:effectLst>
                  <a:outerShdw blurRad="38100" dist="38100" dir="2700000" algn="tl">
                    <a:srgbClr val="C0C0C0"/>
                  </a:outerShdw>
                </a:effectLst>
              </a:rPr>
              <a:t> Especificar sus contribuciones al manuscrito</a:t>
            </a:r>
          </a:p>
          <a:p>
            <a:pPr algn="l">
              <a:buClr>
                <a:srgbClr val="CC0000"/>
              </a:buClr>
              <a:buSzPct val="170000"/>
              <a:buFontTx/>
              <a:buChar char="•"/>
              <a:defRPr/>
            </a:pPr>
            <a:endParaRPr lang="es-ES" sz="1000" dirty="0">
              <a:effectLst>
                <a:outerShdw blurRad="38100" dist="38100" dir="2700000" algn="tl">
                  <a:srgbClr val="C0C0C0"/>
                </a:outerShdw>
              </a:effectLst>
            </a:endParaRPr>
          </a:p>
          <a:p>
            <a:pPr algn="l">
              <a:buClr>
                <a:srgbClr val="CC0000"/>
              </a:buClr>
              <a:buSzPct val="170000"/>
              <a:buFontTx/>
              <a:buChar char="•"/>
              <a:defRPr/>
            </a:pPr>
            <a:r>
              <a:rPr lang="es-ES" dirty="0">
                <a:effectLst>
                  <a:outerShdw blurRad="38100" dist="38100" dir="2700000" algn="tl">
                    <a:srgbClr val="C0C0C0"/>
                  </a:outerShdw>
                </a:effectLst>
              </a:rPr>
              <a:t> Reconocimiento de conflictos de interés</a:t>
            </a:r>
          </a:p>
          <a:p>
            <a:pPr algn="l">
              <a:buClr>
                <a:srgbClr val="CC0000"/>
              </a:buClr>
              <a:buSzPct val="170000"/>
              <a:buFontTx/>
              <a:buChar char="•"/>
              <a:defRPr/>
            </a:pPr>
            <a:endParaRPr lang="es-ES" sz="1000" dirty="0">
              <a:effectLst>
                <a:outerShdw blurRad="38100" dist="38100" dir="2700000" algn="tl">
                  <a:srgbClr val="C0C0C0"/>
                </a:outerShdw>
              </a:effectLst>
            </a:endParaRPr>
          </a:p>
          <a:p>
            <a:pPr algn="l">
              <a:buClr>
                <a:srgbClr val="CC0000"/>
              </a:buClr>
              <a:buSzPct val="170000"/>
              <a:buFontTx/>
              <a:buChar char="•"/>
              <a:defRPr/>
            </a:pPr>
            <a:r>
              <a:rPr lang="es-ES" dirty="0">
                <a:effectLst>
                  <a:outerShdw blurRad="38100" dist="38100" dir="2700000" algn="tl">
                    <a:srgbClr val="C0C0C0"/>
                  </a:outerShdw>
                </a:effectLst>
              </a:rPr>
              <a:t> Revelación de cualquier ayuda en la escritura</a:t>
            </a:r>
          </a:p>
          <a:p>
            <a:pPr algn="l">
              <a:buClr>
                <a:srgbClr val="CC0000"/>
              </a:buClr>
              <a:buSzPct val="170000"/>
              <a:buFontTx/>
              <a:buChar char="•"/>
              <a:defRPr/>
            </a:pPr>
            <a:endParaRPr lang="es-ES" sz="1000" dirty="0">
              <a:effectLst>
                <a:outerShdw blurRad="38100" dist="38100" dir="2700000" algn="tl">
                  <a:srgbClr val="C0C0C0"/>
                </a:outerShdw>
              </a:effectLst>
            </a:endParaRPr>
          </a:p>
          <a:p>
            <a:pPr algn="l">
              <a:buClr>
                <a:srgbClr val="CC0000"/>
              </a:buClr>
              <a:buSzPct val="170000"/>
              <a:buFontTx/>
              <a:buChar char="•"/>
              <a:defRPr/>
            </a:pPr>
            <a:r>
              <a:rPr lang="es-ES" dirty="0">
                <a:effectLst>
                  <a:outerShdw blurRad="38100" dist="38100" dir="2700000" algn="tl">
                    <a:srgbClr val="C0C0C0"/>
                  </a:outerShdw>
                </a:effectLst>
              </a:rPr>
              <a:t> Identificación de financiamiento</a:t>
            </a:r>
          </a:p>
        </p:txBody>
      </p:sp>
      <p:sp>
        <p:nvSpPr>
          <p:cNvPr id="94213" name="Rectangle 5"/>
          <p:cNvSpPr>
            <a:spLocks noChangeArrowheads="1"/>
          </p:cNvSpPr>
          <p:nvPr/>
        </p:nvSpPr>
        <p:spPr bwMode="auto">
          <a:xfrm>
            <a:off x="1167406" y="4797880"/>
            <a:ext cx="6732588" cy="457200"/>
          </a:xfrm>
          <a:prstGeom prst="rect">
            <a:avLst/>
          </a:prstGeom>
          <a:noFill/>
          <a:ln w="9525">
            <a:noFill/>
            <a:miter lim="800000"/>
            <a:headEnd/>
            <a:tailEnd/>
          </a:ln>
          <a:effectLst/>
        </p:spPr>
        <p:txBody>
          <a:bodyPr>
            <a:spAutoFit/>
          </a:bodyPr>
          <a:lstStyle/>
          <a:p>
            <a:pPr algn="r" eaLnBrk="0" hangingPunct="0">
              <a:buClr>
                <a:srgbClr val="FF0066"/>
              </a:buClr>
              <a:defRPr/>
            </a:pPr>
            <a:r>
              <a:rPr lang="es-ES_tradnl" sz="1200" i="1" dirty="0" err="1">
                <a:effectLst>
                  <a:outerShdw blurRad="38100" dist="38100" dir="2700000" algn="tl">
                    <a:srgbClr val="C0C0C0"/>
                  </a:outerShdw>
                </a:effectLst>
              </a:rPr>
              <a:t>Ethics</a:t>
            </a:r>
            <a:r>
              <a:rPr lang="es-ES_tradnl" sz="1200" i="1" dirty="0">
                <a:effectLst>
                  <a:outerShdw blurRad="38100" dist="38100" dir="2700000" algn="tl">
                    <a:srgbClr val="C0C0C0"/>
                  </a:outerShdw>
                </a:effectLst>
              </a:rPr>
              <a:t>: Copyright, </a:t>
            </a:r>
            <a:r>
              <a:rPr lang="es-ES_tradnl" sz="1200" i="1" dirty="0" err="1">
                <a:effectLst>
                  <a:outerShdw blurRad="38100" dist="38100" dir="2700000" algn="tl">
                    <a:srgbClr val="C0C0C0"/>
                  </a:outerShdw>
                </a:effectLst>
              </a:rPr>
              <a:t>plagiarism</a:t>
            </a:r>
            <a:r>
              <a:rPr lang="es-ES_tradnl" sz="1200" i="1" dirty="0">
                <a:effectLst>
                  <a:outerShdw blurRad="38100" dist="38100" dir="2700000" algn="tl">
                    <a:srgbClr val="C0C0C0"/>
                  </a:outerShdw>
                </a:effectLst>
              </a:rPr>
              <a:t> and </a:t>
            </a:r>
            <a:r>
              <a:rPr lang="es-ES_tradnl" sz="1200" i="1" dirty="0" err="1">
                <a:effectLst>
                  <a:outerShdw blurRad="38100" dist="38100" dir="2700000" algn="tl">
                    <a:srgbClr val="C0C0C0"/>
                  </a:outerShdw>
                </a:effectLst>
              </a:rPr>
              <a:t>the</a:t>
            </a:r>
            <a:r>
              <a:rPr lang="es-ES_tradnl" sz="1200" i="1" dirty="0">
                <a:effectLst>
                  <a:outerShdw blurRad="38100" dist="38100" dir="2700000" algn="tl">
                    <a:srgbClr val="C0C0C0"/>
                  </a:outerShdw>
                </a:effectLst>
              </a:rPr>
              <a:t> Internet.</a:t>
            </a:r>
            <a:r>
              <a:rPr lang="es-ES_tradnl" sz="1200" dirty="0">
                <a:effectLst>
                  <a:outerShdw blurRad="38100" dist="38100" dir="2700000" algn="tl">
                    <a:srgbClr val="C0C0C0"/>
                  </a:outerShdw>
                </a:effectLst>
              </a:rPr>
              <a:t> Texas </a:t>
            </a:r>
            <a:r>
              <a:rPr lang="es-ES_tradnl" sz="1200" dirty="0" err="1">
                <a:effectLst>
                  <a:outerShdw blurRad="38100" dist="38100" dir="2700000" algn="tl">
                    <a:srgbClr val="C0C0C0"/>
                  </a:outerShdw>
                </a:effectLst>
              </a:rPr>
              <a:t>Heart</a:t>
            </a:r>
            <a:r>
              <a:rPr lang="es-ES_tradnl" sz="1200" dirty="0">
                <a:effectLst>
                  <a:outerShdw blurRad="38100" dist="38100" dir="2700000" algn="tl">
                    <a:srgbClr val="C0C0C0"/>
                  </a:outerShdw>
                </a:effectLst>
              </a:rPr>
              <a:t> </a:t>
            </a:r>
            <a:r>
              <a:rPr lang="es-ES_tradnl" sz="1200" dirty="0" err="1">
                <a:effectLst>
                  <a:outerShdw blurRad="38100" dist="38100" dir="2700000" algn="tl">
                    <a:srgbClr val="C0C0C0"/>
                  </a:outerShdw>
                </a:effectLst>
              </a:rPr>
              <a:t>Institute</a:t>
            </a:r>
            <a:r>
              <a:rPr lang="es-ES_tradnl" sz="1200" dirty="0">
                <a:effectLst>
                  <a:outerShdw blurRad="38100" dist="38100" dir="2700000" algn="tl">
                    <a:srgbClr val="C0C0C0"/>
                  </a:outerShdw>
                </a:effectLst>
              </a:rPr>
              <a:t> 2009.</a:t>
            </a:r>
          </a:p>
          <a:p>
            <a:pPr algn="r" eaLnBrk="0" hangingPunct="0">
              <a:buClr>
                <a:srgbClr val="FF0066"/>
              </a:buClr>
              <a:defRPr/>
            </a:pPr>
            <a:r>
              <a:rPr lang="es-ES_tradnl" sz="1200" dirty="0">
                <a:effectLst>
                  <a:outerShdw blurRad="38100" dist="38100" dir="2700000" algn="tl">
                    <a:srgbClr val="C0C0C0"/>
                  </a:outerShdw>
                </a:effectLst>
              </a:rPr>
              <a:t>http://www.texasheartinstitute.org/education/cme/explore/events/eventdetail_5018.cfm</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
        <p:nvSpPr>
          <p:cNvPr id="9" name="Text Box 22"/>
          <p:cNvSpPr txBox="1">
            <a:spLocks noChangeArrowheads="1"/>
          </p:cNvSpPr>
          <p:nvPr/>
        </p:nvSpPr>
        <p:spPr bwMode="auto">
          <a:xfrm>
            <a:off x="863778" y="765175"/>
            <a:ext cx="1079143" cy="769441"/>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1875"/>
                                        </p:tgtEl>
                                        <p:attrNameLst>
                                          <p:attrName>style.visibility</p:attrName>
                                        </p:attrNameLst>
                                      </p:cBhvr>
                                      <p:to>
                                        <p:strVal val="visible"/>
                                      </p:to>
                                    </p:set>
                                    <p:animEffect transition="in" filter="wipe(up)">
                                      <p:cBhvr>
                                        <p:cTn id="7" dur="2000"/>
                                        <p:tgtEl>
                                          <p:spTgt spid="1218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75" grpId="0"/>
    </p:bld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8549" name="Text Box 5"/>
          <p:cNvSpPr txBox="1">
            <a:spLocks noChangeArrowheads="1"/>
          </p:cNvSpPr>
          <p:nvPr/>
        </p:nvSpPr>
        <p:spPr bwMode="auto">
          <a:xfrm>
            <a:off x="1739106" y="2120949"/>
            <a:ext cx="5665787" cy="2708434"/>
          </a:xfrm>
          <a:prstGeom prst="rect">
            <a:avLst/>
          </a:prstGeom>
          <a:solidFill>
            <a:schemeClr val="bg1"/>
          </a:solidFill>
          <a:ln>
            <a:noFill/>
          </a:ln>
          <a:effectLst/>
          <a:extLst/>
        </p:spPr>
        <p:txBody>
          <a:bodyPr>
            <a:spAutoFit/>
          </a:bodyPr>
          <a:lstStyle/>
          <a:p>
            <a:pPr algn="l">
              <a:defRPr/>
            </a:pPr>
            <a:r>
              <a:rPr lang="es-ES_tradnl" sz="2400" dirty="0">
                <a:effectLst>
                  <a:outerShdw blurRad="38100" dist="38100" dir="2700000" algn="tl">
                    <a:srgbClr val="C0C0C0"/>
                  </a:outerShdw>
                </a:effectLst>
              </a:rPr>
              <a:t>Algunas revistas requieren que :</a:t>
            </a:r>
          </a:p>
          <a:p>
            <a:pPr algn="l">
              <a:defRPr/>
            </a:pPr>
            <a:endParaRPr lang="es-ES_tradnl" sz="1400" b="1" dirty="0"/>
          </a:p>
          <a:p>
            <a:pPr marL="174625" indent="-174625" algn="l">
              <a:buClr>
                <a:srgbClr val="D60093"/>
              </a:buClr>
              <a:buSzPct val="150000"/>
              <a:buFontTx/>
              <a:buChar char="•"/>
              <a:defRPr/>
            </a:pPr>
            <a:r>
              <a:rPr lang="es-ES_tradnl" dirty="0">
                <a:effectLst>
                  <a:outerShdw blurRad="38100" dist="38100" dir="2700000" algn="tl">
                    <a:srgbClr val="C0C0C0"/>
                  </a:outerShdw>
                </a:effectLst>
              </a:rPr>
              <a:t> </a:t>
            </a:r>
            <a:r>
              <a:rPr lang="es-ES_tradnl" sz="2400" dirty="0">
                <a:effectLst>
                  <a:outerShdw blurRad="38100" dist="38100" dir="2700000" algn="tl">
                    <a:srgbClr val="C0C0C0"/>
                  </a:outerShdw>
                </a:effectLst>
              </a:rPr>
              <a:t>Autores</a:t>
            </a:r>
            <a:r>
              <a:rPr lang="es-ES_tradnl" dirty="0">
                <a:effectLst>
                  <a:outerShdw blurRad="38100" dist="38100" dir="2700000" algn="tl">
                    <a:srgbClr val="C0C0C0"/>
                  </a:outerShdw>
                </a:effectLst>
              </a:rPr>
              <a:t> sean </a:t>
            </a:r>
            <a:r>
              <a:rPr lang="es-ES_tradnl" sz="2400" b="1" u="sng" dirty="0">
                <a:effectLst>
                  <a:outerShdw blurRad="38100" dist="38100" dir="2700000" algn="tl">
                    <a:srgbClr val="C0C0C0"/>
                  </a:outerShdw>
                </a:effectLst>
              </a:rPr>
              <a:t>garantes</a:t>
            </a:r>
            <a:r>
              <a:rPr lang="es-ES_tradnl" sz="2400" b="1" dirty="0">
                <a:effectLst>
                  <a:outerShdw blurRad="38100" dist="38100" dir="2700000" algn="tl">
                    <a:srgbClr val="C0C0C0"/>
                  </a:outerShdw>
                </a:effectLst>
              </a:rPr>
              <a:t> </a:t>
            </a:r>
            <a:r>
              <a:rPr lang="es-ES_tradnl" dirty="0">
                <a:effectLst>
                  <a:outerShdw blurRad="38100" dist="38100" dir="2700000" algn="tl">
                    <a:srgbClr val="C0C0C0"/>
                  </a:outerShdw>
                </a:effectLst>
              </a:rPr>
              <a:t>de la integridad </a:t>
            </a:r>
            <a:r>
              <a:rPr lang="es-ES_tradnl" dirty="0" smtClean="0">
                <a:effectLst>
                  <a:outerShdw blurRad="38100" dist="38100" dir="2700000" algn="tl">
                    <a:srgbClr val="C0C0C0"/>
                  </a:outerShdw>
                </a:effectLst>
              </a:rPr>
              <a:t>del trabajo</a:t>
            </a:r>
            <a:r>
              <a:rPr lang="es-ES_tradnl" dirty="0">
                <a:effectLst>
                  <a:outerShdw blurRad="38100" dist="38100" dir="2700000" algn="tl">
                    <a:srgbClr val="C0C0C0"/>
                  </a:outerShdw>
                </a:effectLst>
              </a:rPr>
              <a:t>, generalmente son los autores a los </a:t>
            </a:r>
            <a:r>
              <a:rPr lang="es-ES_tradnl" dirty="0" smtClean="0">
                <a:effectLst>
                  <a:outerShdw blurRad="38100" dist="38100" dir="2700000" algn="tl">
                    <a:srgbClr val="C0C0C0"/>
                  </a:outerShdw>
                </a:effectLst>
              </a:rPr>
              <a:t>que </a:t>
            </a:r>
            <a:r>
              <a:rPr lang="es-ES_tradnl" dirty="0">
                <a:effectLst>
                  <a:outerShdw blurRad="38100" dist="38100" dir="2700000" algn="tl">
                    <a:srgbClr val="C0C0C0"/>
                  </a:outerShdw>
                </a:effectLst>
              </a:rPr>
              <a:t>se envía </a:t>
            </a:r>
            <a:r>
              <a:rPr lang="es-ES_tradnl" dirty="0" smtClean="0">
                <a:effectLst>
                  <a:outerShdw blurRad="38100" dist="38100" dir="2700000" algn="tl">
                    <a:srgbClr val="C0C0C0"/>
                  </a:outerShdw>
                </a:effectLst>
              </a:rPr>
              <a:t>correspondencia</a:t>
            </a:r>
          </a:p>
          <a:p>
            <a:pPr algn="l">
              <a:buClr>
                <a:srgbClr val="D60093"/>
              </a:buClr>
              <a:buSzPct val="150000"/>
              <a:defRPr/>
            </a:pPr>
            <a:endParaRPr lang="es-ES_tradnl" dirty="0">
              <a:effectLst>
                <a:outerShdw blurRad="38100" dist="38100" dir="2700000" algn="tl">
                  <a:srgbClr val="C0C0C0"/>
                </a:outerShdw>
              </a:effectLst>
            </a:endParaRPr>
          </a:p>
          <a:p>
            <a:pPr>
              <a:buClr>
                <a:srgbClr val="D60093"/>
              </a:buClr>
              <a:buSzPct val="150000"/>
              <a:defRPr/>
            </a:pPr>
            <a:r>
              <a:rPr lang="es-ES_tradnl" sz="2400" b="1" dirty="0" smtClean="0">
                <a:solidFill>
                  <a:srgbClr val="0000FF"/>
                </a:solidFill>
                <a:effectLst>
                  <a:outerShdw blurRad="38100" dist="38100" dir="2700000" algn="tl">
                    <a:srgbClr val="C0C0C0"/>
                  </a:outerShdw>
                </a:effectLst>
              </a:rPr>
              <a:t>Ahora es requisito de las revistas </a:t>
            </a:r>
          </a:p>
          <a:p>
            <a:pPr>
              <a:buClr>
                <a:srgbClr val="D60093"/>
              </a:buClr>
              <a:buSzPct val="150000"/>
              <a:defRPr/>
            </a:pPr>
            <a:r>
              <a:rPr lang="es-ES_tradnl" sz="2400" b="1" dirty="0" smtClean="0">
                <a:solidFill>
                  <a:srgbClr val="0000FF"/>
                </a:solidFill>
                <a:effectLst>
                  <a:outerShdw blurRad="38100" dist="38100" dir="2700000" algn="tl">
                    <a:srgbClr val="C0C0C0"/>
                  </a:outerShdw>
                </a:effectLst>
              </a:rPr>
              <a:t>de ICMJ 2013</a:t>
            </a:r>
            <a:endParaRPr lang="es-ES_tradnl" sz="2400" b="1" dirty="0">
              <a:solidFill>
                <a:srgbClr val="0000FF"/>
              </a:solidFill>
              <a:effectLst>
                <a:outerShdw blurRad="38100" dist="38100" dir="2700000" algn="tl">
                  <a:srgbClr val="C0C0C0"/>
                </a:outerShdw>
              </a:effectLst>
            </a:endParaRP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7"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5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8549">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854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9"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Rectangle 8"/>
          <p:cNvSpPr>
            <a:spLocks noChangeArrowheads="1"/>
          </p:cNvSpPr>
          <p:nvPr/>
        </p:nvSpPr>
        <p:spPr bwMode="auto">
          <a:xfrm>
            <a:off x="2492375" y="2060575"/>
            <a:ext cx="4157663"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r>
              <a:rPr lang="es-ES" sz="1800"/>
              <a:t>En el caso de Investigación Científica</a:t>
            </a:r>
          </a:p>
        </p:txBody>
      </p:sp>
      <p:sp>
        <p:nvSpPr>
          <p:cNvPr id="95237" name="Rectangle 9"/>
          <p:cNvSpPr>
            <a:spLocks noChangeArrowheads="1"/>
          </p:cNvSpPr>
          <p:nvPr/>
        </p:nvSpPr>
        <p:spPr bwMode="auto">
          <a:xfrm>
            <a:off x="1169467" y="1412875"/>
            <a:ext cx="6805068" cy="523220"/>
          </a:xfrm>
          <a:prstGeom prst="rect">
            <a:avLst/>
          </a:prstGeom>
          <a:solidFill>
            <a:srgbClr val="CCCCFF"/>
          </a:solidFill>
          <a:ln w="28575">
            <a:solidFill>
              <a:srgbClr val="CC0000"/>
            </a:solidFill>
            <a:miter lim="800000"/>
            <a:headEnd/>
            <a:tailEnd/>
          </a:ln>
          <a:effectLst>
            <a:outerShdw dist="35921" dir="2700000" algn="ctr" rotWithShape="0">
              <a:schemeClr val="tx1"/>
            </a:outerShdw>
          </a:effectLst>
        </p:spPr>
        <p:txBody>
          <a:bodyPr wrap="none">
            <a:spAutoFit/>
          </a:bodyPr>
          <a:lstStyle/>
          <a:p>
            <a:r>
              <a:rPr lang="es-ES" sz="2800"/>
              <a:t>Recomendaciones para prevenir errores</a:t>
            </a:r>
          </a:p>
        </p:txBody>
      </p:sp>
      <p:sp>
        <p:nvSpPr>
          <p:cNvPr id="260106" name="Text Box 10"/>
          <p:cNvSpPr txBox="1">
            <a:spLocks noChangeArrowheads="1"/>
          </p:cNvSpPr>
          <p:nvPr/>
        </p:nvSpPr>
        <p:spPr bwMode="auto">
          <a:xfrm>
            <a:off x="2087201" y="2492375"/>
            <a:ext cx="4966424" cy="584775"/>
          </a:xfrm>
          <a:prstGeom prst="rect">
            <a:avLst/>
          </a:prstGeom>
          <a:solidFill>
            <a:srgbClr val="FFCCFF"/>
          </a:solidFill>
          <a:ln>
            <a:noFill/>
          </a:ln>
          <a:effectLst/>
          <a:extLst/>
        </p:spPr>
        <p:txBody>
          <a:bodyPr wrap="none">
            <a:spAutoFit/>
          </a:bodyPr>
          <a:lstStyle/>
          <a:p>
            <a:pPr>
              <a:defRPr/>
            </a:pPr>
            <a:r>
              <a:rPr lang="es-ES" sz="3200" b="1">
                <a:solidFill>
                  <a:srgbClr val="CC0000"/>
                </a:solidFill>
                <a:effectLst>
                  <a:outerShdw blurRad="38100" dist="38100" dir="2700000" algn="tl">
                    <a:srgbClr val="C0C0C0"/>
                  </a:outerShdw>
                </a:effectLst>
              </a:rPr>
              <a:t>Cuaderno de laboratorio</a:t>
            </a:r>
          </a:p>
        </p:txBody>
      </p:sp>
      <p:sp>
        <p:nvSpPr>
          <p:cNvPr id="260107" name="Text Box 11"/>
          <p:cNvSpPr txBox="1">
            <a:spLocks noChangeArrowheads="1"/>
          </p:cNvSpPr>
          <p:nvPr/>
        </p:nvSpPr>
        <p:spPr bwMode="auto">
          <a:xfrm>
            <a:off x="5162550" y="5203825"/>
            <a:ext cx="25257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defRPr/>
            </a:pPr>
            <a:r>
              <a:rPr lang="es-ES" sz="1200">
                <a:effectLst>
                  <a:outerShdw blurRad="38100" dist="38100" dir="2700000" algn="tl">
                    <a:srgbClr val="C0C0C0"/>
                  </a:outerShdw>
                </a:effectLst>
              </a:rPr>
              <a:t>M. J. Zigmond, B. A. Fisher. </a:t>
            </a:r>
            <a:r>
              <a:rPr lang="es-ES" sz="1200" i="1">
                <a:effectLst>
                  <a:outerShdw blurRad="38100" dist="38100" dir="2700000" algn="tl">
                    <a:srgbClr val="C0C0C0"/>
                  </a:outerShdw>
                </a:effectLst>
              </a:rPr>
              <a:t>Laboratory Notebooks</a:t>
            </a:r>
            <a:r>
              <a:rPr lang="es-ES" sz="1200">
                <a:effectLst>
                  <a:outerShdw blurRad="38100" dist="38100" dir="2700000" algn="tl">
                    <a:srgbClr val="C0C0C0"/>
                  </a:outerShdw>
                </a:effectLst>
              </a:rPr>
              <a:t> 2009</a:t>
            </a:r>
          </a:p>
        </p:txBody>
      </p:sp>
      <p:sp>
        <p:nvSpPr>
          <p:cNvPr id="260108" name="Text Box 12"/>
          <p:cNvSpPr txBox="1">
            <a:spLocks noChangeArrowheads="1"/>
          </p:cNvSpPr>
          <p:nvPr/>
        </p:nvSpPr>
        <p:spPr bwMode="auto">
          <a:xfrm>
            <a:off x="4991099" y="3523456"/>
            <a:ext cx="2982913" cy="1190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FontTx/>
              <a:buChar char="•"/>
              <a:defRPr/>
            </a:pPr>
            <a:r>
              <a:rPr lang="es-ES" sz="1800">
                <a:effectLst>
                  <a:outerShdw blurRad="38100" dist="38100" dir="2700000" algn="tl">
                    <a:srgbClr val="C0C0C0"/>
                  </a:outerShdw>
                </a:effectLst>
              </a:rPr>
              <a:t> Fechado y firmado</a:t>
            </a:r>
          </a:p>
          <a:p>
            <a:pPr algn="l">
              <a:buFontTx/>
              <a:buChar char="•"/>
              <a:defRPr/>
            </a:pPr>
            <a:r>
              <a:rPr lang="es-ES" sz="1800">
                <a:effectLst>
                  <a:outerShdw blurRad="38100" dist="38100" dir="2700000" algn="tl">
                    <a:srgbClr val="C0C0C0"/>
                  </a:outerShdw>
                </a:effectLst>
              </a:rPr>
              <a:t> Notas claras al día</a:t>
            </a:r>
          </a:p>
          <a:p>
            <a:pPr algn="l">
              <a:buFontTx/>
              <a:buChar char="•"/>
              <a:defRPr/>
            </a:pPr>
            <a:r>
              <a:rPr lang="es-ES" sz="1800">
                <a:effectLst>
                  <a:outerShdw blurRad="38100" dist="38100" dir="2700000" algn="tl">
                    <a:srgbClr val="C0C0C0"/>
                  </a:outerShdw>
                </a:effectLst>
              </a:rPr>
              <a:t> Disponible para otros en </a:t>
            </a:r>
          </a:p>
          <a:p>
            <a:pPr algn="l">
              <a:defRPr/>
            </a:pPr>
            <a:r>
              <a:rPr lang="es-ES" sz="1800">
                <a:effectLst>
                  <a:outerShdw blurRad="38100" dist="38100" dir="2700000" algn="tl">
                    <a:srgbClr val="C0C0C0"/>
                  </a:outerShdw>
                </a:effectLst>
              </a:rPr>
              <a:t>   un sitio seguro</a:t>
            </a:r>
          </a:p>
        </p:txBody>
      </p:sp>
      <p:sp>
        <p:nvSpPr>
          <p:cNvPr id="260109" name="Text Box 13"/>
          <p:cNvSpPr txBox="1">
            <a:spLocks noChangeArrowheads="1"/>
          </p:cNvSpPr>
          <p:nvPr/>
        </p:nvSpPr>
        <p:spPr bwMode="auto">
          <a:xfrm>
            <a:off x="755650" y="3187700"/>
            <a:ext cx="4183063" cy="18621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defRPr/>
            </a:pPr>
            <a:r>
              <a:rPr lang="es-ES" sz="1800">
                <a:effectLst>
                  <a:outerShdw blurRad="38100" dist="38100" dir="2700000" algn="tl">
                    <a:srgbClr val="C0C0C0"/>
                  </a:outerShdw>
                </a:effectLst>
              </a:rPr>
              <a:t>Indispensable para: </a:t>
            </a:r>
          </a:p>
          <a:p>
            <a:pPr algn="l">
              <a:defRPr/>
            </a:pPr>
            <a:endParaRPr lang="es-ES" sz="800">
              <a:effectLst>
                <a:outerShdw blurRad="38100" dist="38100" dir="2700000" algn="tl">
                  <a:srgbClr val="C0C0C0"/>
                </a:outerShdw>
              </a:effectLst>
            </a:endParaRPr>
          </a:p>
          <a:p>
            <a:pPr algn="l">
              <a:defRPr/>
            </a:pPr>
            <a:r>
              <a:rPr lang="es-ES" sz="1800">
                <a:effectLst>
                  <a:outerShdw blurRad="38100" dist="38100" dir="2700000" algn="tl">
                    <a:srgbClr val="C0C0C0"/>
                  </a:outerShdw>
                </a:effectLst>
              </a:rPr>
              <a:t>1.   Comunicar resultados</a:t>
            </a:r>
          </a:p>
          <a:p>
            <a:pPr algn="l">
              <a:defRPr/>
            </a:pPr>
            <a:r>
              <a:rPr lang="es-ES" sz="1800">
                <a:effectLst>
                  <a:outerShdw blurRad="38100" dist="38100" dir="2700000" algn="tl">
                    <a:srgbClr val="C0C0C0"/>
                  </a:outerShdw>
                </a:effectLst>
              </a:rPr>
              <a:t>2.  Replicar resultados</a:t>
            </a:r>
          </a:p>
          <a:p>
            <a:pPr algn="l">
              <a:defRPr/>
            </a:pPr>
            <a:r>
              <a:rPr lang="es-ES" sz="1800">
                <a:effectLst>
                  <a:outerShdw blurRad="38100" dist="38100" dir="2700000" algn="tl">
                    <a:srgbClr val="C0C0C0"/>
                  </a:outerShdw>
                </a:effectLst>
              </a:rPr>
              <a:t>3.  Establecer propiedad intelectual</a:t>
            </a:r>
          </a:p>
          <a:p>
            <a:pPr algn="l">
              <a:defRPr/>
            </a:pPr>
            <a:r>
              <a:rPr lang="es-ES" sz="1800">
                <a:effectLst>
                  <a:outerShdw blurRad="38100" dist="38100" dir="2700000" algn="tl">
                    <a:srgbClr val="C0C0C0"/>
                  </a:outerShdw>
                </a:effectLst>
              </a:rPr>
              <a:t>4.  Documentar veracidad de reporte </a:t>
            </a:r>
          </a:p>
          <a:p>
            <a:pPr algn="l">
              <a:defRPr/>
            </a:pPr>
            <a:r>
              <a:rPr lang="es-ES" sz="1800">
                <a:effectLst>
                  <a:outerShdw blurRad="38100" dist="38100" dir="2700000" algn="tl">
                    <a:srgbClr val="C0C0C0"/>
                  </a:outerShdw>
                </a:effectLst>
              </a:rPr>
              <a:t>      (guardar por años)</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0"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60106"/>
                                        </p:tgtEl>
                                        <p:attrNameLst>
                                          <p:attrName>style.visibility</p:attrName>
                                        </p:attrNameLst>
                                      </p:cBhvr>
                                      <p:to>
                                        <p:strVal val="visible"/>
                                      </p:to>
                                    </p:set>
                                    <p:anim calcmode="lin" valueType="num">
                                      <p:cBhvr>
                                        <p:cTn id="7" dur="1000" fill="hold"/>
                                        <p:tgtEl>
                                          <p:spTgt spid="260106"/>
                                        </p:tgtEl>
                                        <p:attrNameLst>
                                          <p:attrName>ppt_x</p:attrName>
                                        </p:attrNameLst>
                                      </p:cBhvr>
                                      <p:tavLst>
                                        <p:tav tm="0">
                                          <p:val>
                                            <p:strVal val="#ppt_x-.2"/>
                                          </p:val>
                                        </p:tav>
                                        <p:tav tm="100000">
                                          <p:val>
                                            <p:strVal val="#ppt_x"/>
                                          </p:val>
                                        </p:tav>
                                      </p:tavLst>
                                    </p:anim>
                                    <p:anim calcmode="lin" valueType="num">
                                      <p:cBhvr>
                                        <p:cTn id="8" dur="1000" fill="hold"/>
                                        <p:tgtEl>
                                          <p:spTgt spid="260106"/>
                                        </p:tgtEl>
                                        <p:attrNameLst>
                                          <p:attrName>ppt_y</p:attrName>
                                        </p:attrNameLst>
                                      </p:cBhvr>
                                      <p:tavLst>
                                        <p:tav tm="0">
                                          <p:val>
                                            <p:strVal val="#ppt_y"/>
                                          </p:val>
                                        </p:tav>
                                        <p:tav tm="100000">
                                          <p:val>
                                            <p:strVal val="#ppt_y"/>
                                          </p:val>
                                        </p:tav>
                                      </p:tavLst>
                                    </p:anim>
                                    <p:animEffect transition="in" filter="wipe(right)" prLst="gradientSize: 0.1">
                                      <p:cBhvr>
                                        <p:cTn id="9" dur="1000"/>
                                        <p:tgtEl>
                                          <p:spTgt spid="26010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0109"/>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0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106" grpId="0" animBg="1"/>
      <p:bldP spid="260108" grpId="0"/>
      <p:bldP spid="260109"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0" name="Rectangle 5"/>
          <p:cNvSpPr>
            <a:spLocks noChangeArrowheads="1"/>
          </p:cNvSpPr>
          <p:nvPr/>
        </p:nvSpPr>
        <p:spPr bwMode="auto">
          <a:xfrm>
            <a:off x="1152270" y="1341437"/>
            <a:ext cx="6805068" cy="523220"/>
          </a:xfrm>
          <a:prstGeom prst="rect">
            <a:avLst/>
          </a:prstGeom>
          <a:solidFill>
            <a:srgbClr val="CCCCFF"/>
          </a:solidFill>
          <a:ln w="28575">
            <a:solidFill>
              <a:srgbClr val="CC0000"/>
            </a:solidFill>
            <a:miter lim="800000"/>
            <a:headEnd/>
            <a:tailEnd/>
          </a:ln>
          <a:effectLst/>
          <a:extLst/>
        </p:spPr>
        <p:txBody>
          <a:bodyPr wrap="none">
            <a:spAutoFit/>
          </a:bodyPr>
          <a:lstStyle/>
          <a:p>
            <a:r>
              <a:rPr lang="es-ES" sz="2800"/>
              <a:t>Recomendaciones para prevenir errores</a:t>
            </a:r>
          </a:p>
        </p:txBody>
      </p:sp>
      <p:sp>
        <p:nvSpPr>
          <p:cNvPr id="263174" name="Text Box 6"/>
          <p:cNvSpPr txBox="1">
            <a:spLocks noChangeArrowheads="1"/>
          </p:cNvSpPr>
          <p:nvPr/>
        </p:nvSpPr>
        <p:spPr bwMode="auto">
          <a:xfrm>
            <a:off x="3283828" y="2060574"/>
            <a:ext cx="2576347" cy="646331"/>
          </a:xfrm>
          <a:prstGeom prst="rect">
            <a:avLst/>
          </a:prstGeom>
          <a:solidFill>
            <a:srgbClr val="FF99FF"/>
          </a:solidFill>
          <a:ln>
            <a:noFill/>
          </a:ln>
          <a:effectLst/>
          <a:extLst/>
        </p:spPr>
        <p:txBody>
          <a:bodyPr wrap="none">
            <a:spAutoFit/>
          </a:bodyPr>
          <a:lstStyle/>
          <a:p>
            <a:pPr>
              <a:defRPr/>
            </a:pPr>
            <a:r>
              <a:rPr lang="es-ES" sz="3600" b="1" dirty="0" smtClean="0">
                <a:solidFill>
                  <a:srgbClr val="CC0000"/>
                </a:solidFill>
                <a:effectLst>
                  <a:outerShdw blurRad="38100" dist="38100" dir="2700000" algn="tl">
                    <a:srgbClr val="C0C0C0"/>
                  </a:outerShdw>
                </a:effectLst>
              </a:rPr>
              <a:t>Cómo </a:t>
            </a:r>
            <a:r>
              <a:rPr lang="es-ES" sz="3600" b="1" dirty="0">
                <a:solidFill>
                  <a:srgbClr val="CC0000"/>
                </a:solidFill>
                <a:effectLst>
                  <a:outerShdw blurRad="38100" dist="38100" dir="2700000" algn="tl">
                    <a:srgbClr val="C0C0C0"/>
                  </a:outerShdw>
                </a:effectLst>
              </a:rPr>
              <a:t>citar</a:t>
            </a:r>
          </a:p>
        </p:txBody>
      </p:sp>
      <p:sp>
        <p:nvSpPr>
          <p:cNvPr id="263176" name="Text Box 8"/>
          <p:cNvSpPr txBox="1">
            <a:spLocks noChangeArrowheads="1"/>
          </p:cNvSpPr>
          <p:nvPr/>
        </p:nvSpPr>
        <p:spPr bwMode="auto">
          <a:xfrm>
            <a:off x="2116138" y="2781300"/>
            <a:ext cx="4911725" cy="1343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l">
              <a:buFontTx/>
              <a:buChar char="•"/>
              <a:defRPr/>
            </a:pPr>
            <a:r>
              <a:rPr lang="es-ES" sz="1800" dirty="0">
                <a:effectLst>
                  <a:outerShdw blurRad="38100" dist="38100" dir="2700000" algn="tl">
                    <a:srgbClr val="C0C0C0"/>
                  </a:outerShdw>
                </a:effectLst>
              </a:rPr>
              <a:t> ICMJE. Apéndice </a:t>
            </a:r>
            <a:r>
              <a:rPr lang="es-ES" sz="1800" dirty="0" smtClean="0">
                <a:effectLst>
                  <a:outerShdw blurRad="38100" dist="38100" dir="2700000" algn="tl">
                    <a:srgbClr val="C0C0C0"/>
                  </a:outerShdw>
                </a:effectLst>
              </a:rPr>
              <a:t>2011. </a:t>
            </a:r>
            <a:r>
              <a:rPr lang="es-ES" sz="1800" dirty="0">
                <a:effectLst>
                  <a:outerShdw blurRad="38100" dist="38100" dir="2700000" algn="tl">
                    <a:srgbClr val="C0C0C0"/>
                  </a:outerShdw>
                </a:effectLst>
              </a:rPr>
              <a:t>Requisitos de  </a:t>
            </a:r>
          </a:p>
          <a:p>
            <a:pPr algn="l">
              <a:defRPr/>
            </a:pPr>
            <a:r>
              <a:rPr lang="es-ES" sz="1800" dirty="0">
                <a:effectLst>
                  <a:outerShdw blurRad="38100" dist="38100" dir="2700000" algn="tl">
                    <a:srgbClr val="C0C0C0"/>
                  </a:outerShdw>
                </a:effectLst>
              </a:rPr>
              <a:t>   Uniformidad para manuscritos enviados a </a:t>
            </a:r>
          </a:p>
          <a:p>
            <a:pPr algn="l">
              <a:defRPr/>
            </a:pPr>
            <a:r>
              <a:rPr lang="es-ES" sz="1800" dirty="0">
                <a:effectLst>
                  <a:outerShdw blurRad="38100" dist="38100" dir="2700000" algn="tl">
                    <a:srgbClr val="C0C0C0"/>
                  </a:outerShdw>
                </a:effectLst>
              </a:rPr>
              <a:t>   revistas biomédicas </a:t>
            </a:r>
          </a:p>
          <a:p>
            <a:pPr algn="l">
              <a:defRPr/>
            </a:pPr>
            <a:r>
              <a:rPr lang="es-ES" sz="1000" dirty="0">
                <a:effectLst>
                  <a:outerShdw blurRad="38100" dist="38100" dir="2700000" algn="tl">
                    <a:srgbClr val="C0C0C0"/>
                  </a:outerShdw>
                </a:effectLst>
              </a:rPr>
              <a:t>  </a:t>
            </a:r>
          </a:p>
          <a:p>
            <a:pPr algn="l">
              <a:buFontTx/>
              <a:buChar char="•"/>
              <a:defRPr/>
            </a:pPr>
            <a:r>
              <a:rPr lang="es-ES" sz="1800" dirty="0">
                <a:effectLst>
                  <a:outerShdw blurRad="38100" dist="38100" dir="2700000" algn="tl">
                    <a:srgbClr val="C0C0C0"/>
                  </a:outerShdw>
                </a:effectLst>
              </a:rPr>
              <a:t> APA </a:t>
            </a:r>
            <a:r>
              <a:rPr lang="es-ES" sz="1800" dirty="0" err="1">
                <a:effectLst>
                  <a:outerShdw blurRad="38100" dist="38100" dir="2700000" algn="tl">
                    <a:srgbClr val="C0C0C0"/>
                  </a:outerShdw>
                </a:effectLst>
              </a:rPr>
              <a:t>Referencing</a:t>
            </a:r>
            <a:r>
              <a:rPr lang="es-ES" sz="1800" dirty="0">
                <a:effectLst>
                  <a:outerShdw blurRad="38100" dist="38100" dir="2700000" algn="tl">
                    <a:srgbClr val="C0C0C0"/>
                  </a:outerShdw>
                </a:effectLst>
              </a:rPr>
              <a:t> Guides</a:t>
            </a:r>
          </a:p>
        </p:txBody>
      </p:sp>
      <p:sp>
        <p:nvSpPr>
          <p:cNvPr id="263178" name="Text Box 10"/>
          <p:cNvSpPr txBox="1">
            <a:spLocks noChangeArrowheads="1"/>
          </p:cNvSpPr>
          <p:nvPr/>
        </p:nvSpPr>
        <p:spPr bwMode="auto">
          <a:xfrm>
            <a:off x="2176398" y="4233547"/>
            <a:ext cx="4699097" cy="2185214"/>
          </a:xfrm>
          <a:prstGeom prst="rect">
            <a:avLst/>
          </a:prstGeom>
          <a:solidFill>
            <a:srgbClr val="FFCCFF"/>
          </a:solidFill>
          <a:ln>
            <a:noFill/>
          </a:ln>
          <a:effectLst/>
          <a:extLst/>
        </p:spPr>
        <p:txBody>
          <a:bodyPr wrap="square">
            <a:spAutoFit/>
          </a:bodyPr>
          <a:lstStyle/>
          <a:p>
            <a:pPr algn="l">
              <a:defRPr/>
            </a:pPr>
            <a:r>
              <a:rPr lang="es-ES" sz="1600" b="1" dirty="0">
                <a:effectLst>
                  <a:outerShdw blurRad="38100" dist="38100" dir="2700000" algn="tl">
                    <a:srgbClr val="C0C0C0"/>
                  </a:outerShdw>
                </a:effectLst>
              </a:rPr>
              <a:t>Publicaciones electrónicas</a:t>
            </a:r>
          </a:p>
          <a:p>
            <a:pPr algn="l">
              <a:defRPr/>
            </a:pPr>
            <a:r>
              <a:rPr lang="es-ES" sz="1600" dirty="0">
                <a:effectLst>
                  <a:outerShdw blurRad="38100" dist="38100" dir="2700000" algn="tl">
                    <a:srgbClr val="C0C0C0"/>
                  </a:outerShdw>
                </a:effectLst>
              </a:rPr>
              <a:t>- Nombres autores, credenciales, afiliaciones, </a:t>
            </a:r>
          </a:p>
          <a:p>
            <a:pPr algn="l">
              <a:defRPr/>
            </a:pPr>
            <a:r>
              <a:rPr lang="es-ES" sz="1600" dirty="0">
                <a:effectLst>
                  <a:outerShdw blurRad="38100" dist="38100" dir="2700000" algn="tl">
                    <a:srgbClr val="C0C0C0"/>
                  </a:outerShdw>
                </a:effectLst>
              </a:rPr>
              <a:t>  conflictos de </a:t>
            </a:r>
            <a:r>
              <a:rPr lang="es-ES" sz="1600" dirty="0" smtClean="0">
                <a:effectLst>
                  <a:outerShdw blurRad="38100" dist="38100" dir="2700000" algn="tl">
                    <a:srgbClr val="C0C0C0"/>
                  </a:outerShdw>
                </a:effectLst>
              </a:rPr>
              <a:t>interés</a:t>
            </a:r>
          </a:p>
          <a:p>
            <a:pPr algn="l">
              <a:defRPr/>
            </a:pPr>
            <a:endParaRPr lang="es-ES" sz="800" dirty="0">
              <a:effectLst>
                <a:outerShdw blurRad="38100" dist="38100" dir="2700000" algn="tl">
                  <a:srgbClr val="C0C0C0"/>
                </a:outerShdw>
              </a:effectLst>
            </a:endParaRPr>
          </a:p>
          <a:p>
            <a:pPr algn="l">
              <a:buFontTx/>
              <a:buChar char="-"/>
              <a:defRPr/>
            </a:pPr>
            <a:r>
              <a:rPr lang="es-ES" sz="1600" dirty="0">
                <a:effectLst>
                  <a:outerShdw blurRad="38100" dist="38100" dir="2700000" algn="tl">
                    <a:srgbClr val="C0C0C0"/>
                  </a:outerShdw>
                </a:effectLst>
              </a:rPr>
              <a:t> Documentación y atribución de referencias y </a:t>
            </a:r>
            <a:r>
              <a:rPr lang="es-ES" sz="1600" dirty="0" smtClean="0">
                <a:effectLst>
                  <a:outerShdw blurRad="38100" dist="38100" dir="2700000" algn="tl">
                    <a:srgbClr val="C0C0C0"/>
                  </a:outerShdw>
                </a:effectLst>
              </a:rPr>
              <a:t>  </a:t>
            </a:r>
          </a:p>
          <a:p>
            <a:pPr algn="l">
              <a:defRPr/>
            </a:pPr>
            <a:r>
              <a:rPr lang="es-ES" sz="1600" dirty="0" smtClean="0">
                <a:effectLst>
                  <a:outerShdw blurRad="38100" dist="38100" dir="2700000" algn="tl">
                    <a:srgbClr val="C0C0C0"/>
                  </a:outerShdw>
                </a:effectLst>
              </a:rPr>
              <a:t>   fuentes </a:t>
            </a:r>
            <a:r>
              <a:rPr lang="es-ES" sz="1600" dirty="0">
                <a:effectLst>
                  <a:outerShdw blurRad="38100" dist="38100" dir="2700000" algn="tl">
                    <a:srgbClr val="C0C0C0"/>
                  </a:outerShdw>
                </a:effectLst>
              </a:rPr>
              <a:t>para todos los </a:t>
            </a:r>
            <a:r>
              <a:rPr lang="es-ES" sz="1600" dirty="0" smtClean="0">
                <a:effectLst>
                  <a:outerShdw blurRad="38100" dist="38100" dir="2700000" algn="tl">
                    <a:srgbClr val="C0C0C0"/>
                  </a:outerShdw>
                </a:effectLst>
              </a:rPr>
              <a:t>contenidos</a:t>
            </a:r>
          </a:p>
          <a:p>
            <a:pPr algn="l">
              <a:defRPr/>
            </a:pPr>
            <a:endParaRPr lang="es-ES" sz="800" dirty="0">
              <a:effectLst>
                <a:outerShdw blurRad="38100" dist="38100" dir="2700000" algn="tl">
                  <a:srgbClr val="C0C0C0"/>
                </a:outerShdw>
              </a:effectLst>
            </a:endParaRPr>
          </a:p>
          <a:p>
            <a:pPr algn="l">
              <a:defRPr/>
            </a:pPr>
            <a:r>
              <a:rPr lang="es-ES" sz="1600" dirty="0" smtClean="0">
                <a:effectLst>
                  <a:outerShdw blurRad="38100" dist="38100" dir="2700000" algn="tl">
                    <a:srgbClr val="C0C0C0"/>
                  </a:outerShdw>
                </a:effectLst>
              </a:rPr>
              <a:t>- Información </a:t>
            </a:r>
            <a:r>
              <a:rPr lang="es-ES" sz="1600" dirty="0">
                <a:effectLst>
                  <a:outerShdw blurRad="38100" dist="38100" dir="2700000" algn="tl">
                    <a:srgbClr val="C0C0C0"/>
                  </a:outerShdw>
                </a:effectLst>
              </a:rPr>
              <a:t>sobre </a:t>
            </a:r>
            <a:r>
              <a:rPr lang="es-ES" sz="1600" dirty="0" smtClean="0">
                <a:effectLst>
                  <a:outerShdw blurRad="38100" dist="38100" dir="2700000" algn="tl">
                    <a:srgbClr val="C0C0C0"/>
                  </a:outerShdw>
                </a:effectLst>
              </a:rPr>
              <a:t>copyright</a:t>
            </a:r>
          </a:p>
          <a:p>
            <a:pPr algn="l">
              <a:defRPr/>
            </a:pPr>
            <a:endParaRPr lang="es-ES" sz="800" dirty="0">
              <a:effectLst>
                <a:outerShdw blurRad="38100" dist="38100" dir="2700000" algn="tl">
                  <a:srgbClr val="C0C0C0"/>
                </a:outerShdw>
              </a:effectLst>
            </a:endParaRPr>
          </a:p>
          <a:p>
            <a:pPr algn="l">
              <a:defRPr/>
            </a:pPr>
            <a:r>
              <a:rPr lang="es-ES" sz="1600" dirty="0">
                <a:effectLst>
                  <a:outerShdw blurRad="38100" dist="38100" dir="2700000" algn="tl">
                    <a:srgbClr val="C0C0C0"/>
                  </a:outerShdw>
                </a:effectLst>
              </a:rPr>
              <a:t>- Revelación de propiedad y </a:t>
            </a:r>
            <a:r>
              <a:rPr lang="es-ES" sz="1600" dirty="0" smtClean="0">
                <a:effectLst>
                  <a:outerShdw blurRad="38100" dist="38100" dir="2700000" algn="tl">
                    <a:srgbClr val="C0C0C0"/>
                  </a:outerShdw>
                </a:effectLst>
              </a:rPr>
              <a:t>patrocinadores</a:t>
            </a:r>
            <a:endParaRPr lang="es-ES" sz="1600" dirty="0">
              <a:effectLst>
                <a:outerShdw blurRad="38100" dist="38100" dir="2700000" algn="tl">
                  <a:srgbClr val="C0C0C0"/>
                </a:outerShdw>
              </a:effectLst>
            </a:endParaRP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
        <p:nvSpPr>
          <p:cNvPr id="9"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31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317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31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4" grpId="0" animBg="1"/>
      <p:bldP spid="263176" grpId="0"/>
      <p:bldP spid="263178"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2184400" y="1341438"/>
            <a:ext cx="4775200" cy="547687"/>
          </a:xfrm>
          <a:prstGeom prst="rect">
            <a:avLst/>
          </a:prstGeom>
          <a:solidFill>
            <a:srgbClr val="FFCCFF"/>
          </a:solidFill>
          <a:ln w="28575">
            <a:solidFill>
              <a:schemeClr val="accent2"/>
            </a:solidFill>
            <a:miter lim="800000"/>
            <a:headEnd/>
            <a:tailEnd/>
          </a:ln>
          <a:effectLst>
            <a:outerShdw dist="45791" dir="2021404"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Reconocimiento de créditos</a:t>
            </a:r>
          </a:p>
        </p:txBody>
      </p:sp>
      <p:sp>
        <p:nvSpPr>
          <p:cNvPr id="3" name="Text Box 6"/>
          <p:cNvSpPr txBox="1">
            <a:spLocks noChangeArrowheads="1"/>
          </p:cNvSpPr>
          <p:nvPr/>
        </p:nvSpPr>
        <p:spPr bwMode="auto">
          <a:xfrm>
            <a:off x="2709863" y="2205038"/>
            <a:ext cx="3724275" cy="519112"/>
          </a:xfrm>
          <a:prstGeom prst="rect">
            <a:avLst/>
          </a:prstGeom>
          <a:solidFill>
            <a:srgbClr val="CCCCFF"/>
          </a:solidFill>
          <a:ln>
            <a:noFill/>
          </a:ln>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2800"/>
              <a:t>Las Citas sirven para:</a:t>
            </a:r>
          </a:p>
        </p:txBody>
      </p:sp>
      <p:sp>
        <p:nvSpPr>
          <p:cNvPr id="4" name="Text Box 7"/>
          <p:cNvSpPr txBox="1">
            <a:spLocks noChangeArrowheads="1"/>
          </p:cNvSpPr>
          <p:nvPr/>
        </p:nvSpPr>
        <p:spPr bwMode="auto">
          <a:xfrm>
            <a:off x="1204913" y="2924175"/>
            <a:ext cx="6734175" cy="2530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buClr>
                <a:schemeClr val="accent2"/>
              </a:buClr>
              <a:buFontTx/>
              <a:buChar char="•"/>
            </a:pPr>
            <a:r>
              <a:rPr lang="es-ES_tradnl"/>
              <a:t> Reconocer el trabajo de otros</a:t>
            </a:r>
          </a:p>
          <a:p>
            <a:pPr algn="l" eaLnBrk="1" hangingPunct="1">
              <a:buClr>
                <a:schemeClr val="accent2"/>
              </a:buClr>
              <a:buFontTx/>
              <a:buChar char="•"/>
            </a:pPr>
            <a:endParaRPr lang="es-ES_tradnl" sz="1000"/>
          </a:p>
          <a:p>
            <a:pPr algn="l" eaLnBrk="1" hangingPunct="1">
              <a:buClr>
                <a:schemeClr val="accent2"/>
              </a:buClr>
              <a:buFontTx/>
              <a:buChar char="•"/>
            </a:pPr>
            <a:r>
              <a:rPr lang="es-ES_tradnl"/>
              <a:t> Dirigen al lector al fuentes adicionales de información</a:t>
            </a:r>
          </a:p>
          <a:p>
            <a:pPr algn="l" eaLnBrk="1" hangingPunct="1">
              <a:buClr>
                <a:schemeClr val="accent2"/>
              </a:buClr>
              <a:buFontTx/>
              <a:buChar char="•"/>
            </a:pPr>
            <a:endParaRPr lang="es-ES_tradnl" sz="1000"/>
          </a:p>
          <a:p>
            <a:pPr algn="l" eaLnBrk="1" hangingPunct="1">
              <a:buClr>
                <a:schemeClr val="accent2"/>
              </a:buClr>
              <a:buFontTx/>
              <a:buChar char="•"/>
            </a:pPr>
            <a:r>
              <a:rPr lang="es-ES_tradnl"/>
              <a:t> Reconocen conflictos con otros resultados</a:t>
            </a:r>
          </a:p>
          <a:p>
            <a:pPr algn="l" eaLnBrk="1" hangingPunct="1">
              <a:buClr>
                <a:schemeClr val="accent2"/>
              </a:buClr>
              <a:buFontTx/>
              <a:buChar char="•"/>
            </a:pPr>
            <a:endParaRPr lang="es-ES_tradnl" sz="1000"/>
          </a:p>
          <a:p>
            <a:pPr algn="l" eaLnBrk="1" hangingPunct="1">
              <a:buClr>
                <a:schemeClr val="accent2"/>
              </a:buClr>
              <a:buFontTx/>
              <a:buChar char="•"/>
            </a:pPr>
            <a:r>
              <a:rPr lang="es-ES_tradnl"/>
              <a:t> Dan apoyo a puntos de vista expresados en el trabajo</a:t>
            </a:r>
          </a:p>
          <a:p>
            <a:pPr algn="l" eaLnBrk="1" hangingPunct="1">
              <a:buClr>
                <a:schemeClr val="accent2"/>
              </a:buClr>
              <a:buFontTx/>
              <a:buChar char="•"/>
            </a:pPr>
            <a:endParaRPr lang="es-ES_tradnl" sz="1000"/>
          </a:p>
          <a:p>
            <a:pPr algn="l" eaLnBrk="1" hangingPunct="1">
              <a:buClr>
                <a:schemeClr val="accent2"/>
              </a:buClr>
              <a:buFontTx/>
              <a:buChar char="•"/>
            </a:pPr>
            <a:r>
              <a:rPr lang="es-ES_tradnl"/>
              <a:t> Ubican al manuscrito dentro del contexto científico </a:t>
            </a:r>
          </a:p>
          <a:p>
            <a:pPr algn="l" eaLnBrk="1" hangingPunct="1">
              <a:buClr>
                <a:schemeClr val="accent2"/>
              </a:buClr>
            </a:pPr>
            <a:r>
              <a:rPr lang="es-ES_tradnl"/>
              <a:t>   y  lo relacionan al estado actual del conocimiento</a:t>
            </a:r>
          </a:p>
        </p:txBody>
      </p:sp>
      <p:sp>
        <p:nvSpPr>
          <p:cNvPr id="5" name="Text Box 8"/>
          <p:cNvSpPr txBox="1">
            <a:spLocks noChangeArrowheads="1"/>
          </p:cNvSpPr>
          <p:nvPr/>
        </p:nvSpPr>
        <p:spPr bwMode="auto">
          <a:xfrm>
            <a:off x="2786063" y="5445125"/>
            <a:ext cx="3659187" cy="7699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4400" b="1">
                <a:solidFill>
                  <a:schemeClr val="accent2"/>
                </a:solidFill>
              </a:rPr>
              <a:t>Recompensas</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1"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4)">
                                      <p:cBhvr>
                                        <p:cTn id="11" dur="2000"/>
                                        <p:tgtEl>
                                          <p:spTgt spid="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nodeType="clickEffect">
                                  <p:stCondLst>
                                    <p:cond delay="0"/>
                                  </p:stCondLst>
                                  <p:childTnLst>
                                    <p:set>
                                      <p:cBhvr>
                                        <p:cTn id="31" dur="1" fill="hold">
                                          <p:stCondLst>
                                            <p:cond delay="0"/>
                                          </p:stCondLst>
                                        </p:cTn>
                                        <p:tgtEl>
                                          <p:spTgt spid="4">
                                            <p:txEl>
                                              <p:pRg st="8" end="8"/>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1847536" y="1264950"/>
            <a:ext cx="5448928" cy="584775"/>
          </a:xfrm>
          <a:prstGeom prst="rect">
            <a:avLst/>
          </a:prstGeom>
          <a:solidFill>
            <a:srgbClr val="FFCCFF"/>
          </a:solidFill>
          <a:ln w="28575">
            <a:solidFill>
              <a:schemeClr val="accent2"/>
            </a:solidFill>
            <a:miter lim="800000"/>
            <a:headEnd/>
            <a:tailEnd/>
          </a:ln>
          <a:effectLst>
            <a:outerShdw dist="45791" dir="2021404" algn="ctr" rotWithShape="0">
              <a:schemeClr val="tx1"/>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3200"/>
              <a:t>Reconocimiento de créditos</a:t>
            </a:r>
          </a:p>
        </p:txBody>
      </p:sp>
      <p:sp>
        <p:nvSpPr>
          <p:cNvPr id="3" name="Text Box 5"/>
          <p:cNvSpPr txBox="1">
            <a:spLocks noChangeArrowheads="1"/>
          </p:cNvSpPr>
          <p:nvPr/>
        </p:nvSpPr>
        <p:spPr bwMode="auto">
          <a:xfrm>
            <a:off x="1836738" y="2099242"/>
            <a:ext cx="5472112" cy="519113"/>
          </a:xfrm>
          <a:prstGeom prst="rect">
            <a:avLst/>
          </a:prstGeom>
          <a:solidFill>
            <a:srgbClr val="CCCCFF"/>
          </a:solidFill>
          <a:ln>
            <a:noFill/>
          </a:ln>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2800" dirty="0"/>
              <a:t>Pero como las Citas se cuentan…</a:t>
            </a:r>
          </a:p>
        </p:txBody>
      </p:sp>
      <p:sp>
        <p:nvSpPr>
          <p:cNvPr id="4" name="Text Box 6"/>
          <p:cNvSpPr txBox="1">
            <a:spLocks noChangeArrowheads="1"/>
          </p:cNvSpPr>
          <p:nvPr/>
        </p:nvSpPr>
        <p:spPr bwMode="auto">
          <a:xfrm>
            <a:off x="2509838" y="2924944"/>
            <a:ext cx="4124325" cy="131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buClr>
                <a:srgbClr val="A50021"/>
              </a:buClr>
              <a:buFontTx/>
              <a:buChar char="•"/>
            </a:pPr>
            <a:r>
              <a:rPr lang="es-ES_tradnl" dirty="0"/>
              <a:t> </a:t>
            </a:r>
            <a:r>
              <a:rPr lang="es-ES_tradnl" dirty="0" err="1"/>
              <a:t>Autocitas</a:t>
            </a:r>
            <a:r>
              <a:rPr lang="es-ES_tradnl" dirty="0"/>
              <a:t> en exceso</a:t>
            </a:r>
          </a:p>
          <a:p>
            <a:pPr algn="l" eaLnBrk="1" hangingPunct="1">
              <a:buClr>
                <a:srgbClr val="A50021"/>
              </a:buClr>
              <a:buFontTx/>
              <a:buChar char="•"/>
            </a:pPr>
            <a:endParaRPr lang="es-ES_tradnl" sz="1000" dirty="0"/>
          </a:p>
          <a:p>
            <a:pPr algn="l" eaLnBrk="1" hangingPunct="1">
              <a:buClr>
                <a:srgbClr val="A50021"/>
              </a:buClr>
              <a:buFontTx/>
              <a:buChar char="•"/>
            </a:pPr>
            <a:r>
              <a:rPr lang="es-ES_tradnl" dirty="0"/>
              <a:t> Citas recíprocas para tener más</a:t>
            </a:r>
          </a:p>
          <a:p>
            <a:pPr algn="l" eaLnBrk="1" hangingPunct="1">
              <a:buClr>
                <a:srgbClr val="A50021"/>
              </a:buClr>
              <a:buFontTx/>
              <a:buChar char="•"/>
            </a:pPr>
            <a:endParaRPr lang="es-ES_tradnl" sz="1000" dirty="0"/>
          </a:p>
          <a:p>
            <a:pPr algn="l" eaLnBrk="1" hangingPunct="1">
              <a:buClr>
                <a:srgbClr val="A50021"/>
              </a:buClr>
              <a:buFontTx/>
              <a:buChar char="•"/>
            </a:pPr>
            <a:r>
              <a:rPr lang="es-ES_tradnl" dirty="0"/>
              <a:t> Apropiarse de las de otros etc.</a:t>
            </a:r>
          </a:p>
        </p:txBody>
      </p:sp>
      <p:sp>
        <p:nvSpPr>
          <p:cNvPr id="5" name="Text Box 7"/>
          <p:cNvSpPr txBox="1">
            <a:spLocks noChangeArrowheads="1"/>
          </p:cNvSpPr>
          <p:nvPr/>
        </p:nvSpPr>
        <p:spPr bwMode="auto">
          <a:xfrm>
            <a:off x="2673563" y="4509120"/>
            <a:ext cx="3779837" cy="7699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4400" b="1">
                <a:solidFill>
                  <a:srgbClr val="A50021"/>
                </a:solidFill>
              </a:rPr>
              <a:t>Tentaciones…</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2" name="1 CuadroTexto"/>
          <p:cNvSpPr txBox="1"/>
          <p:nvPr/>
        </p:nvSpPr>
        <p:spPr>
          <a:xfrm>
            <a:off x="1115616" y="3003927"/>
            <a:ext cx="1088760" cy="707886"/>
          </a:xfrm>
          <a:prstGeom prst="rect">
            <a:avLst/>
          </a:prstGeom>
          <a:noFill/>
        </p:spPr>
        <p:txBody>
          <a:bodyPr wrap="none" rtlCol="0">
            <a:spAutoFit/>
          </a:bodyPr>
          <a:lstStyle/>
          <a:p>
            <a:r>
              <a:rPr lang="es-VE" dirty="0" smtClean="0"/>
              <a:t>Tener </a:t>
            </a:r>
          </a:p>
          <a:p>
            <a:r>
              <a:rPr lang="es-VE" dirty="0" smtClean="0"/>
              <a:t>cuidado</a:t>
            </a:r>
            <a:endParaRPr lang="es-V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9" presetClass="entr" presetSubtype="1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0" fill="hold"/>
                                        <p:tgtEl>
                                          <p:spTgt spid="5"/>
                                        </p:tgtEl>
                                        <p:attrNameLst>
                                          <p:attrName>ppt_w</p:attrName>
                                        </p:attrNameLst>
                                      </p:cBhvr>
                                      <p:tavLst>
                                        <p:tav tm="0" fmla="#ppt_w*sin(2.5*pi*$)">
                                          <p:val>
                                            <p:fltVal val="0"/>
                                          </p:val>
                                        </p:tav>
                                        <p:tav tm="100000">
                                          <p:val>
                                            <p:fltVal val="1"/>
                                          </p:val>
                                        </p:tav>
                                      </p:tavLst>
                                    </p:anim>
                                    <p:anim calcmode="lin" valueType="num">
                                      <p:cBhvr>
                                        <p:cTn id="12" dur="5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2311605" y="1836113"/>
            <a:ext cx="4520789" cy="584775"/>
          </a:xfrm>
          <a:prstGeom prst="rect">
            <a:avLst/>
          </a:prstGeom>
          <a:solidFill>
            <a:srgbClr val="CCCCFF"/>
          </a:solidFill>
          <a:ln w="28575">
            <a:solidFill>
              <a:srgbClr val="A50021"/>
            </a:solid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3200" smtClean="0">
                <a:effectLst>
                  <a:outerShdw blurRad="38100" dist="38100" dir="2700000" algn="tl">
                    <a:srgbClr val="FFFFFF"/>
                  </a:outerShdw>
                </a:effectLst>
              </a:rPr>
              <a:t>Calidad  de las fuentes</a:t>
            </a:r>
          </a:p>
        </p:txBody>
      </p:sp>
      <p:sp>
        <p:nvSpPr>
          <p:cNvPr id="4" name="Text Box 8"/>
          <p:cNvSpPr txBox="1">
            <a:spLocks noChangeArrowheads="1"/>
          </p:cNvSpPr>
          <p:nvPr/>
        </p:nvSpPr>
        <p:spPr bwMode="auto">
          <a:xfrm>
            <a:off x="900113" y="2814638"/>
            <a:ext cx="4303712" cy="974725"/>
          </a:xfrm>
          <a:prstGeom prst="rect">
            <a:avLst/>
          </a:prstGeom>
          <a:noFill/>
          <a:ln w="28575" algn="ctr">
            <a:solidFill>
              <a:srgbClr val="CC0000"/>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marL="342900" indent="-342900"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2800" dirty="0"/>
              <a:t>www. </a:t>
            </a:r>
            <a:r>
              <a:rPr lang="es-ES_tradnl" sz="2800" dirty="0" smtClean="0"/>
              <a:t>monografías.com</a:t>
            </a:r>
            <a:endParaRPr lang="es-ES_tradnl" sz="2800" dirty="0"/>
          </a:p>
          <a:p>
            <a:pPr algn="l" eaLnBrk="1" hangingPunct="1"/>
            <a:r>
              <a:rPr lang="es-ES_tradnl" sz="2800" dirty="0"/>
              <a:t>www.elrincondelvago.com</a:t>
            </a:r>
          </a:p>
        </p:txBody>
      </p:sp>
      <p:sp>
        <p:nvSpPr>
          <p:cNvPr id="5" name="Text Box 9"/>
          <p:cNvSpPr txBox="1">
            <a:spLocks noChangeArrowheads="1"/>
          </p:cNvSpPr>
          <p:nvPr/>
        </p:nvSpPr>
        <p:spPr bwMode="auto">
          <a:xfrm>
            <a:off x="879475" y="4149725"/>
            <a:ext cx="3903663" cy="2111375"/>
          </a:xfrm>
          <a:prstGeom prst="rect">
            <a:avLst/>
          </a:prstGeom>
          <a:solidFill>
            <a:srgbClr val="FFCCFF"/>
          </a:solidFill>
          <a:ln w="38100" algn="ctr">
            <a:solidFill>
              <a:srgbClr val="CC0000"/>
            </a:solidFill>
            <a:miter lim="800000"/>
            <a:headEnd/>
            <a:tailEnd/>
          </a:ln>
        </p:spPr>
        <p:txBody>
          <a:bodyPr wrap="none">
            <a:spAutoFit/>
          </a:bodyPr>
          <a:lstStyle>
            <a:lvl1pPr marL="342900" indent="-342900"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dirty="0"/>
              <a:t>En:</a:t>
            </a:r>
          </a:p>
          <a:p>
            <a:pPr algn="l" eaLnBrk="1" hangingPunct="1"/>
            <a:endParaRPr lang="es-ES_tradnl" sz="1000" dirty="0"/>
          </a:p>
          <a:p>
            <a:pPr algn="l" eaLnBrk="1" hangingPunct="1"/>
            <a:r>
              <a:rPr lang="es-ES_tradnl" dirty="0"/>
              <a:t>* Tesis de pregrado, postgrado</a:t>
            </a:r>
          </a:p>
          <a:p>
            <a:pPr algn="l" eaLnBrk="1" hangingPunct="1"/>
            <a:r>
              <a:rPr lang="es-ES_tradnl" dirty="0"/>
              <a:t>* Proyectos de investigación</a:t>
            </a:r>
          </a:p>
          <a:p>
            <a:pPr algn="l" eaLnBrk="1" hangingPunct="1"/>
            <a:r>
              <a:rPr lang="es-ES_tradnl" dirty="0"/>
              <a:t>* Ascensos de profesores</a:t>
            </a:r>
          </a:p>
          <a:p>
            <a:pPr algn="l" eaLnBrk="1" hangingPunct="1"/>
            <a:r>
              <a:rPr lang="es-ES_tradnl" dirty="0"/>
              <a:t>* Guías de profesores para </a:t>
            </a:r>
          </a:p>
          <a:p>
            <a:pPr algn="l" eaLnBrk="1" hangingPunct="1"/>
            <a:r>
              <a:rPr lang="es-ES_tradnl" dirty="0"/>
              <a:t>   estudiantes</a:t>
            </a:r>
            <a:endParaRPr lang="es-ES_tradnl" i="1" dirty="0"/>
          </a:p>
        </p:txBody>
      </p:sp>
      <p:sp>
        <p:nvSpPr>
          <p:cNvPr id="6" name="Text Box 9"/>
          <p:cNvSpPr txBox="1">
            <a:spLocks noChangeArrowheads="1"/>
          </p:cNvSpPr>
          <p:nvPr/>
        </p:nvSpPr>
        <p:spPr bwMode="auto">
          <a:xfrm>
            <a:off x="409866" y="503059"/>
            <a:ext cx="2299027" cy="1200329"/>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7200" dirty="0">
                <a:solidFill>
                  <a:srgbClr val="CC0000"/>
                </a:solidFill>
              </a:rPr>
              <a:t>Aquí!</a:t>
            </a:r>
          </a:p>
        </p:txBody>
      </p:sp>
      <p:sp>
        <p:nvSpPr>
          <p:cNvPr id="7" name="Text Box 10"/>
          <p:cNvSpPr txBox="1">
            <a:spLocks noChangeArrowheads="1"/>
          </p:cNvSpPr>
          <p:nvPr/>
        </p:nvSpPr>
        <p:spPr bwMode="auto">
          <a:xfrm>
            <a:off x="5020688" y="3500438"/>
            <a:ext cx="4025462" cy="2339102"/>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4800" dirty="0">
                <a:solidFill>
                  <a:srgbClr val="CC0000"/>
                </a:solidFill>
                <a:effectLst>
                  <a:outerShdw blurRad="38100" dist="38100" dir="2700000" algn="tl">
                    <a:srgbClr val="000000">
                      <a:alpha val="43137"/>
                    </a:srgbClr>
                  </a:outerShdw>
                </a:effectLst>
              </a:rPr>
              <a:t>!</a:t>
            </a:r>
            <a:r>
              <a:rPr lang="es-ES" sz="4800" dirty="0" smtClean="0">
                <a:solidFill>
                  <a:srgbClr val="CC0000"/>
                </a:solidFill>
                <a:effectLst>
                  <a:outerShdw blurRad="38100" dist="38100" dir="2700000" algn="tl">
                    <a:srgbClr val="000000">
                      <a:alpha val="43137"/>
                    </a:srgbClr>
                  </a:outerShdw>
                </a:effectLst>
              </a:rPr>
              <a:t>Horror!!</a:t>
            </a:r>
            <a:endParaRPr lang="es-ES" sz="4800" dirty="0">
              <a:solidFill>
                <a:srgbClr val="CC0000"/>
              </a:solidFill>
              <a:effectLst>
                <a:outerShdw blurRad="38100" dist="38100" dir="2700000" algn="tl">
                  <a:srgbClr val="000000">
                    <a:alpha val="43137"/>
                  </a:srgbClr>
                </a:outerShdw>
              </a:effectLst>
            </a:endParaRPr>
          </a:p>
          <a:p>
            <a:pPr eaLnBrk="1" hangingPunct="1"/>
            <a:endParaRPr lang="es-ES" sz="1800" dirty="0">
              <a:solidFill>
                <a:srgbClr val="CC0000"/>
              </a:solidFill>
              <a:effectLst>
                <a:outerShdw blurRad="38100" dist="38100" dir="2700000" algn="tl">
                  <a:srgbClr val="000000">
                    <a:alpha val="43137"/>
                  </a:srgbClr>
                </a:outerShdw>
              </a:effectLst>
            </a:endParaRPr>
          </a:p>
          <a:p>
            <a:pPr eaLnBrk="1" hangingPunct="1"/>
            <a:r>
              <a:rPr lang="es-ES" sz="4000" b="1" dirty="0">
                <a:solidFill>
                  <a:srgbClr val="CC0000"/>
                </a:solidFill>
                <a:effectLst>
                  <a:outerShdw blurRad="38100" dist="38100" dir="2700000" algn="tl">
                    <a:srgbClr val="000000">
                      <a:alpha val="43137"/>
                    </a:srgbClr>
                  </a:outerShdw>
                </a:effectLst>
              </a:rPr>
              <a:t>Absolutamente </a:t>
            </a:r>
          </a:p>
          <a:p>
            <a:pPr eaLnBrk="1" hangingPunct="1"/>
            <a:r>
              <a:rPr lang="es-ES" sz="4000" b="1" dirty="0">
                <a:solidFill>
                  <a:srgbClr val="CC0000"/>
                </a:solidFill>
                <a:effectLst>
                  <a:outerShdw blurRad="38100" dist="38100" dir="2700000" algn="tl">
                    <a:srgbClr val="000000">
                      <a:alpha val="43137"/>
                    </a:srgbClr>
                  </a:outerShdw>
                </a:effectLst>
              </a:rPr>
              <a:t>!Inaceptable!!</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dirty="0">
                <a:solidFill>
                  <a:schemeClr val="bg2"/>
                </a:solidFill>
                <a:latin typeface="Arial" charset="0"/>
              </a:rPr>
              <a:t>X. Páez ULA 2014</a:t>
            </a:r>
          </a:p>
        </p:txBody>
      </p:sp>
    </p:spTree>
    <p:extLst>
      <p:ext uri="{BB962C8B-B14F-4D97-AF65-F5344CB8AC3E}">
        <p14:creationId xmlns:p14="http://schemas.microsoft.com/office/powerpoint/2010/main" xmlns="" val="478162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4"/>
                                        </p:tgtEl>
                                        <p:attrNameLst>
                                          <p:attrName>style.visibility</p:attrName>
                                        </p:attrNameLst>
                                      </p:cBhvr>
                                      <p:to>
                                        <p:strVal val="visible"/>
                                      </p:to>
                                    </p:set>
                                    <p:anim calcmode="discrete" valueType="clr">
                                      <p:cBhvr override="childStyle">
                                        <p:cTn id="15"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4"/>
                                        </p:tgtEl>
                                        <p:attrNameLst>
                                          <p:attrName>fillcolor</p:attrName>
                                        </p:attrNameLst>
                                      </p:cBhvr>
                                      <p:tavLst>
                                        <p:tav tm="0">
                                          <p:val>
                                            <p:clrVal>
                                              <a:schemeClr val="accent2"/>
                                            </p:clrVal>
                                          </p:val>
                                        </p:tav>
                                        <p:tav tm="50000">
                                          <p:val>
                                            <p:clrVal>
                                              <a:schemeClr val="hlink"/>
                                            </p:clrVal>
                                          </p:val>
                                        </p:tav>
                                      </p:tavLst>
                                    </p:anim>
                                    <p:set>
                                      <p:cBhvr>
                                        <p:cTn id="17" dur="80"/>
                                        <p:tgtEl>
                                          <p:spTgt spid="4"/>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5"/>
                                        </p:tgtEl>
                                        <p:attrNameLst>
                                          <p:attrName>style.visibility</p:attrName>
                                        </p:attrNameLst>
                                      </p:cBhvr>
                                      <p:to>
                                        <p:strVal val="visible"/>
                                      </p:to>
                                    </p:set>
                                    <p:anim calcmode="discrete" valueType="clr">
                                      <p:cBhvr override="childStyle">
                                        <p:cTn id="2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5"/>
                                        </p:tgtEl>
                                        <p:attrNameLst>
                                          <p:attrName>fillcolor</p:attrName>
                                        </p:attrNameLst>
                                      </p:cBhvr>
                                      <p:tavLst>
                                        <p:tav tm="0">
                                          <p:val>
                                            <p:clrVal>
                                              <a:schemeClr val="accent2"/>
                                            </p:clrVal>
                                          </p:val>
                                        </p:tav>
                                        <p:tav tm="50000">
                                          <p:val>
                                            <p:clrVal>
                                              <a:schemeClr val="hlink"/>
                                            </p:clrVal>
                                          </p:val>
                                        </p:tav>
                                      </p:tavLst>
                                    </p:anim>
                                    <p:set>
                                      <p:cBhvr>
                                        <p:cTn id="24" dur="80"/>
                                        <p:tgtEl>
                                          <p:spTgt spid="5"/>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4" name="Text Box 8"/>
          <p:cNvSpPr txBox="1">
            <a:spLocks noChangeArrowheads="1"/>
          </p:cNvSpPr>
          <p:nvPr/>
        </p:nvSpPr>
        <p:spPr bwMode="auto">
          <a:xfrm>
            <a:off x="3717439" y="2603195"/>
            <a:ext cx="1709122" cy="769441"/>
          </a:xfrm>
          <a:prstGeom prst="rect">
            <a:avLst/>
          </a:prstGeom>
          <a:solidFill>
            <a:schemeClr val="accent2">
              <a:lumMod val="20000"/>
              <a:lumOff val="80000"/>
            </a:schemeClr>
          </a:solidFill>
          <a:ln>
            <a:noFill/>
          </a:ln>
          <a:effectLst/>
          <a:extLst/>
        </p:spPr>
        <p:txBody>
          <a:bodyPr wrap="none">
            <a:spAutoFit/>
          </a:bodyPr>
          <a:lstStyle/>
          <a:p>
            <a:pPr>
              <a:defRPr/>
            </a:pPr>
            <a:r>
              <a:rPr lang="es-ES" sz="4400" b="1" dirty="0">
                <a:solidFill>
                  <a:srgbClr val="CC0000"/>
                </a:solidFill>
                <a:effectLst>
                  <a:outerShdw blurRad="38100" dist="38100" dir="2700000" algn="tl">
                    <a:srgbClr val="C0C0C0"/>
                  </a:outerShdw>
                </a:effectLst>
              </a:rPr>
              <a:t>Plagio</a:t>
            </a:r>
          </a:p>
        </p:txBody>
      </p:sp>
      <p:sp>
        <p:nvSpPr>
          <p:cNvPr id="265225" name="Text Box 9"/>
          <p:cNvSpPr txBox="1">
            <a:spLocks noChangeArrowheads="1"/>
          </p:cNvSpPr>
          <p:nvPr/>
        </p:nvSpPr>
        <p:spPr bwMode="auto">
          <a:xfrm>
            <a:off x="2268402" y="3429000"/>
            <a:ext cx="4672013" cy="12003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defRPr/>
            </a:pPr>
            <a:r>
              <a:rPr lang="es-ES" sz="2400" dirty="0" smtClean="0">
                <a:effectLst>
                  <a:outerShdw blurRad="38100" dist="38100" dir="2700000" algn="tl">
                    <a:srgbClr val="C0C0C0"/>
                  </a:outerShdw>
                </a:effectLst>
              </a:rPr>
              <a:t>La </a:t>
            </a:r>
            <a:r>
              <a:rPr lang="es-ES" sz="2400" dirty="0">
                <a:effectLst>
                  <a:outerShdw blurRad="38100" dist="38100" dir="2700000" algn="tl">
                    <a:srgbClr val="C0C0C0"/>
                  </a:outerShdw>
                </a:effectLst>
              </a:rPr>
              <a:t>mayoría es </a:t>
            </a:r>
            <a:r>
              <a:rPr lang="es-ES" sz="2400" dirty="0" smtClean="0">
                <a:effectLst>
                  <a:outerShdw blurRad="38100" dist="38100" dir="2700000" algn="tl">
                    <a:srgbClr val="C0C0C0"/>
                  </a:outerShdw>
                </a:effectLst>
              </a:rPr>
              <a:t>no intencional por </a:t>
            </a:r>
            <a:r>
              <a:rPr lang="es-ES" sz="2400" dirty="0">
                <a:effectLst>
                  <a:outerShdw blurRad="38100" dist="38100" dir="2700000" algn="tl">
                    <a:srgbClr val="C0C0C0"/>
                  </a:outerShdw>
                </a:effectLst>
              </a:rPr>
              <a:t>no saber hacer citas y referencias apropiadas</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9" name="Rectangle 3"/>
          <p:cNvSpPr>
            <a:spLocks noChangeArrowheads="1"/>
          </p:cNvSpPr>
          <p:nvPr/>
        </p:nvSpPr>
        <p:spPr bwMode="auto">
          <a:xfrm>
            <a:off x="7112794"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65224"/>
                                        </p:tgtEl>
                                        <p:attrNameLst>
                                          <p:attrName>style.visibility</p:attrName>
                                        </p:attrNameLst>
                                      </p:cBhvr>
                                      <p:to>
                                        <p:strVal val="visible"/>
                                      </p:to>
                                    </p:set>
                                    <p:anim calcmode="lin" valueType="num">
                                      <p:cBhvr>
                                        <p:cTn id="7" dur="1000" fill="hold"/>
                                        <p:tgtEl>
                                          <p:spTgt spid="265224"/>
                                        </p:tgtEl>
                                        <p:attrNameLst>
                                          <p:attrName>ppt_x</p:attrName>
                                        </p:attrNameLst>
                                      </p:cBhvr>
                                      <p:tavLst>
                                        <p:tav tm="0">
                                          <p:val>
                                            <p:strVal val="#ppt_x-.2"/>
                                          </p:val>
                                        </p:tav>
                                        <p:tav tm="100000">
                                          <p:val>
                                            <p:strVal val="#ppt_x"/>
                                          </p:val>
                                        </p:tav>
                                      </p:tavLst>
                                    </p:anim>
                                    <p:anim calcmode="lin" valueType="num">
                                      <p:cBhvr>
                                        <p:cTn id="8" dur="1000" fill="hold"/>
                                        <p:tgtEl>
                                          <p:spTgt spid="265224"/>
                                        </p:tgtEl>
                                        <p:attrNameLst>
                                          <p:attrName>ppt_y</p:attrName>
                                        </p:attrNameLst>
                                      </p:cBhvr>
                                      <p:tavLst>
                                        <p:tav tm="0">
                                          <p:val>
                                            <p:strVal val="#ppt_y"/>
                                          </p:val>
                                        </p:tav>
                                        <p:tav tm="100000">
                                          <p:val>
                                            <p:strVal val="#ppt_y"/>
                                          </p:val>
                                        </p:tav>
                                      </p:tavLst>
                                    </p:anim>
                                    <p:animEffect transition="in" filter="wipe(right)" prLst="gradientSize: 0.1">
                                      <p:cBhvr>
                                        <p:cTn id="9" dur="1000"/>
                                        <p:tgtEl>
                                          <p:spTgt spid="26522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52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24" grpId="0" animBg="1"/>
      <p:bldP spid="26522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276600" y="4941888"/>
            <a:ext cx="4259263" cy="639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defRPr/>
            </a:pPr>
            <a:r>
              <a:rPr lang="es-ES" sz="1200" i="1">
                <a:effectLst>
                  <a:outerShdw blurRad="38100" dist="38100" dir="2700000" algn="tl">
                    <a:srgbClr val="FFFFFF"/>
                  </a:outerShdw>
                </a:effectLst>
              </a:rPr>
              <a:t>Responsible Authorship and Peer Reviewing</a:t>
            </a:r>
            <a:r>
              <a:rPr lang="es-ES" sz="1200">
                <a:effectLst>
                  <a:outerShdw blurRad="38100" dist="38100" dir="2700000" algn="tl">
                    <a:srgbClr val="FFFFFF"/>
                  </a:outerShdw>
                </a:effectLst>
              </a:rPr>
              <a:t>. Responsible Conduct in Research. Columbia University.</a:t>
            </a:r>
          </a:p>
          <a:p>
            <a:pPr algn="r">
              <a:defRPr/>
            </a:pPr>
            <a:r>
              <a:rPr lang="es-ES" sz="1200">
                <a:effectLst>
                  <a:outerShdw blurRad="38100" dist="38100" dir="2700000" algn="tl">
                    <a:srgbClr val="FFFFFF"/>
                  </a:outerShdw>
                </a:effectLst>
              </a:rPr>
              <a:t>http:/ccnmtl.columbia.edu/projects/rcr/rcr_authorship/</a:t>
            </a:r>
          </a:p>
        </p:txBody>
      </p:sp>
      <p:sp>
        <p:nvSpPr>
          <p:cNvPr id="3" name="Text Box 4"/>
          <p:cNvSpPr txBox="1">
            <a:spLocks noChangeArrowheads="1"/>
          </p:cNvSpPr>
          <p:nvPr/>
        </p:nvSpPr>
        <p:spPr bwMode="auto">
          <a:xfrm>
            <a:off x="1434764" y="1268413"/>
            <a:ext cx="6274474" cy="1200329"/>
          </a:xfrm>
          <a:prstGeom prst="rect">
            <a:avLst/>
          </a:prstGeom>
          <a:solidFill>
            <a:schemeClr val="bg1"/>
          </a:solidFill>
          <a:ln w="28575">
            <a:solidFill>
              <a:srgbClr val="0000FF"/>
            </a:solidFill>
            <a:miter lim="800000"/>
            <a:headEnd/>
            <a:tailEnd/>
          </a:ln>
          <a:effectLst>
            <a:outerShdw dist="53882" dir="2700000" algn="ctr" rotWithShape="0">
              <a:schemeClr val="tx1"/>
            </a:outerShdw>
          </a:effectLst>
        </p:spPr>
        <p:txBody>
          <a:bodyPr wrap="none">
            <a:spAutoFit/>
          </a:bodyPr>
          <a:lstStyle/>
          <a:p>
            <a:pPr marL="457200" indent="-457200">
              <a:buClr>
                <a:srgbClr val="C00000"/>
              </a:buClr>
              <a:buSzPct val="150000"/>
              <a:buFont typeface="Arial" pitchFamily="34" charset="0"/>
              <a:buChar char="•"/>
              <a:defRPr/>
            </a:pPr>
            <a:r>
              <a:rPr lang="es-ES_tradnl" sz="3600" dirty="0">
                <a:effectLst>
                  <a:outerShdw blurRad="38100" dist="38100" dir="2700000" algn="tl">
                    <a:srgbClr val="C0C0C0"/>
                  </a:outerShdw>
                </a:effectLst>
              </a:rPr>
              <a:t>¿Cómo funciona el proceso</a:t>
            </a:r>
          </a:p>
          <a:p>
            <a:pPr>
              <a:defRPr/>
            </a:pPr>
            <a:r>
              <a:rPr lang="es-ES_tradnl" sz="3600" dirty="0">
                <a:effectLst>
                  <a:outerShdw blurRad="38100" dist="38100" dir="2700000" algn="tl">
                    <a:srgbClr val="C0C0C0"/>
                  </a:outerShdw>
                </a:effectLst>
              </a:rPr>
              <a:t> de investigación?</a:t>
            </a:r>
          </a:p>
        </p:txBody>
      </p:sp>
      <p:sp>
        <p:nvSpPr>
          <p:cNvPr id="4" name="Text Box 5"/>
          <p:cNvSpPr txBox="1">
            <a:spLocks noChangeArrowheads="1"/>
          </p:cNvSpPr>
          <p:nvPr/>
        </p:nvSpPr>
        <p:spPr bwMode="auto">
          <a:xfrm>
            <a:off x="1575806" y="2636838"/>
            <a:ext cx="5997155" cy="21544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_tradnl" sz="2400" dirty="0" smtClean="0">
                <a:effectLst>
                  <a:outerShdw blurRad="38100" dist="38100" dir="2700000" algn="tl">
                    <a:srgbClr val="FFFFFF"/>
                  </a:outerShdw>
                </a:effectLst>
              </a:rPr>
              <a:t>Investigadores, Autores,</a:t>
            </a:r>
            <a:endParaRPr lang="es-ES_tradnl" sz="2400" dirty="0">
              <a:effectLst>
                <a:outerShdw blurRad="38100" dist="38100" dir="2700000" algn="tl">
                  <a:srgbClr val="FFFFFF"/>
                </a:outerShdw>
              </a:effectLst>
            </a:endParaRPr>
          </a:p>
          <a:p>
            <a:pPr>
              <a:defRPr/>
            </a:pPr>
            <a:r>
              <a:rPr lang="es-ES_tradnl" sz="2400" dirty="0" smtClean="0">
                <a:effectLst>
                  <a:outerShdw blurRad="38100" dist="38100" dir="2700000" algn="tl">
                    <a:srgbClr val="FFFFFF"/>
                  </a:outerShdw>
                </a:effectLst>
              </a:rPr>
              <a:t>Revisores, Editores </a:t>
            </a:r>
          </a:p>
          <a:p>
            <a:pPr>
              <a:defRPr/>
            </a:pPr>
            <a:r>
              <a:rPr lang="es-ES_tradnl" sz="2400" dirty="0" smtClean="0">
                <a:effectLst>
                  <a:outerShdw blurRad="38100" dist="38100" dir="2700000" algn="tl">
                    <a:srgbClr val="FFFFFF"/>
                  </a:outerShdw>
                </a:effectLst>
              </a:rPr>
              <a:t>Artículo </a:t>
            </a:r>
            <a:r>
              <a:rPr lang="es-ES_tradnl" sz="2400" dirty="0">
                <a:effectLst>
                  <a:outerShdw blurRad="38100" dist="38100" dir="2700000" algn="tl">
                    <a:srgbClr val="FFFFFF"/>
                  </a:outerShdw>
                </a:effectLst>
              </a:rPr>
              <a:t>mejorado, aprobado, publicado</a:t>
            </a:r>
          </a:p>
          <a:p>
            <a:pPr>
              <a:defRPr/>
            </a:pPr>
            <a:endParaRPr lang="es-ES_tradnl" sz="1800" dirty="0">
              <a:effectLst>
                <a:outerShdw blurRad="38100" dist="38100" dir="2700000" algn="tl">
                  <a:srgbClr val="FFFFFF"/>
                </a:outerShdw>
              </a:effectLst>
            </a:endParaRPr>
          </a:p>
          <a:p>
            <a:pPr>
              <a:defRPr/>
            </a:pPr>
            <a:r>
              <a:rPr lang="es-ES_tradnl" sz="4400" b="1" dirty="0">
                <a:solidFill>
                  <a:srgbClr val="0000CC"/>
                </a:solidFill>
                <a:effectLst>
                  <a:outerShdw blurRad="38100" dist="38100" dir="2700000" algn="tl">
                    <a:srgbClr val="000000"/>
                  </a:outerShdw>
                </a:effectLst>
              </a:rPr>
              <a:t>Difusión conocimiento</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7" name="Text Box 5"/>
          <p:cNvSpPr txBox="1">
            <a:spLocks noChangeArrowheads="1"/>
          </p:cNvSpPr>
          <p:nvPr/>
        </p:nvSpPr>
        <p:spPr bwMode="auto">
          <a:xfrm>
            <a:off x="6739124" y="404664"/>
            <a:ext cx="1898277" cy="369332"/>
          </a:xfrm>
          <a:prstGeom prst="rect">
            <a:avLst/>
          </a:prstGeom>
          <a:solidFill>
            <a:srgbClr val="CCCC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lgn="l">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1" name="Text Box 5"/>
          <p:cNvSpPr txBox="1">
            <a:spLocks noChangeArrowheads="1"/>
          </p:cNvSpPr>
          <p:nvPr/>
        </p:nvSpPr>
        <p:spPr bwMode="auto">
          <a:xfrm>
            <a:off x="539552" y="632587"/>
            <a:ext cx="3781806"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4000" dirty="0">
                <a:solidFill>
                  <a:srgbClr val="CC0000"/>
                </a:solidFill>
                <a:effectLst>
                  <a:outerShdw blurRad="38100" dist="38100" dir="2700000" algn="tl">
                    <a:srgbClr val="C0C0C0"/>
                  </a:outerShdw>
                </a:effectLst>
              </a:rPr>
              <a:t>P</a:t>
            </a:r>
            <a:r>
              <a:rPr lang="es-ES" sz="4000" dirty="0" smtClean="0">
                <a:solidFill>
                  <a:srgbClr val="CC0000"/>
                </a:solidFill>
                <a:effectLst>
                  <a:outerShdw blurRad="38100" dist="38100" dir="2700000" algn="tl">
                    <a:srgbClr val="C0C0C0"/>
                  </a:outerShdw>
                </a:effectLst>
              </a:rPr>
              <a:t>ara prevenirlo</a:t>
            </a:r>
            <a:endParaRPr lang="es-ES" sz="4000" dirty="0">
              <a:solidFill>
                <a:srgbClr val="CC0000"/>
              </a:solidFill>
              <a:effectLst>
                <a:outerShdw blurRad="38100" dist="38100" dir="2700000" algn="tl">
                  <a:srgbClr val="C0C0C0"/>
                </a:outerShdw>
              </a:effectLst>
            </a:endParaRPr>
          </a:p>
        </p:txBody>
      </p:sp>
      <p:sp>
        <p:nvSpPr>
          <p:cNvPr id="270342" name="Text Box 6"/>
          <p:cNvSpPr txBox="1">
            <a:spLocks noChangeArrowheads="1"/>
          </p:cNvSpPr>
          <p:nvPr/>
        </p:nvSpPr>
        <p:spPr bwMode="auto">
          <a:xfrm>
            <a:off x="2251075" y="1484784"/>
            <a:ext cx="4625975" cy="523220"/>
          </a:xfrm>
          <a:prstGeom prst="rect">
            <a:avLst/>
          </a:prstGeom>
          <a:solidFill>
            <a:srgbClr val="CCCCFF"/>
          </a:solidFill>
          <a:ln>
            <a:noFill/>
          </a:ln>
          <a:effectLst/>
          <a:extLst/>
        </p:spPr>
        <p:txBody>
          <a:bodyPr wrap="squar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2800"/>
              <a:t>Mejorar precisión en citas</a:t>
            </a:r>
          </a:p>
        </p:txBody>
      </p:sp>
      <p:sp>
        <p:nvSpPr>
          <p:cNvPr id="270344" name="Text Box 8"/>
          <p:cNvSpPr txBox="1">
            <a:spLocks noChangeArrowheads="1"/>
          </p:cNvSpPr>
          <p:nvPr/>
        </p:nvSpPr>
        <p:spPr bwMode="auto">
          <a:xfrm>
            <a:off x="1681163" y="2132270"/>
            <a:ext cx="5843587" cy="36009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342900" indent="-342900" algn="l">
              <a:defRPr>
                <a:solidFill>
                  <a:schemeClr val="tx1"/>
                </a:solidFill>
                <a:latin typeface="Arial" charset="0"/>
              </a:defRPr>
            </a:lvl1pPr>
            <a:lvl2pPr marL="800100" indent="-342900" algn="l">
              <a:defRPr>
                <a:solidFill>
                  <a:schemeClr val="tx1"/>
                </a:solidFill>
                <a:latin typeface="Arial" charset="0"/>
              </a:defRPr>
            </a:lvl2pPr>
            <a:lvl3pPr marL="1257300" indent="-342900" algn="l">
              <a:defRPr>
                <a:solidFill>
                  <a:schemeClr val="tx1"/>
                </a:solidFill>
                <a:latin typeface="Arial" charset="0"/>
              </a:defRPr>
            </a:lvl3pPr>
            <a:lvl4pPr marL="1714500" indent="-342900" algn="l">
              <a:defRPr>
                <a:solidFill>
                  <a:schemeClr val="tx1"/>
                </a:solidFill>
                <a:latin typeface="Arial" charset="0"/>
              </a:defRPr>
            </a:lvl4pPr>
            <a:lvl5pPr marL="2171700" indent="-342900" algn="l">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buFont typeface="Arial" pitchFamily="34" charset="0"/>
              <a:buChar char="•"/>
              <a:defRPr/>
            </a:pPr>
            <a:r>
              <a:rPr lang="es-ES" dirty="0" smtClean="0">
                <a:effectLst>
                  <a:outerShdw blurRad="38100" dist="38100" dir="2700000" algn="tl">
                    <a:srgbClr val="C0C0C0"/>
                  </a:outerShdw>
                </a:effectLst>
                <a:latin typeface="Comic Sans MS" pitchFamily="66" charset="0"/>
              </a:rPr>
              <a:t>Evitar copiar y pegar</a:t>
            </a:r>
          </a:p>
          <a:p>
            <a:pP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Font typeface="Arial" pitchFamily="34" charset="0"/>
              <a:buChar char="•"/>
              <a:defRPr/>
            </a:pPr>
            <a:r>
              <a:rPr lang="es-ES" dirty="0" smtClean="0">
                <a:effectLst>
                  <a:outerShdw blurRad="38100" dist="38100" dir="2700000" algn="tl">
                    <a:srgbClr val="C0C0C0"/>
                  </a:outerShdw>
                </a:effectLst>
                <a:latin typeface="Comic Sans MS" pitchFamily="66" charset="0"/>
              </a:rPr>
              <a:t>Insertar referencias provisionales</a:t>
            </a:r>
          </a:p>
          <a:p>
            <a:pP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Font typeface="Arial" pitchFamily="34" charset="0"/>
              <a:buChar char="•"/>
              <a:defRPr/>
            </a:pPr>
            <a:r>
              <a:rPr lang="es-ES" dirty="0" smtClean="0">
                <a:effectLst>
                  <a:outerShdw blurRad="38100" dist="38100" dir="2700000" algn="tl">
                    <a:srgbClr val="C0C0C0"/>
                  </a:outerShdw>
                </a:effectLst>
                <a:latin typeface="Comic Sans MS" pitchFamily="66" charset="0"/>
              </a:rPr>
              <a:t>Usar comillas para citas textuales</a:t>
            </a:r>
          </a:p>
          <a:p>
            <a:pP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Font typeface="Arial" pitchFamily="34" charset="0"/>
              <a:buChar char="•"/>
              <a:defRPr/>
            </a:pPr>
            <a:r>
              <a:rPr lang="es-ES" dirty="0" smtClean="0">
                <a:effectLst>
                  <a:outerShdw blurRad="38100" dist="38100" dir="2700000" algn="tl">
                    <a:srgbClr val="C0C0C0"/>
                  </a:outerShdw>
                </a:effectLst>
                <a:latin typeface="Comic Sans MS" pitchFamily="66" charset="0"/>
              </a:rPr>
              <a:t>Si es autor garante o primer autor, revisar todo el texto</a:t>
            </a:r>
          </a:p>
          <a:p>
            <a:pP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Font typeface="Arial" pitchFamily="34" charset="0"/>
              <a:buChar char="•"/>
              <a:defRPr/>
            </a:pPr>
            <a:r>
              <a:rPr lang="es-ES" dirty="0" smtClean="0">
                <a:effectLst>
                  <a:outerShdw blurRad="38100" dist="38100" dir="2700000" algn="tl">
                    <a:srgbClr val="C0C0C0"/>
                  </a:outerShdw>
                </a:effectLst>
                <a:latin typeface="Comic Sans MS" pitchFamily="66" charset="0"/>
              </a:rPr>
              <a:t>Pedir consejo a alguien con experiencia </a:t>
            </a:r>
          </a:p>
          <a:p>
            <a:pP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Font typeface="Arial" pitchFamily="34" charset="0"/>
              <a:buChar char="•"/>
              <a:defRPr/>
            </a:pPr>
            <a:r>
              <a:rPr lang="es-ES" dirty="0" smtClean="0">
                <a:effectLst>
                  <a:outerShdw blurRad="38100" dist="38100" dir="2700000" algn="tl">
                    <a:srgbClr val="C0C0C0"/>
                  </a:outerShdw>
                </a:effectLst>
                <a:latin typeface="Comic Sans MS" pitchFamily="66" charset="0"/>
              </a:rPr>
              <a:t>Chequear manuscrito antes de enviarlo</a:t>
            </a:r>
          </a:p>
          <a:p>
            <a:pPr>
              <a:buFont typeface="Arial" pitchFamily="34" charset="0"/>
              <a:buChar char="•"/>
              <a:defRPr/>
            </a:pPr>
            <a:endParaRPr lang="es-ES" sz="800" dirty="0" smtClean="0">
              <a:effectLst>
                <a:outerShdw blurRad="38100" dist="38100" dir="2700000" algn="tl">
                  <a:srgbClr val="C0C0C0"/>
                </a:outerShdw>
              </a:effectLst>
              <a:latin typeface="Comic Sans MS" pitchFamily="66" charset="0"/>
            </a:endParaRPr>
          </a:p>
          <a:p>
            <a:pPr>
              <a:buFont typeface="Arial" pitchFamily="34" charset="0"/>
              <a:buChar char="•"/>
              <a:defRPr/>
            </a:pPr>
            <a:r>
              <a:rPr lang="es-ES" dirty="0" smtClean="0">
                <a:effectLst>
                  <a:outerShdw blurRad="38100" dist="38100" dir="2700000" algn="tl">
                    <a:srgbClr val="C0C0C0"/>
                  </a:outerShdw>
                </a:effectLst>
                <a:latin typeface="Comic Sans MS" pitchFamily="66" charset="0"/>
              </a:rPr>
              <a:t>Indicar al editor si hay textos de sus </a:t>
            </a:r>
          </a:p>
          <a:p>
            <a:pPr marL="0" indent="0">
              <a:defRPr/>
            </a:pPr>
            <a:r>
              <a:rPr lang="es-ES" dirty="0">
                <a:effectLst>
                  <a:outerShdw blurRad="38100" dist="38100" dir="2700000" algn="tl">
                    <a:srgbClr val="C0C0C0"/>
                  </a:outerShdw>
                </a:effectLst>
                <a:latin typeface="Comic Sans MS" pitchFamily="66" charset="0"/>
              </a:rPr>
              <a:t> </a:t>
            </a:r>
            <a:r>
              <a:rPr lang="es-ES" dirty="0" smtClean="0">
                <a:effectLst>
                  <a:outerShdw blurRad="38100" dist="38100" dir="2700000" algn="tl">
                    <a:srgbClr val="C0C0C0"/>
                  </a:outerShdw>
                </a:effectLst>
                <a:latin typeface="Comic Sans MS" pitchFamily="66" charset="0"/>
              </a:rPr>
              <a:t>    publicaciones previas para evitar </a:t>
            </a:r>
            <a:r>
              <a:rPr lang="es-ES" dirty="0" err="1" smtClean="0">
                <a:effectLst>
                  <a:outerShdw blurRad="38100" dist="38100" dir="2700000" algn="tl">
                    <a:srgbClr val="C0C0C0"/>
                  </a:outerShdw>
                </a:effectLst>
                <a:latin typeface="Comic Sans MS" pitchFamily="66" charset="0"/>
              </a:rPr>
              <a:t>autoplagio</a:t>
            </a:r>
            <a:endParaRPr lang="es-ES" dirty="0" smtClean="0">
              <a:effectLst>
                <a:outerShdw blurRad="38100" dist="38100" dir="2700000" algn="tl">
                  <a:srgbClr val="C0C0C0"/>
                </a:outerShdw>
              </a:effectLst>
              <a:latin typeface="Comic Sans MS" pitchFamily="66" charset="0"/>
            </a:endParaRPr>
          </a:p>
        </p:txBody>
      </p:sp>
      <p:sp>
        <p:nvSpPr>
          <p:cNvPr id="270345" name="Text Box 9"/>
          <p:cNvSpPr txBox="1">
            <a:spLocks noChangeArrowheads="1"/>
          </p:cNvSpPr>
          <p:nvPr/>
        </p:nvSpPr>
        <p:spPr bwMode="auto">
          <a:xfrm>
            <a:off x="4906491" y="5737339"/>
            <a:ext cx="26320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200" dirty="0">
                <a:effectLst>
                  <a:outerShdw blurRad="38100" dist="38100" dir="2700000" algn="tl">
                    <a:srgbClr val="C0C0C0"/>
                  </a:outerShdw>
                </a:effectLst>
              </a:rPr>
              <a:t>K. </a:t>
            </a:r>
            <a:r>
              <a:rPr lang="es-ES" sz="1200" dirty="0" err="1">
                <a:effectLst>
                  <a:outerShdw blurRad="38100" dist="38100" dir="2700000" algn="tl">
                    <a:srgbClr val="C0C0C0"/>
                  </a:outerShdw>
                </a:effectLst>
              </a:rPr>
              <a:t>Shashok</a:t>
            </a:r>
            <a:endParaRPr lang="es-ES" sz="1200" dirty="0">
              <a:effectLst>
                <a:outerShdw blurRad="38100" dist="38100" dir="2700000" algn="tl">
                  <a:srgbClr val="C0C0C0"/>
                </a:outerShdw>
              </a:effectLst>
            </a:endParaRPr>
          </a:p>
          <a:p>
            <a:pPr algn="r">
              <a:defRPr/>
            </a:pPr>
            <a:r>
              <a:rPr lang="es-ES" sz="1200" dirty="0" err="1">
                <a:effectLst>
                  <a:outerShdw blurRad="38100" dist="38100" dir="2700000" algn="tl">
                    <a:srgbClr val="C0C0C0"/>
                  </a:outerShdw>
                </a:effectLst>
              </a:rPr>
              <a:t>Saudi</a:t>
            </a:r>
            <a:r>
              <a:rPr lang="es-ES" sz="1200" dirty="0">
                <a:effectLst>
                  <a:outerShdw blurRad="38100" dist="38100" dir="2700000" algn="tl">
                    <a:srgbClr val="C0C0C0"/>
                  </a:outerShdw>
                </a:effectLst>
              </a:rPr>
              <a:t> J </a:t>
            </a:r>
            <a:r>
              <a:rPr lang="es-ES" sz="1200" dirty="0" err="1">
                <a:effectLst>
                  <a:outerShdw blurRad="38100" dist="38100" dir="2700000" algn="tl">
                    <a:srgbClr val="C0C0C0"/>
                  </a:outerShdw>
                </a:effectLst>
              </a:rPr>
              <a:t>Anaesth</a:t>
            </a:r>
            <a:r>
              <a:rPr lang="es-ES" sz="1200" dirty="0">
                <a:effectLst>
                  <a:outerShdw blurRad="38100" dist="38100" dir="2700000" algn="tl">
                    <a:srgbClr val="C0C0C0"/>
                  </a:outerShdw>
                </a:effectLst>
              </a:rPr>
              <a:t> 2011; 5: 303-307</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1"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70342"/>
                                        </p:tgtEl>
                                        <p:attrNameLst>
                                          <p:attrName>style.visibility</p:attrName>
                                        </p:attrNameLst>
                                      </p:cBhvr>
                                      <p:to>
                                        <p:strVal val="visible"/>
                                      </p:to>
                                    </p:set>
                                    <p:animEffect transition="in" filter="fade">
                                      <p:cBhvr>
                                        <p:cTn id="7" dur="770" decel="100000"/>
                                        <p:tgtEl>
                                          <p:spTgt spid="270342"/>
                                        </p:tgtEl>
                                      </p:cBhvr>
                                    </p:animEffect>
                                    <p:animScale>
                                      <p:cBhvr>
                                        <p:cTn id="8" dur="770" decel="100000"/>
                                        <p:tgtEl>
                                          <p:spTgt spid="270342"/>
                                        </p:tgtEl>
                                      </p:cBhvr>
                                      <p:from x="10000" y="10000"/>
                                      <p:to x="200000" y="450000"/>
                                    </p:animScale>
                                    <p:animScale>
                                      <p:cBhvr>
                                        <p:cTn id="9" dur="1230" accel="100000" fill="hold">
                                          <p:stCondLst>
                                            <p:cond delay="770"/>
                                          </p:stCondLst>
                                        </p:cTn>
                                        <p:tgtEl>
                                          <p:spTgt spid="270342"/>
                                        </p:tgtEl>
                                      </p:cBhvr>
                                      <p:from x="200000" y="450000"/>
                                      <p:to x="100000" y="100000"/>
                                    </p:animScale>
                                    <p:set>
                                      <p:cBhvr>
                                        <p:cTn id="10" dur="770" fill="hold"/>
                                        <p:tgtEl>
                                          <p:spTgt spid="270342"/>
                                        </p:tgtEl>
                                        <p:attrNameLst>
                                          <p:attrName>ppt_x</p:attrName>
                                        </p:attrNameLst>
                                      </p:cBhvr>
                                      <p:to>
                                        <p:strVal val="(0.5)"/>
                                      </p:to>
                                    </p:set>
                                    <p:anim from="(0.5)" to="(#ppt_x)" calcmode="lin" valueType="num">
                                      <p:cBhvr>
                                        <p:cTn id="11" dur="1230" accel="100000" fill="hold">
                                          <p:stCondLst>
                                            <p:cond delay="770"/>
                                          </p:stCondLst>
                                        </p:cTn>
                                        <p:tgtEl>
                                          <p:spTgt spid="270342"/>
                                        </p:tgtEl>
                                        <p:attrNameLst>
                                          <p:attrName>ppt_x</p:attrName>
                                        </p:attrNameLst>
                                      </p:cBhvr>
                                    </p:anim>
                                    <p:set>
                                      <p:cBhvr>
                                        <p:cTn id="12" dur="770" fill="hold"/>
                                        <p:tgtEl>
                                          <p:spTgt spid="270342"/>
                                        </p:tgtEl>
                                        <p:attrNameLst>
                                          <p:attrName>ppt_y</p:attrName>
                                        </p:attrNameLst>
                                      </p:cBhvr>
                                      <p:to>
                                        <p:strVal val="(#ppt_y+0.4)"/>
                                      </p:to>
                                    </p:set>
                                    <p:anim from="(#ppt_y+0.4)" to="(#ppt_y)" calcmode="lin" valueType="num">
                                      <p:cBhvr>
                                        <p:cTn id="13" dur="1230" accel="100000" fill="hold">
                                          <p:stCondLst>
                                            <p:cond delay="770"/>
                                          </p:stCondLst>
                                        </p:cTn>
                                        <p:tgtEl>
                                          <p:spTgt spid="27034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270344"/>
                                        </p:tgtEl>
                                        <p:attrNameLst>
                                          <p:attrName>style.visibility</p:attrName>
                                        </p:attrNameLst>
                                      </p:cBhvr>
                                      <p:to>
                                        <p:strVal val="visible"/>
                                      </p:to>
                                    </p:set>
                                    <p:animEffect transition="in" filter="wipe(up)">
                                      <p:cBhvr>
                                        <p:cTn id="18" dur="5000"/>
                                        <p:tgtEl>
                                          <p:spTgt spid="270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42" grpId="0" animBg="1"/>
      <p:bldP spid="270344"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2" name="Rectangle 5"/>
          <p:cNvSpPr>
            <a:spLocks noChangeArrowheads="1"/>
          </p:cNvSpPr>
          <p:nvPr/>
        </p:nvSpPr>
        <p:spPr bwMode="auto">
          <a:xfrm>
            <a:off x="2560071" y="1556720"/>
            <a:ext cx="4023858" cy="954107"/>
          </a:xfrm>
          <a:prstGeom prst="rect">
            <a:avLst/>
          </a:prstGeom>
          <a:solidFill>
            <a:srgbClr val="CCCCFF"/>
          </a:solidFill>
          <a:ln w="28575">
            <a:solidFill>
              <a:srgbClr val="CC0000"/>
            </a:solidFill>
            <a:miter lim="800000"/>
            <a:headEnd/>
            <a:tailEnd/>
          </a:ln>
          <a:effectLst/>
          <a:extLst/>
        </p:spPr>
        <p:txBody>
          <a:bodyPr wrap="none">
            <a:spAutoFit/>
          </a:bodyPr>
          <a:lstStyle/>
          <a:p>
            <a:r>
              <a:rPr lang="es-ES" sz="2800" dirty="0"/>
              <a:t>Recomendaciones para </a:t>
            </a:r>
            <a:endParaRPr lang="es-ES" sz="2800" dirty="0" smtClean="0"/>
          </a:p>
          <a:p>
            <a:r>
              <a:rPr lang="es-ES" sz="2800" dirty="0" smtClean="0"/>
              <a:t>prevenir </a:t>
            </a:r>
            <a:r>
              <a:rPr lang="es-ES" sz="2800" dirty="0"/>
              <a:t>errores</a:t>
            </a:r>
          </a:p>
        </p:txBody>
      </p:sp>
      <p:sp>
        <p:nvSpPr>
          <p:cNvPr id="264198" name="Text Box 6"/>
          <p:cNvSpPr txBox="1">
            <a:spLocks noChangeArrowheads="1"/>
          </p:cNvSpPr>
          <p:nvPr/>
        </p:nvSpPr>
        <p:spPr bwMode="auto">
          <a:xfrm>
            <a:off x="2177302" y="2636838"/>
            <a:ext cx="4820217" cy="12003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3600" b="1" dirty="0">
                <a:solidFill>
                  <a:srgbClr val="CC0000"/>
                </a:solidFill>
                <a:effectLst>
                  <a:outerShdw blurRad="38100" dist="38100" dir="2700000" algn="tl">
                    <a:srgbClr val="000000">
                      <a:alpha val="43137"/>
                    </a:srgbClr>
                  </a:outerShdw>
                </a:effectLst>
              </a:rPr>
              <a:t>Escritura ética y prevención de </a:t>
            </a:r>
            <a:r>
              <a:rPr lang="es-ES" sz="3600" b="1" dirty="0" smtClean="0">
                <a:solidFill>
                  <a:srgbClr val="CC0000"/>
                </a:solidFill>
                <a:effectLst>
                  <a:outerShdw blurRad="38100" dist="38100" dir="2700000" algn="tl">
                    <a:srgbClr val="000000">
                      <a:alpha val="43137"/>
                    </a:srgbClr>
                  </a:outerShdw>
                </a:effectLst>
              </a:rPr>
              <a:t>plagio</a:t>
            </a:r>
            <a:endParaRPr lang="es-ES" sz="3600" b="1" dirty="0">
              <a:solidFill>
                <a:srgbClr val="CC0000"/>
              </a:solidFill>
              <a:effectLst>
                <a:outerShdw blurRad="38100" dist="38100" dir="2700000" algn="tl">
                  <a:srgbClr val="000000">
                    <a:alpha val="43137"/>
                  </a:srgbClr>
                </a:outerShdw>
              </a:effectLst>
            </a:endParaRPr>
          </a:p>
        </p:txBody>
      </p:sp>
      <p:sp>
        <p:nvSpPr>
          <p:cNvPr id="264200" name="Text Box 8"/>
          <p:cNvSpPr txBox="1">
            <a:spLocks noChangeArrowheads="1"/>
          </p:cNvSpPr>
          <p:nvPr/>
        </p:nvSpPr>
        <p:spPr bwMode="auto">
          <a:xfrm>
            <a:off x="2094243" y="4856163"/>
            <a:ext cx="4986337"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200">
                <a:effectLst>
                  <a:outerShdw blurRad="38100" dist="38100" dir="2700000" algn="tl">
                    <a:srgbClr val="C0C0C0"/>
                  </a:outerShdw>
                </a:effectLst>
              </a:rPr>
              <a:t>http://ori.dhhs.gov./education/products/plagiarism/pplagiarism.pdf</a:t>
            </a:r>
          </a:p>
        </p:txBody>
      </p:sp>
      <p:sp>
        <p:nvSpPr>
          <p:cNvPr id="99335" name="Rectangle 9"/>
          <p:cNvSpPr>
            <a:spLocks noChangeArrowheads="1"/>
          </p:cNvSpPr>
          <p:nvPr/>
        </p:nvSpPr>
        <p:spPr bwMode="auto">
          <a:xfrm>
            <a:off x="2290762" y="4033838"/>
            <a:ext cx="4562475"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s-ES" sz="2400" dirty="0"/>
              <a:t>Miguel Roig ORI</a:t>
            </a:r>
          </a:p>
          <a:p>
            <a:r>
              <a:rPr lang="es-ES" sz="2400" dirty="0"/>
              <a:t>27 recomendaciones prácticas</a:t>
            </a:r>
          </a:p>
        </p:txBody>
      </p:sp>
      <p:sp>
        <p:nvSpPr>
          <p:cNvPr id="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64198"/>
                                        </p:tgtEl>
                                        <p:attrNameLst>
                                          <p:attrName>style.visibility</p:attrName>
                                        </p:attrNameLst>
                                      </p:cBhvr>
                                      <p:to>
                                        <p:strVal val="visible"/>
                                      </p:to>
                                    </p:set>
                                    <p:anim calcmode="lin" valueType="num">
                                      <p:cBhvr>
                                        <p:cTn id="7" dur="1000" fill="hold"/>
                                        <p:tgtEl>
                                          <p:spTgt spid="264198"/>
                                        </p:tgtEl>
                                        <p:attrNameLst>
                                          <p:attrName>ppt_x</p:attrName>
                                        </p:attrNameLst>
                                      </p:cBhvr>
                                      <p:tavLst>
                                        <p:tav tm="0">
                                          <p:val>
                                            <p:strVal val="#ppt_x-.2"/>
                                          </p:val>
                                        </p:tav>
                                        <p:tav tm="100000">
                                          <p:val>
                                            <p:strVal val="#ppt_x"/>
                                          </p:val>
                                        </p:tav>
                                      </p:tavLst>
                                    </p:anim>
                                    <p:anim calcmode="lin" valueType="num">
                                      <p:cBhvr>
                                        <p:cTn id="8" dur="1000" fill="hold"/>
                                        <p:tgtEl>
                                          <p:spTgt spid="264198"/>
                                        </p:tgtEl>
                                        <p:attrNameLst>
                                          <p:attrName>ppt_y</p:attrName>
                                        </p:attrNameLst>
                                      </p:cBhvr>
                                      <p:tavLst>
                                        <p:tav tm="0">
                                          <p:val>
                                            <p:strVal val="#ppt_y"/>
                                          </p:val>
                                        </p:tav>
                                        <p:tav tm="100000">
                                          <p:val>
                                            <p:strVal val="#ppt_y"/>
                                          </p:val>
                                        </p:tav>
                                      </p:tavLst>
                                    </p:anim>
                                    <p:animEffect transition="in" filter="wipe(right)" prLst="gradientSize: 0.1">
                                      <p:cBhvr>
                                        <p:cTn id="9" dur="1000"/>
                                        <p:tgtEl>
                                          <p:spTgt spid="264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8"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819041" y="2198461"/>
            <a:ext cx="5440363" cy="2835275"/>
          </a:xfrm>
          <a:prstGeom prst="rect">
            <a:avLst/>
          </a:prstGeom>
          <a:noFill/>
          <a:ln w="9525">
            <a:noFill/>
            <a:miter lim="800000"/>
            <a:headEnd/>
            <a:tailEnd/>
          </a:ln>
          <a:effectLst/>
        </p:spPr>
        <p:txBody>
          <a:bodyPr>
            <a:spAutoFit/>
          </a:bodyPr>
          <a:lstStyle>
            <a:lvl1pPr marL="185738" indent="-185738"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algn="l" eaLnBrk="1" hangingPunct="1">
              <a:buClr>
                <a:srgbClr val="FF0066"/>
              </a:buClr>
              <a:buFontTx/>
              <a:buChar char="•"/>
              <a:defRPr/>
            </a:pPr>
            <a:r>
              <a:rPr lang="es-ES_tradnl" sz="2000" dirty="0" smtClean="0">
                <a:effectLst>
                  <a:outerShdw blurRad="38100" dist="38100" dir="2700000" algn="tl">
                    <a:srgbClr val="C0C0C0"/>
                  </a:outerShdw>
                </a:effectLst>
              </a:rPr>
              <a:t>Cada departamento, unidad de trabajo etc. </a:t>
            </a:r>
            <a:r>
              <a:rPr lang="es-ES_tradnl" sz="2000" b="1" dirty="0" smtClean="0">
                <a:solidFill>
                  <a:srgbClr val="CC0000"/>
                </a:solidFill>
              </a:rPr>
              <a:t>debe</a:t>
            </a:r>
            <a:r>
              <a:rPr lang="es-ES_tradnl" sz="2000" dirty="0" smtClean="0">
                <a:solidFill>
                  <a:srgbClr val="CC0000"/>
                </a:solidFill>
              </a:rPr>
              <a:t> </a:t>
            </a:r>
            <a:r>
              <a:rPr lang="es-ES_tradnl" sz="2000" b="1" dirty="0" smtClean="0">
                <a:solidFill>
                  <a:srgbClr val="CC0000"/>
                </a:solidFill>
              </a:rPr>
              <a:t>establecer REGLAS</a:t>
            </a:r>
            <a:r>
              <a:rPr lang="es-ES_tradnl" sz="2000" dirty="0" smtClean="0">
                <a:effectLst>
                  <a:outerShdw blurRad="38100" dist="38100" dir="2700000" algn="tl">
                    <a:srgbClr val="C0C0C0"/>
                  </a:outerShdw>
                </a:effectLst>
              </a:rPr>
              <a:t> sobre quienes serán los autores y el orden en las publicaciones</a:t>
            </a:r>
          </a:p>
          <a:p>
            <a:pPr algn="l" eaLnBrk="1" hangingPunct="1">
              <a:defRPr/>
            </a:pPr>
            <a:endParaRPr lang="es-ES_tradnl" sz="1000" dirty="0" smtClean="0">
              <a:effectLst>
                <a:outerShdw blurRad="38100" dist="38100" dir="2700000" algn="tl">
                  <a:srgbClr val="C0C0C0"/>
                </a:outerShdw>
              </a:effectLst>
            </a:endParaRPr>
          </a:p>
          <a:p>
            <a:pPr algn="l" eaLnBrk="1" hangingPunct="1">
              <a:buClr>
                <a:srgbClr val="FF0066"/>
              </a:buClr>
              <a:buFontTx/>
              <a:buChar char="•"/>
              <a:defRPr/>
            </a:pPr>
            <a:r>
              <a:rPr lang="es-ES_tradnl" sz="2000" dirty="0" smtClean="0">
                <a:effectLst>
                  <a:outerShdw blurRad="38100" dist="38100" dir="2700000" algn="tl">
                    <a:srgbClr val="C0C0C0"/>
                  </a:outerShdw>
                </a:effectLst>
              </a:rPr>
              <a:t>El tutor </a:t>
            </a:r>
            <a:r>
              <a:rPr lang="es-ES_tradnl" sz="2000" b="1" dirty="0" smtClean="0">
                <a:solidFill>
                  <a:srgbClr val="CC0000"/>
                </a:solidFill>
                <a:effectLst>
                  <a:outerShdw blurRad="38100" dist="38100" dir="2700000" algn="tl">
                    <a:srgbClr val="C0C0C0"/>
                  </a:outerShdw>
                </a:effectLst>
              </a:rPr>
              <a:t>debe </a:t>
            </a:r>
            <a:r>
              <a:rPr lang="es-ES_tradnl" sz="2000" dirty="0" smtClean="0">
                <a:effectLst>
                  <a:outerShdw blurRad="38100" dist="38100" dir="2700000" algn="tl">
                    <a:srgbClr val="C0C0C0"/>
                  </a:outerShdw>
                </a:effectLst>
              </a:rPr>
              <a:t>establecer claramente las reglas con sus alumnos con anticipación sobre cómo se harán las publicaciones</a:t>
            </a:r>
          </a:p>
          <a:p>
            <a:pPr algn="l" eaLnBrk="1" hangingPunct="1">
              <a:defRPr/>
            </a:pPr>
            <a:endParaRPr lang="es-ES_tradnl" sz="1000" dirty="0" smtClean="0">
              <a:effectLst>
                <a:outerShdw blurRad="38100" dist="38100" dir="2700000" algn="tl">
                  <a:srgbClr val="C0C0C0"/>
                </a:outerShdw>
              </a:effectLst>
            </a:endParaRPr>
          </a:p>
          <a:p>
            <a:pPr algn="l" eaLnBrk="1" hangingPunct="1">
              <a:buClr>
                <a:srgbClr val="FF0066"/>
              </a:buClr>
              <a:buFontTx/>
              <a:buChar char="•"/>
              <a:defRPr/>
            </a:pPr>
            <a:r>
              <a:rPr lang="es-ES_tradnl" sz="2000" dirty="0" smtClean="0">
                <a:effectLst>
                  <a:outerShdw blurRad="38100" dist="38100" dir="2700000" algn="tl">
                    <a:srgbClr val="C0C0C0"/>
                  </a:outerShdw>
                </a:effectLst>
              </a:rPr>
              <a:t>Las revistas científicas tienen reglas</a:t>
            </a:r>
            <a:r>
              <a:rPr lang="es-ES_tradnl" sz="1800" dirty="0" smtClean="0">
                <a:effectLst>
                  <a:outerShdw blurRad="38100" dist="38100" dir="2700000" algn="tl">
                    <a:srgbClr val="C0C0C0"/>
                  </a:outerShdw>
                </a:effectLst>
              </a:rPr>
              <a:t>  </a:t>
            </a:r>
          </a:p>
        </p:txBody>
      </p:sp>
      <p:sp>
        <p:nvSpPr>
          <p:cNvPr id="3" name="Text Box 8"/>
          <p:cNvSpPr txBox="1">
            <a:spLocks noChangeArrowheads="1"/>
          </p:cNvSpPr>
          <p:nvPr/>
        </p:nvSpPr>
        <p:spPr bwMode="auto">
          <a:xfrm>
            <a:off x="1765859" y="5229225"/>
            <a:ext cx="5546725" cy="639763"/>
          </a:xfrm>
          <a:prstGeom prst="rect">
            <a:avLst/>
          </a:prstGeom>
          <a:noFill/>
          <a:ln w="28575">
            <a:noFill/>
            <a:miter lim="800000"/>
            <a:headEnd/>
            <a:tailEnd/>
          </a:ln>
          <a:effectLst/>
        </p:spPr>
        <p:txBody>
          <a:bodyPr wrap="none">
            <a:spAutoFit/>
          </a:bodyPr>
          <a:lstStyle/>
          <a:p>
            <a:pPr algn="r">
              <a:defRPr/>
            </a:pP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Uniform</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requirements</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for</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manuscriptos</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submitted</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to</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biomedical</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journals</a:t>
            </a:r>
            <a:r>
              <a:rPr lang="es-ES_tradnl" sz="1200" i="1" dirty="0">
                <a:effectLst>
                  <a:outerShdw blurRad="38100" dist="38100" dir="2700000" algn="tl">
                    <a:srgbClr val="C0C0C0"/>
                  </a:outerShdw>
                </a:effectLst>
              </a:rPr>
              <a:t>”</a:t>
            </a:r>
          </a:p>
          <a:p>
            <a:pPr algn="r">
              <a:defRPr/>
            </a:pPr>
            <a:r>
              <a:rPr lang="es-ES_tradnl" sz="1200" dirty="0">
                <a:effectLst>
                  <a:outerShdw blurRad="38100" dist="38100" dir="2700000" algn="tl">
                    <a:srgbClr val="C0C0C0"/>
                  </a:outerShdw>
                </a:effectLst>
              </a:rPr>
              <a:t>International </a:t>
            </a:r>
            <a:r>
              <a:rPr lang="es-ES_tradnl" sz="1200" dirty="0" err="1">
                <a:effectLst>
                  <a:outerShdw blurRad="38100" dist="38100" dir="2700000" algn="tl">
                    <a:srgbClr val="C0C0C0"/>
                  </a:outerShdw>
                </a:effectLst>
              </a:rPr>
              <a:t>Committee</a:t>
            </a:r>
            <a:r>
              <a:rPr lang="es-ES_tradnl" sz="1200" dirty="0">
                <a:effectLst>
                  <a:outerShdw blurRad="38100" dist="38100" dir="2700000" algn="tl">
                    <a:srgbClr val="C0C0C0"/>
                  </a:outerShdw>
                </a:effectLst>
              </a:rPr>
              <a:t> of Medical </a:t>
            </a:r>
            <a:r>
              <a:rPr lang="es-ES_tradnl" sz="1200" dirty="0" err="1">
                <a:effectLst>
                  <a:outerShdw blurRad="38100" dist="38100" dir="2700000" algn="tl">
                    <a:srgbClr val="C0C0C0"/>
                  </a:outerShdw>
                </a:effectLst>
              </a:rPr>
              <a:t>Journals</a:t>
            </a:r>
            <a:r>
              <a:rPr lang="es-ES_tradnl" sz="1200" dirty="0">
                <a:effectLst>
                  <a:outerShdw blurRad="38100" dist="38100" dir="2700000" algn="tl">
                    <a:srgbClr val="C0C0C0"/>
                  </a:outerShdw>
                </a:effectLst>
              </a:rPr>
              <a:t> </a:t>
            </a:r>
            <a:r>
              <a:rPr lang="es-ES_tradnl" sz="1200" dirty="0" err="1">
                <a:effectLst>
                  <a:outerShdw blurRad="38100" dist="38100" dir="2700000" algn="tl">
                    <a:srgbClr val="C0C0C0"/>
                  </a:outerShdw>
                </a:effectLst>
              </a:rPr>
              <a:t>Editors</a:t>
            </a:r>
            <a:r>
              <a:rPr lang="es-ES_tradnl" sz="1200" dirty="0">
                <a:effectLst>
                  <a:outerShdw blurRad="38100" dist="38100" dir="2700000" algn="tl">
                    <a:srgbClr val="C0C0C0"/>
                  </a:outerShdw>
                </a:effectLst>
              </a:rPr>
              <a:t> (ICMJE) 2010</a:t>
            </a:r>
          </a:p>
          <a:p>
            <a:pPr algn="r">
              <a:defRPr/>
            </a:pPr>
            <a:r>
              <a:rPr lang="es-ES_tradnl" sz="1200" dirty="0">
                <a:effectLst>
                  <a:outerShdw blurRad="38100" dist="38100" dir="2700000" algn="tl">
                    <a:srgbClr val="C0C0C0"/>
                  </a:outerShdw>
                </a:effectLst>
              </a:rPr>
              <a:t>http://www.icmje.org/</a:t>
            </a:r>
          </a:p>
        </p:txBody>
      </p:sp>
      <p:sp>
        <p:nvSpPr>
          <p:cNvPr id="4" name="Text Box 12"/>
          <p:cNvSpPr txBox="1">
            <a:spLocks noChangeArrowheads="1"/>
          </p:cNvSpPr>
          <p:nvPr/>
        </p:nvSpPr>
        <p:spPr bwMode="auto">
          <a:xfrm>
            <a:off x="1901825" y="1341438"/>
            <a:ext cx="5341938" cy="669925"/>
          </a:xfrm>
          <a:prstGeom prst="rect">
            <a:avLst/>
          </a:prstGeom>
          <a:solidFill>
            <a:srgbClr val="CCCCFF"/>
          </a:solidFill>
          <a:ln w="28575">
            <a:solidFill>
              <a:schemeClr val="accent2"/>
            </a:solidFill>
            <a:miter lim="800000"/>
            <a:headEnd/>
            <a:tailEnd/>
          </a:ln>
          <a:effectLst>
            <a:outerShdw dist="35921" dir="2700000" algn="ctr" rotWithShape="0">
              <a:schemeClr val="tx1"/>
            </a:outerShdw>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mtClean="0">
                <a:effectLst>
                  <a:outerShdw blurRad="38100" dist="38100" dir="2700000" algn="tl">
                    <a:srgbClr val="FFFFFF"/>
                  </a:outerShdw>
                </a:effectLst>
              </a:rPr>
              <a:t>¿Qué es lo conveniente?</a:t>
            </a:r>
          </a:p>
        </p:txBody>
      </p:sp>
      <p:sp>
        <p:nvSpPr>
          <p:cNvPr id="5" name="Rectangle 3"/>
          <p:cNvSpPr>
            <a:spLocks noChangeArrowheads="1"/>
          </p:cNvSpPr>
          <p:nvPr/>
        </p:nvSpPr>
        <p:spPr bwMode="auto">
          <a:xfrm>
            <a:off x="7345363" y="449265"/>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
        <p:nvSpPr>
          <p:cNvPr id="6"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4" name="Text Box 4"/>
          <p:cNvSpPr txBox="1">
            <a:spLocks noChangeArrowheads="1"/>
          </p:cNvSpPr>
          <p:nvPr/>
        </p:nvSpPr>
        <p:spPr bwMode="auto">
          <a:xfrm>
            <a:off x="3152775" y="836712"/>
            <a:ext cx="28384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400" dirty="0">
                <a:effectLst>
                  <a:outerShdw blurRad="38100" dist="38100" dir="2700000" algn="tl">
                    <a:srgbClr val="C0C0C0"/>
                  </a:outerShdw>
                </a:effectLst>
              </a:rPr>
              <a:t>Una palabra sobre:</a:t>
            </a:r>
          </a:p>
        </p:txBody>
      </p:sp>
      <p:sp>
        <p:nvSpPr>
          <p:cNvPr id="266245" name="Text Box 5"/>
          <p:cNvSpPr txBox="1">
            <a:spLocks noChangeArrowheads="1"/>
          </p:cNvSpPr>
          <p:nvPr/>
        </p:nvSpPr>
        <p:spPr bwMode="auto">
          <a:xfrm>
            <a:off x="3247662" y="1398319"/>
            <a:ext cx="2606804" cy="1077218"/>
          </a:xfrm>
          <a:prstGeom prst="rect">
            <a:avLst/>
          </a:prstGeom>
          <a:solidFill>
            <a:schemeClr val="accent2">
              <a:lumMod val="20000"/>
              <a:lumOff val="80000"/>
            </a:schemeClr>
          </a:solidFill>
          <a:ln>
            <a:noFill/>
          </a:ln>
          <a:effectLst/>
          <a:extLst/>
        </p:spPr>
        <p:txBody>
          <a:bodyPr wrap="none">
            <a:spAutoFit/>
          </a:bodyPr>
          <a:lstStyle/>
          <a:p>
            <a:pPr>
              <a:defRPr/>
            </a:pPr>
            <a:r>
              <a:rPr lang="es-ES" sz="4000" b="1" i="1" dirty="0">
                <a:solidFill>
                  <a:srgbClr val="CC0000"/>
                </a:solidFill>
                <a:effectLst>
                  <a:outerShdw blurRad="38100" dist="38100" dir="2700000" algn="tl">
                    <a:srgbClr val="C0C0C0"/>
                  </a:outerShdw>
                </a:effectLst>
              </a:rPr>
              <a:t>Copyright</a:t>
            </a:r>
          </a:p>
          <a:p>
            <a:pPr>
              <a:defRPr/>
            </a:pPr>
            <a:r>
              <a:rPr lang="es-ES" sz="2400" dirty="0">
                <a:effectLst>
                  <a:outerShdw blurRad="38100" dist="38100" dir="2700000" algn="tl">
                    <a:srgbClr val="C0C0C0"/>
                  </a:outerShdw>
                </a:effectLst>
              </a:rPr>
              <a:t>Derecho a copiar</a:t>
            </a:r>
          </a:p>
        </p:txBody>
      </p:sp>
      <p:sp>
        <p:nvSpPr>
          <p:cNvPr id="266249" name="Text Box 9"/>
          <p:cNvSpPr txBox="1">
            <a:spLocks noChangeArrowheads="1"/>
          </p:cNvSpPr>
          <p:nvPr/>
        </p:nvSpPr>
        <p:spPr bwMode="auto">
          <a:xfrm>
            <a:off x="1925638" y="2747963"/>
            <a:ext cx="5292725"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s-ES" sz="1800" dirty="0">
                <a:effectLst>
                  <a:outerShdw blurRad="38100" dist="38100" dir="2700000" algn="tl">
                    <a:srgbClr val="C0C0C0"/>
                  </a:outerShdw>
                </a:effectLst>
              </a:rPr>
              <a:t>Protección de autoría de trabajos originales que están fijos en medio tangible de expresión</a:t>
            </a:r>
          </a:p>
        </p:txBody>
      </p:sp>
      <p:sp>
        <p:nvSpPr>
          <p:cNvPr id="266250" name="Text Box 10"/>
          <p:cNvSpPr txBox="1">
            <a:spLocks noChangeArrowheads="1"/>
          </p:cNvSpPr>
          <p:nvPr/>
        </p:nvSpPr>
        <p:spPr bwMode="auto">
          <a:xfrm>
            <a:off x="2071688" y="3573463"/>
            <a:ext cx="5174815" cy="10618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defRPr/>
            </a:pPr>
            <a:r>
              <a:rPr lang="es-ES" sz="1800" dirty="0">
                <a:effectLst>
                  <a:outerShdw blurRad="38100" dist="38100" dir="2700000" algn="tl">
                    <a:srgbClr val="C0C0C0"/>
                  </a:outerShdw>
                </a:effectLst>
              </a:rPr>
              <a:t>C</a:t>
            </a:r>
            <a:r>
              <a:rPr lang="es-ES" sz="1800" i="1" dirty="0">
                <a:effectLst>
                  <a:outerShdw blurRad="38100" dist="38100" dir="2700000" algn="tl">
                    <a:srgbClr val="C0C0C0"/>
                  </a:outerShdw>
                </a:effectLst>
              </a:rPr>
              <a:t>opyright</a:t>
            </a:r>
            <a:r>
              <a:rPr lang="es-ES" sz="1800" dirty="0">
                <a:effectLst>
                  <a:outerShdw blurRad="38100" dist="38100" dir="2700000" algn="tl">
                    <a:srgbClr val="C0C0C0"/>
                  </a:outerShdw>
                </a:effectLst>
              </a:rPr>
              <a:t>  de autores o revistas:</a:t>
            </a:r>
          </a:p>
          <a:p>
            <a:pPr algn="l">
              <a:defRPr/>
            </a:pPr>
            <a:endParaRPr lang="es-ES" sz="900" dirty="0">
              <a:effectLst>
                <a:outerShdw blurRad="38100" dist="38100" dir="2700000" algn="tl">
                  <a:srgbClr val="C0C0C0"/>
                </a:outerShdw>
              </a:effectLst>
            </a:endParaRPr>
          </a:p>
          <a:p>
            <a:pPr algn="l">
              <a:defRPr/>
            </a:pPr>
            <a:r>
              <a:rPr lang="es-ES" sz="1800" dirty="0">
                <a:effectLst>
                  <a:outerShdw blurRad="38100" dist="38100" dir="2700000" algn="tl">
                    <a:srgbClr val="C0C0C0"/>
                  </a:outerShdw>
                </a:effectLst>
              </a:rPr>
              <a:t>- Para </a:t>
            </a:r>
            <a:r>
              <a:rPr lang="es-ES" sz="1800" dirty="0" smtClean="0">
                <a:effectLst>
                  <a:outerShdw blurRad="38100" dist="38100" dir="2700000" algn="tl">
                    <a:srgbClr val="C0C0C0"/>
                  </a:outerShdw>
                </a:effectLst>
              </a:rPr>
              <a:t>reproducir, distribuir, </a:t>
            </a:r>
            <a:r>
              <a:rPr lang="es-ES" sz="1800" dirty="0">
                <a:effectLst>
                  <a:outerShdw blurRad="38100" dist="38100" dir="2700000" algn="tl">
                    <a:srgbClr val="C0C0C0"/>
                  </a:outerShdw>
                </a:effectLst>
              </a:rPr>
              <a:t>mostrar trabajos</a:t>
            </a:r>
            <a:endParaRPr lang="es-ES" sz="800" dirty="0">
              <a:effectLst>
                <a:outerShdw blurRad="38100" dist="38100" dir="2700000" algn="tl">
                  <a:srgbClr val="C0C0C0"/>
                </a:outerShdw>
              </a:effectLst>
            </a:endParaRPr>
          </a:p>
          <a:p>
            <a:pPr algn="l">
              <a:defRPr/>
            </a:pPr>
            <a:r>
              <a:rPr lang="es-ES" sz="1800" dirty="0">
                <a:effectLst>
                  <a:outerShdw blurRad="38100" dist="38100" dir="2700000" algn="tl">
                    <a:srgbClr val="C0C0C0"/>
                  </a:outerShdw>
                </a:effectLst>
              </a:rPr>
              <a:t>- Otorgar a otros licencias para lo anterior</a:t>
            </a:r>
          </a:p>
        </p:txBody>
      </p:sp>
      <p:sp>
        <p:nvSpPr>
          <p:cNvPr id="266251" name="Text Box 11"/>
          <p:cNvSpPr txBox="1">
            <a:spLocks noChangeArrowheads="1"/>
          </p:cNvSpPr>
          <p:nvPr/>
        </p:nvSpPr>
        <p:spPr bwMode="auto">
          <a:xfrm>
            <a:off x="1387476" y="5805487"/>
            <a:ext cx="6300787"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r">
              <a:defRPr/>
            </a:pPr>
            <a:r>
              <a:rPr lang="es-ES" sz="1000" dirty="0">
                <a:effectLst>
                  <a:outerShdw blurRad="38100" dist="38100" dir="2700000" algn="tl">
                    <a:srgbClr val="C0C0C0"/>
                  </a:outerShdw>
                </a:effectLst>
              </a:rPr>
              <a:t>Texas </a:t>
            </a:r>
            <a:r>
              <a:rPr lang="es-ES" sz="1000" dirty="0" err="1">
                <a:effectLst>
                  <a:outerShdw blurRad="38100" dist="38100" dir="2700000" algn="tl">
                    <a:srgbClr val="C0C0C0"/>
                  </a:outerShdw>
                </a:effectLst>
              </a:rPr>
              <a:t>Heart</a:t>
            </a:r>
            <a:r>
              <a:rPr lang="es-ES" sz="1000" dirty="0">
                <a:effectLst>
                  <a:outerShdw blurRad="38100" dist="38100" dir="2700000" algn="tl">
                    <a:srgbClr val="C0C0C0"/>
                  </a:outerShdw>
                </a:effectLst>
              </a:rPr>
              <a:t> </a:t>
            </a:r>
            <a:r>
              <a:rPr lang="es-ES" sz="1000" dirty="0" err="1">
                <a:effectLst>
                  <a:outerShdw blurRad="38100" dist="38100" dir="2700000" algn="tl">
                    <a:srgbClr val="C0C0C0"/>
                  </a:outerShdw>
                </a:effectLst>
              </a:rPr>
              <a:t>Institute</a:t>
            </a:r>
            <a:r>
              <a:rPr lang="es-ES" sz="1000" dirty="0">
                <a:effectLst>
                  <a:outerShdw blurRad="38100" dist="38100" dir="2700000" algn="tl">
                    <a:srgbClr val="C0C0C0"/>
                  </a:outerShdw>
                </a:effectLst>
              </a:rPr>
              <a:t>  “</a:t>
            </a:r>
            <a:r>
              <a:rPr lang="es-ES" sz="1000" dirty="0" err="1">
                <a:effectLst>
                  <a:outerShdw blurRad="38100" dist="38100" dir="2700000" algn="tl">
                    <a:srgbClr val="C0C0C0"/>
                  </a:outerShdw>
                </a:effectLst>
              </a:rPr>
              <a:t>Ethics</a:t>
            </a:r>
            <a:r>
              <a:rPr lang="es-ES" sz="1000" dirty="0">
                <a:effectLst>
                  <a:outerShdw blurRad="38100" dist="38100" dir="2700000" algn="tl">
                    <a:srgbClr val="C0C0C0"/>
                  </a:outerShdw>
                </a:effectLst>
              </a:rPr>
              <a:t>: copyright, </a:t>
            </a:r>
            <a:r>
              <a:rPr lang="es-ES" sz="1000" dirty="0" err="1">
                <a:effectLst>
                  <a:outerShdw blurRad="38100" dist="38100" dir="2700000" algn="tl">
                    <a:srgbClr val="C0C0C0"/>
                  </a:outerShdw>
                </a:effectLst>
              </a:rPr>
              <a:t>plagiarism</a:t>
            </a:r>
            <a:r>
              <a:rPr lang="es-ES" sz="1000" dirty="0">
                <a:effectLst>
                  <a:outerShdw blurRad="38100" dist="38100" dir="2700000" algn="tl">
                    <a:srgbClr val="C0C0C0"/>
                  </a:outerShdw>
                </a:effectLst>
              </a:rPr>
              <a:t> </a:t>
            </a:r>
            <a:r>
              <a:rPr lang="es-ES" sz="1000" dirty="0" err="1">
                <a:effectLst>
                  <a:outerShdw blurRad="38100" dist="38100" dir="2700000" algn="tl">
                    <a:srgbClr val="C0C0C0"/>
                  </a:outerShdw>
                </a:effectLst>
              </a:rPr>
              <a:t>an</a:t>
            </a:r>
            <a:r>
              <a:rPr lang="es-ES" sz="1000" dirty="0">
                <a:effectLst>
                  <a:outerShdw blurRad="38100" dist="38100" dir="2700000" algn="tl">
                    <a:srgbClr val="C0C0C0"/>
                  </a:outerShdw>
                </a:effectLst>
              </a:rPr>
              <a:t> </a:t>
            </a:r>
            <a:r>
              <a:rPr lang="es-ES" sz="1000" dirty="0" err="1">
                <a:effectLst>
                  <a:outerShdw blurRad="38100" dist="38100" dir="2700000" algn="tl">
                    <a:srgbClr val="C0C0C0"/>
                  </a:outerShdw>
                </a:effectLst>
              </a:rPr>
              <a:t>theInternet</a:t>
            </a:r>
            <a:r>
              <a:rPr lang="es-ES" sz="1000" dirty="0">
                <a:effectLst>
                  <a:outerShdw blurRad="38100" dist="38100" dir="2700000" algn="tl">
                    <a:srgbClr val="C0C0C0"/>
                  </a:outerShdw>
                </a:effectLst>
              </a:rPr>
              <a:t>” 3er ed. 2009</a:t>
            </a:r>
          </a:p>
          <a:p>
            <a:pPr algn="r">
              <a:defRPr/>
            </a:pPr>
            <a:r>
              <a:rPr lang="es-ES" sz="1000" dirty="0">
                <a:effectLst>
                  <a:outerShdw blurRad="38100" dist="38100" dir="2700000" algn="tl">
                    <a:srgbClr val="C0C0C0"/>
                  </a:outerShdw>
                </a:effectLst>
              </a:rPr>
              <a:t>http://www.texasheartinstitute.org/Education/CME/explore/events/eventdetail_5018-cmeinfo.cfm</a:t>
            </a:r>
          </a:p>
        </p:txBody>
      </p:sp>
      <p:sp>
        <p:nvSpPr>
          <p:cNvPr id="266252" name="Text Box 12"/>
          <p:cNvSpPr txBox="1">
            <a:spLocks noChangeArrowheads="1"/>
          </p:cNvSpPr>
          <p:nvPr/>
        </p:nvSpPr>
        <p:spPr bwMode="auto">
          <a:xfrm>
            <a:off x="5942508" y="1628800"/>
            <a:ext cx="508000" cy="579437"/>
          </a:xfrm>
          <a:prstGeom prst="rect">
            <a:avLst/>
          </a:prstGeom>
          <a:solidFill>
            <a:srgbClr val="FFD1E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n-US" sz="3200" dirty="0">
                <a:effectLst>
                  <a:outerShdw blurRad="38100" dist="38100" dir="2700000" algn="tl">
                    <a:srgbClr val="FFFFFF"/>
                  </a:outerShdw>
                </a:effectLst>
              </a:rPr>
              <a:t>©</a:t>
            </a:r>
          </a:p>
        </p:txBody>
      </p:sp>
      <p:sp>
        <p:nvSpPr>
          <p:cNvPr id="266254" name="Rectangle 14"/>
          <p:cNvSpPr>
            <a:spLocks noChangeArrowheads="1"/>
          </p:cNvSpPr>
          <p:nvPr/>
        </p:nvSpPr>
        <p:spPr bwMode="auto">
          <a:xfrm>
            <a:off x="2651621" y="4745260"/>
            <a:ext cx="3798887"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defRPr/>
            </a:pPr>
            <a:r>
              <a:rPr lang="es-ES" sz="1800" dirty="0">
                <a:effectLst>
                  <a:outerShdw blurRad="38100" dist="38100" dir="2700000" algn="tl">
                    <a:srgbClr val="C0C0C0"/>
                  </a:outerShdw>
                </a:effectLst>
              </a:rPr>
              <a:t>Las revistas de </a:t>
            </a:r>
            <a:r>
              <a:rPr lang="es-ES" sz="1800" i="1" dirty="0">
                <a:effectLst>
                  <a:outerShdw blurRad="38100" dist="38100" dir="2700000" algn="tl">
                    <a:srgbClr val="C0C0C0"/>
                  </a:outerShdw>
                </a:effectLst>
              </a:rPr>
              <a:t>Open Access</a:t>
            </a:r>
            <a:r>
              <a:rPr lang="es-ES" sz="1800" dirty="0">
                <a:effectLst>
                  <a:outerShdw blurRad="38100" dist="38100" dir="2700000" algn="tl">
                    <a:srgbClr val="C0C0C0"/>
                  </a:outerShdw>
                </a:effectLst>
              </a:rPr>
              <a:t>  </a:t>
            </a:r>
          </a:p>
          <a:p>
            <a:pPr>
              <a:defRPr/>
            </a:pPr>
            <a:r>
              <a:rPr lang="es-ES" sz="1800" dirty="0">
                <a:effectLst>
                  <a:outerShdw blurRad="38100" dist="38100" dir="2700000" algn="tl">
                    <a:srgbClr val="C0C0C0"/>
                  </a:outerShdw>
                </a:effectLst>
              </a:rPr>
              <a:t>NO piden a los autores que les transfieran el </a:t>
            </a:r>
            <a:r>
              <a:rPr lang="es-ES" sz="1800" i="1" dirty="0">
                <a:effectLst>
                  <a:outerShdw blurRad="38100" dist="38100" dir="2700000" algn="tl">
                    <a:srgbClr val="C0C0C0"/>
                  </a:outerShdw>
                </a:effectLst>
              </a:rPr>
              <a:t>copyright</a:t>
            </a:r>
          </a:p>
        </p:txBody>
      </p:sp>
      <p:sp>
        <p:nvSpPr>
          <p:cNvPr id="10"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1" name="Rectangle 3"/>
          <p:cNvSpPr>
            <a:spLocks noChangeArrowheads="1"/>
          </p:cNvSpPr>
          <p:nvPr/>
        </p:nvSpPr>
        <p:spPr bwMode="auto">
          <a:xfrm>
            <a:off x="7133545"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66245"/>
                                        </p:tgtEl>
                                        <p:attrNameLst>
                                          <p:attrName>style.visibility</p:attrName>
                                        </p:attrNameLst>
                                      </p:cBhvr>
                                      <p:to>
                                        <p:strVal val="visible"/>
                                      </p:to>
                                    </p:set>
                                    <p:anim calcmode="lin" valueType="num">
                                      <p:cBhvr>
                                        <p:cTn id="7" dur="1000" fill="hold"/>
                                        <p:tgtEl>
                                          <p:spTgt spid="266245"/>
                                        </p:tgtEl>
                                        <p:attrNameLst>
                                          <p:attrName>ppt_x</p:attrName>
                                        </p:attrNameLst>
                                      </p:cBhvr>
                                      <p:tavLst>
                                        <p:tav tm="0">
                                          <p:val>
                                            <p:strVal val="#ppt_x-.2"/>
                                          </p:val>
                                        </p:tav>
                                        <p:tav tm="100000">
                                          <p:val>
                                            <p:strVal val="#ppt_x"/>
                                          </p:val>
                                        </p:tav>
                                      </p:tavLst>
                                    </p:anim>
                                    <p:anim calcmode="lin" valueType="num">
                                      <p:cBhvr>
                                        <p:cTn id="8" dur="1000" fill="hold"/>
                                        <p:tgtEl>
                                          <p:spTgt spid="266245"/>
                                        </p:tgtEl>
                                        <p:attrNameLst>
                                          <p:attrName>ppt_y</p:attrName>
                                        </p:attrNameLst>
                                      </p:cBhvr>
                                      <p:tavLst>
                                        <p:tav tm="0">
                                          <p:val>
                                            <p:strVal val="#ppt_y"/>
                                          </p:val>
                                        </p:tav>
                                        <p:tav tm="100000">
                                          <p:val>
                                            <p:strVal val="#ppt_y"/>
                                          </p:val>
                                        </p:tav>
                                      </p:tavLst>
                                    </p:anim>
                                    <p:animEffect transition="in" filter="wipe(right)" prLst="gradientSize: 0.1">
                                      <p:cBhvr>
                                        <p:cTn id="9" dur="1000"/>
                                        <p:tgtEl>
                                          <p:spTgt spid="266245"/>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266252"/>
                                        </p:tgtEl>
                                        <p:attrNameLst>
                                          <p:attrName>style.visibility</p:attrName>
                                        </p:attrNameLst>
                                      </p:cBhvr>
                                      <p:to>
                                        <p:strVal val="visible"/>
                                      </p:to>
                                    </p:set>
                                    <p:anim calcmode="lin" valueType="num">
                                      <p:cBhvr>
                                        <p:cTn id="12" dur="1000" fill="hold"/>
                                        <p:tgtEl>
                                          <p:spTgt spid="266252"/>
                                        </p:tgtEl>
                                        <p:attrNameLst>
                                          <p:attrName>ppt_x</p:attrName>
                                        </p:attrNameLst>
                                      </p:cBhvr>
                                      <p:tavLst>
                                        <p:tav tm="0">
                                          <p:val>
                                            <p:strVal val="#ppt_x-.2"/>
                                          </p:val>
                                        </p:tav>
                                        <p:tav tm="100000">
                                          <p:val>
                                            <p:strVal val="#ppt_x"/>
                                          </p:val>
                                        </p:tav>
                                      </p:tavLst>
                                    </p:anim>
                                    <p:anim calcmode="lin" valueType="num">
                                      <p:cBhvr>
                                        <p:cTn id="13" dur="1000" fill="hold"/>
                                        <p:tgtEl>
                                          <p:spTgt spid="266252"/>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66252"/>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24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25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62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45" grpId="0" animBg="1"/>
      <p:bldP spid="266249" grpId="0"/>
      <p:bldP spid="266250" grpId="0"/>
      <p:bldP spid="266252" grpId="0" animBg="1"/>
      <p:bldP spid="266254"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8" name="Text Box 4"/>
          <p:cNvSpPr txBox="1">
            <a:spLocks noChangeArrowheads="1"/>
          </p:cNvSpPr>
          <p:nvPr/>
        </p:nvSpPr>
        <p:spPr bwMode="auto">
          <a:xfrm>
            <a:off x="3152775" y="1196975"/>
            <a:ext cx="28384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400">
                <a:effectLst>
                  <a:outerShdw blurRad="38100" dist="38100" dir="2700000" algn="tl">
                    <a:srgbClr val="C0C0C0"/>
                  </a:outerShdw>
                </a:effectLst>
              </a:rPr>
              <a:t>Una palabra sobre:</a:t>
            </a:r>
          </a:p>
        </p:txBody>
      </p:sp>
      <p:sp>
        <p:nvSpPr>
          <p:cNvPr id="267269" name="Text Box 5"/>
          <p:cNvSpPr txBox="1">
            <a:spLocks noChangeArrowheads="1"/>
          </p:cNvSpPr>
          <p:nvPr/>
        </p:nvSpPr>
        <p:spPr bwMode="auto">
          <a:xfrm>
            <a:off x="3122733" y="1700213"/>
            <a:ext cx="2896948" cy="1015663"/>
          </a:xfrm>
          <a:prstGeom prst="rect">
            <a:avLst/>
          </a:prstGeom>
          <a:solidFill>
            <a:schemeClr val="accent2">
              <a:lumMod val="20000"/>
              <a:lumOff val="80000"/>
            </a:schemeClr>
          </a:solidFill>
          <a:ln>
            <a:noFill/>
          </a:ln>
          <a:effectLst/>
          <a:extLst/>
        </p:spPr>
        <p:txBody>
          <a:bodyPr wrap="none">
            <a:spAutoFit/>
          </a:bodyPr>
          <a:lstStyle/>
          <a:p>
            <a:pPr>
              <a:defRPr/>
            </a:pPr>
            <a:r>
              <a:rPr lang="es-ES" sz="4000" b="1" dirty="0">
                <a:solidFill>
                  <a:srgbClr val="CC0000"/>
                </a:solidFill>
                <a:effectLst>
                  <a:outerShdw blurRad="38100" dist="38100" dir="2700000" algn="tl">
                    <a:srgbClr val="C0C0C0"/>
                  </a:outerShdw>
                </a:effectLst>
              </a:rPr>
              <a:t>Uso Justo </a:t>
            </a:r>
          </a:p>
          <a:p>
            <a:pPr>
              <a:defRPr/>
            </a:pPr>
            <a:r>
              <a:rPr lang="es-ES" dirty="0">
                <a:effectLst>
                  <a:outerShdw blurRad="38100" dist="38100" dir="2700000" algn="tl">
                    <a:srgbClr val="C0C0C0"/>
                  </a:outerShdw>
                </a:effectLst>
              </a:rPr>
              <a:t>(</a:t>
            </a:r>
            <a:r>
              <a:rPr lang="es-ES" i="1" dirty="0" err="1">
                <a:effectLst>
                  <a:outerShdw blurRad="38100" dist="38100" dir="2700000" algn="tl">
                    <a:srgbClr val="C0C0C0"/>
                  </a:outerShdw>
                </a:effectLst>
              </a:rPr>
              <a:t>fair</a:t>
            </a:r>
            <a:r>
              <a:rPr lang="es-ES" i="1" dirty="0">
                <a:effectLst>
                  <a:outerShdw blurRad="38100" dist="38100" dir="2700000" algn="tl">
                    <a:srgbClr val="C0C0C0"/>
                  </a:outerShdw>
                </a:effectLst>
              </a:rPr>
              <a:t> use</a:t>
            </a:r>
            <a:r>
              <a:rPr lang="es-ES" dirty="0">
                <a:effectLst>
                  <a:outerShdw blurRad="38100" dist="38100" dir="2700000" algn="tl">
                    <a:srgbClr val="C0C0C0"/>
                  </a:outerShdw>
                </a:effectLst>
              </a:rPr>
              <a:t>)</a:t>
            </a:r>
          </a:p>
        </p:txBody>
      </p:sp>
      <p:sp>
        <p:nvSpPr>
          <p:cNvPr id="267270" name="Text Box 6"/>
          <p:cNvSpPr txBox="1">
            <a:spLocks noChangeArrowheads="1"/>
          </p:cNvSpPr>
          <p:nvPr/>
        </p:nvSpPr>
        <p:spPr bwMode="auto">
          <a:xfrm>
            <a:off x="1466850" y="2852738"/>
            <a:ext cx="6210300" cy="915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defRPr/>
            </a:pPr>
            <a:r>
              <a:rPr lang="es-ES" sz="1800">
                <a:effectLst>
                  <a:outerShdw blurRad="38100" dist="38100" dir="2700000" algn="tl">
                    <a:srgbClr val="C0C0C0"/>
                  </a:outerShdw>
                </a:effectLst>
              </a:rPr>
              <a:t>Uso limitado de pequeña cantidad de material para fines </a:t>
            </a:r>
          </a:p>
          <a:p>
            <a:pPr algn="l">
              <a:defRPr/>
            </a:pPr>
            <a:r>
              <a:rPr lang="es-ES" sz="1800">
                <a:effectLst>
                  <a:outerShdw blurRad="38100" dist="38100" dir="2700000" algn="tl">
                    <a:srgbClr val="C0C0C0"/>
                  </a:outerShdw>
                </a:effectLst>
              </a:rPr>
              <a:t>educativos, tiempo limitado, con referencias apropiadas</a:t>
            </a:r>
          </a:p>
          <a:p>
            <a:pPr algn="l">
              <a:defRPr/>
            </a:pPr>
            <a:r>
              <a:rPr lang="es-ES" sz="1800">
                <a:effectLst>
                  <a:outerShdw blurRad="38100" dist="38100" dir="2700000" algn="tl">
                    <a:srgbClr val="C0C0C0"/>
                  </a:outerShdw>
                </a:effectLst>
              </a:rPr>
              <a:t>y con trasformación del material</a:t>
            </a:r>
          </a:p>
        </p:txBody>
      </p:sp>
      <p:sp>
        <p:nvSpPr>
          <p:cNvPr id="267271" name="Text Box 7"/>
          <p:cNvSpPr txBox="1">
            <a:spLocks noChangeArrowheads="1"/>
          </p:cNvSpPr>
          <p:nvPr/>
        </p:nvSpPr>
        <p:spPr bwMode="auto">
          <a:xfrm>
            <a:off x="2278063" y="4005263"/>
            <a:ext cx="4586287"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800">
                <a:effectLst>
                  <a:outerShdw blurRad="38100" dist="38100" dir="2700000" algn="tl">
                    <a:srgbClr val="C0C0C0"/>
                  </a:outerShdw>
                </a:effectLst>
              </a:rPr>
              <a:t>Pero mejor pedir autorización para usarlo</a:t>
            </a:r>
          </a:p>
          <a:p>
            <a:pPr>
              <a:defRPr/>
            </a:pPr>
            <a:r>
              <a:rPr lang="es-ES" sz="1800">
                <a:effectLst>
                  <a:outerShdw blurRad="38100" dist="38100" dir="2700000" algn="tl">
                    <a:srgbClr val="C0C0C0"/>
                  </a:outerShdw>
                </a:effectLst>
              </a:rPr>
              <a:t>Usar imágenes sin </a:t>
            </a:r>
            <a:r>
              <a:rPr lang="es-ES" sz="1800" i="1">
                <a:effectLst>
                  <a:outerShdw blurRad="38100" dist="38100" dir="2700000" algn="tl">
                    <a:srgbClr val="C0C0C0"/>
                  </a:outerShdw>
                </a:effectLst>
              </a:rPr>
              <a:t>copyright</a:t>
            </a:r>
          </a:p>
        </p:txBody>
      </p:sp>
      <p:sp>
        <p:nvSpPr>
          <p:cNvPr id="267272" name="Text Box 8"/>
          <p:cNvSpPr txBox="1">
            <a:spLocks noChangeArrowheads="1"/>
          </p:cNvSpPr>
          <p:nvPr/>
        </p:nvSpPr>
        <p:spPr bwMode="auto">
          <a:xfrm>
            <a:off x="3492500" y="5013325"/>
            <a:ext cx="38449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200" i="1">
                <a:effectLst>
                  <a:outerShdw blurRad="38100" dist="38100" dir="2700000" algn="tl">
                    <a:srgbClr val="C0C0C0"/>
                  </a:outerShdw>
                </a:effectLst>
              </a:rPr>
              <a:t>Fair Use. </a:t>
            </a:r>
            <a:r>
              <a:rPr lang="es-ES" sz="1200">
                <a:effectLst>
                  <a:outerShdw blurRad="38100" dist="38100" dir="2700000" algn="tl">
                    <a:srgbClr val="C0C0C0"/>
                  </a:outerShdw>
                </a:effectLst>
              </a:rPr>
              <a:t>En: The Owl in Purdue</a:t>
            </a:r>
          </a:p>
          <a:p>
            <a:pPr algn="r">
              <a:defRPr/>
            </a:pPr>
            <a:r>
              <a:rPr lang="es-ES" sz="1200">
                <a:effectLst>
                  <a:outerShdw blurRad="38100" dist="38100" dir="2700000" algn="tl">
                    <a:srgbClr val="C0C0C0"/>
                  </a:outerShdw>
                </a:effectLst>
              </a:rPr>
              <a:t>http://owl.english.purdue.edu/owl/resource/731/01</a:t>
            </a:r>
          </a:p>
        </p:txBody>
      </p:sp>
      <p:sp>
        <p:nvSpPr>
          <p:cNvPr id="9"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10"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67269"/>
                                        </p:tgtEl>
                                        <p:attrNameLst>
                                          <p:attrName>style.visibility</p:attrName>
                                        </p:attrNameLst>
                                      </p:cBhvr>
                                      <p:to>
                                        <p:strVal val="visible"/>
                                      </p:to>
                                    </p:set>
                                    <p:anim calcmode="lin" valueType="num">
                                      <p:cBhvr>
                                        <p:cTn id="7" dur="1000" fill="hold"/>
                                        <p:tgtEl>
                                          <p:spTgt spid="267269"/>
                                        </p:tgtEl>
                                        <p:attrNameLst>
                                          <p:attrName>ppt_x</p:attrName>
                                        </p:attrNameLst>
                                      </p:cBhvr>
                                      <p:tavLst>
                                        <p:tav tm="0">
                                          <p:val>
                                            <p:strVal val="#ppt_x-.2"/>
                                          </p:val>
                                        </p:tav>
                                        <p:tav tm="100000">
                                          <p:val>
                                            <p:strVal val="#ppt_x"/>
                                          </p:val>
                                        </p:tav>
                                      </p:tavLst>
                                    </p:anim>
                                    <p:anim calcmode="lin" valueType="num">
                                      <p:cBhvr>
                                        <p:cTn id="8" dur="1000" fill="hold"/>
                                        <p:tgtEl>
                                          <p:spTgt spid="267269"/>
                                        </p:tgtEl>
                                        <p:attrNameLst>
                                          <p:attrName>ppt_y</p:attrName>
                                        </p:attrNameLst>
                                      </p:cBhvr>
                                      <p:tavLst>
                                        <p:tav tm="0">
                                          <p:val>
                                            <p:strVal val="#ppt_y"/>
                                          </p:val>
                                        </p:tav>
                                        <p:tav tm="100000">
                                          <p:val>
                                            <p:strVal val="#ppt_y"/>
                                          </p:val>
                                        </p:tav>
                                      </p:tavLst>
                                    </p:anim>
                                    <p:animEffect transition="in" filter="wipe(right)" prLst="gradientSize: 0.1">
                                      <p:cBhvr>
                                        <p:cTn id="9" dur="1000"/>
                                        <p:tgtEl>
                                          <p:spTgt spid="26726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67270"/>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72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69" grpId="0" animBg="1"/>
      <p:bldP spid="267270" grpId="0"/>
      <p:bldP spid="267271"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8" name="Text Box 4"/>
          <p:cNvSpPr txBox="1">
            <a:spLocks noChangeArrowheads="1"/>
          </p:cNvSpPr>
          <p:nvPr/>
        </p:nvSpPr>
        <p:spPr bwMode="auto">
          <a:xfrm>
            <a:off x="2160123" y="1341438"/>
            <a:ext cx="4823756" cy="830997"/>
          </a:xfrm>
          <a:prstGeom prst="rect">
            <a:avLst/>
          </a:prstGeom>
          <a:solidFill>
            <a:srgbClr val="FFCCFF"/>
          </a:solidFill>
          <a:ln w="28575">
            <a:solidFill>
              <a:srgbClr val="B82C00"/>
            </a:solidFill>
            <a:miter lim="800000"/>
            <a:headEnd/>
            <a:tailEnd/>
          </a:ln>
          <a:effectLst>
            <a:outerShdw dist="35921" dir="2700000" algn="ctr" rotWithShape="0">
              <a:schemeClr val="tx1"/>
            </a:outerShdw>
          </a:effectLst>
        </p:spPr>
        <p:txBody>
          <a:bodyPr wrap="none">
            <a:spAutoFit/>
          </a:bodyPr>
          <a:lstStyle/>
          <a:p>
            <a:pPr>
              <a:defRPr/>
            </a:pPr>
            <a:r>
              <a:rPr lang="es-ES_tradnl" sz="2400" b="1">
                <a:effectLst>
                  <a:outerShdw blurRad="38100" dist="38100" dir="2700000" algn="tl">
                    <a:srgbClr val="FFFFFF"/>
                  </a:outerShdw>
                </a:effectLst>
              </a:rPr>
              <a:t>¿Qué deben hacer los autores </a:t>
            </a:r>
          </a:p>
          <a:p>
            <a:pPr>
              <a:defRPr/>
            </a:pPr>
            <a:r>
              <a:rPr lang="es-ES_tradnl" sz="2400" b="1">
                <a:effectLst>
                  <a:outerShdw blurRad="38100" dist="38100" dir="2700000" algn="tl">
                    <a:srgbClr val="FFFFFF"/>
                  </a:outerShdw>
                </a:effectLst>
              </a:rPr>
              <a:t>con errores descubiertos??</a:t>
            </a:r>
          </a:p>
        </p:txBody>
      </p:sp>
      <p:sp>
        <p:nvSpPr>
          <p:cNvPr id="262149" name="Text Box 5"/>
          <p:cNvSpPr txBox="1">
            <a:spLocks noChangeArrowheads="1"/>
          </p:cNvSpPr>
          <p:nvPr/>
        </p:nvSpPr>
        <p:spPr bwMode="auto">
          <a:xfrm>
            <a:off x="1563688" y="2420938"/>
            <a:ext cx="6021387" cy="457200"/>
          </a:xfrm>
          <a:prstGeom prst="rect">
            <a:avLst/>
          </a:prstGeom>
          <a:solidFill>
            <a:srgbClr val="CCCCFF"/>
          </a:solidFill>
          <a:ln>
            <a:noFill/>
          </a:ln>
          <a:effectLst/>
          <a:extLst/>
        </p:spPr>
        <p:txBody>
          <a:bodyPr wrap="none">
            <a:spAutoFit/>
          </a:bodyPr>
          <a:lstStyle/>
          <a:p>
            <a:pPr>
              <a:defRPr/>
            </a:pPr>
            <a:r>
              <a:rPr lang="es-ES_tradnl" sz="2400">
                <a:effectLst>
                  <a:outerShdw blurRad="38100" dist="38100" dir="2700000" algn="tl">
                    <a:srgbClr val="FFFFFF"/>
                  </a:outerShdw>
                </a:effectLst>
              </a:rPr>
              <a:t>Los errores NO son conducta deshonesta</a:t>
            </a:r>
          </a:p>
        </p:txBody>
      </p:sp>
      <p:sp>
        <p:nvSpPr>
          <p:cNvPr id="262150" name="Text Box 6"/>
          <p:cNvSpPr txBox="1">
            <a:spLocks noChangeArrowheads="1"/>
          </p:cNvSpPr>
          <p:nvPr/>
        </p:nvSpPr>
        <p:spPr bwMode="auto">
          <a:xfrm>
            <a:off x="1804988" y="3068638"/>
            <a:ext cx="5791200" cy="2268537"/>
          </a:xfrm>
          <a:prstGeom prst="rect">
            <a:avLst/>
          </a:prstGeom>
          <a:solidFill>
            <a:srgbClr val="FFC8B7"/>
          </a:solidFill>
          <a:ln>
            <a:noFill/>
          </a:ln>
          <a:effectLst/>
          <a:extLst/>
        </p:spPr>
        <p:txBody>
          <a:bodyPr>
            <a:spAutoFit/>
          </a:bodyPr>
          <a:lstStyle/>
          <a:p>
            <a:pPr algn="l">
              <a:lnSpc>
                <a:spcPct val="110000"/>
              </a:lnSpc>
              <a:buClr>
                <a:srgbClr val="CC0000"/>
              </a:buClr>
              <a:buSzPct val="160000"/>
              <a:buFontTx/>
              <a:buChar char="•"/>
              <a:defRPr/>
            </a:pPr>
            <a:r>
              <a:rPr lang="es-ES_tradnl">
                <a:effectLst>
                  <a:outerShdw blurRad="38100" dist="38100" dir="2700000" algn="tl">
                    <a:srgbClr val="FFFFFF"/>
                  </a:outerShdw>
                </a:effectLst>
              </a:rPr>
              <a:t> Si son menores se escribe a la revista para  </a:t>
            </a:r>
          </a:p>
          <a:p>
            <a:pPr algn="l">
              <a:lnSpc>
                <a:spcPct val="110000"/>
              </a:lnSpc>
              <a:buClr>
                <a:srgbClr val="CC0000"/>
              </a:buClr>
              <a:buSzPct val="160000"/>
              <a:defRPr/>
            </a:pPr>
            <a:r>
              <a:rPr lang="es-ES_tradnl">
                <a:effectLst>
                  <a:outerShdw blurRad="38100" dist="38100" dir="2700000" algn="tl">
                    <a:srgbClr val="FFFFFF"/>
                  </a:outerShdw>
                </a:effectLst>
              </a:rPr>
              <a:t>    describir el error, esto va como </a:t>
            </a:r>
            <a:r>
              <a:rPr lang="es-ES_tradnl" sz="2400" i="1">
                <a:solidFill>
                  <a:srgbClr val="CC3300"/>
                </a:solidFill>
                <a:effectLst>
                  <a:outerShdw blurRad="38100" dist="38100" dir="2700000" algn="tl">
                    <a:srgbClr val="000000"/>
                  </a:outerShdw>
                </a:effectLst>
              </a:rPr>
              <a:t>Erratum</a:t>
            </a:r>
          </a:p>
          <a:p>
            <a:pPr algn="l">
              <a:lnSpc>
                <a:spcPct val="110000"/>
              </a:lnSpc>
              <a:buClr>
                <a:srgbClr val="CC0000"/>
              </a:buClr>
              <a:buSzPct val="160000"/>
              <a:buFontTx/>
              <a:buChar char="•"/>
              <a:defRPr/>
            </a:pPr>
            <a:endParaRPr lang="es-ES_tradnl" sz="900" i="1">
              <a:solidFill>
                <a:srgbClr val="CC3300"/>
              </a:solidFill>
              <a:effectLst>
                <a:outerShdw blurRad="38100" dist="38100" dir="2700000" algn="tl">
                  <a:srgbClr val="000000"/>
                </a:outerShdw>
              </a:effectLst>
            </a:endParaRPr>
          </a:p>
          <a:p>
            <a:pPr algn="l">
              <a:lnSpc>
                <a:spcPct val="110000"/>
              </a:lnSpc>
              <a:buClr>
                <a:srgbClr val="CC0000"/>
              </a:buClr>
              <a:buSzPct val="160000"/>
              <a:buFontTx/>
              <a:buChar char="•"/>
              <a:defRPr/>
            </a:pPr>
            <a:r>
              <a:rPr lang="es-ES_tradnl">
                <a:effectLst>
                  <a:outerShdw blurRad="38100" dist="38100" dir="2700000" algn="tl">
                    <a:srgbClr val="FFFFFF"/>
                  </a:outerShdw>
                </a:effectLst>
              </a:rPr>
              <a:t> Si son serios van como </a:t>
            </a:r>
            <a:r>
              <a:rPr lang="es-ES_tradnl" sz="2400">
                <a:solidFill>
                  <a:srgbClr val="CC3300"/>
                </a:solidFill>
                <a:effectLst>
                  <a:outerShdw blurRad="38100" dist="38100" dir="2700000" algn="tl">
                    <a:srgbClr val="000000"/>
                  </a:outerShdw>
                </a:effectLst>
              </a:rPr>
              <a:t>Correcciones</a:t>
            </a:r>
          </a:p>
          <a:p>
            <a:pPr algn="l">
              <a:lnSpc>
                <a:spcPct val="110000"/>
              </a:lnSpc>
              <a:buClr>
                <a:srgbClr val="CC0000"/>
              </a:buClr>
              <a:buSzPct val="160000"/>
              <a:defRPr/>
            </a:pPr>
            <a:endParaRPr lang="es-ES_tradnl" sz="900">
              <a:solidFill>
                <a:srgbClr val="CC3300"/>
              </a:solidFill>
              <a:effectLst>
                <a:outerShdw blurRad="38100" dist="38100" dir="2700000" algn="tl">
                  <a:srgbClr val="000000"/>
                </a:outerShdw>
              </a:effectLst>
            </a:endParaRPr>
          </a:p>
          <a:p>
            <a:pPr algn="l">
              <a:lnSpc>
                <a:spcPct val="110000"/>
              </a:lnSpc>
              <a:buClr>
                <a:srgbClr val="CC0000"/>
              </a:buClr>
              <a:buSzPct val="160000"/>
              <a:buFontTx/>
              <a:buChar char="•"/>
              <a:defRPr/>
            </a:pPr>
            <a:r>
              <a:rPr lang="es-ES_tradnl">
                <a:effectLst>
                  <a:outerShdw blurRad="38100" dist="38100" dir="2700000" algn="tl">
                    <a:srgbClr val="FFFFFF"/>
                  </a:outerShdw>
                </a:effectLst>
              </a:rPr>
              <a:t> Si son tan graves que invalidan el artículo  </a:t>
            </a:r>
          </a:p>
          <a:p>
            <a:pPr algn="l">
              <a:lnSpc>
                <a:spcPct val="110000"/>
              </a:lnSpc>
              <a:buClr>
                <a:srgbClr val="CC0000"/>
              </a:buClr>
              <a:buSzPct val="160000"/>
              <a:defRPr/>
            </a:pPr>
            <a:r>
              <a:rPr lang="es-ES_tradnl">
                <a:effectLst>
                  <a:outerShdw blurRad="38100" dist="38100" dir="2700000" algn="tl">
                    <a:srgbClr val="FFFFFF"/>
                  </a:outerShdw>
                </a:effectLst>
              </a:rPr>
              <a:t>    se pide su </a:t>
            </a:r>
            <a:r>
              <a:rPr lang="es-ES_tradnl" sz="2400">
                <a:solidFill>
                  <a:srgbClr val="CC3300"/>
                </a:solidFill>
                <a:effectLst>
                  <a:outerShdw blurRad="38100" dist="38100" dir="2700000" algn="tl">
                    <a:srgbClr val="000000"/>
                  </a:outerShdw>
                </a:effectLst>
              </a:rPr>
              <a:t>RETRACTACIÓN</a:t>
            </a:r>
          </a:p>
        </p:txBody>
      </p:sp>
      <p:sp>
        <p:nvSpPr>
          <p:cNvPr id="106503" name="Text Box 7"/>
          <p:cNvSpPr txBox="1">
            <a:spLocks noChangeArrowheads="1"/>
          </p:cNvSpPr>
          <p:nvPr/>
        </p:nvSpPr>
        <p:spPr bwMode="auto">
          <a:xfrm>
            <a:off x="3348038" y="5445125"/>
            <a:ext cx="4233862" cy="639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r" eaLnBrk="1" hangingPunct="1"/>
            <a:r>
              <a:rPr lang="es-ES_tradnl" sz="1200" i="1" dirty="0" err="1"/>
              <a:t>Responsible</a:t>
            </a:r>
            <a:r>
              <a:rPr lang="es-ES_tradnl" sz="1200" i="1" dirty="0"/>
              <a:t> </a:t>
            </a:r>
            <a:r>
              <a:rPr lang="es-ES_tradnl" sz="1200" i="1" dirty="0" err="1"/>
              <a:t>Autorship</a:t>
            </a:r>
            <a:r>
              <a:rPr lang="es-ES_tradnl" sz="1200" i="1" dirty="0"/>
              <a:t> and Peer </a:t>
            </a:r>
            <a:r>
              <a:rPr lang="es-ES_tradnl" sz="1200" i="1" dirty="0" err="1"/>
              <a:t>Reviewing</a:t>
            </a:r>
            <a:r>
              <a:rPr lang="es-ES_tradnl" sz="1200" dirty="0"/>
              <a:t>. </a:t>
            </a:r>
          </a:p>
          <a:p>
            <a:pPr algn="r" eaLnBrk="1" hangingPunct="1"/>
            <a:r>
              <a:rPr lang="es-ES_tradnl" sz="1200" dirty="0"/>
              <a:t>RCR. Columbia </a:t>
            </a:r>
            <a:r>
              <a:rPr lang="es-ES_tradnl" sz="1200" dirty="0" err="1"/>
              <a:t>University</a:t>
            </a:r>
            <a:r>
              <a:rPr lang="es-ES_tradnl" sz="1200" dirty="0"/>
              <a:t>.</a:t>
            </a:r>
          </a:p>
          <a:p>
            <a:pPr algn="r" eaLnBrk="1" hangingPunct="1"/>
            <a:r>
              <a:rPr lang="es-ES_tradnl" sz="1200" dirty="0"/>
              <a:t>http://ccnmtl.columbia.edu/projectsrcr/rcr_authorship/</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9"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
        <p:nvSpPr>
          <p:cNvPr id="10" name="Text Box 22"/>
          <p:cNvSpPr txBox="1">
            <a:spLocks noChangeArrowheads="1"/>
          </p:cNvSpPr>
          <p:nvPr/>
        </p:nvSpPr>
        <p:spPr bwMode="auto">
          <a:xfrm>
            <a:off x="560567" y="765175"/>
            <a:ext cx="1079143" cy="769441"/>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214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214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62150">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62150">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62150">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62150">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6215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8" grpId="0" animBg="1"/>
      <p:bldP spid="262149"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0" name="Text Box 10"/>
          <p:cNvSpPr txBox="1">
            <a:spLocks noChangeArrowheads="1"/>
          </p:cNvSpPr>
          <p:nvPr/>
        </p:nvSpPr>
        <p:spPr bwMode="auto">
          <a:xfrm>
            <a:off x="1439863" y="1652588"/>
            <a:ext cx="6264275" cy="2830512"/>
          </a:xfrm>
          <a:prstGeom prst="rect">
            <a:avLst/>
          </a:prstGeom>
          <a:solidFill>
            <a:srgbClr val="FFD5D5"/>
          </a:solidFill>
          <a:ln w="28575">
            <a:solidFill>
              <a:srgbClr val="CC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30000"/>
              </a:lnSpc>
              <a:buClr>
                <a:srgbClr val="D60093"/>
              </a:buClr>
              <a:defRPr/>
            </a:pPr>
            <a:r>
              <a:rPr lang="es-ES_tradnl" sz="3200" dirty="0">
                <a:effectLst>
                  <a:outerShdw blurRad="38100" dist="38100" dir="2700000" algn="tl">
                    <a:srgbClr val="FFFFFF"/>
                  </a:outerShdw>
                </a:effectLst>
              </a:rPr>
              <a:t>Admitir un error </a:t>
            </a:r>
          </a:p>
          <a:p>
            <a:pPr>
              <a:lnSpc>
                <a:spcPct val="130000"/>
              </a:lnSpc>
              <a:buClr>
                <a:srgbClr val="D60093"/>
              </a:buClr>
              <a:defRPr/>
            </a:pPr>
            <a:r>
              <a:rPr lang="es-ES_tradnl" sz="2400" dirty="0">
                <a:effectLst>
                  <a:outerShdw blurRad="38100" dist="38100" dir="2700000" algn="tl">
                    <a:srgbClr val="FFFFFF"/>
                  </a:outerShdw>
                </a:effectLst>
              </a:rPr>
              <a:t>es signo de </a:t>
            </a:r>
          </a:p>
          <a:p>
            <a:pPr>
              <a:lnSpc>
                <a:spcPct val="130000"/>
              </a:lnSpc>
              <a:buClr>
                <a:srgbClr val="D60093"/>
              </a:buClr>
              <a:defRPr/>
            </a:pPr>
            <a:r>
              <a:rPr lang="es-ES_tradnl" sz="2400" dirty="0">
                <a:effectLst>
                  <a:outerShdw blurRad="38100" dist="38100" dir="2700000" algn="tl">
                    <a:srgbClr val="FFFFFF"/>
                  </a:outerShdw>
                </a:effectLst>
              </a:rPr>
              <a:t>INTEGRIDAD, VALENTÍA</a:t>
            </a:r>
          </a:p>
          <a:p>
            <a:pPr>
              <a:lnSpc>
                <a:spcPct val="130000"/>
              </a:lnSpc>
              <a:buClr>
                <a:srgbClr val="D60093"/>
              </a:buClr>
              <a:defRPr/>
            </a:pPr>
            <a:r>
              <a:rPr lang="es-ES_tradnl" sz="2400" dirty="0">
                <a:effectLst>
                  <a:outerShdw blurRad="38100" dist="38100" dir="2700000" algn="tl">
                    <a:srgbClr val="FFFFFF"/>
                  </a:outerShdw>
                </a:effectLst>
              </a:rPr>
              <a:t> y PREOCUPACIÓN</a:t>
            </a:r>
          </a:p>
          <a:p>
            <a:pPr>
              <a:lnSpc>
                <a:spcPct val="130000"/>
              </a:lnSpc>
              <a:buClr>
                <a:srgbClr val="D60093"/>
              </a:buClr>
              <a:defRPr/>
            </a:pPr>
            <a:r>
              <a:rPr lang="es-ES_tradnl" sz="2400" dirty="0">
                <a:effectLst>
                  <a:outerShdw blurRad="38100" dist="38100" dir="2700000" algn="tl">
                    <a:srgbClr val="FFFFFF"/>
                  </a:outerShdw>
                </a:effectLst>
              </a:rPr>
              <a:t>por mantener la veracidad de la literatura</a:t>
            </a:r>
          </a:p>
          <a:p>
            <a:pPr>
              <a:lnSpc>
                <a:spcPct val="130000"/>
              </a:lnSpc>
              <a:buClr>
                <a:srgbClr val="D60093"/>
              </a:buClr>
              <a:defRPr/>
            </a:pPr>
            <a:endParaRPr lang="es-ES_tradnl" sz="900" dirty="0">
              <a:effectLst>
                <a:outerShdw blurRad="38100" dist="38100" dir="2700000" algn="tl">
                  <a:srgbClr val="FFFFFF"/>
                </a:outerShdw>
              </a:effectLst>
            </a:endParaRPr>
          </a:p>
        </p:txBody>
      </p:sp>
      <p:sp>
        <p:nvSpPr>
          <p:cNvPr id="122891" name="Text Box 11"/>
          <p:cNvSpPr txBox="1">
            <a:spLocks noChangeArrowheads="1"/>
          </p:cNvSpPr>
          <p:nvPr/>
        </p:nvSpPr>
        <p:spPr bwMode="auto">
          <a:xfrm>
            <a:off x="1258888" y="4652963"/>
            <a:ext cx="6624637" cy="914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defRPr/>
            </a:pPr>
            <a:r>
              <a:rPr lang="es-ES" dirty="0">
                <a:effectLst>
                  <a:outerShdw blurRad="38100" dist="38100" dir="2700000" algn="tl">
                    <a:srgbClr val="FFFFFF"/>
                  </a:outerShdw>
                </a:effectLst>
              </a:rPr>
              <a:t>Ej.</a:t>
            </a:r>
            <a:r>
              <a:rPr lang="es-ES" b="1" dirty="0">
                <a:effectLst>
                  <a:outerShdw blurRad="38100" dist="38100" dir="2700000" algn="tl">
                    <a:srgbClr val="FFFFFF"/>
                  </a:outerShdw>
                </a:effectLst>
              </a:rPr>
              <a:t> </a:t>
            </a:r>
            <a:r>
              <a:rPr lang="es-ES" dirty="0">
                <a:effectLst>
                  <a:outerShdw blurRad="38100" dist="38100" dir="2700000" algn="tl">
                    <a:srgbClr val="FFFFFF"/>
                  </a:outerShdw>
                </a:effectLst>
              </a:rPr>
              <a:t>Autores piden voluntariamente retirar artículo de </a:t>
            </a:r>
            <a:r>
              <a:rPr lang="es-ES" i="1" dirty="0" err="1">
                <a:effectLst>
                  <a:outerShdw blurRad="38100" dist="38100" dir="2700000" algn="tl">
                    <a:srgbClr val="FFFFFF"/>
                  </a:outerShdw>
                </a:effectLst>
              </a:rPr>
              <a:t>Nature</a:t>
            </a:r>
            <a:r>
              <a:rPr lang="es-ES" dirty="0">
                <a:effectLst>
                  <a:outerShdw blurRad="38100" dist="38100" dir="2700000" algn="tl">
                    <a:srgbClr val="FFFFFF"/>
                  </a:outerShdw>
                </a:effectLst>
              </a:rPr>
              <a:t> por preocupación respecto a resultados</a:t>
            </a:r>
          </a:p>
          <a:p>
            <a:pPr>
              <a:defRPr/>
            </a:pPr>
            <a:r>
              <a:rPr lang="es-ES" sz="1400" dirty="0">
                <a:effectLst>
                  <a:outerShdw blurRad="38100" dist="38100" dir="2700000" algn="tl">
                    <a:srgbClr val="FFFFFF"/>
                  </a:outerShdw>
                </a:effectLst>
              </a:rPr>
              <a:t>                                                                              </a:t>
            </a:r>
            <a:r>
              <a:rPr lang="es-ES" sz="1400" dirty="0" err="1">
                <a:effectLst>
                  <a:outerShdw blurRad="38100" dist="38100" dir="2700000" algn="tl">
                    <a:srgbClr val="FFFFFF"/>
                  </a:outerShdw>
                </a:effectLst>
              </a:rPr>
              <a:t>Nature</a:t>
            </a:r>
            <a:r>
              <a:rPr lang="es-ES" sz="1400" dirty="0">
                <a:effectLst>
                  <a:outerShdw blurRad="38100" dist="38100" dir="2700000" algn="tl">
                    <a:srgbClr val="FFFFFF"/>
                  </a:outerShdw>
                </a:effectLst>
              </a:rPr>
              <a:t> 2010 463: 495-500</a:t>
            </a: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8"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22890"/>
                                        </p:tgtEl>
                                        <p:attrNameLst>
                                          <p:attrName>style.visibility</p:attrName>
                                        </p:attrNameLst>
                                      </p:cBhvr>
                                      <p:to>
                                        <p:strVal val="visible"/>
                                      </p:to>
                                    </p:set>
                                    <p:anim calcmode="discrete" valueType="clr">
                                      <p:cBhvr override="childStyle">
                                        <p:cTn id="7" dur="80"/>
                                        <p:tgtEl>
                                          <p:spTgt spid="12289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2890"/>
                                        </p:tgtEl>
                                        <p:attrNameLst>
                                          <p:attrName>fillcolor</p:attrName>
                                        </p:attrNameLst>
                                      </p:cBhvr>
                                      <p:tavLst>
                                        <p:tav tm="0">
                                          <p:val>
                                            <p:clrVal>
                                              <a:schemeClr val="accent2"/>
                                            </p:clrVal>
                                          </p:val>
                                        </p:tav>
                                        <p:tav tm="50000">
                                          <p:val>
                                            <p:clrVal>
                                              <a:schemeClr val="hlink"/>
                                            </p:clrVal>
                                          </p:val>
                                        </p:tav>
                                      </p:tavLst>
                                    </p:anim>
                                    <p:set>
                                      <p:cBhvr>
                                        <p:cTn id="9" dur="80"/>
                                        <p:tgtEl>
                                          <p:spTgt spid="12289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90"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31" name="Rectangle 7"/>
          <p:cNvSpPr>
            <a:spLocks noChangeArrowheads="1"/>
          </p:cNvSpPr>
          <p:nvPr/>
        </p:nvSpPr>
        <p:spPr bwMode="auto">
          <a:xfrm>
            <a:off x="1062038" y="2349500"/>
            <a:ext cx="7019925" cy="27924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defRPr/>
            </a:pPr>
            <a:r>
              <a:rPr lang="es-ES" sz="1600">
                <a:effectLst>
                  <a:outerShdw blurRad="38100" dist="38100" dir="2700000" algn="tl">
                    <a:srgbClr val="FFFFFF"/>
                  </a:outerShdw>
                </a:effectLst>
              </a:rPr>
              <a:t>Nature 2010 Jan 28; 463:495-500. doi: 10.1038/nature08749.</a:t>
            </a:r>
          </a:p>
          <a:p>
            <a:pPr algn="l">
              <a:spcBef>
                <a:spcPct val="50000"/>
              </a:spcBef>
              <a:defRPr/>
            </a:pPr>
            <a:r>
              <a:rPr lang="es-ES" sz="1600" b="1" i="1">
                <a:effectLst>
                  <a:outerShdw blurRad="38100" dist="38100" dir="2700000" algn="tl">
                    <a:srgbClr val="FFFFFF"/>
                  </a:outerShdw>
                </a:effectLst>
              </a:rPr>
              <a:t>Systemic signals regulate ageing and rejuvenation of blood stem cell niches</a:t>
            </a:r>
            <a:r>
              <a:rPr lang="es-ES" sz="1600" b="1">
                <a:effectLst>
                  <a:outerShdw blurRad="38100" dist="38100" dir="2700000" algn="tl">
                    <a:srgbClr val="FFFFFF"/>
                  </a:outerShdw>
                </a:effectLst>
              </a:rPr>
              <a:t>.</a:t>
            </a:r>
          </a:p>
          <a:p>
            <a:pPr algn="l">
              <a:spcBef>
                <a:spcPct val="50000"/>
              </a:spcBef>
              <a:defRPr/>
            </a:pPr>
            <a:r>
              <a:rPr lang="es-ES" sz="1600">
                <a:effectLst>
                  <a:outerShdw blurRad="38100" dist="38100" dir="2700000" algn="tl">
                    <a:srgbClr val="FFFFFF"/>
                  </a:outerShdw>
                </a:effectLst>
              </a:rPr>
              <a:t>Mayack SR, Shadrach JL, Kim FS, Wagers AJ. </a:t>
            </a:r>
          </a:p>
          <a:p>
            <a:pPr algn="l">
              <a:spcBef>
                <a:spcPct val="50000"/>
              </a:spcBef>
              <a:defRPr/>
            </a:pPr>
            <a:r>
              <a:rPr lang="es-ES" sz="1400">
                <a:effectLst>
                  <a:outerShdw blurRad="38100" dist="38100" dir="2700000" algn="tl">
                    <a:srgbClr val="FFFFFF"/>
                  </a:outerShdw>
                </a:effectLst>
              </a:rPr>
              <a:t>Department of Stem Cell and Regenerative Biology, Harvard University, Howard Hughes Medical Institute, Harvard Stem Cell Institute, Joslin Diabetes Center, One Joslin Place, Boston, Massachusetts 02115, USA.</a:t>
            </a:r>
          </a:p>
          <a:p>
            <a:pPr algn="l">
              <a:spcBef>
                <a:spcPct val="50000"/>
              </a:spcBef>
              <a:defRPr/>
            </a:pPr>
            <a:r>
              <a:rPr lang="es-ES" sz="1600" b="1">
                <a:effectLst>
                  <a:outerShdw blurRad="38100" dist="38100" dir="2700000" algn="tl">
                    <a:srgbClr val="FFFFFF"/>
                  </a:outerShdw>
                </a:effectLst>
              </a:rPr>
              <a:t>Retraction in</a:t>
            </a:r>
          </a:p>
          <a:p>
            <a:pPr algn="l">
              <a:spcBef>
                <a:spcPct val="50000"/>
              </a:spcBef>
              <a:defRPr/>
            </a:pPr>
            <a:r>
              <a:rPr lang="es-ES" sz="1600">
                <a:effectLst>
                  <a:outerShdw blurRad="38100" dist="38100" dir="2700000" algn="tl">
                    <a:srgbClr val="FFFFFF"/>
                  </a:outerShdw>
                </a:effectLst>
              </a:rPr>
              <a:t>Nature. 2010 Oct 14;467(7317):872. </a:t>
            </a:r>
          </a:p>
        </p:txBody>
      </p:sp>
      <p:sp>
        <p:nvSpPr>
          <p:cNvPr id="282632" name="Text Box 8"/>
          <p:cNvSpPr txBox="1">
            <a:spLocks noChangeArrowheads="1"/>
          </p:cNvSpPr>
          <p:nvPr/>
        </p:nvSpPr>
        <p:spPr bwMode="auto">
          <a:xfrm>
            <a:off x="757831" y="1196975"/>
            <a:ext cx="1978427" cy="830997"/>
          </a:xfrm>
          <a:prstGeom prst="rect">
            <a:avLst/>
          </a:prstGeom>
          <a:solidFill>
            <a:srgbClr val="FDCEBF"/>
          </a:solidFill>
          <a:ln w="28575">
            <a:solidFill>
              <a:srgbClr val="C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400">
                <a:effectLst>
                  <a:outerShdw blurRad="38100" dist="38100" dir="2700000" algn="tl">
                    <a:srgbClr val="FFFFFF"/>
                  </a:outerShdw>
                </a:effectLst>
              </a:rPr>
              <a:t>Ejemplo de</a:t>
            </a:r>
          </a:p>
          <a:p>
            <a:pPr>
              <a:defRPr/>
            </a:pPr>
            <a:r>
              <a:rPr lang="es-ES" sz="2400">
                <a:effectLst>
                  <a:outerShdw blurRad="38100" dist="38100" dir="2700000" algn="tl">
                    <a:srgbClr val="FFFFFF"/>
                  </a:outerShdw>
                </a:effectLst>
              </a:rPr>
              <a:t>retractación</a:t>
            </a:r>
          </a:p>
        </p:txBody>
      </p:sp>
      <p:sp>
        <p:nvSpPr>
          <p:cNvPr id="282633" name="Rectangle 9"/>
          <p:cNvSpPr>
            <a:spLocks noChangeArrowheads="1"/>
          </p:cNvSpPr>
          <p:nvPr/>
        </p:nvSpPr>
        <p:spPr bwMode="auto">
          <a:xfrm>
            <a:off x="4572000" y="5445125"/>
            <a:ext cx="35353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200">
                <a:effectLst>
                  <a:outerShdw blurRad="38100" dist="38100" dir="2700000" algn="tl">
                    <a:srgbClr val="FFFFFF"/>
                  </a:outerShdw>
                </a:effectLst>
              </a:rPr>
              <a:t>Pub Med</a:t>
            </a:r>
          </a:p>
          <a:p>
            <a:pPr algn="r">
              <a:defRPr/>
            </a:pPr>
            <a:r>
              <a:rPr lang="es-ES" sz="1200">
                <a:effectLst>
                  <a:outerShdw blurRad="38100" dist="38100" dir="2700000" algn="tl">
                    <a:srgbClr val="FFFFFF"/>
                  </a:outerShdw>
                </a:effectLst>
              </a:rPr>
              <a:t>http://www.ncbi.nlm.nih.gov/pubmed/20110993</a:t>
            </a:r>
          </a:p>
        </p:txBody>
      </p:sp>
      <p:sp>
        <p:nvSpPr>
          <p:cNvPr id="282634" name="Text Box 10"/>
          <p:cNvSpPr txBox="1">
            <a:spLocks noChangeArrowheads="1"/>
          </p:cNvSpPr>
          <p:nvPr/>
        </p:nvSpPr>
        <p:spPr bwMode="auto">
          <a:xfrm>
            <a:off x="2701925" y="1317625"/>
            <a:ext cx="1739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400">
                <a:effectLst>
                  <a:outerShdw blurRad="38100" dist="38100" dir="2700000" algn="tl">
                    <a:srgbClr val="FFFFFF"/>
                  </a:outerShdw>
                </a:effectLst>
              </a:rPr>
              <a:t>En PubMed</a:t>
            </a:r>
          </a:p>
        </p:txBody>
      </p:sp>
      <p:sp>
        <p:nvSpPr>
          <p:cNvPr id="8"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9"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263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26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31" grpId="0"/>
      <p:bldP spid="282634"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6" name="Rectangle 8"/>
          <p:cNvSpPr>
            <a:spLocks noChangeArrowheads="1"/>
          </p:cNvSpPr>
          <p:nvPr/>
        </p:nvSpPr>
        <p:spPr bwMode="auto">
          <a:xfrm>
            <a:off x="1787525" y="5949950"/>
            <a:ext cx="5567363"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200">
                <a:effectLst>
                  <a:outerShdw blurRad="38100" dist="38100" dir="2700000" algn="tl">
                    <a:srgbClr val="FFFFFF"/>
                  </a:outerShdw>
                </a:effectLst>
              </a:rPr>
              <a:t>http://www.nature.com/nature/journal/v467/n7317/full/nature09474.html</a:t>
            </a:r>
          </a:p>
        </p:txBody>
      </p:sp>
      <p:sp>
        <p:nvSpPr>
          <p:cNvPr id="283657" name="Text Box 9"/>
          <p:cNvSpPr txBox="1">
            <a:spLocks noChangeArrowheads="1"/>
          </p:cNvSpPr>
          <p:nvPr/>
        </p:nvSpPr>
        <p:spPr bwMode="auto">
          <a:xfrm>
            <a:off x="2339975" y="908050"/>
            <a:ext cx="329406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a:effectLst>
                  <a:outerShdw blurRad="38100" dist="38100" dir="2700000" algn="tl">
                    <a:srgbClr val="FFFFFF"/>
                  </a:outerShdw>
                </a:effectLst>
              </a:rPr>
              <a:t>Correcciones y enmiendas </a:t>
            </a:r>
          </a:p>
        </p:txBody>
      </p:sp>
      <p:sp>
        <p:nvSpPr>
          <p:cNvPr id="283658" name="Text Box 10"/>
          <p:cNvSpPr txBox="1">
            <a:spLocks noChangeArrowheads="1"/>
          </p:cNvSpPr>
          <p:nvPr/>
        </p:nvSpPr>
        <p:spPr bwMode="auto">
          <a:xfrm>
            <a:off x="2411413" y="1341438"/>
            <a:ext cx="3119437"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1600">
                <a:effectLst>
                  <a:outerShdw blurRad="38100" dist="38100" dir="2700000" algn="tl">
                    <a:srgbClr val="FFFFFF"/>
                  </a:outerShdw>
                </a:effectLst>
              </a:rPr>
              <a:t>Nature 2010 Oct 14; 467:872. </a:t>
            </a:r>
          </a:p>
        </p:txBody>
      </p:sp>
      <p:sp>
        <p:nvSpPr>
          <p:cNvPr id="283659" name="Text Box 11"/>
          <p:cNvSpPr txBox="1">
            <a:spLocks noChangeArrowheads="1"/>
          </p:cNvSpPr>
          <p:nvPr/>
        </p:nvSpPr>
        <p:spPr bwMode="auto">
          <a:xfrm>
            <a:off x="395288" y="620713"/>
            <a:ext cx="1693862" cy="730250"/>
          </a:xfrm>
          <a:prstGeom prst="rect">
            <a:avLst/>
          </a:prstGeom>
          <a:solidFill>
            <a:srgbClr val="FDCEBF"/>
          </a:solidFill>
          <a:ln w="28575">
            <a:solidFill>
              <a:srgbClr val="E6005D"/>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a:effectLst>
                  <a:outerShdw blurRad="38100" dist="38100" dir="2700000" algn="tl">
                    <a:srgbClr val="FFFFFF"/>
                  </a:outerShdw>
                </a:effectLst>
              </a:rPr>
              <a:t>Ejemplo de</a:t>
            </a:r>
          </a:p>
          <a:p>
            <a:pPr>
              <a:defRPr/>
            </a:pPr>
            <a:r>
              <a:rPr lang="es-ES">
                <a:effectLst>
                  <a:outerShdw blurRad="38100" dist="38100" dir="2700000" algn="tl">
                    <a:srgbClr val="FFFFFF"/>
                  </a:outerShdw>
                </a:effectLst>
              </a:rPr>
              <a:t>retractación</a:t>
            </a:r>
          </a:p>
        </p:txBody>
      </p:sp>
      <p:sp>
        <p:nvSpPr>
          <p:cNvPr id="283660" name="Text Box 12"/>
          <p:cNvSpPr txBox="1">
            <a:spLocks noChangeArrowheads="1"/>
          </p:cNvSpPr>
          <p:nvPr/>
        </p:nvSpPr>
        <p:spPr bwMode="auto">
          <a:xfrm>
            <a:off x="2339975" y="549275"/>
            <a:ext cx="32575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s-ES" sz="2400">
                <a:effectLst>
                  <a:outerShdw blurRad="38100" dist="38100" dir="2700000" algn="tl">
                    <a:srgbClr val="FFFFFF"/>
                  </a:outerShdw>
                </a:effectLst>
              </a:rPr>
              <a:t>En página web Nature</a:t>
            </a:r>
          </a:p>
        </p:txBody>
      </p:sp>
      <p:sp>
        <p:nvSpPr>
          <p:cNvPr id="283662" name="Rectangle 14"/>
          <p:cNvSpPr>
            <a:spLocks noChangeArrowheads="1"/>
          </p:cNvSpPr>
          <p:nvPr/>
        </p:nvSpPr>
        <p:spPr bwMode="auto">
          <a:xfrm>
            <a:off x="1258888" y="1773238"/>
            <a:ext cx="7273925" cy="83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spcBef>
                <a:spcPct val="50000"/>
              </a:spcBef>
              <a:defRPr/>
            </a:pPr>
            <a:endParaRPr lang="en-US">
              <a:effectLst>
                <a:outerShdw blurRad="38100" dist="38100" dir="2700000" algn="tl">
                  <a:srgbClr val="FFFFFF"/>
                </a:outerShdw>
              </a:effectLst>
            </a:endParaRPr>
          </a:p>
          <a:p>
            <a:pPr algn="l">
              <a:spcBef>
                <a:spcPct val="50000"/>
              </a:spcBef>
              <a:defRPr/>
            </a:pPr>
            <a:endParaRPr lang="en-US" sz="1400">
              <a:effectLst>
                <a:outerShdw blurRad="38100" dist="38100" dir="2700000" algn="tl">
                  <a:srgbClr val="FFFFFF"/>
                </a:outerShdw>
              </a:effectLst>
            </a:endParaRPr>
          </a:p>
        </p:txBody>
      </p:sp>
      <p:sp>
        <p:nvSpPr>
          <p:cNvPr id="283664" name="Rectangle 16"/>
          <p:cNvSpPr>
            <a:spLocks noChangeArrowheads="1"/>
          </p:cNvSpPr>
          <p:nvPr/>
        </p:nvSpPr>
        <p:spPr bwMode="auto">
          <a:xfrm>
            <a:off x="1187450" y="2551113"/>
            <a:ext cx="5418138"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defRPr/>
            </a:pPr>
            <a:r>
              <a:rPr lang="en-US" sz="1400">
                <a:effectLst>
                  <a:outerShdw blurRad="38100" dist="38100" dir="2700000" algn="tl">
                    <a:srgbClr val="FFFFFF"/>
                  </a:outerShdw>
                </a:effectLst>
              </a:rPr>
              <a:t>Nature 467, 872 (14 October 2010)  doi:10.1038/nature09474 </a:t>
            </a:r>
          </a:p>
          <a:p>
            <a:pPr algn="l">
              <a:defRPr/>
            </a:pPr>
            <a:r>
              <a:rPr lang="en-US" sz="1400">
                <a:effectLst>
                  <a:outerShdw blurRad="38100" dist="38100" dir="2700000" algn="tl">
                    <a:srgbClr val="FFFFFF"/>
                  </a:outerShdw>
                </a:effectLst>
              </a:rPr>
              <a:t>Published online 13 October 2010</a:t>
            </a:r>
            <a:endParaRPr lang="es-ES" sz="1400">
              <a:effectLst>
                <a:outerShdw blurRad="38100" dist="38100" dir="2700000" algn="tl">
                  <a:srgbClr val="FFFFFF"/>
                </a:outerShdw>
              </a:effectLst>
            </a:endParaRPr>
          </a:p>
        </p:txBody>
      </p:sp>
      <p:sp>
        <p:nvSpPr>
          <p:cNvPr id="283665" name="Rectangle 17"/>
          <p:cNvSpPr>
            <a:spLocks noChangeArrowheads="1"/>
          </p:cNvSpPr>
          <p:nvPr/>
        </p:nvSpPr>
        <p:spPr bwMode="auto">
          <a:xfrm>
            <a:off x="1187450" y="1974850"/>
            <a:ext cx="6861175"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n-US" sz="1400" b="1">
                <a:effectLst>
                  <a:outerShdw blurRad="38100" dist="38100" dir="2700000" algn="tl">
                    <a:srgbClr val="FFFFFF"/>
                  </a:outerShdw>
                </a:effectLst>
              </a:rPr>
              <a:t>Systemic signals regulate ageing and rejuvenation of blood stem cell niches</a:t>
            </a:r>
          </a:p>
          <a:p>
            <a:pPr algn="l">
              <a:defRPr/>
            </a:pPr>
            <a:r>
              <a:rPr lang="en-US" sz="1400" b="1">
                <a:effectLst>
                  <a:outerShdw blurRad="38100" dist="38100" dir="2700000" algn="tl">
                    <a:srgbClr val="FFFFFF"/>
                  </a:outerShdw>
                </a:effectLst>
              </a:rPr>
              <a:t>Shane R. Mayack, Jennifer L. Shadrach, Francis S. Kim &amp; Amy J. Wagers</a:t>
            </a:r>
            <a:endParaRPr lang="en-US" sz="1400">
              <a:effectLst>
                <a:outerShdw blurRad="38100" dist="38100" dir="2700000" algn="tl">
                  <a:srgbClr val="FFFFFF"/>
                </a:outerShdw>
              </a:effectLst>
            </a:endParaRPr>
          </a:p>
        </p:txBody>
      </p:sp>
      <p:sp>
        <p:nvSpPr>
          <p:cNvPr id="283666" name="Rectangle 18"/>
          <p:cNvSpPr>
            <a:spLocks noChangeArrowheads="1"/>
          </p:cNvSpPr>
          <p:nvPr/>
        </p:nvSpPr>
        <p:spPr bwMode="auto">
          <a:xfrm>
            <a:off x="1079500" y="3284538"/>
            <a:ext cx="6985000" cy="2432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a:defRPr/>
            </a:pPr>
            <a:r>
              <a:rPr lang="en-US" sz="1400" dirty="0">
                <a:effectLst>
                  <a:outerShdw blurRad="38100" dist="38100" dir="2700000" algn="tl">
                    <a:srgbClr val="FFFFFF"/>
                  </a:outerShdw>
                </a:effectLst>
              </a:rPr>
              <a:t>Nature 463, 495–500 (2010)</a:t>
            </a:r>
          </a:p>
          <a:p>
            <a:pPr algn="l">
              <a:defRPr/>
            </a:pPr>
            <a:endParaRPr lang="en-US" sz="1400" dirty="0">
              <a:effectLst>
                <a:outerShdw blurRad="38100" dist="38100" dir="2700000" algn="tl">
                  <a:srgbClr val="FFFFFF"/>
                </a:outerShdw>
              </a:effectLst>
            </a:endParaRPr>
          </a:p>
          <a:p>
            <a:pPr algn="l">
              <a:defRPr/>
            </a:pPr>
            <a:r>
              <a:rPr lang="en-US" sz="1400" dirty="0">
                <a:effectLst>
                  <a:outerShdw blurRad="38100" dist="38100" dir="2700000" algn="tl">
                    <a:srgbClr val="FFFFFF"/>
                  </a:outerShdw>
                </a:effectLst>
              </a:rPr>
              <a:t>Three of the authors (J.L.S., F.S.K. and A.J.W.) wish to retract this Article after a re-examination of the publication raised serious concerns with some of the reported data. These concerns have undermined the authors’ confidence in the support for the scientific conclusions reported, specifically the role of </a:t>
            </a:r>
            <a:r>
              <a:rPr lang="en-US" sz="1400" dirty="0" err="1">
                <a:effectLst>
                  <a:outerShdw blurRad="38100" dist="38100" dir="2700000" algn="tl">
                    <a:srgbClr val="FFFFFF"/>
                  </a:outerShdw>
                </a:effectLst>
              </a:rPr>
              <a:t>osteopontin</a:t>
            </a:r>
            <a:r>
              <a:rPr lang="en-US" sz="1400" dirty="0">
                <a:effectLst>
                  <a:outerShdw blurRad="38100" dist="38100" dir="2700000" algn="tl">
                    <a:srgbClr val="FFFFFF"/>
                  </a:outerShdw>
                </a:effectLst>
              </a:rPr>
              <a:t>-positive niche cells in the rejuvenation of </a:t>
            </a:r>
            <a:r>
              <a:rPr lang="en-US" sz="1400" dirty="0" err="1">
                <a:effectLst>
                  <a:outerShdw blurRad="38100" dist="38100" dir="2700000" algn="tl">
                    <a:srgbClr val="FFFFFF"/>
                  </a:outerShdw>
                </a:effectLst>
              </a:rPr>
              <a:t>haematopoietic</a:t>
            </a:r>
            <a:r>
              <a:rPr lang="en-US" sz="1400" dirty="0">
                <a:effectLst>
                  <a:outerShdw blurRad="38100" dist="38100" dir="2700000" algn="tl">
                    <a:srgbClr val="FFFFFF"/>
                  </a:outerShdw>
                </a:effectLst>
              </a:rPr>
              <a:t> stem cells in aged mice. Although this matter is under further review, these authors wish to retract the paper in its entirety, and regret any adverse consequences that may have resulted from the paper’s publication. The retraction has not been signed by Shane R. </a:t>
            </a:r>
            <a:r>
              <a:rPr lang="en-US" sz="1400" dirty="0" err="1">
                <a:effectLst>
                  <a:outerShdw blurRad="38100" dist="38100" dir="2700000" algn="tl">
                    <a:srgbClr val="FFFFFF"/>
                  </a:outerShdw>
                </a:effectLst>
              </a:rPr>
              <a:t>Mayack</a:t>
            </a:r>
            <a:r>
              <a:rPr lang="en-US" sz="1400" dirty="0">
                <a:effectLst>
                  <a:outerShdw blurRad="38100" dist="38100" dir="2700000" algn="tl">
                    <a:srgbClr val="FFFFFF"/>
                  </a:outerShdw>
                </a:effectLst>
              </a:rPr>
              <a:t>, who maintains that the results are still valid.</a:t>
            </a:r>
          </a:p>
        </p:txBody>
      </p:sp>
      <p:sp>
        <p:nvSpPr>
          <p:cNvPr id="12" name="Rectangle 3"/>
          <p:cNvSpPr>
            <a:spLocks noChangeArrowheads="1"/>
          </p:cNvSpPr>
          <p:nvPr/>
        </p:nvSpPr>
        <p:spPr bwMode="auto">
          <a:xfrm>
            <a:off x="6877050" y="476250"/>
            <a:ext cx="1295400" cy="395288"/>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a:spAutoFit/>
          </a:bodyPr>
          <a:lstStyle/>
          <a:p>
            <a:pPr algn="l">
              <a:buClr>
                <a:srgbClr val="FF0066"/>
              </a:buClr>
              <a:buFontTx/>
              <a:buChar char="•"/>
              <a:defRPr/>
            </a:pPr>
            <a:r>
              <a:rPr lang="es-ES" sz="1800" b="1">
                <a:effectLst>
                  <a:outerShdw blurRad="38100" dist="38100" dir="2700000" algn="tl">
                    <a:srgbClr val="FFFFFF"/>
                  </a:outerShdw>
                </a:effectLst>
              </a:rPr>
              <a:t> Autores</a:t>
            </a:r>
          </a:p>
        </p:txBody>
      </p:sp>
      <p:sp>
        <p:nvSpPr>
          <p:cNvPr id="13"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365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365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366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366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366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36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7" grpId="0"/>
      <p:bldP spid="283658" grpId="0"/>
      <p:bldP spid="283660" grpId="0"/>
      <p:bldP spid="283664" grpId="0"/>
      <p:bldP spid="283665" grpId="0"/>
      <p:bldP spid="283666"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8" name="Text Box 6"/>
          <p:cNvSpPr txBox="1">
            <a:spLocks noChangeArrowheads="1"/>
          </p:cNvSpPr>
          <p:nvPr/>
        </p:nvSpPr>
        <p:spPr bwMode="auto">
          <a:xfrm>
            <a:off x="1481115" y="2621241"/>
            <a:ext cx="6207148" cy="954107"/>
          </a:xfrm>
          <a:prstGeom prst="rect">
            <a:avLst/>
          </a:prstGeom>
          <a:solidFill>
            <a:srgbClr val="FFCCFF"/>
          </a:solidFill>
          <a:ln w="28575">
            <a:solidFill>
              <a:srgbClr val="CC0000"/>
            </a:solidFill>
            <a:miter lim="800000"/>
            <a:headEnd/>
            <a:tailEnd/>
          </a:ln>
          <a:effectLst/>
          <a:extLst/>
        </p:spPr>
        <p:txBody>
          <a:bodyPr wrap="none">
            <a:spAutoFit/>
          </a:bodyPr>
          <a:lstStyle/>
          <a:p>
            <a:pPr>
              <a:defRPr/>
            </a:pPr>
            <a:r>
              <a:rPr lang="es-ES" sz="2800" dirty="0" smtClean="0">
                <a:effectLst>
                  <a:outerShdw blurRad="38100" dist="38100" dir="2700000" algn="tl">
                    <a:srgbClr val="C0C0C0"/>
                  </a:outerShdw>
                </a:effectLst>
              </a:rPr>
              <a:t>Preguntas y respuestas</a:t>
            </a:r>
          </a:p>
          <a:p>
            <a:pPr>
              <a:defRPr/>
            </a:pPr>
            <a:r>
              <a:rPr lang="es-ES" sz="2800" dirty="0" smtClean="0">
                <a:effectLst>
                  <a:outerShdw blurRad="38100" dist="38100" dir="2700000" algn="tl">
                    <a:srgbClr val="C0C0C0"/>
                  </a:outerShdw>
                </a:effectLst>
              </a:rPr>
              <a:t>Autoría, publicaciones y estudiantes</a:t>
            </a:r>
            <a:endParaRPr lang="es-ES" sz="2800" dirty="0">
              <a:effectLst>
                <a:outerShdw blurRad="38100" dist="38100" dir="2700000" algn="tl">
                  <a:srgbClr val="C0C0C0"/>
                </a:outerShdw>
              </a:effectLst>
            </a:endParaRPr>
          </a:p>
        </p:txBody>
      </p:sp>
      <p:sp>
        <p:nvSpPr>
          <p:cNvPr id="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1200">
                <a:solidFill>
                  <a:schemeClr val="bg2"/>
                </a:solidFill>
                <a:latin typeface="Arial" charset="0"/>
              </a:rPr>
              <a:t>X. Páez ULA 2014</a:t>
            </a:r>
          </a:p>
        </p:txBody>
      </p:sp>
      <p:sp>
        <p:nvSpPr>
          <p:cNvPr id="6" name="Rectangle 3"/>
          <p:cNvSpPr>
            <a:spLocks noChangeArrowheads="1"/>
          </p:cNvSpPr>
          <p:nvPr/>
        </p:nvSpPr>
        <p:spPr bwMode="auto">
          <a:xfrm>
            <a:off x="7020272" y="476250"/>
            <a:ext cx="1511424" cy="400110"/>
          </a:xfrm>
          <a:prstGeom prst="rect">
            <a:avLst/>
          </a:prstGeom>
          <a:solidFill>
            <a:srgbClr val="EBEBFF"/>
          </a:solidFill>
          <a:ln w="28575">
            <a:solidFill>
              <a:schemeClr val="accent2"/>
            </a:solidFill>
            <a:miter lim="800000"/>
            <a:headEnd/>
            <a:tailEnd/>
          </a:ln>
          <a:effectLst>
            <a:outerShdw dist="45791" dir="2021404" algn="ctr" rotWithShape="0">
              <a:schemeClr val="bg2"/>
            </a:outerShdw>
          </a:effectLst>
        </p:spPr>
        <p:txBody>
          <a:bodyPr wrap="square">
            <a:spAutoFit/>
          </a:bodyPr>
          <a:lstStyle/>
          <a:p>
            <a:pPr algn="l">
              <a:buClr>
                <a:srgbClr val="FF0066"/>
              </a:buClr>
              <a:buFontTx/>
              <a:buChar char="•"/>
              <a:defRPr/>
            </a:pPr>
            <a:r>
              <a:rPr lang="es-ES" b="1">
                <a:effectLst>
                  <a:outerShdw blurRad="38100" dist="38100" dir="2700000" algn="tl">
                    <a:srgbClr val="FFFFFF"/>
                  </a:outerShdw>
                </a:effectLst>
              </a:rPr>
              <a:t> Autores</a:t>
            </a:r>
          </a:p>
        </p:txBody>
      </p:sp>
      <p:sp>
        <p:nvSpPr>
          <p:cNvPr id="7" name="Text Box 8"/>
          <p:cNvSpPr txBox="1">
            <a:spLocks noChangeArrowheads="1"/>
          </p:cNvSpPr>
          <p:nvPr/>
        </p:nvSpPr>
        <p:spPr bwMode="auto">
          <a:xfrm>
            <a:off x="3802750" y="3717032"/>
            <a:ext cx="3898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r">
              <a:defRPr/>
            </a:pPr>
            <a:r>
              <a:rPr lang="es-ES" sz="1200" dirty="0" smtClean="0">
                <a:effectLst>
                  <a:outerShdw blurRad="38100" dist="38100" dir="2700000" algn="tl">
                    <a:srgbClr val="FFFFFF"/>
                  </a:outerShdw>
                </a:effectLst>
              </a:rPr>
              <a:t>Online </a:t>
            </a:r>
            <a:r>
              <a:rPr lang="es-ES" sz="1200" dirty="0" err="1">
                <a:effectLst>
                  <a:outerShdw blurRad="38100" dist="38100" dir="2700000" algn="tl">
                    <a:srgbClr val="FFFFFF"/>
                  </a:outerShdw>
                </a:effectLst>
              </a:rPr>
              <a:t>Ethics</a:t>
            </a:r>
            <a:r>
              <a:rPr lang="es-ES" sz="1200" dirty="0">
                <a:effectLst>
                  <a:outerShdw blurRad="38100" dist="38100" dir="2700000" algn="tl">
                    <a:srgbClr val="FFFFFF"/>
                  </a:outerShdw>
                </a:effectLst>
              </a:rPr>
              <a:t> Center at </a:t>
            </a:r>
            <a:r>
              <a:rPr lang="es-ES" sz="1200" dirty="0" err="1">
                <a:effectLst>
                  <a:outerShdw blurRad="38100" dist="38100" dir="2700000" algn="tl">
                    <a:srgbClr val="FFFFFF"/>
                  </a:outerShdw>
                </a:effectLst>
              </a:rPr>
              <a:t>the</a:t>
            </a:r>
            <a:r>
              <a:rPr lang="es-ES" sz="1200" dirty="0">
                <a:effectLst>
                  <a:outerShdw blurRad="38100" dist="38100" dir="2700000" algn="tl">
                    <a:srgbClr val="FFFFFF"/>
                  </a:outerShdw>
                </a:effectLst>
              </a:rPr>
              <a:t> </a:t>
            </a:r>
            <a:r>
              <a:rPr lang="es-ES" sz="1200" dirty="0" err="1">
                <a:effectLst>
                  <a:outerShdw blurRad="38100" dist="38100" dir="2700000" algn="tl">
                    <a:srgbClr val="FFFFFF"/>
                  </a:outerShdw>
                </a:effectLst>
              </a:rPr>
              <a:t>Academy</a:t>
            </a:r>
            <a:r>
              <a:rPr lang="es-ES" sz="1200" dirty="0">
                <a:effectLst>
                  <a:outerShdw blurRad="38100" dist="38100" dir="2700000" algn="tl">
                    <a:srgbClr val="FFFFFF"/>
                  </a:outerShdw>
                </a:effectLst>
              </a:rPr>
              <a:t> of </a:t>
            </a:r>
            <a:r>
              <a:rPr lang="es-ES" sz="1200" dirty="0" err="1" smtClean="0">
                <a:effectLst>
                  <a:outerShdw blurRad="38100" dist="38100" dir="2700000" algn="tl">
                    <a:srgbClr val="FFFFFF"/>
                  </a:outerShdw>
                </a:effectLst>
              </a:rPr>
              <a:t>Engineering</a:t>
            </a:r>
            <a:endParaRPr lang="es-ES" sz="1200" dirty="0" smtClean="0">
              <a:effectLst>
                <a:outerShdw blurRad="38100" dist="38100" dir="2700000" algn="tl">
                  <a:srgbClr val="FFFFFF"/>
                </a:outerShdw>
              </a:effectLst>
            </a:endParaRPr>
          </a:p>
          <a:p>
            <a:pPr algn="r">
              <a:defRPr/>
            </a:pPr>
            <a:r>
              <a:rPr lang="es-ES" sz="1200" dirty="0" smtClean="0">
                <a:effectLst>
                  <a:outerShdw blurRad="38100" dist="38100" dir="2700000" algn="tl">
                    <a:srgbClr val="FFFFFF"/>
                  </a:outerShdw>
                </a:effectLst>
              </a:rPr>
              <a:t>http://www.onlineethcis.org/cms/16144.aspx</a:t>
            </a:r>
            <a:endParaRPr lang="es-ES" sz="1200" dirty="0">
              <a:effectLst>
                <a:outerShdw blurRad="38100" dist="38100" dir="2700000" algn="tl">
                  <a:srgbClr val="FFFFFF"/>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_tradnl" sz="36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_tradnl" sz="36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5377</TotalTime>
  <Words>10720</Words>
  <Application>Microsoft Office PowerPoint</Application>
  <PresentationFormat>Presentación en pantalla (4:3)</PresentationFormat>
  <Paragraphs>1953</Paragraphs>
  <Slides>174</Slides>
  <Notes>0</Notes>
  <HiddenSlides>0</HiddenSlides>
  <MMClips>0</MMClips>
  <ScaleCrop>false</ScaleCrop>
  <HeadingPairs>
    <vt:vector size="4" baseType="variant">
      <vt:variant>
        <vt:lpstr>Tema</vt:lpstr>
      </vt:variant>
      <vt:variant>
        <vt:i4>1</vt:i4>
      </vt:variant>
      <vt:variant>
        <vt:lpstr>Títulos de diapositiva</vt:lpstr>
      </vt:variant>
      <vt:variant>
        <vt:i4>174</vt:i4>
      </vt:variant>
    </vt:vector>
  </HeadingPairs>
  <TitlesOfParts>
    <vt:vector size="175" baseType="lpstr">
      <vt:lpstr>Diseño predeterminado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lpstr>Diapositiva 96</vt:lpstr>
      <vt:lpstr>Diapositiva 97</vt:lpstr>
      <vt:lpstr>Diapositiva 98</vt:lpstr>
      <vt:lpstr>Diapositiva 99</vt:lpstr>
      <vt:lpstr>Diapositiva 100</vt:lpstr>
      <vt:lpstr>Diapositiva 101</vt:lpstr>
      <vt:lpstr>Diapositiva 102</vt:lpstr>
      <vt:lpstr>Diapositiva 103</vt:lpstr>
      <vt:lpstr>Diapositiva 104</vt:lpstr>
      <vt:lpstr>Diapositiva 105</vt:lpstr>
      <vt:lpstr>Diapositiva 106</vt:lpstr>
      <vt:lpstr>Diapositiva 107</vt:lpstr>
      <vt:lpstr>Diapositiva 108</vt:lpstr>
      <vt:lpstr>Diapositiva 109</vt:lpstr>
      <vt:lpstr>Diapositiva 110</vt:lpstr>
      <vt:lpstr>Diapositiva 111</vt:lpstr>
      <vt:lpstr>Diapositiva 112</vt:lpstr>
      <vt:lpstr>Diapositiva 113</vt:lpstr>
      <vt:lpstr>Diapositiva 114</vt:lpstr>
      <vt:lpstr>Diapositiva 115</vt:lpstr>
      <vt:lpstr>Diapositiva 116</vt:lpstr>
      <vt:lpstr>Diapositiva 117</vt:lpstr>
      <vt:lpstr>Diapositiva 118</vt:lpstr>
      <vt:lpstr>Diapositiva 119</vt:lpstr>
      <vt:lpstr>Diapositiva 120</vt:lpstr>
      <vt:lpstr>Diapositiva 121</vt:lpstr>
      <vt:lpstr>Diapositiva 122</vt:lpstr>
      <vt:lpstr>Diapositiva 123</vt:lpstr>
      <vt:lpstr>Diapositiva 124</vt:lpstr>
      <vt:lpstr>Diapositiva 125</vt:lpstr>
      <vt:lpstr>Diapositiva 126</vt:lpstr>
      <vt:lpstr>Diapositiva 127</vt:lpstr>
      <vt:lpstr>Diapositiva 128</vt:lpstr>
      <vt:lpstr>Diapositiva 129</vt:lpstr>
      <vt:lpstr>Diapositiva 130</vt:lpstr>
      <vt:lpstr>Diapositiva 131</vt:lpstr>
      <vt:lpstr>Diapositiva 132</vt:lpstr>
      <vt:lpstr>Diapositiva 133</vt:lpstr>
      <vt:lpstr>Diapositiva 134</vt:lpstr>
      <vt:lpstr>Diapositiva 135</vt:lpstr>
      <vt:lpstr>Diapositiva 136</vt:lpstr>
      <vt:lpstr>Diapositiva 137</vt:lpstr>
      <vt:lpstr>Diapositiva 138</vt:lpstr>
      <vt:lpstr>Diapositiva 139</vt:lpstr>
      <vt:lpstr>Diapositiva 140</vt:lpstr>
      <vt:lpstr>Diapositiva 141</vt:lpstr>
      <vt:lpstr>Diapositiva 142</vt:lpstr>
      <vt:lpstr>Diapositiva 143</vt:lpstr>
      <vt:lpstr>Diapositiva 144</vt:lpstr>
      <vt:lpstr>Diapositiva 145</vt:lpstr>
      <vt:lpstr>Diapositiva 146</vt:lpstr>
      <vt:lpstr>Diapositiva 147</vt:lpstr>
      <vt:lpstr>Diapositiva 148</vt:lpstr>
      <vt:lpstr>Diapositiva 149</vt:lpstr>
      <vt:lpstr>Diapositiva 150</vt:lpstr>
      <vt:lpstr>Diapositiva 151</vt:lpstr>
      <vt:lpstr>Diapositiva 152</vt:lpstr>
      <vt:lpstr>Diapositiva 153</vt:lpstr>
      <vt:lpstr>Diapositiva 154</vt:lpstr>
      <vt:lpstr>Diapositiva 155</vt:lpstr>
      <vt:lpstr>Diapositiva 156</vt:lpstr>
      <vt:lpstr>Diapositiva 157</vt:lpstr>
      <vt:lpstr>Diapositiva 158</vt:lpstr>
      <vt:lpstr>Diapositiva 159</vt:lpstr>
      <vt:lpstr>Diapositiva 160</vt:lpstr>
      <vt:lpstr>Diapositiva 161</vt:lpstr>
      <vt:lpstr>Diapositiva 162</vt:lpstr>
      <vt:lpstr>Diapositiva 163</vt:lpstr>
      <vt:lpstr>Diapositiva 164</vt:lpstr>
      <vt:lpstr>Diapositiva 165</vt:lpstr>
      <vt:lpstr>Diapositiva 166</vt:lpstr>
      <vt:lpstr>Diapositiva 167</vt:lpstr>
      <vt:lpstr>Diapositiva 168</vt:lpstr>
      <vt:lpstr>Diapositiva 169</vt:lpstr>
      <vt:lpstr>Diapositiva 170</vt:lpstr>
      <vt:lpstr>Diapositiva 171</vt:lpstr>
      <vt:lpstr>Diapositiva 172</vt:lpstr>
      <vt:lpstr>Diapositiva 173</vt:lpstr>
      <vt:lpstr>Diapositiva 174</vt:lpstr>
    </vt:vector>
  </TitlesOfParts>
  <Company>The houze!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XIMENA</dc:creator>
  <cp:lastModifiedBy>saber</cp:lastModifiedBy>
  <cp:revision>426</cp:revision>
  <dcterms:created xsi:type="dcterms:W3CDTF">2009-06-30T03:54:11Z</dcterms:created>
  <dcterms:modified xsi:type="dcterms:W3CDTF">2015-03-04T16:31:45Z</dcterms:modified>
</cp:coreProperties>
</file>