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6" r:id="rId2"/>
    <p:sldId id="508" r:id="rId3"/>
    <p:sldId id="434" r:id="rId4"/>
    <p:sldId id="425" r:id="rId5"/>
    <p:sldId id="435" r:id="rId6"/>
    <p:sldId id="509" r:id="rId7"/>
    <p:sldId id="510" r:id="rId8"/>
    <p:sldId id="402" r:id="rId9"/>
    <p:sldId id="401" r:id="rId10"/>
    <p:sldId id="458" r:id="rId11"/>
    <p:sldId id="439" r:id="rId12"/>
    <p:sldId id="369" r:id="rId13"/>
    <p:sldId id="351" r:id="rId14"/>
    <p:sldId id="373" r:id="rId15"/>
    <p:sldId id="428" r:id="rId16"/>
    <p:sldId id="415" r:id="rId17"/>
    <p:sldId id="429" r:id="rId18"/>
    <p:sldId id="352" r:id="rId19"/>
    <p:sldId id="395" r:id="rId20"/>
    <p:sldId id="440" r:id="rId21"/>
    <p:sldId id="451" r:id="rId22"/>
    <p:sldId id="394" r:id="rId23"/>
    <p:sldId id="450" r:id="rId24"/>
    <p:sldId id="422" r:id="rId25"/>
    <p:sldId id="441" r:id="rId26"/>
    <p:sldId id="375" r:id="rId27"/>
    <p:sldId id="430" r:id="rId28"/>
    <p:sldId id="282" r:id="rId29"/>
    <p:sldId id="393" r:id="rId30"/>
    <p:sldId id="392" r:id="rId31"/>
    <p:sldId id="416" r:id="rId32"/>
    <p:sldId id="431" r:id="rId33"/>
    <p:sldId id="417" r:id="rId34"/>
    <p:sldId id="446" r:id="rId35"/>
    <p:sldId id="418" r:id="rId36"/>
    <p:sldId id="448" r:id="rId37"/>
    <p:sldId id="348" r:id="rId38"/>
    <p:sldId id="419" r:id="rId39"/>
    <p:sldId id="442" r:id="rId40"/>
    <p:sldId id="368" r:id="rId41"/>
    <p:sldId id="367" r:id="rId42"/>
    <p:sldId id="447" r:id="rId43"/>
    <p:sldId id="432" r:id="rId44"/>
    <p:sldId id="424" r:id="rId45"/>
    <p:sldId id="457" r:id="rId46"/>
    <p:sldId id="507" r:id="rId47"/>
    <p:sldId id="459" r:id="rId48"/>
    <p:sldId id="460" r:id="rId49"/>
    <p:sldId id="461" r:id="rId50"/>
    <p:sldId id="462" r:id="rId51"/>
    <p:sldId id="463" r:id="rId52"/>
    <p:sldId id="464" r:id="rId53"/>
    <p:sldId id="465" r:id="rId54"/>
    <p:sldId id="468" r:id="rId55"/>
    <p:sldId id="466" r:id="rId56"/>
    <p:sldId id="467" r:id="rId57"/>
    <p:sldId id="469" r:id="rId58"/>
    <p:sldId id="470" r:id="rId59"/>
    <p:sldId id="471" r:id="rId60"/>
    <p:sldId id="472" r:id="rId61"/>
    <p:sldId id="473" r:id="rId62"/>
    <p:sldId id="474" r:id="rId63"/>
    <p:sldId id="475" r:id="rId64"/>
    <p:sldId id="476" r:id="rId65"/>
    <p:sldId id="477" r:id="rId66"/>
    <p:sldId id="478" r:id="rId67"/>
    <p:sldId id="479" r:id="rId68"/>
    <p:sldId id="480" r:id="rId69"/>
    <p:sldId id="481" r:id="rId70"/>
    <p:sldId id="482" r:id="rId71"/>
    <p:sldId id="483" r:id="rId72"/>
    <p:sldId id="484" r:id="rId73"/>
    <p:sldId id="485" r:id="rId74"/>
    <p:sldId id="486" r:id="rId75"/>
    <p:sldId id="487" r:id="rId76"/>
    <p:sldId id="489" r:id="rId77"/>
    <p:sldId id="488" r:id="rId78"/>
    <p:sldId id="490" r:id="rId79"/>
    <p:sldId id="491" r:id="rId80"/>
    <p:sldId id="493" r:id="rId81"/>
    <p:sldId id="492" r:id="rId82"/>
    <p:sldId id="494" r:id="rId83"/>
    <p:sldId id="495" r:id="rId84"/>
    <p:sldId id="496" r:id="rId85"/>
    <p:sldId id="498" r:id="rId86"/>
    <p:sldId id="497" r:id="rId87"/>
    <p:sldId id="499" r:id="rId88"/>
    <p:sldId id="500" r:id="rId89"/>
    <p:sldId id="501" r:id="rId90"/>
    <p:sldId id="502" r:id="rId91"/>
    <p:sldId id="503" r:id="rId92"/>
    <p:sldId id="504" r:id="rId93"/>
    <p:sldId id="505" r:id="rId94"/>
    <p:sldId id="506" r:id="rId95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buClr>
        <a:schemeClr val="tx1"/>
      </a:buClr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lr>
        <a:schemeClr val="tx1"/>
      </a:buClr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lr>
        <a:schemeClr val="tx1"/>
      </a:buClr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lr>
        <a:schemeClr val="tx1"/>
      </a:buClr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lr>
        <a:schemeClr val="tx1"/>
      </a:buClr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7E6"/>
    <a:srgbClr val="91C3F9"/>
    <a:srgbClr val="C3E4E7"/>
    <a:srgbClr val="E7E200"/>
    <a:srgbClr val="FFFF99"/>
    <a:srgbClr val="0000CC"/>
    <a:srgbClr val="FBC1DF"/>
    <a:srgbClr val="D9EBFB"/>
    <a:srgbClr val="E1F2F3"/>
    <a:srgbClr val="EFF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248" autoAdjust="0"/>
    <p:restoredTop sz="99839" autoAdjust="0"/>
  </p:normalViewPr>
  <p:slideViewPr>
    <p:cSldViewPr showGuides="1">
      <p:cViewPr>
        <p:scale>
          <a:sx n="66" d="100"/>
          <a:sy n="66" d="100"/>
        </p:scale>
        <p:origin x="-570" y="-36"/>
      </p:cViewPr>
      <p:guideLst>
        <p:guide orient="horz" pos="2160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3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FE67B-C6D1-4296-8516-34442CA2BAE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0076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0A677-CE06-4778-BE6D-9B813054E05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13584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E50CA-C028-4D40-94DC-2C1A6DBC3C7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1479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8CFF-87CD-4E12-998E-DB0348D868A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7815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D80F2-93B9-4E9B-B379-0C2666B8E44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63602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4B4D5-9296-4057-9E34-970EEB51FCA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91533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BA7F7-8770-4959-ACD5-366F1B302F1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7960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19577-AC6C-44B5-AA3F-F3D48739E58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1103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41EC1-267D-47A1-AD62-2628BF1F008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26741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91C6F-FFE0-43B0-AA9D-2EDA975B666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0894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770EF-4F1A-4D04-9949-97EC7C48604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6860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335F5E1C-75A4-4921-B855-EA086C63277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Text Box 3"/>
          <p:cNvSpPr txBox="1">
            <a:spLocks noChangeArrowheads="1"/>
          </p:cNvSpPr>
          <p:nvPr/>
        </p:nvSpPr>
        <p:spPr bwMode="auto">
          <a:xfrm>
            <a:off x="1487488" y="1062038"/>
            <a:ext cx="6169025" cy="4732337"/>
          </a:xfrm>
          <a:prstGeom prst="rect">
            <a:avLst/>
          </a:prstGeom>
          <a:solidFill>
            <a:srgbClr val="ECE1B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endParaRPr lang="es-ES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Universidad de los Andes</a:t>
            </a:r>
          </a:p>
          <a:p>
            <a:pPr algn="ctr">
              <a:buClrTx/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para Medicina</a:t>
            </a:r>
          </a:p>
          <a:p>
            <a:pPr algn="ctr">
              <a:buClrTx/>
              <a:defRPr/>
            </a:pP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 </a:t>
            </a:r>
          </a:p>
          <a:p>
            <a:pPr algn="ctr">
              <a:buClrTx/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SISTEMA NERVIOSO </a:t>
            </a:r>
          </a:p>
          <a:p>
            <a:pPr algn="ctr">
              <a:buClrTx/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AUTÓNOMO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buClrTx/>
              <a:defRPr/>
            </a:pPr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buClrTx/>
              <a:defRPr/>
            </a:pPr>
            <a:r>
              <a:rPr lang="es-ES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2015</a:t>
            </a:r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buClrTx/>
              <a:defRPr/>
            </a:pP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  <a:p>
            <a:pPr algn="ctr">
              <a:buClrTx/>
              <a:defRPr/>
            </a:pPr>
            <a:endParaRPr lang="es-ES" sz="9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2051" name="Picture 4" descr="Frightened Cat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7" b="29062"/>
          <a:stretch>
            <a:fillRect/>
          </a:stretch>
        </p:blipFill>
        <p:spPr bwMode="auto">
          <a:xfrm>
            <a:off x="5580112" y="4304410"/>
            <a:ext cx="3120585" cy="208872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Text Box 3"/>
          <p:cNvSpPr txBox="1">
            <a:spLocks noChangeArrowheads="1"/>
          </p:cNvSpPr>
          <p:nvPr/>
        </p:nvSpPr>
        <p:spPr bwMode="auto">
          <a:xfrm>
            <a:off x="6729194" y="476250"/>
            <a:ext cx="181812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000">
                <a:solidFill>
                  <a:srgbClr val="007774"/>
                </a:solidFill>
              </a:rPr>
              <a:t>II Anatomía </a:t>
            </a:r>
          </a:p>
          <a:p>
            <a:pPr algn="ctr">
              <a:buClrTx/>
              <a:defRPr/>
            </a:pPr>
            <a:r>
              <a:rPr lang="es-ES" sz="2000">
                <a:solidFill>
                  <a:srgbClr val="007774"/>
                </a:solidFill>
              </a:rPr>
              <a:t>    Funcional</a:t>
            </a:r>
          </a:p>
        </p:txBody>
      </p:sp>
      <p:sp>
        <p:nvSpPr>
          <p:cNvPr id="44035" name="Text Box 4"/>
          <p:cNvSpPr txBox="1">
            <a:spLocks noChangeArrowheads="1"/>
          </p:cNvSpPr>
          <p:nvPr/>
        </p:nvSpPr>
        <p:spPr bwMode="auto">
          <a:xfrm>
            <a:off x="1375647" y="4076700"/>
            <a:ext cx="1920719" cy="1077218"/>
          </a:xfrm>
          <a:prstGeom prst="rect">
            <a:avLst/>
          </a:prstGeom>
          <a:solidFill>
            <a:srgbClr val="8FC2F1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3200"/>
              <a:t>Entrada </a:t>
            </a:r>
          </a:p>
          <a:p>
            <a:pPr algn="ctr" eaLnBrk="1" hangingPunct="1">
              <a:buClrTx/>
            </a:pPr>
            <a:r>
              <a:rPr lang="es-ES" sz="3200"/>
              <a:t>sensorial</a:t>
            </a:r>
          </a:p>
        </p:txBody>
      </p:sp>
      <p:sp>
        <p:nvSpPr>
          <p:cNvPr id="252933" name="Text Box 5"/>
          <p:cNvSpPr txBox="1">
            <a:spLocks noChangeArrowheads="1"/>
          </p:cNvSpPr>
          <p:nvPr/>
        </p:nvSpPr>
        <p:spPr bwMode="auto">
          <a:xfrm>
            <a:off x="3756687" y="2322642"/>
            <a:ext cx="1596911" cy="707886"/>
          </a:xfrm>
          <a:prstGeom prst="rect">
            <a:avLst/>
          </a:prstGeom>
          <a:solidFill>
            <a:srgbClr val="E2FF8F"/>
          </a:solidFill>
          <a:ln w="38100">
            <a:solidFill>
              <a:srgbClr val="638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000"/>
              <a:t>Centros</a:t>
            </a:r>
          </a:p>
          <a:p>
            <a:pPr algn="ctr" eaLnBrk="1" hangingPunct="1">
              <a:buClrTx/>
            </a:pPr>
            <a:r>
              <a:rPr lang="es-ES" sz="2000"/>
              <a:t>Integración</a:t>
            </a:r>
          </a:p>
        </p:txBody>
      </p:sp>
      <p:sp>
        <p:nvSpPr>
          <p:cNvPr id="252934" name="Text Box 6"/>
          <p:cNvSpPr txBox="1">
            <a:spLocks noChangeArrowheads="1"/>
          </p:cNvSpPr>
          <p:nvPr/>
        </p:nvSpPr>
        <p:spPr bwMode="auto">
          <a:xfrm>
            <a:off x="6170613" y="4124325"/>
            <a:ext cx="1071562" cy="730250"/>
          </a:xfrm>
          <a:prstGeom prst="rect">
            <a:avLst/>
          </a:prstGeom>
          <a:solidFill>
            <a:srgbClr val="FC9AD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000" dirty="0"/>
              <a:t>Salida </a:t>
            </a:r>
          </a:p>
          <a:p>
            <a:pPr algn="ctr" eaLnBrk="1" hangingPunct="1">
              <a:buClrTx/>
            </a:pPr>
            <a:r>
              <a:rPr lang="es-ES" sz="2000" dirty="0"/>
              <a:t>motora</a:t>
            </a:r>
          </a:p>
        </p:txBody>
      </p:sp>
      <p:sp>
        <p:nvSpPr>
          <p:cNvPr id="252935" name="Line 7"/>
          <p:cNvSpPr>
            <a:spLocks noChangeShapeType="1"/>
          </p:cNvSpPr>
          <p:nvPr/>
        </p:nvSpPr>
        <p:spPr bwMode="auto">
          <a:xfrm flipV="1">
            <a:off x="2195513" y="3030527"/>
            <a:ext cx="1527638" cy="97473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2936" name="Line 8"/>
          <p:cNvSpPr>
            <a:spLocks noChangeShapeType="1"/>
          </p:cNvSpPr>
          <p:nvPr/>
        </p:nvSpPr>
        <p:spPr bwMode="auto">
          <a:xfrm>
            <a:off x="5353597" y="3030528"/>
            <a:ext cx="1413915" cy="109379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2937" name="Text Box 9"/>
          <p:cNvSpPr txBox="1">
            <a:spLocks noChangeArrowheads="1"/>
          </p:cNvSpPr>
          <p:nvPr/>
        </p:nvSpPr>
        <p:spPr bwMode="auto">
          <a:xfrm>
            <a:off x="6227763" y="4868863"/>
            <a:ext cx="186301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/>
              <a:t>Músculo cardiaco</a:t>
            </a:r>
          </a:p>
          <a:p>
            <a:pPr eaLnBrk="1" hangingPunct="1">
              <a:buClrTx/>
            </a:pPr>
            <a:r>
              <a:rPr lang="es-ES_tradnl" dirty="0" smtClean="0"/>
              <a:t>Músculo </a:t>
            </a:r>
            <a:r>
              <a:rPr lang="es-ES_tradnl" dirty="0"/>
              <a:t>liso </a:t>
            </a:r>
            <a:endParaRPr lang="es-ES_tradnl" dirty="0" smtClean="0"/>
          </a:p>
          <a:p>
            <a:pPr eaLnBrk="1" hangingPunct="1">
              <a:buClrTx/>
            </a:pPr>
            <a:r>
              <a:rPr lang="es-ES_tradnl" dirty="0" smtClean="0"/>
              <a:t>Glándulas</a:t>
            </a:r>
            <a:endParaRPr lang="es-ES_tradnl" dirty="0"/>
          </a:p>
        </p:txBody>
      </p:sp>
      <p:sp>
        <p:nvSpPr>
          <p:cNvPr id="44041" name="Text Box 10"/>
          <p:cNvSpPr txBox="1">
            <a:spLocks noChangeArrowheads="1"/>
          </p:cNvSpPr>
          <p:nvPr/>
        </p:nvSpPr>
        <p:spPr bwMode="auto">
          <a:xfrm>
            <a:off x="683568" y="4365104"/>
            <a:ext cx="612668" cy="584775"/>
          </a:xfrm>
          <a:prstGeom prst="rect">
            <a:avLst/>
          </a:prstGeom>
          <a:solidFill>
            <a:srgbClr val="00B0F0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3200"/>
              <a:t>1.</a:t>
            </a:r>
          </a:p>
        </p:txBody>
      </p:sp>
      <p:sp>
        <p:nvSpPr>
          <p:cNvPr id="252939" name="Text Box 11"/>
          <p:cNvSpPr txBox="1">
            <a:spLocks noChangeArrowheads="1"/>
          </p:cNvSpPr>
          <p:nvPr/>
        </p:nvSpPr>
        <p:spPr bwMode="auto">
          <a:xfrm>
            <a:off x="3270783" y="2276475"/>
            <a:ext cx="452368" cy="400110"/>
          </a:xfrm>
          <a:prstGeom prst="rect">
            <a:avLst/>
          </a:prstGeom>
          <a:solidFill>
            <a:srgbClr val="FFFF00"/>
          </a:solidFill>
          <a:ln w="28575">
            <a:solidFill>
              <a:srgbClr val="339933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/>
              <a:t>2.</a:t>
            </a:r>
          </a:p>
        </p:txBody>
      </p:sp>
      <p:sp>
        <p:nvSpPr>
          <p:cNvPr id="252940" name="Text Box 12"/>
          <p:cNvSpPr txBox="1">
            <a:spLocks noChangeArrowheads="1"/>
          </p:cNvSpPr>
          <p:nvPr/>
        </p:nvSpPr>
        <p:spPr bwMode="auto">
          <a:xfrm>
            <a:off x="5580063" y="4292600"/>
            <a:ext cx="477837" cy="425450"/>
          </a:xfrm>
          <a:prstGeom prst="rect">
            <a:avLst/>
          </a:prstGeom>
          <a:solidFill>
            <a:srgbClr val="FF3399"/>
          </a:solidFill>
          <a:ln w="28575">
            <a:solidFill>
              <a:srgbClr val="B6066B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/>
              <a:t>3.</a:t>
            </a:r>
          </a:p>
        </p:txBody>
      </p:sp>
      <p:sp>
        <p:nvSpPr>
          <p:cNvPr id="252941" name="Text Box 13"/>
          <p:cNvSpPr txBox="1">
            <a:spLocks noChangeArrowheads="1"/>
          </p:cNvSpPr>
          <p:nvPr/>
        </p:nvSpPr>
        <p:spPr bwMode="auto">
          <a:xfrm>
            <a:off x="82708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4045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2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2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2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2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2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3" grpId="0" animBg="1"/>
      <p:bldP spid="252934" grpId="0" animBg="1"/>
      <p:bldP spid="252935" grpId="0" animBg="1"/>
      <p:bldP spid="252936" grpId="0" animBg="1"/>
      <p:bldP spid="252937" grpId="0"/>
      <p:bldP spid="252939" grpId="0" animBg="1"/>
      <p:bldP spid="2529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Rectangle 3"/>
          <p:cNvSpPr>
            <a:spLocks noChangeArrowheads="1"/>
          </p:cNvSpPr>
          <p:nvPr/>
        </p:nvSpPr>
        <p:spPr bwMode="auto">
          <a:xfrm>
            <a:off x="2411413" y="2276475"/>
            <a:ext cx="4321175" cy="2439988"/>
          </a:xfrm>
          <a:prstGeom prst="rect">
            <a:avLst/>
          </a:prstGeom>
          <a:solidFill>
            <a:srgbClr val="D9E6FF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ES_tradnl" sz="120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s-ES_tradnl" sz="28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>
                <a:solidFill>
                  <a:srgbClr val="2B8CE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Entrada sensorial</a:t>
            </a:r>
          </a:p>
          <a:p>
            <a:pPr>
              <a:defRPr/>
            </a:pPr>
            <a:r>
              <a:rPr lang="es-ES_tradnl" sz="1000"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</a:p>
          <a:p>
            <a:pPr>
              <a:defRPr/>
            </a:pPr>
            <a:endParaRPr lang="es-ES_tradnl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n-US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n-US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Medio Interno</a:t>
            </a: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n-US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n-US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Medio Externo</a:t>
            </a:r>
          </a:p>
          <a:p>
            <a:pPr>
              <a:defRPr/>
            </a:pPr>
            <a:endParaRPr lang="es-ES_tradnl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n-US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n-US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Somática</a:t>
            </a:r>
          </a:p>
          <a:p>
            <a:pPr>
              <a:defRPr/>
            </a:pPr>
            <a:r>
              <a:rPr lang="es-ES_tradnl" sz="800">
                <a:effectLst>
                  <a:outerShdw blurRad="38100" dist="38100" dir="2700000" algn="tl">
                    <a:srgbClr val="FFFFFF"/>
                  </a:outerShdw>
                </a:effectLst>
              </a:rPr>
              <a:t>        </a:t>
            </a:r>
          </a:p>
        </p:txBody>
      </p:sp>
      <p:sp>
        <p:nvSpPr>
          <p:cNvPr id="233478" name="Text Box 6"/>
          <p:cNvSpPr txBox="1">
            <a:spLocks noChangeArrowheads="1"/>
          </p:cNvSpPr>
          <p:nvPr/>
        </p:nvSpPr>
        <p:spPr bwMode="auto">
          <a:xfrm>
            <a:off x="6597690" y="620713"/>
            <a:ext cx="1928734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000">
                <a:solidFill>
                  <a:srgbClr val="007774"/>
                </a:solidFill>
              </a:rPr>
              <a:t>II. Anatomía </a:t>
            </a:r>
          </a:p>
          <a:p>
            <a:pPr algn="ctr">
              <a:buClrTx/>
              <a:defRPr/>
            </a:pPr>
            <a:r>
              <a:rPr lang="es-ES" sz="2000">
                <a:solidFill>
                  <a:srgbClr val="007774"/>
                </a:solidFill>
              </a:rPr>
              <a:t>Funcional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NTRADA SENSORIAL PH"/>
          <p:cNvPicPr>
            <a:picLocks noChangeAspect="1" noChangeArrowheads="1"/>
          </p:cNvPicPr>
          <p:nvPr/>
        </p:nvPicPr>
        <p:blipFill>
          <a:blip r:embed="rId2">
            <a:lum bright="-36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4" r="18935" b="2754"/>
          <a:stretch>
            <a:fillRect/>
          </a:stretch>
        </p:blipFill>
        <p:spPr bwMode="auto">
          <a:xfrm>
            <a:off x="4067175" y="188913"/>
            <a:ext cx="3887788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539750" y="3933825"/>
            <a:ext cx="3527425" cy="2133600"/>
          </a:xfrm>
          <a:prstGeom prst="rect">
            <a:avLst/>
          </a:prstGeom>
          <a:noFill/>
          <a:ln w="28575">
            <a:solidFill>
              <a:srgbClr val="0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1938" indent="-261938"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Tx/>
              <a:buFontTx/>
              <a:buAutoNum type="alphaUcPeriod"/>
              <a:defRPr/>
            </a:pPr>
            <a:r>
              <a:rPr lang="es-ES_tradnl" sz="2000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Del ambiente </a:t>
            </a: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interno</a:t>
            </a:r>
          </a:p>
          <a:p>
            <a:pPr>
              <a:buClrTx/>
              <a:defRPr/>
            </a:pPr>
            <a:r>
              <a:rPr lang="es-ES_tradnl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víscerales</a:t>
            </a:r>
          </a:p>
          <a:p>
            <a:pPr>
              <a:buClrTx/>
              <a:defRPr/>
            </a:pPr>
            <a:endParaRPr lang="es-ES_tradnl" sz="12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Tx/>
              <a:defRPr/>
            </a:pPr>
            <a:r>
              <a:rPr lang="es-ES_tradnl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B.</a:t>
            </a:r>
            <a:r>
              <a:rPr lang="es-ES_tradnl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</a:t>
            </a:r>
            <a:r>
              <a:rPr lang="es-ES_tradnl" sz="2000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Del ambiente </a:t>
            </a: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externo</a:t>
            </a:r>
          </a:p>
          <a:p>
            <a:pPr>
              <a:buClrTx/>
              <a:defRPr/>
            </a:pPr>
            <a:r>
              <a:rPr lang="es-ES_tradnl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sensoriales</a:t>
            </a:r>
            <a:r>
              <a:rPr lang="es-ES_tradnl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especiales</a:t>
            </a:r>
          </a:p>
          <a:p>
            <a:pPr>
              <a:buClrTx/>
              <a:defRPr/>
            </a:pPr>
            <a:endParaRPr lang="es-ES_tradnl" sz="1200" b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Tx/>
              <a:defRPr/>
            </a:pPr>
            <a:r>
              <a:rPr lang="es-ES_tradnl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C.</a:t>
            </a:r>
            <a:r>
              <a:rPr lang="es-ES_tradnl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</a:t>
            </a:r>
            <a:r>
              <a:rPr lang="es-ES_tradnl" sz="2000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 la </a:t>
            </a:r>
            <a:r>
              <a:rPr lang="es-ES_tradnl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superficie</a:t>
            </a:r>
            <a:r>
              <a:rPr lang="es-ES_tradnl" sz="2000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cuerpo</a:t>
            </a:r>
            <a:r>
              <a:rPr lang="es-ES_tradnl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</a:p>
          <a:p>
            <a:pPr>
              <a:buClrTx/>
              <a:defRPr/>
            </a:pPr>
            <a:r>
              <a:rPr lang="es-ES_tradnl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somáticos</a:t>
            </a:r>
          </a:p>
        </p:txBody>
      </p:sp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7596188" y="1196975"/>
            <a:ext cx="1150937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7954963" y="3644900"/>
            <a:ext cx="5762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22" name="Rectangle 9"/>
          <p:cNvSpPr>
            <a:spLocks noChangeArrowheads="1"/>
          </p:cNvSpPr>
          <p:nvPr/>
        </p:nvSpPr>
        <p:spPr bwMode="auto">
          <a:xfrm>
            <a:off x="7954963" y="5013325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23" name="Rectangle 10"/>
          <p:cNvSpPr>
            <a:spLocks noChangeArrowheads="1"/>
          </p:cNvSpPr>
          <p:nvPr/>
        </p:nvSpPr>
        <p:spPr bwMode="auto">
          <a:xfrm>
            <a:off x="7091363" y="4941888"/>
            <a:ext cx="4318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4067175" y="2565400"/>
            <a:ext cx="9366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25" name="Rectangle 12"/>
          <p:cNvSpPr>
            <a:spLocks noChangeArrowheads="1"/>
          </p:cNvSpPr>
          <p:nvPr/>
        </p:nvSpPr>
        <p:spPr bwMode="auto">
          <a:xfrm>
            <a:off x="4283075" y="3644900"/>
            <a:ext cx="7207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endParaRPr lang="es-ES" sz="1800"/>
          </a:p>
        </p:txBody>
      </p:sp>
      <p:sp>
        <p:nvSpPr>
          <p:cNvPr id="9226" name="Rectangle 13"/>
          <p:cNvSpPr>
            <a:spLocks noChangeArrowheads="1"/>
          </p:cNvSpPr>
          <p:nvPr/>
        </p:nvSpPr>
        <p:spPr bwMode="auto">
          <a:xfrm>
            <a:off x="4857750" y="4005263"/>
            <a:ext cx="2889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27" name="Rectangle 14"/>
          <p:cNvSpPr>
            <a:spLocks noChangeArrowheads="1"/>
          </p:cNvSpPr>
          <p:nvPr/>
        </p:nvSpPr>
        <p:spPr bwMode="auto">
          <a:xfrm>
            <a:off x="4930775" y="5373688"/>
            <a:ext cx="8651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91" name="Text Box 15"/>
          <p:cNvSpPr txBox="1">
            <a:spLocks noChangeArrowheads="1"/>
          </p:cNvSpPr>
          <p:nvPr/>
        </p:nvSpPr>
        <p:spPr bwMode="auto">
          <a:xfrm>
            <a:off x="4165600" y="3538538"/>
            <a:ext cx="47783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/>
              <a:t>A.</a:t>
            </a:r>
          </a:p>
        </p:txBody>
      </p:sp>
      <p:sp>
        <p:nvSpPr>
          <p:cNvPr id="9229" name="Rectangle 16"/>
          <p:cNvSpPr>
            <a:spLocks noChangeArrowheads="1"/>
          </p:cNvSpPr>
          <p:nvPr/>
        </p:nvSpPr>
        <p:spPr bwMode="auto">
          <a:xfrm>
            <a:off x="7019925" y="4724400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93" name="Text Box 17"/>
          <p:cNvSpPr txBox="1">
            <a:spLocks noChangeArrowheads="1"/>
          </p:cNvSpPr>
          <p:nvPr/>
        </p:nvSpPr>
        <p:spPr bwMode="auto">
          <a:xfrm>
            <a:off x="6731000" y="4581525"/>
            <a:ext cx="47783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/>
              <a:t>A.</a:t>
            </a:r>
          </a:p>
        </p:txBody>
      </p:sp>
      <p:sp>
        <p:nvSpPr>
          <p:cNvPr id="126994" name="Text Box 18"/>
          <p:cNvSpPr txBox="1">
            <a:spLocks noChangeArrowheads="1"/>
          </p:cNvSpPr>
          <p:nvPr/>
        </p:nvSpPr>
        <p:spPr bwMode="auto">
          <a:xfrm>
            <a:off x="7524750" y="5516563"/>
            <a:ext cx="45243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/>
              <a:t>C.</a:t>
            </a:r>
          </a:p>
        </p:txBody>
      </p:sp>
      <p:sp>
        <p:nvSpPr>
          <p:cNvPr id="126995" name="Text Box 19"/>
          <p:cNvSpPr txBox="1">
            <a:spLocks noChangeArrowheads="1"/>
          </p:cNvSpPr>
          <p:nvPr/>
        </p:nvSpPr>
        <p:spPr bwMode="auto">
          <a:xfrm>
            <a:off x="3778250" y="1989138"/>
            <a:ext cx="45561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/>
              <a:t>B.</a:t>
            </a:r>
          </a:p>
        </p:txBody>
      </p:sp>
      <p:sp>
        <p:nvSpPr>
          <p:cNvPr id="126996" name="Text Box 20"/>
          <p:cNvSpPr txBox="1">
            <a:spLocks noChangeArrowheads="1"/>
          </p:cNvSpPr>
          <p:nvPr/>
        </p:nvSpPr>
        <p:spPr bwMode="auto">
          <a:xfrm>
            <a:off x="4006850" y="3933825"/>
            <a:ext cx="13573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Viscerales</a:t>
            </a:r>
          </a:p>
        </p:txBody>
      </p:sp>
      <p:sp>
        <p:nvSpPr>
          <p:cNvPr id="126997" name="Text Box 21"/>
          <p:cNvSpPr txBox="1">
            <a:spLocks noChangeArrowheads="1"/>
          </p:cNvSpPr>
          <p:nvPr/>
        </p:nvSpPr>
        <p:spPr bwMode="auto">
          <a:xfrm>
            <a:off x="7019925" y="5851525"/>
            <a:ext cx="13573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Somáticos</a:t>
            </a:r>
          </a:p>
        </p:txBody>
      </p:sp>
      <p:sp>
        <p:nvSpPr>
          <p:cNvPr id="126998" name="Text Box 22"/>
          <p:cNvSpPr txBox="1">
            <a:spLocks noChangeArrowheads="1"/>
          </p:cNvSpPr>
          <p:nvPr/>
        </p:nvSpPr>
        <p:spPr bwMode="auto">
          <a:xfrm>
            <a:off x="3490913" y="2466975"/>
            <a:ext cx="135731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Sensoriales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especiales</a:t>
            </a:r>
          </a:p>
        </p:txBody>
      </p:sp>
      <p:sp>
        <p:nvSpPr>
          <p:cNvPr id="9236" name="Rectangle 23"/>
          <p:cNvSpPr>
            <a:spLocks noChangeArrowheads="1"/>
          </p:cNvSpPr>
          <p:nvPr/>
        </p:nvSpPr>
        <p:spPr bwMode="auto">
          <a:xfrm>
            <a:off x="7019925" y="2133600"/>
            <a:ext cx="647700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37" name="Text Box 24"/>
          <p:cNvSpPr txBox="1">
            <a:spLocks noChangeArrowheads="1"/>
          </p:cNvSpPr>
          <p:nvPr/>
        </p:nvSpPr>
        <p:spPr bwMode="auto">
          <a:xfrm>
            <a:off x="611188" y="620713"/>
            <a:ext cx="1881187" cy="850900"/>
          </a:xfrm>
          <a:prstGeom prst="rect">
            <a:avLst/>
          </a:prstGeom>
          <a:solidFill>
            <a:srgbClr val="8FC2F1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/>
              <a:t>1.</a:t>
            </a:r>
            <a:r>
              <a:rPr lang="es-ES" b="0"/>
              <a:t> </a:t>
            </a:r>
            <a:r>
              <a:rPr lang="es-ES" sz="2400"/>
              <a:t>Entrada </a:t>
            </a:r>
          </a:p>
          <a:p>
            <a:pPr algn="ctr" eaLnBrk="1" hangingPunct="1">
              <a:buClrTx/>
            </a:pPr>
            <a:r>
              <a:rPr lang="es-ES" sz="2400"/>
              <a:t>sensorial</a:t>
            </a:r>
          </a:p>
        </p:txBody>
      </p:sp>
      <p:sp>
        <p:nvSpPr>
          <p:cNvPr id="9238" name="Text Box 26"/>
          <p:cNvSpPr txBox="1">
            <a:spLocks noChangeArrowheads="1"/>
          </p:cNvSpPr>
          <p:nvPr/>
        </p:nvSpPr>
        <p:spPr bwMode="auto">
          <a:xfrm>
            <a:off x="879475" y="5494338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" b="0"/>
          </a:p>
        </p:txBody>
      </p:sp>
      <p:sp>
        <p:nvSpPr>
          <p:cNvPr id="127003" name="Text Box 27"/>
          <p:cNvSpPr txBox="1">
            <a:spLocks noChangeArrowheads="1"/>
          </p:cNvSpPr>
          <p:nvPr/>
        </p:nvSpPr>
        <p:spPr bwMode="auto">
          <a:xfrm>
            <a:off x="5435600" y="4483100"/>
            <a:ext cx="13573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Viscerales</a:t>
            </a:r>
          </a:p>
        </p:txBody>
      </p:sp>
      <p:sp>
        <p:nvSpPr>
          <p:cNvPr id="127005" name="Text Box 29"/>
          <p:cNvSpPr txBox="1">
            <a:spLocks noChangeArrowheads="1"/>
          </p:cNvSpPr>
          <p:nvPr/>
        </p:nvSpPr>
        <p:spPr bwMode="auto">
          <a:xfrm>
            <a:off x="2555875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611188" y="1628775"/>
            <a:ext cx="15240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Señales </a:t>
            </a:r>
          </a:p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sensoriales</a:t>
            </a:r>
          </a:p>
        </p:txBody>
      </p:sp>
      <p:sp>
        <p:nvSpPr>
          <p:cNvPr id="127008" name="Text Box 32"/>
          <p:cNvSpPr txBox="1">
            <a:spLocks noChangeArrowheads="1"/>
          </p:cNvSpPr>
          <p:nvPr/>
        </p:nvSpPr>
        <p:spPr bwMode="auto">
          <a:xfrm>
            <a:off x="7161296" y="260350"/>
            <a:ext cx="1755610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1800">
                <a:solidFill>
                  <a:srgbClr val="007774"/>
                </a:solidFill>
              </a:rPr>
              <a:t>II. Anatomía </a:t>
            </a:r>
          </a:p>
          <a:p>
            <a:pPr algn="ctr">
              <a:buClrTx/>
              <a:defRPr/>
            </a:pPr>
            <a:r>
              <a:rPr lang="es-ES" sz="1800">
                <a:solidFill>
                  <a:srgbClr val="007774"/>
                </a:solidFill>
              </a:rPr>
              <a:t>Funcional</a:t>
            </a:r>
          </a:p>
        </p:txBody>
      </p:sp>
      <p:sp>
        <p:nvSpPr>
          <p:cNvPr id="9243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2" grpId="0" animBg="1"/>
      <p:bldP spid="126991" grpId="0" animBg="1"/>
      <p:bldP spid="126993" grpId="0" animBg="1"/>
      <p:bldP spid="126994" grpId="0" animBg="1"/>
      <p:bldP spid="126995" grpId="0" animBg="1"/>
      <p:bldP spid="126996" grpId="0"/>
      <p:bldP spid="126997" grpId="0"/>
      <p:bldP spid="126998" grpId="0"/>
      <p:bldP spid="127003" grpId="0"/>
      <p:bldP spid="12698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ENTRADA SENSORIAL PH"/>
          <p:cNvPicPr>
            <a:picLocks noChangeAspect="1" noChangeArrowheads="1"/>
          </p:cNvPicPr>
          <p:nvPr/>
        </p:nvPicPr>
        <p:blipFill>
          <a:blip r:embed="rId2">
            <a:lum bright="-36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58" y="0"/>
            <a:ext cx="47958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0"/>
          <p:cNvSpPr>
            <a:spLocks noChangeArrowheads="1"/>
          </p:cNvSpPr>
          <p:nvPr/>
        </p:nvSpPr>
        <p:spPr bwMode="auto">
          <a:xfrm>
            <a:off x="6877050" y="1196975"/>
            <a:ext cx="1150938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4" name="Rectangle 12"/>
          <p:cNvSpPr>
            <a:spLocks noChangeArrowheads="1"/>
          </p:cNvSpPr>
          <p:nvPr/>
        </p:nvSpPr>
        <p:spPr bwMode="auto">
          <a:xfrm>
            <a:off x="7235825" y="3644900"/>
            <a:ext cx="5762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5" name="Rectangle 13"/>
          <p:cNvSpPr>
            <a:spLocks noChangeArrowheads="1"/>
          </p:cNvSpPr>
          <p:nvPr/>
        </p:nvSpPr>
        <p:spPr bwMode="auto">
          <a:xfrm>
            <a:off x="7235825" y="5013325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6" name="Rectangle 14"/>
          <p:cNvSpPr>
            <a:spLocks noChangeArrowheads="1"/>
          </p:cNvSpPr>
          <p:nvPr/>
        </p:nvSpPr>
        <p:spPr bwMode="auto">
          <a:xfrm>
            <a:off x="6372225" y="4941888"/>
            <a:ext cx="4318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7" name="Rectangle 15"/>
          <p:cNvSpPr>
            <a:spLocks noChangeArrowheads="1"/>
          </p:cNvSpPr>
          <p:nvPr/>
        </p:nvSpPr>
        <p:spPr bwMode="auto">
          <a:xfrm>
            <a:off x="3348038" y="2565400"/>
            <a:ext cx="9366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8" name="Rectangle 16"/>
          <p:cNvSpPr>
            <a:spLocks noChangeArrowheads="1"/>
          </p:cNvSpPr>
          <p:nvPr/>
        </p:nvSpPr>
        <p:spPr bwMode="auto">
          <a:xfrm>
            <a:off x="3563938" y="3644900"/>
            <a:ext cx="7207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endParaRPr lang="es-ES" sz="1800"/>
          </a:p>
        </p:txBody>
      </p:sp>
      <p:sp>
        <p:nvSpPr>
          <p:cNvPr id="10249" name="Rectangle 17"/>
          <p:cNvSpPr>
            <a:spLocks noChangeArrowheads="1"/>
          </p:cNvSpPr>
          <p:nvPr/>
        </p:nvSpPr>
        <p:spPr bwMode="auto">
          <a:xfrm>
            <a:off x="4138613" y="4005263"/>
            <a:ext cx="2889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50" name="Rectangle 19"/>
          <p:cNvSpPr>
            <a:spLocks noChangeArrowheads="1"/>
          </p:cNvSpPr>
          <p:nvPr/>
        </p:nvSpPr>
        <p:spPr bwMode="auto">
          <a:xfrm>
            <a:off x="4211638" y="5373688"/>
            <a:ext cx="8651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493" name="Text Box 21"/>
          <p:cNvSpPr txBox="1">
            <a:spLocks noChangeArrowheads="1"/>
          </p:cNvSpPr>
          <p:nvPr/>
        </p:nvSpPr>
        <p:spPr bwMode="auto">
          <a:xfrm>
            <a:off x="3446463" y="3538538"/>
            <a:ext cx="47783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dirty="0"/>
              <a:t>A.</a:t>
            </a:r>
          </a:p>
        </p:txBody>
      </p:sp>
      <p:sp>
        <p:nvSpPr>
          <p:cNvPr id="10252" name="Rectangle 22"/>
          <p:cNvSpPr>
            <a:spLocks noChangeArrowheads="1"/>
          </p:cNvSpPr>
          <p:nvPr/>
        </p:nvSpPr>
        <p:spPr bwMode="auto">
          <a:xfrm>
            <a:off x="6300788" y="4724400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495" name="Text Box 23"/>
          <p:cNvSpPr txBox="1">
            <a:spLocks noChangeArrowheads="1"/>
          </p:cNvSpPr>
          <p:nvPr/>
        </p:nvSpPr>
        <p:spPr bwMode="auto">
          <a:xfrm>
            <a:off x="6000751" y="4471987"/>
            <a:ext cx="477837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/>
              <a:t>A.</a:t>
            </a:r>
          </a:p>
        </p:txBody>
      </p:sp>
      <p:sp>
        <p:nvSpPr>
          <p:cNvPr id="105496" name="Text Box 24"/>
          <p:cNvSpPr txBox="1">
            <a:spLocks noChangeArrowheads="1"/>
          </p:cNvSpPr>
          <p:nvPr/>
        </p:nvSpPr>
        <p:spPr bwMode="auto">
          <a:xfrm>
            <a:off x="4572000" y="5338763"/>
            <a:ext cx="45243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/>
              <a:t>C.</a:t>
            </a:r>
          </a:p>
        </p:txBody>
      </p:sp>
      <p:sp>
        <p:nvSpPr>
          <p:cNvPr id="105497" name="Text Box 25"/>
          <p:cNvSpPr txBox="1">
            <a:spLocks noChangeArrowheads="1"/>
          </p:cNvSpPr>
          <p:nvPr/>
        </p:nvSpPr>
        <p:spPr bwMode="auto">
          <a:xfrm>
            <a:off x="3059113" y="1989138"/>
            <a:ext cx="455612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/>
              <a:t>B.</a:t>
            </a:r>
          </a:p>
        </p:txBody>
      </p:sp>
      <p:sp>
        <p:nvSpPr>
          <p:cNvPr id="105498" name="Text Box 26"/>
          <p:cNvSpPr txBox="1">
            <a:spLocks noChangeArrowheads="1"/>
          </p:cNvSpPr>
          <p:nvPr/>
        </p:nvSpPr>
        <p:spPr bwMode="auto">
          <a:xfrm>
            <a:off x="2987675" y="3960813"/>
            <a:ext cx="1649413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Viscerales</a:t>
            </a:r>
          </a:p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Baro y quimio-</a:t>
            </a:r>
          </a:p>
          <a:p>
            <a:pPr>
              <a:buClrTx/>
              <a:defRPr/>
            </a:pP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rreceptores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5499" name="Text Box 27"/>
          <p:cNvSpPr txBox="1">
            <a:spLocks noChangeArrowheads="1"/>
          </p:cNvSpPr>
          <p:nvPr/>
        </p:nvSpPr>
        <p:spPr bwMode="auto">
          <a:xfrm>
            <a:off x="3924300" y="5754688"/>
            <a:ext cx="1600200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</a:p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Somáticos</a:t>
            </a:r>
          </a:p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Tacto, dolor, </a:t>
            </a:r>
          </a:p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temperatura</a:t>
            </a:r>
          </a:p>
        </p:txBody>
      </p:sp>
      <p:sp>
        <p:nvSpPr>
          <p:cNvPr id="105500" name="Text Box 28"/>
          <p:cNvSpPr txBox="1">
            <a:spLocks noChangeArrowheads="1"/>
          </p:cNvSpPr>
          <p:nvPr/>
        </p:nvSpPr>
        <p:spPr bwMode="auto">
          <a:xfrm>
            <a:off x="2771775" y="2492375"/>
            <a:ext cx="16097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R. Sensoriales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especiales</a:t>
            </a:r>
          </a:p>
        </p:txBody>
      </p:sp>
      <p:sp>
        <p:nvSpPr>
          <p:cNvPr id="105501" name="Text Box 29"/>
          <p:cNvSpPr txBox="1">
            <a:spLocks noChangeArrowheads="1"/>
          </p:cNvSpPr>
          <p:nvPr/>
        </p:nvSpPr>
        <p:spPr bwMode="auto">
          <a:xfrm>
            <a:off x="6659563" y="1062038"/>
            <a:ext cx="1438275" cy="6413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Hipotálamo </a:t>
            </a:r>
          </a:p>
          <a:p>
            <a:pPr>
              <a:buClrTx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Corteza</a:t>
            </a:r>
          </a:p>
        </p:txBody>
      </p:sp>
      <p:sp>
        <p:nvSpPr>
          <p:cNvPr id="105506" name="Text Box 34"/>
          <p:cNvSpPr txBox="1">
            <a:spLocks noChangeArrowheads="1"/>
          </p:cNvSpPr>
          <p:nvPr/>
        </p:nvSpPr>
        <p:spPr bwMode="auto">
          <a:xfrm>
            <a:off x="5624059" y="4941888"/>
            <a:ext cx="118654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vísceras</a:t>
            </a:r>
          </a:p>
        </p:txBody>
      </p:sp>
      <p:sp>
        <p:nvSpPr>
          <p:cNvPr id="105507" name="Text Box 35"/>
          <p:cNvSpPr txBox="1">
            <a:spLocks noChangeArrowheads="1"/>
          </p:cNvSpPr>
          <p:nvPr/>
        </p:nvSpPr>
        <p:spPr bwMode="auto">
          <a:xfrm>
            <a:off x="6469517" y="5837012"/>
            <a:ext cx="1200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la pared</a:t>
            </a:r>
          </a:p>
        </p:txBody>
      </p:sp>
      <p:sp>
        <p:nvSpPr>
          <p:cNvPr id="10262" name="Line 38"/>
          <p:cNvSpPr>
            <a:spLocks noChangeShapeType="1"/>
          </p:cNvSpPr>
          <p:nvPr/>
        </p:nvSpPr>
        <p:spPr bwMode="auto">
          <a:xfrm flipH="1">
            <a:off x="6877050" y="4221163"/>
            <a:ext cx="2873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63" name="Text Box 44"/>
          <p:cNvSpPr txBox="1">
            <a:spLocks noChangeArrowheads="1"/>
          </p:cNvSpPr>
          <p:nvPr/>
        </p:nvSpPr>
        <p:spPr bwMode="auto">
          <a:xfrm>
            <a:off x="611188" y="549275"/>
            <a:ext cx="1881187" cy="850900"/>
          </a:xfrm>
          <a:prstGeom prst="rect">
            <a:avLst/>
          </a:prstGeom>
          <a:solidFill>
            <a:srgbClr val="8FC2F1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/>
              <a:t>1.</a:t>
            </a:r>
            <a:r>
              <a:rPr lang="es-ES" b="0"/>
              <a:t> </a:t>
            </a:r>
            <a:r>
              <a:rPr lang="es-ES" sz="2400"/>
              <a:t>Entrada </a:t>
            </a:r>
          </a:p>
          <a:p>
            <a:pPr algn="ctr" eaLnBrk="1" hangingPunct="1">
              <a:buClrTx/>
            </a:pPr>
            <a:r>
              <a:rPr lang="es-ES" sz="2400"/>
              <a:t>sensorial</a:t>
            </a:r>
          </a:p>
        </p:txBody>
      </p:sp>
      <p:sp>
        <p:nvSpPr>
          <p:cNvPr id="105517" name="Text Box 45"/>
          <p:cNvSpPr txBox="1">
            <a:spLocks noChangeArrowheads="1"/>
          </p:cNvSpPr>
          <p:nvPr/>
        </p:nvSpPr>
        <p:spPr bwMode="auto">
          <a:xfrm>
            <a:off x="535665" y="5181600"/>
            <a:ext cx="25234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dónde van?</a:t>
            </a:r>
          </a:p>
        </p:txBody>
      </p:sp>
      <p:sp>
        <p:nvSpPr>
          <p:cNvPr id="105520" name="Text Box 48"/>
          <p:cNvSpPr txBox="1">
            <a:spLocks noChangeArrowheads="1"/>
          </p:cNvSpPr>
          <p:nvPr/>
        </p:nvSpPr>
        <p:spPr bwMode="auto">
          <a:xfrm>
            <a:off x="611188" y="1484313"/>
            <a:ext cx="15240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Señales </a:t>
            </a:r>
          </a:p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sensoriales</a:t>
            </a:r>
          </a:p>
        </p:txBody>
      </p:sp>
      <p:sp>
        <p:nvSpPr>
          <p:cNvPr id="105521" name="Rectangle 49"/>
          <p:cNvSpPr>
            <a:spLocks noChangeArrowheads="1"/>
          </p:cNvSpPr>
          <p:nvPr/>
        </p:nvSpPr>
        <p:spPr bwMode="auto">
          <a:xfrm>
            <a:off x="6664325" y="3163888"/>
            <a:ext cx="1733550" cy="36671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Médula espinal</a:t>
            </a:r>
          </a:p>
        </p:txBody>
      </p:sp>
      <p:sp>
        <p:nvSpPr>
          <p:cNvPr id="10267" name="Rectangle 50"/>
          <p:cNvSpPr>
            <a:spLocks noChangeArrowheads="1"/>
          </p:cNvSpPr>
          <p:nvPr/>
        </p:nvSpPr>
        <p:spPr bwMode="auto">
          <a:xfrm>
            <a:off x="6084888" y="2492375"/>
            <a:ext cx="9350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05502" name="Text Box 30"/>
          <p:cNvSpPr txBox="1">
            <a:spLocks noChangeArrowheads="1"/>
          </p:cNvSpPr>
          <p:nvPr/>
        </p:nvSpPr>
        <p:spPr bwMode="auto">
          <a:xfrm>
            <a:off x="6227763" y="1989138"/>
            <a:ext cx="1479550" cy="91598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Centros </a:t>
            </a:r>
          </a:p>
          <a:p>
            <a:pPr>
              <a:buClrTx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autonómicos</a:t>
            </a:r>
          </a:p>
          <a:p>
            <a:pPr>
              <a:buClrTx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tallo</a:t>
            </a:r>
          </a:p>
        </p:txBody>
      </p:sp>
      <p:sp>
        <p:nvSpPr>
          <p:cNvPr id="10269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93" grpId="0" animBg="1"/>
      <p:bldP spid="105495" grpId="0" animBg="1"/>
      <p:bldP spid="105496" grpId="0" animBg="1"/>
      <p:bldP spid="105497" grpId="0" animBg="1"/>
      <p:bldP spid="105498" grpId="0"/>
      <p:bldP spid="105499" grpId="0"/>
      <p:bldP spid="105500" grpId="0"/>
      <p:bldP spid="105501" grpId="0" animBg="1"/>
      <p:bldP spid="105506" grpId="0"/>
      <p:bldP spid="105507" grpId="0"/>
      <p:bldP spid="105517" grpId="0"/>
      <p:bldP spid="105521" grpId="0" animBg="1"/>
      <p:bldP spid="10550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6"/>
          <p:cNvSpPr>
            <a:spLocks noChangeArrowheads="1"/>
          </p:cNvSpPr>
          <p:nvPr/>
        </p:nvSpPr>
        <p:spPr bwMode="auto">
          <a:xfrm>
            <a:off x="2257425" y="2349500"/>
            <a:ext cx="4627563" cy="485775"/>
          </a:xfrm>
          <a:prstGeom prst="rect">
            <a:avLst/>
          </a:prstGeom>
          <a:solidFill>
            <a:srgbClr val="D9E6FF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400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Medio Interno</a:t>
            </a:r>
            <a:endParaRPr lang="es-ES_tradnl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1081" name="Rectangle 9"/>
          <p:cNvSpPr>
            <a:spLocks noChangeArrowheads="1"/>
          </p:cNvSpPr>
          <p:nvPr/>
        </p:nvSpPr>
        <p:spPr bwMode="auto">
          <a:xfrm>
            <a:off x="6981595" y="404813"/>
            <a:ext cx="1656224" cy="646331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800">
                <a:solidFill>
                  <a:srgbClr val="007774"/>
                </a:solidFill>
              </a:rPr>
              <a:t>II. Anatomía</a:t>
            </a:r>
          </a:p>
          <a:p>
            <a:pPr algn="ctr">
              <a:buClrTx/>
              <a:defRPr/>
            </a:pPr>
            <a:r>
              <a:rPr lang="es-ES_tradnl" sz="1800">
                <a:solidFill>
                  <a:srgbClr val="007774"/>
                </a:solidFill>
              </a:rPr>
              <a:t>Funcional</a:t>
            </a:r>
            <a:endParaRPr lang="es-ES" sz="1800">
              <a:solidFill>
                <a:srgbClr val="007774"/>
              </a:solidFill>
            </a:endParaRPr>
          </a:p>
        </p:txBody>
      </p:sp>
      <p:sp>
        <p:nvSpPr>
          <p:cNvPr id="131083" name="Text Box 11"/>
          <p:cNvSpPr txBox="1">
            <a:spLocks noChangeArrowheads="1"/>
          </p:cNvSpPr>
          <p:nvPr/>
        </p:nvSpPr>
        <p:spPr bwMode="auto">
          <a:xfrm>
            <a:off x="2803525" y="3068638"/>
            <a:ext cx="3536950" cy="2135187"/>
          </a:xfrm>
          <a:prstGeom prst="rect">
            <a:avLst/>
          </a:prstGeom>
          <a:solidFill>
            <a:srgbClr val="C6E1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SzPct val="150000"/>
              <a:buFontTx/>
              <a:buChar char="•"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Receptores viscerales</a:t>
            </a:r>
          </a:p>
          <a:p>
            <a:pPr>
              <a:buSzPct val="150000"/>
              <a:buFontTx/>
              <a:buChar char="•"/>
              <a:defRPr/>
            </a:pPr>
            <a:endParaRPr lang="es-ES" sz="12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SzPct val="150000"/>
              <a:buFontTx/>
              <a:buChar char="•"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Vías sensoriales viscerales</a:t>
            </a:r>
          </a:p>
          <a:p>
            <a:pPr>
              <a:buSzPct val="150000"/>
              <a:defRPr/>
            </a:pPr>
            <a:r>
              <a:rPr lang="es-ES" sz="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</a:p>
          <a:p>
            <a:pPr>
              <a:buSzPct val="150000"/>
              <a:defRPr/>
            </a:pPr>
            <a:r>
              <a:rPr lang="es-ES" sz="1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</a:t>
            </a: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Neuronas que van al SNC</a:t>
            </a:r>
          </a:p>
          <a:p>
            <a:pPr>
              <a:buSzPct val="150000"/>
              <a:defRPr/>
            </a:pP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Neuronas que NO van al SNC</a:t>
            </a:r>
          </a:p>
          <a:p>
            <a:pPr>
              <a:buSzPct val="150000"/>
              <a:defRPr/>
            </a:pPr>
            <a:endParaRPr lang="es-ES" sz="12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SzPct val="150000"/>
              <a:buFontTx/>
              <a:buChar char="•"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Núcleos sensoriales</a:t>
            </a:r>
          </a:p>
          <a:p>
            <a:pPr>
              <a:buSzPct val="150000"/>
              <a:defRPr/>
            </a:pPr>
            <a:endParaRPr lang="es-ES" sz="1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269" name="Text Box 14"/>
          <p:cNvSpPr txBox="1">
            <a:spLocks noChangeArrowheads="1"/>
          </p:cNvSpPr>
          <p:nvPr/>
        </p:nvSpPr>
        <p:spPr bwMode="auto">
          <a:xfrm>
            <a:off x="7092950" y="1196975"/>
            <a:ext cx="1485900" cy="730250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1.</a:t>
            </a:r>
            <a:r>
              <a:rPr lang="es-ES" sz="2000" b="0"/>
              <a:t> Entrada </a:t>
            </a:r>
          </a:p>
          <a:p>
            <a:pPr algn="ctr" eaLnBrk="1" hangingPunct="1">
              <a:buClrTx/>
            </a:pPr>
            <a:r>
              <a:rPr lang="es-ES" sz="2000" b="0"/>
              <a:t>sensorial</a:t>
            </a:r>
          </a:p>
        </p:txBody>
      </p:sp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3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 animBg="1"/>
      <p:bldP spid="13108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2913063" y="1916113"/>
            <a:ext cx="3317875" cy="485775"/>
          </a:xfrm>
          <a:prstGeom prst="rect">
            <a:avLst/>
          </a:prstGeom>
          <a:solidFill>
            <a:srgbClr val="D9EBFB"/>
          </a:solidFill>
          <a:ln w="28575" algn="ctr">
            <a:solidFill>
              <a:srgbClr val="5D7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viscerales</a:t>
            </a:r>
          </a:p>
        </p:txBody>
      </p:sp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4574721" y="2743498"/>
            <a:ext cx="3924472" cy="2062103"/>
          </a:xfrm>
          <a:prstGeom prst="rect">
            <a:avLst/>
          </a:prstGeom>
          <a:solidFill>
            <a:srgbClr val="DAFCBC"/>
          </a:solidFill>
          <a:ln w="28575" algn="ctr">
            <a:solidFill>
              <a:srgbClr val="5D7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_tradnl" sz="800" dirty="0"/>
          </a:p>
          <a:p>
            <a:pPr eaLnBrk="1" hangingPunct="1">
              <a:buClrTx/>
              <a:buFontTx/>
              <a:buChar char="•"/>
            </a:pPr>
            <a:r>
              <a:rPr lang="es-ES_tradnl" dirty="0"/>
              <a:t>  </a:t>
            </a:r>
            <a:r>
              <a:rPr lang="es-ES_tradnl" sz="1800" b="0" dirty="0"/>
              <a:t>No hay </a:t>
            </a:r>
            <a:r>
              <a:rPr lang="es-ES_tradnl" sz="1800" b="0" dirty="0" err="1"/>
              <a:t>proprioceptores</a:t>
            </a:r>
            <a:endParaRPr lang="es-ES_tradnl" sz="1800" b="0" dirty="0"/>
          </a:p>
          <a:p>
            <a:pPr eaLnBrk="1" hangingPunct="1">
              <a:buClrTx/>
              <a:buFontTx/>
              <a:buChar char="•"/>
            </a:pPr>
            <a:r>
              <a:rPr lang="es-ES_tradnl" sz="1800" b="0" dirty="0"/>
              <a:t>  Hay pocos de tacto y </a:t>
            </a:r>
            <a:r>
              <a:rPr lang="es-ES_tradnl" sz="1800" b="0" dirty="0" err="1"/>
              <a:t>temp</a:t>
            </a:r>
            <a:r>
              <a:rPr lang="es-ES_tradnl" sz="1800" b="0" dirty="0"/>
              <a:t>.</a:t>
            </a:r>
          </a:p>
          <a:p>
            <a:pPr eaLnBrk="1" hangingPunct="1">
              <a:buClrTx/>
              <a:buFontTx/>
              <a:buChar char="•"/>
            </a:pPr>
            <a:r>
              <a:rPr lang="es-ES_tradnl" sz="1800" b="0" dirty="0"/>
              <a:t>  Los de dolor son escasos y </a:t>
            </a:r>
          </a:p>
          <a:p>
            <a:pPr eaLnBrk="1" hangingPunct="1">
              <a:buClrTx/>
            </a:pPr>
            <a:r>
              <a:rPr lang="es-ES_tradnl" sz="1800" b="0" dirty="0"/>
              <a:t>   difusamente distribuidos</a:t>
            </a:r>
          </a:p>
          <a:p>
            <a:pPr eaLnBrk="1" hangingPunct="1">
              <a:buClrTx/>
            </a:pPr>
            <a:endParaRPr lang="es-ES_tradnl" sz="1200" dirty="0"/>
          </a:p>
          <a:p>
            <a:pPr eaLnBrk="1" hangingPunct="1">
              <a:buClrTx/>
            </a:pPr>
            <a:r>
              <a:rPr lang="es-ES_tradnl" dirty="0"/>
              <a:t>   </a:t>
            </a:r>
            <a:r>
              <a:rPr lang="es-ES_tradnl" sz="1800" b="0" dirty="0"/>
              <a:t>Esto explica características</a:t>
            </a:r>
          </a:p>
          <a:p>
            <a:pPr eaLnBrk="1" hangingPunct="1">
              <a:buClrTx/>
            </a:pPr>
            <a:r>
              <a:rPr lang="es-ES_tradnl" sz="1800" b="0" dirty="0"/>
              <a:t>   </a:t>
            </a:r>
            <a:r>
              <a:rPr lang="es-ES_tradnl" sz="1800" b="0" dirty="0" smtClean="0"/>
              <a:t> DOLOR VISCERAL no localizado</a:t>
            </a:r>
            <a:endParaRPr lang="es-ES_tradnl" sz="1800" b="0" dirty="0"/>
          </a:p>
        </p:txBody>
      </p:sp>
      <p:sp>
        <p:nvSpPr>
          <p:cNvPr id="220167" name="Text Box 7"/>
          <p:cNvSpPr txBox="1">
            <a:spLocks noChangeArrowheads="1"/>
          </p:cNvSpPr>
          <p:nvPr/>
        </p:nvSpPr>
        <p:spPr bwMode="auto">
          <a:xfrm>
            <a:off x="3492500" y="5013325"/>
            <a:ext cx="34147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400" b="0" dirty="0"/>
              <a:t>Las vísceras no duelen </a:t>
            </a:r>
          </a:p>
          <a:p>
            <a:pPr eaLnBrk="1" hangingPunct="1">
              <a:buClrTx/>
            </a:pPr>
            <a:r>
              <a:rPr lang="es-ES_tradnl" sz="2400" b="0" dirty="0"/>
              <a:t>al cortarse o quemarse</a:t>
            </a:r>
          </a:p>
        </p:txBody>
      </p:sp>
      <p:sp>
        <p:nvSpPr>
          <p:cNvPr id="220168" name="Text Box 8"/>
          <p:cNvSpPr txBox="1">
            <a:spLocks noChangeArrowheads="1"/>
          </p:cNvSpPr>
          <p:nvPr/>
        </p:nvSpPr>
        <p:spPr bwMode="auto">
          <a:xfrm>
            <a:off x="2339975" y="5084763"/>
            <a:ext cx="1079500" cy="579437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3200" b="0" dirty="0">
                <a:solidFill>
                  <a:srgbClr val="CC0000"/>
                </a:solidFill>
              </a:rPr>
              <a:t>¡Ojo!</a:t>
            </a:r>
          </a:p>
        </p:txBody>
      </p:sp>
      <p:sp>
        <p:nvSpPr>
          <p:cNvPr id="220169" name="Text Box 9"/>
          <p:cNvSpPr txBox="1">
            <a:spLocks noChangeArrowheads="1"/>
          </p:cNvSpPr>
          <p:nvPr/>
        </p:nvSpPr>
        <p:spPr bwMode="auto">
          <a:xfrm>
            <a:off x="2987675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295" name="Text Box 10"/>
          <p:cNvSpPr txBox="1">
            <a:spLocks noChangeArrowheads="1"/>
          </p:cNvSpPr>
          <p:nvPr/>
        </p:nvSpPr>
        <p:spPr bwMode="auto">
          <a:xfrm>
            <a:off x="7164388" y="549275"/>
            <a:ext cx="1358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20172" name="Text Box 12"/>
          <p:cNvSpPr txBox="1">
            <a:spLocks noChangeArrowheads="1"/>
          </p:cNvSpPr>
          <p:nvPr/>
        </p:nvSpPr>
        <p:spPr bwMode="auto">
          <a:xfrm>
            <a:off x="1116013" y="2708275"/>
            <a:ext cx="2954655" cy="2000548"/>
          </a:xfrm>
          <a:prstGeom prst="rect">
            <a:avLst/>
          </a:prstGeom>
          <a:solidFill>
            <a:srgbClr val="F7F7A7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/>
              <a:t>Son similares a los de piel,</a:t>
            </a:r>
          </a:p>
          <a:p>
            <a:pPr>
              <a:defRPr/>
            </a:pPr>
            <a:r>
              <a:rPr lang="es-ES_tradnl" dirty="0"/>
              <a:t>pero diferente distribución:</a:t>
            </a:r>
          </a:p>
          <a:p>
            <a:pPr>
              <a:defRPr/>
            </a:pPr>
            <a:r>
              <a:rPr lang="es-ES_tradnl" sz="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2000" b="0" dirty="0"/>
              <a:t>Densidad receptores </a:t>
            </a:r>
          </a:p>
          <a:p>
            <a:pPr>
              <a:buClrTx/>
              <a:defRPr/>
            </a:pPr>
            <a:r>
              <a:rPr lang="es-ES_tradnl" sz="2000" b="0" dirty="0"/>
              <a:t>viscerales </a:t>
            </a: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10%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_tradnl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Tx/>
              <a:defRPr/>
            </a:pPr>
            <a:r>
              <a:rPr lang="es-ES_tradnl" sz="2000" b="0" dirty="0" smtClean="0"/>
              <a:t>vs</a:t>
            </a:r>
            <a:r>
              <a:rPr lang="es-ES_tradnl" sz="2000" b="0" dirty="0"/>
              <a:t>. </a:t>
            </a:r>
            <a:r>
              <a:rPr lang="es-ES_tradnl" sz="2000" b="0" dirty="0" smtClean="0"/>
              <a:t>piel </a:t>
            </a:r>
            <a:r>
              <a:rPr lang="es-ES_tradnl" sz="2000" b="0" dirty="0"/>
              <a:t>90%</a:t>
            </a:r>
          </a:p>
          <a:p>
            <a:pPr>
              <a:buClrTx/>
              <a:defRPr/>
            </a:pPr>
            <a:endParaRPr lang="es-ES_tradnl" sz="2000" b="0" dirty="0"/>
          </a:p>
        </p:txBody>
      </p:sp>
      <p:sp>
        <p:nvSpPr>
          <p:cNvPr id="220175" name="Rectangle 15"/>
          <p:cNvSpPr>
            <a:spLocks noChangeArrowheads="1"/>
          </p:cNvSpPr>
          <p:nvPr/>
        </p:nvSpPr>
        <p:spPr bwMode="auto">
          <a:xfrm>
            <a:off x="755650" y="836613"/>
            <a:ext cx="2160588" cy="730250"/>
          </a:xfrm>
          <a:prstGeom prst="rect">
            <a:avLst/>
          </a:prstGeom>
          <a:solidFill>
            <a:srgbClr val="D9E6FF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0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 b="0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Medio Interno</a:t>
            </a:r>
          </a:p>
        </p:txBody>
      </p:sp>
      <p:sp>
        <p:nvSpPr>
          <p:cNvPr id="12298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20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 animBg="1"/>
      <p:bldP spid="220165" grpId="0" animBg="1"/>
      <p:bldP spid="220167" grpId="0"/>
      <p:bldP spid="220168" grpId="0"/>
      <p:bldP spid="22017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Text Box 3"/>
          <p:cNvSpPr txBox="1">
            <a:spLocks noChangeArrowheads="1"/>
          </p:cNvSpPr>
          <p:nvPr/>
        </p:nvSpPr>
        <p:spPr bwMode="auto">
          <a:xfrm>
            <a:off x="2913063" y="908050"/>
            <a:ext cx="3317875" cy="485775"/>
          </a:xfrm>
          <a:prstGeom prst="rect">
            <a:avLst/>
          </a:prstGeom>
          <a:solidFill>
            <a:srgbClr val="D9EBFB"/>
          </a:solidFill>
          <a:ln w="28575" algn="ctr">
            <a:solidFill>
              <a:srgbClr val="759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viscerales</a:t>
            </a:r>
          </a:p>
        </p:txBody>
      </p:sp>
      <p:sp>
        <p:nvSpPr>
          <p:cNvPr id="183303" name="Text Box 7"/>
          <p:cNvSpPr txBox="1">
            <a:spLocks noChangeArrowheads="1"/>
          </p:cNvSpPr>
          <p:nvPr/>
        </p:nvSpPr>
        <p:spPr bwMode="auto">
          <a:xfrm>
            <a:off x="783336" y="1556792"/>
            <a:ext cx="3600450" cy="4462760"/>
          </a:xfrm>
          <a:prstGeom prst="rect">
            <a:avLst/>
          </a:prstGeom>
          <a:noFill/>
          <a:ln w="28575" algn="ctr">
            <a:solidFill>
              <a:srgbClr val="759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Tx/>
              <a:buFontTx/>
              <a:buChar char="•"/>
              <a:defRPr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0066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Barorreceptores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Clr>
                <a:srgbClr val="006600"/>
              </a:buClr>
              <a:buSzPct val="150000"/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Seno </a:t>
            </a:r>
            <a:r>
              <a:rPr lang="es-ES_tradnl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carotídeo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/>
              <a:t>información a   </a:t>
            </a:r>
            <a:r>
              <a:rPr lang="es-ES_tradnl" b="0" dirty="0" smtClean="0"/>
              <a:t>      </a:t>
            </a:r>
          </a:p>
          <a:p>
            <a:pPr>
              <a:buClr>
                <a:srgbClr val="006600"/>
              </a:buClr>
              <a:buSzPct val="150000"/>
              <a:defRPr/>
            </a:pPr>
            <a:r>
              <a:rPr lang="es-ES_tradnl" b="0" dirty="0"/>
              <a:t> </a:t>
            </a:r>
            <a:r>
              <a:rPr lang="es-ES_tradnl" b="0" dirty="0" smtClean="0"/>
              <a:t>     centros </a:t>
            </a:r>
            <a:r>
              <a:rPr lang="es-ES_tradnl" b="0" dirty="0"/>
              <a:t>CV para ajuste PA</a:t>
            </a:r>
          </a:p>
          <a:p>
            <a:pPr marL="171450" indent="-171450">
              <a:buClr>
                <a:srgbClr val="0066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b="0" dirty="0"/>
          </a:p>
          <a:p>
            <a:pPr marL="285750" indent="-285750">
              <a:buClr>
                <a:srgbClr val="0066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Receptores estiramiento</a:t>
            </a:r>
          </a:p>
          <a:p>
            <a:pPr>
              <a:buClr>
                <a:srgbClr val="006600"/>
              </a:buClr>
              <a:buSzPct val="150000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Pulmones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tracto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GI, corazón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1450" indent="-171450">
              <a:buClr>
                <a:srgbClr val="0066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b="0" dirty="0"/>
          </a:p>
          <a:p>
            <a:pPr>
              <a:buClr>
                <a:srgbClr val="006600"/>
              </a:buClr>
              <a:buSzPct val="190000"/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nociceptivos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Clr>
                <a:srgbClr val="006600"/>
              </a:buClr>
              <a:buSzPct val="190000"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térmicos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de dolor</a:t>
            </a:r>
          </a:p>
          <a:p>
            <a:pPr>
              <a:buClrTx/>
              <a:defRPr/>
            </a:pPr>
            <a:r>
              <a:rPr lang="es-ES_tradnl" sz="1800" b="0" dirty="0"/>
              <a:t>     Terminaciones nerviosas </a:t>
            </a:r>
            <a:r>
              <a:rPr lang="es-ES_tradnl" sz="1800" b="0" dirty="0" smtClean="0"/>
              <a:t>  </a:t>
            </a:r>
          </a:p>
          <a:p>
            <a:pPr>
              <a:buClrTx/>
              <a:defRPr/>
            </a:pPr>
            <a:r>
              <a:rPr lang="es-ES_tradnl" sz="1800" b="0" dirty="0"/>
              <a:t> </a:t>
            </a:r>
            <a:r>
              <a:rPr lang="es-ES_tradnl" sz="1800" b="0" dirty="0" smtClean="0"/>
              <a:t>     libres de n. sensoriales</a:t>
            </a:r>
            <a:endParaRPr lang="es-ES_tradnl" sz="1800" b="0" dirty="0"/>
          </a:p>
          <a:p>
            <a:pPr>
              <a:buClrTx/>
              <a:defRPr/>
            </a:pPr>
            <a:r>
              <a:rPr lang="es-ES_tradnl" sz="1800" b="0" dirty="0"/>
              <a:t>      </a:t>
            </a:r>
            <a:r>
              <a:rPr lang="es-ES_tradnl" sz="1800" dirty="0"/>
              <a:t>Estímulos</a:t>
            </a:r>
            <a:r>
              <a:rPr lang="es-ES_tradnl" sz="1800" b="0" dirty="0"/>
              <a:t>: </a:t>
            </a:r>
            <a:r>
              <a:rPr lang="es-ES_tradnl" sz="1800" b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distensión</a:t>
            </a:r>
          </a:p>
          <a:p>
            <a:pPr>
              <a:buClrTx/>
              <a:defRPr/>
            </a:pPr>
            <a:r>
              <a:rPr lang="es-ES_tradnl" sz="1800" b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es-ES_tradnl" sz="1800" b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inflamación</a:t>
            </a:r>
            <a:endParaRPr lang="es-ES_tradnl" sz="1800" b="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Tx/>
              <a:defRPr/>
            </a:pPr>
            <a:r>
              <a:rPr lang="es-ES_tradnl" sz="1800" b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es-ES_tradnl" sz="1800" b="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isquemia</a:t>
            </a:r>
            <a:endParaRPr lang="es-ES_tradnl" sz="1800" b="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Tx/>
              <a:defRPr/>
            </a:pPr>
            <a:endParaRPr lang="es-ES_tradnl" sz="800" b="0" dirty="0">
              <a:solidFill>
                <a:srgbClr val="CC0000"/>
              </a:solidFill>
            </a:endParaRPr>
          </a:p>
          <a:p>
            <a:pPr>
              <a:buClrTx/>
              <a:defRPr/>
            </a:pPr>
            <a:r>
              <a:rPr lang="es-ES_tradnl" sz="1800" b="0" dirty="0"/>
              <a:t>   No se estimulan por corte o </a:t>
            </a:r>
          </a:p>
          <a:p>
            <a:pPr>
              <a:buClrTx/>
              <a:defRPr/>
            </a:pPr>
            <a:r>
              <a:rPr lang="es-ES_tradnl" sz="1800" b="0" dirty="0"/>
              <a:t>   </a:t>
            </a:r>
            <a:r>
              <a:rPr lang="es-ES_tradnl" sz="1800" b="0" dirty="0" smtClean="0"/>
              <a:t>quemadura</a:t>
            </a:r>
            <a:endParaRPr lang="es-ES_tradnl" sz="1800" b="0" dirty="0"/>
          </a:p>
        </p:txBody>
      </p:sp>
      <p:sp>
        <p:nvSpPr>
          <p:cNvPr id="183304" name="Text Box 8"/>
          <p:cNvSpPr txBox="1">
            <a:spLocks noChangeArrowheads="1"/>
          </p:cNvSpPr>
          <p:nvPr/>
        </p:nvSpPr>
        <p:spPr bwMode="auto">
          <a:xfrm>
            <a:off x="4721452" y="1540151"/>
            <a:ext cx="3801836" cy="4201150"/>
          </a:xfrm>
          <a:prstGeom prst="rect">
            <a:avLst/>
          </a:prstGeom>
          <a:noFill/>
          <a:ln w="28575" algn="ctr">
            <a:solidFill>
              <a:srgbClr val="759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_tradnl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10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lvl="0" indent="-285750">
              <a:buClr>
                <a:srgbClr val="006600"/>
              </a:buClr>
              <a:buSzPct val="170000"/>
              <a:buFont typeface="Arial" pitchFamily="34" charset="0"/>
              <a:buChar char="•"/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Quimiorreceptores</a:t>
            </a:r>
          </a:p>
          <a:p>
            <a:pPr lvl="0">
              <a:buClrTx/>
              <a:defRPr/>
            </a:pPr>
            <a:endParaRPr lang="es-ES_tradnl" sz="900" b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>
              <a:buClrTx/>
              <a:defRPr/>
            </a:pPr>
            <a:r>
              <a:rPr lang="es-ES_tradnl" b="0" dirty="0">
                <a:solidFill>
                  <a:srgbClr val="000000"/>
                </a:solidFill>
              </a:rPr>
              <a:t>     - </a:t>
            </a:r>
            <a:r>
              <a:rPr lang="es-ES_tradnl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Oxírreceptores</a:t>
            </a:r>
            <a:endParaRPr lang="es-ES_tradnl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>
              <a:buClrTx/>
              <a:defRPr/>
            </a:pPr>
            <a:r>
              <a:rPr lang="es-ES_tradnl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b="0" dirty="0">
                <a:solidFill>
                  <a:srgbClr val="000000"/>
                </a:solidFill>
              </a:rPr>
              <a:t>     Cuerpo </a:t>
            </a:r>
            <a:r>
              <a:rPr lang="es-ES_tradnl" b="0" dirty="0" err="1">
                <a:solidFill>
                  <a:srgbClr val="000000"/>
                </a:solidFill>
              </a:rPr>
              <a:t>carotídeo</a:t>
            </a:r>
            <a:r>
              <a:rPr lang="es-ES_tradnl" b="0" dirty="0">
                <a:solidFill>
                  <a:srgbClr val="000000"/>
                </a:solidFill>
              </a:rPr>
              <a:t> </a:t>
            </a:r>
          </a:p>
          <a:p>
            <a:pPr lvl="0">
              <a:buClrTx/>
              <a:defRPr/>
            </a:pPr>
            <a:r>
              <a:rPr lang="es-ES_tradnl" b="0" dirty="0">
                <a:solidFill>
                  <a:srgbClr val="000000"/>
                </a:solidFill>
              </a:rPr>
              <a:t>        Información a centros CV y   </a:t>
            </a:r>
          </a:p>
          <a:p>
            <a:pPr lvl="0">
              <a:buClrTx/>
              <a:defRPr/>
            </a:pPr>
            <a:r>
              <a:rPr lang="es-ES_tradnl" b="0" dirty="0">
                <a:solidFill>
                  <a:srgbClr val="000000"/>
                </a:solidFill>
              </a:rPr>
              <a:t>        </a:t>
            </a:r>
            <a:r>
              <a:rPr lang="es-ES_tradnl" b="0" dirty="0" err="1">
                <a:solidFill>
                  <a:srgbClr val="000000"/>
                </a:solidFill>
              </a:rPr>
              <a:t>Resp</a:t>
            </a:r>
            <a:r>
              <a:rPr lang="es-ES_tradnl" b="0" dirty="0">
                <a:solidFill>
                  <a:srgbClr val="000000"/>
                </a:solidFill>
              </a:rPr>
              <a:t>. para ajuste FC y FR</a:t>
            </a:r>
          </a:p>
          <a:p>
            <a:pPr lvl="0">
              <a:buClrTx/>
              <a:defRPr/>
            </a:pPr>
            <a:endParaRPr lang="es-ES_tradnl" sz="900" b="0" dirty="0">
              <a:solidFill>
                <a:srgbClr val="000000"/>
              </a:solidFill>
            </a:endParaRPr>
          </a:p>
          <a:p>
            <a:pPr lvl="0">
              <a:buClrTx/>
              <a:defRPr/>
            </a:pPr>
            <a:r>
              <a:rPr lang="es-ES_tradnl" b="0" dirty="0">
                <a:solidFill>
                  <a:srgbClr val="000000"/>
                </a:solidFill>
              </a:rPr>
              <a:t>     - </a:t>
            </a:r>
            <a:r>
              <a:rPr lang="es-ES_tradnl" b="0" dirty="0" smtClean="0">
                <a:solidFill>
                  <a:srgbClr val="000000"/>
                </a:solidFill>
              </a:rPr>
              <a:t>A </a:t>
            </a:r>
            <a:r>
              <a:rPr lang="es-ES_tradn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Metabolitos </a:t>
            </a:r>
            <a:r>
              <a:rPr lang="es-ES_tradnl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ácidos</a:t>
            </a:r>
            <a:r>
              <a:rPr lang="es-ES_tradnl" b="0" dirty="0">
                <a:solidFill>
                  <a:srgbClr val="000000"/>
                </a:solidFill>
              </a:rPr>
              <a:t> </a:t>
            </a:r>
          </a:p>
          <a:p>
            <a:pPr lvl="0">
              <a:buClrTx/>
              <a:defRPr/>
            </a:pPr>
            <a:r>
              <a:rPr lang="es-ES_tradnl" b="0" dirty="0">
                <a:solidFill>
                  <a:srgbClr val="000000"/>
                </a:solidFill>
              </a:rPr>
              <a:t>       Información de dolor </a:t>
            </a:r>
          </a:p>
          <a:p>
            <a:pPr lvl="0">
              <a:buClrTx/>
              <a:defRPr/>
            </a:pPr>
            <a:r>
              <a:rPr lang="es-ES_tradnl" b="0" dirty="0">
                <a:solidFill>
                  <a:srgbClr val="000000"/>
                </a:solidFill>
              </a:rPr>
              <a:t>       a centros CV y </a:t>
            </a:r>
            <a:r>
              <a:rPr lang="es-ES_tradnl" b="0" dirty="0" err="1">
                <a:solidFill>
                  <a:srgbClr val="000000"/>
                </a:solidFill>
              </a:rPr>
              <a:t>Resp</a:t>
            </a:r>
            <a:r>
              <a:rPr lang="es-ES_tradnl" b="0" dirty="0">
                <a:solidFill>
                  <a:srgbClr val="000000"/>
                </a:solidFill>
              </a:rPr>
              <a:t>.</a:t>
            </a:r>
          </a:p>
          <a:p>
            <a:pPr lvl="0">
              <a:buClrTx/>
              <a:defRPr/>
            </a:pPr>
            <a:endParaRPr lang="es-ES_tradnl" sz="900" b="0" dirty="0">
              <a:solidFill>
                <a:srgbClr val="000000"/>
              </a:solidFill>
            </a:endParaRPr>
          </a:p>
          <a:p>
            <a:pPr lvl="0">
              <a:buClrTx/>
              <a:defRPr/>
            </a:pPr>
            <a:r>
              <a:rPr lang="es-ES_tradnl" b="0" dirty="0">
                <a:solidFill>
                  <a:srgbClr val="000000"/>
                </a:solidFill>
              </a:rPr>
              <a:t>     - </a:t>
            </a:r>
            <a:r>
              <a:rPr lang="es-ES_tradnl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Glucorreceptores</a:t>
            </a:r>
            <a:r>
              <a:rPr lang="es-ES_tradnl" dirty="0" smtClean="0">
                <a:solidFill>
                  <a:srgbClr val="000000"/>
                </a:solidFill>
              </a:rPr>
              <a:t> </a:t>
            </a:r>
          </a:p>
          <a:p>
            <a:pPr lvl="0">
              <a:buClrTx/>
              <a:defRPr/>
            </a:pPr>
            <a:r>
              <a:rPr lang="es-ES_tradnl" b="0" dirty="0">
                <a:solidFill>
                  <a:srgbClr val="000000"/>
                </a:solidFill>
              </a:rPr>
              <a:t> </a:t>
            </a:r>
            <a:r>
              <a:rPr lang="es-ES_tradnl" b="0" dirty="0" smtClean="0">
                <a:solidFill>
                  <a:srgbClr val="000000"/>
                </a:solidFill>
              </a:rPr>
              <a:t>       </a:t>
            </a:r>
            <a:r>
              <a:rPr lang="es-ES_tradnl" b="0" dirty="0">
                <a:solidFill>
                  <a:srgbClr val="000000"/>
                </a:solidFill>
              </a:rPr>
              <a:t>E</a:t>
            </a:r>
            <a:r>
              <a:rPr lang="es-ES_tradnl" b="0" dirty="0" smtClean="0">
                <a:solidFill>
                  <a:srgbClr val="000000"/>
                </a:solidFill>
              </a:rPr>
              <a:t>n </a:t>
            </a:r>
            <a:r>
              <a:rPr lang="es-ES_tradnl" b="0" dirty="0">
                <a:solidFill>
                  <a:srgbClr val="000000"/>
                </a:solidFill>
              </a:rPr>
              <a:t>hipotálamo</a:t>
            </a:r>
          </a:p>
          <a:p>
            <a:pPr lvl="0">
              <a:buClrTx/>
              <a:defRPr/>
            </a:pPr>
            <a:endParaRPr lang="es-ES_tradnl" sz="1000" b="0" dirty="0">
              <a:solidFill>
                <a:srgbClr val="000000"/>
              </a:solidFill>
            </a:endParaRPr>
          </a:p>
          <a:p>
            <a:pPr>
              <a:buClrTx/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-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Osmorreceptores</a:t>
            </a: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Tx/>
              <a:defRPr/>
            </a:pPr>
            <a:r>
              <a:rPr lang="es-ES_tradnl" sz="1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Hipotálamo,</a:t>
            </a:r>
            <a:r>
              <a:rPr lang="es-ES_tradnl" b="0" dirty="0" smtClean="0"/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modifican   </a:t>
            </a:r>
            <a:endParaRPr lang="es-ES_tradnl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secreción ADH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6600"/>
              </a:buClr>
              <a:buSzPct val="190000"/>
              <a:buFontTx/>
              <a:buChar char="•"/>
              <a:defRPr/>
            </a:pPr>
            <a:endParaRPr lang="es-ES_tradnl" sz="1000" b="0" dirty="0"/>
          </a:p>
        </p:txBody>
      </p:sp>
      <p:sp>
        <p:nvSpPr>
          <p:cNvPr id="183305" name="Text Box 9"/>
          <p:cNvSpPr txBox="1">
            <a:spLocks noChangeArrowheads="1"/>
          </p:cNvSpPr>
          <p:nvPr/>
        </p:nvSpPr>
        <p:spPr bwMode="auto">
          <a:xfrm>
            <a:off x="395288" y="5492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7164388" y="476250"/>
            <a:ext cx="1358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183310" name="Text Box 14"/>
          <p:cNvSpPr txBox="1">
            <a:spLocks noChangeArrowheads="1"/>
          </p:cNvSpPr>
          <p:nvPr/>
        </p:nvSpPr>
        <p:spPr bwMode="auto">
          <a:xfrm>
            <a:off x="4852987" y="5798403"/>
            <a:ext cx="3529013" cy="83099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Monitorean actividad de sistemas</a:t>
            </a:r>
          </a:p>
          <a:p>
            <a:pPr algn="ctr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CV, Digestivo, Respiratorio, </a:t>
            </a:r>
          </a:p>
          <a:p>
            <a:pPr algn="ctr"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Urinario etc.</a:t>
            </a:r>
          </a:p>
        </p:txBody>
      </p:sp>
      <p:sp>
        <p:nvSpPr>
          <p:cNvPr id="13320" name="Text Box 3"/>
          <p:cNvSpPr txBox="1">
            <a:spLocks noChangeArrowheads="1"/>
          </p:cNvSpPr>
          <p:nvPr/>
        </p:nvSpPr>
        <p:spPr bwMode="auto">
          <a:xfrm>
            <a:off x="107504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83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83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3" grpId="0" animBg="1"/>
      <p:bldP spid="183304" grpId="0" animBg="1"/>
      <p:bldP spid="1833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7" name="Text Box 3"/>
          <p:cNvSpPr txBox="1">
            <a:spLocks noChangeArrowheads="1"/>
          </p:cNvSpPr>
          <p:nvPr/>
        </p:nvSpPr>
        <p:spPr bwMode="auto">
          <a:xfrm>
            <a:off x="2593975" y="2060575"/>
            <a:ext cx="3954463" cy="485775"/>
          </a:xfrm>
          <a:prstGeom prst="rect">
            <a:avLst/>
          </a:prstGeom>
          <a:solidFill>
            <a:srgbClr val="D9EBFB"/>
          </a:solidFill>
          <a:ln w="28575" algn="ctr">
            <a:solidFill>
              <a:srgbClr val="759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Vías sensoriales viscerales</a:t>
            </a:r>
          </a:p>
        </p:txBody>
      </p:sp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1970088" y="2781300"/>
            <a:ext cx="5202237" cy="2849563"/>
          </a:xfrm>
          <a:prstGeom prst="rect">
            <a:avLst/>
          </a:prstGeom>
          <a:noFill/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7774"/>
              </a:buClr>
              <a:buFontTx/>
              <a:buChar char="•"/>
              <a:defRPr/>
            </a:pPr>
            <a:endParaRPr lang="es-ES_tradnl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7774"/>
              </a:buClr>
              <a:buFontTx/>
              <a:buChar char="•"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Neuronas sensoriales que van al SNC</a:t>
            </a:r>
          </a:p>
          <a:p>
            <a:pPr>
              <a:defRPr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-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Aferentes </a:t>
            </a:r>
            <a:r>
              <a:rPr lang="es-ES_tradnl" sz="1800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Simpáticos</a:t>
            </a:r>
          </a:p>
          <a:p>
            <a:pPr>
              <a:defRPr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- Aferentes </a:t>
            </a:r>
            <a:r>
              <a:rPr lang="es-ES_tradnl" sz="18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Parasimpáticos</a:t>
            </a:r>
          </a:p>
          <a:p>
            <a:pPr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Craneales</a:t>
            </a:r>
          </a:p>
          <a:p>
            <a:pPr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Caudales</a:t>
            </a:r>
          </a:p>
          <a:p>
            <a:pPr>
              <a:defRPr/>
            </a:pP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7774"/>
              </a:buClr>
              <a:buFontTx/>
              <a:buChar char="•"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Neuronas sensoriales que NO van al SNC</a:t>
            </a:r>
          </a:p>
          <a:p>
            <a:pPr>
              <a:buClr>
                <a:srgbClr val="007774"/>
              </a:buClr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N. entéricas SNE </a:t>
            </a: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7227888" y="500063"/>
            <a:ext cx="1358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21193" name="Text Box 9"/>
          <p:cNvSpPr txBox="1">
            <a:spLocks noChangeArrowheads="1"/>
          </p:cNvSpPr>
          <p:nvPr/>
        </p:nvSpPr>
        <p:spPr bwMode="auto">
          <a:xfrm>
            <a:off x="3132138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1195" name="Rectangle 11"/>
          <p:cNvSpPr>
            <a:spLocks noChangeArrowheads="1"/>
          </p:cNvSpPr>
          <p:nvPr/>
        </p:nvSpPr>
        <p:spPr bwMode="auto">
          <a:xfrm>
            <a:off x="900113" y="908050"/>
            <a:ext cx="2232025" cy="730250"/>
          </a:xfrm>
          <a:prstGeom prst="rect">
            <a:avLst/>
          </a:prstGeom>
          <a:solidFill>
            <a:srgbClr val="D9E6FF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Medio Interno</a:t>
            </a:r>
            <a:endParaRPr lang="es-ES_tradnl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343" name="Text Box 3"/>
          <p:cNvSpPr txBox="1">
            <a:spLocks noChangeArrowheads="1"/>
          </p:cNvSpPr>
          <p:nvPr/>
        </p:nvSpPr>
        <p:spPr bwMode="auto">
          <a:xfrm>
            <a:off x="6748431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7" grpId="0" animBg="1"/>
      <p:bldP spid="2211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 descr="NERVIOS PH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" t="24501" r="6256" b="34055"/>
          <a:stretch>
            <a:fillRect/>
          </a:stretch>
        </p:blipFill>
        <p:spPr bwMode="auto">
          <a:xfrm>
            <a:off x="693738" y="1916832"/>
            <a:ext cx="795655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827584" y="1916832"/>
            <a:ext cx="2629653" cy="400110"/>
          </a:xfrm>
          <a:prstGeom prst="rect">
            <a:avLst/>
          </a:prstGeom>
          <a:solidFill>
            <a:srgbClr val="CBE3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_tradnl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PARASIMPÁTICAS</a:t>
            </a:r>
            <a:endParaRPr lang="es-ES_tradnl" sz="2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5324475" y="1844824"/>
            <a:ext cx="1876425" cy="400110"/>
          </a:xfrm>
          <a:prstGeom prst="rect">
            <a:avLst/>
          </a:prstGeom>
          <a:solidFill>
            <a:srgbClr val="FCE0EB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</a:pPr>
            <a:r>
              <a:rPr lang="es-ES_tradnl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SIMPÁTICAS</a:t>
            </a:r>
            <a:endParaRPr lang="es-ES_tradnl" sz="20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1187450" y="4063132"/>
            <a:ext cx="1295400" cy="822325"/>
          </a:xfrm>
          <a:prstGeom prst="rect">
            <a:avLst/>
          </a:prstGeom>
          <a:solidFill>
            <a:srgbClr val="CBE3F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Aferentes 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sensoriales</a:t>
            </a:r>
          </a:p>
          <a:p>
            <a:pPr>
              <a:buClrTx/>
              <a:defRPr/>
            </a:pPr>
            <a:r>
              <a:rPr lang="es-ES_tradnl" sz="1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Amielínicas</a:t>
            </a:r>
          </a:p>
        </p:txBody>
      </p:sp>
      <p:sp>
        <p:nvSpPr>
          <p:cNvPr id="106508" name="Line 12"/>
          <p:cNvSpPr>
            <a:spLocks noChangeShapeType="1"/>
          </p:cNvSpPr>
          <p:nvPr/>
        </p:nvSpPr>
        <p:spPr bwMode="auto">
          <a:xfrm flipV="1">
            <a:off x="2663825" y="3055070"/>
            <a:ext cx="21590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09" name="Line 13"/>
          <p:cNvSpPr>
            <a:spLocks noChangeShapeType="1"/>
          </p:cNvSpPr>
          <p:nvPr/>
        </p:nvSpPr>
        <p:spPr bwMode="auto">
          <a:xfrm flipV="1">
            <a:off x="2663825" y="3055070"/>
            <a:ext cx="720725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10" name="Line 14"/>
          <p:cNvSpPr>
            <a:spLocks noChangeShapeType="1"/>
          </p:cNvSpPr>
          <p:nvPr/>
        </p:nvSpPr>
        <p:spPr bwMode="auto">
          <a:xfrm flipV="1">
            <a:off x="2663825" y="3415432"/>
            <a:ext cx="7207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11" name="Rectangle 15"/>
          <p:cNvSpPr>
            <a:spLocks noChangeArrowheads="1"/>
          </p:cNvSpPr>
          <p:nvPr/>
        </p:nvSpPr>
        <p:spPr bwMode="auto">
          <a:xfrm>
            <a:off x="5976938" y="3631332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15" name="Text Box 19"/>
          <p:cNvSpPr txBox="1">
            <a:spLocks noChangeArrowheads="1"/>
          </p:cNvSpPr>
          <p:nvPr/>
        </p:nvSpPr>
        <p:spPr bwMode="auto">
          <a:xfrm>
            <a:off x="6553200" y="3991695"/>
            <a:ext cx="1295400" cy="822325"/>
          </a:xfrm>
          <a:prstGeom prst="rect">
            <a:avLst/>
          </a:prstGeom>
          <a:solidFill>
            <a:srgbClr val="CBE3F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Aferentes 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sensoriales</a:t>
            </a:r>
          </a:p>
          <a:p>
            <a:pPr>
              <a:buClrTx/>
              <a:defRPr/>
            </a:pPr>
            <a:r>
              <a:rPr lang="es-ES_tradnl" sz="1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Amielínicas</a:t>
            </a:r>
          </a:p>
        </p:txBody>
      </p:sp>
      <p:sp>
        <p:nvSpPr>
          <p:cNvPr id="106516" name="Line 20"/>
          <p:cNvSpPr>
            <a:spLocks noChangeShapeType="1"/>
          </p:cNvSpPr>
          <p:nvPr/>
        </p:nvSpPr>
        <p:spPr bwMode="auto">
          <a:xfrm flipV="1">
            <a:off x="7561263" y="3126507"/>
            <a:ext cx="0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20" name="Text Box 24"/>
          <p:cNvSpPr txBox="1">
            <a:spLocks noChangeArrowheads="1"/>
          </p:cNvSpPr>
          <p:nvPr/>
        </p:nvSpPr>
        <p:spPr bwMode="auto">
          <a:xfrm>
            <a:off x="4248150" y="3991695"/>
            <a:ext cx="142875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567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Tx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es-ES_tradnl" sz="1800"/>
              <a:t>.</a:t>
            </a:r>
            <a:r>
              <a:rPr lang="es-ES" b="0"/>
              <a:t> 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Entrada </a:t>
            </a:r>
          </a:p>
          <a:p>
            <a:pPr algn="ctr">
              <a:buClrTx/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sensorial</a:t>
            </a:r>
          </a:p>
        </p:txBody>
      </p:sp>
      <p:sp>
        <p:nvSpPr>
          <p:cNvPr id="106523" name="Text Box 27"/>
          <p:cNvSpPr txBox="1">
            <a:spLocks noChangeArrowheads="1"/>
          </p:cNvSpPr>
          <p:nvPr/>
        </p:nvSpPr>
        <p:spPr bwMode="auto">
          <a:xfrm>
            <a:off x="2911675" y="5568309"/>
            <a:ext cx="30652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dirty="0" err="1"/>
              <a:t>Ax</a:t>
            </a:r>
            <a:r>
              <a:rPr lang="es-ES_tradnl" dirty="0"/>
              <a:t>. </a:t>
            </a:r>
            <a:r>
              <a:rPr lang="es-ES_tradnl" dirty="0" err="1">
                <a:solidFill>
                  <a:schemeClr val="accent2"/>
                </a:solidFill>
              </a:rPr>
              <a:t>Parasimp</a:t>
            </a:r>
            <a:r>
              <a:rPr lang="es-ES_tradnl" dirty="0">
                <a:solidFill>
                  <a:schemeClr val="accent2"/>
                </a:solidFill>
              </a:rPr>
              <a:t>.</a:t>
            </a:r>
            <a:r>
              <a:rPr lang="es-ES_tradnl" dirty="0"/>
              <a:t> vs. </a:t>
            </a:r>
            <a:r>
              <a:rPr lang="es-ES_tradnl" dirty="0" err="1"/>
              <a:t>Ax</a:t>
            </a:r>
            <a:r>
              <a:rPr lang="es-ES_tradnl" dirty="0"/>
              <a:t>. </a:t>
            </a:r>
            <a:r>
              <a:rPr lang="es-ES_tradnl" dirty="0" err="1">
                <a:solidFill>
                  <a:srgbClr val="CC0000"/>
                </a:solidFill>
              </a:rPr>
              <a:t>Simp</a:t>
            </a:r>
            <a:r>
              <a:rPr lang="es-ES_tradnl" dirty="0">
                <a:solidFill>
                  <a:srgbClr val="CC0000"/>
                </a:solidFill>
              </a:rPr>
              <a:t>.</a:t>
            </a:r>
            <a:endParaRPr lang="es-ES_tradnl" dirty="0"/>
          </a:p>
          <a:p>
            <a:pPr algn="ctr"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3:1</a:t>
            </a:r>
          </a:p>
        </p:txBody>
      </p:sp>
      <p:sp>
        <p:nvSpPr>
          <p:cNvPr id="106525" name="Line 29"/>
          <p:cNvSpPr>
            <a:spLocks noChangeShapeType="1"/>
          </p:cNvSpPr>
          <p:nvPr/>
        </p:nvSpPr>
        <p:spPr bwMode="auto">
          <a:xfrm flipH="1">
            <a:off x="2700338" y="4352057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06526" name="Line 30"/>
          <p:cNvSpPr>
            <a:spLocks noChangeShapeType="1"/>
          </p:cNvSpPr>
          <p:nvPr/>
        </p:nvSpPr>
        <p:spPr bwMode="auto">
          <a:xfrm>
            <a:off x="5724525" y="4352057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1563008" y="1066120"/>
            <a:ext cx="5922963" cy="495300"/>
          </a:xfrm>
          <a:prstGeom prst="rect">
            <a:avLst/>
          </a:prstGeom>
          <a:solidFill>
            <a:srgbClr val="D9EBFB"/>
          </a:solidFill>
          <a:ln w="38100" algn="ctr">
            <a:solidFill>
              <a:srgbClr val="698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 b="0"/>
              <a:t>N. sensoriales viscerales que </a:t>
            </a:r>
            <a:r>
              <a:rPr lang="es-ES" sz="2400" b="0" u="sng"/>
              <a:t>van</a:t>
            </a:r>
            <a:r>
              <a:rPr lang="es-ES" sz="2400" b="0"/>
              <a:t> al SNC</a:t>
            </a:r>
          </a:p>
        </p:txBody>
      </p:sp>
      <p:sp>
        <p:nvSpPr>
          <p:cNvPr id="106528" name="Rectangle 32"/>
          <p:cNvSpPr>
            <a:spLocks noChangeArrowheads="1"/>
          </p:cNvSpPr>
          <p:nvPr/>
        </p:nvSpPr>
        <p:spPr bwMode="auto">
          <a:xfrm>
            <a:off x="6583363" y="4926732"/>
            <a:ext cx="1471612" cy="1035050"/>
          </a:xfrm>
          <a:prstGeom prst="rect">
            <a:avLst/>
          </a:prstGeom>
          <a:solidFill>
            <a:srgbClr val="8FC2F1"/>
          </a:solidFill>
          <a:ln w="28575" algn="ctr">
            <a:solidFill>
              <a:srgbClr val="567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dirty="0"/>
              <a:t>Información </a:t>
            </a:r>
          </a:p>
          <a:p>
            <a:pPr algn="ctr">
              <a:buClrTx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DOLOR</a:t>
            </a:r>
            <a:r>
              <a:rPr lang="es-ES_tradnl" sz="2000" b="0" dirty="0"/>
              <a:t> </a:t>
            </a:r>
          </a:p>
          <a:p>
            <a:pPr algn="ctr">
              <a:buClrTx/>
              <a:defRPr/>
            </a:pPr>
            <a:r>
              <a:rPr lang="es-ES_tradnl" sz="2000" b="0" dirty="0"/>
              <a:t>V</a:t>
            </a:r>
            <a:r>
              <a:rPr lang="es-ES_tradnl" sz="2000" b="0" dirty="0" smtClean="0"/>
              <a:t>isceral</a:t>
            </a:r>
            <a:endParaRPr lang="es-ES_tradnl" sz="2000" b="0" dirty="0"/>
          </a:p>
        </p:txBody>
      </p:sp>
      <p:sp>
        <p:nvSpPr>
          <p:cNvPr id="106530" name="Rectangle 34"/>
          <p:cNvSpPr>
            <a:spLocks noChangeArrowheads="1"/>
          </p:cNvSpPr>
          <p:nvPr/>
        </p:nvSpPr>
        <p:spPr bwMode="auto">
          <a:xfrm>
            <a:off x="1150883" y="4999757"/>
            <a:ext cx="1455848" cy="1261884"/>
          </a:xfrm>
          <a:prstGeom prst="rect">
            <a:avLst/>
          </a:prstGeom>
          <a:solidFill>
            <a:srgbClr val="8FC2F1"/>
          </a:solidFill>
          <a:ln w="28575" algn="ctr">
            <a:solidFill>
              <a:srgbClr val="567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</a:pPr>
            <a:r>
              <a:rPr lang="es-ES_tradnl" dirty="0"/>
              <a:t>Información </a:t>
            </a:r>
          </a:p>
          <a:p>
            <a:pPr algn="ctr">
              <a:buClrTx/>
            </a:pPr>
            <a:r>
              <a:rPr lang="es-ES_tradnl" sz="2000" b="0" dirty="0"/>
              <a:t>Sensorial</a:t>
            </a:r>
          </a:p>
          <a:p>
            <a:pPr algn="ctr">
              <a:buClrTx/>
            </a:pPr>
            <a:r>
              <a:rPr lang="es-ES_tradnl" sz="2000" b="0" dirty="0"/>
              <a:t>Visceral</a:t>
            </a:r>
          </a:p>
          <a:p>
            <a:pPr algn="ctr">
              <a:buClrTx/>
            </a:pPr>
            <a:r>
              <a:rPr lang="es-ES_tradnl" sz="2000" b="0" dirty="0" smtClean="0"/>
              <a:t>No dolor</a:t>
            </a:r>
            <a:endParaRPr lang="es-ES_tradnl" sz="2000" b="0" dirty="0"/>
          </a:p>
        </p:txBody>
      </p:sp>
      <p:sp>
        <p:nvSpPr>
          <p:cNvPr id="106531" name="Text Box 35"/>
          <p:cNvSpPr txBox="1">
            <a:spLocks noChangeArrowheads="1"/>
          </p:cNvSpPr>
          <p:nvPr/>
        </p:nvSpPr>
        <p:spPr bwMode="auto">
          <a:xfrm>
            <a:off x="1608138" y="2851215"/>
            <a:ext cx="729687" cy="707886"/>
          </a:xfrm>
          <a:prstGeom prst="rect">
            <a:avLst/>
          </a:prstGeom>
          <a:solidFill>
            <a:srgbClr val="E2FF8F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Al </a:t>
            </a:r>
            <a:endParaRPr lang="es-ES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SNC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6532" name="Text Box 36"/>
          <p:cNvSpPr txBox="1">
            <a:spLocks noChangeArrowheads="1"/>
          </p:cNvSpPr>
          <p:nvPr/>
        </p:nvSpPr>
        <p:spPr bwMode="auto">
          <a:xfrm>
            <a:off x="5910262" y="2727221"/>
            <a:ext cx="729687" cy="707886"/>
          </a:xfrm>
          <a:prstGeom prst="rect">
            <a:avLst/>
          </a:prstGeom>
          <a:solidFill>
            <a:srgbClr val="E2FF8F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Al </a:t>
            </a:r>
            <a:endParaRPr lang="es-ES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SNC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6533" name="Text Box 37"/>
          <p:cNvSpPr txBox="1">
            <a:spLocks noChangeArrowheads="1"/>
          </p:cNvSpPr>
          <p:nvPr/>
        </p:nvSpPr>
        <p:spPr bwMode="auto">
          <a:xfrm>
            <a:off x="947737" y="923917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382" name="Text Box 41"/>
          <p:cNvSpPr txBox="1">
            <a:spLocks noChangeArrowheads="1"/>
          </p:cNvSpPr>
          <p:nvPr/>
        </p:nvSpPr>
        <p:spPr bwMode="auto">
          <a:xfrm>
            <a:off x="7236321" y="260350"/>
            <a:ext cx="1342034" cy="646331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106538" name="Line 42"/>
          <p:cNvSpPr>
            <a:spLocks noChangeShapeType="1"/>
          </p:cNvSpPr>
          <p:nvPr/>
        </p:nvSpPr>
        <p:spPr bwMode="auto">
          <a:xfrm flipH="1">
            <a:off x="1163638" y="3212232"/>
            <a:ext cx="503238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06539" name="Line 43"/>
          <p:cNvSpPr>
            <a:spLocks noChangeShapeType="1"/>
          </p:cNvSpPr>
          <p:nvPr/>
        </p:nvSpPr>
        <p:spPr bwMode="auto">
          <a:xfrm flipH="1">
            <a:off x="5472906" y="3081164"/>
            <a:ext cx="503238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5385" name="Text Box 3"/>
          <p:cNvSpPr txBox="1">
            <a:spLocks noChangeArrowheads="1"/>
          </p:cNvSpPr>
          <p:nvPr/>
        </p:nvSpPr>
        <p:spPr bwMode="auto">
          <a:xfrm>
            <a:off x="6748431" y="6433656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771775" y="4859482"/>
            <a:ext cx="3667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La mayoría son de conducción lenta </a:t>
            </a:r>
          </a:p>
          <a:p>
            <a:r>
              <a:rPr lang="es-VE" dirty="0" err="1"/>
              <a:t>a</a:t>
            </a:r>
            <a:r>
              <a:rPr lang="es-VE" dirty="0" err="1" smtClean="0"/>
              <a:t>mielínicas</a:t>
            </a:r>
            <a:r>
              <a:rPr lang="es-VE" dirty="0" smtClean="0"/>
              <a:t> C y parasimpáticas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6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3" grpId="0" animBg="1"/>
      <p:bldP spid="106504" grpId="0" animBg="1"/>
      <p:bldP spid="106507" grpId="0" animBg="1"/>
      <p:bldP spid="106508" grpId="0" animBg="1"/>
      <p:bldP spid="106509" grpId="0" animBg="1"/>
      <p:bldP spid="106510" grpId="0" animBg="1"/>
      <p:bldP spid="106511" grpId="0" animBg="1"/>
      <p:bldP spid="106515" grpId="0" animBg="1"/>
      <p:bldP spid="106516" grpId="0" animBg="1"/>
      <p:bldP spid="106520" grpId="0" animBg="1"/>
      <p:bldP spid="106523" grpId="0"/>
      <p:bldP spid="106525" grpId="0" animBg="1"/>
      <p:bldP spid="106526" grpId="0" animBg="1"/>
      <p:bldP spid="106528" grpId="0" animBg="1"/>
      <p:bldP spid="106530" grpId="0" animBg="1"/>
      <p:bldP spid="106531" grpId="0" animBg="1"/>
      <p:bldP spid="106532" grpId="0" animBg="1"/>
      <p:bldP spid="106538" grpId="0" animBg="1"/>
      <p:bldP spid="106539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vias autonómicas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26"/>
          <a:stretch>
            <a:fillRect/>
          </a:stretch>
        </p:blipFill>
        <p:spPr bwMode="auto">
          <a:xfrm>
            <a:off x="2440895" y="1140506"/>
            <a:ext cx="4125912" cy="385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6223000" y="1152525"/>
            <a:ext cx="762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b="0"/>
              <a:t>Cíngulo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6418263" y="1414463"/>
            <a:ext cx="938212" cy="527050"/>
          </a:xfrm>
          <a:prstGeom prst="rect">
            <a:avLst/>
          </a:prstGeom>
          <a:solidFill>
            <a:srgbClr val="99CCFF"/>
          </a:solidFill>
          <a:ln w="9525" algn="ctr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Corteza </a:t>
            </a:r>
          </a:p>
          <a:p>
            <a:pPr eaLnBrk="1" hangingPunct="1">
              <a:buClrTx/>
            </a:pPr>
            <a:r>
              <a:rPr lang="es-ES_tradnl" sz="1400"/>
              <a:t>sensorial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6418263" y="2063750"/>
            <a:ext cx="1436687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b="0"/>
              <a:t>Corteza insular</a:t>
            </a: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6418263" y="2495550"/>
            <a:ext cx="7858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Tálamo</a:t>
            </a: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5934075" y="3417888"/>
            <a:ext cx="1620838" cy="669925"/>
          </a:xfrm>
          <a:prstGeom prst="rect">
            <a:avLst/>
          </a:prstGeom>
          <a:solidFill>
            <a:srgbClr val="D5FF5D"/>
          </a:solidFill>
          <a:ln w="28575" algn="ctr">
            <a:solidFill>
              <a:srgbClr val="436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Núcleo </a:t>
            </a:r>
          </a:p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Haz Solitario</a:t>
            </a:r>
          </a:p>
        </p:txBody>
      </p:sp>
      <p:sp>
        <p:nvSpPr>
          <p:cNvPr id="18440" name="Rectangle 14"/>
          <p:cNvSpPr>
            <a:spLocks noChangeArrowheads="1"/>
          </p:cNvSpPr>
          <p:nvPr/>
        </p:nvSpPr>
        <p:spPr bwMode="auto">
          <a:xfrm>
            <a:off x="3989388" y="3141663"/>
            <a:ext cx="5048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8441" name="Rectangle 15"/>
          <p:cNvSpPr>
            <a:spLocks noChangeArrowheads="1"/>
          </p:cNvSpPr>
          <p:nvPr/>
        </p:nvSpPr>
        <p:spPr bwMode="auto">
          <a:xfrm>
            <a:off x="2909888" y="3502025"/>
            <a:ext cx="5048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8443" name="Rectangle 17"/>
          <p:cNvSpPr>
            <a:spLocks noChangeArrowheads="1"/>
          </p:cNvSpPr>
          <p:nvPr/>
        </p:nvSpPr>
        <p:spPr bwMode="auto">
          <a:xfrm>
            <a:off x="2790825" y="5373688"/>
            <a:ext cx="28733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8444" name="Rectangle 18"/>
          <p:cNvSpPr>
            <a:spLocks noChangeArrowheads="1"/>
          </p:cNvSpPr>
          <p:nvPr/>
        </p:nvSpPr>
        <p:spPr bwMode="auto">
          <a:xfrm>
            <a:off x="3078163" y="6021388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8445" name="Rectangle 19"/>
          <p:cNvSpPr>
            <a:spLocks noChangeArrowheads="1"/>
          </p:cNvSpPr>
          <p:nvPr/>
        </p:nvSpPr>
        <p:spPr bwMode="auto">
          <a:xfrm>
            <a:off x="3773488" y="5516563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8446" name="Line 47"/>
          <p:cNvSpPr>
            <a:spLocks noChangeShapeType="1"/>
          </p:cNvSpPr>
          <p:nvPr/>
        </p:nvSpPr>
        <p:spPr bwMode="auto">
          <a:xfrm flipH="1">
            <a:off x="5286375" y="1296988"/>
            <a:ext cx="936625" cy="331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8447" name="Line 48"/>
          <p:cNvSpPr>
            <a:spLocks noChangeShapeType="1"/>
          </p:cNvSpPr>
          <p:nvPr/>
        </p:nvSpPr>
        <p:spPr bwMode="auto">
          <a:xfrm flipH="1">
            <a:off x="6007100" y="162877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8448" name="Line 49"/>
          <p:cNvSpPr>
            <a:spLocks noChangeShapeType="1"/>
          </p:cNvSpPr>
          <p:nvPr/>
        </p:nvSpPr>
        <p:spPr bwMode="auto">
          <a:xfrm flipH="1">
            <a:off x="5935663" y="22780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8449" name="Line 50"/>
          <p:cNvSpPr>
            <a:spLocks noChangeShapeType="1"/>
          </p:cNvSpPr>
          <p:nvPr/>
        </p:nvSpPr>
        <p:spPr bwMode="auto">
          <a:xfrm flipH="1" flipV="1">
            <a:off x="5357813" y="2349500"/>
            <a:ext cx="1152525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57748" name="Text Box 52"/>
          <p:cNvSpPr txBox="1">
            <a:spLocks noChangeArrowheads="1"/>
          </p:cNvSpPr>
          <p:nvPr/>
        </p:nvSpPr>
        <p:spPr bwMode="auto">
          <a:xfrm>
            <a:off x="5934075" y="4261055"/>
            <a:ext cx="1547218" cy="738664"/>
          </a:xfrm>
          <a:prstGeom prst="rect">
            <a:avLst/>
          </a:prstGeom>
          <a:solidFill>
            <a:srgbClr val="CBE3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759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dirty="0"/>
              <a:t>Cuerpo neurona</a:t>
            </a:r>
          </a:p>
          <a:p>
            <a:pPr eaLnBrk="1" hangingPunct="1">
              <a:buClrTx/>
            </a:pPr>
            <a:r>
              <a:rPr lang="es-ES_tradnl" sz="1400" dirty="0"/>
              <a:t>g. sensorial </a:t>
            </a:r>
          </a:p>
          <a:p>
            <a:pPr eaLnBrk="1" hangingPunct="1">
              <a:buClrTx/>
            </a:pPr>
            <a:r>
              <a:rPr lang="es-ES_tradnl" sz="1400" dirty="0"/>
              <a:t>pares craneales</a:t>
            </a:r>
          </a:p>
        </p:txBody>
      </p:sp>
      <p:sp>
        <p:nvSpPr>
          <p:cNvPr id="18451" name="Line 54"/>
          <p:cNvSpPr>
            <a:spLocks noChangeShapeType="1"/>
          </p:cNvSpPr>
          <p:nvPr/>
        </p:nvSpPr>
        <p:spPr bwMode="auto">
          <a:xfrm>
            <a:off x="5646738" y="3644900"/>
            <a:ext cx="360362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57751" name="Text Box 55"/>
          <p:cNvSpPr txBox="1">
            <a:spLocks noChangeArrowheads="1"/>
          </p:cNvSpPr>
          <p:nvPr/>
        </p:nvSpPr>
        <p:spPr bwMode="auto">
          <a:xfrm>
            <a:off x="3000120" y="832304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453" name="Oval 56"/>
          <p:cNvSpPr>
            <a:spLocks noChangeArrowheads="1"/>
          </p:cNvSpPr>
          <p:nvPr/>
        </p:nvSpPr>
        <p:spPr bwMode="auto">
          <a:xfrm>
            <a:off x="3917950" y="3716338"/>
            <a:ext cx="576263" cy="863600"/>
          </a:xfrm>
          <a:prstGeom prst="ellipse">
            <a:avLst/>
          </a:prstGeom>
          <a:noFill/>
          <a:ln w="28575" algn="ctr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53" name="Text Box 57"/>
          <p:cNvSpPr txBox="1">
            <a:spLocks noChangeArrowheads="1"/>
          </p:cNvSpPr>
          <p:nvPr/>
        </p:nvSpPr>
        <p:spPr bwMode="auto">
          <a:xfrm>
            <a:off x="900113" y="1679138"/>
            <a:ext cx="2074607" cy="1292662"/>
          </a:xfrm>
          <a:prstGeom prst="rect">
            <a:avLst/>
          </a:prstGeom>
          <a:solidFill>
            <a:srgbClr val="C3E4E7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Aferentes </a:t>
            </a:r>
          </a:p>
          <a:p>
            <a:pPr algn="ctr">
              <a:defRPr/>
            </a:pPr>
            <a:r>
              <a:rPr lang="es-E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Parasimpáticas</a:t>
            </a:r>
            <a:r>
              <a:rPr lang="es-ES" sz="2000" b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" sz="20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Inf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Sensorial </a:t>
            </a:r>
          </a:p>
          <a:p>
            <a:pPr algn="ctr"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dolor</a:t>
            </a:r>
          </a:p>
        </p:txBody>
      </p:sp>
      <p:sp>
        <p:nvSpPr>
          <p:cNvPr id="157754" name="Text Box 58"/>
          <p:cNvSpPr txBox="1">
            <a:spLocks noChangeArrowheads="1"/>
          </p:cNvSpPr>
          <p:nvPr/>
        </p:nvSpPr>
        <p:spPr bwMode="auto">
          <a:xfrm>
            <a:off x="4733925" y="4098925"/>
            <a:ext cx="655638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Tallo</a:t>
            </a:r>
          </a:p>
          <a:p>
            <a:pPr algn="ctr">
              <a:defRPr/>
            </a:pPr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bulbo</a:t>
            </a:r>
          </a:p>
        </p:txBody>
      </p:sp>
      <p:sp>
        <p:nvSpPr>
          <p:cNvPr id="157756" name="Text Box 60"/>
          <p:cNvSpPr txBox="1">
            <a:spLocks noChangeArrowheads="1"/>
          </p:cNvSpPr>
          <p:nvPr/>
        </p:nvSpPr>
        <p:spPr bwMode="auto">
          <a:xfrm>
            <a:off x="843700" y="4450556"/>
            <a:ext cx="1747100" cy="646331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Cabeza, </a:t>
            </a:r>
            <a:r>
              <a:rPr lang="es-ES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tórax </a:t>
            </a:r>
            <a:endParaRPr lang="es-ES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abdomen</a:t>
            </a:r>
          </a:p>
        </p:txBody>
      </p:sp>
      <p:sp>
        <p:nvSpPr>
          <p:cNvPr id="157757" name="Line 61"/>
          <p:cNvSpPr>
            <a:spLocks noChangeShapeType="1"/>
          </p:cNvSpPr>
          <p:nvPr/>
        </p:nvSpPr>
        <p:spPr bwMode="auto">
          <a:xfrm>
            <a:off x="5815013" y="4076701"/>
            <a:ext cx="407987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18458" name="Rectangle 62"/>
          <p:cNvSpPr>
            <a:spLocks noChangeArrowheads="1"/>
          </p:cNvSpPr>
          <p:nvPr/>
        </p:nvSpPr>
        <p:spPr bwMode="auto">
          <a:xfrm>
            <a:off x="5383213" y="4292600"/>
            <a:ext cx="14287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60" name="Oval 64"/>
          <p:cNvSpPr>
            <a:spLocks noChangeArrowheads="1"/>
          </p:cNvSpPr>
          <p:nvPr/>
        </p:nvSpPr>
        <p:spPr bwMode="auto">
          <a:xfrm>
            <a:off x="5022850" y="2060575"/>
            <a:ext cx="431800" cy="503238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8460" name="Text Box 67"/>
          <p:cNvSpPr txBox="1">
            <a:spLocks noChangeArrowheads="1"/>
          </p:cNvSpPr>
          <p:nvPr/>
        </p:nvSpPr>
        <p:spPr bwMode="auto">
          <a:xfrm>
            <a:off x="7164388" y="260350"/>
            <a:ext cx="1358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157764" name="Rectangle 68"/>
          <p:cNvSpPr>
            <a:spLocks noChangeArrowheads="1"/>
          </p:cNvSpPr>
          <p:nvPr/>
        </p:nvSpPr>
        <p:spPr bwMode="auto">
          <a:xfrm>
            <a:off x="900113" y="873125"/>
            <a:ext cx="2016125" cy="669925"/>
          </a:xfrm>
          <a:prstGeom prst="rect">
            <a:avLst/>
          </a:prstGeom>
          <a:solidFill>
            <a:srgbClr val="D9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1800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Medio Interno</a:t>
            </a:r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7765" name="Text Box 69"/>
          <p:cNvSpPr txBox="1">
            <a:spLocks noChangeArrowheads="1"/>
          </p:cNvSpPr>
          <p:nvPr/>
        </p:nvSpPr>
        <p:spPr bwMode="auto">
          <a:xfrm>
            <a:off x="847329" y="5188631"/>
            <a:ext cx="1925637" cy="730250"/>
          </a:xfrm>
          <a:prstGeom prst="rect">
            <a:avLst/>
          </a:prstGeom>
          <a:solidFill>
            <a:srgbClr val="F8E1B2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  <a:p>
            <a:pPr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Medio Interno</a:t>
            </a:r>
          </a:p>
        </p:txBody>
      </p:sp>
      <p:sp>
        <p:nvSpPr>
          <p:cNvPr id="157766" name="Text Box 70"/>
          <p:cNvSpPr txBox="1">
            <a:spLocks noChangeArrowheads="1"/>
          </p:cNvSpPr>
          <p:nvPr/>
        </p:nvSpPr>
        <p:spPr bwMode="auto">
          <a:xfrm>
            <a:off x="2717800" y="3744913"/>
            <a:ext cx="8175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Víscera</a:t>
            </a:r>
          </a:p>
        </p:txBody>
      </p:sp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4361564" y="5066394"/>
            <a:ext cx="1955985" cy="954107"/>
          </a:xfrm>
          <a:prstGeom prst="rect">
            <a:avLst/>
          </a:prstGeom>
          <a:solidFill>
            <a:srgbClr val="D9EBFB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Vías sensoriales </a:t>
            </a:r>
            <a:endParaRPr lang="es-ES_tradnl" sz="1800" b="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viscerales </a:t>
            </a:r>
            <a:endParaRPr lang="es-ES_tradnl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Tallo</a:t>
            </a:r>
          </a:p>
        </p:txBody>
      </p:sp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3905250" y="4608513"/>
            <a:ext cx="1243013" cy="314325"/>
          </a:xfrm>
          <a:prstGeom prst="rect">
            <a:avLst/>
          </a:prstGeom>
          <a:solidFill>
            <a:srgbClr val="99CCFF"/>
          </a:solidFill>
          <a:ln w="9525" algn="ctr">
            <a:solidFill>
              <a:srgbClr val="698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N. IX y X</a:t>
            </a:r>
          </a:p>
        </p:txBody>
      </p:sp>
      <p:sp>
        <p:nvSpPr>
          <p:cNvPr id="157768" name="Line 72"/>
          <p:cNvSpPr>
            <a:spLocks noChangeShapeType="1"/>
          </p:cNvSpPr>
          <p:nvPr/>
        </p:nvSpPr>
        <p:spPr bwMode="auto">
          <a:xfrm flipV="1">
            <a:off x="5508625" y="299561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35" name="Text Box 3"/>
          <p:cNvSpPr txBox="1">
            <a:spLocks noChangeArrowheads="1"/>
          </p:cNvSpPr>
          <p:nvPr/>
        </p:nvSpPr>
        <p:spPr bwMode="auto">
          <a:xfrm>
            <a:off x="6744494" y="6519049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3" grpId="0" animBg="1"/>
      <p:bldP spid="157707" grpId="0" animBg="1"/>
      <p:bldP spid="157748" grpId="0" animBg="1"/>
      <p:bldP spid="157756" grpId="0" animBg="1"/>
      <p:bldP spid="157757" grpId="0" animBg="1"/>
      <p:bldP spid="157760" grpId="0" animBg="1"/>
      <p:bldP spid="157765" grpId="0" animBg="1"/>
      <p:bldP spid="157701" grpId="0" animBg="1"/>
      <p:bldP spid="157709" grpId="0" animBg="1"/>
      <p:bldP spid="1577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838267" y="1690688"/>
            <a:ext cx="5396029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s-VE" altLang="es-VE" sz="4400" dirty="0"/>
              <a:t>El paciente </a:t>
            </a:r>
          </a:p>
          <a:p>
            <a:pPr algn="ctr" eaLnBrk="1" hangingPunct="1"/>
            <a:r>
              <a:rPr lang="es-VE" altLang="es-VE" sz="4400" dirty="0"/>
              <a:t>s</a:t>
            </a:r>
            <a:r>
              <a:rPr lang="es-VE" altLang="es-VE" sz="4400" dirty="0" smtClean="0"/>
              <a:t>iempre primero </a:t>
            </a:r>
          </a:p>
          <a:p>
            <a:pPr algn="ctr" eaLnBrk="1" hangingPunct="1"/>
            <a:r>
              <a:rPr lang="es-VE" altLang="es-VE" sz="4400" dirty="0" smtClean="0"/>
              <a:t>aun por </a:t>
            </a:r>
            <a:r>
              <a:rPr lang="es-VE" altLang="es-VE" sz="4400" dirty="0"/>
              <a:t>encima de </a:t>
            </a:r>
          </a:p>
          <a:p>
            <a:pPr algn="ctr" eaLnBrk="1" hangingPunct="1"/>
            <a:r>
              <a:rPr lang="es-VE" altLang="es-VE" sz="4400" dirty="0"/>
              <a:t>nuestros propios </a:t>
            </a:r>
          </a:p>
          <a:p>
            <a:pPr algn="ctr" eaLnBrk="1" hangingPunct="1"/>
            <a:r>
              <a:rPr lang="es-VE" altLang="es-VE" sz="4400" dirty="0"/>
              <a:t>intereses 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790754" y="6524624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2015</a:t>
            </a:r>
          </a:p>
        </p:txBody>
      </p:sp>
    </p:spTree>
    <p:extLst>
      <p:ext uri="{BB962C8B-B14F-4D97-AF65-F5344CB8AC3E}">
        <p14:creationId xmlns:p14="http://schemas.microsoft.com/office/powerpoint/2010/main" val="62453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vias autonómicas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31667"/>
          <a:stretch>
            <a:fillRect/>
          </a:stretch>
        </p:blipFill>
        <p:spPr bwMode="auto">
          <a:xfrm>
            <a:off x="3349625" y="2349500"/>
            <a:ext cx="2819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8"/>
          <p:cNvSpPr>
            <a:spLocks noChangeArrowheads="1"/>
          </p:cNvSpPr>
          <p:nvPr/>
        </p:nvSpPr>
        <p:spPr bwMode="auto">
          <a:xfrm>
            <a:off x="4908550" y="909638"/>
            <a:ext cx="5048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460" name="Rectangle 10"/>
          <p:cNvSpPr>
            <a:spLocks noChangeArrowheads="1"/>
          </p:cNvSpPr>
          <p:nvPr/>
        </p:nvSpPr>
        <p:spPr bwMode="auto">
          <a:xfrm>
            <a:off x="3757613" y="3141663"/>
            <a:ext cx="50323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461" name="Rectangle 11"/>
          <p:cNvSpPr>
            <a:spLocks noChangeArrowheads="1"/>
          </p:cNvSpPr>
          <p:nvPr/>
        </p:nvSpPr>
        <p:spPr bwMode="auto">
          <a:xfrm>
            <a:off x="3325813" y="4654550"/>
            <a:ext cx="287337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462" name="Rectangle 12"/>
          <p:cNvSpPr>
            <a:spLocks noChangeArrowheads="1"/>
          </p:cNvSpPr>
          <p:nvPr/>
        </p:nvSpPr>
        <p:spPr bwMode="auto">
          <a:xfrm>
            <a:off x="3325813" y="5302250"/>
            <a:ext cx="574675" cy="309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s-VE"/>
          </a:p>
        </p:txBody>
      </p:sp>
      <p:sp>
        <p:nvSpPr>
          <p:cNvPr id="19463" name="Rectangle 13"/>
          <p:cNvSpPr>
            <a:spLocks noChangeArrowheads="1"/>
          </p:cNvSpPr>
          <p:nvPr/>
        </p:nvSpPr>
        <p:spPr bwMode="auto">
          <a:xfrm>
            <a:off x="4692650" y="414972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9464" name="Line 21"/>
          <p:cNvSpPr>
            <a:spLocks noChangeShapeType="1"/>
          </p:cNvSpPr>
          <p:nvPr/>
        </p:nvSpPr>
        <p:spPr bwMode="auto">
          <a:xfrm flipH="1" flipV="1">
            <a:off x="5089525" y="5518150"/>
            <a:ext cx="539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9465" name="Rectangle 23"/>
          <p:cNvSpPr>
            <a:spLocks noChangeArrowheads="1"/>
          </p:cNvSpPr>
          <p:nvPr/>
        </p:nvSpPr>
        <p:spPr bwMode="auto">
          <a:xfrm>
            <a:off x="3829050" y="5229225"/>
            <a:ext cx="288925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9466" name="Rectangle 24"/>
          <p:cNvSpPr>
            <a:spLocks noChangeArrowheads="1"/>
          </p:cNvSpPr>
          <p:nvPr/>
        </p:nvSpPr>
        <p:spPr bwMode="auto">
          <a:xfrm>
            <a:off x="3973513" y="5445125"/>
            <a:ext cx="360362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467" name="Rectangle 25"/>
          <p:cNvSpPr>
            <a:spLocks noChangeArrowheads="1"/>
          </p:cNvSpPr>
          <p:nvPr/>
        </p:nvSpPr>
        <p:spPr bwMode="auto">
          <a:xfrm>
            <a:off x="6781800" y="765175"/>
            <a:ext cx="1079500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34526" name="Line 30"/>
          <p:cNvSpPr>
            <a:spLocks noChangeShapeType="1"/>
          </p:cNvSpPr>
          <p:nvPr/>
        </p:nvSpPr>
        <p:spPr bwMode="auto">
          <a:xfrm flipH="1">
            <a:off x="6421438" y="25654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34527" name="Line 31"/>
          <p:cNvSpPr>
            <a:spLocks noChangeShapeType="1"/>
          </p:cNvSpPr>
          <p:nvPr/>
        </p:nvSpPr>
        <p:spPr bwMode="auto">
          <a:xfrm flipH="1">
            <a:off x="6421438" y="314166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9470" name="Rectangle 36"/>
          <p:cNvSpPr>
            <a:spLocks noChangeArrowheads="1"/>
          </p:cNvSpPr>
          <p:nvPr/>
        </p:nvSpPr>
        <p:spPr bwMode="auto">
          <a:xfrm>
            <a:off x="6421438" y="1054100"/>
            <a:ext cx="4318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471" name="Rectangle 38"/>
          <p:cNvSpPr>
            <a:spLocks noChangeArrowheads="1"/>
          </p:cNvSpPr>
          <p:nvPr/>
        </p:nvSpPr>
        <p:spPr bwMode="auto">
          <a:xfrm>
            <a:off x="5053013" y="981075"/>
            <a:ext cx="3603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472" name="Rectangle 39"/>
          <p:cNvSpPr>
            <a:spLocks noChangeArrowheads="1"/>
          </p:cNvSpPr>
          <p:nvPr/>
        </p:nvSpPr>
        <p:spPr bwMode="auto">
          <a:xfrm>
            <a:off x="3757613" y="836613"/>
            <a:ext cx="1079500" cy="1944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9473" name="Text Box 41"/>
          <p:cNvSpPr txBox="1">
            <a:spLocks noChangeArrowheads="1"/>
          </p:cNvSpPr>
          <p:nvPr/>
        </p:nvSpPr>
        <p:spPr bwMode="auto">
          <a:xfrm>
            <a:off x="5413375" y="3141663"/>
            <a:ext cx="1865313" cy="854075"/>
          </a:xfrm>
          <a:prstGeom prst="rect">
            <a:avLst/>
          </a:prstGeom>
          <a:solidFill>
            <a:srgbClr val="C3E4E7"/>
          </a:solidFill>
          <a:ln w="28575" algn="ctr">
            <a:solidFill>
              <a:srgbClr val="759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Cuerpo neuronal</a:t>
            </a:r>
          </a:p>
          <a:p>
            <a:pPr eaLnBrk="1" hangingPunct="1">
              <a:buClrTx/>
            </a:pPr>
            <a:r>
              <a:rPr lang="es-ES_tradnl"/>
              <a:t>en g. raíz dorsal</a:t>
            </a:r>
          </a:p>
          <a:p>
            <a:pPr eaLnBrk="1" hangingPunct="1">
              <a:buClrTx/>
            </a:pPr>
            <a:r>
              <a:rPr lang="es-ES_tradnl"/>
              <a:t>Médula espinal</a:t>
            </a:r>
          </a:p>
        </p:txBody>
      </p:sp>
      <p:sp>
        <p:nvSpPr>
          <p:cNvPr id="234540" name="Text Box 44"/>
          <p:cNvSpPr txBox="1">
            <a:spLocks noChangeArrowheads="1"/>
          </p:cNvSpPr>
          <p:nvPr/>
        </p:nvSpPr>
        <p:spPr bwMode="auto">
          <a:xfrm>
            <a:off x="2990056" y="624569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475" name="Rectangle 45"/>
          <p:cNvSpPr>
            <a:spLocks noChangeArrowheads="1"/>
          </p:cNvSpPr>
          <p:nvPr/>
        </p:nvSpPr>
        <p:spPr bwMode="auto">
          <a:xfrm>
            <a:off x="4476750" y="1497013"/>
            <a:ext cx="216217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endParaRPr lang="es-ES"/>
          </a:p>
        </p:txBody>
      </p:sp>
      <p:sp>
        <p:nvSpPr>
          <p:cNvPr id="19476" name="Rectangle 47"/>
          <p:cNvSpPr>
            <a:spLocks noChangeArrowheads="1"/>
          </p:cNvSpPr>
          <p:nvPr/>
        </p:nvSpPr>
        <p:spPr bwMode="auto">
          <a:xfrm>
            <a:off x="4908550" y="2349500"/>
            <a:ext cx="2520950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477" name="Rectangle 50"/>
          <p:cNvSpPr>
            <a:spLocks noChangeArrowheads="1"/>
          </p:cNvSpPr>
          <p:nvPr/>
        </p:nvSpPr>
        <p:spPr bwMode="auto">
          <a:xfrm>
            <a:off x="4189413" y="3141663"/>
            <a:ext cx="8636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34547" name="Text Box 51"/>
          <p:cNvSpPr txBox="1">
            <a:spLocks noChangeArrowheads="1"/>
          </p:cNvSpPr>
          <p:nvPr/>
        </p:nvSpPr>
        <p:spPr bwMode="auto">
          <a:xfrm>
            <a:off x="887639" y="4067175"/>
            <a:ext cx="1995487" cy="669925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Colon distal </a:t>
            </a:r>
          </a:p>
          <a:p>
            <a:pPr algn="ctr"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Órganos pélvicos</a:t>
            </a:r>
          </a:p>
        </p:txBody>
      </p:sp>
      <p:sp>
        <p:nvSpPr>
          <p:cNvPr id="234549" name="Text Box 53"/>
          <p:cNvSpPr txBox="1">
            <a:spLocks noChangeArrowheads="1"/>
          </p:cNvSpPr>
          <p:nvPr/>
        </p:nvSpPr>
        <p:spPr bwMode="auto">
          <a:xfrm>
            <a:off x="4189413" y="3286125"/>
            <a:ext cx="1508746" cy="523220"/>
          </a:xfrm>
          <a:prstGeom prst="rect">
            <a:avLst/>
          </a:prstGeom>
          <a:solidFill>
            <a:srgbClr val="CBE3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759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dirty="0"/>
              <a:t>Cuerpo neurona</a:t>
            </a:r>
          </a:p>
          <a:p>
            <a:pPr eaLnBrk="1" hangingPunct="1">
              <a:buClrTx/>
            </a:pPr>
            <a:r>
              <a:rPr lang="es-ES_tradnl" sz="1400" dirty="0"/>
              <a:t>g. raíz dorsal</a:t>
            </a:r>
          </a:p>
        </p:txBody>
      </p:sp>
      <p:sp>
        <p:nvSpPr>
          <p:cNvPr id="234550" name="Line 54"/>
          <p:cNvSpPr>
            <a:spLocks noChangeShapeType="1"/>
          </p:cNvSpPr>
          <p:nvPr/>
        </p:nvSpPr>
        <p:spPr bwMode="auto">
          <a:xfrm>
            <a:off x="4837113" y="3862388"/>
            <a:ext cx="43180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9481" name="Text Box 59"/>
          <p:cNvSpPr txBox="1">
            <a:spLocks noChangeArrowheads="1"/>
          </p:cNvSpPr>
          <p:nvPr/>
        </p:nvSpPr>
        <p:spPr bwMode="auto">
          <a:xfrm>
            <a:off x="7308850" y="404813"/>
            <a:ext cx="1358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34556" name="Rectangle 60"/>
          <p:cNvSpPr>
            <a:spLocks noChangeArrowheads="1"/>
          </p:cNvSpPr>
          <p:nvPr/>
        </p:nvSpPr>
        <p:spPr bwMode="auto">
          <a:xfrm>
            <a:off x="898525" y="620713"/>
            <a:ext cx="2016125" cy="669925"/>
          </a:xfrm>
          <a:prstGeom prst="rect">
            <a:avLst/>
          </a:prstGeom>
          <a:solidFill>
            <a:srgbClr val="D9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1800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medio Interno</a:t>
            </a:r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4557" name="Text Box 61"/>
          <p:cNvSpPr txBox="1">
            <a:spLocks noChangeArrowheads="1"/>
          </p:cNvSpPr>
          <p:nvPr/>
        </p:nvSpPr>
        <p:spPr bwMode="auto">
          <a:xfrm>
            <a:off x="905782" y="4829572"/>
            <a:ext cx="2148345" cy="1231106"/>
          </a:xfrm>
          <a:prstGeom prst="rect">
            <a:avLst/>
          </a:prstGeom>
          <a:solidFill>
            <a:srgbClr val="F8E1B2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Refl</a:t>
            </a:r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Medulares:</a:t>
            </a:r>
            <a:endParaRPr lang="es-ES_tradnl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Micción</a:t>
            </a:r>
            <a:endParaRPr lang="es-ES_tradnl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Defecación</a:t>
            </a:r>
            <a:endParaRPr lang="es-ES_tradnl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Respuesta 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sexual</a:t>
            </a:r>
          </a:p>
        </p:txBody>
      </p:sp>
      <p:sp>
        <p:nvSpPr>
          <p:cNvPr id="234538" name="Text Box 42"/>
          <p:cNvSpPr txBox="1">
            <a:spLocks noChangeArrowheads="1"/>
          </p:cNvSpPr>
          <p:nvPr/>
        </p:nvSpPr>
        <p:spPr bwMode="auto">
          <a:xfrm>
            <a:off x="898525" y="1463676"/>
            <a:ext cx="2005013" cy="1309687"/>
          </a:xfrm>
          <a:prstGeom prst="rect">
            <a:avLst/>
          </a:prstGeom>
          <a:solidFill>
            <a:srgbClr val="C3E4E7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Aferentes </a:t>
            </a:r>
          </a:p>
          <a:p>
            <a:pPr algn="ctr">
              <a:defRPr/>
            </a:pPr>
            <a:r>
              <a:rPr lang="es-E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Parasimpáticas</a:t>
            </a:r>
          </a:p>
          <a:p>
            <a:pPr algn="ctr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Inf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Sensorial </a:t>
            </a:r>
          </a:p>
          <a:p>
            <a:pPr algn="ctr"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dolor</a:t>
            </a:r>
          </a:p>
        </p:txBody>
      </p:sp>
      <p:sp>
        <p:nvSpPr>
          <p:cNvPr id="234558" name="Text Box 62"/>
          <p:cNvSpPr txBox="1">
            <a:spLocks noChangeArrowheads="1"/>
          </p:cNvSpPr>
          <p:nvPr/>
        </p:nvSpPr>
        <p:spPr bwMode="auto">
          <a:xfrm>
            <a:off x="3054127" y="3644900"/>
            <a:ext cx="8175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Víscera</a:t>
            </a:r>
          </a:p>
        </p:txBody>
      </p:sp>
      <p:sp>
        <p:nvSpPr>
          <p:cNvPr id="234512" name="Text Box 16"/>
          <p:cNvSpPr txBox="1">
            <a:spLocks noChangeArrowheads="1"/>
          </p:cNvSpPr>
          <p:nvPr/>
        </p:nvSpPr>
        <p:spPr bwMode="auto">
          <a:xfrm>
            <a:off x="6156325" y="4508500"/>
            <a:ext cx="1733550" cy="395288"/>
          </a:xfrm>
          <a:prstGeom prst="rect">
            <a:avLst/>
          </a:prstGeom>
          <a:solidFill>
            <a:srgbClr val="E0FF89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/>
              <a:t>Médula S2-S4</a:t>
            </a:r>
          </a:p>
        </p:txBody>
      </p:sp>
      <p:sp>
        <p:nvSpPr>
          <p:cNvPr id="234536" name="Text Box 40"/>
          <p:cNvSpPr txBox="1">
            <a:spLocks noChangeArrowheads="1"/>
          </p:cNvSpPr>
          <p:nvPr/>
        </p:nvSpPr>
        <p:spPr bwMode="auto">
          <a:xfrm>
            <a:off x="6205538" y="3141663"/>
            <a:ext cx="1966912" cy="1157287"/>
          </a:xfrm>
          <a:prstGeom prst="rect">
            <a:avLst/>
          </a:prstGeom>
          <a:solidFill>
            <a:srgbClr val="D9EBFB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Vías sensoriales </a:t>
            </a:r>
          </a:p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Viscerales</a:t>
            </a:r>
          </a:p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 Médula Sacra </a:t>
            </a:r>
          </a:p>
          <a:p>
            <a:pPr algn="ctr">
              <a:buClrTx/>
              <a:defRPr/>
            </a:pPr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N. Pélvicos</a:t>
            </a:r>
          </a:p>
        </p:txBody>
      </p:sp>
      <p:sp>
        <p:nvSpPr>
          <p:cNvPr id="234562" name="Line 66"/>
          <p:cNvSpPr>
            <a:spLocks noChangeShapeType="1"/>
          </p:cNvSpPr>
          <p:nvPr/>
        </p:nvSpPr>
        <p:spPr bwMode="auto">
          <a:xfrm flipV="1">
            <a:off x="6096000" y="2205038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34563" name="Line 67"/>
          <p:cNvSpPr>
            <a:spLocks noChangeShapeType="1"/>
          </p:cNvSpPr>
          <p:nvPr/>
        </p:nvSpPr>
        <p:spPr bwMode="auto">
          <a:xfrm>
            <a:off x="6383338" y="2205038"/>
            <a:ext cx="0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34565" name="Text Box 69"/>
          <p:cNvSpPr txBox="1">
            <a:spLocks noChangeArrowheads="1"/>
          </p:cNvSpPr>
          <p:nvPr/>
        </p:nvSpPr>
        <p:spPr bwMode="auto">
          <a:xfrm>
            <a:off x="5737225" y="1557338"/>
            <a:ext cx="1184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Centros </a:t>
            </a:r>
          </a:p>
          <a:p>
            <a:pPr eaLnBrk="1" hangingPunct="1"/>
            <a:r>
              <a:rPr lang="es-ES"/>
              <a:t>superiores</a:t>
            </a:r>
          </a:p>
        </p:txBody>
      </p:sp>
      <p:sp>
        <p:nvSpPr>
          <p:cNvPr id="19491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26" grpId="0" animBg="1"/>
      <p:bldP spid="234527" grpId="0" animBg="1"/>
      <p:bldP spid="234547" grpId="0" animBg="1"/>
      <p:bldP spid="234549" grpId="0" animBg="1"/>
      <p:bldP spid="234550" grpId="0" animBg="1"/>
      <p:bldP spid="234557" grpId="0" animBg="1"/>
      <p:bldP spid="234512" grpId="0" animBg="1"/>
      <p:bldP spid="234536" grpId="0" animBg="1"/>
      <p:bldP spid="234562" grpId="0" animBg="1"/>
      <p:bldP spid="234563" grpId="0" animBg="1"/>
      <p:bldP spid="2345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35"/>
          <p:cNvSpPr>
            <a:spLocks noChangeShapeType="1"/>
          </p:cNvSpPr>
          <p:nvPr/>
        </p:nvSpPr>
        <p:spPr bwMode="auto">
          <a:xfrm>
            <a:off x="2058343" y="1624013"/>
            <a:ext cx="9525" cy="3965575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0483" name="Text Box 36"/>
          <p:cNvSpPr txBox="1">
            <a:spLocks noChangeArrowheads="1"/>
          </p:cNvSpPr>
          <p:nvPr/>
        </p:nvSpPr>
        <p:spPr bwMode="auto">
          <a:xfrm>
            <a:off x="1131243" y="976313"/>
            <a:ext cx="1690688" cy="639762"/>
          </a:xfrm>
          <a:prstGeom prst="rect">
            <a:avLst/>
          </a:prstGeom>
          <a:solidFill>
            <a:srgbClr val="8FC2F1"/>
          </a:solidFill>
          <a:ln w="28575" algn="ctr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/>
              <a:t>Inf. Sensorial </a:t>
            </a:r>
          </a:p>
          <a:p>
            <a:pPr algn="ctr" eaLnBrk="1" hangingPunct="1"/>
            <a:r>
              <a:rPr lang="es-ES" sz="1800"/>
              <a:t>NO Dolor</a:t>
            </a:r>
          </a:p>
        </p:txBody>
      </p:sp>
      <p:sp>
        <p:nvSpPr>
          <p:cNvPr id="245797" name="Text Box 37"/>
          <p:cNvSpPr txBox="1">
            <a:spLocks noChangeArrowheads="1"/>
          </p:cNvSpPr>
          <p:nvPr/>
        </p:nvSpPr>
        <p:spPr bwMode="auto">
          <a:xfrm>
            <a:off x="683568" y="2835275"/>
            <a:ext cx="2679700" cy="304800"/>
          </a:xfrm>
          <a:prstGeom prst="rect">
            <a:avLst/>
          </a:prstGeom>
          <a:solidFill>
            <a:srgbClr val="B8E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Gl. IX-X cuerpo n. sensorial</a:t>
            </a:r>
          </a:p>
        </p:txBody>
      </p:sp>
      <p:sp>
        <p:nvSpPr>
          <p:cNvPr id="245798" name="Text Box 38"/>
          <p:cNvSpPr txBox="1">
            <a:spLocks noChangeArrowheads="1"/>
          </p:cNvSpPr>
          <p:nvPr/>
        </p:nvSpPr>
        <p:spPr bwMode="auto">
          <a:xfrm>
            <a:off x="1221731" y="3549650"/>
            <a:ext cx="1852612" cy="609600"/>
          </a:xfrm>
          <a:prstGeom prst="rect">
            <a:avLst/>
          </a:prstGeom>
          <a:solidFill>
            <a:srgbClr val="B8E6CA"/>
          </a:solidFill>
          <a:ln w="28575" algn="ctr">
            <a:solidFill>
              <a:srgbClr val="567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N. Haz Solitario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bulbo</a:t>
            </a:r>
          </a:p>
        </p:txBody>
      </p:sp>
      <p:sp>
        <p:nvSpPr>
          <p:cNvPr id="245800" name="Text Box 40"/>
          <p:cNvSpPr txBox="1">
            <a:spLocks noChangeArrowheads="1"/>
          </p:cNvSpPr>
          <p:nvPr/>
        </p:nvSpPr>
        <p:spPr bwMode="auto">
          <a:xfrm>
            <a:off x="1316981" y="4460875"/>
            <a:ext cx="1574800" cy="336550"/>
          </a:xfrm>
          <a:prstGeom prst="rect">
            <a:avLst/>
          </a:prstGeom>
          <a:solidFill>
            <a:srgbClr val="B8E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Tallo, corteza</a:t>
            </a:r>
          </a:p>
        </p:txBody>
      </p:sp>
      <p:sp>
        <p:nvSpPr>
          <p:cNvPr id="245804" name="Text Box 44"/>
          <p:cNvSpPr txBox="1">
            <a:spLocks noChangeArrowheads="1"/>
          </p:cNvSpPr>
          <p:nvPr/>
        </p:nvSpPr>
        <p:spPr bwMode="auto">
          <a:xfrm>
            <a:off x="823268" y="2544763"/>
            <a:ext cx="1225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Af</a:t>
            </a: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N. IX-X.</a:t>
            </a:r>
          </a:p>
        </p:txBody>
      </p:sp>
      <p:sp>
        <p:nvSpPr>
          <p:cNvPr id="20488" name="Line 47"/>
          <p:cNvSpPr>
            <a:spLocks noChangeShapeType="1"/>
          </p:cNvSpPr>
          <p:nvPr/>
        </p:nvSpPr>
        <p:spPr bwMode="auto">
          <a:xfrm>
            <a:off x="7207250" y="1409700"/>
            <a:ext cx="0" cy="4176713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5809" name="Text Box 49"/>
          <p:cNvSpPr txBox="1">
            <a:spLocks noChangeArrowheads="1"/>
          </p:cNvSpPr>
          <p:nvPr/>
        </p:nvSpPr>
        <p:spPr bwMode="auto">
          <a:xfrm>
            <a:off x="6182508" y="2579688"/>
            <a:ext cx="2103461" cy="523220"/>
          </a:xfrm>
          <a:prstGeom prst="rect">
            <a:avLst/>
          </a:prstGeom>
          <a:solidFill>
            <a:srgbClr val="B8E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Gl</a:t>
            </a:r>
            <a:r>
              <a:rPr lang="es-ES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</a:t>
            </a:r>
            <a:r>
              <a:rPr lang="es-ES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aíz </a:t>
            </a: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dorsal S2-S4</a:t>
            </a:r>
          </a:p>
          <a:p>
            <a:pPr algn="ctr">
              <a:defRPr/>
            </a:pP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cuerpo n. sensorial</a:t>
            </a:r>
          </a:p>
        </p:txBody>
      </p:sp>
      <p:sp>
        <p:nvSpPr>
          <p:cNvPr id="245811" name="Text Box 51"/>
          <p:cNvSpPr txBox="1">
            <a:spLocks noChangeArrowheads="1"/>
          </p:cNvSpPr>
          <p:nvPr/>
        </p:nvSpPr>
        <p:spPr bwMode="auto">
          <a:xfrm>
            <a:off x="6249988" y="4019550"/>
            <a:ext cx="1978025" cy="577850"/>
          </a:xfrm>
          <a:prstGeom prst="rect">
            <a:avLst/>
          </a:prstGeom>
          <a:solidFill>
            <a:srgbClr val="B8E6CA"/>
          </a:solidFill>
          <a:ln w="28575" algn="ctr">
            <a:solidFill>
              <a:srgbClr val="567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M. Espinal S2-S4</a:t>
            </a:r>
          </a:p>
          <a:p>
            <a:pPr algn="ctr"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Asta dorsal</a:t>
            </a:r>
          </a:p>
        </p:txBody>
      </p:sp>
      <p:sp>
        <p:nvSpPr>
          <p:cNvPr id="245815" name="Text Box 55"/>
          <p:cNvSpPr txBox="1">
            <a:spLocks noChangeArrowheads="1"/>
          </p:cNvSpPr>
          <p:nvPr/>
        </p:nvSpPr>
        <p:spPr bwMode="auto">
          <a:xfrm>
            <a:off x="842764" y="5627688"/>
            <a:ext cx="2473754" cy="707886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REGULACIÓN </a:t>
            </a:r>
          </a:p>
          <a:p>
            <a:pPr algn="ctr">
              <a:defRPr/>
            </a:pP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MEDIO INTERNO</a:t>
            </a:r>
          </a:p>
        </p:txBody>
      </p:sp>
      <p:sp>
        <p:nvSpPr>
          <p:cNvPr id="245816" name="Text Box 56"/>
          <p:cNvSpPr txBox="1">
            <a:spLocks noChangeArrowheads="1"/>
          </p:cNvSpPr>
          <p:nvPr/>
        </p:nvSpPr>
        <p:spPr bwMode="auto">
          <a:xfrm>
            <a:off x="5918200" y="2249488"/>
            <a:ext cx="1320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Af. N.pélvicos.</a:t>
            </a:r>
          </a:p>
        </p:txBody>
      </p:sp>
      <p:sp>
        <p:nvSpPr>
          <p:cNvPr id="245818" name="Text Box 58"/>
          <p:cNvSpPr txBox="1">
            <a:spLocks noChangeArrowheads="1"/>
          </p:cNvSpPr>
          <p:nvPr/>
        </p:nvSpPr>
        <p:spPr bwMode="auto">
          <a:xfrm>
            <a:off x="6055518" y="3387725"/>
            <a:ext cx="1138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Raíz dorsal</a:t>
            </a:r>
          </a:p>
        </p:txBody>
      </p:sp>
      <p:sp>
        <p:nvSpPr>
          <p:cNvPr id="20494" name="Text Box 59"/>
          <p:cNvSpPr txBox="1">
            <a:spLocks noChangeArrowheads="1"/>
          </p:cNvSpPr>
          <p:nvPr/>
        </p:nvSpPr>
        <p:spPr bwMode="auto">
          <a:xfrm>
            <a:off x="6270625" y="762000"/>
            <a:ext cx="1690688" cy="639763"/>
          </a:xfrm>
          <a:prstGeom prst="rect">
            <a:avLst/>
          </a:prstGeom>
          <a:solidFill>
            <a:srgbClr val="8FC2F1"/>
          </a:solidFill>
          <a:ln w="28575" algn="ctr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/>
              <a:t>Inf. Sensorial </a:t>
            </a:r>
          </a:p>
          <a:p>
            <a:pPr algn="ctr" eaLnBrk="1" hangingPunct="1"/>
            <a:r>
              <a:rPr lang="es-ES" sz="1800"/>
              <a:t>NO Dolor</a:t>
            </a:r>
          </a:p>
        </p:txBody>
      </p:sp>
      <p:sp>
        <p:nvSpPr>
          <p:cNvPr id="245820" name="Text Box 60"/>
          <p:cNvSpPr txBox="1">
            <a:spLocks noChangeArrowheads="1"/>
          </p:cNvSpPr>
          <p:nvPr/>
        </p:nvSpPr>
        <p:spPr bwMode="auto">
          <a:xfrm>
            <a:off x="1116933" y="1844675"/>
            <a:ext cx="1941558" cy="646331"/>
          </a:xfrm>
          <a:prstGeom prst="rect">
            <a:avLst/>
          </a:prstGeom>
          <a:solidFill>
            <a:srgbClr val="B8E6CA"/>
          </a:solidFill>
          <a:ln w="28575" algn="ctr">
            <a:solidFill>
              <a:srgbClr val="6699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Recept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cabeza</a:t>
            </a:r>
          </a:p>
          <a:p>
            <a:pPr algn="ctr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tórax, abdomen</a:t>
            </a:r>
          </a:p>
        </p:txBody>
      </p:sp>
      <p:sp>
        <p:nvSpPr>
          <p:cNvPr id="245821" name="Text Box 61"/>
          <p:cNvSpPr txBox="1">
            <a:spLocks noChangeArrowheads="1"/>
          </p:cNvSpPr>
          <p:nvPr/>
        </p:nvSpPr>
        <p:spPr bwMode="auto">
          <a:xfrm>
            <a:off x="5994550" y="1546225"/>
            <a:ext cx="2398413" cy="646331"/>
          </a:xfrm>
          <a:prstGeom prst="rect">
            <a:avLst/>
          </a:prstGeom>
          <a:solidFill>
            <a:srgbClr val="B8E6CA"/>
          </a:solidFill>
          <a:ln w="28575" algn="ctr">
            <a:solidFill>
              <a:srgbClr val="6699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Recept. colon distal</a:t>
            </a:r>
          </a:p>
          <a:p>
            <a:pPr algn="ctr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vísceras pélvicas</a:t>
            </a:r>
          </a:p>
        </p:txBody>
      </p:sp>
      <p:sp>
        <p:nvSpPr>
          <p:cNvPr id="245822" name="Text Box 62"/>
          <p:cNvSpPr txBox="1">
            <a:spLocks noChangeArrowheads="1"/>
          </p:cNvSpPr>
          <p:nvPr/>
        </p:nvSpPr>
        <p:spPr bwMode="auto">
          <a:xfrm>
            <a:off x="6351577" y="5597664"/>
            <a:ext cx="1774845" cy="707886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REFLEJOS </a:t>
            </a:r>
            <a:endParaRPr lang="es-ES" sz="2000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s-E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MEDULARES</a:t>
            </a:r>
            <a:endParaRPr lang="es-ES" sz="20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823" name="Text Box 63"/>
          <p:cNvSpPr txBox="1">
            <a:spLocks noChangeArrowheads="1"/>
          </p:cNvSpPr>
          <p:nvPr/>
        </p:nvSpPr>
        <p:spPr bwMode="auto">
          <a:xfrm>
            <a:off x="3383221" y="765175"/>
            <a:ext cx="2375971" cy="1354217"/>
          </a:xfrm>
          <a:prstGeom prst="rect">
            <a:avLst/>
          </a:prstGeom>
          <a:solidFill>
            <a:srgbClr val="C3E4E7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Aferentes </a:t>
            </a:r>
          </a:p>
          <a:p>
            <a:pPr algn="ctr">
              <a:defRPr/>
            </a:pPr>
            <a:r>
              <a:rPr lang="es-ES" sz="2400" b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Parasimpáticas</a:t>
            </a:r>
            <a:r>
              <a:rPr lang="es-ES" sz="2000" b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" sz="20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Inf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Sensorial </a:t>
            </a:r>
          </a:p>
          <a:p>
            <a:pPr algn="ctr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dolor</a:t>
            </a:r>
          </a:p>
        </p:txBody>
      </p:sp>
      <p:sp>
        <p:nvSpPr>
          <p:cNvPr id="245824" name="Text Box 64"/>
          <p:cNvSpPr txBox="1">
            <a:spLocks noChangeArrowheads="1"/>
          </p:cNvSpPr>
          <p:nvPr/>
        </p:nvSpPr>
        <p:spPr bwMode="auto">
          <a:xfrm>
            <a:off x="323850" y="3333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1027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458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458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458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458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458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458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8" grpId="0" animBg="1"/>
      <p:bldP spid="245815" grpId="0" animBg="1"/>
      <p:bldP spid="245820" grpId="0" animBg="1"/>
      <p:bldP spid="245821" grpId="0" animBg="1"/>
      <p:bldP spid="2458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vias autonómicas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87" b="11157"/>
          <a:stretch>
            <a:fillRect/>
          </a:stretch>
        </p:blipFill>
        <p:spPr bwMode="auto">
          <a:xfrm>
            <a:off x="2195513" y="476250"/>
            <a:ext cx="43688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5988050" y="476250"/>
            <a:ext cx="762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b="0"/>
              <a:t>Cíngulo</a:t>
            </a:r>
          </a:p>
        </p:txBody>
      </p:sp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6183313" y="1387475"/>
            <a:ext cx="836612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b="0"/>
              <a:t>Corteza</a:t>
            </a:r>
          </a:p>
          <a:p>
            <a:pPr eaLnBrk="1" hangingPunct="1">
              <a:buClrTx/>
            </a:pPr>
            <a:r>
              <a:rPr lang="es-ES_tradnl" sz="1400" b="0"/>
              <a:t> insular</a:t>
            </a:r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6183313" y="1793875"/>
            <a:ext cx="869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Tálamo</a:t>
            </a:r>
          </a:p>
        </p:txBody>
      </p:sp>
      <p:sp>
        <p:nvSpPr>
          <p:cNvPr id="16390" name="Rectangle 16"/>
          <p:cNvSpPr>
            <a:spLocks noChangeArrowheads="1"/>
          </p:cNvSpPr>
          <p:nvPr/>
        </p:nvSpPr>
        <p:spPr bwMode="auto">
          <a:xfrm>
            <a:off x="3754438" y="2465388"/>
            <a:ext cx="5048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6391" name="Rectangle 17"/>
          <p:cNvSpPr>
            <a:spLocks noChangeArrowheads="1"/>
          </p:cNvSpPr>
          <p:nvPr/>
        </p:nvSpPr>
        <p:spPr bwMode="auto">
          <a:xfrm>
            <a:off x="2674938" y="2825750"/>
            <a:ext cx="5048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6392" name="Rectangle 18"/>
          <p:cNvSpPr>
            <a:spLocks noChangeArrowheads="1"/>
          </p:cNvSpPr>
          <p:nvPr/>
        </p:nvSpPr>
        <p:spPr bwMode="auto">
          <a:xfrm>
            <a:off x="2603500" y="4697413"/>
            <a:ext cx="50323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6393" name="Rectangle 19"/>
          <p:cNvSpPr>
            <a:spLocks noChangeArrowheads="1"/>
          </p:cNvSpPr>
          <p:nvPr/>
        </p:nvSpPr>
        <p:spPr bwMode="auto">
          <a:xfrm>
            <a:off x="2171700" y="6210300"/>
            <a:ext cx="287338" cy="619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6394" name="Rectangle 21"/>
          <p:cNvSpPr>
            <a:spLocks noChangeArrowheads="1"/>
          </p:cNvSpPr>
          <p:nvPr/>
        </p:nvSpPr>
        <p:spPr bwMode="auto">
          <a:xfrm>
            <a:off x="3538538" y="570547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56695" name="Text Box 23"/>
          <p:cNvSpPr txBox="1">
            <a:spLocks noChangeArrowheads="1"/>
          </p:cNvSpPr>
          <p:nvPr/>
        </p:nvSpPr>
        <p:spPr bwMode="auto">
          <a:xfrm>
            <a:off x="5867400" y="4292600"/>
            <a:ext cx="1695450" cy="669925"/>
          </a:xfrm>
          <a:prstGeom prst="rect">
            <a:avLst/>
          </a:prstGeom>
          <a:solidFill>
            <a:srgbClr val="E0FF89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Médula </a:t>
            </a:r>
          </a:p>
          <a:p>
            <a:pPr algn="ctr" eaLnBrk="1" hangingPunct="1">
              <a:buClrTx/>
            </a:pPr>
            <a:r>
              <a:rPr lang="es-ES_tradnl" sz="1800" b="0"/>
              <a:t>tóracolumbar </a:t>
            </a:r>
          </a:p>
        </p:txBody>
      </p:sp>
      <p:sp>
        <p:nvSpPr>
          <p:cNvPr id="16396" name="Rectangle 38"/>
          <p:cNvSpPr>
            <a:spLocks noChangeArrowheads="1"/>
          </p:cNvSpPr>
          <p:nvPr/>
        </p:nvSpPr>
        <p:spPr bwMode="auto">
          <a:xfrm>
            <a:off x="5627688" y="2320925"/>
            <a:ext cx="1079500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6397" name="Line 39"/>
          <p:cNvSpPr>
            <a:spLocks noChangeShapeType="1"/>
          </p:cNvSpPr>
          <p:nvPr/>
        </p:nvSpPr>
        <p:spPr bwMode="auto">
          <a:xfrm flipH="1" flipV="1">
            <a:off x="5051425" y="1673225"/>
            <a:ext cx="1223963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6398" name="Line 40"/>
          <p:cNvSpPr>
            <a:spLocks noChangeShapeType="1"/>
          </p:cNvSpPr>
          <p:nvPr/>
        </p:nvSpPr>
        <p:spPr bwMode="auto">
          <a:xfrm flipH="1">
            <a:off x="5699125" y="160178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6399" name="Line 41"/>
          <p:cNvSpPr>
            <a:spLocks noChangeShapeType="1"/>
          </p:cNvSpPr>
          <p:nvPr/>
        </p:nvSpPr>
        <p:spPr bwMode="auto">
          <a:xfrm flipH="1" flipV="1">
            <a:off x="5699125" y="996950"/>
            <a:ext cx="576263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6400" name="Line 42"/>
          <p:cNvSpPr>
            <a:spLocks noChangeShapeType="1"/>
          </p:cNvSpPr>
          <p:nvPr/>
        </p:nvSpPr>
        <p:spPr bwMode="auto">
          <a:xfrm flipH="1">
            <a:off x="4979988" y="665163"/>
            <a:ext cx="10080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6401" name="Line 47"/>
          <p:cNvSpPr>
            <a:spLocks noChangeShapeType="1"/>
          </p:cNvSpPr>
          <p:nvPr/>
        </p:nvSpPr>
        <p:spPr bwMode="auto">
          <a:xfrm flipH="1">
            <a:off x="5267325" y="4668838"/>
            <a:ext cx="576263" cy="28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6402" name="Line 48"/>
          <p:cNvSpPr>
            <a:spLocks noChangeShapeType="1"/>
          </p:cNvSpPr>
          <p:nvPr/>
        </p:nvSpPr>
        <p:spPr bwMode="auto">
          <a:xfrm flipH="1">
            <a:off x="5267325" y="62103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6403" name="Rectangle 53"/>
          <p:cNvSpPr>
            <a:spLocks noChangeArrowheads="1"/>
          </p:cNvSpPr>
          <p:nvPr/>
        </p:nvSpPr>
        <p:spPr bwMode="auto">
          <a:xfrm>
            <a:off x="5267325" y="2609850"/>
            <a:ext cx="4318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6404" name="Rectangle 57"/>
          <p:cNvSpPr>
            <a:spLocks noChangeArrowheads="1"/>
          </p:cNvSpPr>
          <p:nvPr/>
        </p:nvSpPr>
        <p:spPr bwMode="auto">
          <a:xfrm>
            <a:off x="3898900" y="2536825"/>
            <a:ext cx="3603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6405" name="Rectangle 58"/>
          <p:cNvSpPr>
            <a:spLocks noChangeArrowheads="1"/>
          </p:cNvSpPr>
          <p:nvPr/>
        </p:nvSpPr>
        <p:spPr bwMode="auto">
          <a:xfrm>
            <a:off x="2603500" y="2392363"/>
            <a:ext cx="1079500" cy="1944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56733" name="Text Box 61"/>
          <p:cNvSpPr txBox="1">
            <a:spLocks noChangeArrowheads="1"/>
          </p:cNvSpPr>
          <p:nvPr/>
        </p:nvSpPr>
        <p:spPr bwMode="auto">
          <a:xfrm>
            <a:off x="7092950" y="1484313"/>
            <a:ext cx="1735138" cy="1216025"/>
          </a:xfrm>
          <a:prstGeom prst="rect">
            <a:avLst/>
          </a:prstGeom>
          <a:solidFill>
            <a:srgbClr val="D9EBFB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b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Percepción</a:t>
            </a:r>
          </a:p>
          <a:p>
            <a:pPr algn="ctr">
              <a:defRPr/>
            </a:pPr>
            <a:r>
              <a:rPr lang="es-ES" sz="2400" b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Dolor </a:t>
            </a:r>
          </a:p>
          <a:p>
            <a:pPr algn="ctr">
              <a:defRPr/>
            </a:pPr>
            <a:r>
              <a:rPr lang="es-ES" sz="2400" b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Visceral!</a:t>
            </a:r>
          </a:p>
        </p:txBody>
      </p:sp>
      <p:sp>
        <p:nvSpPr>
          <p:cNvPr id="16407" name="Rectangle 62"/>
          <p:cNvSpPr>
            <a:spLocks noChangeArrowheads="1"/>
          </p:cNvSpPr>
          <p:nvPr/>
        </p:nvSpPr>
        <p:spPr bwMode="auto">
          <a:xfrm>
            <a:off x="3611563" y="2609850"/>
            <a:ext cx="1584325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6408" name="Rectangle 63"/>
          <p:cNvSpPr>
            <a:spLocks noChangeArrowheads="1"/>
          </p:cNvSpPr>
          <p:nvPr/>
        </p:nvSpPr>
        <p:spPr bwMode="auto">
          <a:xfrm>
            <a:off x="5267325" y="2536825"/>
            <a:ext cx="4318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6736" name="Text Box 64"/>
          <p:cNvSpPr txBox="1">
            <a:spLocks noChangeArrowheads="1"/>
          </p:cNvSpPr>
          <p:nvPr/>
        </p:nvSpPr>
        <p:spPr bwMode="auto">
          <a:xfrm>
            <a:off x="539750" y="45720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10" name="Rectangle 65"/>
          <p:cNvSpPr>
            <a:spLocks noChangeArrowheads="1"/>
          </p:cNvSpPr>
          <p:nvPr/>
        </p:nvSpPr>
        <p:spPr bwMode="auto">
          <a:xfrm>
            <a:off x="3395663" y="5705475"/>
            <a:ext cx="3024187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56731" name="Text Box 59"/>
          <p:cNvSpPr txBox="1">
            <a:spLocks noChangeArrowheads="1"/>
          </p:cNvSpPr>
          <p:nvPr/>
        </p:nvSpPr>
        <p:spPr bwMode="auto">
          <a:xfrm>
            <a:off x="3021705" y="3841725"/>
            <a:ext cx="1465466" cy="523220"/>
          </a:xfrm>
          <a:prstGeom prst="rect">
            <a:avLst/>
          </a:prstGeom>
          <a:solidFill>
            <a:srgbClr val="CBE3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759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Cuerpo neurona</a:t>
            </a:r>
          </a:p>
          <a:p>
            <a:pPr eaLnBrk="1" hangingPunct="1">
              <a:buClrTx/>
            </a:pPr>
            <a:r>
              <a:rPr lang="es-ES_tradnl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raíz dorsal</a:t>
            </a:r>
          </a:p>
        </p:txBody>
      </p:sp>
      <p:sp>
        <p:nvSpPr>
          <p:cNvPr id="16412" name="Line 67"/>
          <p:cNvSpPr>
            <a:spLocks noChangeShapeType="1"/>
          </p:cNvSpPr>
          <p:nvPr/>
        </p:nvSpPr>
        <p:spPr bwMode="auto">
          <a:xfrm>
            <a:off x="3683000" y="4310063"/>
            <a:ext cx="431800" cy="574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6413" name="Rectangle 69"/>
          <p:cNvSpPr>
            <a:spLocks noChangeArrowheads="1"/>
          </p:cNvSpPr>
          <p:nvPr/>
        </p:nvSpPr>
        <p:spPr bwMode="auto">
          <a:xfrm>
            <a:off x="5915025" y="852488"/>
            <a:ext cx="5762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6132513" y="781050"/>
            <a:ext cx="1041400" cy="590550"/>
          </a:xfrm>
          <a:prstGeom prst="rect">
            <a:avLst/>
          </a:prstGeom>
          <a:solidFill>
            <a:srgbClr val="99CCFF"/>
          </a:solidFill>
          <a:ln w="9525" algn="ctr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Corteza</a:t>
            </a:r>
          </a:p>
          <a:p>
            <a:pPr eaLnBrk="1" hangingPunct="1">
              <a:buClrTx/>
            </a:pPr>
            <a:r>
              <a:rPr lang="es-ES_tradnl"/>
              <a:t>sensorial</a:t>
            </a:r>
          </a:p>
        </p:txBody>
      </p:sp>
      <p:sp>
        <p:nvSpPr>
          <p:cNvPr id="16415" name="Rectangle 70"/>
          <p:cNvSpPr>
            <a:spLocks noChangeArrowheads="1"/>
          </p:cNvSpPr>
          <p:nvPr/>
        </p:nvSpPr>
        <p:spPr bwMode="auto">
          <a:xfrm>
            <a:off x="5267325" y="4237038"/>
            <a:ext cx="3603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6694" name="Text Box 22"/>
          <p:cNvSpPr txBox="1">
            <a:spLocks noChangeArrowheads="1"/>
          </p:cNvSpPr>
          <p:nvPr/>
        </p:nvSpPr>
        <p:spPr bwMode="auto">
          <a:xfrm>
            <a:off x="5486400" y="2971800"/>
            <a:ext cx="1603323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dirty="0"/>
              <a:t>Haz </a:t>
            </a:r>
            <a:endParaRPr lang="es-ES_tradnl" dirty="0" smtClean="0"/>
          </a:p>
          <a:p>
            <a:pPr algn="ctr" eaLnBrk="1" hangingPunct="1">
              <a:buClrTx/>
            </a:pPr>
            <a:r>
              <a:rPr lang="es-ES_tradnl" dirty="0" err="1" smtClean="0"/>
              <a:t>Espinotalámico</a:t>
            </a:r>
            <a:endParaRPr lang="es-ES_tradnl" dirty="0"/>
          </a:p>
          <a:p>
            <a:pPr algn="ctr" eaLnBrk="1" hangingPunct="1">
              <a:buClrTx/>
            </a:pPr>
            <a:r>
              <a:rPr lang="es-ES_tradnl" dirty="0"/>
              <a:t>lateral</a:t>
            </a:r>
          </a:p>
        </p:txBody>
      </p:sp>
      <p:sp>
        <p:nvSpPr>
          <p:cNvPr id="156743" name="Oval 71"/>
          <p:cNvSpPr>
            <a:spLocks noChangeArrowheads="1"/>
          </p:cNvSpPr>
          <p:nvPr/>
        </p:nvSpPr>
        <p:spPr bwMode="auto">
          <a:xfrm>
            <a:off x="4764088" y="1357313"/>
            <a:ext cx="431800" cy="503237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6744" name="Line 72"/>
          <p:cNvSpPr>
            <a:spLocks noChangeShapeType="1"/>
          </p:cNvSpPr>
          <p:nvPr/>
        </p:nvSpPr>
        <p:spPr bwMode="auto">
          <a:xfrm flipH="1" flipV="1">
            <a:off x="5411788" y="2509836"/>
            <a:ext cx="0" cy="1782763"/>
          </a:xfrm>
          <a:prstGeom prst="line">
            <a:avLst/>
          </a:prstGeom>
          <a:noFill/>
          <a:ln w="38100">
            <a:solidFill>
              <a:srgbClr val="5D7E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16419" name="Text Box 75"/>
          <p:cNvSpPr txBox="1">
            <a:spLocks noChangeArrowheads="1"/>
          </p:cNvSpPr>
          <p:nvPr/>
        </p:nvSpPr>
        <p:spPr bwMode="auto">
          <a:xfrm>
            <a:off x="7294563" y="284163"/>
            <a:ext cx="1368425" cy="679450"/>
          </a:xfrm>
          <a:prstGeom prst="rect">
            <a:avLst/>
          </a:prstGeom>
          <a:solidFill>
            <a:srgbClr val="8FC2F1"/>
          </a:solidFill>
          <a:ln w="38100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156748" name="Rectangle 76"/>
          <p:cNvSpPr>
            <a:spLocks noChangeArrowheads="1"/>
          </p:cNvSpPr>
          <p:nvPr/>
        </p:nvSpPr>
        <p:spPr bwMode="auto">
          <a:xfrm>
            <a:off x="539750" y="1104900"/>
            <a:ext cx="2016125" cy="669925"/>
          </a:xfrm>
          <a:prstGeom prst="rect">
            <a:avLst/>
          </a:prstGeom>
          <a:solidFill>
            <a:srgbClr val="D9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1800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Medio Interno</a:t>
            </a:r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6732" name="Text Box 60"/>
          <p:cNvSpPr txBox="1">
            <a:spLocks noChangeArrowheads="1"/>
          </p:cNvSpPr>
          <p:nvPr/>
        </p:nvSpPr>
        <p:spPr bwMode="auto">
          <a:xfrm>
            <a:off x="537369" y="1936750"/>
            <a:ext cx="1778000" cy="1279525"/>
          </a:xfrm>
          <a:prstGeom prst="rect">
            <a:avLst/>
          </a:prstGeom>
          <a:solidFill>
            <a:srgbClr val="D9EDE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Aferentes </a:t>
            </a:r>
          </a:p>
          <a:p>
            <a:pPr algn="ctr">
              <a:defRPr/>
            </a:pP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Simpáticas</a:t>
            </a:r>
          </a:p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Inf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DOLOR</a:t>
            </a: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visceral</a:t>
            </a:r>
          </a:p>
        </p:txBody>
      </p:sp>
      <p:sp>
        <p:nvSpPr>
          <p:cNvPr id="156749" name="Text Box 77"/>
          <p:cNvSpPr txBox="1">
            <a:spLocks noChangeArrowheads="1"/>
          </p:cNvSpPr>
          <p:nvPr/>
        </p:nvSpPr>
        <p:spPr bwMode="auto">
          <a:xfrm>
            <a:off x="1619250" y="5902325"/>
            <a:ext cx="8175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Víscera</a:t>
            </a: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4284663" y="5373688"/>
            <a:ext cx="1966912" cy="944562"/>
          </a:xfrm>
          <a:prstGeom prst="rect">
            <a:avLst/>
          </a:prstGeom>
          <a:solidFill>
            <a:srgbClr val="D9EBFB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Vías sensoriales </a:t>
            </a:r>
          </a:p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Viscerales</a:t>
            </a:r>
          </a:p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Médula T1-L2</a:t>
            </a:r>
          </a:p>
        </p:txBody>
      </p:sp>
      <p:sp>
        <p:nvSpPr>
          <p:cNvPr id="16424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67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67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67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6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1567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3" grpId="0"/>
      <p:bldP spid="156695" grpId="0" animBg="1"/>
      <p:bldP spid="156733" grpId="0" animBg="1"/>
      <p:bldP spid="156733" grpId="1"/>
      <p:bldP spid="156731" grpId="0" animBg="1"/>
      <p:bldP spid="156681" grpId="0" animBg="1"/>
      <p:bldP spid="156694" grpId="0" animBg="1"/>
      <p:bldP spid="156743" grpId="0" animBg="1"/>
      <p:bldP spid="156744" grpId="0" animBg="1"/>
      <p:bldP spid="156732" grpId="0" animBg="1"/>
      <p:bldP spid="15667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90" name="Line 54"/>
          <p:cNvSpPr>
            <a:spLocks noChangeShapeType="1"/>
          </p:cNvSpPr>
          <p:nvPr/>
        </p:nvSpPr>
        <p:spPr bwMode="auto">
          <a:xfrm>
            <a:off x="4572000" y="1268413"/>
            <a:ext cx="0" cy="4824412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2171700" y="6210300"/>
            <a:ext cx="287338" cy="619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4762" name="Text Box 26"/>
          <p:cNvSpPr txBox="1">
            <a:spLocks noChangeArrowheads="1"/>
          </p:cNvSpPr>
          <p:nvPr/>
        </p:nvSpPr>
        <p:spPr bwMode="auto">
          <a:xfrm>
            <a:off x="468313" y="6921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4778" name="Text Box 42"/>
          <p:cNvSpPr txBox="1">
            <a:spLocks noChangeArrowheads="1"/>
          </p:cNvSpPr>
          <p:nvPr/>
        </p:nvSpPr>
        <p:spPr bwMode="auto">
          <a:xfrm>
            <a:off x="3162300" y="549275"/>
            <a:ext cx="2817813" cy="730250"/>
          </a:xfrm>
          <a:prstGeom prst="rect">
            <a:avLst/>
          </a:prstGeom>
          <a:solidFill>
            <a:srgbClr val="8FC2F1"/>
          </a:solidFill>
          <a:ln w="28575" algn="ctr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DOLOR</a:t>
            </a:r>
          </a:p>
          <a:p>
            <a:pPr algn="ctr"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</p:txBody>
      </p:sp>
      <p:sp>
        <p:nvSpPr>
          <p:cNvPr id="244779" name="Text Box 43"/>
          <p:cNvSpPr txBox="1">
            <a:spLocks noChangeArrowheads="1"/>
          </p:cNvSpPr>
          <p:nvPr/>
        </p:nvSpPr>
        <p:spPr bwMode="auto">
          <a:xfrm>
            <a:off x="3541713" y="1844675"/>
            <a:ext cx="2038350" cy="304800"/>
          </a:xfrm>
          <a:prstGeom prst="rect">
            <a:avLst/>
          </a:prstGeom>
          <a:solidFill>
            <a:srgbClr val="B8E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Cadena paravertebral</a:t>
            </a:r>
          </a:p>
        </p:txBody>
      </p:sp>
      <p:sp>
        <p:nvSpPr>
          <p:cNvPr id="244780" name="Text Box 44"/>
          <p:cNvSpPr txBox="1">
            <a:spLocks noChangeArrowheads="1"/>
          </p:cNvSpPr>
          <p:nvPr/>
        </p:nvSpPr>
        <p:spPr bwMode="auto">
          <a:xfrm>
            <a:off x="3981450" y="2636838"/>
            <a:ext cx="1179513" cy="336550"/>
          </a:xfrm>
          <a:prstGeom prst="rect">
            <a:avLst/>
          </a:prstGeom>
          <a:solidFill>
            <a:srgbClr val="B8E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N. espinal</a:t>
            </a:r>
          </a:p>
        </p:txBody>
      </p:sp>
      <p:sp>
        <p:nvSpPr>
          <p:cNvPr id="244781" name="Text Box 45"/>
          <p:cNvSpPr txBox="1">
            <a:spLocks noChangeArrowheads="1"/>
          </p:cNvSpPr>
          <p:nvPr/>
        </p:nvSpPr>
        <p:spPr bwMode="auto">
          <a:xfrm>
            <a:off x="3409950" y="3284538"/>
            <a:ext cx="2336800" cy="558800"/>
          </a:xfrm>
          <a:prstGeom prst="rect">
            <a:avLst/>
          </a:prstGeom>
          <a:solidFill>
            <a:srgbClr val="B8E6CA"/>
          </a:solidFill>
          <a:ln w="9525" algn="ctr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Médula espinal T1-L2</a:t>
            </a:r>
          </a:p>
          <a:p>
            <a:pPr algn="ctr"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Asta dorsal</a:t>
            </a:r>
          </a:p>
        </p:txBody>
      </p:sp>
      <p:sp>
        <p:nvSpPr>
          <p:cNvPr id="244782" name="Text Box 46"/>
          <p:cNvSpPr txBox="1">
            <a:spLocks noChangeArrowheads="1"/>
          </p:cNvSpPr>
          <p:nvPr/>
        </p:nvSpPr>
        <p:spPr bwMode="auto">
          <a:xfrm>
            <a:off x="3663950" y="4030663"/>
            <a:ext cx="1814513" cy="487362"/>
          </a:xfrm>
          <a:prstGeom prst="rect">
            <a:avLst/>
          </a:prstGeom>
          <a:solidFill>
            <a:srgbClr val="B8E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Haz espinotalámico</a:t>
            </a:r>
          </a:p>
          <a:p>
            <a:pPr algn="ctr">
              <a:defRPr/>
            </a:pPr>
            <a:r>
              <a:rPr lang="es-ES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cruza línea media</a:t>
            </a:r>
          </a:p>
        </p:txBody>
      </p:sp>
      <p:sp>
        <p:nvSpPr>
          <p:cNvPr id="244783" name="Text Box 47"/>
          <p:cNvSpPr txBox="1">
            <a:spLocks noChangeArrowheads="1"/>
          </p:cNvSpPr>
          <p:nvPr/>
        </p:nvSpPr>
        <p:spPr bwMode="auto">
          <a:xfrm>
            <a:off x="4024313" y="4652963"/>
            <a:ext cx="1104900" cy="528637"/>
          </a:xfrm>
          <a:prstGeom prst="rect">
            <a:avLst/>
          </a:prstGeom>
          <a:solidFill>
            <a:srgbClr val="B8E6CA"/>
          </a:solidFill>
          <a:ln w="9525" algn="ctr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Tálamo </a:t>
            </a:r>
          </a:p>
          <a:p>
            <a:pPr>
              <a:defRPr/>
            </a:pPr>
            <a:r>
              <a:rPr lang="es-ES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lado opuesto</a:t>
            </a:r>
          </a:p>
        </p:txBody>
      </p:sp>
      <p:sp>
        <p:nvSpPr>
          <p:cNvPr id="244784" name="Text Box 48"/>
          <p:cNvSpPr txBox="1">
            <a:spLocks noChangeArrowheads="1"/>
          </p:cNvSpPr>
          <p:nvPr/>
        </p:nvSpPr>
        <p:spPr bwMode="auto">
          <a:xfrm>
            <a:off x="3167063" y="5286375"/>
            <a:ext cx="2809875" cy="528638"/>
          </a:xfrm>
          <a:prstGeom prst="rect">
            <a:avLst/>
          </a:prstGeom>
          <a:solidFill>
            <a:srgbClr val="B8E6CA"/>
          </a:solidFill>
          <a:ln w="9525" algn="ctr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Corteza sensorial visceral </a:t>
            </a:r>
          </a:p>
          <a:p>
            <a:pPr algn="ctr">
              <a:defRPr/>
            </a:pPr>
            <a:r>
              <a:rPr lang="es-ES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lado opuesto</a:t>
            </a:r>
          </a:p>
        </p:txBody>
      </p:sp>
      <p:sp>
        <p:nvSpPr>
          <p:cNvPr id="244785" name="Text Box 49"/>
          <p:cNvSpPr txBox="1">
            <a:spLocks noChangeArrowheads="1"/>
          </p:cNvSpPr>
          <p:nvPr/>
        </p:nvSpPr>
        <p:spPr bwMode="auto">
          <a:xfrm>
            <a:off x="1827213" y="6092825"/>
            <a:ext cx="5487987" cy="395288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PERCEPCIÓN CONSCIENTE DOLOR VISCERAL</a:t>
            </a:r>
          </a:p>
        </p:txBody>
      </p:sp>
      <p:sp>
        <p:nvSpPr>
          <p:cNvPr id="244786" name="Text Box 50"/>
          <p:cNvSpPr txBox="1">
            <a:spLocks noChangeArrowheads="1"/>
          </p:cNvSpPr>
          <p:nvPr/>
        </p:nvSpPr>
        <p:spPr bwMode="auto">
          <a:xfrm>
            <a:off x="3433763" y="1403350"/>
            <a:ext cx="1044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Af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14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</a:t>
            </a:r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44787" name="Text Box 51"/>
          <p:cNvSpPr txBox="1">
            <a:spLocks noChangeArrowheads="1"/>
          </p:cNvSpPr>
          <p:nvPr/>
        </p:nvSpPr>
        <p:spPr bwMode="auto">
          <a:xfrm>
            <a:off x="3389313" y="2276475"/>
            <a:ext cx="1182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RC. blancos</a:t>
            </a:r>
          </a:p>
        </p:txBody>
      </p:sp>
      <p:sp>
        <p:nvSpPr>
          <p:cNvPr id="244789" name="Text Box 53"/>
          <p:cNvSpPr txBox="1">
            <a:spLocks noChangeArrowheads="1"/>
          </p:cNvSpPr>
          <p:nvPr/>
        </p:nvSpPr>
        <p:spPr bwMode="auto">
          <a:xfrm>
            <a:off x="3433763" y="2979738"/>
            <a:ext cx="1138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Raíz dorsal</a:t>
            </a:r>
          </a:p>
        </p:txBody>
      </p:sp>
      <p:sp>
        <p:nvSpPr>
          <p:cNvPr id="244793" name="Text Box 57"/>
          <p:cNvSpPr txBox="1">
            <a:spLocks noChangeArrowheads="1"/>
          </p:cNvSpPr>
          <p:nvPr/>
        </p:nvSpPr>
        <p:spPr bwMode="auto">
          <a:xfrm>
            <a:off x="539750" y="1268413"/>
            <a:ext cx="1778000" cy="1279525"/>
          </a:xfrm>
          <a:prstGeom prst="rect">
            <a:avLst/>
          </a:prstGeom>
          <a:solidFill>
            <a:srgbClr val="D9EDE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Aferentes </a:t>
            </a:r>
          </a:p>
          <a:p>
            <a:pPr algn="ctr">
              <a:defRPr/>
            </a:pP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Simpáticas</a:t>
            </a:r>
          </a:p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Inf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DOLOR</a:t>
            </a: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visceral</a:t>
            </a:r>
          </a:p>
        </p:txBody>
      </p:sp>
      <p:sp>
        <p:nvSpPr>
          <p:cNvPr id="17425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44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447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447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447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90" grpId="0" animBg="1"/>
      <p:bldP spid="24478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611188" y="981075"/>
            <a:ext cx="4141787" cy="739775"/>
          </a:xfrm>
          <a:prstGeom prst="rect">
            <a:avLst/>
          </a:prstGeom>
          <a:solidFill>
            <a:srgbClr val="99CCFF"/>
          </a:solidFill>
          <a:ln w="38100">
            <a:solidFill>
              <a:srgbClr val="698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684463" algn="l"/>
              </a:tabLst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tabLst>
                <a:tab pos="2684463" algn="l"/>
              </a:tabLst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tabLst>
                <a:tab pos="2684463" algn="l"/>
              </a:tabLst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tabLst>
                <a:tab pos="2684463" algn="l"/>
              </a:tabLst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tabLst>
                <a:tab pos="2684463" algn="l"/>
              </a:tabLst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tabLst>
                <a:tab pos="2684463" algn="l"/>
              </a:tabLs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tabLst>
                <a:tab pos="2684463" algn="l"/>
              </a:tabLs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tabLst>
                <a:tab pos="2684463" algn="l"/>
              </a:tabLs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tabLst>
                <a:tab pos="2684463" algn="l"/>
              </a:tabLs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000" b="0"/>
              <a:t>Neuronas sensoriales viscerales </a:t>
            </a:r>
          </a:p>
          <a:p>
            <a:pPr algn="ctr" eaLnBrk="1" hangingPunct="1">
              <a:buClrTx/>
            </a:pPr>
            <a:r>
              <a:rPr lang="es-ES" sz="2000" b="0"/>
              <a:t>que </a:t>
            </a:r>
            <a:r>
              <a:rPr lang="es-ES" sz="2000" b="0" u="sng"/>
              <a:t>NO van</a:t>
            </a:r>
            <a:r>
              <a:rPr lang="es-ES" sz="2000" b="0"/>
              <a:t> al SNC</a:t>
            </a:r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5003800" y="2997200"/>
            <a:ext cx="381635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Cuerpos de N. entéricas </a:t>
            </a:r>
          </a:p>
          <a:p>
            <a:pPr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pared intestinal</a:t>
            </a:r>
          </a:p>
          <a:p>
            <a:pPr>
              <a:defRPr/>
            </a:pPr>
            <a:endParaRPr lang="es-ES_tradnl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Sus aferentes viscerales conectan con N. simpáticas </a:t>
            </a:r>
            <a:r>
              <a:rPr lang="es-ES_tradnl" sz="18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G.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prevertebrales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preaórticos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14034" name="Picture 18" descr="vias autonómicas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89" r="35817" b="9698"/>
          <a:stretch>
            <a:fillRect/>
          </a:stretch>
        </p:blipFill>
        <p:spPr bwMode="auto">
          <a:xfrm>
            <a:off x="612775" y="2174875"/>
            <a:ext cx="3959225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19"/>
          <p:cNvSpPr>
            <a:spLocks noChangeArrowheads="1"/>
          </p:cNvSpPr>
          <p:nvPr/>
        </p:nvSpPr>
        <p:spPr bwMode="auto">
          <a:xfrm>
            <a:off x="2411413" y="4149725"/>
            <a:ext cx="2160587" cy="172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1510" name="Rectangle 20"/>
          <p:cNvSpPr>
            <a:spLocks noChangeArrowheads="1"/>
          </p:cNvSpPr>
          <p:nvPr/>
        </p:nvSpPr>
        <p:spPr bwMode="auto">
          <a:xfrm>
            <a:off x="396875" y="494188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4032" name="Text Box 16"/>
          <p:cNvSpPr txBox="1">
            <a:spLocks noChangeArrowheads="1"/>
          </p:cNvSpPr>
          <p:nvPr/>
        </p:nvSpPr>
        <p:spPr bwMode="auto">
          <a:xfrm>
            <a:off x="2627313" y="4508500"/>
            <a:ext cx="211931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Aferente visceral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conecta con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4037" name="Line 21"/>
          <p:cNvSpPr>
            <a:spLocks noChangeShapeType="1"/>
          </p:cNvSpPr>
          <p:nvPr/>
        </p:nvSpPr>
        <p:spPr bwMode="auto">
          <a:xfrm flipH="1" flipV="1">
            <a:off x="2339975" y="4220369"/>
            <a:ext cx="504030" cy="433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1513" name="Rectangle 23"/>
          <p:cNvSpPr>
            <a:spLocks noChangeArrowheads="1"/>
          </p:cNvSpPr>
          <p:nvPr/>
        </p:nvSpPr>
        <p:spPr bwMode="auto">
          <a:xfrm>
            <a:off x="1258888" y="2781300"/>
            <a:ext cx="7207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4040" name="Line 24"/>
          <p:cNvSpPr>
            <a:spLocks noChangeShapeType="1"/>
          </p:cNvSpPr>
          <p:nvPr/>
        </p:nvSpPr>
        <p:spPr bwMode="auto">
          <a:xfrm>
            <a:off x="1619250" y="2924175"/>
            <a:ext cx="5762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14038" name="Oval 22"/>
          <p:cNvSpPr>
            <a:spLocks noChangeArrowheads="1"/>
          </p:cNvSpPr>
          <p:nvPr/>
        </p:nvSpPr>
        <p:spPr bwMode="auto">
          <a:xfrm>
            <a:off x="1630136" y="3320597"/>
            <a:ext cx="1504950" cy="1621291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s-VE"/>
          </a:p>
        </p:txBody>
      </p:sp>
      <p:sp>
        <p:nvSpPr>
          <p:cNvPr id="214041" name="Text Box 25"/>
          <p:cNvSpPr txBox="1">
            <a:spLocks noChangeArrowheads="1"/>
          </p:cNvSpPr>
          <p:nvPr/>
        </p:nvSpPr>
        <p:spPr bwMode="auto">
          <a:xfrm>
            <a:off x="4987925" y="2012950"/>
            <a:ext cx="2876550" cy="8509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  <a:p>
            <a:pPr algn="ctr">
              <a:defRPr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 en TGI</a:t>
            </a:r>
          </a:p>
        </p:txBody>
      </p:sp>
      <p:sp>
        <p:nvSpPr>
          <p:cNvPr id="214042" name="Rectangle 26"/>
          <p:cNvSpPr>
            <a:spLocks noChangeArrowheads="1"/>
          </p:cNvSpPr>
          <p:nvPr/>
        </p:nvSpPr>
        <p:spPr bwMode="auto">
          <a:xfrm>
            <a:off x="5076825" y="5060950"/>
            <a:ext cx="2841625" cy="944563"/>
          </a:xfrm>
          <a:prstGeom prst="rect">
            <a:avLst/>
          </a:prstGeom>
          <a:solidFill>
            <a:srgbClr val="FDC3E0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Arco reflejo para </a:t>
            </a:r>
          </a:p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prevertebrales </a:t>
            </a:r>
          </a:p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del TGI</a:t>
            </a:r>
          </a:p>
        </p:txBody>
      </p:sp>
      <p:sp>
        <p:nvSpPr>
          <p:cNvPr id="214043" name="Text Box 27"/>
          <p:cNvSpPr txBox="1">
            <a:spLocks noChangeArrowheads="1"/>
          </p:cNvSpPr>
          <p:nvPr/>
        </p:nvSpPr>
        <p:spPr bwMode="auto">
          <a:xfrm>
            <a:off x="5397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519" name="Text Box 31"/>
          <p:cNvSpPr txBox="1">
            <a:spLocks noChangeArrowheads="1"/>
          </p:cNvSpPr>
          <p:nvPr/>
        </p:nvSpPr>
        <p:spPr bwMode="auto">
          <a:xfrm>
            <a:off x="7227888" y="428625"/>
            <a:ext cx="1358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14030" name="Text Box 14"/>
          <p:cNvSpPr txBox="1">
            <a:spLocks noChangeArrowheads="1"/>
          </p:cNvSpPr>
          <p:nvPr/>
        </p:nvSpPr>
        <p:spPr bwMode="auto">
          <a:xfrm>
            <a:off x="395288" y="2420938"/>
            <a:ext cx="11858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preaórtico</a:t>
            </a:r>
          </a:p>
        </p:txBody>
      </p:sp>
      <p:sp>
        <p:nvSpPr>
          <p:cNvPr id="214048" name="Oval 32"/>
          <p:cNvSpPr>
            <a:spLocks noChangeArrowheads="1"/>
          </p:cNvSpPr>
          <p:nvPr/>
        </p:nvSpPr>
        <p:spPr bwMode="auto">
          <a:xfrm>
            <a:off x="2195513" y="4437063"/>
            <a:ext cx="288925" cy="288925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1522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3" grpId="0"/>
      <p:bldP spid="214032" grpId="0"/>
      <p:bldP spid="214037" grpId="0" animBg="1"/>
      <p:bldP spid="214040" grpId="0" animBg="1"/>
      <p:bldP spid="214038" grpId="0" animBg="1"/>
      <p:bldP spid="214041" grpId="0" animBg="1"/>
      <p:bldP spid="214042" grpId="0" animBg="1"/>
      <p:bldP spid="214030" grpId="0"/>
      <p:bldP spid="21404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2176463" y="2571750"/>
            <a:ext cx="4789487" cy="485775"/>
          </a:xfrm>
          <a:prstGeom prst="rect">
            <a:avLst/>
          </a:prstGeom>
          <a:solidFill>
            <a:srgbClr val="D9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400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Medio Interno</a:t>
            </a:r>
            <a:endParaRPr lang="es-ES_tradnl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2441575" y="4516438"/>
            <a:ext cx="426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- Neuronas núcleo Haz Solitario tallo </a:t>
            </a:r>
            <a:endParaRPr lang="es-ES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- Neuronas asta dorsal médula espinal</a:t>
            </a:r>
          </a:p>
        </p:txBody>
      </p:sp>
      <p:sp>
        <p:nvSpPr>
          <p:cNvPr id="235530" name="Text Box 10"/>
          <p:cNvSpPr txBox="1">
            <a:spLocks noChangeArrowheads="1"/>
          </p:cNvSpPr>
          <p:nvPr/>
        </p:nvSpPr>
        <p:spPr bwMode="auto">
          <a:xfrm>
            <a:off x="2303463" y="3227388"/>
            <a:ext cx="4579937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viscerales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Vías sensoriales viscerales</a:t>
            </a:r>
          </a:p>
          <a:p>
            <a:pPr>
              <a:defRPr/>
            </a:pPr>
            <a:r>
              <a:rPr lang="es-ES" sz="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endParaRPr lang="es-ES" sz="12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Núcleos sensoriales viscerales SNC</a:t>
            </a:r>
          </a:p>
        </p:txBody>
      </p:sp>
      <p:sp>
        <p:nvSpPr>
          <p:cNvPr id="235531" name="Rectangle 11"/>
          <p:cNvSpPr>
            <a:spLocks noChangeArrowheads="1"/>
          </p:cNvSpPr>
          <p:nvPr/>
        </p:nvSpPr>
        <p:spPr bwMode="auto">
          <a:xfrm>
            <a:off x="6934200" y="381000"/>
            <a:ext cx="1677062" cy="646331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>
                <a:solidFill>
                  <a:srgbClr val="007774"/>
                </a:solidFill>
              </a:rPr>
              <a:t>II. Anatomía</a:t>
            </a:r>
          </a:p>
          <a:p>
            <a:pPr>
              <a:buClrTx/>
              <a:defRPr/>
            </a:pPr>
            <a:r>
              <a:rPr lang="es-ES_tradnl" sz="1800">
                <a:solidFill>
                  <a:srgbClr val="007774"/>
                </a:solidFill>
              </a:rPr>
              <a:t>     Funcional</a:t>
            </a:r>
            <a:endParaRPr lang="es-ES" sz="1800">
              <a:solidFill>
                <a:srgbClr val="007774"/>
              </a:solidFill>
            </a:endParaRPr>
          </a:p>
        </p:txBody>
      </p:sp>
      <p:sp>
        <p:nvSpPr>
          <p:cNvPr id="22534" name="Text Box 14"/>
          <p:cNvSpPr txBox="1">
            <a:spLocks noChangeArrowheads="1"/>
          </p:cNvSpPr>
          <p:nvPr/>
        </p:nvSpPr>
        <p:spPr bwMode="auto">
          <a:xfrm>
            <a:off x="7136248" y="1143000"/>
            <a:ext cx="1485900" cy="730250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1.</a:t>
            </a:r>
            <a:r>
              <a:rPr lang="es-ES" sz="2000" b="0"/>
              <a:t> Entrada </a:t>
            </a:r>
          </a:p>
          <a:p>
            <a:pPr algn="ctr" eaLnBrk="1" hangingPunct="1">
              <a:buClrTx/>
            </a:pPr>
            <a:r>
              <a:rPr lang="es-ES" sz="2000" b="0"/>
              <a:t>sensorial</a:t>
            </a:r>
          </a:p>
        </p:txBody>
      </p:sp>
      <p:sp>
        <p:nvSpPr>
          <p:cNvPr id="22535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35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35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9" grpId="0"/>
      <p:bldP spid="2355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4"/>
          <p:cNvGrpSpPr>
            <a:grpSpLocks/>
          </p:cNvGrpSpPr>
          <p:nvPr/>
        </p:nvGrpSpPr>
        <p:grpSpPr bwMode="auto">
          <a:xfrm>
            <a:off x="1914525" y="404813"/>
            <a:ext cx="5040313" cy="6237287"/>
            <a:chOff x="521" y="255"/>
            <a:chExt cx="3175" cy="3929"/>
          </a:xfrm>
        </p:grpSpPr>
        <p:pic>
          <p:nvPicPr>
            <p:cNvPr id="23587" name="Picture 5" descr="AFERENTE  VISCERAL SOMATICA PH"/>
            <p:cNvPicPr>
              <a:picLocks noChangeAspect="1" noChangeArrowheads="1"/>
            </p:cNvPicPr>
            <p:nvPr/>
          </p:nvPicPr>
          <p:blipFill>
            <a:blip r:embed="rId2">
              <a:lum bright="-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3" r="6203" b="7545"/>
            <a:stretch>
              <a:fillRect/>
            </a:stretch>
          </p:blipFill>
          <p:spPr bwMode="auto">
            <a:xfrm>
              <a:off x="566" y="255"/>
              <a:ext cx="3130" cy="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88" name="Rectangle 6"/>
            <p:cNvSpPr>
              <a:spLocks noChangeArrowheads="1"/>
            </p:cNvSpPr>
            <p:nvPr/>
          </p:nvSpPr>
          <p:spPr bwMode="auto">
            <a:xfrm>
              <a:off x="2562" y="2234"/>
              <a:ext cx="590" cy="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89" name="Rectangle 7"/>
            <p:cNvSpPr>
              <a:spLocks noChangeArrowheads="1"/>
            </p:cNvSpPr>
            <p:nvPr/>
          </p:nvSpPr>
          <p:spPr bwMode="auto">
            <a:xfrm>
              <a:off x="2607" y="3549"/>
              <a:ext cx="545" cy="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90" name="Rectangle 8"/>
            <p:cNvSpPr>
              <a:spLocks noChangeArrowheads="1"/>
            </p:cNvSpPr>
            <p:nvPr/>
          </p:nvSpPr>
          <p:spPr bwMode="auto">
            <a:xfrm>
              <a:off x="566" y="2415"/>
              <a:ext cx="363" cy="1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91" name="Rectangle 9"/>
            <p:cNvSpPr>
              <a:spLocks noChangeArrowheads="1"/>
            </p:cNvSpPr>
            <p:nvPr/>
          </p:nvSpPr>
          <p:spPr bwMode="auto">
            <a:xfrm>
              <a:off x="2562" y="255"/>
              <a:ext cx="680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92" name="Rectangle 10"/>
            <p:cNvSpPr>
              <a:spLocks noChangeArrowheads="1"/>
            </p:cNvSpPr>
            <p:nvPr/>
          </p:nvSpPr>
          <p:spPr bwMode="auto">
            <a:xfrm>
              <a:off x="3242" y="572"/>
              <a:ext cx="409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93" name="Rectangle 11"/>
            <p:cNvSpPr>
              <a:spLocks noChangeArrowheads="1"/>
            </p:cNvSpPr>
            <p:nvPr/>
          </p:nvSpPr>
          <p:spPr bwMode="auto">
            <a:xfrm>
              <a:off x="3061" y="1752"/>
              <a:ext cx="590" cy="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94" name="Rectangle 12"/>
            <p:cNvSpPr>
              <a:spLocks noChangeArrowheads="1"/>
            </p:cNvSpPr>
            <p:nvPr/>
          </p:nvSpPr>
          <p:spPr bwMode="auto">
            <a:xfrm>
              <a:off x="2653" y="1207"/>
              <a:ext cx="317" cy="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95" name="Rectangle 13"/>
            <p:cNvSpPr>
              <a:spLocks noChangeArrowheads="1"/>
            </p:cNvSpPr>
            <p:nvPr/>
          </p:nvSpPr>
          <p:spPr bwMode="auto">
            <a:xfrm>
              <a:off x="2834" y="799"/>
              <a:ext cx="318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96" name="Rectangle 14"/>
            <p:cNvSpPr>
              <a:spLocks noChangeArrowheads="1"/>
            </p:cNvSpPr>
            <p:nvPr/>
          </p:nvSpPr>
          <p:spPr bwMode="auto">
            <a:xfrm>
              <a:off x="521" y="935"/>
              <a:ext cx="408" cy="6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97" name="Rectangle 15"/>
            <p:cNvSpPr>
              <a:spLocks noChangeArrowheads="1"/>
            </p:cNvSpPr>
            <p:nvPr/>
          </p:nvSpPr>
          <p:spPr bwMode="auto">
            <a:xfrm>
              <a:off x="1473" y="799"/>
              <a:ext cx="409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23598" name="Rectangle 16"/>
            <p:cNvSpPr>
              <a:spLocks noChangeArrowheads="1"/>
            </p:cNvSpPr>
            <p:nvPr/>
          </p:nvSpPr>
          <p:spPr bwMode="auto">
            <a:xfrm>
              <a:off x="1519" y="1071"/>
              <a:ext cx="318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23555" name="Rectangle 20"/>
          <p:cNvSpPr>
            <a:spLocks noChangeArrowheads="1"/>
          </p:cNvSpPr>
          <p:nvPr/>
        </p:nvSpPr>
        <p:spPr bwMode="auto">
          <a:xfrm>
            <a:off x="2058988" y="836613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6" name="Rectangle 21"/>
          <p:cNvSpPr>
            <a:spLocks noChangeArrowheads="1"/>
          </p:cNvSpPr>
          <p:nvPr/>
        </p:nvSpPr>
        <p:spPr bwMode="auto">
          <a:xfrm>
            <a:off x="2130425" y="256540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7" name="Rectangle 22"/>
          <p:cNvSpPr>
            <a:spLocks noChangeArrowheads="1"/>
          </p:cNvSpPr>
          <p:nvPr/>
        </p:nvSpPr>
        <p:spPr bwMode="auto">
          <a:xfrm>
            <a:off x="2922588" y="2997200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4" name="Text Box 24"/>
          <p:cNvSpPr txBox="1">
            <a:spLocks noChangeArrowheads="1"/>
          </p:cNvSpPr>
          <p:nvPr/>
        </p:nvSpPr>
        <p:spPr bwMode="auto">
          <a:xfrm>
            <a:off x="1987550" y="2349500"/>
            <a:ext cx="766763" cy="3048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98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IX par</a:t>
            </a:r>
          </a:p>
        </p:txBody>
      </p:sp>
      <p:sp>
        <p:nvSpPr>
          <p:cNvPr id="133145" name="Text Box 25"/>
          <p:cNvSpPr txBox="1">
            <a:spLocks noChangeArrowheads="1"/>
          </p:cNvSpPr>
          <p:nvPr/>
        </p:nvSpPr>
        <p:spPr bwMode="auto">
          <a:xfrm>
            <a:off x="2851150" y="3124200"/>
            <a:ext cx="669925" cy="3048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98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X par</a:t>
            </a:r>
          </a:p>
        </p:txBody>
      </p:sp>
      <p:sp>
        <p:nvSpPr>
          <p:cNvPr id="133149" name="Line 29"/>
          <p:cNvSpPr>
            <a:spLocks noChangeShapeType="1"/>
          </p:cNvSpPr>
          <p:nvPr/>
        </p:nvSpPr>
        <p:spPr bwMode="auto">
          <a:xfrm flipH="1">
            <a:off x="4075113" y="2349500"/>
            <a:ext cx="1081087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61" name="Oval 30"/>
          <p:cNvSpPr>
            <a:spLocks noChangeArrowheads="1"/>
          </p:cNvSpPr>
          <p:nvPr/>
        </p:nvSpPr>
        <p:spPr bwMode="auto">
          <a:xfrm>
            <a:off x="6164263" y="1700213"/>
            <a:ext cx="287337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62" name="Line 31"/>
          <p:cNvSpPr>
            <a:spLocks noChangeShapeType="1"/>
          </p:cNvSpPr>
          <p:nvPr/>
        </p:nvSpPr>
        <p:spPr bwMode="auto">
          <a:xfrm flipH="1" flipV="1">
            <a:off x="6019800" y="1341438"/>
            <a:ext cx="2873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56" name="Rectangle 36"/>
          <p:cNvSpPr>
            <a:spLocks noChangeArrowheads="1"/>
          </p:cNvSpPr>
          <p:nvPr/>
        </p:nvSpPr>
        <p:spPr bwMode="auto">
          <a:xfrm>
            <a:off x="4506913" y="3429000"/>
            <a:ext cx="865187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  <a:defRPr/>
            </a:pPr>
            <a:endParaRPr lang="es-ES" sz="14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64" name="Rectangle 37"/>
          <p:cNvSpPr>
            <a:spLocks noChangeArrowheads="1"/>
          </p:cNvSpPr>
          <p:nvPr/>
        </p:nvSpPr>
        <p:spPr bwMode="auto">
          <a:xfrm>
            <a:off x="4651375" y="5734050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58" name="Text Box 38"/>
          <p:cNvSpPr txBox="1">
            <a:spLocks noChangeArrowheads="1"/>
          </p:cNvSpPr>
          <p:nvPr/>
        </p:nvSpPr>
        <p:spPr bwMode="auto">
          <a:xfrm>
            <a:off x="4722813" y="5876925"/>
            <a:ext cx="2533066" cy="523220"/>
          </a:xfrm>
          <a:prstGeom prst="rect">
            <a:avLst/>
          </a:prstGeom>
          <a:solidFill>
            <a:srgbClr val="8FC2F1"/>
          </a:solidFill>
          <a:ln w="28575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Asta dorsal Médula 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S2-S4</a:t>
            </a:r>
          </a:p>
          <a:p>
            <a:pPr>
              <a:buClrTx/>
              <a:defRPr/>
            </a:pPr>
            <a:r>
              <a:rPr lang="es-ES_tradnl" sz="14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Inf</a:t>
            </a:r>
            <a:r>
              <a:rPr lang="es-ES_tradnl" sz="1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Sensorial No dolor</a:t>
            </a:r>
            <a:endParaRPr lang="es-ES_tradnl" sz="1400" dirty="0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159" name="Text Box 39"/>
          <p:cNvSpPr txBox="1">
            <a:spLocks noChangeArrowheads="1"/>
          </p:cNvSpPr>
          <p:nvPr/>
        </p:nvSpPr>
        <p:spPr bwMode="auto">
          <a:xfrm>
            <a:off x="5324475" y="4868863"/>
            <a:ext cx="1612900" cy="820737"/>
          </a:xfrm>
          <a:prstGeom prst="rect">
            <a:avLst/>
          </a:prstGeom>
          <a:solidFill>
            <a:srgbClr val="8FC2F1"/>
          </a:solidFill>
          <a:ln w="28575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Asta dorsal I-V</a:t>
            </a:r>
          </a:p>
          <a:p>
            <a:pPr algn="ctr">
              <a:buClrTx/>
              <a:defRPr/>
            </a:pPr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Médula  T1-L2 </a:t>
            </a:r>
          </a:p>
          <a:p>
            <a:pPr algn="ctr">
              <a:buClrTx/>
              <a:defRPr/>
            </a:pPr>
            <a:r>
              <a:rPr lang="es-ES_tradnl" sz="1800" b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Inf. Dolor</a:t>
            </a:r>
          </a:p>
        </p:txBody>
      </p:sp>
      <p:sp>
        <p:nvSpPr>
          <p:cNvPr id="23567" name="Text Box 40"/>
          <p:cNvSpPr txBox="1">
            <a:spLocks noChangeArrowheads="1"/>
          </p:cNvSpPr>
          <p:nvPr/>
        </p:nvSpPr>
        <p:spPr bwMode="auto">
          <a:xfrm>
            <a:off x="4572000" y="4365625"/>
            <a:ext cx="1703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b="0"/>
              <a:t>Médula CERVICAL</a:t>
            </a:r>
          </a:p>
        </p:txBody>
      </p:sp>
      <p:sp>
        <p:nvSpPr>
          <p:cNvPr id="133162" name="Text Box 42"/>
          <p:cNvSpPr txBox="1">
            <a:spLocks noChangeArrowheads="1"/>
          </p:cNvSpPr>
          <p:nvPr/>
        </p:nvSpPr>
        <p:spPr bwMode="auto">
          <a:xfrm>
            <a:off x="4506913" y="3548063"/>
            <a:ext cx="865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BULBO</a:t>
            </a:r>
          </a:p>
        </p:txBody>
      </p:sp>
      <p:sp>
        <p:nvSpPr>
          <p:cNvPr id="133163" name="Text Box 43"/>
          <p:cNvSpPr txBox="1">
            <a:spLocks noChangeArrowheads="1"/>
          </p:cNvSpPr>
          <p:nvPr/>
        </p:nvSpPr>
        <p:spPr bwMode="auto">
          <a:xfrm>
            <a:off x="1258888" y="6069013"/>
            <a:ext cx="1632178" cy="738664"/>
          </a:xfrm>
          <a:prstGeom prst="rect">
            <a:avLst/>
          </a:prstGeom>
          <a:solidFill>
            <a:srgbClr val="B7D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698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dirty="0"/>
              <a:t>Aferentes </a:t>
            </a:r>
          </a:p>
          <a:p>
            <a:pPr eaLnBrk="1" hangingPunct="1">
              <a:buClrTx/>
            </a:pPr>
            <a:r>
              <a:rPr lang="es-ES_tradnl" dirty="0">
                <a:solidFill>
                  <a:srgbClr val="0000FF"/>
                </a:solidFill>
              </a:rPr>
              <a:t>Parasimpáticas</a:t>
            </a:r>
          </a:p>
          <a:p>
            <a:pPr eaLnBrk="1" hangingPunct="1">
              <a:buClrTx/>
            </a:pPr>
            <a:r>
              <a:rPr lang="es-ES_tradnl" sz="1200" dirty="0"/>
              <a:t>Pélvicas</a:t>
            </a:r>
          </a:p>
        </p:txBody>
      </p:sp>
      <p:sp>
        <p:nvSpPr>
          <p:cNvPr id="133164" name="Text Box 44"/>
          <p:cNvSpPr txBox="1">
            <a:spLocks noChangeArrowheads="1"/>
          </p:cNvSpPr>
          <p:nvPr/>
        </p:nvSpPr>
        <p:spPr bwMode="auto">
          <a:xfrm>
            <a:off x="1331913" y="5157788"/>
            <a:ext cx="1266825" cy="581025"/>
          </a:xfrm>
          <a:prstGeom prst="rect">
            <a:avLst/>
          </a:prstGeom>
          <a:solidFill>
            <a:srgbClr val="B7D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698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/>
              <a:t>Aferentes </a:t>
            </a:r>
          </a:p>
          <a:p>
            <a:pPr eaLnBrk="1" hangingPunct="1">
              <a:buClrTx/>
            </a:pPr>
            <a:r>
              <a:rPr lang="es-ES_tradnl" dirty="0">
                <a:solidFill>
                  <a:srgbClr val="CC0000"/>
                </a:solidFill>
              </a:rPr>
              <a:t>Simpáticas</a:t>
            </a:r>
          </a:p>
        </p:txBody>
      </p:sp>
      <p:sp>
        <p:nvSpPr>
          <p:cNvPr id="23571" name="Text Box 45"/>
          <p:cNvSpPr txBox="1">
            <a:spLocks noChangeArrowheads="1"/>
          </p:cNvSpPr>
          <p:nvPr/>
        </p:nvSpPr>
        <p:spPr bwMode="auto">
          <a:xfrm>
            <a:off x="2051050" y="4292600"/>
            <a:ext cx="89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/>
              <a:t>Aferente </a:t>
            </a:r>
          </a:p>
          <a:p>
            <a:pPr eaLnBrk="1" hangingPunct="1">
              <a:buClrTx/>
            </a:pPr>
            <a:r>
              <a:rPr lang="es-ES_tradnl" sz="1200" b="0"/>
              <a:t>somático</a:t>
            </a:r>
          </a:p>
        </p:txBody>
      </p:sp>
      <p:sp>
        <p:nvSpPr>
          <p:cNvPr id="23572" name="Rectangle 46"/>
          <p:cNvSpPr>
            <a:spLocks noChangeArrowheads="1"/>
          </p:cNvSpPr>
          <p:nvPr/>
        </p:nvSpPr>
        <p:spPr bwMode="auto">
          <a:xfrm>
            <a:off x="2490788" y="4868863"/>
            <a:ext cx="10080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73" name="Line 48"/>
          <p:cNvSpPr>
            <a:spLocks noChangeShapeType="1"/>
          </p:cNvSpPr>
          <p:nvPr/>
        </p:nvSpPr>
        <p:spPr bwMode="auto">
          <a:xfrm>
            <a:off x="4435475" y="34290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4" name="Line 49"/>
          <p:cNvSpPr>
            <a:spLocks noChangeShapeType="1"/>
          </p:cNvSpPr>
          <p:nvPr/>
        </p:nvSpPr>
        <p:spPr bwMode="auto">
          <a:xfrm>
            <a:off x="4579938" y="4221163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70" name="Line 50"/>
          <p:cNvSpPr>
            <a:spLocks noChangeShapeType="1"/>
          </p:cNvSpPr>
          <p:nvPr/>
        </p:nvSpPr>
        <p:spPr bwMode="auto">
          <a:xfrm>
            <a:off x="5219700" y="4868863"/>
            <a:ext cx="7938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71" name="Line 51"/>
          <p:cNvSpPr>
            <a:spLocks noChangeShapeType="1"/>
          </p:cNvSpPr>
          <p:nvPr/>
        </p:nvSpPr>
        <p:spPr bwMode="auto">
          <a:xfrm>
            <a:off x="4651375" y="5876925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77" name="Rectangle 52"/>
          <p:cNvSpPr>
            <a:spLocks noChangeArrowheads="1"/>
          </p:cNvSpPr>
          <p:nvPr/>
        </p:nvSpPr>
        <p:spPr bwMode="auto">
          <a:xfrm>
            <a:off x="5659438" y="1125538"/>
            <a:ext cx="1439862" cy="1798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78" name="Text Box 17"/>
          <p:cNvSpPr txBox="1">
            <a:spLocks noChangeArrowheads="1"/>
          </p:cNvSpPr>
          <p:nvPr/>
        </p:nvSpPr>
        <p:spPr bwMode="auto">
          <a:xfrm>
            <a:off x="6156325" y="620713"/>
            <a:ext cx="230505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698E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800" b="0"/>
              <a:t>Núcleos sensoriales viscerales en SNC</a:t>
            </a:r>
          </a:p>
        </p:txBody>
      </p:sp>
      <p:sp>
        <p:nvSpPr>
          <p:cNvPr id="23579" name="Rectangle 56"/>
          <p:cNvSpPr>
            <a:spLocks noChangeArrowheads="1"/>
          </p:cNvSpPr>
          <p:nvPr/>
        </p:nvSpPr>
        <p:spPr bwMode="auto">
          <a:xfrm>
            <a:off x="2490788" y="4005263"/>
            <a:ext cx="10080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33180" name="Text Box 60"/>
          <p:cNvSpPr txBox="1">
            <a:spLocks noChangeArrowheads="1"/>
          </p:cNvSpPr>
          <p:nvPr/>
        </p:nvSpPr>
        <p:spPr bwMode="auto">
          <a:xfrm>
            <a:off x="1042988" y="404813"/>
            <a:ext cx="6953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3181" name="Text Box 61"/>
          <p:cNvSpPr txBox="1">
            <a:spLocks noChangeArrowheads="1"/>
          </p:cNvSpPr>
          <p:nvPr/>
        </p:nvSpPr>
        <p:spPr bwMode="auto">
          <a:xfrm>
            <a:off x="1331913" y="404813"/>
            <a:ext cx="6953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3148" name="Text Box 28"/>
          <p:cNvSpPr txBox="1">
            <a:spLocks noChangeArrowheads="1"/>
          </p:cNvSpPr>
          <p:nvPr/>
        </p:nvSpPr>
        <p:spPr bwMode="auto">
          <a:xfrm>
            <a:off x="5091113" y="2084388"/>
            <a:ext cx="1414170" cy="1015663"/>
          </a:xfrm>
          <a:prstGeom prst="rect">
            <a:avLst/>
          </a:prstGeom>
          <a:solidFill>
            <a:srgbClr val="8FC2F1"/>
          </a:solidFill>
          <a:ln w="28575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Haz </a:t>
            </a:r>
          </a:p>
          <a:p>
            <a:pPr>
              <a:buClrTx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Solitario</a:t>
            </a:r>
          </a:p>
          <a:p>
            <a:pPr>
              <a:buClrTx/>
              <a:defRPr/>
            </a:pPr>
            <a:r>
              <a:rPr lang="es-ES_tradnl" sz="14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Inf</a:t>
            </a:r>
            <a:r>
              <a:rPr lang="es-ES_tradnl" sz="1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Sensorial</a:t>
            </a:r>
          </a:p>
          <a:p>
            <a:pPr>
              <a:buClrTx/>
              <a:defRPr/>
            </a:pPr>
            <a:r>
              <a:rPr lang="es-ES_tradnl" sz="1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No dolor</a:t>
            </a:r>
            <a:endParaRPr lang="es-ES_tradnl" sz="1400" dirty="0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183" name="Text Box 63"/>
          <p:cNvSpPr txBox="1">
            <a:spLocks noChangeArrowheads="1"/>
          </p:cNvSpPr>
          <p:nvPr/>
        </p:nvSpPr>
        <p:spPr bwMode="auto">
          <a:xfrm>
            <a:off x="684213" y="2925763"/>
            <a:ext cx="1617662" cy="1006475"/>
          </a:xfrm>
          <a:prstGeom prst="rect">
            <a:avLst/>
          </a:prstGeom>
          <a:solidFill>
            <a:srgbClr val="B7D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698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/>
              <a:t>Aferentes </a:t>
            </a:r>
          </a:p>
          <a:p>
            <a:pPr eaLnBrk="1" hangingPunct="1">
              <a:buClrTx/>
            </a:pPr>
            <a:r>
              <a:rPr lang="es-ES_tradnl" dirty="0">
                <a:solidFill>
                  <a:srgbClr val="0000FF"/>
                </a:solidFill>
              </a:rPr>
              <a:t>Parasimpáticas</a:t>
            </a:r>
          </a:p>
          <a:p>
            <a:pPr eaLnBrk="1" hangingPunct="1">
              <a:buClrTx/>
            </a:pPr>
            <a:r>
              <a:rPr lang="es-ES_tradnl" sz="1400" dirty="0"/>
              <a:t>Cabeza, tórax</a:t>
            </a:r>
          </a:p>
          <a:p>
            <a:pPr eaLnBrk="1" hangingPunct="1">
              <a:buClrTx/>
            </a:pPr>
            <a:r>
              <a:rPr lang="es-ES_tradnl" sz="1400" dirty="0"/>
              <a:t>abdomen</a:t>
            </a:r>
          </a:p>
        </p:txBody>
      </p:sp>
      <p:sp>
        <p:nvSpPr>
          <p:cNvPr id="133185" name="Line 65"/>
          <p:cNvSpPr>
            <a:spLocks noChangeShapeType="1"/>
          </p:cNvSpPr>
          <p:nvPr/>
        </p:nvSpPr>
        <p:spPr bwMode="auto">
          <a:xfrm flipV="1">
            <a:off x="2411413" y="2924175"/>
            <a:ext cx="2889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33186" name="Line 66"/>
          <p:cNvSpPr>
            <a:spLocks noChangeShapeType="1"/>
          </p:cNvSpPr>
          <p:nvPr/>
        </p:nvSpPr>
        <p:spPr bwMode="auto">
          <a:xfrm flipV="1">
            <a:off x="2268538" y="5516563"/>
            <a:ext cx="50482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33187" name="Line 67"/>
          <p:cNvSpPr>
            <a:spLocks noChangeShapeType="1"/>
          </p:cNvSpPr>
          <p:nvPr/>
        </p:nvSpPr>
        <p:spPr bwMode="auto">
          <a:xfrm flipV="1">
            <a:off x="2843213" y="6165850"/>
            <a:ext cx="5048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47" name="Text Box 3"/>
          <p:cNvSpPr txBox="1">
            <a:spLocks noChangeArrowheads="1"/>
          </p:cNvSpPr>
          <p:nvPr/>
        </p:nvSpPr>
        <p:spPr bwMode="auto">
          <a:xfrm>
            <a:off x="7097389" y="6629400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0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0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0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3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4" grpId="0" animBg="1"/>
      <p:bldP spid="133145" grpId="0" animBg="1"/>
      <p:bldP spid="133149" grpId="0" animBg="1"/>
      <p:bldP spid="133158" grpId="0" animBg="1"/>
      <p:bldP spid="133159" grpId="0" animBg="1"/>
      <p:bldP spid="133163" grpId="0" animBg="1"/>
      <p:bldP spid="133164" grpId="0" animBg="1"/>
      <p:bldP spid="133170" grpId="0" animBg="1"/>
      <p:bldP spid="133171" grpId="0" animBg="1"/>
      <p:bldP spid="133148" grpId="0" animBg="1"/>
      <p:bldP spid="133183" grpId="0" animBg="1"/>
      <p:bldP spid="133185" grpId="0" animBg="1"/>
      <p:bldP spid="133186" grpId="0" animBg="1"/>
      <p:bldP spid="13318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AFERENTE  VISCERAL SOMATICA P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3" r="6203" b="46417"/>
          <a:stretch>
            <a:fillRect/>
          </a:stretch>
        </p:blipFill>
        <p:spPr bwMode="auto">
          <a:xfrm>
            <a:off x="1244600" y="1439863"/>
            <a:ext cx="4968875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4413250" y="4581525"/>
            <a:ext cx="936625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4138613" y="5634038"/>
            <a:ext cx="865187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1246188" y="5084763"/>
            <a:ext cx="1150937" cy="458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2" name="Rectangle 7"/>
          <p:cNvSpPr>
            <a:spLocks noChangeArrowheads="1"/>
          </p:cNvSpPr>
          <p:nvPr/>
        </p:nvSpPr>
        <p:spPr bwMode="auto">
          <a:xfrm>
            <a:off x="4413250" y="1439863"/>
            <a:ext cx="10795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3" name="Rectangle 8"/>
          <p:cNvSpPr>
            <a:spLocks noChangeArrowheads="1"/>
          </p:cNvSpPr>
          <p:nvPr/>
        </p:nvSpPr>
        <p:spPr bwMode="auto">
          <a:xfrm>
            <a:off x="5492750" y="1943100"/>
            <a:ext cx="6492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4" name="Rectangle 9"/>
          <p:cNvSpPr>
            <a:spLocks noChangeArrowheads="1"/>
          </p:cNvSpPr>
          <p:nvPr/>
        </p:nvSpPr>
        <p:spPr bwMode="auto">
          <a:xfrm>
            <a:off x="5205413" y="3816350"/>
            <a:ext cx="9366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5" name="Rectangle 10"/>
          <p:cNvSpPr>
            <a:spLocks noChangeArrowheads="1"/>
          </p:cNvSpPr>
          <p:nvPr/>
        </p:nvSpPr>
        <p:spPr bwMode="auto">
          <a:xfrm>
            <a:off x="4557713" y="2951163"/>
            <a:ext cx="503237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6" name="Rectangle 11"/>
          <p:cNvSpPr>
            <a:spLocks noChangeArrowheads="1"/>
          </p:cNvSpPr>
          <p:nvPr/>
        </p:nvSpPr>
        <p:spPr bwMode="auto">
          <a:xfrm>
            <a:off x="4845050" y="2303463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7" name="Rectangle 12"/>
          <p:cNvSpPr>
            <a:spLocks noChangeArrowheads="1"/>
          </p:cNvSpPr>
          <p:nvPr/>
        </p:nvSpPr>
        <p:spPr bwMode="auto">
          <a:xfrm>
            <a:off x="1173163" y="2519363"/>
            <a:ext cx="6477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8" name="Rectangle 13"/>
          <p:cNvSpPr>
            <a:spLocks noChangeArrowheads="1"/>
          </p:cNvSpPr>
          <p:nvPr/>
        </p:nvSpPr>
        <p:spPr bwMode="auto">
          <a:xfrm>
            <a:off x="2684463" y="2303463"/>
            <a:ext cx="6492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89" name="Rectangle 14"/>
          <p:cNvSpPr>
            <a:spLocks noChangeArrowheads="1"/>
          </p:cNvSpPr>
          <p:nvPr/>
        </p:nvSpPr>
        <p:spPr bwMode="auto">
          <a:xfrm>
            <a:off x="2828925" y="2735263"/>
            <a:ext cx="5905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0" name="Rectangle 15"/>
          <p:cNvSpPr>
            <a:spLocks noChangeArrowheads="1"/>
          </p:cNvSpPr>
          <p:nvPr/>
        </p:nvSpPr>
        <p:spPr bwMode="auto">
          <a:xfrm>
            <a:off x="1317625" y="1871663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1" name="Rectangle 16"/>
          <p:cNvSpPr>
            <a:spLocks noChangeArrowheads="1"/>
          </p:cNvSpPr>
          <p:nvPr/>
        </p:nvSpPr>
        <p:spPr bwMode="auto">
          <a:xfrm>
            <a:off x="1389063" y="360045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2" name="Rectangle 17"/>
          <p:cNvSpPr>
            <a:spLocks noChangeArrowheads="1"/>
          </p:cNvSpPr>
          <p:nvPr/>
        </p:nvSpPr>
        <p:spPr bwMode="auto">
          <a:xfrm>
            <a:off x="2181225" y="4032250"/>
            <a:ext cx="3603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2226" name="Text Box 18"/>
          <p:cNvSpPr txBox="1">
            <a:spLocks noChangeArrowheads="1"/>
          </p:cNvSpPr>
          <p:nvPr/>
        </p:nvSpPr>
        <p:spPr bwMode="auto">
          <a:xfrm>
            <a:off x="395288" y="2100263"/>
            <a:ext cx="687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98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V par</a:t>
            </a:r>
          </a:p>
        </p:txBody>
      </p:sp>
      <p:sp>
        <p:nvSpPr>
          <p:cNvPr id="222227" name="Text Box 19"/>
          <p:cNvSpPr txBox="1">
            <a:spLocks noChangeArrowheads="1"/>
          </p:cNvSpPr>
          <p:nvPr/>
        </p:nvSpPr>
        <p:spPr bwMode="auto">
          <a:xfrm>
            <a:off x="684213" y="4135438"/>
            <a:ext cx="892175" cy="36671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98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IX par</a:t>
            </a:r>
          </a:p>
        </p:txBody>
      </p:sp>
      <p:sp>
        <p:nvSpPr>
          <p:cNvPr id="222228" name="Text Box 20"/>
          <p:cNvSpPr txBox="1">
            <a:spLocks noChangeArrowheads="1"/>
          </p:cNvSpPr>
          <p:nvPr/>
        </p:nvSpPr>
        <p:spPr bwMode="auto">
          <a:xfrm>
            <a:off x="1331913" y="4854575"/>
            <a:ext cx="766762" cy="36671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98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X par</a:t>
            </a:r>
          </a:p>
        </p:txBody>
      </p:sp>
      <p:sp>
        <p:nvSpPr>
          <p:cNvPr id="222229" name="Text Box 21"/>
          <p:cNvSpPr txBox="1">
            <a:spLocks noChangeArrowheads="1"/>
          </p:cNvSpPr>
          <p:nvPr/>
        </p:nvSpPr>
        <p:spPr bwMode="auto">
          <a:xfrm>
            <a:off x="3492500" y="1644650"/>
            <a:ext cx="1360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N. Sensorial V</a:t>
            </a:r>
          </a:p>
        </p:txBody>
      </p:sp>
      <p:sp>
        <p:nvSpPr>
          <p:cNvPr id="24597" name="Line 22"/>
          <p:cNvSpPr>
            <a:spLocks noChangeShapeType="1"/>
          </p:cNvSpPr>
          <p:nvPr/>
        </p:nvSpPr>
        <p:spPr bwMode="auto">
          <a:xfrm flipH="1">
            <a:off x="3694113" y="1943100"/>
            <a:ext cx="503237" cy="5762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2231" name="Text Box 23"/>
          <p:cNvSpPr txBox="1">
            <a:spLocks noChangeArrowheads="1"/>
          </p:cNvSpPr>
          <p:nvPr/>
        </p:nvSpPr>
        <p:spPr bwMode="auto">
          <a:xfrm>
            <a:off x="6573838" y="2830513"/>
            <a:ext cx="1662112" cy="984250"/>
          </a:xfrm>
          <a:prstGeom prst="rect">
            <a:avLst/>
          </a:prstGeom>
          <a:solidFill>
            <a:srgbClr val="8FC2F1"/>
          </a:solidFill>
          <a:ln w="38100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N. Haz </a:t>
            </a:r>
          </a:p>
          <a:p>
            <a:pPr>
              <a:buClrTx/>
              <a:defRPr/>
            </a:pPr>
            <a:r>
              <a:rPr lang="es-ES_tradnl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Solitario</a:t>
            </a:r>
          </a:p>
        </p:txBody>
      </p:sp>
      <p:sp>
        <p:nvSpPr>
          <p:cNvPr id="24599" name="Oval 24"/>
          <p:cNvSpPr>
            <a:spLocks noChangeArrowheads="1"/>
          </p:cNvSpPr>
          <p:nvPr/>
        </p:nvSpPr>
        <p:spPr bwMode="auto">
          <a:xfrm>
            <a:off x="5422900" y="2735263"/>
            <a:ext cx="287338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0" name="Line 25"/>
          <p:cNvSpPr>
            <a:spLocks noChangeShapeType="1"/>
          </p:cNvSpPr>
          <p:nvPr/>
        </p:nvSpPr>
        <p:spPr bwMode="auto">
          <a:xfrm flipH="1" flipV="1">
            <a:off x="5278438" y="2376488"/>
            <a:ext cx="2873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2234" name="Text Box 26"/>
          <p:cNvSpPr txBox="1">
            <a:spLocks noChangeArrowheads="1"/>
          </p:cNvSpPr>
          <p:nvPr/>
        </p:nvSpPr>
        <p:spPr bwMode="auto">
          <a:xfrm>
            <a:off x="4702175" y="1943100"/>
            <a:ext cx="1122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200" b="0">
                <a:effectLst>
                  <a:outerShdw blurRad="38100" dist="38100" dir="2700000" algn="tl">
                    <a:srgbClr val="C0C0C0"/>
                  </a:outerShdw>
                </a:effectLst>
              </a:rPr>
              <a:t>Tracto </a:t>
            </a:r>
          </a:p>
          <a:p>
            <a:pPr>
              <a:buClrTx/>
              <a:defRPr/>
            </a:pPr>
            <a:r>
              <a:rPr lang="es-ES_tradnl" sz="1200" b="0">
                <a:effectLst>
                  <a:outerShdw blurRad="38100" dist="38100" dir="2700000" algn="tl">
                    <a:srgbClr val="C0C0C0"/>
                  </a:outerShdw>
                </a:effectLst>
              </a:rPr>
              <a:t>Haz Solitario</a:t>
            </a:r>
          </a:p>
        </p:txBody>
      </p:sp>
      <p:sp>
        <p:nvSpPr>
          <p:cNvPr id="24602" name="Line 27"/>
          <p:cNvSpPr>
            <a:spLocks noChangeShapeType="1"/>
          </p:cNvSpPr>
          <p:nvPr/>
        </p:nvSpPr>
        <p:spPr bwMode="auto">
          <a:xfrm flipH="1" flipV="1">
            <a:off x="5565775" y="3384550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2236" name="Text Box 28"/>
          <p:cNvSpPr txBox="1">
            <a:spLocks noChangeArrowheads="1"/>
          </p:cNvSpPr>
          <p:nvPr/>
        </p:nvSpPr>
        <p:spPr bwMode="auto">
          <a:xfrm>
            <a:off x="4362450" y="3792538"/>
            <a:ext cx="1273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Hacia </a:t>
            </a:r>
          </a:p>
          <a:p>
            <a:pPr>
              <a:buClrTx/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centros tallo</a:t>
            </a:r>
          </a:p>
        </p:txBody>
      </p:sp>
      <p:sp>
        <p:nvSpPr>
          <p:cNvPr id="222237" name="Text Box 29"/>
          <p:cNvSpPr txBox="1">
            <a:spLocks noChangeArrowheads="1"/>
          </p:cNvSpPr>
          <p:nvPr/>
        </p:nvSpPr>
        <p:spPr bwMode="auto">
          <a:xfrm>
            <a:off x="5867400" y="2124075"/>
            <a:ext cx="14097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Hacia y desde</a:t>
            </a:r>
          </a:p>
          <a:p>
            <a:pPr>
              <a:buClrTx/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centros Sup.</a:t>
            </a:r>
          </a:p>
        </p:txBody>
      </p:sp>
      <p:sp>
        <p:nvSpPr>
          <p:cNvPr id="24605" name="Rectangle 30"/>
          <p:cNvSpPr>
            <a:spLocks noChangeArrowheads="1"/>
          </p:cNvSpPr>
          <p:nvPr/>
        </p:nvSpPr>
        <p:spPr bwMode="auto">
          <a:xfrm>
            <a:off x="3706813" y="4508500"/>
            <a:ext cx="865187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6" name="Rectangle 31"/>
          <p:cNvSpPr>
            <a:spLocks noChangeArrowheads="1"/>
          </p:cNvSpPr>
          <p:nvPr/>
        </p:nvSpPr>
        <p:spPr bwMode="auto">
          <a:xfrm>
            <a:off x="2757488" y="3600450"/>
            <a:ext cx="288925" cy="2873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7" name="Rectangle 32"/>
          <p:cNvSpPr>
            <a:spLocks noChangeArrowheads="1"/>
          </p:cNvSpPr>
          <p:nvPr/>
        </p:nvSpPr>
        <p:spPr bwMode="auto">
          <a:xfrm>
            <a:off x="5076825" y="2724150"/>
            <a:ext cx="1150938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8" name="Line 33"/>
          <p:cNvSpPr>
            <a:spLocks noChangeShapeType="1"/>
          </p:cNvSpPr>
          <p:nvPr/>
        </p:nvSpPr>
        <p:spPr bwMode="auto">
          <a:xfrm flipV="1">
            <a:off x="3046413" y="2724150"/>
            <a:ext cx="2030412" cy="8763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9" name="Line 34"/>
          <p:cNvSpPr>
            <a:spLocks noChangeShapeType="1"/>
          </p:cNvSpPr>
          <p:nvPr/>
        </p:nvSpPr>
        <p:spPr bwMode="auto">
          <a:xfrm flipV="1">
            <a:off x="3046413" y="3660775"/>
            <a:ext cx="2030412" cy="22701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2243" name="Text Box 35"/>
          <p:cNvSpPr txBox="1">
            <a:spLocks noChangeArrowheads="1"/>
          </p:cNvSpPr>
          <p:nvPr/>
        </p:nvSpPr>
        <p:spPr bwMode="auto">
          <a:xfrm>
            <a:off x="4787900" y="4567238"/>
            <a:ext cx="3694113" cy="1371600"/>
          </a:xfrm>
          <a:prstGeom prst="rect">
            <a:avLst/>
          </a:prstGeom>
          <a:solidFill>
            <a:srgbClr val="CBE3F9"/>
          </a:solidFill>
          <a:ln w="28575" algn="ctr">
            <a:solidFill>
              <a:srgbClr val="567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b="0"/>
              <a:t>* </a:t>
            </a:r>
            <a:r>
              <a:rPr lang="es-ES_tradnl"/>
              <a:t>Principal núcleo sensorial SNA</a:t>
            </a:r>
          </a:p>
          <a:p>
            <a:pPr eaLnBrk="1" hangingPunct="1">
              <a:buClrTx/>
            </a:pPr>
            <a:r>
              <a:rPr lang="es-ES_tradnl" b="0"/>
              <a:t>  entre N. dorsal X y N. ambiguo</a:t>
            </a:r>
          </a:p>
          <a:p>
            <a:pPr eaLnBrk="1" hangingPunct="1">
              <a:buClrTx/>
            </a:pPr>
            <a:endParaRPr lang="es-ES_tradnl" sz="900" b="0"/>
          </a:p>
          <a:p>
            <a:pPr eaLnBrk="1" hangingPunct="1">
              <a:buClrTx/>
            </a:pPr>
            <a:r>
              <a:rPr lang="es-ES_tradnl" b="0"/>
              <a:t>* Recibe inf. </a:t>
            </a:r>
            <a:r>
              <a:rPr lang="es-ES_tradnl"/>
              <a:t>vísceras </a:t>
            </a:r>
            <a:r>
              <a:rPr lang="es-ES_tradnl" b="0"/>
              <a:t>y</a:t>
            </a:r>
            <a:r>
              <a:rPr lang="es-ES_tradnl"/>
              <a:t> centros sup</a:t>
            </a:r>
            <a:r>
              <a:rPr lang="es-ES_tradnl" b="0"/>
              <a:t>.</a:t>
            </a:r>
          </a:p>
          <a:p>
            <a:pPr eaLnBrk="1" hangingPunct="1">
              <a:buClrTx/>
            </a:pPr>
            <a:endParaRPr lang="es-ES_tradnl" sz="900" b="0"/>
          </a:p>
          <a:p>
            <a:pPr eaLnBrk="1" hangingPunct="1">
              <a:buClrTx/>
            </a:pPr>
            <a:r>
              <a:rPr lang="es-ES_tradnl" b="0"/>
              <a:t>* Envía inf. </a:t>
            </a:r>
            <a:r>
              <a:rPr lang="es-ES_tradnl"/>
              <a:t>centros autonómicos</a:t>
            </a:r>
          </a:p>
        </p:txBody>
      </p:sp>
      <p:sp>
        <p:nvSpPr>
          <p:cNvPr id="24611" name="Text Box 37"/>
          <p:cNvSpPr txBox="1">
            <a:spLocks noChangeArrowheads="1"/>
          </p:cNvSpPr>
          <p:nvPr/>
        </p:nvSpPr>
        <p:spPr bwMode="auto">
          <a:xfrm>
            <a:off x="6227763" y="476250"/>
            <a:ext cx="2376487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1800" b="0"/>
              <a:t>Núcleos sensoriales viscerales en SNC</a:t>
            </a:r>
          </a:p>
        </p:txBody>
      </p:sp>
      <p:sp>
        <p:nvSpPr>
          <p:cNvPr id="222251" name="Rectangle 43"/>
          <p:cNvSpPr>
            <a:spLocks noChangeArrowheads="1"/>
          </p:cNvSpPr>
          <p:nvPr/>
        </p:nvSpPr>
        <p:spPr bwMode="auto">
          <a:xfrm>
            <a:off x="468313" y="476250"/>
            <a:ext cx="2303462" cy="730250"/>
          </a:xfrm>
          <a:prstGeom prst="rect">
            <a:avLst/>
          </a:prstGeom>
          <a:solidFill>
            <a:srgbClr val="D9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Medio Interno</a:t>
            </a:r>
            <a:endParaRPr lang="es-ES_tradnl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2252" name="Text Box 44"/>
          <p:cNvSpPr txBox="1">
            <a:spLocks noChangeArrowheads="1"/>
          </p:cNvSpPr>
          <p:nvPr/>
        </p:nvSpPr>
        <p:spPr bwMode="auto">
          <a:xfrm>
            <a:off x="8243888" y="3054350"/>
            <a:ext cx="6953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2253" name="Text Box 45"/>
          <p:cNvSpPr txBox="1">
            <a:spLocks noChangeArrowheads="1"/>
          </p:cNvSpPr>
          <p:nvPr/>
        </p:nvSpPr>
        <p:spPr bwMode="auto">
          <a:xfrm>
            <a:off x="3706813" y="4221163"/>
            <a:ext cx="865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BULBO</a:t>
            </a:r>
          </a:p>
        </p:txBody>
      </p:sp>
      <p:sp>
        <p:nvSpPr>
          <p:cNvPr id="24615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2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31" grpId="0" animBg="1"/>
      <p:bldP spid="22224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2" name="Text Box 30"/>
          <p:cNvSpPr txBox="1">
            <a:spLocks noChangeArrowheads="1"/>
          </p:cNvSpPr>
          <p:nvPr/>
        </p:nvSpPr>
        <p:spPr bwMode="auto">
          <a:xfrm>
            <a:off x="3608388" y="3540125"/>
            <a:ext cx="1925637" cy="860425"/>
          </a:xfrm>
          <a:prstGeom prst="rect">
            <a:avLst/>
          </a:prstGeom>
          <a:solidFill>
            <a:srgbClr val="8FC2F1"/>
          </a:solidFill>
          <a:ln w="38100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Núcleo Haz </a:t>
            </a:r>
          </a:p>
          <a:p>
            <a:pPr algn="ctr"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Solitario</a:t>
            </a:r>
          </a:p>
        </p:txBody>
      </p:sp>
      <p:sp>
        <p:nvSpPr>
          <p:cNvPr id="28722" name="Text Box 50"/>
          <p:cNvSpPr txBox="1">
            <a:spLocks noChangeArrowheads="1"/>
          </p:cNvSpPr>
          <p:nvPr/>
        </p:nvSpPr>
        <p:spPr bwMode="auto">
          <a:xfrm>
            <a:off x="395288" y="2759075"/>
            <a:ext cx="2595562" cy="669925"/>
          </a:xfrm>
          <a:prstGeom prst="rect">
            <a:avLst/>
          </a:prstGeom>
          <a:solidFill>
            <a:srgbClr val="CBE3F9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Información sensorial </a:t>
            </a:r>
          </a:p>
          <a:p>
            <a:pPr algn="ctr"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primaria periferia</a:t>
            </a:r>
          </a:p>
        </p:txBody>
      </p:sp>
      <p:sp>
        <p:nvSpPr>
          <p:cNvPr id="28723" name="Text Box 51"/>
          <p:cNvSpPr txBox="1">
            <a:spLocks noChangeArrowheads="1"/>
          </p:cNvSpPr>
          <p:nvPr/>
        </p:nvSpPr>
        <p:spPr bwMode="auto">
          <a:xfrm>
            <a:off x="468313" y="4941888"/>
            <a:ext cx="2595562" cy="882650"/>
          </a:xfrm>
          <a:prstGeom prst="rect">
            <a:avLst/>
          </a:prstGeom>
          <a:solidFill>
            <a:srgbClr val="CBE3F9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Información sensorial </a:t>
            </a:r>
          </a:p>
          <a:p>
            <a:pPr algn="ctr"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Visceral </a:t>
            </a:r>
          </a:p>
          <a:p>
            <a:pPr algn="ctr">
              <a:defRPr/>
            </a:pPr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Cabeza, tórax, abdomen</a:t>
            </a:r>
          </a:p>
        </p:txBody>
      </p:sp>
      <p:sp>
        <p:nvSpPr>
          <p:cNvPr id="28724" name="Text Box 52"/>
          <p:cNvSpPr txBox="1">
            <a:spLocks noChangeArrowheads="1"/>
          </p:cNvSpPr>
          <p:nvPr/>
        </p:nvSpPr>
        <p:spPr bwMode="auto">
          <a:xfrm>
            <a:off x="3808413" y="1868488"/>
            <a:ext cx="1528762" cy="730250"/>
          </a:xfrm>
          <a:prstGeom prst="rect">
            <a:avLst/>
          </a:prstGeom>
          <a:solidFill>
            <a:srgbClr val="EDFFB9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Hipotálamo</a:t>
            </a:r>
          </a:p>
          <a:p>
            <a:pPr algn="ctr"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Corteza</a:t>
            </a:r>
          </a:p>
        </p:txBody>
      </p:sp>
      <p:sp>
        <p:nvSpPr>
          <p:cNvPr id="28726" name="Text Box 54"/>
          <p:cNvSpPr txBox="1">
            <a:spLocks noChangeArrowheads="1"/>
          </p:cNvSpPr>
          <p:nvPr/>
        </p:nvSpPr>
        <p:spPr bwMode="auto">
          <a:xfrm>
            <a:off x="6300788" y="3213100"/>
            <a:ext cx="2428875" cy="1493838"/>
          </a:xfrm>
          <a:prstGeom prst="rect">
            <a:avLst/>
          </a:prstGeom>
          <a:solidFill>
            <a:srgbClr val="EEFFBD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Tallo</a:t>
            </a:r>
          </a:p>
          <a:p>
            <a:pPr>
              <a:defRPr/>
            </a:pPr>
            <a:r>
              <a:rPr lang="es-ES_tradnl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Centros reguladores</a:t>
            </a:r>
          </a:p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- TGI</a:t>
            </a:r>
          </a:p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- Cardiovascular</a:t>
            </a:r>
          </a:p>
          <a:p>
            <a:pPr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- Respiratorios</a:t>
            </a:r>
          </a:p>
        </p:txBody>
      </p:sp>
      <p:sp>
        <p:nvSpPr>
          <p:cNvPr id="28727" name="Line 55"/>
          <p:cNvSpPr>
            <a:spLocks noChangeShapeType="1"/>
          </p:cNvSpPr>
          <p:nvPr/>
        </p:nvSpPr>
        <p:spPr bwMode="auto">
          <a:xfrm>
            <a:off x="2987675" y="3141663"/>
            <a:ext cx="647700" cy="5032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728" name="Line 56"/>
          <p:cNvSpPr>
            <a:spLocks noChangeShapeType="1"/>
          </p:cNvSpPr>
          <p:nvPr/>
        </p:nvSpPr>
        <p:spPr bwMode="auto">
          <a:xfrm flipV="1">
            <a:off x="3059113" y="4221163"/>
            <a:ext cx="576262" cy="7207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729" name="Line 57"/>
          <p:cNvSpPr>
            <a:spLocks noChangeShapeType="1"/>
          </p:cNvSpPr>
          <p:nvPr/>
        </p:nvSpPr>
        <p:spPr bwMode="auto">
          <a:xfrm flipH="1">
            <a:off x="4067175" y="2565400"/>
            <a:ext cx="0" cy="10080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5610" name="Text Box 62"/>
          <p:cNvSpPr txBox="1">
            <a:spLocks noChangeArrowheads="1"/>
          </p:cNvSpPr>
          <p:nvPr/>
        </p:nvSpPr>
        <p:spPr bwMode="auto">
          <a:xfrm>
            <a:off x="7299325" y="428625"/>
            <a:ext cx="1358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8735" name="Line 63"/>
          <p:cNvSpPr>
            <a:spLocks noChangeShapeType="1"/>
          </p:cNvSpPr>
          <p:nvPr/>
        </p:nvSpPr>
        <p:spPr bwMode="auto">
          <a:xfrm flipH="1" flipV="1">
            <a:off x="5076825" y="2563813"/>
            <a:ext cx="0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736" name="Line 64"/>
          <p:cNvSpPr>
            <a:spLocks noChangeShapeType="1"/>
          </p:cNvSpPr>
          <p:nvPr/>
        </p:nvSpPr>
        <p:spPr bwMode="auto">
          <a:xfrm>
            <a:off x="5580063" y="4005263"/>
            <a:ext cx="7207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742" name="Rectangle 70"/>
          <p:cNvSpPr>
            <a:spLocks noChangeArrowheads="1"/>
          </p:cNvSpPr>
          <p:nvPr/>
        </p:nvSpPr>
        <p:spPr bwMode="auto">
          <a:xfrm>
            <a:off x="468313" y="476250"/>
            <a:ext cx="2303462" cy="730250"/>
          </a:xfrm>
          <a:prstGeom prst="rect">
            <a:avLst/>
          </a:prstGeom>
          <a:solidFill>
            <a:srgbClr val="D9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1666A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>
                <a:solidFill>
                  <a:srgbClr val="76B5E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Medio Interno</a:t>
            </a:r>
            <a:endParaRPr lang="es-ES_tradnl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4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2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2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02" grpId="0" animBg="1"/>
      <p:bldP spid="28722" grpId="0" animBg="1"/>
      <p:bldP spid="28723" grpId="0" animBg="1"/>
      <p:bldP spid="28724" grpId="0" animBg="1"/>
      <p:bldP spid="28726" grpId="0" animBg="1"/>
      <p:bldP spid="28727" grpId="0" animBg="1"/>
      <p:bldP spid="28728" grpId="0" animBg="1"/>
      <p:bldP spid="28729" grpId="0" animBg="1"/>
      <p:bldP spid="28735" grpId="0" animBg="1"/>
      <p:bldP spid="2873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SIST VISCERAL P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67" t="3572" r="11372" b="9480"/>
          <a:stretch>
            <a:fillRect/>
          </a:stretch>
        </p:blipFill>
        <p:spPr bwMode="auto">
          <a:xfrm>
            <a:off x="2541588" y="188913"/>
            <a:ext cx="2951162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8"/>
          <p:cNvSpPr>
            <a:spLocks noChangeArrowheads="1"/>
          </p:cNvSpPr>
          <p:nvPr/>
        </p:nvSpPr>
        <p:spPr bwMode="auto">
          <a:xfrm>
            <a:off x="5364163" y="2852738"/>
            <a:ext cx="2159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628" name="Rectangle 9"/>
          <p:cNvSpPr>
            <a:spLocks noChangeArrowheads="1"/>
          </p:cNvSpPr>
          <p:nvPr/>
        </p:nvSpPr>
        <p:spPr bwMode="auto">
          <a:xfrm>
            <a:off x="4859338" y="5589588"/>
            <a:ext cx="64928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629" name="Rectangle 10"/>
          <p:cNvSpPr>
            <a:spLocks noChangeArrowheads="1"/>
          </p:cNvSpPr>
          <p:nvPr/>
        </p:nvSpPr>
        <p:spPr bwMode="auto">
          <a:xfrm>
            <a:off x="5003800" y="1989138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630" name="Rectangle 11"/>
          <p:cNvSpPr>
            <a:spLocks noChangeArrowheads="1"/>
          </p:cNvSpPr>
          <p:nvPr/>
        </p:nvSpPr>
        <p:spPr bwMode="auto">
          <a:xfrm>
            <a:off x="4859338" y="1125538"/>
            <a:ext cx="6492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631" name="Rectangle 12"/>
          <p:cNvSpPr>
            <a:spLocks noChangeArrowheads="1"/>
          </p:cNvSpPr>
          <p:nvPr/>
        </p:nvSpPr>
        <p:spPr bwMode="auto">
          <a:xfrm>
            <a:off x="2484438" y="260350"/>
            <a:ext cx="12954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6632" name="Rectangle 13"/>
          <p:cNvSpPr>
            <a:spLocks noChangeArrowheads="1"/>
          </p:cNvSpPr>
          <p:nvPr/>
        </p:nvSpPr>
        <p:spPr bwMode="auto">
          <a:xfrm>
            <a:off x="2771775" y="908050"/>
            <a:ext cx="9366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633" name="Rectangle 14"/>
          <p:cNvSpPr>
            <a:spLocks noChangeArrowheads="1"/>
          </p:cNvSpPr>
          <p:nvPr/>
        </p:nvSpPr>
        <p:spPr bwMode="auto">
          <a:xfrm>
            <a:off x="3348038" y="3213100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634" name="Rectangle 15"/>
          <p:cNvSpPr>
            <a:spLocks noChangeArrowheads="1"/>
          </p:cNvSpPr>
          <p:nvPr/>
        </p:nvSpPr>
        <p:spPr bwMode="auto">
          <a:xfrm>
            <a:off x="3851275" y="3789363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635" name="Text Box 16"/>
          <p:cNvSpPr txBox="1">
            <a:spLocks noChangeArrowheads="1"/>
          </p:cNvSpPr>
          <p:nvPr/>
        </p:nvSpPr>
        <p:spPr bwMode="auto">
          <a:xfrm>
            <a:off x="3906838" y="525463"/>
            <a:ext cx="1093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Señales de </a:t>
            </a:r>
          </a:p>
          <a:p>
            <a:pPr eaLnBrk="1" hangingPunct="1">
              <a:buClrTx/>
            </a:pPr>
            <a:r>
              <a:rPr lang="es-ES_tradnl" sz="1200"/>
              <a:t>centros sup.</a:t>
            </a:r>
          </a:p>
        </p:txBody>
      </p:sp>
      <p:sp>
        <p:nvSpPr>
          <p:cNvPr id="155665" name="Text Box 17"/>
          <p:cNvSpPr txBox="1">
            <a:spLocks noChangeArrowheads="1"/>
          </p:cNvSpPr>
          <p:nvPr/>
        </p:nvSpPr>
        <p:spPr bwMode="auto">
          <a:xfrm>
            <a:off x="1042988" y="1268413"/>
            <a:ext cx="1701800" cy="60960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Núcleo del </a:t>
            </a:r>
          </a:p>
          <a:p>
            <a:pPr algn="ctr" eaLnBrk="1" hangingPunct="1">
              <a:buClrTx/>
            </a:pPr>
            <a:r>
              <a:rPr lang="es-ES_tradnl"/>
              <a:t>tracto solitario</a:t>
            </a:r>
          </a:p>
        </p:txBody>
      </p:sp>
      <p:sp>
        <p:nvSpPr>
          <p:cNvPr id="155666" name="Text Box 18"/>
          <p:cNvSpPr txBox="1">
            <a:spLocks noChangeArrowheads="1"/>
          </p:cNvSpPr>
          <p:nvPr/>
        </p:nvSpPr>
        <p:spPr bwMode="auto">
          <a:xfrm>
            <a:off x="2671763" y="741363"/>
            <a:ext cx="1179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200"/>
              <a:t>Núcleo dorsal</a:t>
            </a:r>
          </a:p>
          <a:p>
            <a:pPr algn="ctr" eaLnBrk="1" hangingPunct="1">
              <a:buClrTx/>
            </a:pPr>
            <a:r>
              <a:rPr lang="es-ES_tradnl" sz="1200"/>
              <a:t>del vago</a:t>
            </a:r>
          </a:p>
        </p:txBody>
      </p:sp>
      <p:sp>
        <p:nvSpPr>
          <p:cNvPr id="26638" name="Text Box 19"/>
          <p:cNvSpPr txBox="1">
            <a:spLocks noChangeArrowheads="1"/>
          </p:cNvSpPr>
          <p:nvPr/>
        </p:nvSpPr>
        <p:spPr bwMode="auto">
          <a:xfrm>
            <a:off x="4572000" y="1101725"/>
            <a:ext cx="1136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Interneurona</a:t>
            </a:r>
          </a:p>
        </p:txBody>
      </p:sp>
      <p:sp>
        <p:nvSpPr>
          <p:cNvPr id="155670" name="Text Box 22"/>
          <p:cNvSpPr txBox="1">
            <a:spLocks noChangeArrowheads="1"/>
          </p:cNvSpPr>
          <p:nvPr/>
        </p:nvSpPr>
        <p:spPr bwMode="auto">
          <a:xfrm>
            <a:off x="4265613" y="4029075"/>
            <a:ext cx="612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200"/>
              <a:t>Ax.</a:t>
            </a:r>
          </a:p>
          <a:p>
            <a:pPr algn="ctr" eaLnBrk="1" hangingPunct="1">
              <a:buClrTx/>
            </a:pPr>
            <a:r>
              <a:rPr lang="es-ES_tradnl" sz="1200"/>
              <a:t>Pregl.</a:t>
            </a:r>
          </a:p>
        </p:txBody>
      </p:sp>
      <p:sp>
        <p:nvSpPr>
          <p:cNvPr id="155671" name="Text Box 23"/>
          <p:cNvSpPr txBox="1">
            <a:spLocks noChangeArrowheads="1"/>
          </p:cNvSpPr>
          <p:nvPr/>
        </p:nvSpPr>
        <p:spPr bwMode="auto">
          <a:xfrm>
            <a:off x="4839500" y="5253038"/>
            <a:ext cx="95090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200" dirty="0" err="1"/>
              <a:t>Ax</a:t>
            </a:r>
            <a:r>
              <a:rPr lang="es-ES_tradnl" sz="1200" dirty="0"/>
              <a:t>. </a:t>
            </a:r>
            <a:r>
              <a:rPr lang="es-ES_tradnl" sz="1200" dirty="0" err="1" smtClean="0"/>
              <a:t>Posgl</a:t>
            </a:r>
            <a:r>
              <a:rPr lang="es-ES_tradnl" sz="1200" dirty="0"/>
              <a:t>.</a:t>
            </a:r>
          </a:p>
        </p:txBody>
      </p:sp>
      <p:sp>
        <p:nvSpPr>
          <p:cNvPr id="155672" name="Text Box 24"/>
          <p:cNvSpPr txBox="1">
            <a:spLocks noChangeArrowheads="1"/>
          </p:cNvSpPr>
          <p:nvPr/>
        </p:nvSpPr>
        <p:spPr bwMode="auto">
          <a:xfrm>
            <a:off x="4662488" y="5924550"/>
            <a:ext cx="1638300" cy="57785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Efector</a:t>
            </a:r>
          </a:p>
          <a:p>
            <a:pPr algn="ctr" eaLnBrk="1" hangingPunct="1">
              <a:buClrTx/>
            </a:pPr>
            <a:r>
              <a:rPr lang="es-ES_tradnl" sz="1400"/>
              <a:t>Músculo liso GI</a:t>
            </a:r>
          </a:p>
        </p:txBody>
      </p:sp>
      <p:sp>
        <p:nvSpPr>
          <p:cNvPr id="155674" name="Line 26"/>
          <p:cNvSpPr>
            <a:spLocks noChangeShapeType="1"/>
          </p:cNvSpPr>
          <p:nvPr/>
        </p:nvSpPr>
        <p:spPr bwMode="auto">
          <a:xfrm>
            <a:off x="2627313" y="1484313"/>
            <a:ext cx="504825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55675" name="Line 27"/>
          <p:cNvSpPr>
            <a:spLocks noChangeShapeType="1"/>
          </p:cNvSpPr>
          <p:nvPr/>
        </p:nvSpPr>
        <p:spPr bwMode="auto">
          <a:xfrm>
            <a:off x="3492500" y="11969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644" name="Line 28"/>
          <p:cNvSpPr>
            <a:spLocks noChangeShapeType="1"/>
          </p:cNvSpPr>
          <p:nvPr/>
        </p:nvSpPr>
        <p:spPr bwMode="auto">
          <a:xfrm flipH="1">
            <a:off x="4211638" y="1268413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55679" name="Line 31"/>
          <p:cNvSpPr>
            <a:spLocks noChangeShapeType="1"/>
          </p:cNvSpPr>
          <p:nvPr/>
        </p:nvSpPr>
        <p:spPr bwMode="auto">
          <a:xfrm>
            <a:off x="4572000" y="4508500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55680" name="Line 32"/>
          <p:cNvSpPr>
            <a:spLocks noChangeShapeType="1"/>
          </p:cNvSpPr>
          <p:nvPr/>
        </p:nvSpPr>
        <p:spPr bwMode="auto">
          <a:xfrm flipH="1">
            <a:off x="4211638" y="5516563"/>
            <a:ext cx="792162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55681" name="Line 33"/>
          <p:cNvSpPr>
            <a:spLocks noChangeShapeType="1"/>
          </p:cNvSpPr>
          <p:nvPr/>
        </p:nvSpPr>
        <p:spPr bwMode="auto">
          <a:xfrm flipH="1" flipV="1">
            <a:off x="4284663" y="6165850"/>
            <a:ext cx="43180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55684" name="Text Box 36"/>
          <p:cNvSpPr txBox="1">
            <a:spLocks noChangeArrowheads="1"/>
          </p:cNvSpPr>
          <p:nvPr/>
        </p:nvSpPr>
        <p:spPr bwMode="auto">
          <a:xfrm>
            <a:off x="6732588" y="692150"/>
            <a:ext cx="1836737" cy="1584325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Entrada</a:t>
            </a:r>
          </a:p>
          <a:p>
            <a:pPr algn="ctr">
              <a:buClrTx/>
              <a:defRPr/>
            </a:pPr>
            <a:r>
              <a:rPr lang="es-ES" sz="2000" b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Parasimpática</a:t>
            </a:r>
          </a:p>
          <a:p>
            <a:pPr algn="ctr"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 Tallo</a:t>
            </a:r>
          </a:p>
          <a:p>
            <a:pPr algn="ctr">
              <a:buClrTx/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 algn="ctr">
              <a:buClrTx/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No dolor</a:t>
            </a:r>
          </a:p>
        </p:txBody>
      </p:sp>
      <p:sp>
        <p:nvSpPr>
          <p:cNvPr id="155687" name="Text Box 39"/>
          <p:cNvSpPr txBox="1">
            <a:spLocks noChangeArrowheads="1"/>
          </p:cNvSpPr>
          <p:nvPr/>
        </p:nvSpPr>
        <p:spPr bwMode="auto">
          <a:xfrm>
            <a:off x="3203575" y="1989138"/>
            <a:ext cx="858838" cy="609600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SNC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Centro</a:t>
            </a:r>
          </a:p>
        </p:txBody>
      </p:sp>
      <p:sp>
        <p:nvSpPr>
          <p:cNvPr id="26650" name="Line 40"/>
          <p:cNvSpPr>
            <a:spLocks noChangeShapeType="1"/>
          </p:cNvSpPr>
          <p:nvPr/>
        </p:nvSpPr>
        <p:spPr bwMode="auto">
          <a:xfrm flipH="1" flipV="1">
            <a:off x="5003800" y="2349500"/>
            <a:ext cx="215900" cy="287338"/>
          </a:xfrm>
          <a:prstGeom prst="line">
            <a:avLst/>
          </a:prstGeom>
          <a:noFill/>
          <a:ln w="38100">
            <a:solidFill>
              <a:srgbClr val="698E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55689" name="Text Box 41"/>
          <p:cNvSpPr txBox="1">
            <a:spLocks noChangeArrowheads="1"/>
          </p:cNvSpPr>
          <p:nvPr/>
        </p:nvSpPr>
        <p:spPr bwMode="auto">
          <a:xfrm>
            <a:off x="3894138" y="3559175"/>
            <a:ext cx="13541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Salida</a:t>
            </a:r>
          </a:p>
          <a:p>
            <a:pPr algn="ctr">
              <a:defRPr/>
            </a:pPr>
            <a:r>
              <a:rPr lang="es-ES_tradnl" sz="1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</a:p>
        </p:txBody>
      </p:sp>
      <p:sp>
        <p:nvSpPr>
          <p:cNvPr id="155690" name="Text Box 42"/>
          <p:cNvSpPr txBox="1">
            <a:spLocks noChangeArrowheads="1"/>
          </p:cNvSpPr>
          <p:nvPr/>
        </p:nvSpPr>
        <p:spPr bwMode="auto">
          <a:xfrm>
            <a:off x="3203575" y="2636838"/>
            <a:ext cx="792163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Tallo</a:t>
            </a:r>
          </a:p>
        </p:txBody>
      </p:sp>
      <p:sp>
        <p:nvSpPr>
          <p:cNvPr id="155691" name="Text Box 43"/>
          <p:cNvSpPr txBox="1">
            <a:spLocks noChangeArrowheads="1"/>
          </p:cNvSpPr>
          <p:nvPr/>
        </p:nvSpPr>
        <p:spPr bwMode="auto">
          <a:xfrm>
            <a:off x="827088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654" name="Line 47"/>
          <p:cNvSpPr>
            <a:spLocks noChangeShapeType="1"/>
          </p:cNvSpPr>
          <p:nvPr/>
        </p:nvSpPr>
        <p:spPr bwMode="auto">
          <a:xfrm flipH="1" flipV="1">
            <a:off x="5003800" y="2349500"/>
            <a:ext cx="215900" cy="287338"/>
          </a:xfrm>
          <a:prstGeom prst="line">
            <a:avLst/>
          </a:prstGeom>
          <a:noFill/>
          <a:ln w="9525">
            <a:solidFill>
              <a:srgbClr val="698E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655" name="Rectangle 50"/>
          <p:cNvSpPr>
            <a:spLocks noChangeArrowheads="1"/>
          </p:cNvSpPr>
          <p:nvPr/>
        </p:nvSpPr>
        <p:spPr bwMode="auto">
          <a:xfrm>
            <a:off x="4572000" y="2924175"/>
            <a:ext cx="3603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656" name="Rectangle 51"/>
          <p:cNvSpPr>
            <a:spLocks noChangeArrowheads="1"/>
          </p:cNvSpPr>
          <p:nvPr/>
        </p:nvSpPr>
        <p:spPr bwMode="auto">
          <a:xfrm>
            <a:off x="5076825" y="2852738"/>
            <a:ext cx="3587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5697" name="Line 49"/>
          <p:cNvSpPr>
            <a:spLocks noChangeShapeType="1"/>
          </p:cNvSpPr>
          <p:nvPr/>
        </p:nvSpPr>
        <p:spPr bwMode="auto">
          <a:xfrm>
            <a:off x="4716463" y="2852738"/>
            <a:ext cx="142875" cy="5762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658" name="Rectangle 52"/>
          <p:cNvSpPr>
            <a:spLocks noChangeArrowheads="1"/>
          </p:cNvSpPr>
          <p:nvPr/>
        </p:nvSpPr>
        <p:spPr bwMode="auto">
          <a:xfrm>
            <a:off x="5075238" y="2276475"/>
            <a:ext cx="3603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659" name="Oval 53"/>
          <p:cNvSpPr>
            <a:spLocks noChangeArrowheads="1"/>
          </p:cNvSpPr>
          <p:nvPr/>
        </p:nvSpPr>
        <p:spPr bwMode="auto">
          <a:xfrm>
            <a:off x="4932363" y="227647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5696" name="Line 48"/>
          <p:cNvSpPr>
            <a:spLocks noChangeShapeType="1"/>
          </p:cNvSpPr>
          <p:nvPr/>
        </p:nvSpPr>
        <p:spPr bwMode="auto">
          <a:xfrm flipH="1" flipV="1">
            <a:off x="5076825" y="2492375"/>
            <a:ext cx="574675" cy="936625"/>
          </a:xfrm>
          <a:prstGeom prst="line">
            <a:avLst/>
          </a:prstGeom>
          <a:noFill/>
          <a:ln w="38100">
            <a:solidFill>
              <a:srgbClr val="698E00"/>
            </a:solidFill>
            <a:round/>
            <a:headEnd/>
            <a:tailEnd type="triangle" w="med" len="med"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661" name="Line 29"/>
          <p:cNvSpPr>
            <a:spLocks noChangeShapeType="1"/>
          </p:cNvSpPr>
          <p:nvPr/>
        </p:nvSpPr>
        <p:spPr bwMode="auto">
          <a:xfrm flipH="1">
            <a:off x="4859338" y="2133600"/>
            <a:ext cx="2889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55669" name="Text Box 21"/>
          <p:cNvSpPr txBox="1">
            <a:spLocks noChangeArrowheads="1"/>
          </p:cNvSpPr>
          <p:nvPr/>
        </p:nvSpPr>
        <p:spPr bwMode="auto">
          <a:xfrm>
            <a:off x="5508625" y="3429000"/>
            <a:ext cx="1800225" cy="884238"/>
          </a:xfrm>
          <a:prstGeom prst="rect">
            <a:avLst/>
          </a:prstGeom>
          <a:solidFill>
            <a:srgbClr val="8FC2F1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Señales de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cabeza, tórax, abdomen</a:t>
            </a:r>
          </a:p>
        </p:txBody>
      </p:sp>
      <p:sp>
        <p:nvSpPr>
          <p:cNvPr id="155668" name="Text Box 20"/>
          <p:cNvSpPr txBox="1">
            <a:spLocks noChangeArrowheads="1"/>
          </p:cNvSpPr>
          <p:nvPr/>
        </p:nvSpPr>
        <p:spPr bwMode="auto">
          <a:xfrm>
            <a:off x="5148263" y="1773238"/>
            <a:ext cx="1082675" cy="581025"/>
          </a:xfrm>
          <a:prstGeom prst="rect">
            <a:avLst/>
          </a:prstGeom>
          <a:solidFill>
            <a:srgbClr val="B7D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Neurona </a:t>
            </a:r>
          </a:p>
          <a:p>
            <a:pPr eaLnBrk="1" hangingPunct="1">
              <a:buClrTx/>
            </a:pPr>
            <a:r>
              <a:rPr lang="es-ES_tradnl"/>
              <a:t>sensorial</a:t>
            </a:r>
          </a:p>
        </p:txBody>
      </p:sp>
      <p:sp>
        <p:nvSpPr>
          <p:cNvPr id="26664" name="Text Box 3"/>
          <p:cNvSpPr txBox="1">
            <a:spLocks noChangeArrowheads="1"/>
          </p:cNvSpPr>
          <p:nvPr/>
        </p:nvSpPr>
        <p:spPr bwMode="auto">
          <a:xfrm>
            <a:off x="6732588" y="6502400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5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5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65" grpId="0" animBg="1"/>
      <p:bldP spid="155666" grpId="0"/>
      <p:bldP spid="155670" grpId="0"/>
      <p:bldP spid="155671" grpId="0"/>
      <p:bldP spid="155672" grpId="0" animBg="1"/>
      <p:bldP spid="155674" grpId="0" animBg="1"/>
      <p:bldP spid="155675" grpId="0" animBg="1"/>
      <p:bldP spid="155679" grpId="0" animBg="1"/>
      <p:bldP spid="155680" grpId="0" animBg="1"/>
      <p:bldP spid="155681" grpId="0" animBg="1"/>
      <p:bldP spid="155684" grpId="0" animBg="1"/>
      <p:bldP spid="155687" grpId="0" animBg="1"/>
      <p:bldP spid="155689" grpId="0"/>
      <p:bldP spid="155697" grpId="0" animBg="1"/>
      <p:bldP spid="155696" grpId="0" animBg="1"/>
      <p:bldP spid="155669" grpId="0" animBg="1"/>
      <p:bldP spid="1556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732240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581150" y="1905506"/>
            <a:ext cx="5981700" cy="3046988"/>
          </a:xfrm>
          <a:prstGeom prst="rect">
            <a:avLst/>
          </a:prstGeom>
          <a:solidFill>
            <a:srgbClr val="FCEF92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endParaRPr lang="es-ES_tradnl" altLang="es-VE" sz="800" b="1" dirty="0" smtClean="0"/>
          </a:p>
          <a:p>
            <a:pPr algn="ctr" eaLnBrk="1" hangingPunct="1"/>
            <a:r>
              <a:rPr lang="es-ES_tradnl" altLang="es-VE" sz="3200" b="1" dirty="0" smtClean="0"/>
              <a:t>MUY </a:t>
            </a:r>
            <a:r>
              <a:rPr lang="es-ES_tradnl" altLang="es-VE" sz="3200" b="1" dirty="0"/>
              <a:t>IMPORTANTE:</a:t>
            </a:r>
          </a:p>
          <a:p>
            <a:pPr algn="ctr" eaLnBrk="1" hangingPunct="1"/>
            <a:endParaRPr lang="es-ES_tradnl" altLang="es-VE" sz="1600" b="1" dirty="0"/>
          </a:p>
          <a:p>
            <a:pPr algn="ctr" eaLnBrk="1" hangingPunct="1"/>
            <a:r>
              <a:rPr lang="es-ES_tradnl" altLang="es-VE" sz="3200" dirty="0"/>
              <a:t>Este material </a:t>
            </a:r>
            <a:endParaRPr lang="es-ES_tradnl" altLang="es-VE" sz="3200" dirty="0" smtClean="0"/>
          </a:p>
          <a:p>
            <a:pPr algn="ctr" eaLnBrk="1" hangingPunct="1"/>
            <a:r>
              <a:rPr lang="es-ES_tradnl" altLang="es-VE" sz="3200" dirty="0" smtClean="0"/>
              <a:t>NO </a:t>
            </a:r>
            <a:r>
              <a:rPr lang="es-ES_tradnl" altLang="es-VE" sz="3200" dirty="0"/>
              <a:t>SUSTITUYE</a:t>
            </a:r>
          </a:p>
          <a:p>
            <a:pPr algn="ctr" eaLnBrk="1" hangingPunct="1"/>
            <a:r>
              <a:rPr lang="es-ES_tradnl" altLang="es-VE" sz="3200" dirty="0"/>
              <a:t>el uso de los libros para el estudio de la </a:t>
            </a:r>
            <a:r>
              <a:rPr lang="es-ES_tradnl" altLang="es-VE" sz="3200" dirty="0" smtClean="0"/>
              <a:t>fisiología</a:t>
            </a:r>
          </a:p>
          <a:p>
            <a:pPr algn="ctr" eaLnBrk="1" hangingPunct="1"/>
            <a:endParaRPr lang="es-ES_tradnl" altLang="es-V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SIST VISCERAL P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9" t="5246" r="49989" b="9471"/>
          <a:stretch>
            <a:fillRect/>
          </a:stretch>
        </p:blipFill>
        <p:spPr bwMode="auto">
          <a:xfrm>
            <a:off x="2700338" y="692150"/>
            <a:ext cx="3754437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2484438" y="765175"/>
            <a:ext cx="1511300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4356100" y="981075"/>
            <a:ext cx="15113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653" name="Rectangle 8"/>
          <p:cNvSpPr>
            <a:spLocks noChangeArrowheads="1"/>
          </p:cNvSpPr>
          <p:nvPr/>
        </p:nvSpPr>
        <p:spPr bwMode="auto">
          <a:xfrm>
            <a:off x="6011863" y="1700213"/>
            <a:ext cx="5762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654" name="Rectangle 9"/>
          <p:cNvSpPr>
            <a:spLocks noChangeArrowheads="1"/>
          </p:cNvSpPr>
          <p:nvPr/>
        </p:nvSpPr>
        <p:spPr bwMode="auto">
          <a:xfrm>
            <a:off x="5940425" y="3429000"/>
            <a:ext cx="6477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655" name="Rectangle 10"/>
          <p:cNvSpPr>
            <a:spLocks noChangeArrowheads="1"/>
          </p:cNvSpPr>
          <p:nvPr/>
        </p:nvSpPr>
        <p:spPr bwMode="auto">
          <a:xfrm>
            <a:off x="5292725" y="4581525"/>
            <a:ext cx="10080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656" name="Rectangle 11"/>
          <p:cNvSpPr>
            <a:spLocks noChangeArrowheads="1"/>
          </p:cNvSpPr>
          <p:nvPr/>
        </p:nvSpPr>
        <p:spPr bwMode="auto">
          <a:xfrm>
            <a:off x="5292725" y="5516563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buClrTx/>
            </a:pPr>
            <a:endParaRPr lang="es-ES" b="0"/>
          </a:p>
        </p:txBody>
      </p:sp>
      <p:sp>
        <p:nvSpPr>
          <p:cNvPr id="27657" name="Rectangle 12"/>
          <p:cNvSpPr>
            <a:spLocks noChangeArrowheads="1"/>
          </p:cNvSpPr>
          <p:nvPr/>
        </p:nvSpPr>
        <p:spPr bwMode="auto">
          <a:xfrm>
            <a:off x="3779838" y="3429000"/>
            <a:ext cx="10080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658" name="Rectangle 13"/>
          <p:cNvSpPr>
            <a:spLocks noChangeArrowheads="1"/>
          </p:cNvSpPr>
          <p:nvPr/>
        </p:nvSpPr>
        <p:spPr bwMode="auto">
          <a:xfrm>
            <a:off x="4427538" y="2852738"/>
            <a:ext cx="8651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659" name="Text Box 15"/>
          <p:cNvSpPr txBox="1">
            <a:spLocks noChangeArrowheads="1"/>
          </p:cNvSpPr>
          <p:nvPr/>
        </p:nvSpPr>
        <p:spPr bwMode="auto">
          <a:xfrm>
            <a:off x="3059113" y="620713"/>
            <a:ext cx="1093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200"/>
              <a:t>Señales </a:t>
            </a:r>
          </a:p>
          <a:p>
            <a:pPr algn="ctr" eaLnBrk="1" hangingPunct="1">
              <a:buClrTx/>
            </a:pPr>
            <a:r>
              <a:rPr lang="es-ES_tradnl" sz="1200"/>
              <a:t>centros sup.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4572000" y="1268413"/>
            <a:ext cx="1374775" cy="336550"/>
          </a:xfrm>
          <a:prstGeom prst="rect">
            <a:avLst/>
          </a:prstGeom>
          <a:solidFill>
            <a:srgbClr val="A2CD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5D7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N. sensorial</a:t>
            </a:r>
          </a:p>
        </p:txBody>
      </p:sp>
      <p:sp>
        <p:nvSpPr>
          <p:cNvPr id="154644" name="Text Box 20"/>
          <p:cNvSpPr txBox="1">
            <a:spLocks noChangeArrowheads="1"/>
          </p:cNvSpPr>
          <p:nvPr/>
        </p:nvSpPr>
        <p:spPr bwMode="auto">
          <a:xfrm>
            <a:off x="4229100" y="2767013"/>
            <a:ext cx="684213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400" dirty="0"/>
              <a:t>Axón </a:t>
            </a:r>
          </a:p>
          <a:p>
            <a:pPr algn="ctr" eaLnBrk="1" hangingPunct="1">
              <a:buClrTx/>
            </a:pPr>
            <a:r>
              <a:rPr lang="es-ES_tradnl" sz="1400" dirty="0" err="1"/>
              <a:t>Pregl</a:t>
            </a:r>
            <a:r>
              <a:rPr lang="es-ES_tradnl" sz="1400" dirty="0"/>
              <a:t>.</a:t>
            </a:r>
          </a:p>
        </p:txBody>
      </p:sp>
      <p:sp>
        <p:nvSpPr>
          <p:cNvPr id="154646" name="Text Box 22"/>
          <p:cNvSpPr txBox="1">
            <a:spLocks noChangeArrowheads="1"/>
          </p:cNvSpPr>
          <p:nvPr/>
        </p:nvSpPr>
        <p:spPr bwMode="auto">
          <a:xfrm>
            <a:off x="6011863" y="3581325"/>
            <a:ext cx="1428750" cy="639763"/>
          </a:xfrm>
          <a:prstGeom prst="rect">
            <a:avLst/>
          </a:prstGeom>
          <a:solidFill>
            <a:srgbClr val="8FC2F1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Señales de </a:t>
            </a:r>
          </a:p>
          <a:p>
            <a:pPr algn="ctr"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Vísceras</a:t>
            </a:r>
          </a:p>
        </p:txBody>
      </p:sp>
      <p:sp>
        <p:nvSpPr>
          <p:cNvPr id="154647" name="Text Box 23"/>
          <p:cNvSpPr txBox="1">
            <a:spLocks noChangeArrowheads="1"/>
          </p:cNvSpPr>
          <p:nvPr/>
        </p:nvSpPr>
        <p:spPr bwMode="auto">
          <a:xfrm>
            <a:off x="4897120" y="4797425"/>
            <a:ext cx="6896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400" dirty="0"/>
              <a:t>Axón </a:t>
            </a:r>
          </a:p>
          <a:p>
            <a:pPr algn="ctr" eaLnBrk="1" hangingPunct="1">
              <a:buClrTx/>
            </a:pPr>
            <a:r>
              <a:rPr lang="es-ES_tradnl" sz="1400" dirty="0" err="1" smtClean="0"/>
              <a:t>Posgl</a:t>
            </a:r>
            <a:r>
              <a:rPr lang="es-ES_tradnl" sz="1400" dirty="0"/>
              <a:t>.</a:t>
            </a:r>
          </a:p>
        </p:txBody>
      </p:sp>
      <p:sp>
        <p:nvSpPr>
          <p:cNvPr id="154649" name="Line 25"/>
          <p:cNvSpPr>
            <a:spLocks noChangeShapeType="1"/>
          </p:cNvSpPr>
          <p:nvPr/>
        </p:nvSpPr>
        <p:spPr bwMode="auto">
          <a:xfrm flipH="1">
            <a:off x="4932363" y="1557338"/>
            <a:ext cx="21590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54650" name="Line 26"/>
          <p:cNvSpPr>
            <a:spLocks noChangeShapeType="1"/>
          </p:cNvSpPr>
          <p:nvPr/>
        </p:nvSpPr>
        <p:spPr bwMode="auto">
          <a:xfrm flipV="1">
            <a:off x="4572000" y="2420938"/>
            <a:ext cx="2873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54653" name="Line 29"/>
          <p:cNvSpPr>
            <a:spLocks noChangeShapeType="1"/>
          </p:cNvSpPr>
          <p:nvPr/>
        </p:nvSpPr>
        <p:spPr bwMode="auto">
          <a:xfrm flipH="1">
            <a:off x="4572000" y="5013325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54656" name="Text Box 32"/>
          <p:cNvSpPr txBox="1">
            <a:spLocks noChangeArrowheads="1"/>
          </p:cNvSpPr>
          <p:nvPr/>
        </p:nvSpPr>
        <p:spPr bwMode="auto">
          <a:xfrm>
            <a:off x="5219700" y="5589588"/>
            <a:ext cx="996950" cy="79057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Efector</a:t>
            </a:r>
          </a:p>
          <a:p>
            <a:pPr eaLnBrk="1" hangingPunct="1">
              <a:buClrTx/>
            </a:pPr>
            <a:r>
              <a:rPr lang="es-ES_tradnl" sz="1400"/>
              <a:t>Glándula </a:t>
            </a:r>
          </a:p>
          <a:p>
            <a:pPr eaLnBrk="1" hangingPunct="1">
              <a:buClrTx/>
            </a:pPr>
            <a:r>
              <a:rPr lang="es-ES_tradnl" sz="1400"/>
              <a:t>exocrina</a:t>
            </a:r>
          </a:p>
        </p:txBody>
      </p:sp>
      <p:sp>
        <p:nvSpPr>
          <p:cNvPr id="154657" name="Text Box 33"/>
          <p:cNvSpPr txBox="1">
            <a:spLocks noChangeArrowheads="1"/>
          </p:cNvSpPr>
          <p:nvPr/>
        </p:nvSpPr>
        <p:spPr bwMode="auto">
          <a:xfrm>
            <a:off x="7164388" y="620713"/>
            <a:ext cx="1374775" cy="133985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99CC0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Entrada</a:t>
            </a:r>
          </a:p>
          <a:p>
            <a:pPr algn="ctr">
              <a:buClrTx/>
              <a:defRPr/>
            </a:pPr>
            <a:r>
              <a:rPr lang="es-ES" sz="2000" b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  <a:p>
            <a:pPr algn="ctr"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 Médula</a:t>
            </a:r>
          </a:p>
          <a:p>
            <a:pPr algn="ctr">
              <a:buClrTx/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Inf. Dolor</a:t>
            </a:r>
          </a:p>
        </p:txBody>
      </p:sp>
      <p:sp>
        <p:nvSpPr>
          <p:cNvPr id="154660" name="Text Box 36"/>
          <p:cNvSpPr txBox="1">
            <a:spLocks noChangeArrowheads="1"/>
          </p:cNvSpPr>
          <p:nvPr/>
        </p:nvSpPr>
        <p:spPr bwMode="auto">
          <a:xfrm>
            <a:off x="1187450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4661" name="Text Box 37"/>
          <p:cNvSpPr txBox="1">
            <a:spLocks noChangeArrowheads="1"/>
          </p:cNvSpPr>
          <p:nvPr/>
        </p:nvSpPr>
        <p:spPr bwMode="auto">
          <a:xfrm>
            <a:off x="3132138" y="3860800"/>
            <a:ext cx="11303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Salida </a:t>
            </a:r>
          </a:p>
          <a:p>
            <a:pPr algn="ctr">
              <a:defRPr/>
            </a:pP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</a:t>
            </a:r>
          </a:p>
        </p:txBody>
      </p:sp>
      <p:sp>
        <p:nvSpPr>
          <p:cNvPr id="154662" name="Text Box 38"/>
          <p:cNvSpPr txBox="1">
            <a:spLocks noChangeArrowheads="1"/>
          </p:cNvSpPr>
          <p:nvPr/>
        </p:nvSpPr>
        <p:spPr bwMode="auto">
          <a:xfrm>
            <a:off x="3348038" y="2420938"/>
            <a:ext cx="858837" cy="609600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SNC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Centro</a:t>
            </a:r>
          </a:p>
        </p:txBody>
      </p:sp>
      <p:sp>
        <p:nvSpPr>
          <p:cNvPr id="154667" name="Text Box 43"/>
          <p:cNvSpPr txBox="1">
            <a:spLocks noChangeArrowheads="1"/>
          </p:cNvSpPr>
          <p:nvPr/>
        </p:nvSpPr>
        <p:spPr bwMode="auto">
          <a:xfrm>
            <a:off x="1335421" y="1357767"/>
            <a:ext cx="1614488" cy="609600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5D7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Asta dorsal</a:t>
            </a:r>
          </a:p>
          <a:p>
            <a:pPr eaLnBrk="1" hangingPunct="1">
              <a:buClrTx/>
            </a:pPr>
            <a:r>
              <a:rPr lang="es-ES_tradnl"/>
              <a:t>Médula T1-L2</a:t>
            </a:r>
          </a:p>
        </p:txBody>
      </p:sp>
      <p:sp>
        <p:nvSpPr>
          <p:cNvPr id="154668" name="Line 44"/>
          <p:cNvSpPr>
            <a:spLocks noChangeShapeType="1"/>
          </p:cNvSpPr>
          <p:nvPr/>
        </p:nvSpPr>
        <p:spPr bwMode="auto">
          <a:xfrm>
            <a:off x="2916238" y="1700213"/>
            <a:ext cx="3603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7674" name="Rectangle 46"/>
          <p:cNvSpPr>
            <a:spLocks noChangeArrowheads="1"/>
          </p:cNvSpPr>
          <p:nvPr/>
        </p:nvSpPr>
        <p:spPr bwMode="auto">
          <a:xfrm>
            <a:off x="5580063" y="3213100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675" name="Oval 47"/>
          <p:cNvSpPr>
            <a:spLocks noChangeArrowheads="1"/>
          </p:cNvSpPr>
          <p:nvPr/>
        </p:nvSpPr>
        <p:spPr bwMode="auto">
          <a:xfrm>
            <a:off x="5580063" y="3429000"/>
            <a:ext cx="144462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676" name="Text Box 21"/>
          <p:cNvSpPr txBox="1">
            <a:spLocks noChangeArrowheads="1"/>
          </p:cNvSpPr>
          <p:nvPr/>
        </p:nvSpPr>
        <p:spPr bwMode="auto">
          <a:xfrm>
            <a:off x="4816475" y="2708275"/>
            <a:ext cx="835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200" b="0"/>
              <a:t>Gl. </a:t>
            </a:r>
          </a:p>
          <a:p>
            <a:pPr algn="ctr" eaLnBrk="1" hangingPunct="1">
              <a:buClrTx/>
            </a:pPr>
            <a:r>
              <a:rPr lang="es-ES_tradnl" sz="1200" b="0"/>
              <a:t>Paravert.</a:t>
            </a:r>
          </a:p>
        </p:txBody>
      </p:sp>
      <p:sp>
        <p:nvSpPr>
          <p:cNvPr id="27677" name="Rectangle 48"/>
          <p:cNvSpPr>
            <a:spLocks noChangeArrowheads="1"/>
          </p:cNvSpPr>
          <p:nvPr/>
        </p:nvSpPr>
        <p:spPr bwMode="auto">
          <a:xfrm>
            <a:off x="5076825" y="4076700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4674" name="Freeform 50"/>
          <p:cNvSpPr>
            <a:spLocks/>
          </p:cNvSpPr>
          <p:nvPr/>
        </p:nvSpPr>
        <p:spPr bwMode="auto">
          <a:xfrm>
            <a:off x="5718175" y="1916114"/>
            <a:ext cx="870049" cy="1469156"/>
          </a:xfrm>
          <a:custGeom>
            <a:avLst/>
            <a:gdLst>
              <a:gd name="T0" fmla="*/ 144462 w 159"/>
              <a:gd name="T1" fmla="*/ 863600 h 544"/>
              <a:gd name="T2" fmla="*/ 215900 w 159"/>
              <a:gd name="T3" fmla="*/ 647700 h 544"/>
              <a:gd name="T4" fmla="*/ 215900 w 159"/>
              <a:gd name="T5" fmla="*/ 358775 h 544"/>
              <a:gd name="T6" fmla="*/ 0 w 159"/>
              <a:gd name="T7" fmla="*/ 0 h 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9" h="544">
                <a:moveTo>
                  <a:pt x="91" y="544"/>
                </a:moveTo>
                <a:cubicBezTo>
                  <a:pt x="110" y="502"/>
                  <a:pt x="129" y="461"/>
                  <a:pt x="136" y="408"/>
                </a:cubicBezTo>
                <a:cubicBezTo>
                  <a:pt x="143" y="355"/>
                  <a:pt x="159" y="294"/>
                  <a:pt x="136" y="226"/>
                </a:cubicBezTo>
                <a:cubicBezTo>
                  <a:pt x="113" y="158"/>
                  <a:pt x="23" y="37"/>
                  <a:pt x="0" y="0"/>
                </a:cubicBezTo>
              </a:path>
            </a:pathLst>
          </a:custGeom>
          <a:noFill/>
          <a:ln w="57150" cap="flat" cmpd="sng">
            <a:solidFill>
              <a:srgbClr val="698E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154675" name="Freeform 51"/>
          <p:cNvSpPr>
            <a:spLocks/>
          </p:cNvSpPr>
          <p:nvPr/>
        </p:nvSpPr>
        <p:spPr bwMode="auto">
          <a:xfrm>
            <a:off x="4211638" y="3789363"/>
            <a:ext cx="923925" cy="719137"/>
          </a:xfrm>
          <a:custGeom>
            <a:avLst/>
            <a:gdLst>
              <a:gd name="T0" fmla="*/ 923925 w 582"/>
              <a:gd name="T1" fmla="*/ 0 h 453"/>
              <a:gd name="T2" fmla="*/ 131763 w 582"/>
              <a:gd name="T3" fmla="*/ 431800 h 453"/>
              <a:gd name="T4" fmla="*/ 131763 w 582"/>
              <a:gd name="T5" fmla="*/ 719137 h 45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82" h="453">
                <a:moveTo>
                  <a:pt x="582" y="0"/>
                </a:moveTo>
                <a:cubicBezTo>
                  <a:pt x="374" y="98"/>
                  <a:pt x="166" y="197"/>
                  <a:pt x="83" y="272"/>
                </a:cubicBezTo>
                <a:cubicBezTo>
                  <a:pt x="0" y="347"/>
                  <a:pt x="41" y="400"/>
                  <a:pt x="83" y="453"/>
                </a:cubicBezTo>
              </a:path>
            </a:pathLst>
          </a:custGeom>
          <a:noFill/>
          <a:ln w="28575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6790754" y="652534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3" name="Text Box 42"/>
          <p:cNvSpPr txBox="1">
            <a:spLocks noChangeArrowheads="1"/>
          </p:cNvSpPr>
          <p:nvPr/>
        </p:nvSpPr>
        <p:spPr bwMode="auto">
          <a:xfrm>
            <a:off x="3276600" y="3068506"/>
            <a:ext cx="981196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Médula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H="1" flipV="1">
            <a:off x="6011863" y="3080891"/>
            <a:ext cx="288131" cy="492125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4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4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41" grpId="0" animBg="1"/>
      <p:bldP spid="154641" grpId="1" animBg="1"/>
      <p:bldP spid="154644" grpId="0" animBg="1"/>
      <p:bldP spid="154646" grpId="0" animBg="1"/>
      <p:bldP spid="154647" grpId="0"/>
      <p:bldP spid="154649" grpId="0" animBg="1"/>
      <p:bldP spid="154649" grpId="1" animBg="1"/>
      <p:bldP spid="154650" grpId="0" animBg="1"/>
      <p:bldP spid="154653" grpId="0" animBg="1"/>
      <p:bldP spid="154656" grpId="0" animBg="1"/>
      <p:bldP spid="154657" grpId="0" animBg="1"/>
      <p:bldP spid="154661" grpId="0"/>
      <p:bldP spid="154662" grpId="0" animBg="1"/>
      <p:bldP spid="154667" grpId="0" animBg="1"/>
      <p:bldP spid="154668" grpId="0" animBg="1"/>
      <p:bldP spid="154674" grpId="0" animBg="1"/>
      <p:bldP spid="15467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9"/>
          <p:cNvSpPr txBox="1">
            <a:spLocks noChangeArrowheads="1"/>
          </p:cNvSpPr>
          <p:nvPr/>
        </p:nvSpPr>
        <p:spPr bwMode="auto">
          <a:xfrm>
            <a:off x="7299325" y="284163"/>
            <a:ext cx="1358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07912" name="Text Box 40"/>
          <p:cNvSpPr txBox="1">
            <a:spLocks noChangeArrowheads="1"/>
          </p:cNvSpPr>
          <p:nvPr/>
        </p:nvSpPr>
        <p:spPr bwMode="auto">
          <a:xfrm>
            <a:off x="2087562" y="1268412"/>
            <a:ext cx="4968875" cy="669925"/>
          </a:xfrm>
          <a:prstGeom prst="rect">
            <a:avLst/>
          </a:prstGeom>
          <a:solidFill>
            <a:srgbClr val="D9E6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Medio Externo</a:t>
            </a:r>
          </a:p>
          <a:p>
            <a:pPr>
              <a:defRPr/>
            </a:pP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Receptores sensoriales vista, oído, gusto, olfato</a:t>
            </a:r>
          </a:p>
        </p:txBody>
      </p:sp>
      <p:sp>
        <p:nvSpPr>
          <p:cNvPr id="207913" name="Text Box 41"/>
          <p:cNvSpPr txBox="1">
            <a:spLocks noChangeArrowheads="1"/>
          </p:cNvSpPr>
          <p:nvPr/>
        </p:nvSpPr>
        <p:spPr bwMode="auto">
          <a:xfrm>
            <a:off x="4571433" y="2996952"/>
            <a:ext cx="3384376" cy="3046988"/>
          </a:xfrm>
          <a:prstGeom prst="rect">
            <a:avLst/>
          </a:prstGeom>
          <a:solidFill>
            <a:srgbClr val="FFC5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rgbClr val="004846"/>
              </a:buClr>
              <a:defRPr/>
            </a:pPr>
            <a:r>
              <a:rPr lang="es-ES" sz="1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Respuestas autonómicas</a:t>
            </a:r>
          </a:p>
          <a:p>
            <a:pPr marL="171450" indent="-171450">
              <a:buClr>
                <a:srgbClr val="004846"/>
              </a:buClr>
              <a:buFont typeface="Arial" pitchFamily="34" charset="0"/>
              <a:buChar char="•"/>
              <a:defRPr/>
            </a:pPr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004846"/>
              </a:buClr>
              <a:buSzPct val="170000"/>
              <a:buFont typeface="Arial" pitchFamily="34" charset="0"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Salivación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Clr>
                <a:srgbClr val="004846"/>
              </a:buClr>
              <a:buSzPct val="170000"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por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olfato y gusto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285750" indent="-285750">
              <a:buClr>
                <a:srgbClr val="004846"/>
              </a:buClr>
              <a:buSzPct val="170000"/>
              <a:buFont typeface="Arial" pitchFamily="34" charset="0"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004846"/>
              </a:buClr>
              <a:buSzPct val="170000"/>
              <a:buFont typeface="Arial" pitchFamily="34" charset="0"/>
              <a:buChar char="•"/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Náusea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Clr>
                <a:srgbClr val="004846"/>
              </a:buClr>
              <a:buSzPct val="170000"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por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cambio de posición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   </a:t>
            </a:r>
          </a:p>
          <a:p>
            <a:pPr>
              <a:buClr>
                <a:srgbClr val="004846"/>
              </a:buClr>
              <a:buSzPct val="170000"/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movimiento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equilibrio, olores</a:t>
            </a:r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004846"/>
              </a:buClr>
              <a:buSzPct val="170000"/>
              <a:buFont typeface="Arial" pitchFamily="34" charset="0"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004846"/>
              </a:buClr>
              <a:buSzPct val="170000"/>
              <a:buFont typeface="Arial" pitchFamily="34" charset="0"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Tamaño pupilar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>
              <a:buClr>
                <a:srgbClr val="004846"/>
              </a:buClr>
              <a:buSzPct val="170000"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por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 lumínico</a:t>
            </a:r>
          </a:p>
          <a:p>
            <a:pPr marL="171450" indent="-171450">
              <a:buClr>
                <a:srgbClr val="004846"/>
              </a:buClr>
              <a:buFont typeface="Arial" pitchFamily="34" charset="0"/>
              <a:buChar char="•"/>
              <a:defRPr/>
            </a:pPr>
            <a:endParaRPr lang="es-ES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915" name="Rectangle 43"/>
          <p:cNvSpPr>
            <a:spLocks noChangeArrowheads="1"/>
          </p:cNvSpPr>
          <p:nvPr/>
        </p:nvSpPr>
        <p:spPr bwMode="auto">
          <a:xfrm>
            <a:off x="2433638" y="2030413"/>
            <a:ext cx="4276725" cy="669925"/>
          </a:xfrm>
          <a:prstGeom prst="rect">
            <a:avLst/>
          </a:prstGeom>
          <a:solidFill>
            <a:srgbClr val="D9EDE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autonómicos desencadenados por señales ambientales externas</a:t>
            </a:r>
          </a:p>
        </p:txBody>
      </p:sp>
      <p:sp>
        <p:nvSpPr>
          <p:cNvPr id="207916" name="Text Box 44"/>
          <p:cNvSpPr txBox="1">
            <a:spLocks noChangeArrowheads="1"/>
          </p:cNvSpPr>
          <p:nvPr/>
        </p:nvSpPr>
        <p:spPr bwMode="auto">
          <a:xfrm>
            <a:off x="1547813" y="1268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7920" name="Text Box 48"/>
          <p:cNvSpPr txBox="1">
            <a:spLocks noChangeArrowheads="1"/>
          </p:cNvSpPr>
          <p:nvPr/>
        </p:nvSpPr>
        <p:spPr bwMode="auto">
          <a:xfrm>
            <a:off x="1547813" y="3153930"/>
            <a:ext cx="2961067" cy="19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Experiencia,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atrones 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innatos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determinan </a:t>
            </a:r>
          </a:p>
          <a:p>
            <a:pPr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cómo responde SNA a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estímulos 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tomados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como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defRPr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Amenazantes 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Placenteros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Excitantes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80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79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79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79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079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079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079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912" grpId="0" animBg="1"/>
      <p:bldP spid="207913" grpId="0" animBg="1"/>
      <p:bldP spid="207915" grpId="0" animBg="1"/>
      <p:bldP spid="20792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4283075" y="5634038"/>
            <a:ext cx="865188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7235825" y="404813"/>
            <a:ext cx="1485900" cy="730250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1.</a:t>
            </a:r>
            <a:r>
              <a:rPr lang="es-ES" sz="2000" b="0"/>
              <a:t> Entrada </a:t>
            </a:r>
          </a:p>
          <a:p>
            <a:pPr algn="ctr" eaLnBrk="1" hangingPunct="1">
              <a:buClrTx/>
            </a:pPr>
            <a:r>
              <a:rPr lang="es-ES" sz="2000" b="0"/>
              <a:t>sensorial</a:t>
            </a:r>
          </a:p>
        </p:txBody>
      </p:sp>
      <p:sp>
        <p:nvSpPr>
          <p:cNvPr id="223238" name="Text Box 6"/>
          <p:cNvSpPr txBox="1">
            <a:spLocks noChangeArrowheads="1"/>
          </p:cNvSpPr>
          <p:nvPr/>
        </p:nvSpPr>
        <p:spPr bwMode="auto">
          <a:xfrm>
            <a:off x="2611438" y="2492375"/>
            <a:ext cx="3919537" cy="485775"/>
          </a:xfrm>
          <a:prstGeom prst="rect">
            <a:avLst/>
          </a:prstGeom>
          <a:solidFill>
            <a:srgbClr val="DAEBFA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LUZ - Constricción pupilar</a:t>
            </a:r>
          </a:p>
        </p:txBody>
      </p:sp>
      <p:sp>
        <p:nvSpPr>
          <p:cNvPr id="223283" name="Text Box 51"/>
          <p:cNvSpPr txBox="1">
            <a:spLocks noChangeArrowheads="1"/>
          </p:cNvSpPr>
          <p:nvPr/>
        </p:nvSpPr>
        <p:spPr bwMode="auto">
          <a:xfrm>
            <a:off x="2734221" y="3068960"/>
            <a:ext cx="3709987" cy="2586038"/>
          </a:xfrm>
          <a:prstGeom prst="rect">
            <a:avLst/>
          </a:prstGeom>
          <a:noFill/>
          <a:ln w="28575" algn="ctr">
            <a:solidFill>
              <a:srgbClr val="92D050"/>
            </a:solidFill>
            <a:miter lim="800000"/>
            <a:headEnd/>
            <a:tailEnd/>
          </a:ln>
          <a:effectLst>
            <a:glow rad="63500">
              <a:srgbClr val="E7E200">
                <a:alpha val="40000"/>
              </a:srgbClr>
            </a:glow>
            <a:outerShdw blurRad="50800" dist="38100" dir="2700000" algn="tl" rotWithShape="0">
              <a:srgbClr val="FFFF99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endParaRPr lang="es-ES_tradnl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Información del Exterior: </a:t>
            </a:r>
          </a:p>
          <a:p>
            <a:pPr algn="ctr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  <a:r>
              <a:rPr lang="es-ES_tradnl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defRPr/>
            </a:pPr>
            <a:endParaRPr lang="es-ES_tradnl" sz="11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determina ajuste autonómico </a:t>
            </a:r>
          </a:p>
          <a:p>
            <a:pPr algn="ctr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tamaño pupilar </a:t>
            </a:r>
          </a:p>
          <a:p>
            <a:pPr algn="ctr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 mantener constante </a:t>
            </a:r>
          </a:p>
          <a:p>
            <a:pPr algn="ctr"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entrada de luz</a:t>
            </a:r>
          </a:p>
          <a:p>
            <a:pPr algn="ctr">
              <a:defRPr/>
            </a:pPr>
            <a:endParaRPr lang="es-ES_tradnl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3284" name="Text Box 52"/>
          <p:cNvSpPr txBox="1">
            <a:spLocks noChangeArrowheads="1"/>
          </p:cNvSpPr>
          <p:nvPr/>
        </p:nvSpPr>
        <p:spPr bwMode="auto">
          <a:xfrm>
            <a:off x="3040517" y="810307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3289" name="Text Box 57"/>
          <p:cNvSpPr txBox="1">
            <a:spLocks noChangeArrowheads="1"/>
          </p:cNvSpPr>
          <p:nvPr/>
        </p:nvSpPr>
        <p:spPr bwMode="auto">
          <a:xfrm>
            <a:off x="533400" y="612663"/>
            <a:ext cx="2447925" cy="1157288"/>
          </a:xfrm>
          <a:prstGeom prst="rect">
            <a:avLst/>
          </a:prstGeom>
          <a:solidFill>
            <a:srgbClr val="D9E6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Medio Externo</a:t>
            </a:r>
          </a:p>
          <a:p>
            <a:pPr>
              <a:defRPr/>
            </a:pP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sensoriales </a:t>
            </a:r>
          </a:p>
          <a:p>
            <a:pPr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   especializados</a:t>
            </a:r>
          </a:p>
        </p:txBody>
      </p:sp>
      <p:sp>
        <p:nvSpPr>
          <p:cNvPr id="29704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232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232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232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8" grpId="0" animBg="1"/>
      <p:bldP spid="22328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Rectangle 3"/>
          <p:cNvSpPr>
            <a:spLocks noChangeArrowheads="1"/>
          </p:cNvSpPr>
          <p:nvPr/>
        </p:nvSpPr>
        <p:spPr bwMode="auto">
          <a:xfrm>
            <a:off x="4283075" y="5634038"/>
            <a:ext cx="865188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3708400" y="5734050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5" name="Rectangle 10"/>
          <p:cNvSpPr>
            <a:spLocks noChangeArrowheads="1"/>
          </p:cNvSpPr>
          <p:nvPr/>
        </p:nvSpPr>
        <p:spPr bwMode="auto">
          <a:xfrm>
            <a:off x="6588125" y="2060575"/>
            <a:ext cx="504825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30726" name="Rectangle 11"/>
          <p:cNvSpPr>
            <a:spLocks noChangeArrowheads="1"/>
          </p:cNvSpPr>
          <p:nvPr/>
        </p:nvSpPr>
        <p:spPr bwMode="auto">
          <a:xfrm>
            <a:off x="2124075" y="4724400"/>
            <a:ext cx="1368425" cy="1728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08909" name="Text Box 13"/>
          <p:cNvSpPr txBox="1">
            <a:spLocks noChangeArrowheads="1"/>
          </p:cNvSpPr>
          <p:nvPr/>
        </p:nvSpPr>
        <p:spPr bwMode="auto">
          <a:xfrm>
            <a:off x="2339975" y="4868863"/>
            <a:ext cx="596900" cy="346075"/>
          </a:xfrm>
          <a:prstGeom prst="rect">
            <a:avLst/>
          </a:prstGeom>
          <a:solidFill>
            <a:srgbClr val="99CCFF"/>
          </a:solidFill>
          <a:ln w="9525" algn="ctr">
            <a:solidFill>
              <a:srgbClr val="698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30728" name="Rectangle 27"/>
          <p:cNvSpPr>
            <a:spLocks noChangeArrowheads="1"/>
          </p:cNvSpPr>
          <p:nvPr/>
        </p:nvSpPr>
        <p:spPr bwMode="auto">
          <a:xfrm>
            <a:off x="2555875" y="2492375"/>
            <a:ext cx="14398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30729" name="Oval 28"/>
          <p:cNvSpPr>
            <a:spLocks noChangeArrowheads="1"/>
          </p:cNvSpPr>
          <p:nvPr/>
        </p:nvSpPr>
        <p:spPr bwMode="auto">
          <a:xfrm>
            <a:off x="2628900" y="4076700"/>
            <a:ext cx="8636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pic>
        <p:nvPicPr>
          <p:cNvPr id="208960" name="Picture 64" descr="OJO 1 H"/>
          <p:cNvPicPr>
            <a:picLocks noChangeAspect="1" noChangeArrowheads="1"/>
          </p:cNvPicPr>
          <p:nvPr/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958975"/>
            <a:ext cx="4854575" cy="471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Rectangle 65"/>
          <p:cNvSpPr>
            <a:spLocks noChangeArrowheads="1"/>
          </p:cNvSpPr>
          <p:nvPr/>
        </p:nvSpPr>
        <p:spPr bwMode="auto">
          <a:xfrm>
            <a:off x="3132138" y="2155825"/>
            <a:ext cx="719137" cy="28733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32" name="Rectangle 66"/>
          <p:cNvSpPr>
            <a:spLocks noChangeArrowheads="1"/>
          </p:cNvSpPr>
          <p:nvPr/>
        </p:nvSpPr>
        <p:spPr bwMode="auto">
          <a:xfrm>
            <a:off x="2266950" y="4133850"/>
            <a:ext cx="9366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65" name="Rectangle 69"/>
          <p:cNvSpPr>
            <a:spLocks noChangeArrowheads="1"/>
          </p:cNvSpPr>
          <p:nvPr/>
        </p:nvSpPr>
        <p:spPr bwMode="auto">
          <a:xfrm>
            <a:off x="6588125" y="1987550"/>
            <a:ext cx="360363" cy="20161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  <a:defRPr/>
            </a:pPr>
            <a:endParaRPr lang="es-ES" sz="14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734" name="Rectangle 70"/>
          <p:cNvSpPr>
            <a:spLocks noChangeArrowheads="1"/>
          </p:cNvSpPr>
          <p:nvPr/>
        </p:nvSpPr>
        <p:spPr bwMode="auto">
          <a:xfrm>
            <a:off x="2195513" y="2514600"/>
            <a:ext cx="6477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67" name="Text Box 71"/>
          <p:cNvSpPr txBox="1">
            <a:spLocks noChangeArrowheads="1"/>
          </p:cNvSpPr>
          <p:nvPr/>
        </p:nvSpPr>
        <p:spPr bwMode="auto">
          <a:xfrm>
            <a:off x="3276600" y="4927600"/>
            <a:ext cx="936625" cy="517525"/>
          </a:xfrm>
          <a:prstGeom prst="rect">
            <a:avLst/>
          </a:prstGeom>
          <a:solidFill>
            <a:srgbClr val="A2CD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Esfínter </a:t>
            </a:r>
          </a:p>
          <a:p>
            <a:pPr algn="ctr"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pupila</a:t>
            </a:r>
          </a:p>
        </p:txBody>
      </p:sp>
      <p:sp>
        <p:nvSpPr>
          <p:cNvPr id="208969" name="Text Box 73"/>
          <p:cNvSpPr txBox="1">
            <a:spLocks noChangeArrowheads="1"/>
          </p:cNvSpPr>
          <p:nvPr/>
        </p:nvSpPr>
        <p:spPr bwMode="auto">
          <a:xfrm>
            <a:off x="2052638" y="2420938"/>
            <a:ext cx="992187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N. óptico</a:t>
            </a:r>
          </a:p>
        </p:txBody>
      </p:sp>
      <p:sp>
        <p:nvSpPr>
          <p:cNvPr id="208970" name="Text Box 74"/>
          <p:cNvSpPr txBox="1">
            <a:spLocks noChangeArrowheads="1"/>
          </p:cNvSpPr>
          <p:nvPr/>
        </p:nvSpPr>
        <p:spPr bwMode="auto">
          <a:xfrm>
            <a:off x="6588125" y="2060575"/>
            <a:ext cx="14144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Ärea pretectal</a:t>
            </a:r>
          </a:p>
        </p:txBody>
      </p:sp>
      <p:sp>
        <p:nvSpPr>
          <p:cNvPr id="208971" name="Text Box 75"/>
          <p:cNvSpPr txBox="1">
            <a:spLocks noChangeArrowheads="1"/>
          </p:cNvSpPr>
          <p:nvPr/>
        </p:nvSpPr>
        <p:spPr bwMode="auto">
          <a:xfrm>
            <a:off x="6588125" y="2347913"/>
            <a:ext cx="205056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" sz="14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Edinger-Westphal</a:t>
            </a:r>
            <a:endParaRPr lang="es-ES" sz="14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8972" name="Text Box 76"/>
          <p:cNvSpPr txBox="1">
            <a:spLocks noChangeArrowheads="1"/>
          </p:cNvSpPr>
          <p:nvPr/>
        </p:nvSpPr>
        <p:spPr bwMode="auto">
          <a:xfrm>
            <a:off x="6588125" y="2852738"/>
            <a:ext cx="1311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Tracto óptico</a:t>
            </a:r>
          </a:p>
        </p:txBody>
      </p:sp>
      <p:sp>
        <p:nvSpPr>
          <p:cNvPr id="208973" name="Text Box 77"/>
          <p:cNvSpPr txBox="1">
            <a:spLocks noChangeArrowheads="1"/>
          </p:cNvSpPr>
          <p:nvPr/>
        </p:nvSpPr>
        <p:spPr bwMode="auto">
          <a:xfrm>
            <a:off x="6608763" y="3068638"/>
            <a:ext cx="915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 par</a:t>
            </a:r>
          </a:p>
        </p:txBody>
      </p:sp>
      <p:sp>
        <p:nvSpPr>
          <p:cNvPr id="208974" name="Text Box 78"/>
          <p:cNvSpPr txBox="1">
            <a:spLocks noChangeArrowheads="1"/>
          </p:cNvSpPr>
          <p:nvPr/>
        </p:nvSpPr>
        <p:spPr bwMode="auto">
          <a:xfrm>
            <a:off x="6516688" y="3571875"/>
            <a:ext cx="1284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Ganglio ciliar</a:t>
            </a:r>
          </a:p>
        </p:txBody>
      </p:sp>
      <p:sp>
        <p:nvSpPr>
          <p:cNvPr id="208975" name="Text Box 79"/>
          <p:cNvSpPr txBox="1">
            <a:spLocks noChangeArrowheads="1"/>
          </p:cNvSpPr>
          <p:nvPr/>
        </p:nvSpPr>
        <p:spPr bwMode="auto">
          <a:xfrm>
            <a:off x="6516688" y="3789363"/>
            <a:ext cx="172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Ciliares cortos</a:t>
            </a:r>
          </a:p>
        </p:txBody>
      </p:sp>
      <p:sp>
        <p:nvSpPr>
          <p:cNvPr id="208976" name="Text Box 80"/>
          <p:cNvSpPr txBox="1">
            <a:spLocks noChangeArrowheads="1"/>
          </p:cNvSpPr>
          <p:nvPr/>
        </p:nvSpPr>
        <p:spPr bwMode="auto">
          <a:xfrm>
            <a:off x="7235825" y="4508500"/>
            <a:ext cx="992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N. óptico</a:t>
            </a:r>
          </a:p>
        </p:txBody>
      </p:sp>
      <p:sp>
        <p:nvSpPr>
          <p:cNvPr id="208977" name="Text Box 81"/>
          <p:cNvSpPr txBox="1">
            <a:spLocks noChangeArrowheads="1"/>
          </p:cNvSpPr>
          <p:nvPr/>
        </p:nvSpPr>
        <p:spPr bwMode="auto">
          <a:xfrm>
            <a:off x="6659563" y="4941888"/>
            <a:ext cx="22129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Tx/>
              <a:buFontTx/>
              <a:buAutoNum type="arabicPeriod"/>
              <a:defRPr/>
            </a:pPr>
            <a:r>
              <a:rPr lang="es-ES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Conos y bastones</a:t>
            </a:r>
          </a:p>
          <a:p>
            <a:pPr>
              <a:buClrTx/>
              <a:buFontTx/>
              <a:buAutoNum type="arabicPeriod"/>
              <a:defRPr/>
            </a:pPr>
            <a:r>
              <a:rPr lang="es-ES" sz="1400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C. bipolar</a:t>
            </a:r>
          </a:p>
          <a:p>
            <a:pPr>
              <a:buClrTx/>
              <a:buFontTx/>
              <a:buAutoNum type="arabicPeriod"/>
              <a:defRPr/>
            </a:pPr>
            <a:r>
              <a:rPr lang="es-ES" sz="1400" b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C. ganglionar</a:t>
            </a:r>
          </a:p>
        </p:txBody>
      </p:sp>
      <p:sp>
        <p:nvSpPr>
          <p:cNvPr id="208978" name="Line 82"/>
          <p:cNvSpPr>
            <a:spLocks noChangeShapeType="1"/>
          </p:cNvSpPr>
          <p:nvPr/>
        </p:nvSpPr>
        <p:spPr bwMode="auto">
          <a:xfrm>
            <a:off x="5724525" y="2203450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79" name="Line 83"/>
          <p:cNvSpPr>
            <a:spLocks noChangeShapeType="1"/>
          </p:cNvSpPr>
          <p:nvPr/>
        </p:nvSpPr>
        <p:spPr bwMode="auto">
          <a:xfrm>
            <a:off x="5508625" y="2563813"/>
            <a:ext cx="1152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80" name="Line 84"/>
          <p:cNvSpPr>
            <a:spLocks noChangeShapeType="1"/>
          </p:cNvSpPr>
          <p:nvPr/>
        </p:nvSpPr>
        <p:spPr bwMode="auto">
          <a:xfrm>
            <a:off x="5795963" y="2995613"/>
            <a:ext cx="865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81" name="Line 85"/>
          <p:cNvSpPr>
            <a:spLocks noChangeShapeType="1"/>
          </p:cNvSpPr>
          <p:nvPr/>
        </p:nvSpPr>
        <p:spPr bwMode="auto">
          <a:xfrm>
            <a:off x="4860925" y="2924175"/>
            <a:ext cx="1008063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82" name="Line 86"/>
          <p:cNvSpPr>
            <a:spLocks noChangeShapeType="1"/>
          </p:cNvSpPr>
          <p:nvPr/>
        </p:nvSpPr>
        <p:spPr bwMode="auto">
          <a:xfrm>
            <a:off x="5868988" y="3284538"/>
            <a:ext cx="7191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83" name="Oval 87"/>
          <p:cNvSpPr>
            <a:spLocks noChangeArrowheads="1"/>
          </p:cNvSpPr>
          <p:nvPr/>
        </p:nvSpPr>
        <p:spPr bwMode="auto">
          <a:xfrm>
            <a:off x="4284663" y="3429000"/>
            <a:ext cx="431800" cy="35877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84" name="Line 88"/>
          <p:cNvSpPr>
            <a:spLocks noChangeShapeType="1"/>
          </p:cNvSpPr>
          <p:nvPr/>
        </p:nvSpPr>
        <p:spPr bwMode="auto">
          <a:xfrm>
            <a:off x="4716463" y="3716338"/>
            <a:ext cx="1800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86" name="Line 90"/>
          <p:cNvSpPr>
            <a:spLocks noChangeShapeType="1"/>
          </p:cNvSpPr>
          <p:nvPr/>
        </p:nvSpPr>
        <p:spPr bwMode="auto">
          <a:xfrm>
            <a:off x="5148263" y="3884158"/>
            <a:ext cx="1368425" cy="4966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87" name="Line 91"/>
          <p:cNvSpPr>
            <a:spLocks noChangeShapeType="1"/>
          </p:cNvSpPr>
          <p:nvPr/>
        </p:nvSpPr>
        <p:spPr bwMode="auto">
          <a:xfrm>
            <a:off x="6732588" y="4652963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89" name="Line 93"/>
          <p:cNvSpPr>
            <a:spLocks noChangeShapeType="1"/>
          </p:cNvSpPr>
          <p:nvPr/>
        </p:nvSpPr>
        <p:spPr bwMode="auto">
          <a:xfrm flipV="1">
            <a:off x="2844800" y="4148138"/>
            <a:ext cx="1008063" cy="12239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>
            <a:outerShdw dist="254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92" name="Line 96"/>
          <p:cNvSpPr>
            <a:spLocks noChangeShapeType="1"/>
          </p:cNvSpPr>
          <p:nvPr/>
        </p:nvSpPr>
        <p:spPr bwMode="auto">
          <a:xfrm flipH="1" flipV="1">
            <a:off x="3636963" y="4581525"/>
            <a:ext cx="71437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93" name="Line 97"/>
          <p:cNvSpPr>
            <a:spLocks noChangeShapeType="1"/>
          </p:cNvSpPr>
          <p:nvPr/>
        </p:nvSpPr>
        <p:spPr bwMode="auto">
          <a:xfrm>
            <a:off x="2987675" y="2563813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94" name="Line 98"/>
          <p:cNvSpPr>
            <a:spLocks noChangeShapeType="1"/>
          </p:cNvSpPr>
          <p:nvPr/>
        </p:nvSpPr>
        <p:spPr bwMode="auto">
          <a:xfrm>
            <a:off x="3563938" y="2563813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58" name="Rectangle 67"/>
          <p:cNvSpPr>
            <a:spLocks noChangeArrowheads="1"/>
          </p:cNvSpPr>
          <p:nvPr/>
        </p:nvSpPr>
        <p:spPr bwMode="auto">
          <a:xfrm>
            <a:off x="2052638" y="4891088"/>
            <a:ext cx="863600" cy="360362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95" name="Text Box 99"/>
          <p:cNvSpPr txBox="1">
            <a:spLocks noChangeArrowheads="1"/>
          </p:cNvSpPr>
          <p:nvPr/>
        </p:nvSpPr>
        <p:spPr bwMode="auto">
          <a:xfrm>
            <a:off x="3059113" y="5540375"/>
            <a:ext cx="915987" cy="547688"/>
          </a:xfrm>
          <a:prstGeom prst="rect">
            <a:avLst/>
          </a:prstGeom>
          <a:solidFill>
            <a:srgbClr val="F7F7A7"/>
          </a:solidFill>
          <a:ln w="28575" algn="ctr">
            <a:solidFill>
              <a:srgbClr val="FFC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08988" name="Line 92"/>
          <p:cNvSpPr>
            <a:spLocks noChangeShapeType="1"/>
          </p:cNvSpPr>
          <p:nvPr/>
        </p:nvSpPr>
        <p:spPr bwMode="auto">
          <a:xfrm flipV="1">
            <a:off x="2413000" y="4148138"/>
            <a:ext cx="1439863" cy="108108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>
            <a:outerShdw dist="254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9000" name="Text Box 104"/>
          <p:cNvSpPr txBox="1">
            <a:spLocks noChangeArrowheads="1"/>
          </p:cNvSpPr>
          <p:nvPr/>
        </p:nvSpPr>
        <p:spPr bwMode="auto">
          <a:xfrm>
            <a:off x="539750" y="4076700"/>
            <a:ext cx="1577975" cy="1035050"/>
          </a:xfrm>
          <a:prstGeom prst="rect">
            <a:avLst/>
          </a:prstGeom>
          <a:solidFill>
            <a:srgbClr val="D3E0FD"/>
          </a:solidFill>
          <a:ln w="28575" algn="ctr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</a:t>
            </a:r>
          </a:p>
          <a:p>
            <a:pPr algn="ctr"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</a:t>
            </a:r>
          </a:p>
          <a:p>
            <a:pPr algn="ctr"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MIOSIS</a:t>
            </a:r>
          </a:p>
        </p:txBody>
      </p:sp>
      <p:sp>
        <p:nvSpPr>
          <p:cNvPr id="209003" name="Text Box 107"/>
          <p:cNvSpPr txBox="1">
            <a:spLocks noChangeArrowheads="1"/>
          </p:cNvSpPr>
          <p:nvPr/>
        </p:nvSpPr>
        <p:spPr bwMode="auto">
          <a:xfrm>
            <a:off x="395288" y="404813"/>
            <a:ext cx="2447925" cy="1157287"/>
          </a:xfrm>
          <a:prstGeom prst="rect">
            <a:avLst/>
          </a:prstGeom>
          <a:solidFill>
            <a:srgbClr val="D9E6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Medio Externo</a:t>
            </a:r>
          </a:p>
          <a:p>
            <a:pPr>
              <a:defRPr/>
            </a:pP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sensoriales </a:t>
            </a:r>
          </a:p>
          <a:p>
            <a:pPr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   especializados</a:t>
            </a:r>
          </a:p>
        </p:txBody>
      </p:sp>
      <p:sp>
        <p:nvSpPr>
          <p:cNvPr id="209004" name="Line 108"/>
          <p:cNvSpPr>
            <a:spLocks noChangeShapeType="1"/>
          </p:cNvSpPr>
          <p:nvPr/>
        </p:nvSpPr>
        <p:spPr bwMode="auto">
          <a:xfrm flipH="1" flipV="1">
            <a:off x="4356101" y="3811133"/>
            <a:ext cx="792162" cy="73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09005" name="Rectangle 109"/>
          <p:cNvSpPr>
            <a:spLocks noChangeArrowheads="1"/>
          </p:cNvSpPr>
          <p:nvPr/>
        </p:nvSpPr>
        <p:spPr bwMode="auto">
          <a:xfrm>
            <a:off x="4716463" y="4437063"/>
            <a:ext cx="2016125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30765" name="Text Box 111"/>
          <p:cNvSpPr txBox="1">
            <a:spLocks noChangeArrowheads="1"/>
          </p:cNvSpPr>
          <p:nvPr/>
        </p:nvSpPr>
        <p:spPr bwMode="auto">
          <a:xfrm>
            <a:off x="7291388" y="452438"/>
            <a:ext cx="1374775" cy="609600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1.</a:t>
            </a:r>
            <a:r>
              <a:rPr lang="es-ES"/>
              <a:t> Entrada </a:t>
            </a:r>
          </a:p>
          <a:p>
            <a:pPr algn="ctr" eaLnBrk="1" hangingPunct="1">
              <a:buClrTx/>
            </a:pPr>
            <a:r>
              <a:rPr lang="es-ES"/>
              <a:t>sensorial</a:t>
            </a:r>
          </a:p>
        </p:txBody>
      </p:sp>
      <p:sp>
        <p:nvSpPr>
          <p:cNvPr id="30766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2889250" y="1563462"/>
            <a:ext cx="3303587" cy="425450"/>
          </a:xfrm>
          <a:prstGeom prst="rect">
            <a:avLst/>
          </a:prstGeom>
          <a:solidFill>
            <a:srgbClr val="DAEBFA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 - Constricción pupilar</a:t>
            </a:r>
          </a:p>
        </p:txBody>
      </p:sp>
      <p:sp>
        <p:nvSpPr>
          <p:cNvPr id="47" name="Line 92"/>
          <p:cNvSpPr>
            <a:spLocks noChangeShapeType="1"/>
          </p:cNvSpPr>
          <p:nvPr/>
        </p:nvSpPr>
        <p:spPr bwMode="auto">
          <a:xfrm flipV="1">
            <a:off x="2735262" y="4148136"/>
            <a:ext cx="1117601" cy="111680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>
            <a:outerShdw dist="254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90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1000"/>
                                        <p:tgtEl>
                                          <p:spTgt spid="209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9" grpId="0" animBg="1"/>
      <p:bldP spid="208967" grpId="0" animBg="1"/>
      <p:bldP spid="208969" grpId="0" animBg="1"/>
      <p:bldP spid="208970" grpId="0"/>
      <p:bldP spid="208971" grpId="0"/>
      <p:bldP spid="208972" grpId="0"/>
      <p:bldP spid="208973" grpId="0"/>
      <p:bldP spid="208974" grpId="0"/>
      <p:bldP spid="208975" grpId="0"/>
      <p:bldP spid="208976" grpId="0"/>
      <p:bldP spid="208977" grpId="0"/>
      <p:bldP spid="208978" grpId="0" animBg="1"/>
      <p:bldP spid="208979" grpId="0" animBg="1"/>
      <p:bldP spid="208980" grpId="0" animBg="1"/>
      <p:bldP spid="208981" grpId="0" animBg="1"/>
      <p:bldP spid="208982" grpId="0" animBg="1"/>
      <p:bldP spid="208983" grpId="0" animBg="1"/>
      <p:bldP spid="208984" grpId="0" animBg="1"/>
      <p:bldP spid="208986" grpId="0" animBg="1"/>
      <p:bldP spid="208987" grpId="0" animBg="1"/>
      <p:bldP spid="208989" grpId="0" animBg="1"/>
      <p:bldP spid="208992" grpId="0" animBg="1"/>
      <p:bldP spid="208993" grpId="0" animBg="1"/>
      <p:bldP spid="208994" grpId="0" animBg="1"/>
      <p:bldP spid="208995" grpId="0" animBg="1"/>
      <p:bldP spid="208988" grpId="0" animBg="1"/>
      <p:bldP spid="209000" grpId="0" animBg="1"/>
      <p:bldP spid="209004" grpId="0" animBg="1"/>
      <p:bldP spid="209005" grpId="0" animBg="1"/>
      <p:bldP spid="208904" grpId="0" animBg="1"/>
      <p:bldP spid="4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94" name="Text Box 54"/>
          <p:cNvSpPr txBox="1">
            <a:spLocks noChangeArrowheads="1"/>
          </p:cNvSpPr>
          <p:nvPr/>
        </p:nvSpPr>
        <p:spPr bwMode="auto">
          <a:xfrm>
            <a:off x="4178300" y="1125538"/>
            <a:ext cx="815975" cy="485775"/>
          </a:xfrm>
          <a:prstGeom prst="rect">
            <a:avLst/>
          </a:prstGeom>
          <a:solidFill>
            <a:srgbClr val="ECFFB7"/>
          </a:solidFill>
          <a:ln w="28575" algn="ctr">
            <a:solidFill>
              <a:srgbClr val="5D7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40695" name="Text Box 55"/>
          <p:cNvSpPr txBox="1">
            <a:spLocks noChangeArrowheads="1"/>
          </p:cNvSpPr>
          <p:nvPr/>
        </p:nvSpPr>
        <p:spPr bwMode="auto">
          <a:xfrm>
            <a:off x="3351213" y="1809750"/>
            <a:ext cx="2439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Fotorreceptores retina</a:t>
            </a:r>
          </a:p>
        </p:txBody>
      </p:sp>
      <p:sp>
        <p:nvSpPr>
          <p:cNvPr id="240696" name="Text Box 56"/>
          <p:cNvSpPr txBox="1">
            <a:spLocks noChangeArrowheads="1"/>
          </p:cNvSpPr>
          <p:nvPr/>
        </p:nvSpPr>
        <p:spPr bwMode="auto">
          <a:xfrm>
            <a:off x="4572000" y="2241550"/>
            <a:ext cx="1104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N. óptico</a:t>
            </a:r>
          </a:p>
        </p:txBody>
      </p:sp>
      <p:sp>
        <p:nvSpPr>
          <p:cNvPr id="240697" name="Text Box 57"/>
          <p:cNvSpPr txBox="1">
            <a:spLocks noChangeArrowheads="1"/>
          </p:cNvSpPr>
          <p:nvPr/>
        </p:nvSpPr>
        <p:spPr bwMode="auto">
          <a:xfrm>
            <a:off x="3616325" y="2722563"/>
            <a:ext cx="231505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Pretectales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Edinger-Westphal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98" name="Text Box 58"/>
          <p:cNvSpPr txBox="1">
            <a:spLocks noChangeArrowheads="1"/>
          </p:cNvSpPr>
          <p:nvPr/>
        </p:nvSpPr>
        <p:spPr bwMode="auto">
          <a:xfrm>
            <a:off x="4572000" y="3394075"/>
            <a:ext cx="92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III par</a:t>
            </a:r>
          </a:p>
        </p:txBody>
      </p:sp>
      <p:sp>
        <p:nvSpPr>
          <p:cNvPr id="240699" name="Text Box 59"/>
          <p:cNvSpPr txBox="1">
            <a:spLocks noChangeArrowheads="1"/>
          </p:cNvSpPr>
          <p:nvPr/>
        </p:nvSpPr>
        <p:spPr bwMode="auto">
          <a:xfrm>
            <a:off x="3849688" y="3825875"/>
            <a:ext cx="14430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Ganglio ciliar</a:t>
            </a:r>
          </a:p>
        </p:txBody>
      </p:sp>
      <p:sp>
        <p:nvSpPr>
          <p:cNvPr id="240700" name="Text Box 60"/>
          <p:cNvSpPr txBox="1">
            <a:spLocks noChangeArrowheads="1"/>
          </p:cNvSpPr>
          <p:nvPr/>
        </p:nvSpPr>
        <p:spPr bwMode="auto">
          <a:xfrm>
            <a:off x="4572000" y="4114800"/>
            <a:ext cx="1944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N. Ciliares cortos</a:t>
            </a:r>
          </a:p>
        </p:txBody>
      </p:sp>
      <p:sp>
        <p:nvSpPr>
          <p:cNvPr id="240701" name="Text Box 61"/>
          <p:cNvSpPr txBox="1">
            <a:spLocks noChangeArrowheads="1"/>
          </p:cNvSpPr>
          <p:nvPr/>
        </p:nvSpPr>
        <p:spPr bwMode="auto">
          <a:xfrm>
            <a:off x="3711575" y="4402138"/>
            <a:ext cx="1719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Esfínter pupilar</a:t>
            </a:r>
          </a:p>
        </p:txBody>
      </p:sp>
      <p:sp>
        <p:nvSpPr>
          <p:cNvPr id="240702" name="Text Box 62"/>
          <p:cNvSpPr txBox="1">
            <a:spLocks noChangeArrowheads="1"/>
          </p:cNvSpPr>
          <p:nvPr/>
        </p:nvSpPr>
        <p:spPr bwMode="auto">
          <a:xfrm>
            <a:off x="3640138" y="5194300"/>
            <a:ext cx="1863725" cy="854075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Ajuste cantidad 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Entrada de luz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MIOSIS</a:t>
            </a:r>
          </a:p>
        </p:txBody>
      </p:sp>
      <p:sp>
        <p:nvSpPr>
          <p:cNvPr id="240703" name="Line 63"/>
          <p:cNvSpPr>
            <a:spLocks noChangeShapeType="1"/>
          </p:cNvSpPr>
          <p:nvPr/>
        </p:nvSpPr>
        <p:spPr bwMode="auto">
          <a:xfrm>
            <a:off x="4572000" y="2241550"/>
            <a:ext cx="0" cy="504825"/>
          </a:xfrm>
          <a:prstGeom prst="line">
            <a:avLst/>
          </a:prstGeom>
          <a:noFill/>
          <a:ln w="38100">
            <a:solidFill>
              <a:srgbClr val="007774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0704" name="Line 64"/>
          <p:cNvSpPr>
            <a:spLocks noChangeShapeType="1"/>
          </p:cNvSpPr>
          <p:nvPr/>
        </p:nvSpPr>
        <p:spPr bwMode="auto">
          <a:xfrm>
            <a:off x="4572000" y="3322638"/>
            <a:ext cx="0" cy="50482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0706" name="Line 66"/>
          <p:cNvSpPr>
            <a:spLocks noChangeShapeType="1"/>
          </p:cNvSpPr>
          <p:nvPr/>
        </p:nvSpPr>
        <p:spPr bwMode="auto">
          <a:xfrm>
            <a:off x="4572000" y="4076700"/>
            <a:ext cx="0" cy="398463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0707" name="Line 67"/>
          <p:cNvSpPr>
            <a:spLocks noChangeShapeType="1"/>
          </p:cNvSpPr>
          <p:nvPr/>
        </p:nvSpPr>
        <p:spPr bwMode="auto">
          <a:xfrm>
            <a:off x="4556125" y="4691063"/>
            <a:ext cx="0" cy="50482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0708" name="Line 68"/>
          <p:cNvSpPr>
            <a:spLocks noChangeShapeType="1"/>
          </p:cNvSpPr>
          <p:nvPr/>
        </p:nvSpPr>
        <p:spPr bwMode="auto">
          <a:xfrm>
            <a:off x="4570413" y="1595438"/>
            <a:ext cx="1587" cy="287337"/>
          </a:xfrm>
          <a:prstGeom prst="line">
            <a:avLst/>
          </a:prstGeom>
          <a:noFill/>
          <a:ln w="38100">
            <a:solidFill>
              <a:srgbClr val="007774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40709" name="Text Box 69"/>
          <p:cNvSpPr txBox="1">
            <a:spLocks noChangeArrowheads="1"/>
          </p:cNvSpPr>
          <p:nvPr/>
        </p:nvSpPr>
        <p:spPr bwMode="auto">
          <a:xfrm>
            <a:off x="1403350" y="981075"/>
            <a:ext cx="1350963" cy="1016000"/>
          </a:xfrm>
          <a:prstGeom prst="rect">
            <a:avLst/>
          </a:prstGeom>
          <a:solidFill>
            <a:srgbClr val="A2CDF4"/>
          </a:solidFill>
          <a:ln w="9525" algn="ctr">
            <a:solidFill>
              <a:srgbClr val="5D7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Estímulo </a:t>
            </a:r>
          </a:p>
          <a:p>
            <a:pPr algn="ctr">
              <a:defRPr/>
            </a:pPr>
            <a:r>
              <a:rPr lang="es-ES_tradnl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ambiente </a:t>
            </a:r>
          </a:p>
          <a:p>
            <a:pPr algn="ctr">
              <a:defRPr/>
            </a:pPr>
            <a:r>
              <a:rPr lang="es-ES_tradnl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</a:t>
            </a:r>
          </a:p>
        </p:txBody>
      </p:sp>
      <p:sp>
        <p:nvSpPr>
          <p:cNvPr id="31761" name="Text Box 70"/>
          <p:cNvSpPr txBox="1">
            <a:spLocks noChangeArrowheads="1"/>
          </p:cNvSpPr>
          <p:nvPr/>
        </p:nvSpPr>
        <p:spPr bwMode="auto">
          <a:xfrm>
            <a:off x="6948488" y="549275"/>
            <a:ext cx="1485900" cy="730250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1.</a:t>
            </a:r>
            <a:r>
              <a:rPr lang="es-ES" sz="2000" b="0"/>
              <a:t> Entrada </a:t>
            </a:r>
          </a:p>
          <a:p>
            <a:pPr algn="ctr" eaLnBrk="1" hangingPunct="1">
              <a:buClrTx/>
            </a:pPr>
            <a:r>
              <a:rPr lang="es-ES" sz="2000" b="0"/>
              <a:t>sensorial</a:t>
            </a:r>
          </a:p>
        </p:txBody>
      </p:sp>
      <p:sp>
        <p:nvSpPr>
          <p:cNvPr id="240711" name="Text Box 71"/>
          <p:cNvSpPr txBox="1">
            <a:spLocks noChangeArrowheads="1"/>
          </p:cNvSpPr>
          <p:nvPr/>
        </p:nvSpPr>
        <p:spPr bwMode="auto">
          <a:xfrm>
            <a:off x="5676900" y="5256212"/>
            <a:ext cx="1524000" cy="730250"/>
          </a:xfrm>
          <a:prstGeom prst="rect">
            <a:avLst/>
          </a:prstGeom>
          <a:solidFill>
            <a:srgbClr val="B3EBB6"/>
          </a:solidFill>
          <a:ln w="28575" algn="ctr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  <a:p>
            <a:pPr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</a:t>
            </a:r>
          </a:p>
        </p:txBody>
      </p:sp>
      <p:sp>
        <p:nvSpPr>
          <p:cNvPr id="240712" name="Text Box 72"/>
          <p:cNvSpPr txBox="1">
            <a:spLocks noChangeArrowheads="1"/>
          </p:cNvSpPr>
          <p:nvPr/>
        </p:nvSpPr>
        <p:spPr bwMode="auto">
          <a:xfrm>
            <a:off x="827088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1764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0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0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07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0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0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0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07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0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94" grpId="0" animBg="1"/>
      <p:bldP spid="240695" grpId="0"/>
      <p:bldP spid="240696" grpId="0"/>
      <p:bldP spid="240697" grpId="0"/>
      <p:bldP spid="240698" grpId="0"/>
      <p:bldP spid="240699" grpId="0"/>
      <p:bldP spid="240700" grpId="0"/>
      <p:bldP spid="240701" grpId="0"/>
      <p:bldP spid="240702" grpId="0" animBg="1"/>
      <p:bldP spid="240703" grpId="0" animBg="1"/>
      <p:bldP spid="240704" grpId="0" animBg="1"/>
      <p:bldP spid="240706" grpId="0" animBg="1"/>
      <p:bldP spid="240707" grpId="0" animBg="1"/>
      <p:bldP spid="240708" grpId="0" animBg="1"/>
      <p:bldP spid="240709" grpId="0" animBg="1"/>
      <p:bldP spid="2407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6"/>
          <p:cNvSpPr txBox="1">
            <a:spLocks noChangeArrowheads="1"/>
          </p:cNvSpPr>
          <p:nvPr/>
        </p:nvSpPr>
        <p:spPr bwMode="auto">
          <a:xfrm>
            <a:off x="7164388" y="549275"/>
            <a:ext cx="1485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1403648" y="3789040"/>
            <a:ext cx="2952328" cy="1200329"/>
          </a:xfrm>
          <a:prstGeom prst="rect">
            <a:avLst/>
          </a:prstGeom>
          <a:solidFill>
            <a:srgbClr val="D1D1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somáticos:</a:t>
            </a:r>
          </a:p>
          <a:p>
            <a:pPr>
              <a:defRPr/>
            </a:pPr>
            <a:endParaRPr lang="es-ES" sz="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Térmicos, </a:t>
            </a:r>
            <a:r>
              <a:rPr lang="es-ES" sz="18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nociceptivos</a:t>
            </a: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</a:p>
          <a:p>
            <a:pPr>
              <a:defRPr/>
            </a:pPr>
            <a:r>
              <a:rPr lang="es-ES" sz="18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mecanorreceptores</a:t>
            </a:r>
            <a:endParaRPr lang="es-ES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" sz="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9931" name="Rectangle 11"/>
          <p:cNvSpPr>
            <a:spLocks noChangeArrowheads="1"/>
          </p:cNvSpPr>
          <p:nvPr/>
        </p:nvSpPr>
        <p:spPr bwMode="auto">
          <a:xfrm>
            <a:off x="2116138" y="2117725"/>
            <a:ext cx="50482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Estimulación de </a:t>
            </a:r>
            <a:r>
              <a:rPr lang="es-ES" sz="20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PARED 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cuerpo provocan </a:t>
            </a:r>
            <a:r>
              <a:rPr lang="es-ES" sz="2000" dirty="0">
                <a:solidFill>
                  <a:srgbClr val="4B7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respuestas autonómicas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 regular temperatura, reacciones al dolor </a:t>
            </a:r>
          </a:p>
          <a:p>
            <a:pPr algn="ctr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conducta sexual</a:t>
            </a:r>
          </a:p>
        </p:txBody>
      </p:sp>
      <p:sp>
        <p:nvSpPr>
          <p:cNvPr id="209932" name="Text Box 12"/>
          <p:cNvSpPr txBox="1">
            <a:spLocks noChangeArrowheads="1"/>
          </p:cNvSpPr>
          <p:nvPr/>
        </p:nvSpPr>
        <p:spPr bwMode="auto">
          <a:xfrm>
            <a:off x="3392487" y="72335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9936" name="Text Box 16"/>
          <p:cNvSpPr txBox="1">
            <a:spLocks noChangeArrowheads="1"/>
          </p:cNvSpPr>
          <p:nvPr/>
        </p:nvSpPr>
        <p:spPr bwMode="auto">
          <a:xfrm>
            <a:off x="609600" y="620713"/>
            <a:ext cx="2782887" cy="974725"/>
          </a:xfrm>
          <a:prstGeom prst="rect">
            <a:avLst/>
          </a:prstGeom>
          <a:solidFill>
            <a:srgbClr val="D9E6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Somática</a:t>
            </a:r>
          </a:p>
          <a:p>
            <a:pPr>
              <a:defRPr/>
            </a:pP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Recep. somáticos pared</a:t>
            </a:r>
          </a:p>
        </p:txBody>
      </p:sp>
      <p:sp>
        <p:nvSpPr>
          <p:cNvPr id="209939" name="Text Box 19"/>
          <p:cNvSpPr txBox="1">
            <a:spLocks noChangeArrowheads="1"/>
          </p:cNvSpPr>
          <p:nvPr/>
        </p:nvSpPr>
        <p:spPr bwMode="auto">
          <a:xfrm>
            <a:off x="5219700" y="5661025"/>
            <a:ext cx="2174875" cy="336550"/>
          </a:xfrm>
          <a:prstGeom prst="rect">
            <a:avLst/>
          </a:prstGeom>
          <a:solidFill>
            <a:srgbClr val="A2CD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Vías espinotalámicas</a:t>
            </a:r>
          </a:p>
        </p:txBody>
      </p:sp>
      <p:sp>
        <p:nvSpPr>
          <p:cNvPr id="209940" name="Text Box 20"/>
          <p:cNvSpPr txBox="1">
            <a:spLocks noChangeArrowheads="1"/>
          </p:cNvSpPr>
          <p:nvPr/>
        </p:nvSpPr>
        <p:spPr bwMode="auto">
          <a:xfrm>
            <a:off x="4572000" y="3789363"/>
            <a:ext cx="3313113" cy="1770062"/>
          </a:xfrm>
          <a:prstGeom prst="rect">
            <a:avLst/>
          </a:prstGeom>
          <a:noFill/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Vías sensoriales y núcleos </a:t>
            </a:r>
          </a:p>
          <a:p>
            <a:pPr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somáticos:</a:t>
            </a:r>
          </a:p>
          <a:p>
            <a:pPr>
              <a:defRPr/>
            </a:pPr>
            <a:endParaRPr lang="es-ES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Información somática va a vía N. espinales y craneales a médula y bulbo, luego a tálamo y corteza sensorial</a:t>
            </a:r>
          </a:p>
        </p:txBody>
      </p:sp>
      <p:sp>
        <p:nvSpPr>
          <p:cNvPr id="32777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99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99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99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209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20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7" grpId="0" animBg="1"/>
      <p:bldP spid="209931" grpId="0"/>
      <p:bldP spid="209936" grpId="0" animBg="1"/>
      <p:bldP spid="209939" grpId="0" animBg="1"/>
      <p:bldP spid="20994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7092950" y="476250"/>
            <a:ext cx="1485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42693" name="Text Box 5"/>
          <p:cNvSpPr txBox="1">
            <a:spLocks noChangeArrowheads="1"/>
          </p:cNvSpPr>
          <p:nvPr/>
        </p:nvSpPr>
        <p:spPr bwMode="auto">
          <a:xfrm>
            <a:off x="1067952" y="321309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2696" name="Rectangle 8"/>
          <p:cNvSpPr>
            <a:spLocks noChangeArrowheads="1"/>
          </p:cNvSpPr>
          <p:nvPr/>
        </p:nvSpPr>
        <p:spPr bwMode="auto">
          <a:xfrm>
            <a:off x="2286000" y="3078782"/>
            <a:ext cx="4572000" cy="1477328"/>
          </a:xfrm>
          <a:prstGeom prst="rect">
            <a:avLst/>
          </a:prstGeom>
          <a:solidFill>
            <a:srgbClr val="F8E1B2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Convergencia</a:t>
            </a:r>
          </a:p>
          <a:p>
            <a:pPr algn="ctr">
              <a:defRPr/>
            </a:pPr>
            <a:endParaRPr lang="es-ES" sz="1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Señales de dolor somático y visceral van al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cerebro en vía común</a:t>
            </a:r>
          </a:p>
        </p:txBody>
      </p:sp>
      <p:sp>
        <p:nvSpPr>
          <p:cNvPr id="242697" name="AutoShape 9"/>
          <p:cNvSpPr>
            <a:spLocks noChangeArrowheads="1"/>
          </p:cNvSpPr>
          <p:nvPr/>
        </p:nvSpPr>
        <p:spPr bwMode="auto">
          <a:xfrm>
            <a:off x="6877050" y="5013325"/>
            <a:ext cx="1008063" cy="287338"/>
          </a:xfrm>
          <a:prstGeom prst="rightArrow">
            <a:avLst>
              <a:gd name="adj1" fmla="val 50000"/>
              <a:gd name="adj2" fmla="val 87707"/>
            </a:avLst>
          </a:prstGeom>
          <a:solidFill>
            <a:schemeClr val="accent1"/>
          </a:solidFill>
          <a:ln w="38100" algn="ctr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2700" name="Text Box 12"/>
          <p:cNvSpPr txBox="1">
            <a:spLocks noChangeArrowheads="1"/>
          </p:cNvSpPr>
          <p:nvPr/>
        </p:nvSpPr>
        <p:spPr bwMode="auto">
          <a:xfrm>
            <a:off x="755650" y="836613"/>
            <a:ext cx="2782888" cy="974725"/>
          </a:xfrm>
          <a:prstGeom prst="rect">
            <a:avLst/>
          </a:prstGeom>
          <a:solidFill>
            <a:srgbClr val="D9E6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Somática</a:t>
            </a:r>
          </a:p>
          <a:p>
            <a:pPr>
              <a:defRPr/>
            </a:pP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Recep. somáticos pared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2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6" grpId="0" animBg="1"/>
      <p:bldP spid="24269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CONVERGENCIA  VISCERAL SOMATICA P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2" r="9361"/>
          <a:stretch>
            <a:fillRect/>
          </a:stretch>
        </p:blipFill>
        <p:spPr bwMode="auto">
          <a:xfrm>
            <a:off x="1476375" y="260350"/>
            <a:ext cx="4967288" cy="6337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6300788" y="1219200"/>
            <a:ext cx="2443162" cy="1096963"/>
          </a:xfrm>
          <a:prstGeom prst="rect">
            <a:avLst/>
          </a:prstGeom>
          <a:solidFill>
            <a:srgbClr val="B4EFA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800" b="0"/>
              <a:t>Convergencia</a:t>
            </a:r>
            <a:r>
              <a:rPr lang="es-ES" sz="1800" b="0"/>
              <a:t> </a:t>
            </a:r>
          </a:p>
          <a:p>
            <a:pPr eaLnBrk="1" hangingPunct="1">
              <a:buClrTx/>
            </a:pPr>
            <a:r>
              <a:rPr lang="es-ES" sz="1800" b="0"/>
              <a:t>Entrada Sensorial</a:t>
            </a:r>
          </a:p>
          <a:p>
            <a:pPr eaLnBrk="1" hangingPunct="1">
              <a:buClrTx/>
            </a:pPr>
            <a:r>
              <a:rPr lang="es-ES" sz="1800" b="0"/>
              <a:t>Visceral y Somática</a:t>
            </a:r>
          </a:p>
        </p:txBody>
      </p:sp>
      <p:sp>
        <p:nvSpPr>
          <p:cNvPr id="34820" name="Rectangle 10"/>
          <p:cNvSpPr>
            <a:spLocks noChangeArrowheads="1"/>
          </p:cNvSpPr>
          <p:nvPr/>
        </p:nvSpPr>
        <p:spPr bwMode="auto">
          <a:xfrm>
            <a:off x="1476375" y="765175"/>
            <a:ext cx="35877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821" name="Rectangle 11"/>
          <p:cNvSpPr>
            <a:spLocks noChangeArrowheads="1"/>
          </p:cNvSpPr>
          <p:nvPr/>
        </p:nvSpPr>
        <p:spPr bwMode="auto">
          <a:xfrm>
            <a:off x="1476375" y="2060575"/>
            <a:ext cx="2873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822" name="Rectangle 12"/>
          <p:cNvSpPr>
            <a:spLocks noChangeArrowheads="1"/>
          </p:cNvSpPr>
          <p:nvPr/>
        </p:nvSpPr>
        <p:spPr bwMode="auto">
          <a:xfrm>
            <a:off x="1476375" y="3644900"/>
            <a:ext cx="2873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823" name="Rectangle 13"/>
          <p:cNvSpPr>
            <a:spLocks noChangeArrowheads="1"/>
          </p:cNvSpPr>
          <p:nvPr/>
        </p:nvSpPr>
        <p:spPr bwMode="auto">
          <a:xfrm>
            <a:off x="2268538" y="908050"/>
            <a:ext cx="7905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824" name="Rectangle 14"/>
          <p:cNvSpPr>
            <a:spLocks noChangeArrowheads="1"/>
          </p:cNvSpPr>
          <p:nvPr/>
        </p:nvSpPr>
        <p:spPr bwMode="auto">
          <a:xfrm>
            <a:off x="3995738" y="765175"/>
            <a:ext cx="19446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825" name="Rectangle 15"/>
          <p:cNvSpPr>
            <a:spLocks noChangeArrowheads="1"/>
          </p:cNvSpPr>
          <p:nvPr/>
        </p:nvSpPr>
        <p:spPr bwMode="auto">
          <a:xfrm>
            <a:off x="4572000" y="1773238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6" name="Rectangle 16"/>
          <p:cNvSpPr>
            <a:spLocks noChangeArrowheads="1"/>
          </p:cNvSpPr>
          <p:nvPr/>
        </p:nvSpPr>
        <p:spPr bwMode="auto">
          <a:xfrm>
            <a:off x="5003800" y="2997200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  <a:defRPr/>
            </a:pPr>
            <a:endParaRPr lang="es-ES" sz="14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27" name="Rectangle 17"/>
          <p:cNvSpPr>
            <a:spLocks noChangeArrowheads="1"/>
          </p:cNvSpPr>
          <p:nvPr/>
        </p:nvSpPr>
        <p:spPr bwMode="auto">
          <a:xfrm>
            <a:off x="5651500" y="3933825"/>
            <a:ext cx="64928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828" name="Rectangle 18"/>
          <p:cNvSpPr>
            <a:spLocks noChangeArrowheads="1"/>
          </p:cNvSpPr>
          <p:nvPr/>
        </p:nvSpPr>
        <p:spPr bwMode="auto">
          <a:xfrm>
            <a:off x="3419475" y="5013325"/>
            <a:ext cx="792163" cy="144463"/>
          </a:xfrm>
          <a:prstGeom prst="rect">
            <a:avLst/>
          </a:prstGeom>
          <a:solidFill>
            <a:srgbClr val="FFD8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829" name="Rectangle 19"/>
          <p:cNvSpPr>
            <a:spLocks noChangeArrowheads="1"/>
          </p:cNvSpPr>
          <p:nvPr/>
        </p:nvSpPr>
        <p:spPr bwMode="auto">
          <a:xfrm>
            <a:off x="3492500" y="6092825"/>
            <a:ext cx="7921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830" name="Rectangle 20"/>
          <p:cNvSpPr>
            <a:spLocks noChangeArrowheads="1"/>
          </p:cNvSpPr>
          <p:nvPr/>
        </p:nvSpPr>
        <p:spPr bwMode="auto">
          <a:xfrm>
            <a:off x="5219700" y="5373688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831" name="Rectangle 21"/>
          <p:cNvSpPr>
            <a:spLocks noChangeArrowheads="1"/>
          </p:cNvSpPr>
          <p:nvPr/>
        </p:nvSpPr>
        <p:spPr bwMode="auto">
          <a:xfrm>
            <a:off x="5651500" y="5805488"/>
            <a:ext cx="8651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22" name="Text Box 22"/>
          <p:cNvSpPr txBox="1">
            <a:spLocks noChangeArrowheads="1"/>
          </p:cNvSpPr>
          <p:nvPr/>
        </p:nvSpPr>
        <p:spPr bwMode="auto">
          <a:xfrm>
            <a:off x="755650" y="692150"/>
            <a:ext cx="1117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Al tálamo</a:t>
            </a:r>
          </a:p>
        </p:txBody>
      </p:sp>
      <p:sp>
        <p:nvSpPr>
          <p:cNvPr id="102423" name="Text Box 23"/>
          <p:cNvSpPr txBox="1">
            <a:spLocks noChangeArrowheads="1"/>
          </p:cNvSpPr>
          <p:nvPr/>
        </p:nvSpPr>
        <p:spPr bwMode="auto">
          <a:xfrm>
            <a:off x="684213" y="1268413"/>
            <a:ext cx="1219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Haz espino-</a:t>
            </a:r>
          </a:p>
          <a:p>
            <a:pPr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talámico</a:t>
            </a:r>
          </a:p>
        </p:txBody>
      </p:sp>
      <p:sp>
        <p:nvSpPr>
          <p:cNvPr id="102424" name="Text Box 24"/>
          <p:cNvSpPr txBox="1">
            <a:spLocks noChangeArrowheads="1"/>
          </p:cNvSpPr>
          <p:nvPr/>
        </p:nvSpPr>
        <p:spPr bwMode="auto">
          <a:xfrm>
            <a:off x="2843213" y="260350"/>
            <a:ext cx="2773362" cy="1069975"/>
          </a:xfrm>
          <a:prstGeom prst="rect">
            <a:avLst/>
          </a:prstGeom>
          <a:solidFill>
            <a:srgbClr val="B4EF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b="0"/>
              <a:t>Señales sensoriales de pared y vísceras terminan sobre </a:t>
            </a:r>
            <a:r>
              <a:rPr lang="es-ES"/>
              <a:t>las mismas</a:t>
            </a:r>
            <a:r>
              <a:rPr lang="es-ES" b="0"/>
              <a:t> neuronas espinotalámicas</a:t>
            </a:r>
          </a:p>
        </p:txBody>
      </p:sp>
      <p:sp>
        <p:nvSpPr>
          <p:cNvPr id="102425" name="Text Box 25"/>
          <p:cNvSpPr txBox="1">
            <a:spLocks noChangeArrowheads="1"/>
          </p:cNvSpPr>
          <p:nvPr/>
        </p:nvSpPr>
        <p:spPr bwMode="auto">
          <a:xfrm>
            <a:off x="4572000" y="1700213"/>
            <a:ext cx="12239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Lámina I </a:t>
            </a:r>
          </a:p>
          <a:p>
            <a:pPr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asta dorsal</a:t>
            </a:r>
          </a:p>
        </p:txBody>
      </p:sp>
      <p:sp>
        <p:nvSpPr>
          <p:cNvPr id="102426" name="Text Box 26"/>
          <p:cNvSpPr txBox="1">
            <a:spLocks noChangeArrowheads="1"/>
          </p:cNvSpPr>
          <p:nvPr/>
        </p:nvSpPr>
        <p:spPr bwMode="auto">
          <a:xfrm>
            <a:off x="1042988" y="3644900"/>
            <a:ext cx="51593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T1</a:t>
            </a:r>
          </a:p>
        </p:txBody>
      </p:sp>
      <p:sp>
        <p:nvSpPr>
          <p:cNvPr id="102427" name="Text Box 27"/>
          <p:cNvSpPr txBox="1">
            <a:spLocks noChangeArrowheads="1"/>
          </p:cNvSpPr>
          <p:nvPr/>
        </p:nvSpPr>
        <p:spPr bwMode="auto">
          <a:xfrm>
            <a:off x="1116013" y="1866900"/>
            <a:ext cx="46513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C8</a:t>
            </a:r>
          </a:p>
        </p:txBody>
      </p:sp>
      <p:sp>
        <p:nvSpPr>
          <p:cNvPr id="102429" name="Text Box 29"/>
          <p:cNvSpPr txBox="1">
            <a:spLocks noChangeArrowheads="1"/>
          </p:cNvSpPr>
          <p:nvPr/>
        </p:nvSpPr>
        <p:spPr bwMode="auto">
          <a:xfrm>
            <a:off x="5003800" y="2911475"/>
            <a:ext cx="1870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400"/>
              <a:t>Tracto dorsolateral</a:t>
            </a:r>
          </a:p>
          <a:p>
            <a:pPr eaLnBrk="1" hangingPunct="1">
              <a:buClrTx/>
            </a:pPr>
            <a:r>
              <a:rPr lang="es-ES" sz="1400"/>
              <a:t>de Lissauer</a:t>
            </a:r>
          </a:p>
        </p:txBody>
      </p:sp>
      <p:sp>
        <p:nvSpPr>
          <p:cNvPr id="102430" name="Text Box 30"/>
          <p:cNvSpPr txBox="1">
            <a:spLocks noChangeArrowheads="1"/>
          </p:cNvSpPr>
          <p:nvPr/>
        </p:nvSpPr>
        <p:spPr bwMode="auto">
          <a:xfrm>
            <a:off x="5580063" y="3716338"/>
            <a:ext cx="13350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Ganglio de </a:t>
            </a:r>
          </a:p>
          <a:p>
            <a:pPr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la raíz dorsal</a:t>
            </a:r>
          </a:p>
        </p:txBody>
      </p:sp>
      <p:sp>
        <p:nvSpPr>
          <p:cNvPr id="102431" name="Text Box 31"/>
          <p:cNvSpPr txBox="1">
            <a:spLocks noChangeArrowheads="1"/>
          </p:cNvSpPr>
          <p:nvPr/>
        </p:nvSpPr>
        <p:spPr bwMode="auto">
          <a:xfrm>
            <a:off x="3276600" y="4941888"/>
            <a:ext cx="1092200" cy="304800"/>
          </a:xfrm>
          <a:prstGeom prst="rect">
            <a:avLst/>
          </a:prstGeom>
          <a:solidFill>
            <a:srgbClr val="FFD8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Ganglio T1</a:t>
            </a:r>
          </a:p>
        </p:txBody>
      </p:sp>
      <p:sp>
        <p:nvSpPr>
          <p:cNvPr id="102432" name="Text Box 32"/>
          <p:cNvSpPr txBox="1">
            <a:spLocks noChangeArrowheads="1"/>
          </p:cNvSpPr>
          <p:nvPr/>
        </p:nvSpPr>
        <p:spPr bwMode="auto">
          <a:xfrm>
            <a:off x="2086418" y="6114596"/>
            <a:ext cx="2666114" cy="646331"/>
          </a:xfrm>
          <a:prstGeom prst="rect">
            <a:avLst/>
          </a:prstGeom>
          <a:solidFill>
            <a:srgbClr val="B4EFAF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Dolor de las </a:t>
            </a:r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vísceras</a:t>
            </a:r>
          </a:p>
          <a:p>
            <a:pPr>
              <a:buClrTx/>
              <a:defRPr/>
            </a:pPr>
            <a:r>
              <a:rPr lang="es-ES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Af</a:t>
            </a:r>
            <a:r>
              <a:rPr lang="es-ES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sensoriales simpáticos</a:t>
            </a: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433" name="Text Box 33"/>
          <p:cNvSpPr txBox="1">
            <a:spLocks noChangeArrowheads="1"/>
          </p:cNvSpPr>
          <p:nvPr/>
        </p:nvSpPr>
        <p:spPr bwMode="auto">
          <a:xfrm>
            <a:off x="5122032" y="5853113"/>
            <a:ext cx="3596421" cy="646331"/>
          </a:xfrm>
          <a:prstGeom prst="rect">
            <a:avLst/>
          </a:prstGeom>
          <a:solidFill>
            <a:srgbClr val="DABDF9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>
              <a:buClrTx/>
              <a:defRPr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Dolor de la pared </a:t>
            </a:r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del cuerpo</a:t>
            </a:r>
          </a:p>
          <a:p>
            <a:pPr algn="ctr">
              <a:buClrTx/>
              <a:defRPr/>
            </a:pPr>
            <a:r>
              <a:rPr lang="es-ES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Af</a:t>
            </a:r>
            <a:r>
              <a:rPr lang="es-ES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sensoriales somáticos</a:t>
            </a: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843" name="Line 34"/>
          <p:cNvSpPr>
            <a:spLocks noChangeShapeType="1"/>
          </p:cNvSpPr>
          <p:nvPr/>
        </p:nvSpPr>
        <p:spPr bwMode="auto">
          <a:xfrm>
            <a:off x="3779838" y="1268413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435" name="Text Box 35"/>
          <p:cNvSpPr txBox="1">
            <a:spLocks noChangeArrowheads="1"/>
          </p:cNvSpPr>
          <p:nvPr/>
        </p:nvSpPr>
        <p:spPr bwMode="auto">
          <a:xfrm>
            <a:off x="5219700" y="5256213"/>
            <a:ext cx="9286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Ramo</a:t>
            </a:r>
          </a:p>
          <a:p>
            <a:pPr>
              <a:buClrTx/>
              <a:defRPr/>
            </a:pPr>
            <a:r>
              <a:rPr lang="es-ES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Comunicante</a:t>
            </a:r>
          </a:p>
          <a:p>
            <a:pPr>
              <a:buClrTx/>
              <a:defRPr/>
            </a:pPr>
            <a:r>
              <a:rPr lang="es-ES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blanco</a:t>
            </a:r>
          </a:p>
        </p:txBody>
      </p:sp>
      <p:sp>
        <p:nvSpPr>
          <p:cNvPr id="34845" name="Line 36"/>
          <p:cNvSpPr>
            <a:spLocks noChangeShapeType="1"/>
          </p:cNvSpPr>
          <p:nvPr/>
        </p:nvSpPr>
        <p:spPr bwMode="auto">
          <a:xfrm flipV="1">
            <a:off x="5508625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4846" name="Line 37"/>
          <p:cNvSpPr>
            <a:spLocks noChangeShapeType="1"/>
          </p:cNvSpPr>
          <p:nvPr/>
        </p:nvSpPr>
        <p:spPr bwMode="auto">
          <a:xfrm>
            <a:off x="4284663" y="5084763"/>
            <a:ext cx="57467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34847" name="Line 38"/>
          <p:cNvSpPr>
            <a:spLocks noChangeShapeType="1"/>
          </p:cNvSpPr>
          <p:nvPr/>
        </p:nvSpPr>
        <p:spPr bwMode="auto">
          <a:xfrm flipH="1">
            <a:off x="4175125" y="3141663"/>
            <a:ext cx="9017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34848" name="Line 39"/>
          <p:cNvSpPr>
            <a:spLocks noChangeShapeType="1"/>
          </p:cNvSpPr>
          <p:nvPr/>
        </p:nvSpPr>
        <p:spPr bwMode="auto">
          <a:xfrm flipH="1">
            <a:off x="5292725" y="4076700"/>
            <a:ext cx="287338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34849" name="Line 40"/>
          <p:cNvSpPr>
            <a:spLocks noChangeShapeType="1"/>
          </p:cNvSpPr>
          <p:nvPr/>
        </p:nvSpPr>
        <p:spPr bwMode="auto">
          <a:xfrm>
            <a:off x="1619250" y="2133600"/>
            <a:ext cx="288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34850" name="Line 41"/>
          <p:cNvSpPr>
            <a:spLocks noChangeShapeType="1"/>
          </p:cNvSpPr>
          <p:nvPr/>
        </p:nvSpPr>
        <p:spPr bwMode="auto">
          <a:xfrm>
            <a:off x="1619250" y="3716338"/>
            <a:ext cx="288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34851" name="Line 47"/>
          <p:cNvSpPr>
            <a:spLocks noChangeShapeType="1"/>
          </p:cNvSpPr>
          <p:nvPr/>
        </p:nvSpPr>
        <p:spPr bwMode="auto">
          <a:xfrm flipH="1">
            <a:off x="3851275" y="1989138"/>
            <a:ext cx="720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02448" name="Oval 48"/>
          <p:cNvSpPr>
            <a:spLocks noChangeArrowheads="1"/>
          </p:cNvSpPr>
          <p:nvPr/>
        </p:nvSpPr>
        <p:spPr bwMode="auto">
          <a:xfrm>
            <a:off x="3132138" y="1484313"/>
            <a:ext cx="1152525" cy="1081087"/>
          </a:xfrm>
          <a:prstGeom prst="ellipse">
            <a:avLst/>
          </a:prstGeom>
          <a:noFill/>
          <a:ln w="3810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02449" name="Oval 49"/>
          <p:cNvSpPr>
            <a:spLocks noChangeArrowheads="1"/>
          </p:cNvSpPr>
          <p:nvPr/>
        </p:nvSpPr>
        <p:spPr bwMode="auto">
          <a:xfrm>
            <a:off x="3059113" y="3068638"/>
            <a:ext cx="1152525" cy="1081087"/>
          </a:xfrm>
          <a:prstGeom prst="ellipse">
            <a:avLst/>
          </a:prstGeom>
          <a:noFill/>
          <a:ln w="3810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02451" name="Text Box 51"/>
          <p:cNvSpPr txBox="1">
            <a:spLocks noChangeArrowheads="1"/>
          </p:cNvSpPr>
          <p:nvPr/>
        </p:nvSpPr>
        <p:spPr bwMode="auto">
          <a:xfrm>
            <a:off x="6982798" y="240159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7173589" y="6583363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0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0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0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544249" y="432018"/>
            <a:ext cx="1773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Importancia </a:t>
            </a:r>
          </a:p>
          <a:p>
            <a:pPr algn="ctr"/>
            <a:r>
              <a:rPr lang="es-VE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Clínica</a:t>
            </a:r>
            <a:endParaRPr lang="es-VE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4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4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4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3000" fill="hold"/>
                                        <p:tgtEl>
                                          <p:spTgt spid="1024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3000" fill="hold"/>
                                        <p:tgtEl>
                                          <p:spTgt spid="1024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8" grpId="0" animBg="1"/>
      <p:bldP spid="102422" grpId="0"/>
      <p:bldP spid="102423" grpId="0"/>
      <p:bldP spid="102424" grpId="0" animBg="1"/>
      <p:bldP spid="102425" grpId="0"/>
      <p:bldP spid="102429" grpId="0"/>
      <p:bldP spid="102430" grpId="0"/>
      <p:bldP spid="102432" grpId="0" animBg="1"/>
      <p:bldP spid="102433" grpId="0" animBg="1"/>
      <p:bldP spid="102448" grpId="0" animBg="1"/>
      <p:bldP spid="102448" grpId="1" animBg="1"/>
      <p:bldP spid="102449" grpId="0" animBg="1"/>
      <p:bldP spid="102449" grpId="1" animBg="1"/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3419475" y="1529557"/>
            <a:ext cx="2305050" cy="1035050"/>
          </a:xfrm>
          <a:prstGeom prst="rect">
            <a:avLst/>
          </a:prstGeom>
          <a:solidFill>
            <a:srgbClr val="B4EFA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Convergencia </a:t>
            </a:r>
          </a:p>
          <a:p>
            <a:pPr algn="ctr">
              <a:buClrTx/>
              <a:defRPr/>
            </a:pPr>
            <a:r>
              <a:rPr lang="es-ES" sz="1800" b="0"/>
              <a:t>Entrada Sensorial</a:t>
            </a:r>
          </a:p>
          <a:p>
            <a:pPr algn="ctr">
              <a:buClrTx/>
              <a:defRPr/>
            </a:pPr>
            <a:r>
              <a:rPr lang="es-ES" sz="1800" b="0"/>
              <a:t>Visceral y Somática</a:t>
            </a:r>
          </a:p>
        </p:txBody>
      </p:sp>
      <p:sp>
        <p:nvSpPr>
          <p:cNvPr id="210988" name="Text Box 44"/>
          <p:cNvSpPr txBox="1">
            <a:spLocks noChangeArrowheads="1"/>
          </p:cNvSpPr>
          <p:nvPr/>
        </p:nvSpPr>
        <p:spPr bwMode="auto">
          <a:xfrm>
            <a:off x="1314289" y="2996951"/>
            <a:ext cx="651542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la corteza </a:t>
            </a: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sensorial, la 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información </a:t>
            </a:r>
            <a:endParaRPr lang="es-ES" sz="24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que 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viene de </a:t>
            </a: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vísceras está </a:t>
            </a:r>
            <a:r>
              <a:rPr lang="es-ES" sz="2400" b="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entremezclada</a:t>
            </a: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endParaRPr lang="es-ES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 la </a:t>
            </a: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que viene de la pared</a:t>
            </a:r>
            <a:endParaRPr lang="es-ES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0989" name="Text Box 45"/>
          <p:cNvSpPr txBox="1">
            <a:spLocks noChangeArrowheads="1"/>
          </p:cNvSpPr>
          <p:nvPr/>
        </p:nvSpPr>
        <p:spPr bwMode="auto">
          <a:xfrm>
            <a:off x="1412874" y="4509120"/>
            <a:ext cx="6316663" cy="974725"/>
          </a:xfrm>
          <a:prstGeom prst="rect">
            <a:avLst/>
          </a:prstGeom>
          <a:solidFill>
            <a:srgbClr val="A3FBAB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Esto explica la percepción somática</a:t>
            </a:r>
          </a:p>
          <a:p>
            <a:pPr algn="ctr"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de un dolor visceral</a:t>
            </a:r>
          </a:p>
        </p:txBody>
      </p:sp>
      <p:sp>
        <p:nvSpPr>
          <p:cNvPr id="210991" name="Text Box 47"/>
          <p:cNvSpPr txBox="1">
            <a:spLocks noChangeArrowheads="1"/>
          </p:cNvSpPr>
          <p:nvPr/>
        </p:nvSpPr>
        <p:spPr bwMode="auto">
          <a:xfrm>
            <a:off x="873303" y="154387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47" name="Text Box 48"/>
          <p:cNvSpPr txBox="1">
            <a:spLocks noChangeArrowheads="1"/>
          </p:cNvSpPr>
          <p:nvPr/>
        </p:nvSpPr>
        <p:spPr bwMode="auto">
          <a:xfrm>
            <a:off x="7164388" y="476250"/>
            <a:ext cx="1485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10997" name="Text Box 53"/>
          <p:cNvSpPr txBox="1">
            <a:spLocks noChangeArrowheads="1"/>
          </p:cNvSpPr>
          <p:nvPr/>
        </p:nvSpPr>
        <p:spPr bwMode="auto">
          <a:xfrm>
            <a:off x="539750" y="499382"/>
            <a:ext cx="1944688" cy="944562"/>
          </a:xfrm>
          <a:prstGeom prst="rect">
            <a:avLst/>
          </a:prstGeom>
          <a:solidFill>
            <a:srgbClr val="D9E6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Somática</a:t>
            </a:r>
          </a:p>
          <a:p>
            <a:pPr>
              <a:defRPr/>
            </a:pP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Recep. pared</a:t>
            </a:r>
          </a:p>
        </p:txBody>
      </p:sp>
      <p:sp>
        <p:nvSpPr>
          <p:cNvPr id="35849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109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109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109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10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10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10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animBg="1"/>
      <p:bldP spid="210988" grpId="0"/>
      <p:bldP spid="21098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7" name="Text Box 3"/>
          <p:cNvSpPr txBox="1">
            <a:spLocks noChangeArrowheads="1"/>
          </p:cNvSpPr>
          <p:nvPr/>
        </p:nvSpPr>
        <p:spPr bwMode="auto">
          <a:xfrm>
            <a:off x="4140200" y="1508125"/>
            <a:ext cx="3227388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3600">
                <a:solidFill>
                  <a:srgbClr val="CC0000"/>
                </a:solidFill>
              </a:rPr>
              <a:t>Dolor visceral</a:t>
            </a:r>
          </a:p>
        </p:txBody>
      </p:sp>
      <p:sp>
        <p:nvSpPr>
          <p:cNvPr id="236556" name="Text Box 12"/>
          <p:cNvSpPr txBox="1">
            <a:spLocks noChangeArrowheads="1"/>
          </p:cNvSpPr>
          <p:nvPr/>
        </p:nvSpPr>
        <p:spPr bwMode="auto">
          <a:xfrm>
            <a:off x="865832" y="14773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6560" name="Text Box 16"/>
          <p:cNvSpPr txBox="1">
            <a:spLocks noChangeArrowheads="1"/>
          </p:cNvSpPr>
          <p:nvPr/>
        </p:nvSpPr>
        <p:spPr bwMode="auto">
          <a:xfrm>
            <a:off x="3779838" y="2470150"/>
            <a:ext cx="4323620" cy="4001095"/>
          </a:xfrm>
          <a:prstGeom prst="rect">
            <a:avLst/>
          </a:prstGeom>
          <a:noFill/>
          <a:ln w="952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s-ES_tradnl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Mediado por aferentes simpáticos</a:t>
            </a:r>
          </a:p>
          <a:p>
            <a:pPr>
              <a:buFontTx/>
              <a:buChar char="•"/>
              <a:defRPr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Mal localizado,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pocos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</a:t>
            </a:r>
          </a:p>
          <a:p>
            <a:pPr>
              <a:buFontTx/>
              <a:buChar char="•"/>
              <a:defRPr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Puede ser leve a severo</a:t>
            </a:r>
          </a:p>
          <a:p>
            <a:pPr>
              <a:buFontTx/>
              <a:buChar char="•"/>
              <a:defRPr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Receptores dolor se estimulan por:</a:t>
            </a:r>
          </a:p>
          <a:p>
            <a:pPr>
              <a:defRPr/>
            </a:pPr>
            <a:endParaRPr lang="es-ES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s-ES" sz="1800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</a:t>
            </a:r>
          </a:p>
          <a:p>
            <a:pPr>
              <a:defRPr/>
            </a:pPr>
            <a:r>
              <a:rPr lang="es-ES" sz="1800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Inflamación</a:t>
            </a:r>
          </a:p>
          <a:p>
            <a:pPr>
              <a:defRPr/>
            </a:pPr>
            <a:r>
              <a:rPr lang="es-ES" sz="1800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Isquemia</a:t>
            </a:r>
          </a:p>
          <a:p>
            <a:pPr>
              <a:defRPr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olor no placentero, hay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otros </a:t>
            </a:r>
            <a:endParaRPr lang="es-ES" sz="18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efectos autonómicos</a:t>
            </a:r>
          </a:p>
          <a:p>
            <a:pPr>
              <a:defRPr/>
            </a:pPr>
            <a:endParaRPr lang="es-ES" sz="10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 frecuencia referido a área pared</a:t>
            </a:r>
            <a:endParaRPr lang="es-ES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6562" name="Text Box 18"/>
          <p:cNvSpPr txBox="1">
            <a:spLocks noChangeArrowheads="1"/>
          </p:cNvSpPr>
          <p:nvPr/>
        </p:nvSpPr>
        <p:spPr bwMode="auto">
          <a:xfrm>
            <a:off x="1066800" y="2511425"/>
            <a:ext cx="1301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¡Ojo!</a:t>
            </a:r>
          </a:p>
        </p:txBody>
      </p:sp>
      <p:sp>
        <p:nvSpPr>
          <p:cNvPr id="236563" name="Text Box 19"/>
          <p:cNvSpPr txBox="1">
            <a:spLocks noChangeArrowheads="1"/>
          </p:cNvSpPr>
          <p:nvPr/>
        </p:nvSpPr>
        <p:spPr bwMode="auto">
          <a:xfrm>
            <a:off x="708025" y="3482975"/>
            <a:ext cx="2935287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Enorme </a:t>
            </a:r>
          </a:p>
          <a:p>
            <a:pPr>
              <a:defRPr/>
            </a:pPr>
            <a:r>
              <a:rPr lang="es-ES" sz="4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importancia</a:t>
            </a:r>
          </a:p>
          <a:p>
            <a:pPr>
              <a:defRPr/>
            </a:pPr>
            <a:r>
              <a:rPr lang="es-ES" sz="4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clínica</a:t>
            </a:r>
          </a:p>
        </p:txBody>
      </p:sp>
      <p:sp>
        <p:nvSpPr>
          <p:cNvPr id="36872" name="Text Box 20"/>
          <p:cNvSpPr txBox="1">
            <a:spLocks noChangeArrowheads="1"/>
          </p:cNvSpPr>
          <p:nvPr/>
        </p:nvSpPr>
        <p:spPr bwMode="auto">
          <a:xfrm>
            <a:off x="7092950" y="404813"/>
            <a:ext cx="1485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236569" name="Text Box 25"/>
          <p:cNvSpPr txBox="1">
            <a:spLocks noChangeArrowheads="1"/>
          </p:cNvSpPr>
          <p:nvPr/>
        </p:nvSpPr>
        <p:spPr bwMode="auto">
          <a:xfrm>
            <a:off x="454830" y="435768"/>
            <a:ext cx="1944688" cy="944563"/>
          </a:xfrm>
          <a:prstGeom prst="rect">
            <a:avLst/>
          </a:prstGeom>
          <a:solidFill>
            <a:srgbClr val="D9E6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Inf. Sensorial </a:t>
            </a:r>
          </a:p>
          <a:p>
            <a:pPr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Somática</a:t>
            </a:r>
          </a:p>
          <a:p>
            <a:pPr>
              <a:defRPr/>
            </a:pPr>
            <a:r>
              <a:rPr lang="es-ES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Recep. pared</a:t>
            </a:r>
          </a:p>
        </p:txBody>
      </p:sp>
      <p:sp>
        <p:nvSpPr>
          <p:cNvPr id="36874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28308" y="5590788"/>
            <a:ext cx="2491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Ej. Dolor cólico</a:t>
            </a:r>
            <a:endParaRPr lang="es-V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0"/>
                                        <p:tgtEl>
                                          <p:spTgt spid="236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7" grpId="0" animBg="1"/>
      <p:bldP spid="236560" grpId="0" animBg="1"/>
      <p:bldP spid="236562" grpId="0"/>
      <p:bldP spid="236563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Tx/>
              <a:defRPr/>
            </a:pPr>
            <a:endParaRPr lang="es-ES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2065338" y="2193925"/>
            <a:ext cx="5011737" cy="27392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_tradnl" sz="800" dirty="0" smtClean="0"/>
          </a:p>
          <a:p>
            <a:pPr eaLnBrk="1" hangingPunct="1">
              <a:buClrTx/>
            </a:pPr>
            <a:r>
              <a:rPr lang="es-ES_tradnl" sz="2000" dirty="0" smtClean="0"/>
              <a:t>NOTA</a:t>
            </a:r>
            <a:r>
              <a:rPr lang="es-ES_tradnl" sz="2000" dirty="0"/>
              <a:t>:</a:t>
            </a:r>
            <a:r>
              <a:rPr lang="es-ES_tradnl" dirty="0"/>
              <a:t> </a:t>
            </a:r>
          </a:p>
          <a:p>
            <a:pPr eaLnBrk="1" hangingPunct="1">
              <a:buClrTx/>
            </a:pPr>
            <a:endParaRPr lang="es-ES_tradnl" dirty="0"/>
          </a:p>
          <a:p>
            <a:pPr eaLnBrk="1" hangingPunct="1">
              <a:buClrTx/>
            </a:pPr>
            <a:r>
              <a:rPr lang="es-ES_tradnl" sz="2000" b="0" dirty="0"/>
              <a:t>Para las clases y materiales del Sistema Nervioso Autónomo, se ha seguido en gran parte la organización y las ilustraciones del libro </a:t>
            </a:r>
            <a:r>
              <a:rPr lang="es-ES_tradnl" sz="2000" b="0" i="1" dirty="0" err="1"/>
              <a:t>Autonomic</a:t>
            </a:r>
            <a:r>
              <a:rPr lang="es-ES_tradnl" sz="2000" b="0" i="1" dirty="0"/>
              <a:t> </a:t>
            </a:r>
            <a:r>
              <a:rPr lang="es-ES_tradnl" sz="2000" b="0" i="1" dirty="0" err="1"/>
              <a:t>Nerves</a:t>
            </a:r>
            <a:r>
              <a:rPr lang="es-ES_tradnl" sz="2000" b="0" i="1" dirty="0"/>
              <a:t> </a:t>
            </a:r>
            <a:r>
              <a:rPr lang="es-ES_tradnl" sz="2000" b="0" dirty="0"/>
              <a:t>de L. Wilson-</a:t>
            </a:r>
            <a:r>
              <a:rPr lang="es-ES_tradnl" sz="2000" b="0" dirty="0" err="1"/>
              <a:t>Pauwels</a:t>
            </a:r>
            <a:r>
              <a:rPr lang="es-ES_tradnl" sz="2000" b="0" dirty="0"/>
              <a:t>, P-A. Stewart y E.J. </a:t>
            </a:r>
            <a:r>
              <a:rPr lang="es-ES_tradnl" sz="2000" b="0" dirty="0" err="1"/>
              <a:t>Akesson</a:t>
            </a:r>
            <a:r>
              <a:rPr lang="es-ES_tradnl" sz="2000" b="0" dirty="0"/>
              <a:t>. B.C. </a:t>
            </a:r>
            <a:r>
              <a:rPr lang="es-ES_tradnl" sz="2000" b="0" dirty="0" err="1"/>
              <a:t>Decker</a:t>
            </a:r>
            <a:r>
              <a:rPr lang="es-ES_tradnl" sz="2000" b="0" dirty="0"/>
              <a:t>, 1997. </a:t>
            </a:r>
            <a:endParaRPr lang="es-ES_tradnl" sz="2000" b="0" dirty="0" smtClean="0"/>
          </a:p>
          <a:p>
            <a:pPr eaLnBrk="1" hangingPunct="1">
              <a:buClrTx/>
            </a:pPr>
            <a:endParaRPr lang="es-ES_tradnl" sz="800" b="0" dirty="0"/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OLOR REFERIDO PH"/>
          <p:cNvPicPr>
            <a:picLocks noChangeAspect="1" noChangeArrowheads="1"/>
          </p:cNvPicPr>
          <p:nvPr/>
        </p:nvPicPr>
        <p:blipFill>
          <a:blip r:embed="rId2">
            <a:lum bright="-4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6" r="3900" b="9033"/>
          <a:stretch>
            <a:fillRect/>
          </a:stretch>
        </p:blipFill>
        <p:spPr bwMode="auto">
          <a:xfrm>
            <a:off x="2770092" y="1609951"/>
            <a:ext cx="4381500" cy="486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546005" y="520700"/>
            <a:ext cx="2224087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>
                <a:solidFill>
                  <a:srgbClr val="CC0000"/>
                </a:solidFill>
              </a:rPr>
              <a:t>Dolor visceral</a:t>
            </a:r>
          </a:p>
          <a:p>
            <a:pPr algn="ctr" eaLnBrk="1" hangingPunct="1">
              <a:buClrTx/>
            </a:pPr>
            <a:r>
              <a:rPr lang="es-ES_tradnl" sz="2400">
                <a:solidFill>
                  <a:srgbClr val="CC0000"/>
                </a:solidFill>
              </a:rPr>
              <a:t>referido</a:t>
            </a:r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520604" y="1609950"/>
            <a:ext cx="2249488" cy="1493837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El dolor visceral a </a:t>
            </a:r>
          </a:p>
          <a:p>
            <a:pPr>
              <a:buClrTx/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menudo se percibe </a:t>
            </a:r>
          </a:p>
          <a:p>
            <a:pPr>
              <a:buClrTx/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como que viene de </a:t>
            </a:r>
          </a:p>
          <a:p>
            <a:pPr>
              <a:buClrTx/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la superficie del </a:t>
            </a:r>
          </a:p>
          <a:p>
            <a:pPr>
              <a:buClrTx/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cuerpo</a:t>
            </a:r>
          </a:p>
        </p:txBody>
      </p:sp>
      <p:sp>
        <p:nvSpPr>
          <p:cNvPr id="122887" name="Line 7"/>
          <p:cNvSpPr>
            <a:spLocks noChangeShapeType="1"/>
          </p:cNvSpPr>
          <p:nvPr/>
        </p:nvSpPr>
        <p:spPr bwMode="auto">
          <a:xfrm flipH="1">
            <a:off x="4246069" y="1855787"/>
            <a:ext cx="2105966" cy="1357189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122888" name="Line 8"/>
          <p:cNvSpPr>
            <a:spLocks noChangeShapeType="1"/>
          </p:cNvSpPr>
          <p:nvPr/>
        </p:nvSpPr>
        <p:spPr bwMode="auto">
          <a:xfrm flipH="1">
            <a:off x="4929634" y="1609950"/>
            <a:ext cx="1422401" cy="612549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122889" name="Line 9"/>
          <p:cNvSpPr>
            <a:spLocks noChangeShapeType="1"/>
          </p:cNvSpPr>
          <p:nvPr/>
        </p:nvSpPr>
        <p:spPr bwMode="auto">
          <a:xfrm flipV="1">
            <a:off x="5974260" y="2078035"/>
            <a:ext cx="377775" cy="684213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2793673" y="561429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895" name="Rectangle 15"/>
          <p:cNvSpPr>
            <a:spLocks noChangeArrowheads="1"/>
          </p:cNvSpPr>
          <p:nvPr/>
        </p:nvSpPr>
        <p:spPr bwMode="auto">
          <a:xfrm>
            <a:off x="6382619" y="1135566"/>
            <a:ext cx="2077813" cy="16312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Dolor </a:t>
            </a:r>
            <a:endParaRPr lang="es-ES_tradnl" sz="3200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coronario</a:t>
            </a:r>
            <a:endParaRPr lang="es-ES_tradnl" sz="32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Tx/>
            </a:pP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áreas 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somáticas </a:t>
            </a:r>
          </a:p>
          <a:p>
            <a:pPr marL="342900" indent="-342900">
              <a:buClrTx/>
            </a:pP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donde 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percibe </a:t>
            </a:r>
          </a:p>
        </p:txBody>
      </p:sp>
      <p:sp>
        <p:nvSpPr>
          <p:cNvPr id="37899" name="Oval 16"/>
          <p:cNvSpPr>
            <a:spLocks noChangeArrowheads="1"/>
          </p:cNvSpPr>
          <p:nvPr/>
        </p:nvSpPr>
        <p:spPr bwMode="auto">
          <a:xfrm>
            <a:off x="4893694" y="3446463"/>
            <a:ext cx="144463" cy="288925"/>
          </a:xfrm>
          <a:prstGeom prst="ellipse">
            <a:avLst/>
          </a:prstGeom>
          <a:solidFill>
            <a:srgbClr val="C9883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37900" name="Rectangle 17"/>
          <p:cNvSpPr>
            <a:spLocks noChangeArrowheads="1"/>
          </p:cNvSpPr>
          <p:nvPr/>
        </p:nvSpPr>
        <p:spPr bwMode="auto">
          <a:xfrm>
            <a:off x="4029524" y="3860800"/>
            <a:ext cx="1800225" cy="1008063"/>
          </a:xfrm>
          <a:prstGeom prst="rect">
            <a:avLst/>
          </a:prstGeom>
          <a:solidFill>
            <a:srgbClr val="B3D1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37901" name="Text Box 18"/>
          <p:cNvSpPr txBox="1">
            <a:spLocks noChangeArrowheads="1"/>
          </p:cNvSpPr>
          <p:nvPr/>
        </p:nvSpPr>
        <p:spPr bwMode="auto">
          <a:xfrm>
            <a:off x="7235825" y="333375"/>
            <a:ext cx="1485900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1.</a:t>
            </a:r>
            <a:r>
              <a:rPr lang="es-ES" sz="1800" b="0"/>
              <a:t> Entrada </a:t>
            </a:r>
          </a:p>
          <a:p>
            <a:pPr algn="ctr" eaLnBrk="1" hangingPunct="1">
              <a:buClrTx/>
            </a:pPr>
            <a:r>
              <a:rPr lang="es-ES" sz="1800" b="0"/>
              <a:t>sensorial</a:t>
            </a:r>
          </a:p>
        </p:txBody>
      </p:sp>
      <p:sp>
        <p:nvSpPr>
          <p:cNvPr id="37902" name="Text Box 3"/>
          <p:cNvSpPr txBox="1">
            <a:spLocks noChangeArrowheads="1"/>
          </p:cNvSpPr>
          <p:nvPr/>
        </p:nvSpPr>
        <p:spPr bwMode="auto">
          <a:xfrm>
            <a:off x="6732240" y="650453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6" grpId="0" animBg="1"/>
      <p:bldP spid="122887" grpId="0" animBg="1"/>
      <p:bldP spid="122888" grpId="0" animBg="1"/>
      <p:bldP spid="122889" grpId="0" animBg="1"/>
      <p:bldP spid="12289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 descr="DOLOR CORONARIO P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"/>
          <a:stretch>
            <a:fillRect/>
          </a:stretch>
        </p:blipFill>
        <p:spPr bwMode="auto">
          <a:xfrm>
            <a:off x="687939" y="0"/>
            <a:ext cx="6397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6"/>
          <p:cNvSpPr>
            <a:spLocks noChangeArrowheads="1"/>
          </p:cNvSpPr>
          <p:nvPr/>
        </p:nvSpPr>
        <p:spPr bwMode="auto">
          <a:xfrm>
            <a:off x="554589" y="2997200"/>
            <a:ext cx="133191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8916" name="Rectangle 8"/>
          <p:cNvSpPr>
            <a:spLocks noChangeArrowheads="1"/>
          </p:cNvSpPr>
          <p:nvPr/>
        </p:nvSpPr>
        <p:spPr bwMode="auto">
          <a:xfrm>
            <a:off x="2823126" y="3213100"/>
            <a:ext cx="5746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8917" name="Rectangle 9"/>
          <p:cNvSpPr>
            <a:spLocks noChangeArrowheads="1"/>
          </p:cNvSpPr>
          <p:nvPr/>
        </p:nvSpPr>
        <p:spPr bwMode="auto">
          <a:xfrm>
            <a:off x="4262989" y="5516563"/>
            <a:ext cx="8636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endParaRPr lang="es-ES" sz="1800"/>
          </a:p>
        </p:txBody>
      </p:sp>
      <p:sp>
        <p:nvSpPr>
          <p:cNvPr id="38918" name="Rectangle 12"/>
          <p:cNvSpPr>
            <a:spLocks noChangeArrowheads="1"/>
          </p:cNvSpPr>
          <p:nvPr/>
        </p:nvSpPr>
        <p:spPr bwMode="auto">
          <a:xfrm>
            <a:off x="4575726" y="2420938"/>
            <a:ext cx="1657350" cy="720725"/>
          </a:xfrm>
          <a:prstGeom prst="rect">
            <a:avLst/>
          </a:prstGeom>
          <a:solidFill>
            <a:srgbClr val="FAE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8919" name="Rectangle 13"/>
          <p:cNvSpPr>
            <a:spLocks noChangeArrowheads="1"/>
          </p:cNvSpPr>
          <p:nvPr/>
        </p:nvSpPr>
        <p:spPr bwMode="auto">
          <a:xfrm>
            <a:off x="4577314" y="1341438"/>
            <a:ext cx="21590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0" name="Text Box 14"/>
          <p:cNvSpPr txBox="1">
            <a:spLocks noChangeArrowheads="1"/>
          </p:cNvSpPr>
          <p:nvPr/>
        </p:nvSpPr>
        <p:spPr bwMode="auto">
          <a:xfrm>
            <a:off x="3897864" y="355600"/>
            <a:ext cx="2508250" cy="825500"/>
          </a:xfrm>
          <a:prstGeom prst="rect">
            <a:avLst/>
          </a:prstGeom>
          <a:solidFill>
            <a:srgbClr val="F4FF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Tracto espinotalámico </a:t>
            </a:r>
          </a:p>
          <a:p>
            <a:pPr eaLnBrk="1" hangingPunct="1">
              <a:buClrTx/>
            </a:pPr>
            <a:r>
              <a:rPr lang="es-ES_tradnl"/>
              <a:t>lleva señales de dolor a</a:t>
            </a:r>
          </a:p>
          <a:p>
            <a:pPr eaLnBrk="1" hangingPunct="1">
              <a:buClrTx/>
            </a:pPr>
            <a:r>
              <a:rPr lang="es-ES_tradnl"/>
              <a:t>tálamo y corteza</a:t>
            </a:r>
          </a:p>
        </p:txBody>
      </p:sp>
      <p:sp>
        <p:nvSpPr>
          <p:cNvPr id="121871" name="Text Box 15"/>
          <p:cNvSpPr txBox="1">
            <a:spLocks noChangeArrowheads="1"/>
          </p:cNvSpPr>
          <p:nvPr/>
        </p:nvSpPr>
        <p:spPr bwMode="auto">
          <a:xfrm>
            <a:off x="4864651" y="1317625"/>
            <a:ext cx="2363788" cy="942975"/>
          </a:xfrm>
          <a:prstGeom prst="rect">
            <a:avLst/>
          </a:prstGeom>
          <a:solidFill>
            <a:srgbClr val="F4FF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Señales sensoriales de </a:t>
            </a:r>
          </a:p>
          <a:p>
            <a:pPr eaLnBrk="1" hangingPunct="1">
              <a:buClrTx/>
            </a:pPr>
            <a:r>
              <a:rPr lang="es-ES_tradnl" sz="1400"/>
              <a:t>corazón y brazo izq </a:t>
            </a:r>
          </a:p>
          <a:p>
            <a:pPr eaLnBrk="1" hangingPunct="1">
              <a:buClrTx/>
            </a:pPr>
            <a:r>
              <a:rPr lang="es-ES_tradnl" sz="1400"/>
              <a:t>estimulan N. sensoriales </a:t>
            </a:r>
          </a:p>
          <a:p>
            <a:pPr eaLnBrk="1" hangingPunct="1">
              <a:buClrTx/>
            </a:pPr>
            <a:r>
              <a:rPr lang="es-ES_tradnl" sz="1400"/>
              <a:t>de 2do orden</a:t>
            </a:r>
          </a:p>
        </p:txBody>
      </p:sp>
      <p:sp>
        <p:nvSpPr>
          <p:cNvPr id="121872" name="Text Box 16"/>
          <p:cNvSpPr txBox="1">
            <a:spLocks noChangeArrowheads="1"/>
          </p:cNvSpPr>
          <p:nvPr/>
        </p:nvSpPr>
        <p:spPr bwMode="auto">
          <a:xfrm>
            <a:off x="4001051" y="5445125"/>
            <a:ext cx="2519363" cy="863600"/>
          </a:xfrm>
          <a:prstGeom prst="rect">
            <a:avLst/>
          </a:prstGeom>
          <a:solidFill>
            <a:srgbClr val="B4EFAF"/>
          </a:solidFill>
          <a:ln w="38100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 err="1"/>
              <a:t>Inf</a:t>
            </a:r>
            <a:r>
              <a:rPr lang="es-ES_tradnl" dirty="0"/>
              <a:t>. Sensorial Visceral </a:t>
            </a:r>
          </a:p>
          <a:p>
            <a:pPr eaLnBrk="1" hangingPunct="1">
              <a:buClrTx/>
            </a:pPr>
            <a:r>
              <a:rPr lang="es-ES_tradnl" dirty="0" smtClean="0"/>
              <a:t>del </a:t>
            </a:r>
            <a:r>
              <a:rPr lang="es-ES_tradnl" dirty="0"/>
              <a:t>corazón </a:t>
            </a:r>
          </a:p>
          <a:p>
            <a:pPr eaLnBrk="1" hangingPunct="1">
              <a:buClrTx/>
            </a:pPr>
            <a:r>
              <a:rPr lang="es-ES_tradnl" dirty="0"/>
              <a:t>(</a:t>
            </a:r>
            <a:r>
              <a:rPr lang="es-ES_tradnl" sz="1400" dirty="0"/>
              <a:t>N. Cardiacos T1-T5)</a:t>
            </a:r>
          </a:p>
        </p:txBody>
      </p:sp>
      <p:sp>
        <p:nvSpPr>
          <p:cNvPr id="121874" name="Text Box 18"/>
          <p:cNvSpPr txBox="1">
            <a:spLocks noChangeArrowheads="1"/>
          </p:cNvSpPr>
          <p:nvPr/>
        </p:nvSpPr>
        <p:spPr bwMode="auto">
          <a:xfrm>
            <a:off x="5940425" y="3716338"/>
            <a:ext cx="2663825" cy="619125"/>
          </a:xfrm>
          <a:prstGeom prst="rect">
            <a:avLst/>
          </a:prstGeom>
          <a:solidFill>
            <a:srgbClr val="DABDF9"/>
          </a:solidFill>
          <a:ln w="38100">
            <a:solidFill>
              <a:srgbClr val="66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Inf. Sensorial Somática de piel brazo, tórax</a:t>
            </a:r>
          </a:p>
        </p:txBody>
      </p:sp>
      <p:sp>
        <p:nvSpPr>
          <p:cNvPr id="121876" name="Line 20"/>
          <p:cNvSpPr>
            <a:spLocks noChangeShapeType="1"/>
          </p:cNvSpPr>
          <p:nvPr/>
        </p:nvSpPr>
        <p:spPr bwMode="auto">
          <a:xfrm flipV="1">
            <a:off x="3712126" y="1412875"/>
            <a:ext cx="1152525" cy="1152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21877" name="Line 21"/>
          <p:cNvSpPr>
            <a:spLocks noChangeShapeType="1"/>
          </p:cNvSpPr>
          <p:nvPr/>
        </p:nvSpPr>
        <p:spPr bwMode="auto">
          <a:xfrm flipV="1">
            <a:off x="4851951" y="1125538"/>
            <a:ext cx="12700" cy="287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121878" name="Line 22"/>
          <p:cNvSpPr>
            <a:spLocks noChangeShapeType="1"/>
          </p:cNvSpPr>
          <p:nvPr/>
        </p:nvSpPr>
        <p:spPr bwMode="auto">
          <a:xfrm flipV="1">
            <a:off x="4189964" y="2060575"/>
            <a:ext cx="720725" cy="720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543476" y="2911475"/>
            <a:ext cx="2259013" cy="1035050"/>
          </a:xfrm>
          <a:prstGeom prst="rect">
            <a:avLst/>
          </a:prstGeom>
          <a:solidFill>
            <a:srgbClr val="B4EFAF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Interpretación</a:t>
            </a:r>
          </a:p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del dolor como </a:t>
            </a:r>
          </a:p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del brazo y tórax</a:t>
            </a:r>
          </a:p>
        </p:txBody>
      </p:sp>
      <p:sp>
        <p:nvSpPr>
          <p:cNvPr id="38928" name="Text Box 24"/>
          <p:cNvSpPr txBox="1">
            <a:spLocks noChangeArrowheads="1"/>
          </p:cNvSpPr>
          <p:nvPr/>
        </p:nvSpPr>
        <p:spPr bwMode="auto">
          <a:xfrm>
            <a:off x="6520739" y="2176202"/>
            <a:ext cx="2139950" cy="914400"/>
          </a:xfrm>
          <a:prstGeom prst="rect">
            <a:avLst/>
          </a:prstGeom>
          <a:solidFill>
            <a:srgbClr val="B4EFA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000" b="0" dirty="0"/>
              <a:t>Convergencia</a:t>
            </a:r>
            <a:r>
              <a:rPr lang="es-ES" sz="1800" b="0" dirty="0"/>
              <a:t> </a:t>
            </a:r>
          </a:p>
          <a:p>
            <a:pPr algn="ctr" eaLnBrk="1" hangingPunct="1">
              <a:buClrTx/>
            </a:pPr>
            <a:r>
              <a:rPr lang="es-ES" b="0" dirty="0" smtClean="0"/>
              <a:t>entrada </a:t>
            </a:r>
            <a:r>
              <a:rPr lang="es-ES" b="0" dirty="0"/>
              <a:t>sensorial</a:t>
            </a:r>
          </a:p>
          <a:p>
            <a:pPr algn="ctr" eaLnBrk="1" hangingPunct="1">
              <a:buClrTx/>
            </a:pPr>
            <a:r>
              <a:rPr lang="es-ES" b="0" dirty="0"/>
              <a:t>Visceral y Somática</a:t>
            </a:r>
          </a:p>
        </p:txBody>
      </p:sp>
      <p:sp>
        <p:nvSpPr>
          <p:cNvPr id="121883" name="Text Box 27"/>
          <p:cNvSpPr txBox="1">
            <a:spLocks noChangeArrowheads="1"/>
          </p:cNvSpPr>
          <p:nvPr/>
        </p:nvSpPr>
        <p:spPr bwMode="auto">
          <a:xfrm>
            <a:off x="819086" y="47833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31" name="Rectangle 30"/>
          <p:cNvSpPr>
            <a:spLocks noChangeArrowheads="1"/>
          </p:cNvSpPr>
          <p:nvPr/>
        </p:nvSpPr>
        <p:spPr bwMode="auto">
          <a:xfrm>
            <a:off x="1696001" y="6021388"/>
            <a:ext cx="5048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687939" y="5229225"/>
            <a:ext cx="1590675" cy="12160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Dolor </a:t>
            </a:r>
          </a:p>
          <a:p>
            <a:pPr>
              <a:buClrTx/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Cardiaco</a:t>
            </a:r>
          </a:p>
          <a:p>
            <a:pPr>
              <a:buClrTx/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Coronario</a:t>
            </a:r>
          </a:p>
        </p:txBody>
      </p:sp>
      <p:sp>
        <p:nvSpPr>
          <p:cNvPr id="121890" name="Oval 34"/>
          <p:cNvSpPr>
            <a:spLocks noChangeArrowheads="1"/>
          </p:cNvSpPr>
          <p:nvPr/>
        </p:nvSpPr>
        <p:spPr bwMode="auto">
          <a:xfrm>
            <a:off x="3856589" y="2565400"/>
            <a:ext cx="431800" cy="576263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38935" name="Oval 37"/>
          <p:cNvSpPr>
            <a:spLocks noChangeArrowheads="1"/>
          </p:cNvSpPr>
          <p:nvPr/>
        </p:nvSpPr>
        <p:spPr bwMode="auto">
          <a:xfrm rot="-1361065">
            <a:off x="1692826" y="1403350"/>
            <a:ext cx="1152525" cy="2238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21885" name="AutoShape 29"/>
          <p:cNvSpPr>
            <a:spLocks noChangeArrowheads="1"/>
          </p:cNvSpPr>
          <p:nvPr/>
        </p:nvSpPr>
        <p:spPr bwMode="auto">
          <a:xfrm rot="11583041">
            <a:off x="373614" y="1377950"/>
            <a:ext cx="1970087" cy="1509713"/>
          </a:xfrm>
          <a:prstGeom prst="cloudCallout">
            <a:avLst>
              <a:gd name="adj1" fmla="val -57102"/>
              <a:gd name="adj2" fmla="val 81074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pPr algn="ctr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37" name="Rectangle 38"/>
          <p:cNvSpPr>
            <a:spLocks noChangeArrowheads="1"/>
          </p:cNvSpPr>
          <p:nvPr/>
        </p:nvSpPr>
        <p:spPr bwMode="auto">
          <a:xfrm>
            <a:off x="5369476" y="2420938"/>
            <a:ext cx="863600" cy="720725"/>
          </a:xfrm>
          <a:prstGeom prst="rect">
            <a:avLst/>
          </a:prstGeom>
          <a:solidFill>
            <a:srgbClr val="F4CD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8938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21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21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70" grpId="0" animBg="1"/>
      <p:bldP spid="121871" grpId="0" animBg="1"/>
      <p:bldP spid="121872" grpId="0" animBg="1"/>
      <p:bldP spid="121874" grpId="0" animBg="1"/>
      <p:bldP spid="121876" grpId="0" animBg="1"/>
      <p:bldP spid="121877" grpId="0" animBg="1"/>
      <p:bldP spid="121878" grpId="0" animBg="1"/>
      <p:bldP spid="121863" grpId="0" animBg="1"/>
      <p:bldP spid="121860" grpId="0" animBg="1"/>
      <p:bldP spid="121890" grpId="0" animBg="1"/>
      <p:bldP spid="121890" grpId="1" animBg="1"/>
      <p:bldP spid="12188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OLOR CORONARIO PH"/>
          <p:cNvPicPr>
            <a:picLocks noChangeAspect="1" noChangeArrowheads="1"/>
          </p:cNvPicPr>
          <p:nvPr/>
        </p:nvPicPr>
        <p:blipFill>
          <a:blip r:embed="rId2">
            <a:lum bright="-42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" r="32709" b="56296"/>
          <a:stretch>
            <a:fillRect/>
          </a:stretch>
        </p:blipFill>
        <p:spPr bwMode="auto">
          <a:xfrm>
            <a:off x="2339975" y="936625"/>
            <a:ext cx="4176713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3970338" y="5516563"/>
            <a:ext cx="8636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endParaRPr lang="es-ES" sz="1800"/>
          </a:p>
        </p:txBody>
      </p:sp>
      <p:sp>
        <p:nvSpPr>
          <p:cNvPr id="241681" name="Text Box 17"/>
          <p:cNvSpPr txBox="1">
            <a:spLocks noChangeArrowheads="1"/>
          </p:cNvSpPr>
          <p:nvPr/>
        </p:nvSpPr>
        <p:spPr bwMode="auto">
          <a:xfrm>
            <a:off x="5347756" y="3284984"/>
            <a:ext cx="3422650" cy="1035050"/>
          </a:xfrm>
          <a:prstGeom prst="rect">
            <a:avLst/>
          </a:prstGeom>
          <a:solidFill>
            <a:srgbClr val="B4EFAF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Interpretación</a:t>
            </a:r>
          </a:p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del dolor cardiaco como </a:t>
            </a:r>
          </a:p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que viene del brazo y tórax</a:t>
            </a:r>
          </a:p>
        </p:txBody>
      </p:sp>
      <p:sp>
        <p:nvSpPr>
          <p:cNvPr id="39941" name="Text Box 18"/>
          <p:cNvSpPr txBox="1">
            <a:spLocks noChangeArrowheads="1"/>
          </p:cNvSpPr>
          <p:nvPr/>
        </p:nvSpPr>
        <p:spPr bwMode="auto">
          <a:xfrm>
            <a:off x="6596063" y="333375"/>
            <a:ext cx="2139950" cy="914400"/>
          </a:xfrm>
          <a:prstGeom prst="rect">
            <a:avLst/>
          </a:prstGeom>
          <a:solidFill>
            <a:srgbClr val="B4EFA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000" b="0"/>
              <a:t>Convergencia</a:t>
            </a:r>
            <a:r>
              <a:rPr lang="es-ES" sz="1800" b="0"/>
              <a:t> </a:t>
            </a:r>
          </a:p>
          <a:p>
            <a:pPr algn="ctr" eaLnBrk="1" hangingPunct="1">
              <a:buClrTx/>
            </a:pPr>
            <a:r>
              <a:rPr lang="es-ES" b="0"/>
              <a:t>de entrada sensorial</a:t>
            </a:r>
          </a:p>
          <a:p>
            <a:pPr algn="ctr" eaLnBrk="1" hangingPunct="1">
              <a:buClrTx/>
            </a:pPr>
            <a:r>
              <a:rPr lang="es-ES" b="0"/>
              <a:t>Visceral y Somática</a:t>
            </a:r>
          </a:p>
        </p:txBody>
      </p:sp>
      <p:sp>
        <p:nvSpPr>
          <p:cNvPr id="39944" name="Rectangle 22"/>
          <p:cNvSpPr>
            <a:spLocks noChangeArrowheads="1"/>
          </p:cNvSpPr>
          <p:nvPr/>
        </p:nvSpPr>
        <p:spPr bwMode="auto">
          <a:xfrm>
            <a:off x="1403350" y="6021388"/>
            <a:ext cx="5048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41690" name="Text Box 26"/>
          <p:cNvSpPr txBox="1">
            <a:spLocks noChangeArrowheads="1"/>
          </p:cNvSpPr>
          <p:nvPr/>
        </p:nvSpPr>
        <p:spPr bwMode="auto">
          <a:xfrm>
            <a:off x="1145949" y="947241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1691" name="Text Box 27"/>
          <p:cNvSpPr txBox="1">
            <a:spLocks noChangeArrowheads="1"/>
          </p:cNvSpPr>
          <p:nvPr/>
        </p:nvSpPr>
        <p:spPr bwMode="auto">
          <a:xfrm>
            <a:off x="2007845" y="4581525"/>
            <a:ext cx="512672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¡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cerebro NO puede discriminar </a:t>
            </a:r>
          </a:p>
          <a:p>
            <a:pPr algn="ctr">
              <a:defRPr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dónde viene el dolor: </a:t>
            </a:r>
          </a:p>
          <a:p>
            <a:pPr algn="ctr">
              <a:defRPr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la pared o de una víscera!!</a:t>
            </a:r>
          </a:p>
        </p:txBody>
      </p:sp>
      <p:sp>
        <p:nvSpPr>
          <p:cNvPr id="39947" name="Oval 28"/>
          <p:cNvSpPr>
            <a:spLocks noChangeArrowheads="1"/>
          </p:cNvSpPr>
          <p:nvPr/>
        </p:nvSpPr>
        <p:spPr bwMode="auto">
          <a:xfrm>
            <a:off x="6011863" y="2276475"/>
            <a:ext cx="720725" cy="8651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39948" name="Oval 29"/>
          <p:cNvSpPr>
            <a:spLocks noChangeArrowheads="1"/>
          </p:cNvSpPr>
          <p:nvPr/>
        </p:nvSpPr>
        <p:spPr bwMode="auto">
          <a:xfrm rot="-1361065">
            <a:off x="3348038" y="2341563"/>
            <a:ext cx="1152525" cy="2238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41685" name="AutoShape 21"/>
          <p:cNvSpPr>
            <a:spLocks noChangeArrowheads="1"/>
          </p:cNvSpPr>
          <p:nvPr/>
        </p:nvSpPr>
        <p:spPr bwMode="auto">
          <a:xfrm rot="11583041">
            <a:off x="1979613" y="2349500"/>
            <a:ext cx="1970087" cy="1509713"/>
          </a:xfrm>
          <a:prstGeom prst="cloudCallout">
            <a:avLst>
              <a:gd name="adj1" fmla="val -57102"/>
              <a:gd name="adj2" fmla="val 81074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pPr algn="ctr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50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16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16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16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9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OLOR REFERIDO PH"/>
          <p:cNvPicPr>
            <a:picLocks noChangeAspect="1" noChangeArrowheads="1"/>
          </p:cNvPicPr>
          <p:nvPr/>
        </p:nvPicPr>
        <p:blipFill>
          <a:blip r:embed="rId2">
            <a:lum bright="-30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6" r="3900" b="9033"/>
          <a:stretch>
            <a:fillRect/>
          </a:stretch>
        </p:blipFill>
        <p:spPr bwMode="auto">
          <a:xfrm>
            <a:off x="2587625" y="1073150"/>
            <a:ext cx="4381500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4259" name="Text Box 3"/>
          <p:cNvSpPr txBox="1">
            <a:spLocks noChangeArrowheads="1"/>
          </p:cNvSpPr>
          <p:nvPr/>
        </p:nvSpPr>
        <p:spPr bwMode="auto">
          <a:xfrm>
            <a:off x="6308596" y="620713"/>
            <a:ext cx="2456121" cy="83099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Dolor coronario</a:t>
            </a:r>
          </a:p>
          <a:p>
            <a:pPr algn="ctr" eaLnBrk="1" hangingPunct="1">
              <a:buClrTx/>
            </a:pPr>
            <a:r>
              <a:rPr lang="es-ES_tradnl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referido </a:t>
            </a:r>
            <a:r>
              <a:rPr lang="es-ES_tradnl" sz="1800" dirty="0" smtClean="0"/>
              <a:t>A.</a:t>
            </a:r>
            <a:endParaRPr lang="es-ES_tradnl" sz="1800" dirty="0"/>
          </a:p>
        </p:txBody>
      </p:sp>
      <p:sp>
        <p:nvSpPr>
          <p:cNvPr id="224260" name="Text Box 4"/>
          <p:cNvSpPr txBox="1">
            <a:spLocks noChangeArrowheads="1"/>
          </p:cNvSpPr>
          <p:nvPr/>
        </p:nvSpPr>
        <p:spPr bwMode="auto">
          <a:xfrm>
            <a:off x="2124075" y="2970213"/>
            <a:ext cx="137953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B. Esófago</a:t>
            </a:r>
          </a:p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C. Vesícula</a:t>
            </a:r>
          </a:p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D. Duodeno</a:t>
            </a:r>
          </a:p>
        </p:txBody>
      </p:sp>
      <p:sp>
        <p:nvSpPr>
          <p:cNvPr id="224263" name="Line 7"/>
          <p:cNvSpPr>
            <a:spLocks noChangeShapeType="1"/>
          </p:cNvSpPr>
          <p:nvPr/>
        </p:nvSpPr>
        <p:spPr bwMode="auto">
          <a:xfrm flipH="1">
            <a:off x="5930900" y="1484313"/>
            <a:ext cx="719138" cy="7207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24264" name="Line 8"/>
          <p:cNvSpPr>
            <a:spLocks noChangeShapeType="1"/>
          </p:cNvSpPr>
          <p:nvPr/>
        </p:nvSpPr>
        <p:spPr bwMode="auto">
          <a:xfrm flipH="1">
            <a:off x="4778375" y="1412875"/>
            <a:ext cx="1512888" cy="2873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24265" name="Line 9"/>
          <p:cNvSpPr>
            <a:spLocks noChangeShapeType="1"/>
          </p:cNvSpPr>
          <p:nvPr/>
        </p:nvSpPr>
        <p:spPr bwMode="auto">
          <a:xfrm flipH="1">
            <a:off x="4057650" y="1484313"/>
            <a:ext cx="2233613" cy="11525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24267" name="Text Box 11"/>
          <p:cNvSpPr txBox="1">
            <a:spLocks noChangeArrowheads="1"/>
          </p:cNvSpPr>
          <p:nvPr/>
        </p:nvSpPr>
        <p:spPr bwMode="auto">
          <a:xfrm>
            <a:off x="611188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n-US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4269" name="Text Box 13"/>
          <p:cNvSpPr txBox="1">
            <a:spLocks noChangeArrowheads="1"/>
          </p:cNvSpPr>
          <p:nvPr/>
        </p:nvSpPr>
        <p:spPr bwMode="auto">
          <a:xfrm>
            <a:off x="922338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4271" name="Text Box 15"/>
          <p:cNvSpPr txBox="1">
            <a:spLocks noChangeArrowheads="1"/>
          </p:cNvSpPr>
          <p:nvPr/>
        </p:nvSpPr>
        <p:spPr bwMode="auto">
          <a:xfrm>
            <a:off x="395288" y="2757488"/>
            <a:ext cx="1655762" cy="134302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Otras vísceras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referidas a la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misma zona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el dolor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coronario</a:t>
            </a:r>
          </a:p>
        </p:txBody>
      </p:sp>
      <p:sp>
        <p:nvSpPr>
          <p:cNvPr id="224272" name="Text Box 16"/>
          <p:cNvSpPr txBox="1">
            <a:spLocks noChangeArrowheads="1"/>
          </p:cNvSpPr>
          <p:nvPr/>
        </p:nvSpPr>
        <p:spPr bwMode="auto">
          <a:xfrm>
            <a:off x="539750" y="5589588"/>
            <a:ext cx="11890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¡Ojo!</a:t>
            </a:r>
          </a:p>
        </p:txBody>
      </p:sp>
      <p:sp>
        <p:nvSpPr>
          <p:cNvPr id="224273" name="Text Box 17"/>
          <p:cNvSpPr txBox="1">
            <a:spLocks noChangeArrowheads="1"/>
          </p:cNvSpPr>
          <p:nvPr/>
        </p:nvSpPr>
        <p:spPr bwMode="auto">
          <a:xfrm>
            <a:off x="1835150" y="5661025"/>
            <a:ext cx="71024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E2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¡No confundir dolor cardiaco con gases!!</a:t>
            </a:r>
          </a:p>
        </p:txBody>
      </p:sp>
      <p:sp>
        <p:nvSpPr>
          <p:cNvPr id="224274" name="Text Box 18"/>
          <p:cNvSpPr txBox="1">
            <a:spLocks noChangeArrowheads="1"/>
          </p:cNvSpPr>
          <p:nvPr/>
        </p:nvSpPr>
        <p:spPr bwMode="auto">
          <a:xfrm>
            <a:off x="6838950" y="2627243"/>
            <a:ext cx="1944687" cy="17543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777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Aferentes </a:t>
            </a:r>
          </a:p>
          <a:p>
            <a:pPr algn="ctr"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viscerales de </a:t>
            </a:r>
          </a:p>
          <a:p>
            <a:pPr algn="ctr">
              <a:defRPr/>
            </a:pPr>
            <a:r>
              <a:rPr lang="es-ES_tradnl" sz="1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más de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un órgano </a:t>
            </a:r>
          </a:p>
          <a:p>
            <a:pPr algn="ctr"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convergen en </a:t>
            </a:r>
          </a:p>
          <a:p>
            <a:pPr algn="ctr"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asta dorsal</a:t>
            </a:r>
          </a:p>
        </p:txBody>
      </p:sp>
      <p:sp>
        <p:nvSpPr>
          <p:cNvPr id="40975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4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4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4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0" grpId="0"/>
      <p:bldP spid="224271" grpId="0" animBg="1"/>
      <p:bldP spid="224272" grpId="0"/>
      <p:bldP spid="224273" grpId="0"/>
      <p:bldP spid="22427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5"/>
          <p:cNvSpPr txBox="1">
            <a:spLocks noChangeArrowheads="1"/>
          </p:cNvSpPr>
          <p:nvPr/>
        </p:nvSpPr>
        <p:spPr bwMode="auto">
          <a:xfrm>
            <a:off x="2357437" y="995362"/>
            <a:ext cx="4495141" cy="830997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698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400" b="0" dirty="0" smtClean="0"/>
              <a:t>Resumen</a:t>
            </a:r>
          </a:p>
          <a:p>
            <a:pPr algn="ctr" eaLnBrk="1" hangingPunct="1"/>
            <a:r>
              <a:rPr lang="es-ES_tradnl" sz="2400" b="0" dirty="0" smtClean="0"/>
              <a:t>Entrada </a:t>
            </a:r>
            <a:r>
              <a:rPr lang="es-ES_tradnl" sz="2400" b="0" dirty="0"/>
              <a:t>Sensorial Autonómica</a:t>
            </a:r>
          </a:p>
        </p:txBody>
      </p:sp>
      <p:sp>
        <p:nvSpPr>
          <p:cNvPr id="216070" name="Text Box 6"/>
          <p:cNvSpPr txBox="1">
            <a:spLocks noChangeArrowheads="1"/>
          </p:cNvSpPr>
          <p:nvPr/>
        </p:nvSpPr>
        <p:spPr bwMode="auto">
          <a:xfrm>
            <a:off x="1332631" y="1979471"/>
            <a:ext cx="6335713" cy="4068762"/>
          </a:xfrm>
          <a:prstGeom prst="rect">
            <a:avLst/>
          </a:prstGeom>
          <a:solidFill>
            <a:srgbClr val="D3E0FD"/>
          </a:solidFill>
          <a:ln w="28575" algn="ctr">
            <a:solidFill>
              <a:srgbClr val="436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698E00"/>
              </a:buClr>
            </a:pPr>
            <a:r>
              <a:rPr lang="es-ES_tradnl" sz="1200" dirty="0"/>
              <a:t> </a:t>
            </a:r>
          </a:p>
          <a:p>
            <a:pPr eaLnBrk="1" hangingPunct="1">
              <a:buClr>
                <a:schemeClr val="accent2"/>
              </a:buClr>
              <a:buSzPct val="200000"/>
              <a:buFontTx/>
              <a:buChar char="•"/>
            </a:pPr>
            <a:r>
              <a:rPr lang="es-ES_tradnl" dirty="0"/>
              <a:t> </a:t>
            </a:r>
            <a:r>
              <a:rPr lang="es-ES_tradnl" sz="1800" b="0" dirty="0" err="1"/>
              <a:t>Inf</a:t>
            </a:r>
            <a:r>
              <a:rPr lang="es-ES_tradnl" sz="1800" b="0" dirty="0"/>
              <a:t>. </a:t>
            </a:r>
            <a:r>
              <a:rPr lang="es-ES_tradnl" sz="1800" b="0" dirty="0" smtClean="0"/>
              <a:t>Sensorial </a:t>
            </a:r>
            <a:r>
              <a:rPr lang="es-ES_tradnl" sz="1800" b="0" dirty="0"/>
              <a:t>del medio </a:t>
            </a:r>
            <a:r>
              <a:rPr lang="es-ES_tradnl" sz="1800" b="0" dirty="0" err="1"/>
              <a:t>Int</a:t>
            </a:r>
            <a:r>
              <a:rPr lang="es-ES_tradnl" sz="1800" b="0" dirty="0"/>
              <a:t>, Ext. y </a:t>
            </a:r>
            <a:r>
              <a:rPr lang="es-ES_tradnl" sz="1800" b="0" dirty="0" smtClean="0"/>
              <a:t>de la </a:t>
            </a:r>
            <a:r>
              <a:rPr lang="es-ES_tradnl" sz="1800" b="0" dirty="0"/>
              <a:t>pared</a:t>
            </a:r>
          </a:p>
          <a:p>
            <a:pPr eaLnBrk="1" hangingPunct="1">
              <a:buClr>
                <a:schemeClr val="accent2"/>
              </a:buClr>
              <a:buSzPct val="200000"/>
            </a:pPr>
            <a:endParaRPr lang="es-ES_tradnl" sz="1200" b="0" dirty="0"/>
          </a:p>
          <a:p>
            <a:pPr eaLnBrk="1" hangingPunct="1">
              <a:buClr>
                <a:schemeClr val="accent2"/>
              </a:buClr>
              <a:buSzPct val="200000"/>
              <a:buFontTx/>
              <a:buChar char="•"/>
            </a:pPr>
            <a:r>
              <a:rPr lang="es-ES_tradnl" dirty="0"/>
              <a:t> </a:t>
            </a:r>
            <a:r>
              <a:rPr lang="es-ES_tradnl" sz="1800" dirty="0" err="1"/>
              <a:t>Inf</a:t>
            </a:r>
            <a:r>
              <a:rPr lang="es-ES_tradnl" sz="1800" dirty="0"/>
              <a:t>. dolor </a:t>
            </a:r>
            <a:r>
              <a:rPr lang="es-ES_tradnl" sz="1800" b="0" dirty="0"/>
              <a:t>visceral</a:t>
            </a:r>
            <a:r>
              <a:rPr lang="es-ES_tradnl" sz="1800" dirty="0"/>
              <a:t> </a:t>
            </a:r>
            <a:r>
              <a:rPr lang="es-ES_tradnl" sz="1800" b="0" dirty="0"/>
              <a:t>por</a:t>
            </a:r>
            <a:r>
              <a:rPr lang="es-ES_tradnl" sz="1800" dirty="0"/>
              <a:t> </a:t>
            </a:r>
            <a:r>
              <a:rPr lang="es-ES_tradnl" sz="1800" b="0" dirty="0" err="1" smtClean="0"/>
              <a:t>af</a:t>
            </a:r>
            <a:r>
              <a:rPr lang="es-ES_tradnl" sz="1800" b="0" dirty="0"/>
              <a:t>.</a:t>
            </a:r>
            <a:r>
              <a:rPr lang="es-ES_tradnl" sz="1800" b="0" dirty="0" smtClean="0"/>
              <a:t> 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simpáticas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buClr>
                <a:schemeClr val="accent2"/>
              </a:buClr>
              <a:buSzPct val="200000"/>
            </a:pPr>
            <a:r>
              <a:rPr lang="es-ES_tradnl" sz="1800" dirty="0"/>
              <a:t>  </a:t>
            </a:r>
            <a:r>
              <a:rPr lang="es-ES_tradnl" sz="1800" dirty="0" smtClean="0"/>
              <a:t>Otra </a:t>
            </a:r>
            <a:r>
              <a:rPr lang="es-ES_tradnl" sz="1800" dirty="0" err="1"/>
              <a:t>inf</a:t>
            </a:r>
            <a:r>
              <a:rPr lang="es-ES_tradnl" sz="1800" dirty="0"/>
              <a:t>. </a:t>
            </a:r>
            <a:r>
              <a:rPr lang="es-ES_tradnl" sz="1800" b="0" dirty="0"/>
              <a:t>sensorial por</a:t>
            </a:r>
            <a:r>
              <a:rPr lang="es-ES_tradnl" sz="1800" dirty="0"/>
              <a:t> </a:t>
            </a:r>
            <a:r>
              <a:rPr lang="es-ES_tradnl" sz="1800" b="0" dirty="0" err="1"/>
              <a:t>af</a:t>
            </a:r>
            <a:r>
              <a:rPr lang="es-ES_tradnl" sz="1800" b="0" dirty="0"/>
              <a:t>. 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parasimpáticas</a:t>
            </a:r>
            <a:r>
              <a:rPr lang="es-ES_tradnl" dirty="0"/>
              <a:t> </a:t>
            </a:r>
          </a:p>
          <a:p>
            <a:pPr eaLnBrk="1" hangingPunct="1">
              <a:buClr>
                <a:schemeClr val="accent2"/>
              </a:buClr>
              <a:buSzPct val="200000"/>
            </a:pPr>
            <a:endParaRPr lang="es-ES_tradnl" sz="1200" dirty="0"/>
          </a:p>
          <a:p>
            <a:pPr eaLnBrk="1" hangingPunct="1">
              <a:buClr>
                <a:schemeClr val="accent2"/>
              </a:buClr>
              <a:buSzPct val="200000"/>
              <a:buFontTx/>
              <a:buChar char="•"/>
            </a:pPr>
            <a:r>
              <a:rPr lang="es-ES_tradnl" dirty="0"/>
              <a:t> </a:t>
            </a:r>
            <a:r>
              <a:rPr lang="es-ES_tradnl" sz="1800" b="0" dirty="0"/>
              <a:t>N. parasimpáticos llevan </a:t>
            </a:r>
            <a:r>
              <a:rPr lang="es-ES_tradnl" sz="1800" dirty="0"/>
              <a:t>más</a:t>
            </a:r>
            <a:r>
              <a:rPr lang="es-ES_tradnl" sz="1800" b="0" dirty="0"/>
              <a:t> aferencias viscerales</a:t>
            </a:r>
          </a:p>
          <a:p>
            <a:pPr eaLnBrk="1" hangingPunct="1">
              <a:buClr>
                <a:schemeClr val="accent2"/>
              </a:buClr>
              <a:buSzPct val="200000"/>
            </a:pPr>
            <a:r>
              <a:rPr lang="es-ES_tradnl" sz="1000" dirty="0"/>
              <a:t> </a:t>
            </a:r>
          </a:p>
          <a:p>
            <a:pPr eaLnBrk="1" hangingPunct="1">
              <a:buClr>
                <a:schemeClr val="accent2"/>
              </a:buClr>
              <a:buSzPct val="200000"/>
              <a:buFontTx/>
              <a:buChar char="•"/>
            </a:pPr>
            <a:r>
              <a:rPr lang="es-ES_tradnl" dirty="0"/>
              <a:t> </a:t>
            </a:r>
            <a:r>
              <a:rPr lang="es-ES_tradnl" sz="1800" dirty="0"/>
              <a:t>Baja densidad </a:t>
            </a:r>
            <a:r>
              <a:rPr lang="es-ES_tradnl" sz="1800" b="0" dirty="0"/>
              <a:t>de </a:t>
            </a:r>
            <a:r>
              <a:rPr lang="es-ES_tradnl" sz="1800" b="0" dirty="0" err="1"/>
              <a:t>recept</a:t>
            </a:r>
            <a:r>
              <a:rPr lang="es-ES_tradnl" sz="1800" b="0" dirty="0"/>
              <a:t>. viscerales 10% vs. piel 90%</a:t>
            </a:r>
          </a:p>
          <a:p>
            <a:pPr eaLnBrk="1" hangingPunct="1">
              <a:buClr>
                <a:schemeClr val="accent2"/>
              </a:buClr>
              <a:buSzPct val="200000"/>
            </a:pPr>
            <a:endParaRPr lang="es-ES_tradnl" sz="1200" b="0" dirty="0"/>
          </a:p>
          <a:p>
            <a:pPr eaLnBrk="1" hangingPunct="1">
              <a:buClr>
                <a:schemeClr val="accent2"/>
              </a:buClr>
              <a:buSzPct val="200000"/>
              <a:buFontTx/>
              <a:buChar char="•"/>
            </a:pPr>
            <a:r>
              <a:rPr lang="es-ES_tradnl" dirty="0"/>
              <a:t> </a:t>
            </a:r>
            <a:r>
              <a:rPr lang="es-ES_tradnl" sz="1800" b="0" dirty="0"/>
              <a:t>Sensación visceral consciente </a:t>
            </a:r>
            <a:r>
              <a:rPr lang="es-ES_tradnl" sz="1800" u="sng" dirty="0"/>
              <a:t>no es </a:t>
            </a:r>
            <a:r>
              <a:rPr lang="es-ES_tradnl" sz="1800" b="0" dirty="0"/>
              <a:t>bien localizada</a:t>
            </a:r>
          </a:p>
          <a:p>
            <a:pPr eaLnBrk="1" hangingPunct="1">
              <a:buClr>
                <a:schemeClr val="accent2"/>
              </a:buClr>
              <a:buSzPct val="200000"/>
            </a:pPr>
            <a:r>
              <a:rPr lang="es-ES_tradnl" sz="1800" b="0" dirty="0"/>
              <a:t>    Dolor visceral con frecuencia es referido </a:t>
            </a:r>
          </a:p>
          <a:p>
            <a:pPr eaLnBrk="1" hangingPunct="1">
              <a:buClr>
                <a:schemeClr val="accent2"/>
              </a:buClr>
              <a:buSzPct val="200000"/>
            </a:pPr>
            <a:endParaRPr lang="es-ES_tradnl" sz="1200" b="0" dirty="0"/>
          </a:p>
          <a:p>
            <a:pPr eaLnBrk="1" hangingPunct="1">
              <a:buClr>
                <a:schemeClr val="accent2"/>
              </a:buClr>
              <a:buSzPct val="200000"/>
              <a:buFontTx/>
              <a:buChar char="•"/>
            </a:pPr>
            <a:r>
              <a:rPr lang="es-ES_tradnl" dirty="0"/>
              <a:t> </a:t>
            </a:r>
            <a:r>
              <a:rPr lang="es-ES_tradnl" sz="1800" b="0" dirty="0"/>
              <a:t>No hay percepción </a:t>
            </a:r>
            <a:r>
              <a:rPr lang="es-ES_tradnl" sz="1800" b="0" dirty="0" smtClean="0"/>
              <a:t>consciente de </a:t>
            </a:r>
            <a:r>
              <a:rPr lang="es-ES_tradnl" sz="1800" b="0" dirty="0"/>
              <a:t>la mayoría de señales </a:t>
            </a:r>
          </a:p>
          <a:p>
            <a:pPr eaLnBrk="1" hangingPunct="1">
              <a:buClr>
                <a:schemeClr val="accent2"/>
              </a:buClr>
              <a:buSzPct val="200000"/>
            </a:pPr>
            <a:r>
              <a:rPr lang="es-ES_tradnl" sz="1800" b="0" dirty="0"/>
              <a:t>   Hay percepción de dolor, náusea, vejiga llena, tensión    </a:t>
            </a:r>
          </a:p>
          <a:p>
            <a:pPr eaLnBrk="1" hangingPunct="1">
              <a:buClr>
                <a:schemeClr val="accent2"/>
              </a:buClr>
              <a:buSzPct val="200000"/>
            </a:pPr>
            <a:r>
              <a:rPr lang="es-ES_tradnl" sz="1800" b="0" dirty="0"/>
              <a:t>   sexual que lleva a mantener homeostasis</a:t>
            </a:r>
          </a:p>
          <a:p>
            <a:pPr eaLnBrk="1" hangingPunct="1">
              <a:buClr>
                <a:srgbClr val="698E00"/>
              </a:buClr>
            </a:pPr>
            <a:endParaRPr lang="es-ES_tradnl" sz="900" b="0" dirty="0"/>
          </a:p>
        </p:txBody>
      </p:sp>
      <p:sp>
        <p:nvSpPr>
          <p:cNvPr id="216071" name="Text Box 7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6072" name="Text Box 8"/>
          <p:cNvSpPr txBox="1">
            <a:spLocks noChangeArrowheads="1"/>
          </p:cNvSpPr>
          <p:nvPr/>
        </p:nvSpPr>
        <p:spPr bwMode="auto">
          <a:xfrm>
            <a:off x="8270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5" descr="DIF EN EFERENTES MOTORES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6" t="3732" r="22049" b="4144"/>
          <a:stretch>
            <a:fillRect/>
          </a:stretch>
        </p:blipFill>
        <p:spPr bwMode="auto">
          <a:xfrm>
            <a:off x="4859338" y="908050"/>
            <a:ext cx="2808287" cy="53292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6"/>
          <p:cNvSpPr>
            <a:spLocks noChangeArrowheads="1"/>
          </p:cNvSpPr>
          <p:nvPr/>
        </p:nvSpPr>
        <p:spPr bwMode="auto">
          <a:xfrm>
            <a:off x="6516688" y="2924175"/>
            <a:ext cx="936625" cy="50482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endParaRPr lang="es-ES"/>
          </a:p>
        </p:txBody>
      </p: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6588125" y="908050"/>
            <a:ext cx="1079500" cy="5329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endParaRPr lang="es-ES" b="0"/>
          </a:p>
        </p:txBody>
      </p:sp>
      <p:sp>
        <p:nvSpPr>
          <p:cNvPr id="43014" name="Rectangle 8"/>
          <p:cNvSpPr>
            <a:spLocks noChangeArrowheads="1"/>
          </p:cNvSpPr>
          <p:nvPr/>
        </p:nvSpPr>
        <p:spPr bwMode="auto">
          <a:xfrm>
            <a:off x="6661150" y="2276475"/>
            <a:ext cx="7905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015" name="Text Box 9"/>
          <p:cNvSpPr txBox="1">
            <a:spLocks noChangeArrowheads="1"/>
          </p:cNvSpPr>
          <p:nvPr/>
        </p:nvSpPr>
        <p:spPr bwMode="auto">
          <a:xfrm>
            <a:off x="6516688" y="2060575"/>
            <a:ext cx="936625" cy="517525"/>
          </a:xfrm>
          <a:prstGeom prst="rect">
            <a:avLst/>
          </a:prstGeom>
          <a:solidFill>
            <a:srgbClr val="B3E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400"/>
              <a:t>Entrada </a:t>
            </a:r>
          </a:p>
          <a:p>
            <a:pPr eaLnBrk="1" hangingPunct="1">
              <a:buClrTx/>
            </a:pPr>
            <a:r>
              <a:rPr lang="es-ES" sz="1400"/>
              <a:t>sensorial</a:t>
            </a:r>
          </a:p>
        </p:txBody>
      </p:sp>
      <p:sp>
        <p:nvSpPr>
          <p:cNvPr id="43016" name="Rectangle 10"/>
          <p:cNvSpPr>
            <a:spLocks noChangeArrowheads="1"/>
          </p:cNvSpPr>
          <p:nvPr/>
        </p:nvSpPr>
        <p:spPr bwMode="auto">
          <a:xfrm>
            <a:off x="6875463" y="1484313"/>
            <a:ext cx="4333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017" name="Rectangle 11"/>
          <p:cNvSpPr>
            <a:spLocks noChangeArrowheads="1"/>
          </p:cNvSpPr>
          <p:nvPr/>
        </p:nvSpPr>
        <p:spPr bwMode="auto">
          <a:xfrm>
            <a:off x="4787900" y="908050"/>
            <a:ext cx="647700" cy="34575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43018" name="Text Box 12"/>
          <p:cNvSpPr txBox="1">
            <a:spLocks noChangeArrowheads="1"/>
          </p:cNvSpPr>
          <p:nvPr/>
        </p:nvSpPr>
        <p:spPr bwMode="auto">
          <a:xfrm>
            <a:off x="6877050" y="3260725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" b="0"/>
          </a:p>
        </p:txBody>
      </p:sp>
      <p:sp>
        <p:nvSpPr>
          <p:cNvPr id="251917" name="Text Box 13"/>
          <p:cNvSpPr txBox="1">
            <a:spLocks noChangeArrowheads="1"/>
          </p:cNvSpPr>
          <p:nvPr/>
        </p:nvSpPr>
        <p:spPr bwMode="auto">
          <a:xfrm>
            <a:off x="6156325" y="1462088"/>
            <a:ext cx="1893888" cy="485775"/>
          </a:xfrm>
          <a:prstGeom prst="rect">
            <a:avLst/>
          </a:prstGeom>
          <a:solidFill>
            <a:srgbClr val="B6F600"/>
          </a:solidFill>
          <a:ln w="28575" algn="ctr">
            <a:solidFill>
              <a:srgbClr val="5D7E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</a:t>
            </a:r>
          </a:p>
        </p:txBody>
      </p:sp>
      <p:sp>
        <p:nvSpPr>
          <p:cNvPr id="251918" name="Text Box 14"/>
          <p:cNvSpPr txBox="1">
            <a:spLocks noChangeArrowheads="1"/>
          </p:cNvSpPr>
          <p:nvPr/>
        </p:nvSpPr>
        <p:spPr bwMode="auto">
          <a:xfrm>
            <a:off x="5148263" y="5734050"/>
            <a:ext cx="1044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</p:txBody>
      </p:sp>
      <p:sp>
        <p:nvSpPr>
          <p:cNvPr id="43021" name="Rectangle 15"/>
          <p:cNvSpPr>
            <a:spLocks noChangeArrowheads="1"/>
          </p:cNvSpPr>
          <p:nvPr/>
        </p:nvSpPr>
        <p:spPr bwMode="auto">
          <a:xfrm>
            <a:off x="4859338" y="908050"/>
            <a:ext cx="576262" cy="34575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43022" name="Rectangle 16"/>
          <p:cNvSpPr>
            <a:spLocks noChangeArrowheads="1"/>
          </p:cNvSpPr>
          <p:nvPr/>
        </p:nvSpPr>
        <p:spPr bwMode="auto">
          <a:xfrm>
            <a:off x="5940425" y="4005263"/>
            <a:ext cx="719138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43023" name="Rectangle 17"/>
          <p:cNvSpPr>
            <a:spLocks noChangeArrowheads="1"/>
          </p:cNvSpPr>
          <p:nvPr/>
        </p:nvSpPr>
        <p:spPr bwMode="auto">
          <a:xfrm>
            <a:off x="6083300" y="2997200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43024" name="Rectangle 18"/>
          <p:cNvSpPr>
            <a:spLocks noChangeArrowheads="1"/>
          </p:cNvSpPr>
          <p:nvPr/>
        </p:nvSpPr>
        <p:spPr bwMode="auto">
          <a:xfrm>
            <a:off x="5940425" y="3213100"/>
            <a:ext cx="792163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51923" name="Text Box 19"/>
          <p:cNvSpPr txBox="1">
            <a:spLocks noChangeArrowheads="1"/>
          </p:cNvSpPr>
          <p:nvPr/>
        </p:nvSpPr>
        <p:spPr bwMode="auto">
          <a:xfrm>
            <a:off x="6516688" y="3271838"/>
            <a:ext cx="785812" cy="517525"/>
          </a:xfrm>
          <a:prstGeom prst="rect">
            <a:avLst/>
          </a:prstGeom>
          <a:solidFill>
            <a:srgbClr val="FC9A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Salida </a:t>
            </a:r>
          </a:p>
          <a:p>
            <a:pPr>
              <a:buClrTx/>
              <a:defRPr/>
            </a:pPr>
            <a:r>
              <a:rPr lang="es-ES_tradnl" sz="1400">
                <a:effectLst>
                  <a:outerShdw blurRad="38100" dist="38100" dir="2700000" algn="tl">
                    <a:srgbClr val="FFFFFF"/>
                  </a:outerShdw>
                </a:effectLst>
              </a:rPr>
              <a:t>motora</a:t>
            </a:r>
          </a:p>
        </p:txBody>
      </p:sp>
      <p:sp>
        <p:nvSpPr>
          <p:cNvPr id="43026" name="Line 20"/>
          <p:cNvSpPr>
            <a:spLocks noChangeShapeType="1"/>
          </p:cNvSpPr>
          <p:nvPr/>
        </p:nvSpPr>
        <p:spPr bwMode="auto">
          <a:xfrm flipH="1" flipV="1">
            <a:off x="5724525" y="3141663"/>
            <a:ext cx="7921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3027" name="Line 21"/>
          <p:cNvSpPr>
            <a:spLocks noChangeShapeType="1"/>
          </p:cNvSpPr>
          <p:nvPr/>
        </p:nvSpPr>
        <p:spPr bwMode="auto">
          <a:xfrm flipV="1">
            <a:off x="5580063" y="3716338"/>
            <a:ext cx="9366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3028" name="Rectangle 22"/>
          <p:cNvSpPr>
            <a:spLocks noChangeArrowheads="1"/>
          </p:cNvSpPr>
          <p:nvPr/>
        </p:nvSpPr>
        <p:spPr bwMode="auto">
          <a:xfrm>
            <a:off x="6227763" y="5230813"/>
            <a:ext cx="57467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51928" name="Text Box 24"/>
          <p:cNvSpPr txBox="1">
            <a:spLocks noChangeArrowheads="1"/>
          </p:cNvSpPr>
          <p:nvPr/>
        </p:nvSpPr>
        <p:spPr bwMode="auto">
          <a:xfrm>
            <a:off x="6300788" y="5516563"/>
            <a:ext cx="1168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1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Bradicardia</a:t>
            </a:r>
          </a:p>
          <a:p>
            <a:pPr>
              <a:buClrTx/>
              <a:defRPr/>
            </a:pPr>
            <a:r>
              <a:rPr lang="es-ES_tradnl" sz="1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Taquicardia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51908" name="Rectangle 4"/>
          <p:cNvSpPr>
            <a:spLocks noChangeArrowheads="1"/>
          </p:cNvSpPr>
          <p:nvPr/>
        </p:nvSpPr>
        <p:spPr bwMode="auto">
          <a:xfrm>
            <a:off x="403225" y="2133600"/>
            <a:ext cx="4823756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>
              <a:buClrTx/>
              <a:defRPr/>
            </a:pPr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 Anatomía Funcional</a:t>
            </a:r>
          </a:p>
          <a:p>
            <a:pPr marL="457200" indent="-457200">
              <a:buClrTx/>
              <a:defRPr/>
            </a:pPr>
            <a:r>
              <a:rPr lang="es-ES_tradnl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</a:p>
          <a:p>
            <a:pPr marL="457200" indent="-457200"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 Entrada sensorial visceral</a:t>
            </a:r>
          </a:p>
          <a:p>
            <a:pPr marL="457200" indent="-457200">
              <a:buClrTx/>
              <a:defRPr/>
            </a:pPr>
            <a:endParaRPr lang="es-ES_tradnl" sz="1000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57200" indent="-457200">
              <a:buClrTx/>
              <a:defRPr/>
            </a:pPr>
            <a:r>
              <a:rPr lang="es-ES_tradnl" sz="2800" b="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es-ES_tradnl" sz="28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s-ES_tradnl" sz="2800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Centros integración</a:t>
            </a:r>
          </a:p>
          <a:p>
            <a:pPr marL="457200" indent="-457200">
              <a:buClrTx/>
              <a:defRPr/>
            </a:pPr>
            <a:endParaRPr lang="es-ES_tradnl" sz="1000" b="0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57200" indent="-457200">
              <a:buClrTx/>
              <a:defRPr/>
            </a:pPr>
            <a:r>
              <a:rPr lang="es-ES_tradnl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3. Salida motora visceral</a:t>
            </a:r>
          </a:p>
        </p:txBody>
      </p:sp>
      <p:sp>
        <p:nvSpPr>
          <p:cNvPr id="24" name="Text Box 43"/>
          <p:cNvSpPr txBox="1">
            <a:spLocks noChangeArrowheads="1"/>
          </p:cNvSpPr>
          <p:nvPr/>
        </p:nvSpPr>
        <p:spPr bwMode="auto">
          <a:xfrm>
            <a:off x="6948488" y="571500"/>
            <a:ext cx="1349375" cy="730250"/>
          </a:xfrm>
          <a:prstGeom prst="rect">
            <a:avLst/>
          </a:prstGeom>
          <a:solidFill>
            <a:srgbClr val="A3FBA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40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35982" y="4076700"/>
            <a:ext cx="1269898" cy="707886"/>
          </a:xfrm>
          <a:prstGeom prst="rect">
            <a:avLst/>
          </a:prstGeom>
          <a:solidFill>
            <a:srgbClr val="8FC2F1"/>
          </a:solidFill>
          <a:ln w="28575">
            <a:solidFill>
              <a:srgbClr val="CC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VE" sz="2000" b="1"/>
              <a:t>Entrada </a:t>
            </a:r>
          </a:p>
          <a:p>
            <a:pPr algn="ctr" eaLnBrk="1" hangingPunct="1"/>
            <a:r>
              <a:rPr lang="es-ES" altLang="es-VE" sz="2000" b="1"/>
              <a:t>sensorial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47153" y="2349500"/>
            <a:ext cx="2448107" cy="1077218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VE" sz="3200" b="1"/>
              <a:t>Centros</a:t>
            </a:r>
          </a:p>
          <a:p>
            <a:pPr algn="ctr" eaLnBrk="1" hangingPunct="1"/>
            <a:r>
              <a:rPr lang="es-ES" altLang="es-VE" sz="3200" b="1"/>
              <a:t>Integración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084888" y="4076700"/>
            <a:ext cx="1244600" cy="850900"/>
          </a:xfrm>
          <a:prstGeom prst="rect">
            <a:avLst/>
          </a:prstGeom>
          <a:solidFill>
            <a:srgbClr val="FC9AD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VE" sz="2400" b="1"/>
              <a:t>Salida </a:t>
            </a:r>
          </a:p>
          <a:p>
            <a:pPr algn="ctr" eaLnBrk="1" hangingPunct="1"/>
            <a:r>
              <a:rPr lang="es-ES" altLang="es-VE" sz="2400" b="1"/>
              <a:t>motora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V="1">
            <a:off x="2195513" y="3426718"/>
            <a:ext cx="1151639" cy="63434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5795260" y="3429000"/>
            <a:ext cx="864303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580063" y="4965154"/>
            <a:ext cx="33131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VE" dirty="0"/>
              <a:t>Músculo cardiaco</a:t>
            </a:r>
          </a:p>
          <a:p>
            <a:pPr eaLnBrk="1" hangingPunct="1"/>
            <a:r>
              <a:rPr lang="es-ES_tradnl" altLang="es-VE" b="1" dirty="0" smtClean="0"/>
              <a:t>Músculo </a:t>
            </a:r>
            <a:r>
              <a:rPr lang="es-ES_tradnl" altLang="es-VE" b="1" dirty="0"/>
              <a:t>liso vascular</a:t>
            </a:r>
          </a:p>
          <a:p>
            <a:pPr eaLnBrk="1" hangingPunct="1"/>
            <a:r>
              <a:rPr lang="es-ES_tradnl" altLang="es-VE" b="1" dirty="0" smtClean="0"/>
              <a:t>Músculo </a:t>
            </a:r>
            <a:r>
              <a:rPr lang="es-ES_tradnl" altLang="es-VE" b="1" dirty="0"/>
              <a:t>liso vísceras huecas</a:t>
            </a:r>
          </a:p>
          <a:p>
            <a:pPr eaLnBrk="1" hangingPunct="1"/>
            <a:r>
              <a:rPr lang="es-ES_tradnl" altLang="es-VE" b="1" dirty="0"/>
              <a:t>Glándulas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66800" y="4203979"/>
            <a:ext cx="530225" cy="485775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VE" sz="2400" b="1"/>
              <a:t>1.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593969" y="2516415"/>
            <a:ext cx="612668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CCFF66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VE" sz="3200" b="1"/>
              <a:t>2.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435600" y="4221163"/>
            <a:ext cx="530225" cy="485775"/>
          </a:xfrm>
          <a:prstGeom prst="rect">
            <a:avLst/>
          </a:prstGeom>
          <a:solidFill>
            <a:srgbClr val="FF3399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VE" sz="2400" b="1"/>
              <a:t>3.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971550" y="11541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*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331913" y="11541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*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163888" y="1557338"/>
            <a:ext cx="281463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240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Organización SNA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948488" y="404813"/>
            <a:ext cx="1655762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457200" indent="-457200" algn="ctr">
              <a:defRPr/>
            </a:pPr>
            <a:r>
              <a:rPr lang="es-ES_tradnl">
                <a:solidFill>
                  <a:srgbClr val="007774"/>
                </a:solidFill>
                <a:cs typeface="+mn-cs"/>
              </a:rPr>
              <a:t>II. Anatomía funcional</a:t>
            </a:r>
            <a:endParaRPr lang="es-ES_tradnl">
              <a:cs typeface="+mn-cs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659563" y="6519047"/>
            <a:ext cx="240117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VE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altLang="es-VE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altLang="es-VE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965127" y="2411055"/>
            <a:ext cx="26484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Difusa, sustancia gris</a:t>
            </a:r>
          </a:p>
          <a:p>
            <a:r>
              <a:rPr lang="es-VE" dirty="0"/>
              <a:t>t</a:t>
            </a:r>
            <a:r>
              <a:rPr lang="es-VE" dirty="0" smtClean="0"/>
              <a:t>ractos y regiones:</a:t>
            </a:r>
          </a:p>
          <a:p>
            <a:r>
              <a:rPr lang="es-VE" dirty="0"/>
              <a:t>m</a:t>
            </a:r>
            <a:r>
              <a:rPr lang="es-VE" dirty="0" smtClean="0"/>
              <a:t>édula, tallo, </a:t>
            </a:r>
            <a:r>
              <a:rPr lang="es-VE" dirty="0" err="1" smtClean="0"/>
              <a:t>diencéfalo</a:t>
            </a:r>
            <a:endParaRPr lang="es-VE" dirty="0" smtClean="0"/>
          </a:p>
          <a:p>
            <a:r>
              <a:rPr lang="es-VE" dirty="0" smtClean="0"/>
              <a:t>y telencéfalo</a:t>
            </a:r>
            <a:endParaRPr lang="es-VE" dirty="0"/>
          </a:p>
        </p:txBody>
      </p:sp>
      <p:sp>
        <p:nvSpPr>
          <p:cNvPr id="19" name="18 CuadroTexto"/>
          <p:cNvSpPr txBox="1"/>
          <p:nvPr/>
        </p:nvSpPr>
        <p:spPr>
          <a:xfrm>
            <a:off x="7329488" y="4171662"/>
            <a:ext cx="1544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/>
              <a:t>Div</a:t>
            </a:r>
            <a:r>
              <a:rPr lang="es-VE" sz="1400" dirty="0" smtClean="0"/>
              <a:t>. Simpática</a:t>
            </a:r>
          </a:p>
          <a:p>
            <a:r>
              <a:rPr lang="es-VE" sz="1400" dirty="0" smtClean="0"/>
              <a:t>y parasimpática</a:t>
            </a:r>
            <a:endParaRPr lang="es-VE" sz="1400" dirty="0"/>
          </a:p>
        </p:txBody>
      </p:sp>
    </p:spTree>
    <p:extLst>
      <p:ext uri="{BB962C8B-B14F-4D97-AF65-F5344CB8AC3E}">
        <p14:creationId xmlns:p14="http://schemas.microsoft.com/office/powerpoint/2010/main" val="91410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8" grpId="0"/>
      <p:bldP spid="1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ChangeArrowheads="1"/>
          </p:cNvSpPr>
          <p:nvPr/>
        </p:nvSpPr>
        <p:spPr bwMode="auto">
          <a:xfrm>
            <a:off x="2789238" y="2276475"/>
            <a:ext cx="3565525" cy="485775"/>
          </a:xfrm>
          <a:prstGeom prst="rect">
            <a:avLst/>
          </a:prstGeom>
          <a:solidFill>
            <a:srgbClr val="E6FF9F"/>
          </a:solidFill>
          <a:ln w="28575">
            <a:solidFill>
              <a:srgbClr val="5D7E0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marL="457200" indent="-457200">
              <a:buClr>
                <a:srgbClr val="007774"/>
              </a:buCl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2. Integración Central</a:t>
            </a:r>
          </a:p>
        </p:txBody>
      </p:sp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2335213" y="3054804"/>
            <a:ext cx="447357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336600"/>
              </a:buClr>
              <a:buSzPct val="200000"/>
            </a:pPr>
            <a:endParaRPr lang="es-ES" sz="1000" b="0" dirty="0"/>
          </a:p>
          <a:p>
            <a:pPr eaLnBrk="1" hangingPunct="1">
              <a:buClr>
                <a:srgbClr val="336600"/>
              </a:buClr>
              <a:buSzPct val="200000"/>
              <a:buFontTx/>
              <a:buChar char="•"/>
            </a:pPr>
            <a:r>
              <a:rPr lang="es-ES" sz="2000" b="0" dirty="0"/>
              <a:t> Componentes integradores</a:t>
            </a:r>
          </a:p>
          <a:p>
            <a:pPr eaLnBrk="1" hangingPunct="1">
              <a:buClr>
                <a:srgbClr val="336600"/>
              </a:buClr>
              <a:buSzPct val="200000"/>
              <a:buFontTx/>
              <a:buChar char="•"/>
            </a:pPr>
            <a:endParaRPr lang="es-ES" sz="1000" b="0" dirty="0"/>
          </a:p>
          <a:p>
            <a:pPr eaLnBrk="1" hangingPunct="1">
              <a:buClr>
                <a:srgbClr val="336600"/>
              </a:buClr>
              <a:buSzPct val="200000"/>
              <a:buFontTx/>
              <a:buChar char="•"/>
            </a:pPr>
            <a:r>
              <a:rPr lang="es-ES" sz="2000" b="0" dirty="0"/>
              <a:t> Ejemplos integración</a:t>
            </a:r>
          </a:p>
          <a:p>
            <a:pPr eaLnBrk="1" hangingPunct="1">
              <a:buClr>
                <a:srgbClr val="336600"/>
              </a:buClr>
              <a:buSzPct val="200000"/>
              <a:buFontTx/>
              <a:buChar char="•"/>
            </a:pPr>
            <a:endParaRPr lang="es-ES" sz="1000" b="0" dirty="0"/>
          </a:p>
          <a:p>
            <a:pPr eaLnBrk="1" hangingPunct="1">
              <a:buClr>
                <a:srgbClr val="336600"/>
              </a:buClr>
              <a:buSzPct val="200000"/>
              <a:buFontTx/>
              <a:buChar char="•"/>
            </a:pPr>
            <a:r>
              <a:rPr lang="es-ES" sz="2000" b="0" dirty="0"/>
              <a:t> Resumen componentes integración</a:t>
            </a:r>
          </a:p>
        </p:txBody>
      </p:sp>
      <p:sp>
        <p:nvSpPr>
          <p:cNvPr id="253957" name="Text Box 5"/>
          <p:cNvSpPr txBox="1">
            <a:spLocks noChangeArrowheads="1"/>
          </p:cNvSpPr>
          <p:nvPr/>
        </p:nvSpPr>
        <p:spPr bwMode="auto">
          <a:xfrm>
            <a:off x="6729195" y="476250"/>
            <a:ext cx="181812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000">
                <a:solidFill>
                  <a:srgbClr val="007774"/>
                </a:solidFill>
              </a:rPr>
              <a:t>II Anatomía </a:t>
            </a:r>
          </a:p>
          <a:p>
            <a:pPr algn="ctr">
              <a:buClrTx/>
              <a:defRPr/>
            </a:pPr>
            <a:r>
              <a:rPr lang="es-ES" sz="2000">
                <a:solidFill>
                  <a:srgbClr val="007774"/>
                </a:solidFill>
              </a:rPr>
              <a:t>    Funcional</a:t>
            </a:r>
          </a:p>
        </p:txBody>
      </p:sp>
      <p:sp>
        <p:nvSpPr>
          <p:cNvPr id="253959" name="Text Box 7"/>
          <p:cNvSpPr txBox="1">
            <a:spLocks noChangeArrowheads="1"/>
          </p:cNvSpPr>
          <p:nvPr/>
        </p:nvSpPr>
        <p:spPr bwMode="auto">
          <a:xfrm>
            <a:off x="82708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5062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611188" y="908050"/>
            <a:ext cx="2109787" cy="850900"/>
          </a:xfrm>
          <a:prstGeom prst="rect">
            <a:avLst/>
          </a:prstGeom>
          <a:solidFill>
            <a:srgbClr val="D8F6A8"/>
          </a:solidFill>
          <a:ln w="28575">
            <a:solidFill>
              <a:srgbClr val="33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SNA Central </a:t>
            </a:r>
          </a:p>
          <a:p>
            <a:pPr algn="ctr" eaLnBrk="1" hangingPunct="1">
              <a:buClrTx/>
            </a:pPr>
            <a:r>
              <a:rPr lang="es-ES_tradnl" sz="2400" b="0"/>
              <a:t>Integrador</a:t>
            </a: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3030538" y="2133600"/>
            <a:ext cx="3054350" cy="485775"/>
          </a:xfrm>
          <a:prstGeom prst="rect">
            <a:avLst/>
          </a:prstGeom>
          <a:solidFill>
            <a:srgbClr val="D8F6A8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400" b="0"/>
              <a:t>Centros Superiores </a:t>
            </a:r>
          </a:p>
        </p:txBody>
      </p:sp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2970213" y="3665538"/>
            <a:ext cx="3203575" cy="912812"/>
          </a:xfrm>
          <a:prstGeom prst="rect">
            <a:avLst/>
          </a:prstGeom>
          <a:solidFill>
            <a:srgbClr val="DEF7A7"/>
          </a:solidFill>
          <a:ln w="28575">
            <a:solidFill>
              <a:srgbClr val="33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Centros Autonómicos</a:t>
            </a:r>
          </a:p>
          <a:p>
            <a:pPr algn="ctr" eaLnBrk="1" hangingPunct="1">
              <a:buClrTx/>
            </a:pPr>
            <a:r>
              <a:rPr lang="es-ES_tradnl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Tallo</a:t>
            </a:r>
            <a:r>
              <a:rPr lang="es-ES_tradnl" sz="2800" b="0" dirty="0"/>
              <a:t> </a:t>
            </a:r>
          </a:p>
        </p:txBody>
      </p:sp>
      <p:sp>
        <p:nvSpPr>
          <p:cNvPr id="254981" name="Text Box 5"/>
          <p:cNvSpPr txBox="1">
            <a:spLocks noChangeArrowheads="1"/>
          </p:cNvSpPr>
          <p:nvPr/>
        </p:nvSpPr>
        <p:spPr bwMode="auto">
          <a:xfrm>
            <a:off x="3367088" y="5589588"/>
            <a:ext cx="2408237" cy="425450"/>
          </a:xfrm>
          <a:prstGeom prst="rect">
            <a:avLst/>
          </a:prstGeom>
          <a:solidFill>
            <a:srgbClr val="95C5F9"/>
          </a:solidFill>
          <a:ln w="28575">
            <a:solidFill>
              <a:srgbClr val="5D7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Entrada Sensorial </a:t>
            </a:r>
          </a:p>
        </p:txBody>
      </p:sp>
      <p:sp>
        <p:nvSpPr>
          <p:cNvPr id="254982" name="Line 6"/>
          <p:cNvSpPr>
            <a:spLocks noChangeShapeType="1"/>
          </p:cNvSpPr>
          <p:nvPr/>
        </p:nvSpPr>
        <p:spPr bwMode="auto">
          <a:xfrm flipV="1">
            <a:off x="4572000" y="4522788"/>
            <a:ext cx="0" cy="993775"/>
          </a:xfrm>
          <a:prstGeom prst="line">
            <a:avLst/>
          </a:prstGeom>
          <a:noFill/>
          <a:ln w="57150">
            <a:solidFill>
              <a:srgbClr val="4599F5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83" name="Line 7"/>
          <p:cNvSpPr>
            <a:spLocks noChangeShapeType="1"/>
          </p:cNvSpPr>
          <p:nvPr/>
        </p:nvSpPr>
        <p:spPr bwMode="auto">
          <a:xfrm>
            <a:off x="4572000" y="2636838"/>
            <a:ext cx="0" cy="1022350"/>
          </a:xfrm>
          <a:prstGeom prst="line">
            <a:avLst/>
          </a:prstGeom>
          <a:noFill/>
          <a:ln w="57150">
            <a:solidFill>
              <a:srgbClr val="33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87" name="Text Box 11"/>
          <p:cNvSpPr txBox="1">
            <a:spLocks noChangeArrowheads="1"/>
          </p:cNvSpPr>
          <p:nvPr/>
        </p:nvSpPr>
        <p:spPr bwMode="auto">
          <a:xfrm>
            <a:off x="2790825" y="9525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6090" name="Text Box 3"/>
          <p:cNvSpPr txBox="1">
            <a:spLocks noChangeArrowheads="1"/>
          </p:cNvSpPr>
          <p:nvPr/>
        </p:nvSpPr>
        <p:spPr bwMode="auto">
          <a:xfrm>
            <a:off x="6732240" y="6519049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838950" y="476250"/>
            <a:ext cx="181812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000">
                <a:solidFill>
                  <a:srgbClr val="007774"/>
                </a:solidFill>
              </a:rPr>
              <a:t>II Anatomía </a:t>
            </a:r>
          </a:p>
          <a:p>
            <a:pPr algn="ctr">
              <a:buClrTx/>
              <a:defRPr/>
            </a:pPr>
            <a:r>
              <a:rPr lang="es-ES" sz="2000">
                <a:solidFill>
                  <a:srgbClr val="007774"/>
                </a:solidFill>
              </a:rPr>
              <a:t>    Funcional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4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4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54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54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4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animBg="1"/>
      <p:bldP spid="254980" grpId="0" animBg="1"/>
      <p:bldP spid="254981" grpId="0" animBg="1"/>
      <p:bldP spid="254982" grpId="0" animBg="1"/>
      <p:bldP spid="25498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 descr="page4a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79" t="3990" r="15807" b="14331"/>
          <a:stretch>
            <a:fillRect/>
          </a:stretch>
        </p:blipFill>
        <p:spPr bwMode="auto">
          <a:xfrm>
            <a:off x="1908175" y="549275"/>
            <a:ext cx="2447925" cy="532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6516688" y="1628775"/>
            <a:ext cx="2060575" cy="974725"/>
          </a:xfrm>
          <a:prstGeom prst="rect">
            <a:avLst/>
          </a:prstGeom>
          <a:solidFill>
            <a:srgbClr val="EDFFB9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Tx/>
              <a:defRPr/>
            </a:pPr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  <a:p>
            <a:pPr algn="ctr">
              <a:buClrTx/>
              <a:defRPr/>
            </a:pPr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central</a:t>
            </a:r>
          </a:p>
        </p:txBody>
      </p:sp>
      <p:sp>
        <p:nvSpPr>
          <p:cNvPr id="256005" name="Text Box 5"/>
          <p:cNvSpPr txBox="1">
            <a:spLocks noChangeArrowheads="1"/>
          </p:cNvSpPr>
          <p:nvPr/>
        </p:nvSpPr>
        <p:spPr bwMode="auto">
          <a:xfrm>
            <a:off x="6516688" y="4581525"/>
            <a:ext cx="2084387" cy="850900"/>
          </a:xfrm>
          <a:prstGeom prst="rect">
            <a:avLst/>
          </a:prstGeom>
          <a:solidFill>
            <a:srgbClr val="A5CDF1"/>
          </a:solidFill>
          <a:ln w="28575">
            <a:solidFill>
              <a:srgbClr val="638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400"/>
              <a:t>SNA</a:t>
            </a:r>
          </a:p>
          <a:p>
            <a:pPr algn="ctr" eaLnBrk="1" hangingPunct="1">
              <a:buClrTx/>
            </a:pPr>
            <a:r>
              <a:rPr lang="es-ES" sz="2400"/>
              <a:t>periférico</a:t>
            </a:r>
          </a:p>
        </p:txBody>
      </p:sp>
      <p:sp>
        <p:nvSpPr>
          <p:cNvPr id="256006" name="Text Box 6"/>
          <p:cNvSpPr txBox="1">
            <a:spLocks noChangeArrowheads="1"/>
          </p:cNvSpPr>
          <p:nvPr/>
        </p:nvSpPr>
        <p:spPr bwMode="auto">
          <a:xfrm>
            <a:off x="539750" y="5734050"/>
            <a:ext cx="2009775" cy="669925"/>
          </a:xfrm>
          <a:prstGeom prst="rect">
            <a:avLst/>
          </a:prstGeom>
          <a:solidFill>
            <a:srgbClr val="8FC2F1"/>
          </a:solidFill>
          <a:ln w="28575">
            <a:solidFill>
              <a:srgbClr val="638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1800" b="0"/>
              <a:t>Fibras viscerales</a:t>
            </a:r>
          </a:p>
          <a:p>
            <a:pPr algn="ctr" eaLnBrk="1" hangingPunct="1">
              <a:buClrTx/>
            </a:pPr>
            <a:r>
              <a:rPr lang="es-ES" sz="1800" b="0"/>
              <a:t>aferentes</a:t>
            </a:r>
          </a:p>
        </p:txBody>
      </p:sp>
      <p:sp>
        <p:nvSpPr>
          <p:cNvPr id="256007" name="Text Box 7"/>
          <p:cNvSpPr txBox="1">
            <a:spLocks noChangeArrowheads="1"/>
          </p:cNvSpPr>
          <p:nvPr/>
        </p:nvSpPr>
        <p:spPr bwMode="auto">
          <a:xfrm>
            <a:off x="3708400" y="5783263"/>
            <a:ext cx="2247900" cy="669925"/>
          </a:xfrm>
          <a:prstGeom prst="rect">
            <a:avLst/>
          </a:prstGeom>
          <a:solidFill>
            <a:srgbClr val="FA60B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1800" b="0"/>
              <a:t>Fibras autonómicas</a:t>
            </a:r>
          </a:p>
          <a:p>
            <a:pPr algn="ctr" eaLnBrk="1" hangingPunct="1">
              <a:buClrTx/>
            </a:pPr>
            <a:r>
              <a:rPr lang="es-ES" sz="1800" b="0"/>
              <a:t>eferentes</a:t>
            </a:r>
          </a:p>
        </p:txBody>
      </p:sp>
      <p:sp>
        <p:nvSpPr>
          <p:cNvPr id="256008" name="Line 8"/>
          <p:cNvSpPr>
            <a:spLocks noChangeShapeType="1"/>
          </p:cNvSpPr>
          <p:nvPr/>
        </p:nvSpPr>
        <p:spPr bwMode="auto">
          <a:xfrm flipV="1">
            <a:off x="7307263" y="2708275"/>
            <a:ext cx="1587" cy="1852613"/>
          </a:xfrm>
          <a:prstGeom prst="line">
            <a:avLst/>
          </a:prstGeom>
          <a:noFill/>
          <a:ln w="38100">
            <a:solidFill>
              <a:srgbClr val="638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56009" name="Line 9"/>
          <p:cNvSpPr>
            <a:spLocks noChangeShapeType="1"/>
          </p:cNvSpPr>
          <p:nvPr/>
        </p:nvSpPr>
        <p:spPr bwMode="auto">
          <a:xfrm>
            <a:off x="7812088" y="2708275"/>
            <a:ext cx="0" cy="1800225"/>
          </a:xfrm>
          <a:prstGeom prst="line">
            <a:avLst/>
          </a:prstGeom>
          <a:noFill/>
          <a:ln w="38100">
            <a:solidFill>
              <a:srgbClr val="FA60B8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47113" name="Rectangle 10"/>
          <p:cNvSpPr>
            <a:spLocks noChangeArrowheads="1"/>
          </p:cNvSpPr>
          <p:nvPr/>
        </p:nvSpPr>
        <p:spPr bwMode="auto">
          <a:xfrm>
            <a:off x="2052638" y="2924175"/>
            <a:ext cx="2089150" cy="122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47114" name="Rectangle 11"/>
          <p:cNvSpPr>
            <a:spLocks noChangeArrowheads="1"/>
          </p:cNvSpPr>
          <p:nvPr/>
        </p:nvSpPr>
        <p:spPr bwMode="auto">
          <a:xfrm>
            <a:off x="2125663" y="4941888"/>
            <a:ext cx="19431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56012" name="Rectangle 12"/>
          <p:cNvSpPr>
            <a:spLocks noChangeArrowheads="1"/>
          </p:cNvSpPr>
          <p:nvPr/>
        </p:nvSpPr>
        <p:spPr bwMode="auto">
          <a:xfrm>
            <a:off x="1981200" y="2852738"/>
            <a:ext cx="2232025" cy="1439862"/>
          </a:xfrm>
          <a:prstGeom prst="rect">
            <a:avLst/>
          </a:prstGeom>
          <a:solidFill>
            <a:srgbClr val="FBC1D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r>
              <a:rPr lang="es-ES" sz="1800" b="0"/>
              <a:t>Divisiones</a:t>
            </a:r>
          </a:p>
          <a:p>
            <a:pPr algn="ctr">
              <a:buClrTx/>
            </a:pPr>
            <a:r>
              <a:rPr lang="es-ES" sz="1800" b="0"/>
              <a:t>Simpática y</a:t>
            </a:r>
          </a:p>
          <a:p>
            <a:pPr algn="ctr">
              <a:buClrTx/>
            </a:pPr>
            <a:r>
              <a:rPr lang="es-ES" sz="1800" b="0"/>
              <a:t>Parasimpática</a:t>
            </a:r>
          </a:p>
        </p:txBody>
      </p:sp>
      <p:sp>
        <p:nvSpPr>
          <p:cNvPr id="256013" name="Rectangle 13"/>
          <p:cNvSpPr>
            <a:spLocks noChangeArrowheads="1"/>
          </p:cNvSpPr>
          <p:nvPr/>
        </p:nvSpPr>
        <p:spPr bwMode="auto">
          <a:xfrm>
            <a:off x="1981200" y="4797425"/>
            <a:ext cx="2303463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r>
              <a:rPr lang="es-ES"/>
              <a:t> </a:t>
            </a:r>
            <a:r>
              <a:rPr lang="es-ES" sz="1400"/>
              <a:t>Neuronas entéricas </a:t>
            </a:r>
          </a:p>
        </p:txBody>
      </p:sp>
      <p:sp>
        <p:nvSpPr>
          <p:cNvPr id="47117" name="Rectangle 14"/>
          <p:cNvSpPr>
            <a:spLocks noChangeArrowheads="1"/>
          </p:cNvSpPr>
          <p:nvPr/>
        </p:nvSpPr>
        <p:spPr bwMode="auto">
          <a:xfrm>
            <a:off x="2125663" y="692150"/>
            <a:ext cx="1943100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56015" name="Rectangle 15"/>
          <p:cNvSpPr>
            <a:spLocks noChangeArrowheads="1"/>
          </p:cNvSpPr>
          <p:nvPr/>
        </p:nvSpPr>
        <p:spPr bwMode="auto">
          <a:xfrm>
            <a:off x="2125663" y="692150"/>
            <a:ext cx="2016125" cy="1657350"/>
          </a:xfrm>
          <a:prstGeom prst="rect">
            <a:avLst/>
          </a:prstGeom>
          <a:solidFill>
            <a:srgbClr val="E2FF8F"/>
          </a:solidFill>
          <a:ln w="28575">
            <a:solidFill>
              <a:srgbClr val="638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buClrTx/>
              <a:defRPr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Telencéfalo</a:t>
            </a:r>
          </a:p>
          <a:p>
            <a:pPr algn="ctr">
              <a:buClrTx/>
              <a:defRPr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Diencéfalo</a:t>
            </a:r>
          </a:p>
          <a:p>
            <a:pPr algn="ctr">
              <a:buClrTx/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Tallo</a:t>
            </a:r>
          </a:p>
          <a:p>
            <a:pPr algn="ctr">
              <a:buClrTx/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Médula Espinal</a:t>
            </a:r>
          </a:p>
        </p:txBody>
      </p:sp>
      <p:sp>
        <p:nvSpPr>
          <p:cNvPr id="256016" name="Rectangle 16"/>
          <p:cNvSpPr>
            <a:spLocks noChangeArrowheads="1"/>
          </p:cNvSpPr>
          <p:nvPr/>
        </p:nvSpPr>
        <p:spPr bwMode="auto">
          <a:xfrm>
            <a:off x="6777038" y="430212"/>
            <a:ext cx="1800225" cy="669925"/>
          </a:xfrm>
          <a:prstGeom prst="rect">
            <a:avLst/>
          </a:prstGeom>
          <a:solidFill>
            <a:srgbClr val="EDFFB9"/>
          </a:solidFill>
          <a:ln w="28575">
            <a:solidFill>
              <a:srgbClr val="5D7E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457200" indent="-457200">
              <a:buClr>
                <a:srgbClr val="007774"/>
              </a:buClr>
              <a:defRPr/>
            </a:pPr>
            <a:r>
              <a:rPr lang="es-ES_tradnl" sz="1800">
                <a:solidFill>
                  <a:srgbClr val="5D7E00"/>
                </a:solidFill>
              </a:rPr>
              <a:t>2.</a:t>
            </a:r>
            <a:r>
              <a:rPr lang="es-ES_tradnl" sz="1800"/>
              <a:t> </a:t>
            </a:r>
            <a:r>
              <a:rPr lang="es-ES_tradnl" sz="1800">
                <a:solidFill>
                  <a:srgbClr val="638600"/>
                </a:solidFill>
              </a:rPr>
              <a:t>Integración central</a:t>
            </a:r>
          </a:p>
        </p:txBody>
      </p:sp>
      <p:sp>
        <p:nvSpPr>
          <p:cNvPr id="256017" name="Line 17"/>
          <p:cNvSpPr>
            <a:spLocks noChangeShapeType="1"/>
          </p:cNvSpPr>
          <p:nvPr/>
        </p:nvSpPr>
        <p:spPr bwMode="auto">
          <a:xfrm flipV="1">
            <a:off x="1476375" y="1628775"/>
            <a:ext cx="0" cy="4105275"/>
          </a:xfrm>
          <a:prstGeom prst="line">
            <a:avLst/>
          </a:prstGeom>
          <a:noFill/>
          <a:ln w="57150">
            <a:solidFill>
              <a:srgbClr val="537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56018" name="Line 18"/>
          <p:cNvSpPr>
            <a:spLocks noChangeShapeType="1"/>
          </p:cNvSpPr>
          <p:nvPr/>
        </p:nvSpPr>
        <p:spPr bwMode="auto">
          <a:xfrm>
            <a:off x="1476375" y="5013325"/>
            <a:ext cx="358775" cy="0"/>
          </a:xfrm>
          <a:prstGeom prst="line">
            <a:avLst/>
          </a:prstGeom>
          <a:noFill/>
          <a:ln w="57150">
            <a:solidFill>
              <a:srgbClr val="537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56019" name="Line 19"/>
          <p:cNvSpPr>
            <a:spLocks noChangeShapeType="1"/>
          </p:cNvSpPr>
          <p:nvPr/>
        </p:nvSpPr>
        <p:spPr bwMode="auto">
          <a:xfrm>
            <a:off x="1476375" y="3716338"/>
            <a:ext cx="358775" cy="0"/>
          </a:xfrm>
          <a:prstGeom prst="line">
            <a:avLst/>
          </a:prstGeom>
          <a:noFill/>
          <a:ln w="57150">
            <a:solidFill>
              <a:srgbClr val="537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56020" name="Line 20"/>
          <p:cNvSpPr>
            <a:spLocks noChangeShapeType="1"/>
          </p:cNvSpPr>
          <p:nvPr/>
        </p:nvSpPr>
        <p:spPr bwMode="auto">
          <a:xfrm>
            <a:off x="1476375" y="3068638"/>
            <a:ext cx="358775" cy="0"/>
          </a:xfrm>
          <a:prstGeom prst="line">
            <a:avLst/>
          </a:prstGeom>
          <a:noFill/>
          <a:ln w="57150">
            <a:solidFill>
              <a:srgbClr val="537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56021" name="Line 21"/>
          <p:cNvSpPr>
            <a:spLocks noChangeShapeType="1"/>
          </p:cNvSpPr>
          <p:nvPr/>
        </p:nvSpPr>
        <p:spPr bwMode="auto">
          <a:xfrm>
            <a:off x="1476375" y="1989138"/>
            <a:ext cx="358775" cy="0"/>
          </a:xfrm>
          <a:prstGeom prst="line">
            <a:avLst/>
          </a:prstGeom>
          <a:noFill/>
          <a:ln w="57150">
            <a:solidFill>
              <a:srgbClr val="537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56022" name="Line 22"/>
          <p:cNvSpPr>
            <a:spLocks noChangeShapeType="1"/>
          </p:cNvSpPr>
          <p:nvPr/>
        </p:nvSpPr>
        <p:spPr bwMode="auto">
          <a:xfrm>
            <a:off x="1476375" y="1628775"/>
            <a:ext cx="358775" cy="0"/>
          </a:xfrm>
          <a:prstGeom prst="line">
            <a:avLst/>
          </a:prstGeom>
          <a:noFill/>
          <a:ln w="57150">
            <a:solidFill>
              <a:srgbClr val="537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56023" name="Line 23"/>
          <p:cNvSpPr>
            <a:spLocks noChangeShapeType="1"/>
          </p:cNvSpPr>
          <p:nvPr/>
        </p:nvSpPr>
        <p:spPr bwMode="auto">
          <a:xfrm flipV="1">
            <a:off x="4787900" y="3270249"/>
            <a:ext cx="0" cy="2462212"/>
          </a:xfrm>
          <a:prstGeom prst="line">
            <a:avLst/>
          </a:prstGeom>
          <a:noFill/>
          <a:ln w="57150">
            <a:solidFill>
              <a:srgbClr val="009999"/>
            </a:solidFill>
            <a:round/>
            <a:headEnd type="triangle" w="med" len="med"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56024" name="Line 24"/>
          <p:cNvSpPr>
            <a:spLocks noChangeShapeType="1"/>
          </p:cNvSpPr>
          <p:nvPr/>
        </p:nvSpPr>
        <p:spPr bwMode="auto">
          <a:xfrm flipH="1">
            <a:off x="4356100" y="4940300"/>
            <a:ext cx="431800" cy="0"/>
          </a:xfrm>
          <a:prstGeom prst="line">
            <a:avLst/>
          </a:prstGeom>
          <a:noFill/>
          <a:ln w="57150">
            <a:solidFill>
              <a:srgbClr val="009999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47128" name="Text Box 25"/>
          <p:cNvSpPr txBox="1">
            <a:spLocks noChangeArrowheads="1"/>
          </p:cNvSpPr>
          <p:nvPr/>
        </p:nvSpPr>
        <p:spPr bwMode="auto">
          <a:xfrm>
            <a:off x="4284663" y="765175"/>
            <a:ext cx="1193800" cy="59055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/>
              <a:t>Centros </a:t>
            </a:r>
          </a:p>
          <a:p>
            <a:pPr eaLnBrk="1" hangingPunct="1">
              <a:buClrTx/>
            </a:pPr>
            <a:r>
              <a:rPr lang="es-ES"/>
              <a:t>superiores</a:t>
            </a:r>
          </a:p>
        </p:txBody>
      </p:sp>
      <p:sp>
        <p:nvSpPr>
          <p:cNvPr id="47129" name="Text Box 26"/>
          <p:cNvSpPr txBox="1">
            <a:spLocks noChangeArrowheads="1"/>
          </p:cNvSpPr>
          <p:nvPr/>
        </p:nvSpPr>
        <p:spPr bwMode="auto">
          <a:xfrm>
            <a:off x="4284663" y="1700213"/>
            <a:ext cx="1350962" cy="59055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/>
              <a:t>Centros </a:t>
            </a:r>
          </a:p>
          <a:p>
            <a:pPr eaLnBrk="1" hangingPunct="1">
              <a:buClrTx/>
            </a:pPr>
            <a:r>
              <a:rPr lang="es-ES"/>
              <a:t>autonómicos</a:t>
            </a:r>
          </a:p>
        </p:txBody>
      </p:sp>
      <p:sp>
        <p:nvSpPr>
          <p:cNvPr id="47130" name="Text Box 27"/>
          <p:cNvSpPr txBox="1">
            <a:spLocks noChangeArrowheads="1"/>
          </p:cNvSpPr>
          <p:nvPr/>
        </p:nvSpPr>
        <p:spPr bwMode="auto">
          <a:xfrm>
            <a:off x="4356100" y="2924175"/>
            <a:ext cx="1598613" cy="346075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/>
              <a:t>SNA eferente</a:t>
            </a:r>
          </a:p>
        </p:txBody>
      </p:sp>
      <p:sp>
        <p:nvSpPr>
          <p:cNvPr id="47131" name="Text Box 3"/>
          <p:cNvSpPr txBox="1">
            <a:spLocks noChangeArrowheads="1"/>
          </p:cNvSpPr>
          <p:nvPr/>
        </p:nvSpPr>
        <p:spPr bwMode="auto">
          <a:xfrm>
            <a:off x="6653181" y="649115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6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56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6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5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5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5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4" grpId="0" animBg="1"/>
      <p:bldP spid="256005" grpId="0" animBg="1"/>
      <p:bldP spid="256006" grpId="0" animBg="1"/>
      <p:bldP spid="256007" grpId="0" animBg="1"/>
      <p:bldP spid="256008" grpId="0" animBg="1"/>
      <p:bldP spid="256009" grpId="0" animBg="1"/>
      <p:bldP spid="256012" grpId="0" animBg="1"/>
      <p:bldP spid="256013" grpId="0" animBg="1"/>
      <p:bldP spid="256015" grpId="0" animBg="1"/>
      <p:bldP spid="256017" grpId="0" animBg="1"/>
      <p:bldP spid="256018" grpId="0" animBg="1"/>
      <p:bldP spid="256019" grpId="0" animBg="1"/>
      <p:bldP spid="256020" grpId="0" animBg="1"/>
      <p:bldP spid="256021" grpId="0" animBg="1"/>
      <p:bldP spid="256022" grpId="0" animBg="1"/>
      <p:bldP spid="256023" grpId="0" animBg="1"/>
      <p:bldP spid="256024" grpId="0" animBg="1"/>
      <p:bldP spid="47128" grpId="0" animBg="1"/>
      <p:bldP spid="47129" grpId="0" animBg="1"/>
      <p:bldP spid="471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6" name="Rectangle 8"/>
          <p:cNvSpPr>
            <a:spLocks noChangeArrowheads="1"/>
          </p:cNvSpPr>
          <p:nvPr/>
        </p:nvSpPr>
        <p:spPr bwMode="auto">
          <a:xfrm>
            <a:off x="881063" y="481246"/>
            <a:ext cx="7381875" cy="58939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buClrTx/>
              <a:defRPr/>
            </a:pPr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FUENTES</a:t>
            </a:r>
          </a:p>
          <a:p>
            <a:pPr>
              <a:buClrTx/>
              <a:defRPr/>
            </a:pPr>
            <a:r>
              <a:rPr lang="es-ES_tradnl" sz="900" b="0" dirty="0">
                <a:latin typeface="Arial" charset="0"/>
              </a:rPr>
              <a:t> </a:t>
            </a:r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GB" sz="1200" b="0" dirty="0"/>
              <a:t>  </a:t>
            </a:r>
            <a:r>
              <a:rPr lang="en-GB" sz="1200" b="0" dirty="0" err="1"/>
              <a:t>Ganong</a:t>
            </a:r>
            <a:r>
              <a:rPr lang="en-GB" sz="1200" b="0" dirty="0" err="1">
                <a:latin typeface="Times New Roman" pitchFamily="18" charset="0"/>
              </a:rPr>
              <a:t>´</a:t>
            </a:r>
            <a:r>
              <a:rPr lang="en-GB" sz="1200" b="0" dirty="0" err="1"/>
              <a:t>s</a:t>
            </a:r>
            <a:r>
              <a:rPr lang="en-GB" sz="1200" b="0" dirty="0"/>
              <a:t> </a:t>
            </a:r>
            <a:r>
              <a:rPr lang="en-GB" sz="1200" b="0" i="1" dirty="0"/>
              <a:t>Review of Medical Physiology</a:t>
            </a:r>
            <a:r>
              <a:rPr lang="en-GB" sz="1200" b="0" dirty="0"/>
              <a:t>. 23</a:t>
            </a:r>
            <a:r>
              <a:rPr lang="en-GB" sz="1200" b="0" baseline="30000" dirty="0"/>
              <a:t>er</a:t>
            </a:r>
            <a:r>
              <a:rPr lang="en-GB" sz="1200" b="0" dirty="0"/>
              <a:t>.  Ed.  K.E. Barrett, S.M. Barman, S. </a:t>
            </a:r>
            <a:r>
              <a:rPr lang="en-GB" sz="1200" b="0" dirty="0" err="1"/>
              <a:t>Boitano</a:t>
            </a:r>
            <a:r>
              <a:rPr lang="en-GB" sz="1200" b="0" dirty="0"/>
              <a:t>, H.L.   </a:t>
            </a:r>
          </a:p>
          <a:p>
            <a:pPr>
              <a:buClrTx/>
              <a:defRPr/>
            </a:pPr>
            <a:r>
              <a:rPr lang="en-GB" sz="1200" b="0" dirty="0"/>
              <a:t>   Brooks Eds. Lange, </a:t>
            </a:r>
            <a:r>
              <a:rPr lang="en-GB" sz="1200" dirty="0"/>
              <a:t>2010.</a:t>
            </a:r>
          </a:p>
          <a:p>
            <a:pPr>
              <a:buClrTx/>
              <a:defRPr/>
            </a:pPr>
            <a:endParaRPr lang="en-GB" sz="1000" dirty="0"/>
          </a:p>
          <a:p>
            <a:pPr eaLnBrk="0" hangingPunct="0">
              <a:buFontTx/>
              <a:buChar char="•"/>
              <a:defRPr/>
            </a:pPr>
            <a:r>
              <a:rPr lang="es-ES" sz="1200" b="0" i="1" dirty="0"/>
              <a:t> Fisiología Médica</a:t>
            </a:r>
            <a:r>
              <a:rPr lang="es-ES" sz="1200" b="0" dirty="0"/>
              <a:t>. </a:t>
            </a:r>
            <a:r>
              <a:rPr lang="es-ES" sz="1200" b="0" dirty="0" err="1"/>
              <a:t>Fiorenzo</a:t>
            </a:r>
            <a:r>
              <a:rPr lang="es-ES" sz="1200" b="0" dirty="0"/>
              <a:t> </a:t>
            </a:r>
            <a:r>
              <a:rPr lang="es-ES" sz="1200" b="0" dirty="0" err="1"/>
              <a:t>Conti</a:t>
            </a:r>
            <a:r>
              <a:rPr lang="es-ES" sz="1200" b="0" dirty="0"/>
              <a:t> (ed.). </a:t>
            </a:r>
            <a:r>
              <a:rPr lang="en-GB" sz="1200" b="0" dirty="0" err="1"/>
              <a:t>Mc</a:t>
            </a:r>
            <a:r>
              <a:rPr lang="en-GB" sz="1200" b="0" dirty="0"/>
              <a:t> </a:t>
            </a:r>
            <a:r>
              <a:rPr lang="en-GB" sz="1200" b="0" dirty="0" err="1"/>
              <a:t>Graw</a:t>
            </a:r>
            <a:r>
              <a:rPr lang="en-GB" sz="1200" b="0" dirty="0"/>
              <a:t>-Hill, </a:t>
            </a:r>
            <a:r>
              <a:rPr lang="en-GB" sz="1200" dirty="0"/>
              <a:t>2010</a:t>
            </a:r>
            <a:r>
              <a:rPr lang="en-GB" sz="1200" b="0" dirty="0"/>
              <a:t>.</a:t>
            </a:r>
            <a:endParaRPr lang="en-GB" sz="1200" dirty="0"/>
          </a:p>
          <a:p>
            <a:pPr>
              <a:buClrTx/>
              <a:defRPr/>
            </a:pPr>
            <a:endParaRPr lang="en-GB" sz="1000" b="0" dirty="0"/>
          </a:p>
          <a:p>
            <a:pPr>
              <a:buSzPts val="1200"/>
              <a:buFont typeface="Wingdings" pitchFamily="2" charset="2"/>
              <a:buChar char="§"/>
              <a:defRPr/>
            </a:pPr>
            <a:r>
              <a:rPr lang="en-GB" sz="1200" b="0" dirty="0"/>
              <a:t> </a:t>
            </a:r>
            <a:r>
              <a:rPr lang="en-GB" sz="1200" b="0" dirty="0" err="1"/>
              <a:t>Silbernagl</a:t>
            </a:r>
            <a:r>
              <a:rPr lang="en-GB" sz="1200" b="0" dirty="0"/>
              <a:t> S. </a:t>
            </a:r>
            <a:r>
              <a:rPr lang="en-GB" sz="1200" b="0" dirty="0" err="1"/>
              <a:t>Despopoulos</a:t>
            </a:r>
            <a:r>
              <a:rPr lang="en-GB" sz="1200" b="0" dirty="0"/>
              <a:t>. </a:t>
            </a:r>
            <a:r>
              <a:rPr lang="en-GB" sz="1200" b="0" dirty="0" err="1"/>
              <a:t>Fisiología</a:t>
            </a:r>
            <a:r>
              <a:rPr lang="en-GB" sz="1200" b="0" dirty="0"/>
              <a:t>. </a:t>
            </a:r>
            <a:r>
              <a:rPr lang="en-GB" sz="1200" b="0" dirty="0" err="1"/>
              <a:t>Texto</a:t>
            </a:r>
            <a:r>
              <a:rPr lang="en-GB" sz="1200" b="0" dirty="0"/>
              <a:t> y Atlas 7</a:t>
            </a:r>
            <a:r>
              <a:rPr lang="en-GB" sz="1200" b="0" baseline="30000" dirty="0"/>
              <a:t>tima</a:t>
            </a:r>
            <a:r>
              <a:rPr lang="en-GB" sz="1200" b="0" dirty="0"/>
              <a:t> Ed. Editorial </a:t>
            </a:r>
            <a:r>
              <a:rPr lang="en-GB" sz="1200" b="0" dirty="0" err="1"/>
              <a:t>Médica</a:t>
            </a:r>
            <a:r>
              <a:rPr lang="en-GB" sz="1200" b="0" dirty="0"/>
              <a:t> </a:t>
            </a:r>
            <a:r>
              <a:rPr lang="en-GB" sz="1200" b="0" dirty="0" err="1"/>
              <a:t>Panamericana</a:t>
            </a:r>
            <a:r>
              <a:rPr lang="en-GB" sz="1200" b="0" dirty="0"/>
              <a:t>, </a:t>
            </a:r>
            <a:r>
              <a:rPr lang="en-GB" sz="1200" dirty="0"/>
              <a:t>2009.</a:t>
            </a:r>
            <a:r>
              <a:rPr lang="en-GB" sz="1200" b="0" dirty="0"/>
              <a:t> </a:t>
            </a:r>
          </a:p>
          <a:p>
            <a:pPr>
              <a:buClrTx/>
              <a:defRPr/>
            </a:pPr>
            <a:endParaRPr lang="en-GB" sz="1000" b="0" dirty="0"/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GB" sz="1200" b="0" dirty="0"/>
              <a:t> Fox S.I. </a:t>
            </a:r>
            <a:r>
              <a:rPr lang="en-GB" sz="1200" b="0" i="1" dirty="0"/>
              <a:t>Human Physiology</a:t>
            </a:r>
            <a:r>
              <a:rPr lang="en-GB" sz="1200" b="0" dirty="0"/>
              <a:t>. 10</a:t>
            </a:r>
            <a:r>
              <a:rPr lang="en-GB" sz="1200" b="0" baseline="30000" dirty="0"/>
              <a:t>th</a:t>
            </a:r>
            <a:r>
              <a:rPr lang="en-GB" sz="1200" b="0" dirty="0"/>
              <a:t> edition. McGraw-Hill, New York, </a:t>
            </a:r>
            <a:r>
              <a:rPr lang="en-GB" sz="1200" dirty="0"/>
              <a:t>2008.</a:t>
            </a:r>
          </a:p>
          <a:p>
            <a:pPr>
              <a:buClrTx/>
              <a:defRPr/>
            </a:pPr>
            <a:endParaRPr lang="es-ES_tradnl" sz="1000" dirty="0"/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GB" sz="1200" b="0" dirty="0"/>
              <a:t>  </a:t>
            </a:r>
            <a:r>
              <a:rPr lang="en-GB" sz="1200" b="0" dirty="0" err="1"/>
              <a:t>McCorry</a:t>
            </a:r>
            <a:r>
              <a:rPr lang="en-GB" sz="1200" b="0" dirty="0"/>
              <a:t> L.K. </a:t>
            </a:r>
            <a:r>
              <a:rPr lang="en-GB" sz="1200" b="0" i="1" dirty="0"/>
              <a:t>Physiology of the Autonomic Nervous System</a:t>
            </a:r>
            <a:r>
              <a:rPr lang="en-GB" sz="1200" b="0" dirty="0"/>
              <a:t>. Am. J. Pharm. </a:t>
            </a:r>
            <a:r>
              <a:rPr lang="en-GB" sz="1200" b="0" dirty="0" err="1"/>
              <a:t>Edu</a:t>
            </a:r>
            <a:r>
              <a:rPr lang="en-GB" sz="1200" b="0" dirty="0"/>
              <a:t>. 71 (4): 78, </a:t>
            </a:r>
            <a:r>
              <a:rPr lang="en-GB" sz="1200" dirty="0"/>
              <a:t>2007.</a:t>
            </a:r>
          </a:p>
          <a:p>
            <a:pPr>
              <a:buClrTx/>
              <a:defRPr/>
            </a:pPr>
            <a:endParaRPr lang="es-ES_tradnl" sz="1000" dirty="0"/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GB" sz="1200" b="0" dirty="0"/>
              <a:t>  Costanzo L.S. </a:t>
            </a:r>
            <a:r>
              <a:rPr lang="en-GB" sz="1200" b="0" i="1" dirty="0"/>
              <a:t>Physiology</a:t>
            </a:r>
            <a:r>
              <a:rPr lang="en-GB" sz="1200" b="0" dirty="0"/>
              <a:t>. 3</a:t>
            </a:r>
            <a:r>
              <a:rPr lang="en-GB" sz="1200" b="0" baseline="30000" dirty="0"/>
              <a:t>er</a:t>
            </a:r>
            <a:r>
              <a:rPr lang="en-GB" sz="1200" b="0" dirty="0"/>
              <a:t> Ed. Saunders Elsevier, </a:t>
            </a:r>
            <a:r>
              <a:rPr lang="en-GB" sz="1200" dirty="0"/>
              <a:t>2006.</a:t>
            </a:r>
          </a:p>
          <a:p>
            <a:pPr>
              <a:buClrTx/>
              <a:defRPr/>
            </a:pPr>
            <a:endParaRPr lang="en-GB" sz="1000" dirty="0"/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US" sz="1200" dirty="0"/>
              <a:t> </a:t>
            </a:r>
            <a:r>
              <a:rPr lang="en-US" sz="1200" b="0" i="1" dirty="0"/>
              <a:t>Primer on The Autonomic Nervous System.</a:t>
            </a:r>
            <a:r>
              <a:rPr lang="en-US" sz="1200" b="0" dirty="0"/>
              <a:t> 2nd edition. D. Robertson, Editor-in- chief. Elsevier   </a:t>
            </a:r>
          </a:p>
          <a:p>
            <a:pPr>
              <a:buClrTx/>
              <a:defRPr/>
            </a:pPr>
            <a:r>
              <a:rPr lang="en-US" sz="1200" b="0" dirty="0"/>
              <a:t>   Academic Press, San Diego, </a:t>
            </a:r>
            <a:r>
              <a:rPr lang="en-US" sz="1200" dirty="0"/>
              <a:t>2004.</a:t>
            </a:r>
          </a:p>
          <a:p>
            <a:pPr>
              <a:buClrTx/>
              <a:defRPr/>
            </a:pPr>
            <a:endParaRPr lang="es-ES_tradnl" sz="1000" dirty="0"/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GB" sz="1200" b="0" dirty="0"/>
              <a:t> </a:t>
            </a:r>
            <a:r>
              <a:rPr lang="en-GB" sz="1200" b="0" dirty="0" err="1"/>
              <a:t>Shen</a:t>
            </a:r>
            <a:r>
              <a:rPr lang="en-GB" sz="1200" b="0" dirty="0"/>
              <a:t> H. </a:t>
            </a:r>
            <a:r>
              <a:rPr lang="en-GB" sz="1200" b="0" i="1" dirty="0"/>
              <a:t>The autonomic nervous system</a:t>
            </a:r>
            <a:r>
              <a:rPr lang="en-GB" sz="1200" b="0" dirty="0"/>
              <a:t>. </a:t>
            </a:r>
            <a:r>
              <a:rPr lang="en-GB" sz="1200" b="0" dirty="0" err="1"/>
              <a:t>Memocharts</a:t>
            </a:r>
            <a:r>
              <a:rPr lang="en-GB" sz="1200" b="0" dirty="0"/>
              <a:t> Pharmacology. An integrated </a:t>
            </a:r>
          </a:p>
          <a:p>
            <a:pPr>
              <a:buClrTx/>
              <a:defRPr/>
            </a:pPr>
            <a:r>
              <a:rPr lang="en-GB" sz="1200" b="0" dirty="0"/>
              <a:t>   </a:t>
            </a:r>
            <a:r>
              <a:rPr lang="en-GB" sz="1200" b="0" dirty="0" err="1"/>
              <a:t>minireview</a:t>
            </a:r>
            <a:r>
              <a:rPr lang="en-GB" sz="1200" b="0" dirty="0"/>
              <a:t>. </a:t>
            </a:r>
            <a:r>
              <a:rPr lang="es-ES" sz="1200" b="0" dirty="0" err="1"/>
              <a:t>Minireview</a:t>
            </a:r>
            <a:r>
              <a:rPr lang="es-ES" sz="1200" b="0" dirty="0"/>
              <a:t> LLC, </a:t>
            </a:r>
            <a:r>
              <a:rPr lang="es-ES" sz="1200" b="0" dirty="0" err="1"/>
              <a:t>Stow</a:t>
            </a:r>
            <a:r>
              <a:rPr lang="es-ES" sz="1200" b="0" dirty="0"/>
              <a:t>, 2004.</a:t>
            </a:r>
          </a:p>
          <a:p>
            <a:pPr>
              <a:buClrTx/>
              <a:defRPr/>
            </a:pPr>
            <a:endParaRPr lang="es-ES_tradnl" sz="1000" b="0" dirty="0"/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GB" sz="1200" b="0" dirty="0"/>
              <a:t> __. </a:t>
            </a:r>
            <a:r>
              <a:rPr lang="en-GB" sz="1200" b="0" i="1" dirty="0"/>
              <a:t>Drugs affecting adrenergic transmission</a:t>
            </a:r>
            <a:r>
              <a:rPr lang="en-GB" sz="1200" b="0" dirty="0"/>
              <a:t>. </a:t>
            </a:r>
            <a:r>
              <a:rPr lang="en-GB" sz="1200" b="0" dirty="0" err="1"/>
              <a:t>Memocharts</a:t>
            </a:r>
            <a:r>
              <a:rPr lang="en-GB" sz="1200" b="0" dirty="0"/>
              <a:t> Pharmacology. An   </a:t>
            </a:r>
          </a:p>
          <a:p>
            <a:pPr>
              <a:buClrTx/>
              <a:defRPr/>
            </a:pPr>
            <a:r>
              <a:rPr lang="en-GB" sz="1200" b="0" dirty="0"/>
              <a:t>   integrated </a:t>
            </a:r>
            <a:r>
              <a:rPr lang="en-GB" sz="1200" b="0" dirty="0" err="1"/>
              <a:t>minireview</a:t>
            </a:r>
            <a:r>
              <a:rPr lang="en-GB" sz="1200" b="0" dirty="0"/>
              <a:t>. </a:t>
            </a:r>
            <a:r>
              <a:rPr lang="en-GB" sz="1200" b="0" dirty="0" err="1"/>
              <a:t>Minireview</a:t>
            </a:r>
            <a:r>
              <a:rPr lang="en-GB" sz="1200" b="0" dirty="0"/>
              <a:t> LLC, Stow, 2004.</a:t>
            </a:r>
          </a:p>
          <a:p>
            <a:pPr>
              <a:buClrTx/>
              <a:defRPr/>
            </a:pPr>
            <a:endParaRPr lang="es-ES_tradnl" sz="1000" b="0" dirty="0"/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GB" sz="1200" b="0" dirty="0"/>
              <a:t> __. </a:t>
            </a:r>
            <a:r>
              <a:rPr lang="en-GB" sz="1200" b="0" i="1" dirty="0"/>
              <a:t>Drugs affecting cholinergic transmission</a:t>
            </a:r>
            <a:r>
              <a:rPr lang="en-GB" sz="1200" b="0" dirty="0"/>
              <a:t>. </a:t>
            </a:r>
            <a:r>
              <a:rPr lang="en-GB" sz="1200" b="0" dirty="0" err="1"/>
              <a:t>Memocharts</a:t>
            </a:r>
            <a:r>
              <a:rPr lang="en-GB" sz="1200" b="0" dirty="0"/>
              <a:t> Pharmacology. An </a:t>
            </a:r>
          </a:p>
          <a:p>
            <a:pPr>
              <a:buClrTx/>
              <a:defRPr/>
            </a:pPr>
            <a:r>
              <a:rPr lang="en-GB" sz="1200" b="0" dirty="0"/>
              <a:t>   integrated </a:t>
            </a:r>
            <a:r>
              <a:rPr lang="en-GB" sz="1200" b="0" dirty="0" err="1"/>
              <a:t>minireview</a:t>
            </a:r>
            <a:r>
              <a:rPr lang="en-GB" sz="1200" b="0" dirty="0"/>
              <a:t>. </a:t>
            </a:r>
            <a:r>
              <a:rPr lang="en-GB" sz="1200" b="0" dirty="0" err="1"/>
              <a:t>Minireview</a:t>
            </a:r>
            <a:r>
              <a:rPr lang="en-GB" sz="1200" b="0" dirty="0"/>
              <a:t> LLC, Stow, 2004.</a:t>
            </a:r>
          </a:p>
          <a:p>
            <a:pPr>
              <a:buClrTx/>
              <a:defRPr/>
            </a:pPr>
            <a:endParaRPr lang="es-ES_tradnl" sz="1000" b="0" dirty="0"/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GB" sz="1200" b="0" i="1" dirty="0"/>
              <a:t> Goodman &amp; Gilman’s The Pharmacological Basis of Therapeutics</a:t>
            </a:r>
            <a:r>
              <a:rPr lang="en-GB" sz="1200" b="0" dirty="0"/>
              <a:t> 10</a:t>
            </a:r>
            <a:r>
              <a:rPr lang="en-GB" sz="1200" b="0" baseline="30000" dirty="0"/>
              <a:t>th</a:t>
            </a:r>
            <a:r>
              <a:rPr lang="en-GB" sz="1200" b="0" dirty="0"/>
              <a:t> Ed. J.G. Hardman, L.E. </a:t>
            </a:r>
          </a:p>
          <a:p>
            <a:pPr>
              <a:buClrTx/>
              <a:defRPr/>
            </a:pPr>
            <a:r>
              <a:rPr lang="en-GB" sz="1200" b="0" dirty="0"/>
              <a:t>   </a:t>
            </a:r>
            <a:r>
              <a:rPr lang="en-GB" sz="1200" b="0" dirty="0" err="1"/>
              <a:t>Limbird</a:t>
            </a:r>
            <a:r>
              <a:rPr lang="en-GB" sz="1200" b="0" dirty="0"/>
              <a:t> Eds. , A. Goodman Gilman Consulting Ed. McGraw-Hill, 2001.</a:t>
            </a:r>
          </a:p>
          <a:p>
            <a:pPr>
              <a:buClrTx/>
              <a:defRPr/>
            </a:pPr>
            <a:endParaRPr lang="es-ES_tradnl" sz="1000" b="0" dirty="0"/>
          </a:p>
          <a:p>
            <a:pPr>
              <a:buSzPts val="1200"/>
              <a:buFont typeface="Comic Sans MS" pitchFamily="66" charset="0"/>
              <a:buChar char="•"/>
              <a:defRPr/>
            </a:pPr>
            <a:r>
              <a:rPr lang="en-GB" sz="1200" b="0" dirty="0"/>
              <a:t> Wilson-</a:t>
            </a:r>
            <a:r>
              <a:rPr lang="en-GB" sz="1200" b="0" dirty="0" err="1"/>
              <a:t>Pauwels</a:t>
            </a:r>
            <a:r>
              <a:rPr lang="en-GB" sz="1200" b="0" dirty="0"/>
              <a:t> L., Stewart P.A. </a:t>
            </a:r>
            <a:r>
              <a:rPr lang="en-GB" sz="1200" b="0" dirty="0" err="1"/>
              <a:t>Akesson</a:t>
            </a:r>
            <a:r>
              <a:rPr lang="en-GB" sz="1200" b="0" dirty="0"/>
              <a:t> E.J. </a:t>
            </a:r>
            <a:r>
              <a:rPr lang="en-GB" sz="1200" b="0" i="1" dirty="0"/>
              <a:t>Autonomic Nerves</a:t>
            </a:r>
            <a:r>
              <a:rPr lang="en-GB" sz="1200" b="0" dirty="0"/>
              <a:t>. B.C Decker, 1997.</a:t>
            </a:r>
          </a:p>
          <a:p>
            <a:pPr>
              <a:buClrTx/>
              <a:defRPr/>
            </a:pPr>
            <a:endParaRPr lang="es-ES" sz="1000" b="0" dirty="0"/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Text Box 2"/>
          <p:cNvSpPr txBox="1">
            <a:spLocks noChangeArrowheads="1"/>
          </p:cNvSpPr>
          <p:nvPr/>
        </p:nvSpPr>
        <p:spPr bwMode="auto">
          <a:xfrm>
            <a:off x="6227763" y="3141663"/>
            <a:ext cx="2039937" cy="2192337"/>
          </a:xfrm>
          <a:prstGeom prst="rect">
            <a:avLst/>
          </a:prstGeom>
          <a:solidFill>
            <a:srgbClr val="DDFF7D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Centros </a:t>
            </a:r>
          </a:p>
          <a:p>
            <a:pPr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Superiores</a:t>
            </a:r>
          </a:p>
          <a:p>
            <a:pPr>
              <a:buClrTx/>
              <a:defRPr/>
            </a:pPr>
            <a:endParaRPr lang="es-ES_tradnl" sz="9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buFontTx/>
              <a:buChar char="•"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Corteza </a:t>
            </a:r>
          </a:p>
          <a:p>
            <a:pPr>
              <a:buClrTx/>
              <a:defRPr/>
            </a:pPr>
            <a:r>
              <a:rPr lang="es-ES_tradnl" sz="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endParaRPr lang="es-ES_tradnl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buFontTx/>
              <a:buChar char="•"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Sístema límbico</a:t>
            </a:r>
          </a:p>
          <a:p>
            <a:pPr>
              <a:buClrTx/>
              <a:defRPr/>
            </a:pPr>
            <a:r>
              <a:rPr lang="es-ES_tradnl" sz="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</a:p>
          <a:p>
            <a:pPr>
              <a:buClrTx/>
              <a:buFontTx/>
              <a:buChar char="•"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Hipotálamo</a:t>
            </a:r>
          </a:p>
          <a:p>
            <a:pPr>
              <a:buClrTx/>
              <a:defRPr/>
            </a:pPr>
            <a:endParaRPr lang="es-ES_tradnl" sz="9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7028" name="Text Box 4"/>
          <p:cNvSpPr txBox="1">
            <a:spLocks noChangeArrowheads="1"/>
          </p:cNvSpPr>
          <p:nvPr/>
        </p:nvSpPr>
        <p:spPr bwMode="auto">
          <a:xfrm>
            <a:off x="755650" y="3213100"/>
            <a:ext cx="2085975" cy="1262063"/>
          </a:xfrm>
          <a:prstGeom prst="rect">
            <a:avLst/>
          </a:prstGeom>
          <a:solidFill>
            <a:srgbClr val="6699FF"/>
          </a:solidFill>
          <a:ln w="28575" algn="ctr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400" b="0"/>
              <a:t>Entrada </a:t>
            </a:r>
          </a:p>
          <a:p>
            <a:pPr eaLnBrk="1" hangingPunct="1">
              <a:buClrTx/>
            </a:pPr>
            <a:r>
              <a:rPr lang="es-ES_tradnl" sz="2400" b="0"/>
              <a:t>sensorial</a:t>
            </a:r>
          </a:p>
          <a:p>
            <a:pPr eaLnBrk="1" hangingPunct="1">
              <a:buClrTx/>
            </a:pPr>
            <a:endParaRPr lang="es-ES_tradnl" sz="900" b="0"/>
          </a:p>
          <a:p>
            <a:pPr eaLnBrk="1" hangingPunct="1">
              <a:buClrTx/>
              <a:buFontTx/>
              <a:buChar char="•"/>
            </a:pPr>
            <a:r>
              <a:rPr lang="es-ES_tradnl" sz="1800" b="0"/>
              <a:t> N. Haz Solitario</a:t>
            </a:r>
          </a:p>
        </p:txBody>
      </p:sp>
      <p:sp>
        <p:nvSpPr>
          <p:cNvPr id="257029" name="Text Box 5"/>
          <p:cNvSpPr txBox="1">
            <a:spLocks noChangeArrowheads="1"/>
          </p:cNvSpPr>
          <p:nvPr/>
        </p:nvSpPr>
        <p:spPr bwMode="auto">
          <a:xfrm>
            <a:off x="3749675" y="3113088"/>
            <a:ext cx="1644650" cy="1828800"/>
          </a:xfrm>
          <a:prstGeom prst="rect">
            <a:avLst/>
          </a:prstGeom>
          <a:solidFill>
            <a:srgbClr val="DEF7A7"/>
          </a:solidFill>
          <a:ln w="28575" algn="ctr">
            <a:solidFill>
              <a:srgbClr val="638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Tallo</a:t>
            </a:r>
          </a:p>
          <a:p>
            <a:pPr>
              <a:buClrTx/>
              <a:defRPr/>
            </a:pPr>
            <a:endParaRPr lang="es-ES_tradnl" sz="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buFontTx/>
              <a:buChar char="•"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Centros </a:t>
            </a:r>
          </a:p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autonómicos</a:t>
            </a:r>
          </a:p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Formación </a:t>
            </a:r>
          </a:p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Reticular</a:t>
            </a:r>
            <a:endParaRPr lang="es-ES_tradnl" sz="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defRPr/>
            </a:pPr>
            <a:endParaRPr lang="es-ES_tradnl" sz="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7030" name="Freeform 6"/>
          <p:cNvSpPr>
            <a:spLocks/>
          </p:cNvSpPr>
          <p:nvPr/>
        </p:nvSpPr>
        <p:spPr bwMode="auto">
          <a:xfrm>
            <a:off x="1357313" y="2171474"/>
            <a:ext cx="3024187" cy="1052512"/>
          </a:xfrm>
          <a:custGeom>
            <a:avLst/>
            <a:gdLst>
              <a:gd name="T0" fmla="*/ 0 w 1497"/>
              <a:gd name="T1" fmla="*/ 1052512 h 605"/>
              <a:gd name="T2" fmla="*/ 915135 w 1497"/>
              <a:gd name="T3" fmla="*/ 26095 h 605"/>
              <a:gd name="T4" fmla="*/ 3024187 w 1497"/>
              <a:gd name="T5" fmla="*/ 894200 h 6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97" h="605">
                <a:moveTo>
                  <a:pt x="0" y="605"/>
                </a:moveTo>
                <a:cubicBezTo>
                  <a:pt x="102" y="317"/>
                  <a:pt x="204" y="30"/>
                  <a:pt x="453" y="15"/>
                </a:cubicBezTo>
                <a:cubicBezTo>
                  <a:pt x="702" y="0"/>
                  <a:pt x="1316" y="431"/>
                  <a:pt x="1497" y="514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57031" name="Freeform 7"/>
          <p:cNvSpPr>
            <a:spLocks/>
          </p:cNvSpPr>
          <p:nvPr/>
        </p:nvSpPr>
        <p:spPr bwMode="auto">
          <a:xfrm flipH="1">
            <a:off x="4715669" y="2057400"/>
            <a:ext cx="3024188" cy="1152525"/>
          </a:xfrm>
          <a:custGeom>
            <a:avLst/>
            <a:gdLst>
              <a:gd name="T0" fmla="*/ 0 w 1497"/>
              <a:gd name="T1" fmla="*/ 1152525 h 605"/>
              <a:gd name="T2" fmla="*/ 915135 w 1497"/>
              <a:gd name="T3" fmla="*/ 28575 h 605"/>
              <a:gd name="T4" fmla="*/ 3024188 w 1497"/>
              <a:gd name="T5" fmla="*/ 979170 h 6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97" h="605">
                <a:moveTo>
                  <a:pt x="0" y="605"/>
                </a:moveTo>
                <a:cubicBezTo>
                  <a:pt x="102" y="317"/>
                  <a:pt x="204" y="30"/>
                  <a:pt x="453" y="15"/>
                </a:cubicBezTo>
                <a:cubicBezTo>
                  <a:pt x="702" y="0"/>
                  <a:pt x="1316" y="431"/>
                  <a:pt x="1497" y="514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57035" name="Rectangle 11"/>
          <p:cNvSpPr>
            <a:spLocks noChangeArrowheads="1"/>
          </p:cNvSpPr>
          <p:nvPr/>
        </p:nvSpPr>
        <p:spPr bwMode="auto">
          <a:xfrm>
            <a:off x="6804025" y="478064"/>
            <a:ext cx="1800225" cy="669925"/>
          </a:xfrm>
          <a:prstGeom prst="rect">
            <a:avLst/>
          </a:prstGeom>
          <a:solidFill>
            <a:srgbClr val="EDFFB9"/>
          </a:solidFill>
          <a:ln w="28575">
            <a:solidFill>
              <a:srgbClr val="5D7E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457200" indent="-457200">
              <a:buClr>
                <a:srgbClr val="007774"/>
              </a:buClr>
              <a:defRPr/>
            </a:pPr>
            <a:r>
              <a:rPr lang="es-ES_tradnl" sz="1800">
                <a:solidFill>
                  <a:srgbClr val="5D7E00"/>
                </a:solidFill>
              </a:rPr>
              <a:t>2.</a:t>
            </a:r>
            <a:r>
              <a:rPr lang="es-ES_tradnl" sz="1800"/>
              <a:t> </a:t>
            </a:r>
            <a:r>
              <a:rPr lang="es-ES_tradnl" sz="1800">
                <a:solidFill>
                  <a:srgbClr val="638600"/>
                </a:solidFill>
              </a:rPr>
              <a:t>Integración central</a:t>
            </a:r>
          </a:p>
        </p:txBody>
      </p:sp>
      <p:sp>
        <p:nvSpPr>
          <p:cNvPr id="257037" name="Text Box 13"/>
          <p:cNvSpPr txBox="1">
            <a:spLocks noChangeArrowheads="1"/>
          </p:cNvSpPr>
          <p:nvPr/>
        </p:nvSpPr>
        <p:spPr bwMode="auto">
          <a:xfrm>
            <a:off x="827088" y="6096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8138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7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7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7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57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6" grpId="0" animBg="1"/>
      <p:bldP spid="257028" grpId="0" animBg="1"/>
      <p:bldP spid="257029" grpId="0" animBg="1"/>
      <p:bldP spid="257030" grpId="0" animBg="1"/>
      <p:bldP spid="25703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Line 2"/>
          <p:cNvSpPr>
            <a:spLocks noChangeShapeType="1"/>
          </p:cNvSpPr>
          <p:nvPr/>
        </p:nvSpPr>
        <p:spPr bwMode="auto">
          <a:xfrm flipV="1">
            <a:off x="2695575" y="4221163"/>
            <a:ext cx="1084263" cy="79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58051" name="Text Box 3"/>
          <p:cNvSpPr txBox="1">
            <a:spLocks noChangeArrowheads="1"/>
          </p:cNvSpPr>
          <p:nvPr/>
        </p:nvSpPr>
        <p:spPr bwMode="auto">
          <a:xfrm>
            <a:off x="3779838" y="3983038"/>
            <a:ext cx="1557337" cy="1219200"/>
          </a:xfrm>
          <a:prstGeom prst="rect">
            <a:avLst/>
          </a:prstGeom>
          <a:solidFill>
            <a:srgbClr val="EBF9A5"/>
          </a:solidFill>
          <a:ln w="28575" algn="ctr">
            <a:solidFill>
              <a:srgbClr val="6699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dirty="0"/>
              <a:t>Centros</a:t>
            </a:r>
            <a:r>
              <a:rPr lang="es-ES_tradnl" sz="1800" b="0" dirty="0"/>
              <a:t> </a:t>
            </a:r>
          </a:p>
          <a:p>
            <a:pPr algn="ctr" eaLnBrk="1" hangingPunct="1">
              <a:buClrTx/>
            </a:pPr>
            <a:r>
              <a:rPr lang="es-ES_tradnl" sz="1800" dirty="0"/>
              <a:t>Autonómicos</a:t>
            </a:r>
          </a:p>
          <a:p>
            <a:pPr algn="ctr" eaLnBrk="1" hangingPunct="1">
              <a:buClrTx/>
            </a:pPr>
            <a:r>
              <a:rPr lang="es-ES_tradnl" sz="1800" b="0" dirty="0"/>
              <a:t>Reticulares</a:t>
            </a:r>
          </a:p>
          <a:p>
            <a:pPr algn="ctr" eaLnBrk="1" hangingPunct="1">
              <a:buClrTx/>
            </a:pPr>
            <a:r>
              <a:rPr lang="es-ES_tradnl" sz="1800" b="0" dirty="0"/>
              <a:t>Tallo</a:t>
            </a:r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6007100" y="4000500"/>
            <a:ext cx="1816100" cy="669925"/>
          </a:xfrm>
          <a:prstGeom prst="rect">
            <a:avLst/>
          </a:prstGeom>
          <a:solidFill>
            <a:srgbClr val="FC9AD2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Salida</a:t>
            </a:r>
          </a:p>
          <a:p>
            <a:pPr algn="ctr" eaLnBrk="1" hangingPunct="1">
              <a:buClrTx/>
            </a:pPr>
            <a:r>
              <a:rPr lang="es-ES_tradnl" sz="1800" b="0"/>
              <a:t>N. autonómicos</a:t>
            </a:r>
          </a:p>
        </p:txBody>
      </p:sp>
      <p:sp>
        <p:nvSpPr>
          <p:cNvPr id="258053" name="Line 5"/>
          <p:cNvSpPr>
            <a:spLocks noChangeShapeType="1"/>
          </p:cNvSpPr>
          <p:nvPr/>
        </p:nvSpPr>
        <p:spPr bwMode="auto">
          <a:xfrm>
            <a:off x="4572000" y="1412875"/>
            <a:ext cx="0" cy="2519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58054" name="Text Box 6"/>
          <p:cNvSpPr txBox="1">
            <a:spLocks noChangeArrowheads="1"/>
          </p:cNvSpPr>
          <p:nvPr/>
        </p:nvSpPr>
        <p:spPr bwMode="auto">
          <a:xfrm>
            <a:off x="1547813" y="3933825"/>
            <a:ext cx="1236662" cy="669925"/>
          </a:xfrm>
          <a:prstGeom prst="rect">
            <a:avLst/>
          </a:prstGeom>
          <a:solidFill>
            <a:srgbClr val="B5D7FD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/>
              <a:t>Entrada </a:t>
            </a:r>
          </a:p>
          <a:p>
            <a:pPr eaLnBrk="1" hangingPunct="1">
              <a:buClrTx/>
            </a:pPr>
            <a:r>
              <a:rPr lang="es-ES_tradnl" sz="1800" b="0"/>
              <a:t>sensorial</a:t>
            </a:r>
          </a:p>
        </p:txBody>
      </p:sp>
      <p:sp>
        <p:nvSpPr>
          <p:cNvPr id="258055" name="Text Box 7"/>
          <p:cNvSpPr txBox="1">
            <a:spLocks noChangeArrowheads="1"/>
          </p:cNvSpPr>
          <p:nvPr/>
        </p:nvSpPr>
        <p:spPr bwMode="auto">
          <a:xfrm>
            <a:off x="3121025" y="908050"/>
            <a:ext cx="2900363" cy="485775"/>
          </a:xfrm>
          <a:prstGeom prst="rect">
            <a:avLst/>
          </a:prstGeom>
          <a:solidFill>
            <a:srgbClr val="EBF9A5"/>
          </a:solidFill>
          <a:ln w="28575" algn="ctr">
            <a:solidFill>
              <a:srgbClr val="6699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400" b="0"/>
              <a:t>Centros superiores</a:t>
            </a:r>
          </a:p>
        </p:txBody>
      </p:sp>
      <p:sp>
        <p:nvSpPr>
          <p:cNvPr id="258056" name="Text Box 8"/>
          <p:cNvSpPr txBox="1">
            <a:spLocks noChangeArrowheads="1"/>
          </p:cNvSpPr>
          <p:nvPr/>
        </p:nvSpPr>
        <p:spPr bwMode="auto">
          <a:xfrm>
            <a:off x="4859338" y="1681163"/>
            <a:ext cx="1824037" cy="1800225"/>
          </a:xfrm>
          <a:prstGeom prst="rect">
            <a:avLst/>
          </a:prstGeom>
          <a:noFill/>
          <a:ln w="28575" algn="ctr">
            <a:solidFill>
              <a:srgbClr val="66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 u="sng"/>
              <a:t>Hipotálamo</a:t>
            </a:r>
          </a:p>
          <a:p>
            <a:pPr eaLnBrk="1" hangingPunct="1">
              <a:buClrTx/>
            </a:pPr>
            <a:r>
              <a:rPr lang="es-ES_tradnl"/>
              <a:t>HOMEOSTASIS</a:t>
            </a:r>
          </a:p>
          <a:p>
            <a:pPr eaLnBrk="1" hangingPunct="1">
              <a:buClrTx/>
            </a:pPr>
            <a:endParaRPr lang="es-ES_tradnl" sz="1000"/>
          </a:p>
          <a:p>
            <a:pPr eaLnBrk="1" hangingPunct="1">
              <a:buClrTx/>
            </a:pPr>
            <a:r>
              <a:rPr lang="es-ES_tradnl"/>
              <a:t>Temperatura</a:t>
            </a:r>
          </a:p>
          <a:p>
            <a:pPr eaLnBrk="1" hangingPunct="1">
              <a:buClrTx/>
            </a:pPr>
            <a:r>
              <a:rPr lang="es-ES_tradnl"/>
              <a:t>Hambre sed</a:t>
            </a:r>
          </a:p>
          <a:p>
            <a:pPr eaLnBrk="1" hangingPunct="1">
              <a:buClrTx/>
            </a:pPr>
            <a:r>
              <a:rPr lang="es-ES_tradnl"/>
              <a:t>Hipófisis</a:t>
            </a:r>
          </a:p>
          <a:p>
            <a:pPr eaLnBrk="1" hangingPunct="1">
              <a:buClrTx/>
            </a:pPr>
            <a:r>
              <a:rPr lang="es-ES_tradnl"/>
              <a:t>Emociones</a:t>
            </a:r>
          </a:p>
        </p:txBody>
      </p:sp>
      <p:sp>
        <p:nvSpPr>
          <p:cNvPr id="258057" name="Rectangle 9"/>
          <p:cNvSpPr>
            <a:spLocks noChangeArrowheads="1"/>
          </p:cNvSpPr>
          <p:nvPr/>
        </p:nvSpPr>
        <p:spPr bwMode="auto">
          <a:xfrm>
            <a:off x="2195513" y="1681163"/>
            <a:ext cx="2070100" cy="1800225"/>
          </a:xfrm>
          <a:prstGeom prst="rect">
            <a:avLst/>
          </a:prstGeom>
          <a:noFill/>
          <a:ln w="28575" algn="ctr">
            <a:solidFill>
              <a:srgbClr val="66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</a:pPr>
            <a:r>
              <a:rPr lang="es-ES_tradnl" sz="2000" b="0" u="sng"/>
              <a:t>Sistema límbico</a:t>
            </a:r>
          </a:p>
          <a:p>
            <a:pPr>
              <a:buClrTx/>
            </a:pPr>
            <a:r>
              <a:rPr lang="es-ES_tradnl"/>
              <a:t>EMOCIONES</a:t>
            </a:r>
          </a:p>
          <a:p>
            <a:pPr>
              <a:buClrTx/>
            </a:pPr>
            <a:endParaRPr lang="es-ES_tradnl" sz="1000"/>
          </a:p>
          <a:p>
            <a:pPr>
              <a:buClrTx/>
            </a:pPr>
            <a:r>
              <a:rPr lang="es-ES_tradnl"/>
              <a:t>Rabia</a:t>
            </a:r>
          </a:p>
          <a:p>
            <a:pPr>
              <a:buClrTx/>
            </a:pPr>
            <a:r>
              <a:rPr lang="es-ES_tradnl"/>
              <a:t>Temor</a:t>
            </a:r>
          </a:p>
          <a:p>
            <a:pPr>
              <a:buClrTx/>
            </a:pPr>
            <a:r>
              <a:rPr lang="es-ES_tradnl"/>
              <a:t>Sexo</a:t>
            </a:r>
          </a:p>
          <a:p>
            <a:pPr>
              <a:buClrTx/>
            </a:pPr>
            <a:r>
              <a:rPr lang="es-ES_tradnl"/>
              <a:t>Hambre</a:t>
            </a:r>
          </a:p>
        </p:txBody>
      </p:sp>
      <p:sp>
        <p:nvSpPr>
          <p:cNvPr id="258058" name="Text Box 10"/>
          <p:cNvSpPr txBox="1">
            <a:spLocks noChangeArrowheads="1"/>
          </p:cNvSpPr>
          <p:nvPr/>
        </p:nvSpPr>
        <p:spPr bwMode="auto">
          <a:xfrm>
            <a:off x="5496690" y="5373688"/>
            <a:ext cx="2763898" cy="923330"/>
          </a:xfrm>
          <a:prstGeom prst="rect">
            <a:avLst/>
          </a:prstGeom>
          <a:solidFill>
            <a:srgbClr val="FC9AD2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 dirty="0"/>
              <a:t>Respuestas </a:t>
            </a:r>
            <a:r>
              <a:rPr lang="es-ES_tradnl" sz="1800" b="0" dirty="0" smtClean="0"/>
              <a:t>autonómicas</a:t>
            </a:r>
            <a:endParaRPr lang="es-ES_tradnl" sz="1800" b="0" dirty="0"/>
          </a:p>
          <a:p>
            <a:pPr algn="ctr" eaLnBrk="1" hangingPunct="1">
              <a:buClrTx/>
            </a:pPr>
            <a:r>
              <a:rPr lang="es-ES_tradnl" sz="1800" b="0" dirty="0"/>
              <a:t>Acción simpática y </a:t>
            </a:r>
          </a:p>
          <a:p>
            <a:pPr algn="ctr" eaLnBrk="1" hangingPunct="1">
              <a:buClrTx/>
            </a:pPr>
            <a:r>
              <a:rPr lang="es-ES_tradnl" sz="1800" b="0" dirty="0"/>
              <a:t>parasimpática</a:t>
            </a:r>
          </a:p>
        </p:txBody>
      </p:sp>
      <p:sp>
        <p:nvSpPr>
          <p:cNvPr id="258059" name="Line 11"/>
          <p:cNvSpPr>
            <a:spLocks noChangeShapeType="1"/>
          </p:cNvSpPr>
          <p:nvPr/>
        </p:nvSpPr>
        <p:spPr bwMode="auto">
          <a:xfrm flipV="1">
            <a:off x="5364163" y="4216400"/>
            <a:ext cx="569912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6877050" y="4652963"/>
            <a:ext cx="0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58063" name="Text Box 15"/>
          <p:cNvSpPr txBox="1">
            <a:spLocks noChangeArrowheads="1"/>
          </p:cNvSpPr>
          <p:nvPr/>
        </p:nvSpPr>
        <p:spPr bwMode="auto">
          <a:xfrm>
            <a:off x="684213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8065" name="Rectangle 17"/>
          <p:cNvSpPr>
            <a:spLocks noChangeArrowheads="1"/>
          </p:cNvSpPr>
          <p:nvPr/>
        </p:nvSpPr>
        <p:spPr bwMode="auto">
          <a:xfrm>
            <a:off x="6804025" y="333375"/>
            <a:ext cx="1800225" cy="669925"/>
          </a:xfrm>
          <a:prstGeom prst="rect">
            <a:avLst/>
          </a:prstGeom>
          <a:solidFill>
            <a:srgbClr val="EDFFB9"/>
          </a:solidFill>
          <a:ln w="28575">
            <a:solidFill>
              <a:srgbClr val="5D7E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457200" indent="-457200">
              <a:buClr>
                <a:srgbClr val="007774"/>
              </a:buClr>
              <a:defRPr/>
            </a:pPr>
            <a:r>
              <a:rPr lang="es-ES_tradnl" sz="1800">
                <a:solidFill>
                  <a:srgbClr val="5D7E00"/>
                </a:solidFill>
              </a:rPr>
              <a:t>2.</a:t>
            </a:r>
            <a:r>
              <a:rPr lang="es-ES_tradnl" sz="1800"/>
              <a:t> </a:t>
            </a:r>
            <a:r>
              <a:rPr lang="es-ES_tradnl" sz="1800">
                <a:solidFill>
                  <a:srgbClr val="638600"/>
                </a:solidFill>
              </a:rPr>
              <a:t>Integración central</a:t>
            </a:r>
          </a:p>
        </p:txBody>
      </p:sp>
      <p:sp>
        <p:nvSpPr>
          <p:cNvPr id="49167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58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258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8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0" grpId="0" animBg="1"/>
      <p:bldP spid="258051" grpId="0" animBg="1"/>
      <p:bldP spid="258052" grpId="0" animBg="1"/>
      <p:bldP spid="258053" grpId="0" animBg="1"/>
      <p:bldP spid="258054" grpId="0" animBg="1"/>
      <p:bldP spid="258055" grpId="0" animBg="1"/>
      <p:bldP spid="258056" grpId="0" animBg="1"/>
      <p:bldP spid="258057" grpId="0" animBg="1"/>
      <p:bldP spid="258058" grpId="0" animBg="1"/>
      <p:bldP spid="258059" grpId="0" animBg="1"/>
      <p:bldP spid="25806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6858000" y="1219200"/>
            <a:ext cx="1600200" cy="6699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1800" b="0"/>
              <a:t>Componentes</a:t>
            </a:r>
          </a:p>
          <a:p>
            <a:pPr algn="ctr" eaLnBrk="1" hangingPunct="1">
              <a:buClrTx/>
            </a:pPr>
            <a:r>
              <a:rPr lang="es-ES" sz="1800" b="0"/>
              <a:t>integradores</a:t>
            </a:r>
          </a:p>
        </p:txBody>
      </p:sp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2473325" y="1925638"/>
            <a:ext cx="4195763" cy="3294062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  <a:buFontTx/>
              <a:buAutoNum type="arabicPeriod"/>
            </a:pPr>
            <a:r>
              <a:rPr lang="es-ES" sz="2000" b="0" dirty="0"/>
              <a:t>Corteza, Sistema Límbico</a:t>
            </a:r>
          </a:p>
          <a:p>
            <a:pPr eaLnBrk="1" hangingPunct="1">
              <a:buClrTx/>
            </a:pPr>
            <a:r>
              <a:rPr lang="es-ES" sz="2000" b="0" dirty="0"/>
              <a:t>        </a:t>
            </a:r>
          </a:p>
          <a:p>
            <a:pPr eaLnBrk="1" hangingPunct="1">
              <a:buClrTx/>
              <a:buFontTx/>
              <a:buAutoNum type="arabicPeriod" startAt="2"/>
            </a:pPr>
            <a:r>
              <a:rPr lang="es-ES" sz="2000" b="0" dirty="0"/>
              <a:t>Hipotálamo</a:t>
            </a:r>
          </a:p>
          <a:p>
            <a:pPr eaLnBrk="1" hangingPunct="1">
              <a:buClrTx/>
            </a:pPr>
            <a:r>
              <a:rPr lang="es-ES" sz="2000" b="0" dirty="0"/>
              <a:t>     </a:t>
            </a:r>
          </a:p>
          <a:p>
            <a:pPr eaLnBrk="1" hangingPunct="1">
              <a:buClrTx/>
              <a:buFontTx/>
              <a:buAutoNum type="arabicPeriod" startAt="3"/>
            </a:pPr>
            <a:r>
              <a:rPr lang="es-ES" sz="2000" b="0" dirty="0"/>
              <a:t>Centros reticulares en tallo</a:t>
            </a:r>
          </a:p>
          <a:p>
            <a:pPr eaLnBrk="1" hangingPunct="1">
              <a:buClrTx/>
              <a:buFontTx/>
              <a:buAutoNum type="arabicPeriod" startAt="3"/>
            </a:pPr>
            <a:endParaRPr lang="es-ES_tradnl" b="0" dirty="0"/>
          </a:p>
          <a:p>
            <a:pPr eaLnBrk="1" hangingPunct="1">
              <a:buClrTx/>
            </a:pPr>
            <a:endParaRPr lang="es-ES" sz="1200" b="0" dirty="0"/>
          </a:p>
          <a:p>
            <a:pPr eaLnBrk="1" hangingPunct="1">
              <a:buClrTx/>
              <a:buFontTx/>
              <a:buAutoNum type="arabicPeriod" startAt="4"/>
            </a:pPr>
            <a:r>
              <a:rPr lang="es-ES" dirty="0"/>
              <a:t>N. motoras </a:t>
            </a:r>
            <a:r>
              <a:rPr lang="es-ES" dirty="0" err="1"/>
              <a:t>Preganglionares</a:t>
            </a:r>
            <a:endParaRPr lang="es-ES" dirty="0"/>
          </a:p>
          <a:p>
            <a:pPr eaLnBrk="1" hangingPunct="1">
              <a:buClrTx/>
            </a:pPr>
            <a:r>
              <a:rPr lang="es-ES" dirty="0"/>
              <a:t>      </a:t>
            </a:r>
          </a:p>
          <a:p>
            <a:pPr eaLnBrk="1" hangingPunct="1">
              <a:buClrTx/>
              <a:buFontTx/>
              <a:buAutoNum type="arabicPeriod" startAt="5"/>
            </a:pPr>
            <a:r>
              <a:rPr lang="es-ES" dirty="0"/>
              <a:t>N. motoras </a:t>
            </a:r>
            <a:r>
              <a:rPr lang="es-ES" dirty="0" err="1" smtClean="0"/>
              <a:t>Posganglionares</a:t>
            </a:r>
            <a:endParaRPr lang="es-ES" dirty="0"/>
          </a:p>
          <a:p>
            <a:pPr eaLnBrk="1" hangingPunct="1">
              <a:buClrTx/>
            </a:pPr>
            <a:r>
              <a:rPr lang="es-ES" dirty="0"/>
              <a:t>      </a:t>
            </a:r>
          </a:p>
          <a:p>
            <a:pPr eaLnBrk="1" hangingPunct="1">
              <a:buClrTx/>
              <a:buFontTx/>
              <a:buAutoNum type="arabicPeriod" startAt="6"/>
            </a:pPr>
            <a:r>
              <a:rPr lang="es-ES" dirty="0"/>
              <a:t>N. locales</a:t>
            </a:r>
          </a:p>
        </p:txBody>
      </p:sp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1042988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9080" name="Text Box 8"/>
          <p:cNvSpPr txBox="1">
            <a:spLocks noChangeArrowheads="1"/>
          </p:cNvSpPr>
          <p:nvPr/>
        </p:nvSpPr>
        <p:spPr bwMode="auto">
          <a:xfrm>
            <a:off x="6810145" y="476250"/>
            <a:ext cx="165622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1800" dirty="0">
                <a:solidFill>
                  <a:srgbClr val="007774"/>
                </a:solidFill>
              </a:rPr>
              <a:t>II Anatomía </a:t>
            </a:r>
          </a:p>
          <a:p>
            <a:pPr algn="ctr">
              <a:buClrTx/>
              <a:defRPr/>
            </a:pPr>
            <a:r>
              <a:rPr lang="es-ES" sz="1800" dirty="0">
                <a:solidFill>
                  <a:srgbClr val="007774"/>
                </a:solidFill>
              </a:rPr>
              <a:t>    Funcional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59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orteza centros integracion h"/>
          <p:cNvPicPr>
            <a:picLocks noChangeAspect="1" noChangeArrowheads="1"/>
          </p:cNvPicPr>
          <p:nvPr/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728663"/>
            <a:ext cx="540067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4932363" y="765175"/>
            <a:ext cx="12954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buClrTx/>
            </a:pPr>
            <a:endParaRPr lang="es-ES" b="0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2124075" y="2636838"/>
            <a:ext cx="792163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7019925" y="1844675"/>
            <a:ext cx="288925" cy="3600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2843213" y="5949950"/>
            <a:ext cx="8651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6443663" y="4508500"/>
            <a:ext cx="649287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buClrTx/>
            </a:pPr>
            <a:endParaRPr lang="es-ES" b="0"/>
          </a:p>
        </p:txBody>
      </p:sp>
      <p:sp>
        <p:nvSpPr>
          <p:cNvPr id="260104" name="Text Box 8"/>
          <p:cNvSpPr txBox="1">
            <a:spLocks noChangeArrowheads="1"/>
          </p:cNvSpPr>
          <p:nvPr/>
        </p:nvSpPr>
        <p:spPr bwMode="auto">
          <a:xfrm>
            <a:off x="4859338" y="595313"/>
            <a:ext cx="974725" cy="790575"/>
          </a:xfrm>
          <a:prstGeom prst="rect">
            <a:avLst/>
          </a:prstGeom>
          <a:solidFill>
            <a:srgbClr val="D8F6A8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Corteza</a:t>
            </a:r>
          </a:p>
          <a:p>
            <a:pPr eaLnBrk="1" hangingPunct="1">
              <a:buClrTx/>
            </a:pPr>
            <a:r>
              <a:rPr lang="es-ES_tradnl" sz="1400"/>
              <a:t>sensorio</a:t>
            </a:r>
          </a:p>
          <a:p>
            <a:pPr eaLnBrk="1" hangingPunct="1">
              <a:buClrTx/>
            </a:pPr>
            <a:r>
              <a:rPr lang="es-ES_tradnl" sz="1400"/>
              <a:t>motora</a:t>
            </a:r>
          </a:p>
        </p:txBody>
      </p:sp>
      <p:sp>
        <p:nvSpPr>
          <p:cNvPr id="260105" name="Text Box 9"/>
          <p:cNvSpPr txBox="1">
            <a:spLocks noChangeArrowheads="1"/>
          </p:cNvSpPr>
          <p:nvPr/>
        </p:nvSpPr>
        <p:spPr bwMode="auto">
          <a:xfrm>
            <a:off x="1914525" y="3043238"/>
            <a:ext cx="1063625" cy="577850"/>
          </a:xfrm>
          <a:prstGeom prst="rect">
            <a:avLst/>
          </a:prstGeom>
          <a:solidFill>
            <a:srgbClr val="D8F6A8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Corteza </a:t>
            </a:r>
          </a:p>
          <a:p>
            <a:pPr eaLnBrk="1" hangingPunct="1">
              <a:buClrTx/>
            </a:pPr>
            <a:r>
              <a:rPr lang="es-ES_tradnl" sz="1400"/>
              <a:t>insular</a:t>
            </a:r>
          </a:p>
        </p:txBody>
      </p:sp>
      <p:sp>
        <p:nvSpPr>
          <p:cNvPr id="260106" name="Text Box 10"/>
          <p:cNvSpPr txBox="1">
            <a:spLocks noChangeArrowheads="1"/>
          </p:cNvSpPr>
          <p:nvPr/>
        </p:nvSpPr>
        <p:spPr bwMode="auto">
          <a:xfrm>
            <a:off x="2124075" y="3741738"/>
            <a:ext cx="974725" cy="333375"/>
          </a:xfrm>
          <a:prstGeom prst="rect">
            <a:avLst/>
          </a:prstGeom>
          <a:solidFill>
            <a:srgbClr val="C9FF2F"/>
          </a:solidFill>
          <a:ln w="28575" algn="ctr">
            <a:solidFill>
              <a:srgbClr val="729A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Amígdala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7009719" y="3117283"/>
            <a:ext cx="850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b="0" dirty="0"/>
              <a:t>Tálamo</a:t>
            </a:r>
          </a:p>
        </p:txBody>
      </p:sp>
      <p:sp>
        <p:nvSpPr>
          <p:cNvPr id="260108" name="Text Box 12"/>
          <p:cNvSpPr txBox="1">
            <a:spLocks noChangeArrowheads="1"/>
          </p:cNvSpPr>
          <p:nvPr/>
        </p:nvSpPr>
        <p:spPr bwMode="auto">
          <a:xfrm>
            <a:off x="6948488" y="3789363"/>
            <a:ext cx="1279525" cy="365125"/>
          </a:xfrm>
          <a:prstGeom prst="rect">
            <a:avLst/>
          </a:prstGeom>
          <a:solidFill>
            <a:srgbClr val="C9FF2F"/>
          </a:solidFill>
          <a:ln w="28575" algn="ctr">
            <a:solidFill>
              <a:srgbClr val="729A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Hipotálamo</a:t>
            </a:r>
          </a:p>
        </p:txBody>
      </p:sp>
      <p:sp>
        <p:nvSpPr>
          <p:cNvPr id="260109" name="Text Box 13"/>
          <p:cNvSpPr txBox="1">
            <a:spLocks noChangeArrowheads="1"/>
          </p:cNvSpPr>
          <p:nvPr/>
        </p:nvSpPr>
        <p:spPr bwMode="auto">
          <a:xfrm>
            <a:off x="7000875" y="2395538"/>
            <a:ext cx="1052513" cy="577850"/>
          </a:xfrm>
          <a:prstGeom prst="rect">
            <a:avLst/>
          </a:prstGeom>
          <a:solidFill>
            <a:srgbClr val="D8F6A8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Corteza</a:t>
            </a:r>
            <a:r>
              <a:rPr lang="es-ES_tradnl" sz="1400"/>
              <a:t> </a:t>
            </a:r>
          </a:p>
          <a:p>
            <a:pPr eaLnBrk="1" hangingPunct="1">
              <a:buClrTx/>
            </a:pPr>
            <a:r>
              <a:rPr lang="es-ES_tradnl" sz="1400"/>
              <a:t>cingulada</a:t>
            </a:r>
          </a:p>
        </p:txBody>
      </p:sp>
      <p:sp>
        <p:nvSpPr>
          <p:cNvPr id="260110" name="Text Box 14"/>
          <p:cNvSpPr txBox="1">
            <a:spLocks noChangeArrowheads="1"/>
          </p:cNvSpPr>
          <p:nvPr/>
        </p:nvSpPr>
        <p:spPr bwMode="auto">
          <a:xfrm>
            <a:off x="611188" y="4724400"/>
            <a:ext cx="1319212" cy="577850"/>
          </a:xfrm>
          <a:prstGeom prst="rect">
            <a:avLst/>
          </a:prstGeom>
          <a:solidFill>
            <a:srgbClr val="D8F6A8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Corteza </a:t>
            </a:r>
          </a:p>
          <a:p>
            <a:pPr eaLnBrk="1" hangingPunct="1">
              <a:buClrTx/>
            </a:pPr>
            <a:r>
              <a:rPr lang="es-ES_tradnl" sz="1400"/>
              <a:t>orbitofrontal</a:t>
            </a:r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2268538" y="5445125"/>
            <a:ext cx="14287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2484438" y="5734050"/>
            <a:ext cx="4318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>
            <a:off x="1835150" y="5013325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0114" name="Text Box 18"/>
          <p:cNvSpPr txBox="1">
            <a:spLocks noChangeArrowheads="1"/>
          </p:cNvSpPr>
          <p:nvPr/>
        </p:nvSpPr>
        <p:spPr bwMode="auto">
          <a:xfrm>
            <a:off x="1979613" y="5635625"/>
            <a:ext cx="1166812" cy="790575"/>
          </a:xfrm>
          <a:prstGeom prst="rect">
            <a:avLst/>
          </a:prstGeom>
          <a:solidFill>
            <a:srgbClr val="D8F6A8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Corteza </a:t>
            </a:r>
          </a:p>
          <a:p>
            <a:pPr eaLnBrk="1" hangingPunct="1">
              <a:buClrTx/>
            </a:pPr>
            <a:r>
              <a:rPr lang="es-ES_tradnl" sz="1400"/>
              <a:t>prefrontal </a:t>
            </a:r>
          </a:p>
          <a:p>
            <a:pPr eaLnBrk="1" hangingPunct="1">
              <a:buClrTx/>
            </a:pPr>
            <a:r>
              <a:rPr lang="es-ES_tradnl" sz="1400"/>
              <a:t>medial</a:t>
            </a:r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 flipV="1">
            <a:off x="2555875" y="5300663"/>
            <a:ext cx="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51220" name="Text Box 20"/>
          <p:cNvSpPr txBox="1">
            <a:spLocks noChangeArrowheads="1"/>
          </p:cNvSpPr>
          <p:nvPr/>
        </p:nvSpPr>
        <p:spPr bwMode="auto">
          <a:xfrm>
            <a:off x="6126617" y="4397829"/>
            <a:ext cx="15327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729A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b="0" dirty="0" smtClean="0"/>
              <a:t>N. Haz solitario</a:t>
            </a:r>
            <a:endParaRPr lang="es-ES_tradnl" sz="1400" b="0" dirty="0"/>
          </a:p>
        </p:txBody>
      </p:sp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4932363" y="5013325"/>
            <a:ext cx="701675" cy="336550"/>
          </a:xfrm>
          <a:prstGeom prst="rect">
            <a:avLst/>
          </a:prstGeom>
          <a:solidFill>
            <a:srgbClr val="FF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Bulbo</a:t>
            </a:r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 flipH="1">
            <a:off x="5580063" y="4581525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0119" name="Line 23"/>
          <p:cNvSpPr>
            <a:spLocks noChangeShapeType="1"/>
          </p:cNvSpPr>
          <p:nvPr/>
        </p:nvSpPr>
        <p:spPr bwMode="auto">
          <a:xfrm>
            <a:off x="2987675" y="3860800"/>
            <a:ext cx="15843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0120" name="Line 24"/>
          <p:cNvSpPr>
            <a:spLocks noChangeShapeType="1"/>
          </p:cNvSpPr>
          <p:nvPr/>
        </p:nvSpPr>
        <p:spPr bwMode="auto">
          <a:xfrm flipH="1">
            <a:off x="5580063" y="4005263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51225" name="Line 25"/>
          <p:cNvSpPr>
            <a:spLocks noChangeShapeType="1"/>
          </p:cNvSpPr>
          <p:nvPr/>
        </p:nvSpPr>
        <p:spPr bwMode="auto">
          <a:xfrm flipH="1">
            <a:off x="5795963" y="3284984"/>
            <a:ext cx="12239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51226" name="Line 26"/>
          <p:cNvSpPr>
            <a:spLocks noChangeShapeType="1"/>
          </p:cNvSpPr>
          <p:nvPr/>
        </p:nvSpPr>
        <p:spPr bwMode="auto">
          <a:xfrm flipH="1">
            <a:off x="5435600" y="3284538"/>
            <a:ext cx="360363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0123" name="Line 27"/>
          <p:cNvSpPr>
            <a:spLocks noChangeShapeType="1"/>
          </p:cNvSpPr>
          <p:nvPr/>
        </p:nvSpPr>
        <p:spPr bwMode="auto">
          <a:xfrm>
            <a:off x="2843213" y="3429000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0124" name="Line 28"/>
          <p:cNvSpPr>
            <a:spLocks noChangeShapeType="1"/>
          </p:cNvSpPr>
          <p:nvPr/>
        </p:nvSpPr>
        <p:spPr bwMode="auto">
          <a:xfrm flipH="1">
            <a:off x="3995738" y="981075"/>
            <a:ext cx="9366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0125" name="Line 29"/>
          <p:cNvSpPr>
            <a:spLocks noChangeShapeType="1"/>
          </p:cNvSpPr>
          <p:nvPr/>
        </p:nvSpPr>
        <p:spPr bwMode="auto">
          <a:xfrm>
            <a:off x="5651500" y="1052513"/>
            <a:ext cx="720725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51230" name="Rectangle 30"/>
          <p:cNvSpPr>
            <a:spLocks noChangeArrowheads="1"/>
          </p:cNvSpPr>
          <p:nvPr/>
        </p:nvSpPr>
        <p:spPr bwMode="auto">
          <a:xfrm>
            <a:off x="6372225" y="2060575"/>
            <a:ext cx="7207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0127" name="Line 31"/>
          <p:cNvSpPr>
            <a:spLocks noChangeShapeType="1"/>
          </p:cNvSpPr>
          <p:nvPr/>
        </p:nvSpPr>
        <p:spPr bwMode="auto">
          <a:xfrm flipH="1">
            <a:off x="5292725" y="2708275"/>
            <a:ext cx="172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51232" name="Rectangle 32"/>
          <p:cNvSpPr>
            <a:spLocks noChangeArrowheads="1"/>
          </p:cNvSpPr>
          <p:nvPr/>
        </p:nvSpPr>
        <p:spPr bwMode="auto">
          <a:xfrm>
            <a:off x="2987675" y="2492375"/>
            <a:ext cx="2889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0129" name="Line 33"/>
          <p:cNvSpPr>
            <a:spLocks noChangeShapeType="1"/>
          </p:cNvSpPr>
          <p:nvPr/>
        </p:nvSpPr>
        <p:spPr bwMode="auto">
          <a:xfrm flipV="1">
            <a:off x="2843213" y="1916113"/>
            <a:ext cx="792162" cy="15128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51234" name="Rectangle 34"/>
          <p:cNvSpPr>
            <a:spLocks noChangeArrowheads="1"/>
          </p:cNvSpPr>
          <p:nvPr/>
        </p:nvSpPr>
        <p:spPr bwMode="auto">
          <a:xfrm>
            <a:off x="4787900" y="1412875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1235" name="Oval 35"/>
          <p:cNvSpPr>
            <a:spLocks noChangeArrowheads="1"/>
          </p:cNvSpPr>
          <p:nvPr/>
        </p:nvSpPr>
        <p:spPr bwMode="auto">
          <a:xfrm>
            <a:off x="5076825" y="3789363"/>
            <a:ext cx="360363" cy="431800"/>
          </a:xfrm>
          <a:prstGeom prst="ellipse">
            <a:avLst/>
          </a:prstGeom>
          <a:noFill/>
          <a:ln w="28575" algn="ctr">
            <a:solidFill>
              <a:srgbClr val="729A00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1236" name="Oval 36"/>
          <p:cNvSpPr>
            <a:spLocks noChangeArrowheads="1"/>
          </p:cNvSpPr>
          <p:nvPr/>
        </p:nvSpPr>
        <p:spPr bwMode="auto">
          <a:xfrm>
            <a:off x="4500563" y="3933825"/>
            <a:ext cx="360362" cy="287338"/>
          </a:xfrm>
          <a:prstGeom prst="ellipse">
            <a:avLst/>
          </a:prstGeom>
          <a:noFill/>
          <a:ln w="28575" algn="ctr">
            <a:solidFill>
              <a:srgbClr val="729A00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1237" name="Text Box 37"/>
          <p:cNvSpPr txBox="1">
            <a:spLocks noChangeArrowheads="1"/>
          </p:cNvSpPr>
          <p:nvPr/>
        </p:nvSpPr>
        <p:spPr bwMode="auto">
          <a:xfrm>
            <a:off x="7040563" y="357188"/>
            <a:ext cx="1668462" cy="6699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Componentes </a:t>
            </a:r>
          </a:p>
          <a:p>
            <a:pPr algn="ctr" eaLnBrk="1" hangingPunct="1">
              <a:buClrTx/>
            </a:pPr>
            <a:r>
              <a:rPr lang="es-ES_tradnl" sz="1800" b="0"/>
              <a:t>Integradores</a:t>
            </a:r>
          </a:p>
        </p:txBody>
      </p:sp>
      <p:sp>
        <p:nvSpPr>
          <p:cNvPr id="51238" name="Text Box 38"/>
          <p:cNvSpPr txBox="1">
            <a:spLocks noChangeArrowheads="1"/>
          </p:cNvSpPr>
          <p:nvPr/>
        </p:nvSpPr>
        <p:spPr bwMode="auto">
          <a:xfrm>
            <a:off x="490537" y="276651"/>
            <a:ext cx="1931939" cy="830997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  <a:buFontTx/>
              <a:buAutoNum type="arabicPeriod"/>
            </a:pPr>
            <a:r>
              <a:rPr lang="es-ES" sz="2400" b="0"/>
              <a:t>Corteza, </a:t>
            </a:r>
          </a:p>
          <a:p>
            <a:pPr eaLnBrk="1" hangingPunct="1">
              <a:buClrTx/>
            </a:pPr>
            <a:r>
              <a:rPr lang="es-ES" sz="2400" b="0"/>
              <a:t>    S. límbico</a:t>
            </a:r>
          </a:p>
        </p:txBody>
      </p:sp>
      <p:sp>
        <p:nvSpPr>
          <p:cNvPr id="260135" name="Rectangle 39"/>
          <p:cNvSpPr>
            <a:spLocks noChangeArrowheads="1"/>
          </p:cNvSpPr>
          <p:nvPr/>
        </p:nvSpPr>
        <p:spPr bwMode="auto">
          <a:xfrm>
            <a:off x="896144" y="1220787"/>
            <a:ext cx="1624012" cy="16795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Respuestas </a:t>
            </a:r>
          </a:p>
          <a:p>
            <a:pPr>
              <a:buClrTx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conductuales </a:t>
            </a:r>
          </a:p>
          <a:p>
            <a:pPr>
              <a:buClrTx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retos </a:t>
            </a:r>
          </a:p>
          <a:p>
            <a:pPr>
              <a:buClrTx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ambientales</a:t>
            </a:r>
          </a:p>
          <a:p>
            <a:pPr>
              <a:buClrTx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Conductas </a:t>
            </a:r>
          </a:p>
          <a:p>
            <a:pPr>
              <a:buClrTx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consumativas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0136" name="Text Box 40"/>
          <p:cNvSpPr txBox="1">
            <a:spLocks noChangeArrowheads="1"/>
          </p:cNvSpPr>
          <p:nvPr/>
        </p:nvSpPr>
        <p:spPr bwMode="auto">
          <a:xfrm>
            <a:off x="6011862" y="4747306"/>
            <a:ext cx="2174875" cy="1582738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729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u="sng">
                <a:effectLst>
                  <a:outerShdw blurRad="38100" dist="38100" dir="2700000" algn="tl">
                    <a:srgbClr val="FFFFFF"/>
                  </a:outerShdw>
                </a:effectLst>
              </a:rPr>
              <a:t>Amígdala:</a:t>
            </a:r>
            <a:r>
              <a:rPr lang="es-ES"/>
              <a:t> </a:t>
            </a:r>
          </a:p>
          <a:p>
            <a:pPr>
              <a:buClrTx/>
              <a:defRPr/>
            </a:pPr>
            <a:r>
              <a:rPr lang="es-ES" sz="1400"/>
              <a:t>Regulación largo plazo </a:t>
            </a:r>
          </a:p>
          <a:p>
            <a:pPr>
              <a:buClrTx/>
              <a:defRPr/>
            </a:pPr>
            <a:r>
              <a:rPr lang="es-ES" sz="1400"/>
              <a:t>(experiencia)</a:t>
            </a:r>
          </a:p>
          <a:p>
            <a:pPr>
              <a:buClrTx/>
              <a:defRPr/>
            </a:pPr>
            <a:endParaRPr lang="es-ES" sz="800"/>
          </a:p>
          <a:p>
            <a:pPr>
              <a:buClrTx/>
              <a:defRPr/>
            </a:pPr>
            <a:r>
              <a:rPr lang="es-ES" u="sng">
                <a:effectLst>
                  <a:outerShdw blurRad="38100" dist="38100" dir="2700000" algn="tl">
                    <a:srgbClr val="FFFFFF"/>
                  </a:outerShdw>
                </a:effectLst>
              </a:rPr>
              <a:t>Hipotálamo:</a:t>
            </a:r>
            <a:r>
              <a:rPr lang="es-ES"/>
              <a:t> </a:t>
            </a:r>
          </a:p>
          <a:p>
            <a:pPr>
              <a:buClrTx/>
              <a:defRPr/>
            </a:pPr>
            <a:r>
              <a:rPr lang="es-ES" sz="1400"/>
              <a:t>Regulación rápida </a:t>
            </a:r>
          </a:p>
          <a:p>
            <a:pPr>
              <a:buClrTx/>
              <a:defRPr/>
            </a:pPr>
            <a:r>
              <a:rPr lang="es-ES" sz="1400"/>
              <a:t>(cambios fisiológicos)</a:t>
            </a:r>
          </a:p>
        </p:txBody>
      </p:sp>
      <p:sp>
        <p:nvSpPr>
          <p:cNvPr id="260137" name="Text Box 41"/>
          <p:cNvSpPr txBox="1">
            <a:spLocks noChangeArrowheads="1"/>
          </p:cNvSpPr>
          <p:nvPr/>
        </p:nvSpPr>
        <p:spPr bwMode="auto">
          <a:xfrm>
            <a:off x="371475" y="167923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1242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4" grpId="0" animBg="1"/>
      <p:bldP spid="260105" grpId="0" animBg="1"/>
      <p:bldP spid="260106" grpId="0" animBg="1"/>
      <p:bldP spid="260108" grpId="0" animBg="1"/>
      <p:bldP spid="260109" grpId="0" animBg="1"/>
      <p:bldP spid="260110" grpId="0" animBg="1"/>
      <p:bldP spid="260114" grpId="0" animBg="1"/>
      <p:bldP spid="260119" grpId="0" animBg="1"/>
      <p:bldP spid="260120" grpId="0" animBg="1"/>
      <p:bldP spid="260123" grpId="0" animBg="1"/>
      <p:bldP spid="260124" grpId="0" animBg="1"/>
      <p:bldP spid="260125" grpId="0" animBg="1"/>
      <p:bldP spid="260127" grpId="0" animBg="1"/>
      <p:bldP spid="260129" grpId="0" animBg="1"/>
      <p:bldP spid="260135" grpId="0" animBg="1"/>
      <p:bldP spid="260136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Text Box 2"/>
          <p:cNvSpPr txBox="1">
            <a:spLocks noChangeArrowheads="1"/>
          </p:cNvSpPr>
          <p:nvPr/>
        </p:nvSpPr>
        <p:spPr bwMode="auto">
          <a:xfrm>
            <a:off x="2694632" y="1990218"/>
            <a:ext cx="3754735" cy="409342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ClrTx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Respuestas </a:t>
            </a:r>
            <a:r>
              <a:rPr lang="es-ES_tradnl" sz="20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involuntarias </a:t>
            </a: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 través de activación autonómica</a:t>
            </a:r>
          </a:p>
          <a:p>
            <a:pPr>
              <a:buClrTx/>
              <a:defRPr/>
            </a:pPr>
            <a:endParaRPr lang="es-ES_tradnl" sz="2000" b="0" dirty="0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>
              <a:buClrTx/>
              <a:buFontTx/>
              <a:buChar char="•"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Ruborizarse</a:t>
            </a:r>
          </a:p>
          <a:p>
            <a:pPr>
              <a:buClrTx/>
              <a:buFontTx/>
              <a:buChar char="•"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Palidecer</a:t>
            </a:r>
          </a:p>
          <a:p>
            <a:pPr>
              <a:buClrTx/>
              <a:buFontTx/>
              <a:buChar char="•"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Desmayarse</a:t>
            </a:r>
          </a:p>
          <a:p>
            <a:pPr>
              <a:buClrTx/>
              <a:buFontTx/>
              <a:buChar char="•"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Sudar “frío”</a:t>
            </a:r>
          </a:p>
          <a:p>
            <a:pPr>
              <a:buClrTx/>
              <a:buFontTx/>
              <a:buChar char="•"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Latidos galopantes</a:t>
            </a:r>
          </a:p>
          <a:p>
            <a:pPr>
              <a:buClrTx/>
              <a:buFontTx/>
              <a:buChar char="•"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Boca seca</a:t>
            </a:r>
          </a:p>
          <a:p>
            <a:pPr>
              <a:buClrTx/>
              <a:buFontTx/>
              <a:buChar char="•"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“mariposas en estómago”</a:t>
            </a:r>
          </a:p>
          <a:p>
            <a:pPr>
              <a:buClrTx/>
              <a:buFontTx/>
              <a:buChar char="•"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“piel de gallina”</a:t>
            </a:r>
          </a:p>
          <a:p>
            <a:pPr>
              <a:buClrTx/>
              <a:buFontTx/>
              <a:buChar char="•"/>
              <a:defRPr/>
            </a:pPr>
            <a:r>
              <a:rPr lang="es-ES_tradnl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“correr al baño”</a:t>
            </a:r>
          </a:p>
        </p:txBody>
      </p:sp>
      <p:sp>
        <p:nvSpPr>
          <p:cNvPr id="263171" name="Text Box 3"/>
          <p:cNvSpPr txBox="1">
            <a:spLocks noChangeArrowheads="1"/>
          </p:cNvSpPr>
          <p:nvPr/>
        </p:nvSpPr>
        <p:spPr bwMode="auto">
          <a:xfrm>
            <a:off x="2020888" y="1412875"/>
            <a:ext cx="5102225" cy="485775"/>
          </a:xfrm>
          <a:prstGeom prst="rect">
            <a:avLst/>
          </a:prstGeom>
          <a:solidFill>
            <a:srgbClr val="D8F6A8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Sistema LÍMBICO-HIPOTÁLAMO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7308850" y="476250"/>
            <a:ext cx="1527175" cy="6699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Integración </a:t>
            </a:r>
          </a:p>
          <a:p>
            <a:pPr algn="ctr" eaLnBrk="1" hangingPunct="1">
              <a:buClrTx/>
            </a:pPr>
            <a:r>
              <a:rPr lang="es-ES_tradnl" sz="1800" b="0"/>
              <a:t>central</a:t>
            </a:r>
          </a:p>
        </p:txBody>
      </p:sp>
      <p:sp>
        <p:nvSpPr>
          <p:cNvPr id="52229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631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0"/>
                                        <p:tgtEl>
                                          <p:spTgt spid="263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263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0"/>
                                        <p:tgtEl>
                                          <p:spTgt spid="263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263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263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263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0"/>
                                        <p:tgtEl>
                                          <p:spTgt spid="263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0"/>
                                        <p:tgtEl>
                                          <p:spTgt spid="263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0"/>
                                        <p:tgtEl>
                                          <p:spTgt spid="263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0"/>
                                        <p:tgtEl>
                                          <p:spTgt spid="263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263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263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263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263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263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000" fill="hold"/>
                                        <p:tgtEl>
                                          <p:spTgt spid="263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2000" fill="hold"/>
                                        <p:tgtEl>
                                          <p:spTgt spid="263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263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263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0" grpId="0" build="allAtOnce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NIVELES DE INTEGRACION P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7" t="1289" r="15042" b="46690"/>
          <a:stretch>
            <a:fillRect/>
          </a:stretch>
        </p:blipFill>
        <p:spPr bwMode="auto">
          <a:xfrm>
            <a:off x="2484438" y="1422400"/>
            <a:ext cx="4606925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7019925" y="1843088"/>
            <a:ext cx="144463" cy="43926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003800" y="5732463"/>
            <a:ext cx="25923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3059113" y="1123950"/>
            <a:ext cx="1008062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068763" y="1555750"/>
            <a:ext cx="2873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051050" y="4075113"/>
            <a:ext cx="12969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1908175" y="5443538"/>
            <a:ext cx="647700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519679" y="422275"/>
            <a:ext cx="2143125" cy="485775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400" b="0"/>
              <a:t>2. Hipotálamo</a:t>
            </a: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4284663" y="1627188"/>
            <a:ext cx="2873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6596063" y="1627188"/>
            <a:ext cx="1063625" cy="609600"/>
          </a:xfrm>
          <a:prstGeom prst="rect">
            <a:avLst/>
          </a:prstGeom>
          <a:solidFill>
            <a:srgbClr val="91C3F9"/>
          </a:solidFill>
          <a:ln w="28575" algn="ctr">
            <a:solidFill>
              <a:srgbClr val="729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Corteza </a:t>
            </a:r>
          </a:p>
          <a:p>
            <a:pPr eaLnBrk="1" hangingPunct="1">
              <a:buClrTx/>
            </a:pPr>
            <a:r>
              <a:rPr lang="es-ES_tradnl"/>
              <a:t>sensorial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6280150" y="4284960"/>
            <a:ext cx="147955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b="0" dirty="0"/>
              <a:t>N. Haz solitario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5003800" y="908050"/>
            <a:ext cx="928688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Corteza </a:t>
            </a:r>
          </a:p>
          <a:p>
            <a:pPr eaLnBrk="1" hangingPunct="1">
              <a:buClrTx/>
            </a:pPr>
            <a:r>
              <a:rPr lang="es-ES_tradnl" sz="1400"/>
              <a:t>frontal</a:t>
            </a: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3132138" y="1989138"/>
            <a:ext cx="928687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Corteza </a:t>
            </a:r>
          </a:p>
          <a:p>
            <a:pPr eaLnBrk="1" hangingPunct="1">
              <a:buClrTx/>
            </a:pPr>
            <a:r>
              <a:rPr lang="es-ES_tradnl" sz="1400"/>
              <a:t>insular</a:t>
            </a:r>
          </a:p>
        </p:txBody>
      </p:sp>
      <p:sp>
        <p:nvSpPr>
          <p:cNvPr id="261136" name="Text Box 16"/>
          <p:cNvSpPr txBox="1">
            <a:spLocks noChangeArrowheads="1"/>
          </p:cNvSpPr>
          <p:nvPr/>
        </p:nvSpPr>
        <p:spPr bwMode="auto">
          <a:xfrm>
            <a:off x="2771775" y="2852738"/>
            <a:ext cx="1439863" cy="395287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/>
              <a:t>Hipotálamo</a:t>
            </a: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3043238" y="3211513"/>
            <a:ext cx="1023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 Amígdala</a:t>
            </a:r>
          </a:p>
        </p:txBody>
      </p:sp>
      <p:sp>
        <p:nvSpPr>
          <p:cNvPr id="261138" name="Oval 18"/>
          <p:cNvSpPr>
            <a:spLocks noChangeArrowheads="1"/>
          </p:cNvSpPr>
          <p:nvPr/>
        </p:nvSpPr>
        <p:spPr bwMode="auto">
          <a:xfrm>
            <a:off x="4427538" y="1987550"/>
            <a:ext cx="360362" cy="288925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1139" name="Oval 19"/>
          <p:cNvSpPr>
            <a:spLocks noChangeArrowheads="1"/>
          </p:cNvSpPr>
          <p:nvPr/>
        </p:nvSpPr>
        <p:spPr bwMode="auto">
          <a:xfrm>
            <a:off x="4573588" y="3071813"/>
            <a:ext cx="214312" cy="509587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buClrTx/>
            </a:pPr>
            <a:endParaRPr lang="es-ES" sz="1800"/>
          </a:p>
        </p:txBody>
      </p:sp>
      <p:sp>
        <p:nvSpPr>
          <p:cNvPr id="261140" name="Oval 20"/>
          <p:cNvSpPr>
            <a:spLocks noChangeArrowheads="1"/>
          </p:cNvSpPr>
          <p:nvPr/>
        </p:nvSpPr>
        <p:spPr bwMode="auto">
          <a:xfrm>
            <a:off x="6154738" y="1771650"/>
            <a:ext cx="288925" cy="287338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1144" name="Text Box 24"/>
          <p:cNvSpPr txBox="1">
            <a:spLocks noChangeArrowheads="1"/>
          </p:cNvSpPr>
          <p:nvPr/>
        </p:nvSpPr>
        <p:spPr bwMode="auto">
          <a:xfrm>
            <a:off x="7740650" y="1773238"/>
            <a:ext cx="425450" cy="365125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1.</a:t>
            </a:r>
          </a:p>
        </p:txBody>
      </p:sp>
      <p:sp>
        <p:nvSpPr>
          <p:cNvPr id="261145" name="Text Box 25"/>
          <p:cNvSpPr txBox="1">
            <a:spLocks noChangeArrowheads="1"/>
          </p:cNvSpPr>
          <p:nvPr/>
        </p:nvSpPr>
        <p:spPr bwMode="auto">
          <a:xfrm>
            <a:off x="2268538" y="2919859"/>
            <a:ext cx="425450" cy="365125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2.</a:t>
            </a:r>
          </a:p>
        </p:txBody>
      </p:sp>
      <p:sp>
        <p:nvSpPr>
          <p:cNvPr id="53274" name="Line 26"/>
          <p:cNvSpPr>
            <a:spLocks noChangeShapeType="1"/>
          </p:cNvSpPr>
          <p:nvPr/>
        </p:nvSpPr>
        <p:spPr bwMode="auto">
          <a:xfrm>
            <a:off x="3779838" y="2492375"/>
            <a:ext cx="1008062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1147" name="Line 27"/>
          <p:cNvSpPr>
            <a:spLocks noChangeShapeType="1"/>
          </p:cNvSpPr>
          <p:nvPr/>
        </p:nvSpPr>
        <p:spPr bwMode="auto">
          <a:xfrm>
            <a:off x="4140200" y="3067050"/>
            <a:ext cx="1295400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1148" name="Text Box 28"/>
          <p:cNvSpPr txBox="1">
            <a:spLocks noChangeArrowheads="1"/>
          </p:cNvSpPr>
          <p:nvPr/>
        </p:nvSpPr>
        <p:spPr bwMode="auto">
          <a:xfrm>
            <a:off x="685800" y="3213397"/>
            <a:ext cx="125412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800" b="0"/>
              <a:t>1. Corteza</a:t>
            </a:r>
          </a:p>
        </p:txBody>
      </p:sp>
      <p:sp>
        <p:nvSpPr>
          <p:cNvPr id="261149" name="Text Box 29"/>
          <p:cNvSpPr txBox="1">
            <a:spLocks noChangeArrowheads="1"/>
          </p:cNvSpPr>
          <p:nvPr/>
        </p:nvSpPr>
        <p:spPr bwMode="auto">
          <a:xfrm>
            <a:off x="755650" y="4437360"/>
            <a:ext cx="966788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800" b="0"/>
              <a:t>3. Tallo</a:t>
            </a:r>
          </a:p>
        </p:txBody>
      </p:sp>
      <p:sp>
        <p:nvSpPr>
          <p:cNvPr id="53278" name="Rectangle 30"/>
          <p:cNvSpPr>
            <a:spLocks noChangeArrowheads="1"/>
          </p:cNvSpPr>
          <p:nvPr/>
        </p:nvSpPr>
        <p:spPr bwMode="auto">
          <a:xfrm>
            <a:off x="8172450" y="2924175"/>
            <a:ext cx="1444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61151" name="Oval 31"/>
          <p:cNvSpPr>
            <a:spLocks noChangeArrowheads="1"/>
          </p:cNvSpPr>
          <p:nvPr/>
        </p:nvSpPr>
        <p:spPr bwMode="auto">
          <a:xfrm>
            <a:off x="5435600" y="3068638"/>
            <a:ext cx="360363" cy="360362"/>
          </a:xfrm>
          <a:prstGeom prst="ellipse">
            <a:avLst/>
          </a:prstGeom>
          <a:noFill/>
          <a:ln w="28575" algn="ctr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80" name="Line 32"/>
          <p:cNvSpPr>
            <a:spLocks noChangeShapeType="1"/>
          </p:cNvSpPr>
          <p:nvPr/>
        </p:nvSpPr>
        <p:spPr bwMode="auto">
          <a:xfrm flipV="1">
            <a:off x="4067175" y="3282950"/>
            <a:ext cx="1008063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1153" name="Line 33"/>
          <p:cNvSpPr>
            <a:spLocks noChangeShapeType="1"/>
          </p:cNvSpPr>
          <p:nvPr/>
        </p:nvSpPr>
        <p:spPr bwMode="auto">
          <a:xfrm>
            <a:off x="1403350" y="3537247"/>
            <a:ext cx="0" cy="9366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1154" name="Text Box 34"/>
          <p:cNvSpPr txBox="1">
            <a:spLocks noChangeArrowheads="1"/>
          </p:cNvSpPr>
          <p:nvPr/>
        </p:nvSpPr>
        <p:spPr bwMode="auto">
          <a:xfrm>
            <a:off x="539750" y="3789660"/>
            <a:ext cx="1635125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800" b="0"/>
              <a:t>2. Hipotálamo</a:t>
            </a:r>
          </a:p>
        </p:txBody>
      </p:sp>
      <p:sp>
        <p:nvSpPr>
          <p:cNvPr id="53283" name="Rectangle 35"/>
          <p:cNvSpPr>
            <a:spLocks noChangeArrowheads="1"/>
          </p:cNvSpPr>
          <p:nvPr/>
        </p:nvSpPr>
        <p:spPr bwMode="auto">
          <a:xfrm>
            <a:off x="541338" y="3068935"/>
            <a:ext cx="1582737" cy="1800225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61156" name="Text Box 36"/>
          <p:cNvSpPr txBox="1">
            <a:spLocks noChangeArrowheads="1"/>
          </p:cNvSpPr>
          <p:nvPr/>
        </p:nvSpPr>
        <p:spPr bwMode="auto">
          <a:xfrm>
            <a:off x="479329" y="1502954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1158" name="Rectangle 38"/>
          <p:cNvSpPr>
            <a:spLocks noChangeArrowheads="1"/>
          </p:cNvSpPr>
          <p:nvPr/>
        </p:nvSpPr>
        <p:spPr bwMode="auto">
          <a:xfrm>
            <a:off x="973138" y="1026602"/>
            <a:ext cx="1870074" cy="175432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Respuestas a gran rango de cambios fisiológicos en relación con </a:t>
            </a:r>
            <a:r>
              <a:rPr lang="es-ES" sz="1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supervivencia</a:t>
            </a:r>
          </a:p>
        </p:txBody>
      </p:sp>
      <p:sp>
        <p:nvSpPr>
          <p:cNvPr id="53286" name="Rectangle 39"/>
          <p:cNvSpPr>
            <a:spLocks noChangeArrowheads="1"/>
          </p:cNvSpPr>
          <p:nvPr/>
        </p:nvSpPr>
        <p:spPr bwMode="auto">
          <a:xfrm>
            <a:off x="6372225" y="3932238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87" name="Rectangle 40"/>
          <p:cNvSpPr>
            <a:spLocks noChangeArrowheads="1"/>
          </p:cNvSpPr>
          <p:nvPr/>
        </p:nvSpPr>
        <p:spPr bwMode="auto">
          <a:xfrm>
            <a:off x="6516688" y="4867275"/>
            <a:ext cx="50323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1163" name="Line 43"/>
          <p:cNvSpPr>
            <a:spLocks noChangeShapeType="1"/>
          </p:cNvSpPr>
          <p:nvPr/>
        </p:nvSpPr>
        <p:spPr bwMode="auto">
          <a:xfrm>
            <a:off x="5292725" y="3429000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729A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53291" name="Text Box 44"/>
          <p:cNvSpPr txBox="1">
            <a:spLocks noChangeArrowheads="1"/>
          </p:cNvSpPr>
          <p:nvPr/>
        </p:nvSpPr>
        <p:spPr bwMode="auto">
          <a:xfrm>
            <a:off x="7112406" y="357188"/>
            <a:ext cx="1524777" cy="58477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b="0"/>
              <a:t>Componentes </a:t>
            </a:r>
          </a:p>
          <a:p>
            <a:pPr algn="ctr" eaLnBrk="1" hangingPunct="1">
              <a:buClrTx/>
            </a:pPr>
            <a:r>
              <a:rPr lang="es-ES_tradnl" b="0"/>
              <a:t>Integradores</a:t>
            </a:r>
          </a:p>
        </p:txBody>
      </p:sp>
      <p:sp>
        <p:nvSpPr>
          <p:cNvPr id="53292" name="Oval 45"/>
          <p:cNvSpPr>
            <a:spLocks noChangeArrowheads="1"/>
          </p:cNvSpPr>
          <p:nvPr/>
        </p:nvSpPr>
        <p:spPr bwMode="auto">
          <a:xfrm>
            <a:off x="5651500" y="5157788"/>
            <a:ext cx="2889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1166" name="Text Box 46"/>
          <p:cNvSpPr txBox="1">
            <a:spLocks noChangeArrowheads="1"/>
          </p:cNvSpPr>
          <p:nvPr/>
        </p:nvSpPr>
        <p:spPr bwMode="auto">
          <a:xfrm>
            <a:off x="5003800" y="5157788"/>
            <a:ext cx="788988" cy="669925"/>
          </a:xfrm>
          <a:prstGeom prst="rect">
            <a:avLst/>
          </a:prstGeom>
          <a:solidFill>
            <a:srgbClr val="D8F6A8"/>
          </a:solidFill>
          <a:ln w="28575" algn="ctr">
            <a:solidFill>
              <a:srgbClr val="33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Tallo</a:t>
            </a:r>
          </a:p>
          <a:p>
            <a:pPr eaLnBrk="1" hangingPunct="1">
              <a:buClrTx/>
            </a:pPr>
            <a:r>
              <a:rPr lang="es-ES_tradnl"/>
              <a:t>bulbo</a:t>
            </a:r>
          </a:p>
        </p:txBody>
      </p:sp>
      <p:sp>
        <p:nvSpPr>
          <p:cNvPr id="261167" name="Text Box 47"/>
          <p:cNvSpPr txBox="1">
            <a:spLocks noChangeArrowheads="1"/>
          </p:cNvSpPr>
          <p:nvPr/>
        </p:nvSpPr>
        <p:spPr bwMode="auto">
          <a:xfrm>
            <a:off x="5861958" y="5470071"/>
            <a:ext cx="425450" cy="365125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3.</a:t>
            </a:r>
          </a:p>
        </p:txBody>
      </p:sp>
      <p:sp>
        <p:nvSpPr>
          <p:cNvPr id="53295" name="Oval 49"/>
          <p:cNvSpPr>
            <a:spLocks noChangeArrowheads="1"/>
          </p:cNvSpPr>
          <p:nvPr/>
        </p:nvSpPr>
        <p:spPr bwMode="auto">
          <a:xfrm>
            <a:off x="5148263" y="2924175"/>
            <a:ext cx="360362" cy="504825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3296" name="Text Box 3"/>
          <p:cNvSpPr txBox="1">
            <a:spLocks noChangeArrowheads="1"/>
          </p:cNvSpPr>
          <p:nvPr/>
        </p:nvSpPr>
        <p:spPr bwMode="auto">
          <a:xfrm>
            <a:off x="6732240" y="6453336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5795962" y="4005559"/>
            <a:ext cx="720725" cy="21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6351588" y="4517258"/>
            <a:ext cx="739775" cy="3972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0" lang="es-V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11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1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1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6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61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36" grpId="0" animBg="1"/>
      <p:bldP spid="261138" grpId="0" animBg="1"/>
      <p:bldP spid="261139" grpId="0" animBg="1"/>
      <p:bldP spid="261140" grpId="0" animBg="1"/>
      <p:bldP spid="261144" grpId="0" animBg="1"/>
      <p:bldP spid="261145" grpId="0" animBg="1"/>
      <p:bldP spid="261147" grpId="0" animBg="1"/>
      <p:bldP spid="261148" grpId="0" animBg="1"/>
      <p:bldP spid="261149" grpId="0" animBg="1"/>
      <p:bldP spid="261151" grpId="0" animBg="1"/>
      <p:bldP spid="261153" grpId="0" animBg="1"/>
      <p:bldP spid="261154" grpId="0" animBg="1"/>
      <p:bldP spid="261158" grpId="0" animBg="1"/>
      <p:bldP spid="261163" grpId="0" animBg="1"/>
      <p:bldP spid="261166" grpId="0" animBg="1"/>
      <p:bldP spid="26116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Text Box 2"/>
          <p:cNvSpPr txBox="1">
            <a:spLocks noChangeArrowheads="1"/>
          </p:cNvSpPr>
          <p:nvPr/>
        </p:nvSpPr>
        <p:spPr bwMode="auto">
          <a:xfrm>
            <a:off x="5940425" y="5589588"/>
            <a:ext cx="2162175" cy="639762"/>
          </a:xfrm>
          <a:prstGeom prst="rect">
            <a:avLst/>
          </a:prstGeom>
          <a:solidFill>
            <a:srgbClr val="EBFACA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Control endocrino</a:t>
            </a:r>
          </a:p>
          <a:p>
            <a:pPr algn="ctr" eaLnBrk="1" hangingPunct="1">
              <a:buClrTx/>
            </a:pPr>
            <a:r>
              <a:rPr lang="es-ES_tradnl"/>
              <a:t>Hipófisis</a:t>
            </a:r>
            <a:r>
              <a:rPr lang="es-ES_tradnl" sz="1800" b="0"/>
              <a:t> </a:t>
            </a:r>
          </a:p>
        </p:txBody>
      </p:sp>
      <p:sp>
        <p:nvSpPr>
          <p:cNvPr id="262147" name="Rectangle 3"/>
          <p:cNvSpPr>
            <a:spLocks noChangeArrowheads="1"/>
          </p:cNvSpPr>
          <p:nvPr/>
        </p:nvSpPr>
        <p:spPr bwMode="auto">
          <a:xfrm>
            <a:off x="4102968" y="1052513"/>
            <a:ext cx="936475" cy="523220"/>
          </a:xfrm>
          <a:prstGeom prst="rect">
            <a:avLst/>
          </a:prstGeom>
          <a:solidFill>
            <a:srgbClr val="DEF7A7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</a:pPr>
            <a:r>
              <a:rPr lang="es-ES_tradnl" sz="2800" b="0" dirty="0" smtClean="0"/>
              <a:t>SNC</a:t>
            </a:r>
            <a:endParaRPr lang="es-ES_tradnl" sz="2800" b="0" dirty="0"/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>
            <a:off x="3532188" y="2084388"/>
            <a:ext cx="2057400" cy="547687"/>
          </a:xfrm>
          <a:prstGeom prst="rect">
            <a:avLst/>
          </a:prstGeom>
          <a:solidFill>
            <a:srgbClr val="CAF272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800" b="0"/>
              <a:t>Hipotálamo</a:t>
            </a:r>
          </a:p>
        </p:txBody>
      </p:sp>
      <p:sp>
        <p:nvSpPr>
          <p:cNvPr id="262149" name="Text Box 5"/>
          <p:cNvSpPr txBox="1">
            <a:spLocks noChangeArrowheads="1"/>
          </p:cNvSpPr>
          <p:nvPr/>
        </p:nvSpPr>
        <p:spPr bwMode="auto">
          <a:xfrm>
            <a:off x="1763713" y="2060575"/>
            <a:ext cx="1227137" cy="711200"/>
          </a:xfrm>
          <a:prstGeom prst="rect">
            <a:avLst/>
          </a:prstGeom>
          <a:solidFill>
            <a:srgbClr val="DEF7A7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Sistema </a:t>
            </a:r>
          </a:p>
          <a:p>
            <a:pPr eaLnBrk="1" hangingPunct="1">
              <a:buClrTx/>
            </a:pPr>
            <a:r>
              <a:rPr lang="es-ES_tradnl" sz="2000" b="0"/>
              <a:t>Límbico</a:t>
            </a:r>
          </a:p>
        </p:txBody>
      </p:sp>
      <p:sp>
        <p:nvSpPr>
          <p:cNvPr id="262150" name="Line 6"/>
          <p:cNvSpPr>
            <a:spLocks noChangeShapeType="1"/>
          </p:cNvSpPr>
          <p:nvPr/>
        </p:nvSpPr>
        <p:spPr bwMode="auto">
          <a:xfrm>
            <a:off x="4572000" y="4795838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2151" name="Line 7"/>
          <p:cNvSpPr>
            <a:spLocks noChangeShapeType="1"/>
          </p:cNvSpPr>
          <p:nvPr/>
        </p:nvSpPr>
        <p:spPr bwMode="auto">
          <a:xfrm flipH="1">
            <a:off x="2916238" y="4795838"/>
            <a:ext cx="1150937" cy="6492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2152" name="Line 8"/>
          <p:cNvSpPr>
            <a:spLocks noChangeShapeType="1"/>
          </p:cNvSpPr>
          <p:nvPr/>
        </p:nvSpPr>
        <p:spPr bwMode="auto">
          <a:xfrm>
            <a:off x="5003800" y="4795838"/>
            <a:ext cx="1081088" cy="6492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2153" name="AutoShape 9"/>
          <p:cNvSpPr>
            <a:spLocks noChangeArrowheads="1"/>
          </p:cNvSpPr>
          <p:nvPr/>
        </p:nvSpPr>
        <p:spPr bwMode="auto">
          <a:xfrm>
            <a:off x="4319588" y="2781300"/>
            <a:ext cx="504825" cy="10096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EF7A7"/>
          </a:solidFill>
          <a:ln w="28575" algn="ctr">
            <a:solidFill>
              <a:srgbClr val="21652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2154" name="Text Box 10"/>
          <p:cNvSpPr txBox="1">
            <a:spLocks noChangeArrowheads="1"/>
          </p:cNvSpPr>
          <p:nvPr/>
        </p:nvSpPr>
        <p:spPr bwMode="auto">
          <a:xfrm>
            <a:off x="3051175" y="3951288"/>
            <a:ext cx="3040063" cy="557212"/>
          </a:xfrm>
          <a:prstGeom prst="rect">
            <a:avLst/>
          </a:prstGeom>
          <a:solidFill>
            <a:srgbClr val="FBC1DF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800"/>
              <a:t>HOMEOSTASIS</a:t>
            </a:r>
          </a:p>
        </p:txBody>
      </p:sp>
      <p:sp>
        <p:nvSpPr>
          <p:cNvPr id="262155" name="Line 11"/>
          <p:cNvSpPr>
            <a:spLocks noChangeShapeType="1"/>
          </p:cNvSpPr>
          <p:nvPr/>
        </p:nvSpPr>
        <p:spPr bwMode="auto">
          <a:xfrm>
            <a:off x="2987675" y="2349500"/>
            <a:ext cx="5032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2156" name="Line 12"/>
          <p:cNvSpPr>
            <a:spLocks noChangeShapeType="1"/>
          </p:cNvSpPr>
          <p:nvPr/>
        </p:nvSpPr>
        <p:spPr bwMode="auto">
          <a:xfrm>
            <a:off x="4572000" y="1557338"/>
            <a:ext cx="0" cy="5032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2158" name="Text Box 14"/>
          <p:cNvSpPr txBox="1">
            <a:spLocks noChangeArrowheads="1"/>
          </p:cNvSpPr>
          <p:nvPr/>
        </p:nvSpPr>
        <p:spPr bwMode="auto">
          <a:xfrm>
            <a:off x="2571750" y="3810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2160" name="Text Box 16"/>
          <p:cNvSpPr txBox="1">
            <a:spLocks noChangeArrowheads="1"/>
          </p:cNvSpPr>
          <p:nvPr/>
        </p:nvSpPr>
        <p:spPr bwMode="auto">
          <a:xfrm>
            <a:off x="6227763" y="3886200"/>
            <a:ext cx="27320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Funciones necesarias </a:t>
            </a:r>
          </a:p>
          <a:p>
            <a:pPr eaLnBrk="1" hangingPunct="1">
              <a:buClrTx/>
            </a:pPr>
            <a:r>
              <a:rPr lang="es-ES_tradnl" sz="2000" b="0"/>
              <a:t>para supervivencia</a:t>
            </a:r>
          </a:p>
        </p:txBody>
      </p:sp>
      <p:sp>
        <p:nvSpPr>
          <p:cNvPr id="262161" name="Rectangle 17"/>
          <p:cNvSpPr>
            <a:spLocks noChangeArrowheads="1"/>
          </p:cNvSpPr>
          <p:nvPr/>
        </p:nvSpPr>
        <p:spPr bwMode="auto">
          <a:xfrm>
            <a:off x="1055688" y="5541963"/>
            <a:ext cx="2244725" cy="730250"/>
          </a:xfrm>
          <a:prstGeom prst="rect">
            <a:avLst/>
          </a:prstGeom>
          <a:solidFill>
            <a:srgbClr val="F8E1B2"/>
          </a:solidFill>
          <a:ln w="28575" algn="ctr">
            <a:solidFill>
              <a:srgbClr val="4B7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</a:pPr>
            <a:r>
              <a:rPr lang="es-ES_tradnl" sz="2000"/>
              <a:t>Control vísceras</a:t>
            </a:r>
            <a:r>
              <a:rPr lang="es-ES_tradnl" sz="2000" b="0"/>
              <a:t> </a:t>
            </a:r>
          </a:p>
          <a:p>
            <a:pPr algn="ctr">
              <a:buClrTx/>
            </a:pPr>
            <a:r>
              <a:rPr lang="es-ES_tradnl" sz="2000"/>
              <a:t>SNA</a:t>
            </a:r>
          </a:p>
        </p:txBody>
      </p:sp>
      <p:sp>
        <p:nvSpPr>
          <p:cNvPr id="262162" name="Rectangle 18"/>
          <p:cNvSpPr>
            <a:spLocks noChangeArrowheads="1"/>
          </p:cNvSpPr>
          <p:nvPr/>
        </p:nvSpPr>
        <p:spPr bwMode="auto">
          <a:xfrm>
            <a:off x="3489325" y="5589588"/>
            <a:ext cx="2163763" cy="1098550"/>
          </a:xfrm>
          <a:prstGeom prst="rect">
            <a:avLst/>
          </a:prstGeom>
          <a:noFill/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Tx/>
            </a:pPr>
            <a:r>
              <a:rPr lang="es-ES_tradnl" dirty="0"/>
              <a:t>Control </a:t>
            </a:r>
            <a:r>
              <a:rPr lang="es-ES_tradnl" dirty="0" smtClean="0"/>
              <a:t>Conductas </a:t>
            </a:r>
            <a:endParaRPr lang="es-ES_tradnl" dirty="0"/>
          </a:p>
          <a:p>
            <a:pPr algn="ctr">
              <a:buClrTx/>
            </a:pPr>
            <a:r>
              <a:rPr lang="es-ES_tradnl" dirty="0"/>
              <a:t>Consumativas hambre, sed, sexo</a:t>
            </a:r>
            <a:r>
              <a:rPr lang="es-ES_tradnl" b="0" dirty="0"/>
              <a:t> </a:t>
            </a:r>
          </a:p>
          <a:p>
            <a:pPr algn="ctr">
              <a:buClrTx/>
            </a:pPr>
            <a:r>
              <a:rPr lang="es-ES_tradnl" dirty="0"/>
              <a:t>SN somático</a:t>
            </a:r>
          </a:p>
        </p:txBody>
      </p:sp>
      <p:sp>
        <p:nvSpPr>
          <p:cNvPr id="54290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656431" y="444173"/>
            <a:ext cx="1824037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000" b="0"/>
              <a:t>2. Hipotálamo</a:t>
            </a: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656431" y="947410"/>
            <a:ext cx="16478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Supervivencia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2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2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26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262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62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262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2621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6" grpId="0" animBg="1"/>
      <p:bldP spid="262147" grpId="0" animBg="1"/>
      <p:bldP spid="262148" grpId="0" animBg="1"/>
      <p:bldP spid="262149" grpId="0" animBg="1"/>
      <p:bldP spid="262150" grpId="0" animBg="1"/>
      <p:bldP spid="262151" grpId="0" animBg="1"/>
      <p:bldP spid="262152" grpId="0" animBg="1"/>
      <p:bldP spid="262153" grpId="0" animBg="1"/>
      <p:bldP spid="262154" grpId="0" animBg="1"/>
      <p:bldP spid="262155" grpId="0" animBg="1"/>
      <p:bldP spid="262156" grpId="0" animBg="1"/>
      <p:bldP spid="262160" grpId="0"/>
      <p:bldP spid="262161" grpId="0" animBg="1"/>
      <p:bldP spid="262161" grpId="1" animBg="1"/>
      <p:bldP spid="26216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page5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9"/>
          <a:stretch>
            <a:fillRect/>
          </a:stretch>
        </p:blipFill>
        <p:spPr bwMode="auto">
          <a:xfrm>
            <a:off x="2716213" y="1844675"/>
            <a:ext cx="3771900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Oval 3"/>
          <p:cNvSpPr>
            <a:spLocks noChangeArrowheads="1"/>
          </p:cNvSpPr>
          <p:nvPr/>
        </p:nvSpPr>
        <p:spPr bwMode="auto">
          <a:xfrm>
            <a:off x="5465763" y="5373688"/>
            <a:ext cx="1079500" cy="504825"/>
          </a:xfrm>
          <a:prstGeom prst="ellipse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906713" y="981075"/>
            <a:ext cx="3419475" cy="669925"/>
          </a:xfrm>
          <a:prstGeom prst="rect">
            <a:avLst/>
          </a:prstGeom>
          <a:solidFill>
            <a:srgbClr val="ECFFB7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Hipotálamo centro integración</a:t>
            </a:r>
          </a:p>
          <a:p>
            <a:pPr algn="ctr" eaLnBrk="1" hangingPunct="1">
              <a:buClrTx/>
            </a:pPr>
            <a:r>
              <a:rPr lang="es-ES_tradnl" sz="1800" b="0"/>
              <a:t>Control homeostático</a:t>
            </a:r>
          </a:p>
        </p:txBody>
      </p:sp>
      <p:sp>
        <p:nvSpPr>
          <p:cNvPr id="55301" name="Oval 5"/>
          <p:cNvSpPr>
            <a:spLocks noChangeArrowheads="1"/>
          </p:cNvSpPr>
          <p:nvPr/>
        </p:nvSpPr>
        <p:spPr bwMode="auto">
          <a:xfrm>
            <a:off x="2730500" y="5445125"/>
            <a:ext cx="12954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5302" name="Oval 6"/>
          <p:cNvSpPr>
            <a:spLocks noChangeArrowheads="1"/>
          </p:cNvSpPr>
          <p:nvPr/>
        </p:nvSpPr>
        <p:spPr bwMode="auto">
          <a:xfrm>
            <a:off x="5394325" y="5300663"/>
            <a:ext cx="1295400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64199" name="Text Box 7"/>
          <p:cNvSpPr txBox="1">
            <a:spLocks noChangeArrowheads="1"/>
          </p:cNvSpPr>
          <p:nvPr/>
        </p:nvSpPr>
        <p:spPr bwMode="auto">
          <a:xfrm>
            <a:off x="2627784" y="5517232"/>
            <a:ext cx="1447800" cy="730250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 dirty="0"/>
              <a:t>Regulación</a:t>
            </a:r>
          </a:p>
          <a:p>
            <a:pPr algn="ctr" eaLnBrk="1" hangingPunct="1">
              <a:buClrTx/>
            </a:pPr>
            <a:r>
              <a:rPr lang="es-ES_tradnl" sz="2000" b="0" dirty="0"/>
              <a:t>interna</a:t>
            </a:r>
          </a:p>
        </p:txBody>
      </p:sp>
      <p:sp>
        <p:nvSpPr>
          <p:cNvPr id="264200" name="Text Box 8"/>
          <p:cNvSpPr txBox="1">
            <a:spLocks noChangeArrowheads="1"/>
          </p:cNvSpPr>
          <p:nvPr/>
        </p:nvSpPr>
        <p:spPr bwMode="auto">
          <a:xfrm>
            <a:off x="5076825" y="5445125"/>
            <a:ext cx="1760538" cy="73025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Conductas </a:t>
            </a:r>
          </a:p>
          <a:p>
            <a:pPr algn="ctr" eaLnBrk="1" hangingPunct="1">
              <a:buClrTx/>
            </a:pPr>
            <a:r>
              <a:rPr lang="es-ES_tradnl" sz="2000" b="0"/>
              <a:t>consumativas</a:t>
            </a:r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5292725" y="3573463"/>
            <a:ext cx="1079500" cy="792162"/>
          </a:xfrm>
          <a:prstGeom prst="rect">
            <a:avLst/>
          </a:prstGeom>
          <a:solidFill>
            <a:srgbClr val="F3F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5364163" y="3573463"/>
            <a:ext cx="887412" cy="639762"/>
          </a:xfrm>
          <a:prstGeom prst="rect">
            <a:avLst/>
          </a:prstGeom>
          <a:solidFill>
            <a:srgbClr val="FDF6A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Centros</a:t>
            </a:r>
          </a:p>
          <a:p>
            <a:pPr eaLnBrk="1" hangingPunct="1">
              <a:buClrTx/>
            </a:pPr>
            <a:r>
              <a:rPr lang="es-ES_tradnl" sz="1200"/>
              <a:t>motores </a:t>
            </a:r>
          </a:p>
          <a:p>
            <a:pPr eaLnBrk="1" hangingPunct="1">
              <a:buClrTx/>
            </a:pPr>
            <a:r>
              <a:rPr lang="es-ES_tradnl" sz="1200"/>
              <a:t>somáticos</a:t>
            </a:r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>
            <a:off x="4889500" y="4868863"/>
            <a:ext cx="1122363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2801938" y="2565400"/>
            <a:ext cx="647700" cy="431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5610225" y="2565400"/>
            <a:ext cx="720725" cy="431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2700338" y="2565400"/>
            <a:ext cx="828675" cy="4572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dirty="0"/>
              <a:t>Señales </a:t>
            </a:r>
          </a:p>
          <a:p>
            <a:pPr eaLnBrk="1" hangingPunct="1">
              <a:buClrTx/>
            </a:pPr>
            <a:r>
              <a:rPr lang="es-ES_tradnl" sz="1200" dirty="0"/>
              <a:t>externas</a:t>
            </a:r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5538788" y="2565400"/>
            <a:ext cx="808037" cy="457200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Señales </a:t>
            </a:r>
          </a:p>
          <a:p>
            <a:pPr eaLnBrk="1" hangingPunct="1">
              <a:buClrTx/>
            </a:pPr>
            <a:r>
              <a:rPr lang="es-ES_tradnl" sz="1200"/>
              <a:t>internas</a:t>
            </a:r>
          </a:p>
        </p:txBody>
      </p: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6948488" y="509588"/>
            <a:ext cx="1668462" cy="6699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Componentes </a:t>
            </a:r>
          </a:p>
          <a:p>
            <a:pPr algn="ctr" eaLnBrk="1" hangingPunct="1">
              <a:buClrTx/>
            </a:pPr>
            <a:r>
              <a:rPr lang="es-ES_tradnl" sz="1800" b="0"/>
              <a:t>Integradores</a:t>
            </a:r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3635375" y="2420938"/>
            <a:ext cx="17287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64210" name="Rectangle 18"/>
          <p:cNvSpPr>
            <a:spLocks noChangeArrowheads="1"/>
          </p:cNvSpPr>
          <p:nvPr/>
        </p:nvSpPr>
        <p:spPr bwMode="auto">
          <a:xfrm>
            <a:off x="3563938" y="2525713"/>
            <a:ext cx="1790700" cy="485775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 algn="ctr">
              <a:buClrTx/>
            </a:pPr>
            <a:r>
              <a:rPr lang="es-ES_tradnl" sz="2400" b="0"/>
              <a:t>Hipotálamo</a:t>
            </a:r>
          </a:p>
        </p:txBody>
      </p:sp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3986667" y="3348038"/>
            <a:ext cx="1152525" cy="865187"/>
          </a:xfrm>
          <a:prstGeom prst="rect">
            <a:avLst/>
          </a:prstGeom>
          <a:solidFill>
            <a:srgbClr val="CAFB89"/>
          </a:solidFill>
          <a:ln w="28575" algn="ctr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64212" name="Rectangle 20"/>
          <p:cNvSpPr>
            <a:spLocks noChangeArrowheads="1"/>
          </p:cNvSpPr>
          <p:nvPr/>
        </p:nvSpPr>
        <p:spPr bwMode="auto">
          <a:xfrm>
            <a:off x="3923084" y="3284984"/>
            <a:ext cx="1296988" cy="738664"/>
          </a:xfrm>
          <a:prstGeom prst="rect">
            <a:avLst/>
          </a:prstGeom>
          <a:solidFill>
            <a:srgbClr val="E2FF8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ClrTx/>
            </a:pPr>
            <a:r>
              <a:rPr lang="es-ES_tradnl" sz="1400" dirty="0"/>
              <a:t>Tallo </a:t>
            </a:r>
          </a:p>
          <a:p>
            <a:pPr algn="ctr">
              <a:buClrTx/>
            </a:pPr>
            <a:r>
              <a:rPr lang="es-ES_tradnl" sz="1400" dirty="0"/>
              <a:t>Centros </a:t>
            </a:r>
          </a:p>
          <a:p>
            <a:pPr algn="ctr">
              <a:buClrTx/>
            </a:pPr>
            <a:r>
              <a:rPr lang="es-ES_tradnl" sz="1400" dirty="0" smtClean="0"/>
              <a:t>Autonómicos</a:t>
            </a:r>
            <a:endParaRPr lang="es-ES_tradnl" sz="1400" dirty="0"/>
          </a:p>
        </p:txBody>
      </p:sp>
      <p:sp>
        <p:nvSpPr>
          <p:cNvPr id="55317" name="Rectangle 21"/>
          <p:cNvSpPr>
            <a:spLocks noChangeArrowheads="1"/>
          </p:cNvSpPr>
          <p:nvPr/>
        </p:nvSpPr>
        <p:spPr bwMode="auto">
          <a:xfrm>
            <a:off x="3852863" y="4508500"/>
            <a:ext cx="24479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4214" name="Rectangle 22"/>
          <p:cNvSpPr>
            <a:spLocks noChangeArrowheads="1"/>
          </p:cNvSpPr>
          <p:nvPr/>
        </p:nvSpPr>
        <p:spPr bwMode="auto">
          <a:xfrm>
            <a:off x="3852863" y="4494213"/>
            <a:ext cx="2160587" cy="425450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>
            <a:spAutoFit/>
          </a:bodyPr>
          <a:lstStyle/>
          <a:p>
            <a:pPr algn="ctr">
              <a:buClrTx/>
              <a:defRPr/>
            </a:pPr>
            <a:r>
              <a:rPr lang="es-ES_tradnl" sz="2000">
                <a:solidFill>
                  <a:srgbClr val="B6066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final común  </a:t>
            </a:r>
          </a:p>
        </p:txBody>
      </p:sp>
      <p:sp>
        <p:nvSpPr>
          <p:cNvPr id="55319" name="Text Box 23"/>
          <p:cNvSpPr txBox="1">
            <a:spLocks noChangeArrowheads="1"/>
          </p:cNvSpPr>
          <p:nvPr/>
        </p:nvSpPr>
        <p:spPr bwMode="auto">
          <a:xfrm>
            <a:off x="395288" y="404813"/>
            <a:ext cx="1824037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000" b="0"/>
              <a:t>2. Hipotálamo</a:t>
            </a:r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3779838" y="1916113"/>
            <a:ext cx="1368425" cy="2889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3781425" y="1911350"/>
            <a:ext cx="1439863" cy="346075"/>
          </a:xfrm>
          <a:prstGeom prst="rect">
            <a:avLst/>
          </a:prstGeom>
          <a:solidFill>
            <a:srgbClr val="E2FF8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buClrTx/>
            </a:pPr>
            <a:r>
              <a:rPr lang="es-ES_tradnl"/>
              <a:t>S. límbico</a:t>
            </a:r>
          </a:p>
        </p:txBody>
      </p:sp>
      <p:sp>
        <p:nvSpPr>
          <p:cNvPr id="55322" name="Rectangle 26"/>
          <p:cNvSpPr>
            <a:spLocks noChangeArrowheads="1"/>
          </p:cNvSpPr>
          <p:nvPr/>
        </p:nvSpPr>
        <p:spPr bwMode="auto">
          <a:xfrm>
            <a:off x="2844800" y="3644900"/>
            <a:ext cx="1008063" cy="360363"/>
          </a:xfrm>
          <a:prstGeom prst="rect">
            <a:avLst/>
          </a:prstGeom>
          <a:solidFill>
            <a:srgbClr val="BCE2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5323" name="Text Box 27"/>
          <p:cNvSpPr txBox="1">
            <a:spLocks noChangeArrowheads="1"/>
          </p:cNvSpPr>
          <p:nvPr/>
        </p:nvSpPr>
        <p:spPr bwMode="auto">
          <a:xfrm>
            <a:off x="2916238" y="3700463"/>
            <a:ext cx="922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Hipófisis</a:t>
            </a:r>
          </a:p>
        </p:txBody>
      </p:sp>
      <p:sp>
        <p:nvSpPr>
          <p:cNvPr id="264220" name="Text Box 28"/>
          <p:cNvSpPr txBox="1">
            <a:spLocks noChangeArrowheads="1"/>
          </p:cNvSpPr>
          <p:nvPr/>
        </p:nvSpPr>
        <p:spPr bwMode="auto">
          <a:xfrm>
            <a:off x="6156325" y="4508500"/>
            <a:ext cx="1601721" cy="400110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N. Pregangl.</a:t>
            </a:r>
          </a:p>
        </p:txBody>
      </p:sp>
      <p:sp>
        <p:nvSpPr>
          <p:cNvPr id="264223" name="Text Box 31"/>
          <p:cNvSpPr txBox="1">
            <a:spLocks noChangeArrowheads="1"/>
          </p:cNvSpPr>
          <p:nvPr/>
        </p:nvSpPr>
        <p:spPr bwMode="auto">
          <a:xfrm>
            <a:off x="395288" y="891042"/>
            <a:ext cx="16478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Supervivencia</a:t>
            </a:r>
          </a:p>
        </p:txBody>
      </p: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6689725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641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9" grpId="0" animBg="1"/>
      <p:bldP spid="264199" grpId="1" animBg="1"/>
      <p:bldP spid="264200" grpId="0" animBg="1"/>
      <p:bldP spid="264210" grpId="0" animBg="1"/>
      <p:bldP spid="264212" grpId="0" animBg="1"/>
      <p:bldP spid="264214" grpId="0" animBg="1"/>
      <p:bldP spid="26422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609600" y="668338"/>
            <a:ext cx="1824037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2. Hipotálamo</a:t>
            </a:r>
          </a:p>
        </p:txBody>
      </p:sp>
      <p:sp>
        <p:nvSpPr>
          <p:cNvPr id="265219" name="Text Box 3"/>
          <p:cNvSpPr txBox="1">
            <a:spLocks noChangeArrowheads="1"/>
          </p:cNvSpPr>
          <p:nvPr/>
        </p:nvSpPr>
        <p:spPr bwMode="auto">
          <a:xfrm>
            <a:off x="3260725" y="1341438"/>
            <a:ext cx="2622550" cy="73025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Regula Homeostasis </a:t>
            </a:r>
          </a:p>
          <a:p>
            <a:pPr algn="ctr" eaLnBrk="1" hangingPunct="1">
              <a:buClrTx/>
            </a:pPr>
            <a:r>
              <a:rPr lang="es-ES_tradnl" sz="2000" b="0"/>
              <a:t>a través  del SNA</a:t>
            </a:r>
          </a:p>
        </p:txBody>
      </p:sp>
      <p:sp>
        <p:nvSpPr>
          <p:cNvPr id="265220" name="Text Box 4"/>
          <p:cNvSpPr txBox="1">
            <a:spLocks noChangeArrowheads="1"/>
          </p:cNvSpPr>
          <p:nvPr/>
        </p:nvSpPr>
        <p:spPr bwMode="auto">
          <a:xfrm>
            <a:off x="3381375" y="2205038"/>
            <a:ext cx="2379663" cy="884237"/>
          </a:xfrm>
          <a:prstGeom prst="rect">
            <a:avLst/>
          </a:prstGeom>
          <a:solidFill>
            <a:srgbClr val="DAF4AA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Zona periventricular</a:t>
            </a:r>
          </a:p>
          <a:p>
            <a:pPr algn="ctr"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Control visceromotor </a:t>
            </a:r>
          </a:p>
          <a:p>
            <a:pPr algn="ctr"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y endocrino</a:t>
            </a:r>
          </a:p>
        </p:txBody>
      </p:sp>
      <p:sp>
        <p:nvSpPr>
          <p:cNvPr id="265221" name="Text Box 5"/>
          <p:cNvSpPr txBox="1">
            <a:spLocks noChangeArrowheads="1"/>
          </p:cNvSpPr>
          <p:nvPr/>
        </p:nvSpPr>
        <p:spPr bwMode="auto">
          <a:xfrm>
            <a:off x="4859338" y="3644900"/>
            <a:ext cx="3000375" cy="2163763"/>
          </a:xfrm>
          <a:prstGeom prst="rect">
            <a:avLst/>
          </a:prstGeom>
          <a:solidFill>
            <a:srgbClr val="C3E4E7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 dirty="0"/>
              <a:t>Funciones:</a:t>
            </a:r>
          </a:p>
          <a:p>
            <a:pPr eaLnBrk="1" hangingPunct="1">
              <a:buClrTx/>
            </a:pPr>
            <a:endParaRPr lang="es-ES_tradnl" sz="1000" b="0" dirty="0"/>
          </a:p>
          <a:p>
            <a:pPr eaLnBrk="1" hangingPunct="1">
              <a:buClrTx/>
              <a:buFontTx/>
              <a:buChar char="•"/>
            </a:pPr>
            <a:r>
              <a:rPr lang="es-ES_tradnl" sz="1800" b="0" dirty="0"/>
              <a:t> Control cardiovascular y </a:t>
            </a:r>
          </a:p>
          <a:p>
            <a:pPr eaLnBrk="1" hangingPunct="1">
              <a:buClrTx/>
            </a:pPr>
            <a:r>
              <a:rPr lang="es-ES_tradnl" sz="1800" b="0" dirty="0"/>
              <a:t>   balance de líquidos </a:t>
            </a:r>
          </a:p>
          <a:p>
            <a:pPr eaLnBrk="1" hangingPunct="1">
              <a:buClrTx/>
              <a:buFontTx/>
              <a:buChar char="•"/>
            </a:pPr>
            <a:r>
              <a:rPr lang="es-ES_tradnl" sz="1800" b="0" dirty="0"/>
              <a:t> Control de temperatura</a:t>
            </a:r>
          </a:p>
          <a:p>
            <a:pPr eaLnBrk="1" hangingPunct="1">
              <a:buClrTx/>
              <a:buFontTx/>
              <a:buChar char="•"/>
            </a:pPr>
            <a:r>
              <a:rPr lang="es-ES_tradnl" sz="1800" b="0" dirty="0"/>
              <a:t> Conducta defensiva</a:t>
            </a:r>
          </a:p>
          <a:p>
            <a:pPr eaLnBrk="1" hangingPunct="1">
              <a:buClrTx/>
              <a:buFontTx/>
              <a:buChar char="•"/>
            </a:pPr>
            <a:r>
              <a:rPr lang="es-ES_tradnl" sz="1800" b="0" dirty="0"/>
              <a:t> </a:t>
            </a:r>
            <a:r>
              <a:rPr lang="es-ES_tradnl" sz="1400" dirty="0"/>
              <a:t>Consumo de agua y comida</a:t>
            </a:r>
          </a:p>
          <a:p>
            <a:pPr eaLnBrk="1" hangingPunct="1">
              <a:buClrTx/>
              <a:buFontTx/>
              <a:buChar char="•"/>
            </a:pPr>
            <a:r>
              <a:rPr lang="es-ES_tradnl" sz="1400" dirty="0"/>
              <a:t> Conducta reproductiva</a:t>
            </a:r>
          </a:p>
        </p:txBody>
      </p:sp>
      <p:sp>
        <p:nvSpPr>
          <p:cNvPr id="265222" name="Text Box 6"/>
          <p:cNvSpPr txBox="1">
            <a:spLocks noChangeArrowheads="1"/>
          </p:cNvSpPr>
          <p:nvPr/>
        </p:nvSpPr>
        <p:spPr bwMode="auto">
          <a:xfrm>
            <a:off x="2435452" y="61143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6935788" y="428625"/>
            <a:ext cx="1668462" cy="6699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Componentes </a:t>
            </a:r>
          </a:p>
          <a:p>
            <a:pPr algn="ctr" eaLnBrk="1" hangingPunct="1">
              <a:buClrTx/>
            </a:pPr>
            <a:r>
              <a:rPr lang="es-ES_tradnl" sz="1800" b="0"/>
              <a:t>Integradores</a:t>
            </a:r>
          </a:p>
        </p:txBody>
      </p:sp>
      <p:pic>
        <p:nvPicPr>
          <p:cNvPr id="56328" name="Picture 8" descr="S23203-002-f005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6" t="2333" r="34689" b="23830"/>
          <a:stretch>
            <a:fillRect/>
          </a:stretch>
        </p:blipFill>
        <p:spPr bwMode="auto">
          <a:xfrm>
            <a:off x="1908175" y="3500438"/>
            <a:ext cx="1592263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1692275" y="3284538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1692275" y="4940300"/>
            <a:ext cx="3603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1979613" y="5589588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3203575" y="5373688"/>
            <a:ext cx="360363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65229" name="Text Box 13"/>
          <p:cNvSpPr txBox="1">
            <a:spLocks noChangeArrowheads="1"/>
          </p:cNvSpPr>
          <p:nvPr/>
        </p:nvSpPr>
        <p:spPr bwMode="auto">
          <a:xfrm>
            <a:off x="802369" y="3072381"/>
            <a:ext cx="1398587" cy="395287"/>
          </a:xfrm>
          <a:prstGeom prst="rect">
            <a:avLst/>
          </a:prstGeom>
          <a:solidFill>
            <a:srgbClr val="CDFF3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Hipotálamo</a:t>
            </a:r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>
            <a:off x="2124075" y="3429000"/>
            <a:ext cx="5032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5231" name="Text Box 15"/>
          <p:cNvSpPr txBox="1">
            <a:spLocks noChangeArrowheads="1"/>
          </p:cNvSpPr>
          <p:nvPr/>
        </p:nvSpPr>
        <p:spPr bwMode="auto">
          <a:xfrm>
            <a:off x="730250" y="4124325"/>
            <a:ext cx="1393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2FF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Mesencéfalo</a:t>
            </a:r>
          </a:p>
        </p:txBody>
      </p:sp>
      <p:sp>
        <p:nvSpPr>
          <p:cNvPr id="265232" name="Text Box 16"/>
          <p:cNvSpPr txBox="1">
            <a:spLocks noChangeArrowheads="1"/>
          </p:cNvSpPr>
          <p:nvPr/>
        </p:nvSpPr>
        <p:spPr bwMode="auto">
          <a:xfrm>
            <a:off x="1277937" y="4829742"/>
            <a:ext cx="828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2FF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Puente</a:t>
            </a:r>
          </a:p>
        </p:txBody>
      </p:sp>
      <p:sp>
        <p:nvSpPr>
          <p:cNvPr id="265233" name="Text Box 17"/>
          <p:cNvSpPr txBox="1">
            <a:spLocks noChangeArrowheads="1"/>
          </p:cNvSpPr>
          <p:nvPr/>
        </p:nvSpPr>
        <p:spPr bwMode="auto">
          <a:xfrm>
            <a:off x="1829707" y="5557839"/>
            <a:ext cx="701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2FF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Bulbo</a:t>
            </a: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3440113" y="3659188"/>
            <a:ext cx="9382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200"/>
              <a:t>Reg.temp.</a:t>
            </a:r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3348038" y="4076700"/>
            <a:ext cx="7429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200"/>
              <a:t>Ingesta</a:t>
            </a:r>
          </a:p>
        </p:txBody>
      </p:sp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3492500" y="3875088"/>
            <a:ext cx="647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200"/>
              <a:t>Sed</a:t>
            </a:r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>
            <a:off x="3276600" y="4292600"/>
            <a:ext cx="2873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auto">
          <a:xfrm>
            <a:off x="3348038" y="4868863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65241" name="Text Box 25"/>
          <p:cNvSpPr txBox="1">
            <a:spLocks noChangeArrowheads="1"/>
          </p:cNvSpPr>
          <p:nvPr/>
        </p:nvSpPr>
        <p:spPr bwMode="auto">
          <a:xfrm>
            <a:off x="609600" y="1190079"/>
            <a:ext cx="16478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Supervivencia</a:t>
            </a:r>
          </a:p>
        </p:txBody>
      </p:sp>
      <p:sp>
        <p:nvSpPr>
          <p:cNvPr id="56344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265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 animBg="1"/>
      <p:bldP spid="265220" grpId="0" animBg="1"/>
      <p:bldP spid="265221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539750" y="549275"/>
            <a:ext cx="1824038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2. Hipotálamo</a:t>
            </a:r>
          </a:p>
        </p:txBody>
      </p:sp>
      <p:sp>
        <p:nvSpPr>
          <p:cNvPr id="266243" name="Text Box 3"/>
          <p:cNvSpPr txBox="1">
            <a:spLocks noChangeArrowheads="1"/>
          </p:cNvSpPr>
          <p:nvPr/>
        </p:nvSpPr>
        <p:spPr bwMode="auto">
          <a:xfrm>
            <a:off x="6728193" y="495527"/>
            <a:ext cx="2024913" cy="830997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N. </a:t>
            </a:r>
            <a:r>
              <a:rPr lang="es-ES_tradnl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Paraventricular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Control </a:t>
            </a:r>
          </a:p>
          <a:p>
            <a:pPr algn="ctr">
              <a:buClrTx/>
              <a:defRPr/>
            </a:pP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visceromotor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6244" name="Text Box 4"/>
          <p:cNvSpPr txBox="1">
            <a:spLocks noChangeArrowheads="1"/>
          </p:cNvSpPr>
          <p:nvPr/>
        </p:nvSpPr>
        <p:spPr bwMode="auto">
          <a:xfrm>
            <a:off x="2339975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57349" name="Picture 5" descr="S23203-002-f005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6" t="2333" r="34689" b="23830"/>
          <a:stretch>
            <a:fillRect/>
          </a:stretch>
        </p:blipFill>
        <p:spPr bwMode="auto">
          <a:xfrm>
            <a:off x="395288" y="1857375"/>
            <a:ext cx="10175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1044575" y="1354138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1187450" y="3081338"/>
            <a:ext cx="3603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827088" y="981075"/>
            <a:ext cx="0" cy="1020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pic>
        <p:nvPicPr>
          <p:cNvPr id="57353" name="Picture 9" descr="hipotalamo coronal h"/>
          <p:cNvPicPr>
            <a:picLocks noChangeAspect="1" noChangeArrowheads="1"/>
          </p:cNvPicPr>
          <p:nvPr/>
        </p:nvPicPr>
        <p:blipFill>
          <a:blip r:embed="rId3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4" r="10309"/>
          <a:stretch>
            <a:fillRect/>
          </a:stretch>
        </p:blipFill>
        <p:spPr bwMode="auto">
          <a:xfrm>
            <a:off x="1619250" y="1341438"/>
            <a:ext cx="374332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323850" y="2722563"/>
            <a:ext cx="1444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468313" y="3154363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323850" y="1785938"/>
            <a:ext cx="28733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7357" name="Rectangle 13"/>
          <p:cNvSpPr>
            <a:spLocks noChangeArrowheads="1"/>
          </p:cNvSpPr>
          <p:nvPr/>
        </p:nvSpPr>
        <p:spPr bwMode="auto">
          <a:xfrm>
            <a:off x="1258888" y="2362200"/>
            <a:ext cx="7143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7358" name="Text Box 14"/>
          <p:cNvSpPr txBox="1">
            <a:spLocks noChangeArrowheads="1"/>
          </p:cNvSpPr>
          <p:nvPr/>
        </p:nvSpPr>
        <p:spPr bwMode="auto">
          <a:xfrm>
            <a:off x="5292725" y="1557338"/>
            <a:ext cx="1549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III ventrículo</a:t>
            </a:r>
          </a:p>
        </p:txBody>
      </p:sp>
      <p:sp>
        <p:nvSpPr>
          <p:cNvPr id="57359" name="Text Box 15"/>
          <p:cNvSpPr txBox="1">
            <a:spLocks noChangeArrowheads="1"/>
          </p:cNvSpPr>
          <p:nvPr/>
        </p:nvSpPr>
        <p:spPr bwMode="auto">
          <a:xfrm>
            <a:off x="5292725" y="2636838"/>
            <a:ext cx="796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Fornix</a:t>
            </a:r>
          </a:p>
        </p:txBody>
      </p:sp>
      <p:sp>
        <p:nvSpPr>
          <p:cNvPr id="57360" name="Line 16"/>
          <p:cNvSpPr>
            <a:spLocks noChangeShapeType="1"/>
          </p:cNvSpPr>
          <p:nvPr/>
        </p:nvSpPr>
        <p:spPr bwMode="auto">
          <a:xfrm flipH="1">
            <a:off x="3708400" y="1773238"/>
            <a:ext cx="16557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57361" name="Line 17"/>
          <p:cNvSpPr>
            <a:spLocks noChangeShapeType="1"/>
          </p:cNvSpPr>
          <p:nvPr/>
        </p:nvSpPr>
        <p:spPr bwMode="auto">
          <a:xfrm flipH="1">
            <a:off x="4427538" y="2852738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57362" name="Text Box 18"/>
          <p:cNvSpPr txBox="1">
            <a:spLocks noChangeArrowheads="1"/>
          </p:cNvSpPr>
          <p:nvPr/>
        </p:nvSpPr>
        <p:spPr bwMode="auto">
          <a:xfrm>
            <a:off x="6156325" y="2205038"/>
            <a:ext cx="1392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2. N. arcuato</a:t>
            </a:r>
          </a:p>
        </p:txBody>
      </p:sp>
      <p:sp>
        <p:nvSpPr>
          <p:cNvPr id="57363" name="Text Box 19"/>
          <p:cNvSpPr txBox="1">
            <a:spLocks noChangeArrowheads="1"/>
          </p:cNvSpPr>
          <p:nvPr/>
        </p:nvSpPr>
        <p:spPr bwMode="auto">
          <a:xfrm>
            <a:off x="6156325" y="2466975"/>
            <a:ext cx="201208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dirty="0"/>
              <a:t>4. N. </a:t>
            </a:r>
            <a:r>
              <a:rPr lang="es-ES_tradnl" sz="1400" dirty="0" err="1"/>
              <a:t>periventricular</a:t>
            </a:r>
            <a:endParaRPr lang="es-ES_tradnl" sz="1400" dirty="0"/>
          </a:p>
        </p:txBody>
      </p: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6156325" y="2852738"/>
            <a:ext cx="2329484" cy="338554"/>
          </a:xfrm>
          <a:prstGeom prst="rect">
            <a:avLst/>
          </a:prstGeom>
          <a:solidFill>
            <a:srgbClr val="DAF4AA"/>
          </a:solidFill>
          <a:ln w="9525" algn="ctr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5. N. paraventricular</a:t>
            </a: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>
            <a:off x="6156325" y="3213100"/>
            <a:ext cx="2011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AF4AA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7. N. h. dorsomedial</a:t>
            </a:r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6156325" y="3573463"/>
            <a:ext cx="2089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8. N. h. ventromedial</a:t>
            </a:r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6062663" y="3933825"/>
            <a:ext cx="1822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12. N. supraóptico</a:t>
            </a:r>
          </a:p>
        </p:txBody>
      </p:sp>
      <p:sp>
        <p:nvSpPr>
          <p:cNvPr id="57368" name="Text Box 24"/>
          <p:cNvSpPr txBox="1">
            <a:spLocks noChangeArrowheads="1"/>
          </p:cNvSpPr>
          <p:nvPr/>
        </p:nvSpPr>
        <p:spPr bwMode="auto">
          <a:xfrm>
            <a:off x="6061075" y="4221163"/>
            <a:ext cx="1679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13. N. h. lateral</a:t>
            </a:r>
          </a:p>
        </p:txBody>
      </p:sp>
      <p:sp>
        <p:nvSpPr>
          <p:cNvPr id="266265" name="Oval 25"/>
          <p:cNvSpPr>
            <a:spLocks noChangeArrowheads="1"/>
          </p:cNvSpPr>
          <p:nvPr/>
        </p:nvSpPr>
        <p:spPr bwMode="auto">
          <a:xfrm>
            <a:off x="3203575" y="1916113"/>
            <a:ext cx="936625" cy="504825"/>
          </a:xfrm>
          <a:prstGeom prst="ellipse">
            <a:avLst/>
          </a:prstGeom>
          <a:noFill/>
          <a:ln w="3810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57370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66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66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3" grpId="0" animBg="1"/>
      <p:bldP spid="2662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09599" y="3416715"/>
            <a:ext cx="79248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s-VE" sz="2400" dirty="0"/>
              <a:t>http://www.saber.ula.ve/handle/123456789/40915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701892" y="1676400"/>
            <a:ext cx="3725700" cy="104644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/>
              <a:t>Materiales SNA 2015 </a:t>
            </a:r>
          </a:p>
          <a:p>
            <a:pPr algn="ctr"/>
            <a:endParaRPr lang="es-VE" sz="1400" dirty="0" smtClean="0"/>
          </a:p>
          <a:p>
            <a:pPr algn="ctr"/>
            <a:r>
              <a:rPr lang="es-VE" sz="2400" dirty="0" smtClean="0"/>
              <a:t>Repositorio SABER ULA</a:t>
            </a:r>
            <a:endParaRPr lang="es-VE" sz="24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705600" y="650453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5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11188" y="620713"/>
            <a:ext cx="1824037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2. Hipotálamo</a:t>
            </a:r>
          </a:p>
        </p:txBody>
      </p:sp>
      <p:sp>
        <p:nvSpPr>
          <p:cNvPr id="267267" name="Text Box 3"/>
          <p:cNvSpPr txBox="1">
            <a:spLocks noChangeArrowheads="1"/>
          </p:cNvSpPr>
          <p:nvPr/>
        </p:nvSpPr>
        <p:spPr bwMode="auto">
          <a:xfrm>
            <a:off x="2836036" y="1508978"/>
            <a:ext cx="3499677" cy="830997"/>
          </a:xfrm>
          <a:prstGeom prst="rect">
            <a:avLst/>
          </a:prstGeom>
          <a:solidFill>
            <a:srgbClr val="E5FF9B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Control Cardiovascular </a:t>
            </a:r>
          </a:p>
          <a:p>
            <a:pPr algn="ctr">
              <a:buClrTx/>
              <a:defRPr/>
            </a:pPr>
            <a:r>
              <a:rPr lang="es-ES_tradnl" sz="24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Balance Hídrico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934211" y="2492896"/>
            <a:ext cx="1901825" cy="641350"/>
          </a:xfrm>
          <a:prstGeom prst="rect">
            <a:avLst/>
          </a:prstGeom>
          <a:solidFill>
            <a:srgbClr val="FBC1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Gasto cardíaco </a:t>
            </a:r>
          </a:p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Presión arterial </a:t>
            </a:r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1403350" y="3924300"/>
            <a:ext cx="2952750" cy="2185214"/>
          </a:xfrm>
          <a:prstGeom prst="rect">
            <a:avLst/>
          </a:prstGeom>
          <a:solidFill>
            <a:srgbClr val="DAF4AA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C. </a:t>
            </a:r>
            <a:r>
              <a:rPr lang="es-ES_tradnl" sz="20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Magnocelulares</a:t>
            </a: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es-ES_tradnl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_tradnl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defRPr/>
            </a:pPr>
            <a:endParaRPr lang="es-ES_tradnl" sz="1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Producen 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vasopresina u hormona antidiurética (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ADH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q</a:t>
            </a:r>
            <a:r>
              <a:rPr lang="es-ES_tradnl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ue se vierte 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 hipófisis posterior</a:t>
            </a:r>
          </a:p>
          <a:p>
            <a:pPr>
              <a:buClrTx/>
              <a:defRPr/>
            </a:pPr>
            <a:endParaRPr lang="es-ES_tradnl" sz="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Reabsorción de agua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riñones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7040563" y="357188"/>
            <a:ext cx="1668462" cy="6699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Componentes </a:t>
            </a:r>
          </a:p>
          <a:p>
            <a:pPr algn="ctr" eaLnBrk="1" hangingPunct="1">
              <a:buClrTx/>
            </a:pPr>
            <a:r>
              <a:rPr lang="es-ES_tradnl" sz="1800" b="0"/>
              <a:t>Integradores</a:t>
            </a:r>
          </a:p>
        </p:txBody>
      </p:sp>
      <p:sp>
        <p:nvSpPr>
          <p:cNvPr id="267271" name="Text Box 7"/>
          <p:cNvSpPr txBox="1">
            <a:spLocks noChangeArrowheads="1"/>
          </p:cNvSpPr>
          <p:nvPr/>
        </p:nvSpPr>
        <p:spPr bwMode="auto">
          <a:xfrm>
            <a:off x="24368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7272" name="Text Box 8"/>
          <p:cNvSpPr txBox="1">
            <a:spLocks noChangeArrowheads="1"/>
          </p:cNvSpPr>
          <p:nvPr/>
        </p:nvSpPr>
        <p:spPr bwMode="auto">
          <a:xfrm>
            <a:off x="27241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67274" name="Text Box 10"/>
          <p:cNvSpPr txBox="1">
            <a:spLocks noChangeArrowheads="1"/>
          </p:cNvSpPr>
          <p:nvPr/>
        </p:nvSpPr>
        <p:spPr bwMode="auto">
          <a:xfrm>
            <a:off x="4859338" y="3924300"/>
            <a:ext cx="2952750" cy="1952625"/>
          </a:xfrm>
          <a:prstGeom prst="rect">
            <a:avLst/>
          </a:prstGeom>
          <a:solidFill>
            <a:srgbClr val="DAF4AA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sz="20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Parvocelular</a:t>
            </a:r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>
              <a:buClrTx/>
              <a:defRPr/>
            </a:pPr>
            <a:endParaRPr lang="es-ES_tradnl" sz="1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Recibe </a:t>
            </a:r>
            <a:r>
              <a:rPr lang="es-ES_tradnl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inf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de centros CV y  </a:t>
            </a: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envía </a:t>
            </a:r>
            <a:r>
              <a:rPr lang="es-ES_tradnl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inf</a:t>
            </a:r>
            <a:r>
              <a:rPr lang="es-ES_tradnl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a 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tallo y médula </a:t>
            </a:r>
          </a:p>
          <a:p>
            <a:pPr>
              <a:buClrTx/>
              <a:defRPr/>
            </a:pPr>
            <a:endParaRPr lang="es-ES_tradnl" sz="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Ajusta FC y contractilidad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cardiaca</a:t>
            </a:r>
          </a:p>
          <a:p>
            <a:pPr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Resistencia periférica</a:t>
            </a:r>
          </a:p>
        </p:txBody>
      </p:sp>
      <p:sp>
        <p:nvSpPr>
          <p:cNvPr id="267275" name="Rectangle 11"/>
          <p:cNvSpPr>
            <a:spLocks noChangeArrowheads="1"/>
          </p:cNvSpPr>
          <p:nvPr/>
        </p:nvSpPr>
        <p:spPr bwMode="auto">
          <a:xfrm>
            <a:off x="3219450" y="2627313"/>
            <a:ext cx="2705100" cy="669925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33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Núcleo paraventricular </a:t>
            </a:r>
          </a:p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(PVN)</a:t>
            </a:r>
          </a:p>
        </p:txBody>
      </p:sp>
      <p:sp>
        <p:nvSpPr>
          <p:cNvPr id="267276" name="Line 12"/>
          <p:cNvSpPr>
            <a:spLocks noChangeShapeType="1"/>
          </p:cNvSpPr>
          <p:nvPr/>
        </p:nvSpPr>
        <p:spPr bwMode="auto">
          <a:xfrm flipH="1">
            <a:off x="2771775" y="3276600"/>
            <a:ext cx="9366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7277" name="Line 13"/>
          <p:cNvSpPr>
            <a:spLocks noChangeShapeType="1"/>
          </p:cNvSpPr>
          <p:nvPr/>
        </p:nvSpPr>
        <p:spPr bwMode="auto">
          <a:xfrm>
            <a:off x="5508625" y="3276600"/>
            <a:ext cx="1150938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7279" name="Text Box 15"/>
          <p:cNvSpPr txBox="1">
            <a:spLocks noChangeArrowheads="1"/>
          </p:cNvSpPr>
          <p:nvPr/>
        </p:nvSpPr>
        <p:spPr bwMode="auto">
          <a:xfrm>
            <a:off x="611188" y="1141757"/>
            <a:ext cx="16478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Supervivencia</a:t>
            </a: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2672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2672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67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0"/>
                                        <p:tgtEl>
                                          <p:spTgt spid="267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67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3000"/>
                                        <p:tgtEl>
                                          <p:spTgt spid="267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 animBg="1"/>
      <p:bldP spid="267268" grpId="0" animBg="1"/>
      <p:bldP spid="267269" grpId="0" animBg="1"/>
      <p:bldP spid="267274" grpId="0" animBg="1"/>
      <p:bldP spid="267275" grpId="0" animBg="1"/>
      <p:bldP spid="267276" grpId="0" animBg="1"/>
      <p:bldP spid="26727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611188" y="620713"/>
            <a:ext cx="1824037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2. Hipotálamo</a:t>
            </a:r>
          </a:p>
        </p:txBody>
      </p:sp>
      <p:sp>
        <p:nvSpPr>
          <p:cNvPr id="268291" name="Text Box 3"/>
          <p:cNvSpPr txBox="1">
            <a:spLocks noChangeArrowheads="1"/>
          </p:cNvSpPr>
          <p:nvPr/>
        </p:nvSpPr>
        <p:spPr bwMode="auto">
          <a:xfrm>
            <a:off x="2822163" y="1340768"/>
            <a:ext cx="3499676" cy="830997"/>
          </a:xfrm>
          <a:prstGeom prst="rect">
            <a:avLst/>
          </a:prstGeom>
          <a:solidFill>
            <a:srgbClr val="E5FF9B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Control Cardiovascular </a:t>
            </a:r>
          </a:p>
          <a:p>
            <a:pPr algn="ctr"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y Balance Hídrico</a:t>
            </a:r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890183" y="2325687"/>
            <a:ext cx="3547766" cy="2154436"/>
          </a:xfrm>
          <a:prstGeom prst="rect">
            <a:avLst/>
          </a:prstGeom>
          <a:solidFill>
            <a:srgbClr val="E9FFAB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HIPEROSMOLARIDAD</a:t>
            </a:r>
          </a:p>
          <a:p>
            <a:pPr>
              <a:buClrTx/>
              <a:defRPr/>
            </a:pPr>
            <a:endParaRPr lang="es-ES_tradnl" sz="14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Tx/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Activación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osmorreceptores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ClrTx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hipotálamo</a:t>
            </a:r>
          </a:p>
          <a:p>
            <a:pPr>
              <a:buClrTx/>
              <a:defRPr/>
            </a:pPr>
            <a:endParaRPr lang="es-ES_tradnl" sz="1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Activación c.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magnocelulares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Aumenta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ADH</a:t>
            </a: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Retención de agua</a:t>
            </a:r>
          </a:p>
        </p:txBody>
      </p:sp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4572000" y="2346325"/>
            <a:ext cx="3529013" cy="3447098"/>
          </a:xfrm>
          <a:prstGeom prst="rect">
            <a:avLst/>
          </a:prstGeom>
          <a:solidFill>
            <a:srgbClr val="E9FFAB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HIPOVOLEMIA</a:t>
            </a:r>
          </a:p>
          <a:p>
            <a:pPr>
              <a:buClrTx/>
              <a:defRPr/>
            </a:pPr>
            <a:endParaRPr lang="es-ES_tradnl" sz="1400" b="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Tx/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Activación </a:t>
            </a: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barorreceptores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grandes vasos</a:t>
            </a: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Información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 hipotálamo 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  </a:t>
            </a: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centros CV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tallo</a:t>
            </a:r>
          </a:p>
          <a:p>
            <a:pPr>
              <a:buClrTx/>
              <a:defRPr/>
            </a:pPr>
            <a:endParaRPr lang="es-ES_tradnl" sz="1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Liberación Angiotensina II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  </a:t>
            </a: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sangre,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detección en hipotálamo</a:t>
            </a:r>
          </a:p>
          <a:p>
            <a:pPr>
              <a:buClrTx/>
              <a:defRPr/>
            </a:pPr>
            <a:endParaRPr lang="es-ES_tradnl" sz="1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Activación c. </a:t>
            </a: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magnocelulares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Aumento de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ADH</a:t>
            </a:r>
          </a:p>
          <a:p>
            <a:pPr>
              <a:buClrTx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Activación c. </a:t>
            </a: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parvocelulares</a:t>
            </a: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ClrTx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Ajuste de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cardiaca</a:t>
            </a:r>
          </a:p>
        </p:txBody>
      </p:sp>
      <p:sp>
        <p:nvSpPr>
          <p:cNvPr id="268294" name="Text Box 6"/>
          <p:cNvSpPr txBox="1">
            <a:spLocks noChangeArrowheads="1"/>
          </p:cNvSpPr>
          <p:nvPr/>
        </p:nvSpPr>
        <p:spPr bwMode="auto">
          <a:xfrm>
            <a:off x="1769482" y="4757170"/>
            <a:ext cx="1622425" cy="7302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 dirty="0"/>
              <a:t>Corrección </a:t>
            </a:r>
          </a:p>
          <a:p>
            <a:pPr eaLnBrk="1" hangingPunct="1">
              <a:buClrTx/>
            </a:pPr>
            <a:r>
              <a:rPr lang="es-ES_tradnl" sz="2000" b="0" dirty="0" err="1"/>
              <a:t>osmolaridad</a:t>
            </a:r>
            <a:endParaRPr lang="es-ES_tradnl" sz="2000" b="0" dirty="0"/>
          </a:p>
        </p:txBody>
      </p:sp>
      <p:sp>
        <p:nvSpPr>
          <p:cNvPr id="268295" name="Text Box 7"/>
          <p:cNvSpPr txBox="1">
            <a:spLocks noChangeArrowheads="1"/>
          </p:cNvSpPr>
          <p:nvPr/>
        </p:nvSpPr>
        <p:spPr bwMode="auto">
          <a:xfrm>
            <a:off x="5219700" y="5949950"/>
            <a:ext cx="2422525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Corrección volemia</a:t>
            </a:r>
          </a:p>
        </p:txBody>
      </p:sp>
      <p:sp>
        <p:nvSpPr>
          <p:cNvPr id="268296" name="Text Box 8"/>
          <p:cNvSpPr txBox="1">
            <a:spLocks noChangeArrowheads="1"/>
          </p:cNvSpPr>
          <p:nvPr/>
        </p:nvSpPr>
        <p:spPr bwMode="auto">
          <a:xfrm>
            <a:off x="2493963" y="57943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7040563" y="357188"/>
            <a:ext cx="1668462" cy="6699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Componentes </a:t>
            </a:r>
          </a:p>
          <a:p>
            <a:pPr algn="ctr" eaLnBrk="1" hangingPunct="1">
              <a:buClrTx/>
            </a:pPr>
            <a:r>
              <a:rPr lang="es-ES_tradnl" sz="1800" b="0"/>
              <a:t>Integradores</a:t>
            </a:r>
          </a:p>
        </p:txBody>
      </p:sp>
      <p:sp>
        <p:nvSpPr>
          <p:cNvPr id="268298" name="Text Box 10"/>
          <p:cNvSpPr txBox="1">
            <a:spLocks noChangeArrowheads="1"/>
          </p:cNvSpPr>
          <p:nvPr/>
        </p:nvSpPr>
        <p:spPr bwMode="auto">
          <a:xfrm>
            <a:off x="1647226" y="6042932"/>
            <a:ext cx="2024062" cy="4953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Homeostasis</a:t>
            </a:r>
          </a:p>
        </p:txBody>
      </p:sp>
      <p:sp>
        <p:nvSpPr>
          <p:cNvPr id="268300" name="Line 12"/>
          <p:cNvSpPr>
            <a:spLocks noChangeShapeType="1"/>
          </p:cNvSpPr>
          <p:nvPr/>
        </p:nvSpPr>
        <p:spPr bwMode="auto">
          <a:xfrm>
            <a:off x="2574925" y="5517356"/>
            <a:ext cx="0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8301" name="Line 13"/>
          <p:cNvSpPr>
            <a:spLocks noChangeShapeType="1"/>
          </p:cNvSpPr>
          <p:nvPr/>
        </p:nvSpPr>
        <p:spPr bwMode="auto">
          <a:xfrm flipH="1">
            <a:off x="3708400" y="6092825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8303" name="Text Box 15"/>
          <p:cNvSpPr txBox="1">
            <a:spLocks noChangeArrowheads="1"/>
          </p:cNvSpPr>
          <p:nvPr/>
        </p:nvSpPr>
        <p:spPr bwMode="auto">
          <a:xfrm>
            <a:off x="611188" y="1109334"/>
            <a:ext cx="1662635" cy="369332"/>
          </a:xfrm>
          <a:prstGeom prst="rect">
            <a:avLst/>
          </a:prstGeom>
          <a:solidFill>
            <a:srgbClr val="9ED3D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Supervivencia</a:t>
            </a:r>
            <a:endParaRPr lang="es-ES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406" name="Text Box 3"/>
          <p:cNvSpPr txBox="1">
            <a:spLocks noChangeArrowheads="1"/>
          </p:cNvSpPr>
          <p:nvPr/>
        </p:nvSpPr>
        <p:spPr bwMode="auto">
          <a:xfrm>
            <a:off x="7138093" y="656715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0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0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0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875071" y="760383"/>
            <a:ext cx="1258678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</a:t>
            </a:r>
            <a:endParaRPr lang="es-VE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000"/>
                                        <p:tgtEl>
                                          <p:spTgt spid="268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2" grpId="0" animBg="1"/>
      <p:bldP spid="268293" grpId="0" animBg="1"/>
      <p:bldP spid="268294" grpId="0" animBg="1"/>
      <p:bldP spid="268295" grpId="0" animBg="1"/>
      <p:bldP spid="268298" grpId="0" animBg="1"/>
      <p:bldP spid="268300" grpId="0" animBg="1"/>
      <p:bldP spid="268301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Text Box 2"/>
          <p:cNvSpPr txBox="1">
            <a:spLocks noChangeArrowheads="1"/>
          </p:cNvSpPr>
          <p:nvPr/>
        </p:nvSpPr>
        <p:spPr bwMode="auto">
          <a:xfrm>
            <a:off x="2792413" y="1412875"/>
            <a:ext cx="3563796" cy="461665"/>
          </a:xfrm>
          <a:prstGeom prst="rect">
            <a:avLst/>
          </a:prstGeom>
          <a:solidFill>
            <a:srgbClr val="E7FFA3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de temperatura</a:t>
            </a:r>
          </a:p>
        </p:txBody>
      </p:sp>
      <p:sp>
        <p:nvSpPr>
          <p:cNvPr id="269315" name="Text Box 3"/>
          <p:cNvSpPr txBox="1">
            <a:spLocks noChangeArrowheads="1"/>
          </p:cNvSpPr>
          <p:nvPr/>
        </p:nvSpPr>
        <p:spPr bwMode="auto">
          <a:xfrm>
            <a:off x="4643438" y="2063750"/>
            <a:ext cx="3097212" cy="1246495"/>
          </a:xfrm>
          <a:prstGeom prst="rect">
            <a:avLst/>
          </a:prstGeom>
          <a:solidFill>
            <a:srgbClr val="BFDFF9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DISMINUYE</a:t>
            </a:r>
            <a:r>
              <a:rPr lang="es-ES_tradnl" sz="1800" b="0" dirty="0"/>
              <a:t> temperatura </a:t>
            </a:r>
          </a:p>
          <a:p>
            <a:pPr>
              <a:buClrTx/>
              <a:defRPr/>
            </a:pPr>
            <a:endParaRPr lang="es-ES_tradnl" sz="9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Vasoconstricción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periférica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Piloerección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Escalofrío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2123728" y="4438650"/>
            <a:ext cx="2965877" cy="461665"/>
          </a:xfrm>
          <a:prstGeom prst="rect">
            <a:avLst/>
          </a:prstGeom>
          <a:solidFill>
            <a:srgbClr val="E7FFA3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Conducta defensiva</a:t>
            </a:r>
          </a:p>
        </p:txBody>
      </p:sp>
      <p:sp>
        <p:nvSpPr>
          <p:cNvPr id="269317" name="Text Box 5"/>
          <p:cNvSpPr txBox="1">
            <a:spLocks noChangeArrowheads="1"/>
          </p:cNvSpPr>
          <p:nvPr/>
        </p:nvSpPr>
        <p:spPr bwMode="auto">
          <a:xfrm>
            <a:off x="2122488" y="5013325"/>
            <a:ext cx="2735044" cy="1323439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  <a:buFontTx/>
              <a:buChar char="•"/>
            </a:pPr>
            <a:r>
              <a:rPr lang="es-ES_tradnl" dirty="0"/>
              <a:t>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Dilatación pupilar</a:t>
            </a:r>
          </a:p>
          <a:p>
            <a:pPr eaLnBrk="1" hangingPunct="1">
              <a:buClrTx/>
              <a:buFontTx/>
              <a:buChar char="•"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Piloerección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Tx/>
              <a:buFontTx/>
              <a:buChar char="•"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Sudación</a:t>
            </a:r>
          </a:p>
          <a:p>
            <a:pPr eaLnBrk="1" hangingPunct="1">
              <a:buClrTx/>
              <a:buFontTx/>
              <a:buChar char="•"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Aumento de frecuencia </a:t>
            </a:r>
          </a:p>
          <a:p>
            <a:pPr eaLnBrk="1" hangingPunct="1">
              <a:buClrTx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cardiaca y respiratoria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611188" y="549275"/>
            <a:ext cx="1824037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2. Hipotálamo</a:t>
            </a:r>
          </a:p>
        </p:txBody>
      </p:sp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5843588" y="5176838"/>
            <a:ext cx="2328862" cy="55721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Homeostasis</a:t>
            </a:r>
          </a:p>
        </p:txBody>
      </p:sp>
      <p:pic>
        <p:nvPicPr>
          <p:cNvPr id="269320" name="Picture 8" descr="dogatt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133013"/>
            <a:ext cx="1584424" cy="232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21" name="Picture 9" descr="exerci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49" b="10370"/>
          <a:stretch>
            <a:fillRect/>
          </a:stretch>
        </p:blipFill>
        <p:spPr bwMode="auto">
          <a:xfrm>
            <a:off x="323850" y="1773238"/>
            <a:ext cx="146843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22" name="Picture 10" descr="shiver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32"/>
          <a:stretch>
            <a:fillRect/>
          </a:stretch>
        </p:blipFill>
        <p:spPr bwMode="auto">
          <a:xfrm>
            <a:off x="7524750" y="1700213"/>
            <a:ext cx="1179513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323" name="Text Box 11"/>
          <p:cNvSpPr txBox="1">
            <a:spLocks noChangeArrowheads="1"/>
          </p:cNvSpPr>
          <p:nvPr/>
        </p:nvSpPr>
        <p:spPr bwMode="auto">
          <a:xfrm>
            <a:off x="1692275" y="2063750"/>
            <a:ext cx="2879725" cy="1265238"/>
          </a:xfrm>
          <a:prstGeom prst="rect">
            <a:avLst/>
          </a:prstGeom>
          <a:solidFill>
            <a:srgbClr val="FCDCF6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AUMENTA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b="0" dirty="0"/>
              <a:t>temperatura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ClrTx/>
              <a:defRPr/>
            </a:pPr>
            <a:endParaRPr lang="es-ES_tradnl" sz="9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Vasodilatación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Sudación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Disminuye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</a:t>
            </a:r>
          </a:p>
        </p:txBody>
      </p:sp>
      <p:sp>
        <p:nvSpPr>
          <p:cNvPr id="269325" name="Line 13"/>
          <p:cNvSpPr>
            <a:spLocks noChangeShapeType="1"/>
          </p:cNvSpPr>
          <p:nvPr/>
        </p:nvSpPr>
        <p:spPr bwMode="auto">
          <a:xfrm>
            <a:off x="3779838" y="3573463"/>
            <a:ext cx="2520950" cy="1511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69326" name="Line 14"/>
          <p:cNvSpPr>
            <a:spLocks noChangeShapeType="1"/>
          </p:cNvSpPr>
          <p:nvPr/>
        </p:nvSpPr>
        <p:spPr bwMode="auto">
          <a:xfrm>
            <a:off x="6877050" y="3573463"/>
            <a:ext cx="0" cy="14398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9327" name="Line 15"/>
          <p:cNvSpPr>
            <a:spLocks noChangeShapeType="1"/>
          </p:cNvSpPr>
          <p:nvPr/>
        </p:nvSpPr>
        <p:spPr bwMode="auto">
          <a:xfrm>
            <a:off x="4859338" y="5373688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69328" name="Text Box 16"/>
          <p:cNvSpPr txBox="1">
            <a:spLocks noChangeArrowheads="1"/>
          </p:cNvSpPr>
          <p:nvPr/>
        </p:nvSpPr>
        <p:spPr bwMode="auto">
          <a:xfrm>
            <a:off x="2411413" y="4762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60432" name="Text Box 18"/>
          <p:cNvSpPr txBox="1">
            <a:spLocks noChangeArrowheads="1"/>
          </p:cNvSpPr>
          <p:nvPr/>
        </p:nvSpPr>
        <p:spPr bwMode="auto">
          <a:xfrm>
            <a:off x="7040563" y="357188"/>
            <a:ext cx="1668462" cy="6699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Componentes </a:t>
            </a:r>
          </a:p>
          <a:p>
            <a:pPr algn="ctr" eaLnBrk="1" hangingPunct="1">
              <a:buClrTx/>
            </a:pPr>
            <a:r>
              <a:rPr lang="es-ES_tradnl" sz="1800" b="0"/>
              <a:t>Integradores</a:t>
            </a:r>
          </a:p>
        </p:txBody>
      </p:sp>
      <p:sp>
        <p:nvSpPr>
          <p:cNvPr id="269331" name="Text Box 19"/>
          <p:cNvSpPr txBox="1">
            <a:spLocks noChangeArrowheads="1"/>
          </p:cNvSpPr>
          <p:nvPr/>
        </p:nvSpPr>
        <p:spPr bwMode="auto">
          <a:xfrm>
            <a:off x="580686" y="1028700"/>
            <a:ext cx="1647825" cy="366713"/>
          </a:xfrm>
          <a:prstGeom prst="rect">
            <a:avLst/>
          </a:prstGeom>
          <a:solidFill>
            <a:srgbClr val="9ED3D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Supervivencia</a:t>
            </a:r>
          </a:p>
        </p:txBody>
      </p:sp>
      <p:sp>
        <p:nvSpPr>
          <p:cNvPr id="60434" name="Text Box 3"/>
          <p:cNvSpPr txBox="1">
            <a:spLocks noChangeArrowheads="1"/>
          </p:cNvSpPr>
          <p:nvPr/>
        </p:nvSpPr>
        <p:spPr bwMode="auto">
          <a:xfrm>
            <a:off x="6715887" y="6433099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846948" y="857250"/>
            <a:ext cx="1258678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</a:t>
            </a:r>
            <a:endParaRPr lang="es-VE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269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4" grpId="0" animBg="1"/>
      <p:bldP spid="269315" grpId="0" animBg="1"/>
      <p:bldP spid="269316" grpId="0" animBg="1"/>
      <p:bldP spid="269317" grpId="0" animBg="1"/>
      <p:bldP spid="269319" grpId="0" animBg="1"/>
      <p:bldP spid="269323" grpId="0" animBg="1"/>
      <p:bldP spid="269325" grpId="0" animBg="1"/>
      <p:bldP spid="269326" grpId="0" animBg="1"/>
      <p:bldP spid="26932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S23203-002-f005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6" t="2333" r="37048"/>
          <a:stretch>
            <a:fillRect/>
          </a:stretch>
        </p:blipFill>
        <p:spPr bwMode="auto">
          <a:xfrm>
            <a:off x="877888" y="476250"/>
            <a:ext cx="266382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79388" y="40481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804863" y="3141663"/>
            <a:ext cx="3603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1093788" y="414972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1381125" y="5589588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0343" name="Text Box 7"/>
          <p:cNvSpPr txBox="1">
            <a:spLocks noChangeArrowheads="1"/>
          </p:cNvSpPr>
          <p:nvPr/>
        </p:nvSpPr>
        <p:spPr bwMode="auto">
          <a:xfrm>
            <a:off x="3325813" y="2805113"/>
            <a:ext cx="919162" cy="385762"/>
          </a:xfrm>
          <a:prstGeom prst="rect">
            <a:avLst/>
          </a:prstGeom>
          <a:solidFill>
            <a:srgbClr val="E2FF8F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Puente</a:t>
            </a: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3181350" y="3789363"/>
            <a:ext cx="360363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3254375" y="1844675"/>
            <a:ext cx="3587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3109913" y="4076700"/>
            <a:ext cx="7143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0347" name="Text Box 11"/>
          <p:cNvSpPr txBox="1">
            <a:spLocks noChangeArrowheads="1"/>
          </p:cNvSpPr>
          <p:nvPr/>
        </p:nvSpPr>
        <p:spPr bwMode="auto">
          <a:xfrm>
            <a:off x="2411413" y="1557338"/>
            <a:ext cx="1535112" cy="376237"/>
          </a:xfrm>
          <a:prstGeom prst="rect">
            <a:avLst/>
          </a:prstGeom>
          <a:solidFill>
            <a:srgbClr val="E2FF8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Mesencéfalo</a:t>
            </a:r>
          </a:p>
        </p:txBody>
      </p:sp>
      <p:sp>
        <p:nvSpPr>
          <p:cNvPr id="270348" name="Text Box 12"/>
          <p:cNvSpPr txBox="1">
            <a:spLocks noChangeArrowheads="1"/>
          </p:cNvSpPr>
          <p:nvPr/>
        </p:nvSpPr>
        <p:spPr bwMode="auto">
          <a:xfrm>
            <a:off x="2499135" y="4185784"/>
            <a:ext cx="1359668" cy="646331"/>
          </a:xfrm>
          <a:prstGeom prst="rect">
            <a:avLst/>
          </a:prstGeom>
          <a:solidFill>
            <a:srgbClr val="E2FF8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3600" b="0">
                <a:effectLst>
                  <a:outerShdw blurRad="38100" dist="38100" dir="2700000" algn="tl">
                    <a:srgbClr val="FFFFFF"/>
                  </a:outerShdw>
                </a:effectLst>
              </a:rPr>
              <a:t>Bulbo</a:t>
            </a:r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2965450" y="566102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0350" name="Text Box 14"/>
          <p:cNvSpPr txBox="1">
            <a:spLocks noChangeArrowheads="1"/>
          </p:cNvSpPr>
          <p:nvPr/>
        </p:nvSpPr>
        <p:spPr bwMode="auto">
          <a:xfrm>
            <a:off x="4954587" y="2285942"/>
            <a:ext cx="3082925" cy="2733675"/>
          </a:xfrm>
          <a:prstGeom prst="rect">
            <a:avLst/>
          </a:prstGeom>
          <a:noFill/>
          <a:ln w="28575" algn="ctr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dirty="0"/>
              <a:t>Bulbo</a:t>
            </a:r>
            <a:r>
              <a:rPr lang="es-ES_tradnl" dirty="0"/>
              <a:t> recibe:</a:t>
            </a:r>
          </a:p>
          <a:p>
            <a:pPr eaLnBrk="1" hangingPunct="1">
              <a:buClrTx/>
            </a:pPr>
            <a:endParaRPr lang="es-ES_tradnl" sz="900" b="0" dirty="0"/>
          </a:p>
          <a:p>
            <a:pPr eaLnBrk="1" hangingPunct="1">
              <a:buClrTx/>
            </a:pPr>
            <a:r>
              <a:rPr lang="es-ES_tradnl" b="0" dirty="0"/>
              <a:t>* </a:t>
            </a:r>
            <a:r>
              <a:rPr lang="es-ES_tradnl" dirty="0"/>
              <a:t>Entrada sensorial vía </a:t>
            </a:r>
            <a:r>
              <a:rPr lang="es-ES_tradnl" dirty="0" err="1"/>
              <a:t>vagal</a:t>
            </a:r>
            <a:r>
              <a:rPr lang="es-ES_tradnl" dirty="0"/>
              <a:t>:</a:t>
            </a:r>
          </a:p>
          <a:p>
            <a:pPr eaLnBrk="1" hangingPunct="1">
              <a:buClrTx/>
            </a:pPr>
            <a:r>
              <a:rPr lang="es-ES_tradnl" b="0" dirty="0"/>
              <a:t>    - </a:t>
            </a:r>
            <a:r>
              <a:rPr lang="es-ES_tradnl" dirty="0"/>
              <a:t>R. estiramiento</a:t>
            </a:r>
            <a:r>
              <a:rPr lang="es-ES_tradnl" b="0" dirty="0"/>
              <a:t>: </a:t>
            </a:r>
          </a:p>
          <a:p>
            <a:pPr eaLnBrk="1" hangingPunct="1">
              <a:buClrTx/>
            </a:pPr>
            <a:r>
              <a:rPr lang="es-ES_tradnl" b="0" dirty="0"/>
              <a:t>          pulmones </a:t>
            </a:r>
          </a:p>
          <a:p>
            <a:pPr eaLnBrk="1" hangingPunct="1">
              <a:buClrTx/>
            </a:pPr>
            <a:r>
              <a:rPr lang="es-ES_tradnl" b="0" dirty="0"/>
              <a:t>          corazón</a:t>
            </a:r>
          </a:p>
          <a:p>
            <a:pPr eaLnBrk="1" hangingPunct="1">
              <a:buClrTx/>
            </a:pPr>
            <a:r>
              <a:rPr lang="es-ES_tradnl" b="0" dirty="0"/>
              <a:t>          TGI</a:t>
            </a:r>
          </a:p>
          <a:p>
            <a:pPr eaLnBrk="1" hangingPunct="1">
              <a:buClrTx/>
            </a:pPr>
            <a:r>
              <a:rPr lang="es-ES_tradnl" b="0" dirty="0"/>
              <a:t>   - </a:t>
            </a:r>
            <a:r>
              <a:rPr lang="es-ES_tradnl" dirty="0"/>
              <a:t>Quimiorreceptores</a:t>
            </a:r>
          </a:p>
          <a:p>
            <a:pPr eaLnBrk="1" hangingPunct="1">
              <a:buClrTx/>
            </a:pPr>
            <a:r>
              <a:rPr lang="es-ES_tradnl" dirty="0"/>
              <a:t>       </a:t>
            </a:r>
            <a:r>
              <a:rPr lang="es-ES_tradnl" b="0" dirty="0"/>
              <a:t>cuerpo </a:t>
            </a:r>
            <a:r>
              <a:rPr lang="es-ES_tradnl" b="0" dirty="0" err="1"/>
              <a:t>carotídeo</a:t>
            </a:r>
            <a:endParaRPr lang="es-ES_tradnl" b="0" dirty="0"/>
          </a:p>
          <a:p>
            <a:pPr eaLnBrk="1" hangingPunct="1">
              <a:buClrTx/>
            </a:pPr>
            <a:r>
              <a:rPr lang="es-ES_tradnl" b="0" dirty="0"/>
              <a:t>   - </a:t>
            </a:r>
            <a:r>
              <a:rPr lang="es-ES_tradnl" dirty="0" err="1"/>
              <a:t>Barorreceptores</a:t>
            </a:r>
            <a:endParaRPr lang="es-ES_tradnl" dirty="0"/>
          </a:p>
          <a:p>
            <a:pPr eaLnBrk="1" hangingPunct="1">
              <a:buClrTx/>
            </a:pPr>
            <a:r>
              <a:rPr lang="es-ES_tradnl" b="0" dirty="0"/>
              <a:t>           seno </a:t>
            </a:r>
            <a:r>
              <a:rPr lang="es-ES_tradnl" b="0" dirty="0" err="1"/>
              <a:t>carotídeo</a:t>
            </a:r>
            <a:endParaRPr lang="es-ES_tradnl" b="0" dirty="0"/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5715000" y="627289"/>
            <a:ext cx="2808287" cy="485775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400" b="0"/>
              <a:t>3. Centros en tallo</a:t>
            </a:r>
          </a:p>
        </p:txBody>
      </p:sp>
      <p:sp>
        <p:nvSpPr>
          <p:cNvPr id="61457" name="Rectangle 17"/>
          <p:cNvSpPr>
            <a:spLocks noChangeArrowheads="1"/>
          </p:cNvSpPr>
          <p:nvPr/>
        </p:nvSpPr>
        <p:spPr bwMode="auto">
          <a:xfrm>
            <a:off x="755650" y="333375"/>
            <a:ext cx="6477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0354" name="Text Box 18"/>
          <p:cNvSpPr txBox="1">
            <a:spLocks noChangeArrowheads="1"/>
          </p:cNvSpPr>
          <p:nvPr/>
        </p:nvSpPr>
        <p:spPr bwMode="auto">
          <a:xfrm>
            <a:off x="3705404" y="63409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0355" name="Rectangle 19"/>
          <p:cNvSpPr>
            <a:spLocks noChangeArrowheads="1"/>
          </p:cNvSpPr>
          <p:nvPr/>
        </p:nvSpPr>
        <p:spPr bwMode="auto">
          <a:xfrm>
            <a:off x="5511017" y="1219200"/>
            <a:ext cx="3012270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es-ES" sz="2000" b="0"/>
              <a:t>Coordinan acciones de </a:t>
            </a:r>
          </a:p>
          <a:p>
            <a:pPr algn="ctr">
              <a:buClrTx/>
            </a:pPr>
            <a:r>
              <a:rPr lang="es-ES" sz="2000" b="0"/>
              <a:t>sistemas individuales</a:t>
            </a:r>
          </a:p>
        </p:txBody>
      </p:sp>
      <p:sp>
        <p:nvSpPr>
          <p:cNvPr id="270356" name="Rectangle 20"/>
          <p:cNvSpPr>
            <a:spLocks noChangeArrowheads="1"/>
          </p:cNvSpPr>
          <p:nvPr/>
        </p:nvSpPr>
        <p:spPr bwMode="auto">
          <a:xfrm>
            <a:off x="4724400" y="5121275"/>
            <a:ext cx="3313112" cy="66992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Tx/>
            </a:pPr>
            <a:r>
              <a:rPr lang="es-ES_tradnl" sz="1800" b="0"/>
              <a:t>Produce respuestas reflejas</a:t>
            </a:r>
          </a:p>
          <a:p>
            <a:pPr algn="ctr">
              <a:buClrTx/>
            </a:pPr>
            <a:r>
              <a:rPr lang="es-ES_tradnl" sz="1800" b="0"/>
              <a:t>y mantiene homeostasis</a:t>
            </a:r>
          </a:p>
        </p:txBody>
      </p:sp>
      <p:sp>
        <p:nvSpPr>
          <p:cNvPr id="61461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03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03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03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70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703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70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70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50" grpId="0" animBg="1"/>
      <p:bldP spid="270355" grpId="0" animBg="1"/>
      <p:bldP spid="27035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1362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731923"/>
              </p:ext>
            </p:extLst>
          </p:nvPr>
        </p:nvGraphicFramePr>
        <p:xfrm>
          <a:off x="468313" y="1196975"/>
          <a:ext cx="8174037" cy="5212050"/>
        </p:xfrm>
        <a:graphic>
          <a:graphicData uri="http://schemas.openxmlformats.org/drawingml/2006/table">
            <a:tbl>
              <a:tblPr/>
              <a:tblGrid>
                <a:gridCol w="1216025"/>
                <a:gridCol w="2871787"/>
                <a:gridCol w="4086225"/>
              </a:tblGrid>
              <a:tr h="33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Órganos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C9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Tipo de receptores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Efectos reflejos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2F6"/>
                    </a:solidFill>
                  </a:tcPr>
                </a:tc>
              </a:tr>
              <a:tr h="16458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Pulmones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Receptores de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estiramiento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Receptores tipo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“J”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Inhibición de inhalación adicional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Aumento de frecuencia cardiaca</a:t>
                      </a: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*</a:t>
                      </a: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y vasodilatación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Estimulados por congestión pulmonar Sensación de falta de aire y caída refleja de frecuencia cardiaca y presión arterial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53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Aorta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Quimiorreceptores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Barorreceptores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Estimulados por 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aumento de CO</a:t>
                      </a:r>
                      <a:r>
                        <a:rPr kumimoji="0" lang="es-ES_tradnl" sz="1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y 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disminución de O</a:t>
                      </a:r>
                      <a:r>
                        <a:rPr kumimoji="0" lang="es-ES_tradnl" sz="1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endParaRPr kumimoji="0" lang="es-ES_tradn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Aumento de frecuencia cardiaca, respiratoria y vasoconstricción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Estimulados por 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aumento de presión arterial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Disminución refleja de frecuencia cardiaca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0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Corazón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Receptores de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estiramiento</a:t>
                      </a: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auriculares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Receptores de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estiramiento</a:t>
                      </a: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ventriculares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Inhiben secreción de ADH </a:t>
                      </a: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y aumentan volumen de orina excretada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Disminución refleja de frecuencia cardiaca y vasodilatación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Tracto GI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Receptores de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estiramiento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Sensación de saciedad, molestia y dolor</a:t>
                      </a:r>
                      <a:endParaRPr kumimoji="0" lang="es-ES_tradnl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492" name="Rectangle 28"/>
          <p:cNvSpPr>
            <a:spLocks noChangeArrowheads="1"/>
          </p:cNvSpPr>
          <p:nvPr/>
        </p:nvSpPr>
        <p:spPr bwMode="auto">
          <a:xfrm>
            <a:off x="539750" y="6453188"/>
            <a:ext cx="607853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ClrTx/>
            </a:pPr>
            <a:r>
              <a:rPr lang="es-ES_tradnl" sz="1100" b="0">
                <a:cs typeface="Times New Roman" pitchFamily="18" charset="0"/>
              </a:rPr>
              <a:t>Tomado y traducido de: Tabla 9-8. </a:t>
            </a:r>
            <a:r>
              <a:rPr lang="en-GB" sz="1100" b="0">
                <a:latin typeface="Arial" charset="0"/>
                <a:cs typeface="Times New Roman" pitchFamily="18" charset="0"/>
              </a:rPr>
              <a:t>S.I. Fox. </a:t>
            </a:r>
            <a:r>
              <a:rPr lang="en-GB" sz="1100" b="0" i="1">
                <a:latin typeface="Arial" charset="0"/>
                <a:cs typeface="Times New Roman" pitchFamily="18" charset="0"/>
              </a:rPr>
              <a:t>Human Physiology</a:t>
            </a:r>
            <a:r>
              <a:rPr lang="en-GB" sz="1100" b="0">
                <a:latin typeface="Arial" charset="0"/>
                <a:cs typeface="Times New Roman" pitchFamily="18" charset="0"/>
              </a:rPr>
              <a:t> 10th Ed, MacGraw-Hill, 2008. </a:t>
            </a:r>
            <a:endParaRPr lang="en-GB" sz="1800" b="0">
              <a:latin typeface="Arial" charset="0"/>
            </a:endParaRPr>
          </a:p>
        </p:txBody>
      </p:sp>
      <p:sp>
        <p:nvSpPr>
          <p:cNvPr id="62493" name="Rectangle 29"/>
          <p:cNvSpPr>
            <a:spLocks noChangeArrowheads="1"/>
          </p:cNvSpPr>
          <p:nvPr/>
        </p:nvSpPr>
        <p:spPr bwMode="auto">
          <a:xfrm>
            <a:off x="1042193" y="549275"/>
            <a:ext cx="7059613" cy="42545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</a:pPr>
            <a:r>
              <a:rPr lang="es-ES_tradnl" sz="2000" b="0"/>
              <a:t>Efectos de Entrada Sensorial a Centros Bulbares vía Vago</a:t>
            </a:r>
          </a:p>
        </p:txBody>
      </p:sp>
      <p:sp>
        <p:nvSpPr>
          <p:cNvPr id="271390" name="Text Box 30"/>
          <p:cNvSpPr txBox="1">
            <a:spLocks noChangeArrowheads="1"/>
          </p:cNvSpPr>
          <p:nvPr/>
        </p:nvSpPr>
        <p:spPr bwMode="auto">
          <a:xfrm>
            <a:off x="468313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2495" name="Text Box 3"/>
          <p:cNvSpPr txBox="1">
            <a:spLocks noChangeArrowheads="1"/>
          </p:cNvSpPr>
          <p:nvPr/>
        </p:nvSpPr>
        <p:spPr bwMode="auto">
          <a:xfrm>
            <a:off x="7320835" y="6638925"/>
            <a:ext cx="178766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9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9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9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7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ChangeArrowheads="1"/>
          </p:cNvSpPr>
          <p:nvPr/>
        </p:nvSpPr>
        <p:spPr bwMode="auto">
          <a:xfrm>
            <a:off x="1584325" y="1341438"/>
            <a:ext cx="5973763" cy="3460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Efectos de Entrada Sensorial a Centros Bulbares vía Vago</a:t>
            </a:r>
          </a:p>
        </p:txBody>
      </p:sp>
      <p:sp>
        <p:nvSpPr>
          <p:cNvPr id="272387" name="Text Box 3"/>
          <p:cNvSpPr txBox="1">
            <a:spLocks noChangeArrowheads="1"/>
          </p:cNvSpPr>
          <p:nvPr/>
        </p:nvSpPr>
        <p:spPr bwMode="auto">
          <a:xfrm>
            <a:off x="2771775" y="1912938"/>
            <a:ext cx="3590925" cy="42545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Arritmia sinusal respiratoria</a:t>
            </a:r>
          </a:p>
        </p:txBody>
      </p:sp>
      <p:sp>
        <p:nvSpPr>
          <p:cNvPr id="272388" name="Text Box 4"/>
          <p:cNvSpPr txBox="1">
            <a:spLocks noChangeArrowheads="1"/>
          </p:cNvSpPr>
          <p:nvPr/>
        </p:nvSpPr>
        <p:spPr bwMode="auto">
          <a:xfrm>
            <a:off x="1643063" y="4889500"/>
            <a:ext cx="58642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 dirty="0"/>
              <a:t>Mujer 26 </a:t>
            </a:r>
            <a:r>
              <a:rPr lang="es-ES_tradnl" sz="1800" b="0" dirty="0" smtClean="0"/>
              <a:t>años </a:t>
            </a:r>
            <a:r>
              <a:rPr lang="es-ES_tradnl" sz="1800" b="0" dirty="0"/>
              <a:t>sana.</a:t>
            </a:r>
          </a:p>
          <a:p>
            <a:pPr algn="ctr" eaLnBrk="1" hangingPunct="1">
              <a:buClrTx/>
            </a:pPr>
            <a:r>
              <a:rPr lang="es-ES_tradnl" sz="1800" b="0" dirty="0"/>
              <a:t> Derivación II ritmo </a:t>
            </a:r>
            <a:r>
              <a:rPr lang="es-ES_tradnl" sz="1800" b="0" dirty="0" err="1"/>
              <a:t>sinusal</a:t>
            </a:r>
            <a:r>
              <a:rPr lang="es-ES_tradnl" sz="1800" b="0" dirty="0"/>
              <a:t> con arritmia </a:t>
            </a:r>
            <a:r>
              <a:rPr lang="es-ES_tradnl" sz="1800" b="0" dirty="0" err="1"/>
              <a:t>sinusal</a:t>
            </a:r>
            <a:r>
              <a:rPr lang="es-ES_tradnl" sz="1800" b="0" dirty="0"/>
              <a:t>.</a:t>
            </a:r>
          </a:p>
          <a:p>
            <a:pPr algn="ctr" eaLnBrk="1" hangingPunct="1">
              <a:buClrTx/>
            </a:pPr>
            <a:r>
              <a:rPr lang="es-ES_tradnl" sz="1800" b="0" dirty="0"/>
              <a:t>Variación del intervalo R-R inducido por la respiración</a:t>
            </a:r>
          </a:p>
        </p:txBody>
      </p:sp>
      <p:sp>
        <p:nvSpPr>
          <p:cNvPr id="272389" name="Rectangle 5"/>
          <p:cNvSpPr>
            <a:spLocks noChangeArrowheads="1"/>
          </p:cNvSpPr>
          <p:nvPr/>
        </p:nvSpPr>
        <p:spPr bwMode="auto">
          <a:xfrm>
            <a:off x="2339975" y="1865313"/>
            <a:ext cx="427038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3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72391" name="Line 7"/>
          <p:cNvSpPr>
            <a:spLocks noChangeShapeType="1"/>
          </p:cNvSpPr>
          <p:nvPr/>
        </p:nvSpPr>
        <p:spPr bwMode="auto">
          <a:xfrm>
            <a:off x="3924300" y="3141663"/>
            <a:ext cx="20875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72392" name="Text Box 8"/>
          <p:cNvSpPr txBox="1">
            <a:spLocks noChangeArrowheads="1"/>
          </p:cNvSpPr>
          <p:nvPr/>
        </p:nvSpPr>
        <p:spPr bwMode="auto">
          <a:xfrm>
            <a:off x="4140200" y="2708275"/>
            <a:ext cx="1441450" cy="396875"/>
          </a:xfrm>
          <a:prstGeom prst="rect">
            <a:avLst/>
          </a:prstGeom>
          <a:solidFill>
            <a:srgbClr val="FFAF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solidFill>
                  <a:srgbClr val="B6066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inspiración</a:t>
            </a:r>
          </a:p>
        </p:txBody>
      </p:sp>
      <p:sp>
        <p:nvSpPr>
          <p:cNvPr id="272393" name="Line 9"/>
          <p:cNvSpPr>
            <a:spLocks noChangeShapeType="1"/>
          </p:cNvSpPr>
          <p:nvPr/>
        </p:nvSpPr>
        <p:spPr bwMode="auto">
          <a:xfrm>
            <a:off x="1258888" y="3141663"/>
            <a:ext cx="2592387" cy="190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72394" name="Text Box 10"/>
          <p:cNvSpPr txBox="1">
            <a:spLocks noChangeArrowheads="1"/>
          </p:cNvSpPr>
          <p:nvPr/>
        </p:nvSpPr>
        <p:spPr bwMode="auto">
          <a:xfrm>
            <a:off x="1908175" y="2708275"/>
            <a:ext cx="1254125" cy="366713"/>
          </a:xfrm>
          <a:prstGeom prst="rect">
            <a:avLst/>
          </a:prstGeom>
          <a:solidFill>
            <a:srgbClr val="9FBFFF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espiración</a:t>
            </a:r>
          </a:p>
        </p:txBody>
      </p:sp>
      <p:pic>
        <p:nvPicPr>
          <p:cNvPr id="272395" name="Picture 11" descr="Sinus_arrhythm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284984"/>
            <a:ext cx="6840537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2396" name="Line 12"/>
          <p:cNvSpPr>
            <a:spLocks noChangeShapeType="1"/>
          </p:cNvSpPr>
          <p:nvPr/>
        </p:nvSpPr>
        <p:spPr bwMode="auto">
          <a:xfrm flipV="1">
            <a:off x="6154738" y="3141663"/>
            <a:ext cx="1873250" cy="190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72397" name="Text Box 13"/>
          <p:cNvSpPr txBox="1">
            <a:spLocks noChangeArrowheads="1"/>
          </p:cNvSpPr>
          <p:nvPr/>
        </p:nvSpPr>
        <p:spPr bwMode="auto">
          <a:xfrm>
            <a:off x="6300788" y="2708275"/>
            <a:ext cx="1254125" cy="366713"/>
          </a:xfrm>
          <a:prstGeom prst="rect">
            <a:avLst/>
          </a:prstGeom>
          <a:solidFill>
            <a:srgbClr val="9FBFFF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espiración</a:t>
            </a:r>
          </a:p>
        </p:txBody>
      </p:sp>
      <p:sp>
        <p:nvSpPr>
          <p:cNvPr id="63501" name="Rectangle 14"/>
          <p:cNvSpPr>
            <a:spLocks noChangeArrowheads="1"/>
          </p:cNvSpPr>
          <p:nvPr/>
        </p:nvSpPr>
        <p:spPr bwMode="auto">
          <a:xfrm>
            <a:off x="2076450" y="4529138"/>
            <a:ext cx="49895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</a:pPr>
            <a:r>
              <a:rPr lang="es-ES" sz="1200" b="0" dirty="0"/>
              <a:t>http://www.uptodate.com/contents/image?imageKey=CARD/2987</a:t>
            </a:r>
          </a:p>
        </p:txBody>
      </p:sp>
      <p:sp>
        <p:nvSpPr>
          <p:cNvPr id="63502" name="Text Box 17"/>
          <p:cNvSpPr txBox="1">
            <a:spLocks noChangeArrowheads="1"/>
          </p:cNvSpPr>
          <p:nvPr/>
        </p:nvSpPr>
        <p:spPr bwMode="auto">
          <a:xfrm>
            <a:off x="468313" y="547688"/>
            <a:ext cx="2160587" cy="395287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800" b="0"/>
              <a:t>3. Centros en tallo</a:t>
            </a:r>
          </a:p>
        </p:txBody>
      </p:sp>
      <p:sp>
        <p:nvSpPr>
          <p:cNvPr id="63503" name="Text Box 18"/>
          <p:cNvSpPr txBox="1">
            <a:spLocks noChangeArrowheads="1"/>
          </p:cNvSpPr>
          <p:nvPr/>
        </p:nvSpPr>
        <p:spPr bwMode="auto">
          <a:xfrm>
            <a:off x="7083425" y="500063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63504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72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7" grpId="0" animBg="1"/>
      <p:bldP spid="272389" grpId="0"/>
      <p:bldP spid="272391" grpId="0" animBg="1"/>
      <p:bldP spid="272392" grpId="0" animBg="1"/>
      <p:bldP spid="272393" grpId="0" animBg="1"/>
      <p:bldP spid="272394" grpId="0" animBg="1"/>
      <p:bldP spid="272396" grpId="0" animBg="1"/>
      <p:bldP spid="272397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sinusar"/>
          <p:cNvPicPr>
            <a:picLocks noChangeAspect="1" noChangeArrowheads="1"/>
          </p:cNvPicPr>
          <p:nvPr/>
        </p:nvPicPr>
        <p:blipFill>
          <a:blip r:embed="rId2">
            <a:lum bright="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8"/>
          <a:stretch>
            <a:fillRect/>
          </a:stretch>
        </p:blipFill>
        <p:spPr bwMode="auto">
          <a:xfrm>
            <a:off x="671513" y="2276475"/>
            <a:ext cx="7800975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3411" name="Rectangle 3"/>
          <p:cNvSpPr>
            <a:spLocks noChangeArrowheads="1"/>
          </p:cNvSpPr>
          <p:nvPr/>
        </p:nvSpPr>
        <p:spPr bwMode="auto">
          <a:xfrm>
            <a:off x="1395413" y="908050"/>
            <a:ext cx="6370637" cy="395288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Efectos de Entrada Sensorial a Centros Bulbares vía Vago</a:t>
            </a: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2443163" y="1557338"/>
            <a:ext cx="4256087" cy="48577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Arritmia sinusal respiratoria</a:t>
            </a:r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973907" y="4725144"/>
            <a:ext cx="719459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  <a:buFontTx/>
              <a:buChar char="•"/>
            </a:pPr>
            <a:r>
              <a:rPr lang="es-ES_tradnl" sz="1800" b="0" dirty="0"/>
              <a:t>  En </a:t>
            </a:r>
            <a:r>
              <a:rPr lang="es-ES_tradnl" sz="1800" b="0" u="sng" dirty="0">
                <a:solidFill>
                  <a:srgbClr val="0000CC"/>
                </a:solidFill>
              </a:rPr>
              <a:t>espiración</a:t>
            </a:r>
            <a:r>
              <a:rPr lang="es-ES_tradnl" sz="1800" b="0" dirty="0"/>
              <a:t>, </a:t>
            </a:r>
            <a:r>
              <a:rPr lang="es-ES_tradnl" sz="1800" b="0" u="sng" dirty="0"/>
              <a:t>se activa </a:t>
            </a:r>
            <a:r>
              <a:rPr lang="es-ES_tradnl" sz="1800" b="0" dirty="0"/>
              <a:t>el centro </a:t>
            </a:r>
            <a:r>
              <a:rPr lang="es-ES_tradnl" sz="1800" b="0" u="sng" dirty="0"/>
              <a:t>CV inhibidor </a:t>
            </a:r>
            <a:r>
              <a:rPr lang="es-ES_tradnl" sz="1800" b="0" dirty="0"/>
              <a:t>y  </a:t>
            </a:r>
            <a:r>
              <a:rPr lang="es-ES_tradnl" sz="2000" b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disminuye FC</a:t>
            </a:r>
          </a:p>
          <a:p>
            <a:pPr algn="ctr" eaLnBrk="1" hangingPunct="1">
              <a:buClrTx/>
            </a:pPr>
            <a:r>
              <a:rPr lang="es-ES_tradnl" sz="1800" b="0" dirty="0"/>
              <a:t>Es una medida de actividad </a:t>
            </a:r>
            <a:r>
              <a:rPr lang="es-ES_tradnl" sz="1800" b="0" dirty="0" smtClean="0">
                <a:solidFill>
                  <a:schemeClr val="accent2"/>
                </a:solidFill>
              </a:rPr>
              <a:t>parasimpática</a:t>
            </a:r>
          </a:p>
          <a:p>
            <a:pPr algn="ctr" eaLnBrk="1" hangingPunct="1">
              <a:buClrTx/>
            </a:pPr>
            <a:endParaRPr lang="es-ES_tradnl" sz="1200" b="0" dirty="0">
              <a:solidFill>
                <a:schemeClr val="accent2"/>
              </a:solidFill>
            </a:endParaRPr>
          </a:p>
          <a:p>
            <a:pPr algn="ctr" eaLnBrk="1" hangingPunct="1">
              <a:buClrTx/>
              <a:buFontTx/>
              <a:buChar char="•"/>
            </a:pPr>
            <a:r>
              <a:rPr lang="es-ES_tradnl" sz="1800" b="0" dirty="0" smtClean="0"/>
              <a:t>En </a:t>
            </a:r>
            <a:r>
              <a:rPr lang="es-ES_tradnl" sz="1800" b="0" u="sng" dirty="0">
                <a:solidFill>
                  <a:srgbClr val="B6066B"/>
                </a:solidFill>
              </a:rPr>
              <a:t>inspiración</a:t>
            </a:r>
            <a:r>
              <a:rPr lang="es-ES_tradnl" sz="1800" b="0" dirty="0"/>
              <a:t>, la información de distensión pulmonar vía </a:t>
            </a:r>
            <a:r>
              <a:rPr lang="es-ES_tradnl" sz="1800" b="0" dirty="0" err="1"/>
              <a:t>vagal</a:t>
            </a:r>
            <a:r>
              <a:rPr lang="es-ES_tradnl" sz="1800" b="0" dirty="0"/>
              <a:t> </a:t>
            </a:r>
          </a:p>
          <a:p>
            <a:pPr algn="ctr" eaLnBrk="1" hangingPunct="1">
              <a:buClrTx/>
            </a:pPr>
            <a:r>
              <a:rPr lang="es-ES_tradnl" sz="1800" b="0" u="sng" dirty="0"/>
              <a:t>inhibe</a:t>
            </a:r>
            <a:r>
              <a:rPr lang="es-ES_tradnl" sz="1800" b="0" dirty="0"/>
              <a:t> el centro </a:t>
            </a:r>
            <a:r>
              <a:rPr lang="es-ES_tradnl" sz="1800" b="0" u="sng" dirty="0"/>
              <a:t>CV inhibidor</a:t>
            </a:r>
            <a:r>
              <a:rPr lang="es-ES_tradnl" sz="1800" b="0" dirty="0"/>
              <a:t> y produce </a:t>
            </a:r>
            <a:r>
              <a:rPr lang="es-ES_tradnl" sz="2000" b="0" dirty="0">
                <a:solidFill>
                  <a:srgbClr val="B606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de FC</a:t>
            </a:r>
          </a:p>
          <a:p>
            <a:pPr algn="ctr" eaLnBrk="1" hangingPunct="1">
              <a:buClrTx/>
            </a:pPr>
            <a:endParaRPr lang="es-ES_tradnl" sz="800" b="0" dirty="0"/>
          </a:p>
        </p:txBody>
      </p:sp>
      <p:sp>
        <p:nvSpPr>
          <p:cNvPr id="273414" name="Rectangle 6"/>
          <p:cNvSpPr>
            <a:spLocks noChangeArrowheads="1"/>
          </p:cNvSpPr>
          <p:nvPr/>
        </p:nvSpPr>
        <p:spPr bwMode="auto">
          <a:xfrm>
            <a:off x="1763713" y="1557338"/>
            <a:ext cx="427037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3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4519" name="Line 8"/>
          <p:cNvSpPr>
            <a:spLocks noChangeShapeType="1"/>
          </p:cNvSpPr>
          <p:nvPr/>
        </p:nvSpPr>
        <p:spPr bwMode="auto">
          <a:xfrm>
            <a:off x="2411413" y="2852738"/>
            <a:ext cx="17287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64521" name="Line 10"/>
          <p:cNvSpPr>
            <a:spLocks noChangeShapeType="1"/>
          </p:cNvSpPr>
          <p:nvPr/>
        </p:nvSpPr>
        <p:spPr bwMode="auto">
          <a:xfrm>
            <a:off x="5364163" y="2852738"/>
            <a:ext cx="17287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64523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555776" y="2397124"/>
            <a:ext cx="1441450" cy="396875"/>
          </a:xfrm>
          <a:prstGeom prst="rect">
            <a:avLst/>
          </a:prstGeom>
          <a:solidFill>
            <a:srgbClr val="FFAF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solidFill>
                  <a:srgbClr val="B6066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inspiración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506814" y="2420888"/>
            <a:ext cx="1441450" cy="396875"/>
          </a:xfrm>
          <a:prstGeom prst="rect">
            <a:avLst/>
          </a:prstGeom>
          <a:solidFill>
            <a:srgbClr val="FFAF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solidFill>
                  <a:srgbClr val="B6066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inspiración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115616" y="2414215"/>
            <a:ext cx="1254125" cy="366713"/>
          </a:xfrm>
          <a:prstGeom prst="rect">
            <a:avLst/>
          </a:prstGeom>
          <a:solidFill>
            <a:srgbClr val="9FBFFF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espiración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7164288" y="2420888"/>
            <a:ext cx="1254125" cy="366713"/>
          </a:xfrm>
          <a:prstGeom prst="rect">
            <a:avLst/>
          </a:prstGeom>
          <a:solidFill>
            <a:srgbClr val="9FBFFF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espiración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4013200" y="2803525"/>
            <a:ext cx="1116013" cy="852488"/>
          </a:xfrm>
          <a:prstGeom prst="rect">
            <a:avLst/>
          </a:prstGeom>
          <a:solidFill>
            <a:srgbClr val="CDFF3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800" b="0"/>
              <a:t>Bulbo</a:t>
            </a:r>
          </a:p>
          <a:p>
            <a:pPr algn="ctr" eaLnBrk="1" hangingPunct="1">
              <a:buClrTx/>
            </a:pPr>
            <a:r>
              <a:rPr lang="es-ES_tradnl" sz="2000" b="0"/>
              <a:t>Tallo</a:t>
            </a:r>
          </a:p>
        </p:txBody>
      </p:sp>
      <p:sp>
        <p:nvSpPr>
          <p:cNvPr id="274435" name="Text Box 3"/>
          <p:cNvSpPr txBox="1">
            <a:spLocks noChangeArrowheads="1"/>
          </p:cNvSpPr>
          <p:nvPr/>
        </p:nvSpPr>
        <p:spPr bwMode="auto">
          <a:xfrm>
            <a:off x="1184275" y="2717800"/>
            <a:ext cx="1576388" cy="1463675"/>
          </a:xfrm>
          <a:prstGeom prst="rect">
            <a:avLst/>
          </a:prstGeom>
          <a:solidFill>
            <a:srgbClr val="AFEA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Aferentes </a:t>
            </a:r>
          </a:p>
          <a:p>
            <a:pPr algn="ctr" eaLnBrk="1" hangingPunct="1">
              <a:buClrTx/>
            </a:pPr>
            <a:r>
              <a:rPr lang="es-ES_tradnl" sz="2000" b="0"/>
              <a:t>Sensoriales</a:t>
            </a:r>
          </a:p>
          <a:p>
            <a:pPr algn="ctr" eaLnBrk="1" hangingPunct="1">
              <a:buClrTx/>
            </a:pPr>
            <a:r>
              <a:rPr lang="es-ES_tradnl"/>
              <a:t>Estiramiento</a:t>
            </a:r>
          </a:p>
          <a:p>
            <a:pPr algn="ctr" eaLnBrk="1" hangingPunct="1">
              <a:buClrTx/>
            </a:pPr>
            <a:r>
              <a:rPr lang="es-ES_tradnl"/>
              <a:t>Presión</a:t>
            </a:r>
          </a:p>
          <a:p>
            <a:pPr algn="ctr" eaLnBrk="1" hangingPunct="1">
              <a:buClrTx/>
            </a:pPr>
            <a:r>
              <a:rPr lang="es-ES_tradnl"/>
              <a:t>Química</a:t>
            </a:r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3324225" y="4437063"/>
            <a:ext cx="2493963" cy="1403350"/>
          </a:xfrm>
          <a:prstGeom prst="rect">
            <a:avLst/>
          </a:prstGeom>
          <a:solidFill>
            <a:srgbClr val="DE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/>
              <a:t>Centros Autonómicos</a:t>
            </a:r>
          </a:p>
          <a:p>
            <a:pPr algn="ctr" eaLnBrk="1" hangingPunct="1">
              <a:buClrTx/>
            </a:pPr>
            <a:r>
              <a:rPr lang="es-ES_tradnl" sz="1800"/>
              <a:t>Reticulares</a:t>
            </a:r>
          </a:p>
          <a:p>
            <a:pPr algn="ctr" eaLnBrk="1" hangingPunct="1">
              <a:buClrTx/>
            </a:pPr>
            <a:r>
              <a:rPr lang="es-ES_tradnl"/>
              <a:t>Cardiovascular</a:t>
            </a:r>
          </a:p>
          <a:p>
            <a:pPr algn="ctr" eaLnBrk="1" hangingPunct="1">
              <a:buClrTx/>
            </a:pPr>
            <a:r>
              <a:rPr lang="es-ES_tradnl"/>
              <a:t>Respiratorio</a:t>
            </a:r>
          </a:p>
          <a:p>
            <a:pPr algn="ctr" eaLnBrk="1" hangingPunct="1">
              <a:buClrTx/>
            </a:pPr>
            <a:r>
              <a:rPr lang="es-ES_tradnl"/>
              <a:t>Micción</a:t>
            </a:r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3279775" y="1484313"/>
            <a:ext cx="2581275" cy="669925"/>
          </a:xfrm>
          <a:prstGeom prst="rect">
            <a:avLst/>
          </a:prstGeom>
          <a:solidFill>
            <a:srgbClr val="DE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Centros superiores</a:t>
            </a:r>
          </a:p>
          <a:p>
            <a:pPr algn="ctr" eaLnBrk="1" hangingPunct="1">
              <a:buClrTx/>
            </a:pPr>
            <a:r>
              <a:rPr lang="es-ES_tradnl" sz="1800" b="0"/>
              <a:t>Hipotálamo-S. Límbico</a:t>
            </a:r>
          </a:p>
        </p:txBody>
      </p:sp>
      <p:sp>
        <p:nvSpPr>
          <p:cNvPr id="274438" name="Line 6"/>
          <p:cNvSpPr>
            <a:spLocks noChangeShapeType="1"/>
          </p:cNvSpPr>
          <p:nvPr/>
        </p:nvSpPr>
        <p:spPr bwMode="auto">
          <a:xfrm>
            <a:off x="2700338" y="3429000"/>
            <a:ext cx="1366837" cy="0"/>
          </a:xfrm>
          <a:prstGeom prst="line">
            <a:avLst/>
          </a:prstGeom>
          <a:noFill/>
          <a:ln w="57150">
            <a:solidFill>
              <a:srgbClr val="4BD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4439" name="Line 7"/>
          <p:cNvSpPr>
            <a:spLocks noChangeShapeType="1"/>
          </p:cNvSpPr>
          <p:nvPr/>
        </p:nvSpPr>
        <p:spPr bwMode="auto">
          <a:xfrm>
            <a:off x="4572000" y="2133600"/>
            <a:ext cx="0" cy="719138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4440" name="Line 8"/>
          <p:cNvSpPr>
            <a:spLocks noChangeShapeType="1"/>
          </p:cNvSpPr>
          <p:nvPr/>
        </p:nvSpPr>
        <p:spPr bwMode="auto">
          <a:xfrm>
            <a:off x="4572000" y="3716338"/>
            <a:ext cx="0" cy="720725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4444" name="Text Box 12"/>
          <p:cNvSpPr txBox="1">
            <a:spLocks noChangeArrowheads="1"/>
          </p:cNvSpPr>
          <p:nvPr/>
        </p:nvSpPr>
        <p:spPr bwMode="auto">
          <a:xfrm>
            <a:off x="1331913" y="12684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4445" name="Text Box 13"/>
          <p:cNvSpPr txBox="1">
            <a:spLocks noChangeArrowheads="1"/>
          </p:cNvSpPr>
          <p:nvPr/>
        </p:nvSpPr>
        <p:spPr bwMode="auto">
          <a:xfrm>
            <a:off x="5995524" y="4779736"/>
            <a:ext cx="2574925" cy="730250"/>
          </a:xfrm>
          <a:prstGeom prst="rect">
            <a:avLst/>
          </a:prstGeom>
          <a:noFill/>
          <a:ln w="2857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Respuestas reflejas</a:t>
            </a:r>
          </a:p>
          <a:p>
            <a:pPr algn="ctr" eaLnBrk="1" hangingPunct="1">
              <a:buClrTx/>
            </a:pPr>
            <a:r>
              <a:rPr lang="es-ES_tradnl" sz="2000" b="0"/>
              <a:t>para homeostasis</a:t>
            </a:r>
          </a:p>
        </p:txBody>
      </p:sp>
      <p:sp>
        <p:nvSpPr>
          <p:cNvPr id="65547" name="Text Box 15"/>
          <p:cNvSpPr txBox="1">
            <a:spLocks noChangeArrowheads="1"/>
          </p:cNvSpPr>
          <p:nvPr/>
        </p:nvSpPr>
        <p:spPr bwMode="auto">
          <a:xfrm>
            <a:off x="7083425" y="500063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65548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4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4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4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74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74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274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animBg="1"/>
      <p:bldP spid="274436" grpId="0" animBg="1"/>
      <p:bldP spid="274437" grpId="0" animBg="1"/>
      <p:bldP spid="274438" grpId="0" animBg="1"/>
      <p:bldP spid="274439" grpId="0" animBg="1"/>
      <p:bldP spid="274440" grpId="0" animBg="1"/>
      <p:bldP spid="27444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S23203-002-f005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6" t="2333" r="34689"/>
          <a:stretch>
            <a:fillRect/>
          </a:stretch>
        </p:blipFill>
        <p:spPr bwMode="auto">
          <a:xfrm>
            <a:off x="3440113" y="476250"/>
            <a:ext cx="2808287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459" name="Text Box 3"/>
          <p:cNvSpPr txBox="1">
            <a:spLocks noChangeArrowheads="1"/>
          </p:cNvSpPr>
          <p:nvPr/>
        </p:nvSpPr>
        <p:spPr bwMode="auto">
          <a:xfrm>
            <a:off x="3606800" y="1628775"/>
            <a:ext cx="1685925" cy="406400"/>
          </a:xfrm>
          <a:prstGeom prst="rect">
            <a:avLst/>
          </a:prstGeom>
          <a:solidFill>
            <a:srgbClr val="E2FF8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Mesencéfalo</a:t>
            </a: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6103938" y="2373313"/>
            <a:ext cx="1106487" cy="425450"/>
          </a:xfrm>
          <a:prstGeom prst="rect">
            <a:avLst/>
          </a:prstGeom>
          <a:solidFill>
            <a:srgbClr val="DE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000" b="0"/>
              <a:t>Micción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auto">
          <a:xfrm>
            <a:off x="6011863" y="3500438"/>
            <a:ext cx="1811337" cy="609600"/>
          </a:xfrm>
          <a:prstGeom prst="rect">
            <a:avLst/>
          </a:prstGeom>
          <a:solidFill>
            <a:srgbClr val="DE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/>
              <a:t>Centros </a:t>
            </a:r>
          </a:p>
          <a:p>
            <a:pPr eaLnBrk="1" hangingPunct="1">
              <a:buClrTx/>
            </a:pPr>
            <a:r>
              <a:rPr lang="es-ES"/>
              <a:t>cardiovasculares</a:t>
            </a:r>
          </a:p>
        </p:txBody>
      </p:sp>
      <p:sp>
        <p:nvSpPr>
          <p:cNvPr id="275462" name="Text Box 6"/>
          <p:cNvSpPr txBox="1">
            <a:spLocks noChangeArrowheads="1"/>
          </p:cNvSpPr>
          <p:nvPr/>
        </p:nvSpPr>
        <p:spPr bwMode="auto">
          <a:xfrm>
            <a:off x="6175375" y="4254500"/>
            <a:ext cx="2098675" cy="365125"/>
          </a:xfrm>
          <a:prstGeom prst="rect">
            <a:avLst/>
          </a:prstGeom>
          <a:solidFill>
            <a:srgbClr val="DE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dirty="0"/>
              <a:t>Centro respiratorio</a:t>
            </a:r>
          </a:p>
        </p:txBody>
      </p:sp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4932363" y="6308725"/>
            <a:ext cx="20875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r>
              <a:rPr lang="es-ES" sz="1200"/>
              <a:t>www.studentconsult.com</a:t>
            </a:r>
          </a:p>
        </p:txBody>
      </p:sp>
      <p:sp>
        <p:nvSpPr>
          <p:cNvPr id="275464" name="Text Box 8"/>
          <p:cNvSpPr txBox="1">
            <a:spLocks noChangeArrowheads="1"/>
          </p:cNvSpPr>
          <p:nvPr/>
        </p:nvSpPr>
        <p:spPr bwMode="auto">
          <a:xfrm>
            <a:off x="746125" y="3860800"/>
            <a:ext cx="2014538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Control </a:t>
            </a:r>
          </a:p>
          <a:p>
            <a:pPr algn="ctr">
              <a:buClrTx/>
              <a:defRPr/>
            </a:pPr>
            <a:r>
              <a:rPr lang="es-ES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Homeostasis</a:t>
            </a:r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5600700" y="5767388"/>
            <a:ext cx="8636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5466" name="Text Box 10"/>
          <p:cNvSpPr txBox="1">
            <a:spLocks noChangeArrowheads="1"/>
          </p:cNvSpPr>
          <p:nvPr/>
        </p:nvSpPr>
        <p:spPr bwMode="auto">
          <a:xfrm>
            <a:off x="5940425" y="4686300"/>
            <a:ext cx="1296988" cy="1098550"/>
          </a:xfrm>
          <a:prstGeom prst="rect">
            <a:avLst/>
          </a:prstGeom>
          <a:solidFill>
            <a:srgbClr val="DE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/>
              <a:t>Centros </a:t>
            </a:r>
          </a:p>
          <a:p>
            <a:pPr eaLnBrk="1" hangingPunct="1">
              <a:buClrTx/>
            </a:pPr>
            <a:r>
              <a:rPr lang="es-ES"/>
              <a:t>Deglución</a:t>
            </a:r>
          </a:p>
          <a:p>
            <a:pPr eaLnBrk="1" hangingPunct="1">
              <a:buClrTx/>
            </a:pPr>
            <a:r>
              <a:rPr lang="es-ES"/>
              <a:t>Tos</a:t>
            </a:r>
          </a:p>
          <a:p>
            <a:pPr eaLnBrk="1" hangingPunct="1">
              <a:buClrTx/>
            </a:pPr>
            <a:r>
              <a:rPr lang="es-ES"/>
              <a:t>Vómito</a:t>
            </a:r>
          </a:p>
        </p:txBody>
      </p:sp>
      <p:sp>
        <p:nvSpPr>
          <p:cNvPr id="275467" name="Line 11"/>
          <p:cNvSpPr>
            <a:spLocks noChangeShapeType="1"/>
          </p:cNvSpPr>
          <p:nvPr/>
        </p:nvSpPr>
        <p:spPr bwMode="auto">
          <a:xfrm flipH="1">
            <a:off x="5311775" y="2565400"/>
            <a:ext cx="792163" cy="2159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5816600" y="1916113"/>
            <a:ext cx="4318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5469" name="Text Box 13"/>
          <p:cNvSpPr txBox="1">
            <a:spLocks noChangeArrowheads="1"/>
          </p:cNvSpPr>
          <p:nvPr/>
        </p:nvSpPr>
        <p:spPr bwMode="auto">
          <a:xfrm>
            <a:off x="538163" y="1268413"/>
            <a:ext cx="2379662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Tx/>
              <a:defRPr/>
            </a:pPr>
            <a:r>
              <a:rPr lang="es-ES" sz="2000" b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Centros en tallo</a:t>
            </a:r>
          </a:p>
        </p:txBody>
      </p:sp>
      <p:sp>
        <p:nvSpPr>
          <p:cNvPr id="66574" name="Oval 14"/>
          <p:cNvSpPr>
            <a:spLocks noChangeArrowheads="1"/>
          </p:cNvSpPr>
          <p:nvPr/>
        </p:nvSpPr>
        <p:spPr bwMode="auto">
          <a:xfrm>
            <a:off x="5959475" y="2997200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6575" name="Rectangle 15"/>
          <p:cNvSpPr>
            <a:spLocks noChangeArrowheads="1"/>
          </p:cNvSpPr>
          <p:nvPr/>
        </p:nvSpPr>
        <p:spPr bwMode="auto">
          <a:xfrm>
            <a:off x="3943350" y="5589588"/>
            <a:ext cx="8636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5472" name="Text Box 16"/>
          <p:cNvSpPr txBox="1">
            <a:spLocks noChangeArrowheads="1"/>
          </p:cNvSpPr>
          <p:nvPr/>
        </p:nvSpPr>
        <p:spPr bwMode="auto">
          <a:xfrm>
            <a:off x="4067175" y="5516563"/>
            <a:ext cx="8715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2FF8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Médula</a:t>
            </a:r>
          </a:p>
          <a:p>
            <a:pPr>
              <a:buClrTx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espinal</a:t>
            </a:r>
          </a:p>
        </p:txBody>
      </p:sp>
      <p:sp>
        <p:nvSpPr>
          <p:cNvPr id="66577" name="Rectangle 17"/>
          <p:cNvSpPr>
            <a:spLocks noChangeArrowheads="1"/>
          </p:cNvSpPr>
          <p:nvPr/>
        </p:nvSpPr>
        <p:spPr bwMode="auto">
          <a:xfrm>
            <a:off x="5888038" y="2132013"/>
            <a:ext cx="4318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6578" name="Rectangle 18"/>
          <p:cNvSpPr>
            <a:spLocks noChangeArrowheads="1"/>
          </p:cNvSpPr>
          <p:nvPr/>
        </p:nvSpPr>
        <p:spPr bwMode="auto">
          <a:xfrm>
            <a:off x="3224213" y="476250"/>
            <a:ext cx="7191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6579" name="Rectangle 19"/>
          <p:cNvSpPr>
            <a:spLocks noChangeArrowheads="1"/>
          </p:cNvSpPr>
          <p:nvPr/>
        </p:nvSpPr>
        <p:spPr bwMode="auto">
          <a:xfrm>
            <a:off x="6103938" y="981075"/>
            <a:ext cx="1444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66580" name="Rectangle 20"/>
          <p:cNvSpPr>
            <a:spLocks noChangeArrowheads="1"/>
          </p:cNvSpPr>
          <p:nvPr/>
        </p:nvSpPr>
        <p:spPr bwMode="auto">
          <a:xfrm>
            <a:off x="3348038" y="3068638"/>
            <a:ext cx="360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6581" name="Rectangle 21"/>
          <p:cNvSpPr>
            <a:spLocks noChangeArrowheads="1"/>
          </p:cNvSpPr>
          <p:nvPr/>
        </p:nvSpPr>
        <p:spPr bwMode="auto">
          <a:xfrm>
            <a:off x="3635375" y="4149725"/>
            <a:ext cx="64928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5478" name="Text Box 22"/>
          <p:cNvSpPr txBox="1">
            <a:spLocks noChangeArrowheads="1"/>
          </p:cNvSpPr>
          <p:nvPr/>
        </p:nvSpPr>
        <p:spPr bwMode="auto">
          <a:xfrm>
            <a:off x="3132138" y="3003550"/>
            <a:ext cx="1008062" cy="425450"/>
          </a:xfrm>
          <a:prstGeom prst="rect">
            <a:avLst/>
          </a:prstGeom>
          <a:solidFill>
            <a:srgbClr val="E2FF8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Puente</a:t>
            </a:r>
          </a:p>
        </p:txBody>
      </p:sp>
      <p:sp>
        <p:nvSpPr>
          <p:cNvPr id="275479" name="Text Box 23"/>
          <p:cNvSpPr txBox="1">
            <a:spLocks noChangeArrowheads="1"/>
          </p:cNvSpPr>
          <p:nvPr/>
        </p:nvSpPr>
        <p:spPr bwMode="auto">
          <a:xfrm>
            <a:off x="3713163" y="4076700"/>
            <a:ext cx="858837" cy="425450"/>
          </a:xfrm>
          <a:prstGeom prst="rect">
            <a:avLst/>
          </a:prstGeom>
          <a:solidFill>
            <a:srgbClr val="E2FF8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Bulbo</a:t>
            </a:r>
          </a:p>
        </p:txBody>
      </p:sp>
      <p:sp>
        <p:nvSpPr>
          <p:cNvPr id="275482" name="Text Box 26"/>
          <p:cNvSpPr txBox="1">
            <a:spLocks noChangeArrowheads="1"/>
          </p:cNvSpPr>
          <p:nvPr/>
        </p:nvSpPr>
        <p:spPr bwMode="auto">
          <a:xfrm>
            <a:off x="539750" y="6921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6585" name="Rectangle 27"/>
          <p:cNvSpPr>
            <a:spLocks noChangeArrowheads="1"/>
          </p:cNvSpPr>
          <p:nvPr/>
        </p:nvSpPr>
        <p:spPr bwMode="auto">
          <a:xfrm>
            <a:off x="468313" y="1779538"/>
            <a:ext cx="2592387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ctr">
              <a:buClrTx/>
            </a:pPr>
            <a:r>
              <a:rPr lang="es-ES" sz="1800" b="0"/>
              <a:t>Coordinan acciones de </a:t>
            </a:r>
          </a:p>
          <a:p>
            <a:pPr algn="ctr">
              <a:buClrTx/>
            </a:pPr>
            <a:r>
              <a:rPr lang="es-ES" sz="1800" b="0"/>
              <a:t>sistemas individuales</a:t>
            </a:r>
          </a:p>
        </p:txBody>
      </p:sp>
      <p:sp>
        <p:nvSpPr>
          <p:cNvPr id="66586" name="Text Box 30"/>
          <p:cNvSpPr txBox="1">
            <a:spLocks noChangeArrowheads="1"/>
          </p:cNvSpPr>
          <p:nvPr/>
        </p:nvSpPr>
        <p:spPr bwMode="auto">
          <a:xfrm>
            <a:off x="7083425" y="500063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66587" name="Text Box 3"/>
          <p:cNvSpPr txBox="1">
            <a:spLocks noChangeArrowheads="1"/>
          </p:cNvSpPr>
          <p:nvPr/>
        </p:nvSpPr>
        <p:spPr bwMode="auto">
          <a:xfrm>
            <a:off x="7066085" y="6597352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0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0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0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175375" y="1401475"/>
            <a:ext cx="1423788" cy="584775"/>
          </a:xfrm>
          <a:prstGeom prst="rect">
            <a:avLst/>
          </a:prstGeom>
          <a:solidFill>
            <a:srgbClr val="DEF7A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Defensa y </a:t>
            </a:r>
          </a:p>
          <a:p>
            <a:pPr eaLnBrk="1" hangingPunct="1">
              <a:buClrTx/>
            </a:pP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reproducción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 flipH="1">
            <a:off x="5464175" y="1604863"/>
            <a:ext cx="792163" cy="2159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75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animBg="1"/>
      <p:bldP spid="275460" grpId="0" animBg="1"/>
      <p:bldP spid="275461" grpId="0" animBg="1"/>
      <p:bldP spid="275462" grpId="0" animBg="1"/>
      <p:bldP spid="275464" grpId="0" animBg="1"/>
      <p:bldP spid="275466" grpId="0" animBg="1"/>
      <p:bldP spid="275467" grpId="0" animBg="1"/>
      <p:bldP spid="275478" grpId="0" animBg="1"/>
      <p:bldP spid="275479" grpId="0" animBg="1"/>
      <p:bldP spid="28" grpId="0" animBg="1"/>
      <p:bldP spid="29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ext Box 2"/>
          <p:cNvSpPr txBox="1">
            <a:spLocks noChangeArrowheads="1"/>
          </p:cNvSpPr>
          <p:nvPr/>
        </p:nvSpPr>
        <p:spPr bwMode="auto">
          <a:xfrm>
            <a:off x="3097857" y="3174033"/>
            <a:ext cx="2968625" cy="85090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400" b="0"/>
              <a:t>Centros reticulares</a:t>
            </a:r>
          </a:p>
          <a:p>
            <a:pPr algn="ctr" eaLnBrk="1" hangingPunct="1">
              <a:buClrTx/>
            </a:pPr>
            <a:r>
              <a:rPr lang="es-ES" sz="2400" b="0"/>
              <a:t>del tallo</a:t>
            </a:r>
          </a:p>
        </p:txBody>
      </p:sp>
      <p:sp>
        <p:nvSpPr>
          <p:cNvPr id="276483" name="Text Box 3"/>
          <p:cNvSpPr txBox="1">
            <a:spLocks noChangeArrowheads="1"/>
          </p:cNvSpPr>
          <p:nvPr/>
        </p:nvSpPr>
        <p:spPr bwMode="auto">
          <a:xfrm>
            <a:off x="1053157" y="2699370"/>
            <a:ext cx="1441450" cy="485775"/>
          </a:xfrm>
          <a:prstGeom prst="rect">
            <a:avLst/>
          </a:prstGeom>
          <a:solidFill>
            <a:srgbClr val="DEF7A7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400" b="0"/>
              <a:t>Corteza</a:t>
            </a:r>
          </a:p>
        </p:txBody>
      </p:sp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999182" y="4307508"/>
            <a:ext cx="1709737" cy="850900"/>
          </a:xfrm>
          <a:prstGeom prst="rect">
            <a:avLst/>
          </a:prstGeom>
          <a:solidFill>
            <a:srgbClr val="B3EBF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400" b="0"/>
              <a:t>N. Haz</a:t>
            </a:r>
          </a:p>
          <a:p>
            <a:pPr eaLnBrk="1" hangingPunct="1">
              <a:buClrTx/>
            </a:pPr>
            <a:r>
              <a:rPr lang="es-ES" sz="2400" b="0"/>
              <a:t> solitario</a:t>
            </a:r>
          </a:p>
        </p:txBody>
      </p:sp>
      <p:sp>
        <p:nvSpPr>
          <p:cNvPr id="276485" name="Text Box 5"/>
          <p:cNvSpPr txBox="1">
            <a:spLocks noChangeArrowheads="1"/>
          </p:cNvSpPr>
          <p:nvPr/>
        </p:nvSpPr>
        <p:spPr bwMode="auto">
          <a:xfrm>
            <a:off x="6758632" y="2507283"/>
            <a:ext cx="1701800" cy="850900"/>
          </a:xfrm>
          <a:prstGeom prst="rect">
            <a:avLst/>
          </a:prstGeom>
          <a:solidFill>
            <a:srgbClr val="DEF7A7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400" b="0"/>
              <a:t>Centros </a:t>
            </a:r>
          </a:p>
          <a:p>
            <a:pPr algn="ctr" eaLnBrk="1" hangingPunct="1">
              <a:buClrTx/>
            </a:pPr>
            <a:r>
              <a:rPr lang="es-ES" sz="2400" b="0"/>
              <a:t>superiores</a:t>
            </a:r>
          </a:p>
        </p:txBody>
      </p:sp>
      <p:sp>
        <p:nvSpPr>
          <p:cNvPr id="276486" name="Text Box 6"/>
          <p:cNvSpPr txBox="1">
            <a:spLocks noChangeArrowheads="1"/>
          </p:cNvSpPr>
          <p:nvPr/>
        </p:nvSpPr>
        <p:spPr bwMode="auto">
          <a:xfrm>
            <a:off x="5615631" y="4666332"/>
            <a:ext cx="2790825" cy="850900"/>
          </a:xfrm>
          <a:prstGeom prst="rect">
            <a:avLst/>
          </a:prstGeom>
          <a:solidFill>
            <a:srgbClr val="FDBBE1"/>
          </a:solidFill>
          <a:ln w="28575" algn="ctr">
            <a:solidFill>
              <a:srgbClr val="D6009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400" b="0"/>
              <a:t>Neuronas motoras</a:t>
            </a:r>
          </a:p>
          <a:p>
            <a:pPr algn="ctr" eaLnBrk="1" hangingPunct="1">
              <a:buClrTx/>
            </a:pPr>
            <a:r>
              <a:rPr lang="es-ES" sz="2400" b="0"/>
              <a:t>preganglionares</a:t>
            </a:r>
          </a:p>
        </p:txBody>
      </p:sp>
      <p:sp>
        <p:nvSpPr>
          <p:cNvPr id="276487" name="Line 7"/>
          <p:cNvSpPr>
            <a:spLocks noChangeShapeType="1"/>
          </p:cNvSpPr>
          <p:nvPr/>
        </p:nvSpPr>
        <p:spPr bwMode="auto">
          <a:xfrm>
            <a:off x="2440632" y="3010520"/>
            <a:ext cx="644525" cy="288925"/>
          </a:xfrm>
          <a:prstGeom prst="line">
            <a:avLst/>
          </a:prstGeom>
          <a:noFill/>
          <a:ln w="28575">
            <a:solidFill>
              <a:srgbClr val="00484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76488" name="Line 8"/>
          <p:cNvSpPr>
            <a:spLocks noChangeShapeType="1"/>
          </p:cNvSpPr>
          <p:nvPr/>
        </p:nvSpPr>
        <p:spPr bwMode="auto">
          <a:xfrm flipV="1">
            <a:off x="2367607" y="3947145"/>
            <a:ext cx="703262" cy="360363"/>
          </a:xfrm>
          <a:prstGeom prst="line">
            <a:avLst/>
          </a:prstGeom>
          <a:noFill/>
          <a:ln w="28575">
            <a:solidFill>
              <a:srgbClr val="00484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76489" name="Line 9"/>
          <p:cNvSpPr>
            <a:spLocks noChangeShapeType="1"/>
          </p:cNvSpPr>
          <p:nvPr/>
        </p:nvSpPr>
        <p:spPr bwMode="auto">
          <a:xfrm flipH="1">
            <a:off x="6039494" y="2867645"/>
            <a:ext cx="720725" cy="287338"/>
          </a:xfrm>
          <a:prstGeom prst="line">
            <a:avLst/>
          </a:prstGeom>
          <a:noFill/>
          <a:ln w="28575">
            <a:solidFill>
              <a:srgbClr val="004846"/>
            </a:solidFill>
            <a:round/>
            <a:headEnd type="triangle" w="med" len="med"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76490" name="Line 10"/>
          <p:cNvSpPr>
            <a:spLocks noChangeShapeType="1"/>
          </p:cNvSpPr>
          <p:nvPr/>
        </p:nvSpPr>
        <p:spPr bwMode="auto">
          <a:xfrm flipH="1" flipV="1">
            <a:off x="6039494" y="4091608"/>
            <a:ext cx="792163" cy="503237"/>
          </a:xfrm>
          <a:prstGeom prst="line">
            <a:avLst/>
          </a:prstGeom>
          <a:noFill/>
          <a:ln w="38100">
            <a:solidFill>
              <a:srgbClr val="004846"/>
            </a:solidFill>
            <a:round/>
            <a:headEnd type="triangle" w="med" len="med"/>
            <a:tailEnd/>
          </a:ln>
          <a:effectLst>
            <a:outerShdw dist="56796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67595" name="Text Box 13"/>
          <p:cNvSpPr txBox="1">
            <a:spLocks noChangeArrowheads="1"/>
          </p:cNvSpPr>
          <p:nvPr/>
        </p:nvSpPr>
        <p:spPr bwMode="auto">
          <a:xfrm>
            <a:off x="7110210" y="500063"/>
            <a:ext cx="1486304" cy="58477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b="0"/>
              <a:t>Componentes </a:t>
            </a:r>
          </a:p>
          <a:p>
            <a:pPr algn="ctr" eaLnBrk="1" hangingPunct="1">
              <a:buClrTx/>
            </a:pPr>
            <a:r>
              <a:rPr lang="es-ES_tradnl" b="0"/>
              <a:t>Integradores</a:t>
            </a:r>
          </a:p>
        </p:txBody>
      </p:sp>
      <p:sp>
        <p:nvSpPr>
          <p:cNvPr id="276495" name="Text Box 15"/>
          <p:cNvSpPr txBox="1">
            <a:spLocks noChangeArrowheads="1"/>
          </p:cNvSpPr>
          <p:nvPr/>
        </p:nvSpPr>
        <p:spPr bwMode="auto">
          <a:xfrm>
            <a:off x="733210" y="429331"/>
            <a:ext cx="2379662" cy="4254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Tx/>
              <a:defRPr/>
            </a:pPr>
            <a:r>
              <a:rPr lang="es-ES" sz="2000" b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Centros en tallo</a:t>
            </a:r>
          </a:p>
        </p:txBody>
      </p:sp>
      <p:sp>
        <p:nvSpPr>
          <p:cNvPr id="67597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660359" y="1019679"/>
            <a:ext cx="2592387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ctr">
              <a:buClrTx/>
            </a:pPr>
            <a:r>
              <a:rPr lang="es-ES" sz="1800" b="0"/>
              <a:t>Coordinan acciones de </a:t>
            </a:r>
          </a:p>
          <a:p>
            <a:pPr algn="ctr">
              <a:buClrTx/>
            </a:pPr>
            <a:r>
              <a:rPr lang="es-ES" sz="1800" b="0"/>
              <a:t>sistemas individuales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6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76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6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6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6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6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6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2" grpId="0" animBg="1"/>
      <p:bldP spid="276483" grpId="0" animBg="1"/>
      <p:bldP spid="276484" grpId="0" animBg="1"/>
      <p:bldP spid="276485" grpId="0" animBg="1"/>
      <p:bldP spid="276486" grpId="0" animBg="1"/>
      <p:bldP spid="276487" grpId="0" animBg="1"/>
      <p:bldP spid="276488" grpId="0" animBg="1"/>
      <p:bldP spid="276489" grpId="0" animBg="1"/>
      <p:bldP spid="2764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CuadroTexto"/>
          <p:cNvSpPr txBox="1">
            <a:spLocks noChangeArrowheads="1"/>
          </p:cNvSpPr>
          <p:nvPr/>
        </p:nvSpPr>
        <p:spPr bwMode="auto">
          <a:xfrm>
            <a:off x="5094288" y="4872038"/>
            <a:ext cx="31353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s-VE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eaLnBrk="1" hangingPunct="1"/>
            <a:r>
              <a:rPr lang="es-VE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eaLnBrk="1" hangingPunct="1"/>
            <a:r>
              <a:rPr lang="es-VE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College</a:t>
            </a:r>
            <a:endParaRPr lang="es-VE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s-VE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354811" y="765174"/>
            <a:ext cx="6545383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 experiencia </a:t>
            </a:r>
            <a:r>
              <a:rPr lang="es-VE" sz="3000" dirty="0" smtClean="0"/>
              <a:t>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estudiantes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741319" y="6524624"/>
            <a:ext cx="2317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VE" sz="1200" b="0">
                <a:solidFill>
                  <a:schemeClr val="bg2"/>
                </a:solidFill>
                <a:latin typeface="Times New Roman" pitchFamily="18" charset="0"/>
              </a:rPr>
              <a:t>Ximena Páez Medicina ULA 2015</a:t>
            </a:r>
          </a:p>
        </p:txBody>
      </p:sp>
    </p:spTree>
    <p:extLst>
      <p:ext uri="{BB962C8B-B14F-4D97-AF65-F5344CB8AC3E}">
        <p14:creationId xmlns:p14="http://schemas.microsoft.com/office/powerpoint/2010/main" val="176277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Oval 2"/>
          <p:cNvSpPr>
            <a:spLocks noChangeArrowheads="1"/>
          </p:cNvSpPr>
          <p:nvPr/>
        </p:nvSpPr>
        <p:spPr bwMode="auto">
          <a:xfrm>
            <a:off x="3925192" y="4581425"/>
            <a:ext cx="142875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pic>
        <p:nvPicPr>
          <p:cNvPr id="68611" name="Picture 3" descr="NUCLEOS TALLO PH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98"/>
          <a:stretch>
            <a:fillRect/>
          </a:stretch>
        </p:blipFill>
        <p:spPr bwMode="auto">
          <a:xfrm>
            <a:off x="2345630" y="1689000"/>
            <a:ext cx="6546850" cy="433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5725417" y="5373588"/>
            <a:ext cx="1041400" cy="4762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200"/>
              <a:t>Núcleo Haz</a:t>
            </a:r>
          </a:p>
          <a:p>
            <a:pPr algn="ctr" eaLnBrk="1" hangingPunct="1">
              <a:buClrTx/>
            </a:pPr>
            <a:r>
              <a:rPr lang="es-ES_tradnl" sz="1200"/>
              <a:t>Solitario</a:t>
            </a:r>
          </a:p>
        </p:txBody>
      </p:sp>
      <p:sp>
        <p:nvSpPr>
          <p:cNvPr id="277509" name="Text Box 5"/>
          <p:cNvSpPr txBox="1">
            <a:spLocks noChangeArrowheads="1"/>
          </p:cNvSpPr>
          <p:nvPr/>
        </p:nvSpPr>
        <p:spPr bwMode="auto">
          <a:xfrm>
            <a:off x="540642" y="2495450"/>
            <a:ext cx="2195513" cy="2816156"/>
          </a:xfrm>
          <a:prstGeom prst="rect">
            <a:avLst/>
          </a:prstGeom>
          <a:solidFill>
            <a:srgbClr val="DEF7A7"/>
          </a:solidFill>
          <a:ln w="38100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Tx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>
              <a:buClrTx/>
              <a:buFontTx/>
              <a:buAutoNum type="arabicPeriod"/>
              <a:defRPr/>
            </a:pPr>
            <a:r>
              <a:rPr lang="es-ES_tradnl" dirty="0" err="1" smtClean="0">
                <a:latin typeface="Comic Sans MS" pitchFamily="66" charset="0"/>
              </a:rPr>
              <a:t>Sust</a:t>
            </a:r>
            <a:r>
              <a:rPr lang="es-ES_tradnl" dirty="0" smtClean="0">
                <a:latin typeface="Comic Sans MS" pitchFamily="66" charset="0"/>
              </a:rPr>
              <a:t>. gris </a:t>
            </a:r>
            <a:r>
              <a:rPr lang="es-ES_tradnl" dirty="0" err="1" smtClean="0">
                <a:latin typeface="Comic Sans MS" pitchFamily="66" charset="0"/>
              </a:rPr>
              <a:t>periacueductal</a:t>
            </a:r>
            <a:endParaRPr lang="es-ES_tradnl" dirty="0" smtClean="0">
              <a:latin typeface="Comic Sans MS" pitchFamily="66" charset="0"/>
            </a:endParaRPr>
          </a:p>
          <a:p>
            <a:pPr>
              <a:buClrTx/>
              <a:buFontTx/>
              <a:buAutoNum type="arabicPeriod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>
              <a:buClrTx/>
              <a:defRPr/>
            </a:pPr>
            <a:r>
              <a:rPr lang="es-ES_tradnl" dirty="0" smtClean="0">
                <a:latin typeface="Comic Sans MS" pitchFamily="66" charset="0"/>
              </a:rPr>
              <a:t>2.</a:t>
            </a:r>
            <a:r>
              <a:rPr lang="es-ES_tradnl" b="0" dirty="0" smtClean="0">
                <a:latin typeface="Comic Sans MS" pitchFamily="66" charset="0"/>
              </a:rPr>
              <a:t> </a:t>
            </a:r>
            <a:r>
              <a:rPr lang="es-ES_tradnl" dirty="0">
                <a:latin typeface="Comic Sans MS" pitchFamily="66" charset="0"/>
              </a:rPr>
              <a:t>Centros </a:t>
            </a:r>
            <a:r>
              <a:rPr lang="es-ES_tradnl" dirty="0" smtClean="0">
                <a:latin typeface="Comic Sans MS" pitchFamily="66" charset="0"/>
              </a:rPr>
              <a:t>micción</a:t>
            </a:r>
          </a:p>
          <a:p>
            <a:pPr>
              <a:buClrTx/>
              <a:defRPr/>
            </a:pPr>
            <a:r>
              <a:rPr lang="es-ES_tradnl" dirty="0" smtClean="0">
                <a:latin typeface="Comic Sans MS" pitchFamily="66" charset="0"/>
              </a:rPr>
              <a:t> </a:t>
            </a:r>
            <a:endParaRPr lang="es-ES_tradnl" dirty="0">
              <a:latin typeface="Comic Sans MS" pitchFamily="66" charset="0"/>
            </a:endParaRPr>
          </a:p>
          <a:p>
            <a:pPr>
              <a:buClrTx/>
              <a:defRPr/>
            </a:pPr>
            <a:r>
              <a:rPr lang="es-ES_tradnl" dirty="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es-ES_tradnl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s-ES_tradnl" b="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s-ES_tradnl" sz="1800" dirty="0" smtClean="0">
                <a:solidFill>
                  <a:srgbClr val="CC0000"/>
                </a:solidFill>
                <a:latin typeface="Comic Sans MS" pitchFamily="66" charset="0"/>
              </a:rPr>
              <a:t>Centro CV excitador</a:t>
            </a:r>
          </a:p>
          <a:p>
            <a:pPr>
              <a:buClrTx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>
              <a:buClrTx/>
              <a:defRPr/>
            </a:pPr>
            <a:r>
              <a:rPr lang="es-ES_tradnl" dirty="0">
                <a:solidFill>
                  <a:srgbClr val="0000CC"/>
                </a:solidFill>
                <a:latin typeface="Comic Sans MS" pitchFamily="66" charset="0"/>
              </a:rPr>
              <a:t>4</a:t>
            </a:r>
            <a:r>
              <a:rPr lang="es-ES_tradnl" dirty="0" smtClean="0">
                <a:solidFill>
                  <a:srgbClr val="0000CC"/>
                </a:solidFill>
                <a:latin typeface="Comic Sans MS" pitchFamily="66" charset="0"/>
              </a:rPr>
              <a:t>. </a:t>
            </a:r>
            <a:r>
              <a:rPr lang="es-ES_tradnl" sz="1800" dirty="0" smtClean="0">
                <a:solidFill>
                  <a:srgbClr val="0000FF"/>
                </a:solidFill>
                <a:latin typeface="Comic Sans MS" pitchFamily="66" charset="0"/>
              </a:rPr>
              <a:t>Centro CV inhibidor</a:t>
            </a:r>
          </a:p>
          <a:p>
            <a:pPr>
              <a:buClrTx/>
              <a:defRPr/>
            </a:pPr>
            <a:endParaRPr lang="es-ES_tradnl" sz="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Tx/>
              <a:defRPr/>
            </a:pPr>
            <a:endParaRPr lang="es-ES_tradnl" sz="900" dirty="0" smtClean="0">
              <a:latin typeface="Comic Sans MS" pitchFamily="66" charset="0"/>
            </a:endParaRPr>
          </a:p>
        </p:txBody>
      </p:sp>
      <p:sp>
        <p:nvSpPr>
          <p:cNvPr id="68614" name="Oval 6"/>
          <p:cNvSpPr>
            <a:spLocks noChangeArrowheads="1"/>
          </p:cNvSpPr>
          <p:nvPr/>
        </p:nvSpPr>
        <p:spPr bwMode="auto">
          <a:xfrm>
            <a:off x="4501455" y="3968650"/>
            <a:ext cx="287337" cy="2159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79A4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 flipV="1">
            <a:off x="3995042" y="4821138"/>
            <a:ext cx="0" cy="2159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77512" name="Line 8"/>
          <p:cNvSpPr>
            <a:spLocks noChangeShapeType="1"/>
          </p:cNvSpPr>
          <p:nvPr/>
        </p:nvSpPr>
        <p:spPr bwMode="auto">
          <a:xfrm flipV="1">
            <a:off x="6301680" y="3500338"/>
            <a:ext cx="1223962" cy="93662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77513" name="Text Box 9"/>
          <p:cNvSpPr txBox="1">
            <a:spLocks noChangeArrowheads="1"/>
          </p:cNvSpPr>
          <p:nvPr/>
        </p:nvSpPr>
        <p:spPr bwMode="auto">
          <a:xfrm>
            <a:off x="5580955" y="4436963"/>
            <a:ext cx="1209675" cy="365125"/>
          </a:xfrm>
          <a:prstGeom prst="rect">
            <a:avLst/>
          </a:prstGeom>
          <a:solidFill>
            <a:srgbClr val="D8F6A8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C. micción</a:t>
            </a:r>
          </a:p>
        </p:txBody>
      </p:sp>
      <p:sp>
        <p:nvSpPr>
          <p:cNvPr id="277514" name="Line 10"/>
          <p:cNvSpPr>
            <a:spLocks noChangeShapeType="1"/>
          </p:cNvSpPr>
          <p:nvPr/>
        </p:nvSpPr>
        <p:spPr bwMode="auto">
          <a:xfrm flipH="1" flipV="1">
            <a:off x="4428430" y="3500338"/>
            <a:ext cx="1873250" cy="93662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68619" name="Text Box 11"/>
          <p:cNvSpPr txBox="1">
            <a:spLocks noChangeArrowheads="1"/>
          </p:cNvSpPr>
          <p:nvPr/>
        </p:nvSpPr>
        <p:spPr bwMode="auto">
          <a:xfrm>
            <a:off x="6992355" y="5408513"/>
            <a:ext cx="771365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800"/>
              <a:t>Bulbo</a:t>
            </a:r>
          </a:p>
        </p:txBody>
      </p:sp>
      <p:sp>
        <p:nvSpPr>
          <p:cNvPr id="68620" name="Rectangle 12"/>
          <p:cNvSpPr>
            <a:spLocks noChangeArrowheads="1"/>
          </p:cNvSpPr>
          <p:nvPr/>
        </p:nvSpPr>
        <p:spPr bwMode="auto">
          <a:xfrm>
            <a:off x="2701230" y="1555650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7517" name="Oval 13"/>
          <p:cNvSpPr>
            <a:spLocks noChangeArrowheads="1"/>
          </p:cNvSpPr>
          <p:nvPr/>
        </p:nvSpPr>
        <p:spPr bwMode="auto">
          <a:xfrm rot="-759063">
            <a:off x="3709292" y="4076600"/>
            <a:ext cx="147638" cy="1331913"/>
          </a:xfrm>
          <a:prstGeom prst="ellipse">
            <a:avLst/>
          </a:prstGeom>
          <a:solidFill>
            <a:srgbClr val="FFE1F0"/>
          </a:solidFill>
          <a:ln w="28575" algn="ctr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3842642" y="4563963"/>
            <a:ext cx="369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9.</a:t>
            </a:r>
          </a:p>
        </p:txBody>
      </p:sp>
      <p:sp>
        <p:nvSpPr>
          <p:cNvPr id="68623" name="Oval 15"/>
          <p:cNvSpPr>
            <a:spLocks noChangeArrowheads="1"/>
          </p:cNvSpPr>
          <p:nvPr/>
        </p:nvSpPr>
        <p:spPr bwMode="auto">
          <a:xfrm>
            <a:off x="4141092" y="4436963"/>
            <a:ext cx="287338" cy="215900"/>
          </a:xfrm>
          <a:prstGeom prst="ellips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68624" name="Oval 16"/>
          <p:cNvSpPr>
            <a:spLocks noChangeArrowheads="1"/>
          </p:cNvSpPr>
          <p:nvPr/>
        </p:nvSpPr>
        <p:spPr bwMode="auto">
          <a:xfrm>
            <a:off x="7452617" y="2347813"/>
            <a:ext cx="144463" cy="287337"/>
          </a:xfrm>
          <a:prstGeom prst="ellips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25" name="Oval 17"/>
          <p:cNvSpPr>
            <a:spLocks noChangeArrowheads="1"/>
          </p:cNvSpPr>
          <p:nvPr/>
        </p:nvSpPr>
        <p:spPr bwMode="auto">
          <a:xfrm>
            <a:off x="3996630" y="1916013"/>
            <a:ext cx="1444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26" name="Oval 18"/>
          <p:cNvSpPr>
            <a:spLocks noChangeArrowheads="1"/>
          </p:cNvSpPr>
          <p:nvPr/>
        </p:nvSpPr>
        <p:spPr bwMode="auto">
          <a:xfrm>
            <a:off x="4283967" y="1916013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27" name="Oval 19"/>
          <p:cNvSpPr>
            <a:spLocks noChangeArrowheads="1"/>
          </p:cNvSpPr>
          <p:nvPr/>
        </p:nvSpPr>
        <p:spPr bwMode="auto">
          <a:xfrm>
            <a:off x="4428430" y="2204938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28" name="Oval 20"/>
          <p:cNvSpPr>
            <a:spLocks noChangeArrowheads="1"/>
          </p:cNvSpPr>
          <p:nvPr/>
        </p:nvSpPr>
        <p:spPr bwMode="auto">
          <a:xfrm>
            <a:off x="7165280" y="2060475"/>
            <a:ext cx="144462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7020817" y="2060475"/>
            <a:ext cx="379413" cy="314325"/>
          </a:xfrm>
          <a:prstGeom prst="rect">
            <a:avLst/>
          </a:prstGeom>
          <a:solidFill>
            <a:srgbClr val="DAF4AA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1.</a:t>
            </a:r>
          </a:p>
        </p:txBody>
      </p:sp>
      <p:sp>
        <p:nvSpPr>
          <p:cNvPr id="68630" name="Oval 22"/>
          <p:cNvSpPr>
            <a:spLocks noChangeArrowheads="1"/>
          </p:cNvSpPr>
          <p:nvPr/>
        </p:nvSpPr>
        <p:spPr bwMode="auto">
          <a:xfrm>
            <a:off x="6949380" y="2420838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31" name="Oval 23"/>
          <p:cNvSpPr>
            <a:spLocks noChangeArrowheads="1"/>
          </p:cNvSpPr>
          <p:nvPr/>
        </p:nvSpPr>
        <p:spPr bwMode="auto">
          <a:xfrm>
            <a:off x="7020817" y="2924075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32" name="Oval 24"/>
          <p:cNvSpPr>
            <a:spLocks noChangeArrowheads="1"/>
          </p:cNvSpPr>
          <p:nvPr/>
        </p:nvSpPr>
        <p:spPr bwMode="auto">
          <a:xfrm>
            <a:off x="4141092" y="2636738"/>
            <a:ext cx="142875" cy="215900"/>
          </a:xfrm>
          <a:prstGeom prst="ellipse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33" name="Oval 25"/>
          <p:cNvSpPr>
            <a:spLocks noChangeArrowheads="1"/>
          </p:cNvSpPr>
          <p:nvPr/>
        </p:nvSpPr>
        <p:spPr bwMode="auto">
          <a:xfrm>
            <a:off x="4428430" y="2636738"/>
            <a:ext cx="144462" cy="144462"/>
          </a:xfrm>
          <a:prstGeom prst="ellipse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34" name="Oval 26"/>
          <p:cNvSpPr>
            <a:spLocks noChangeArrowheads="1"/>
          </p:cNvSpPr>
          <p:nvPr/>
        </p:nvSpPr>
        <p:spPr bwMode="auto">
          <a:xfrm>
            <a:off x="3636267" y="2781200"/>
            <a:ext cx="144463" cy="142875"/>
          </a:xfrm>
          <a:prstGeom prst="ellipse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35" name="Oval 27"/>
          <p:cNvSpPr>
            <a:spLocks noChangeArrowheads="1"/>
          </p:cNvSpPr>
          <p:nvPr/>
        </p:nvSpPr>
        <p:spPr bwMode="auto">
          <a:xfrm>
            <a:off x="4788792" y="2781200"/>
            <a:ext cx="144463" cy="142875"/>
          </a:xfrm>
          <a:prstGeom prst="ellipse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36" name="Oval 28"/>
          <p:cNvSpPr>
            <a:spLocks noChangeArrowheads="1"/>
          </p:cNvSpPr>
          <p:nvPr/>
        </p:nvSpPr>
        <p:spPr bwMode="auto">
          <a:xfrm>
            <a:off x="3852167" y="3500338"/>
            <a:ext cx="7207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37" name="Oval 29"/>
          <p:cNvSpPr>
            <a:spLocks noChangeArrowheads="1"/>
          </p:cNvSpPr>
          <p:nvPr/>
        </p:nvSpPr>
        <p:spPr bwMode="auto">
          <a:xfrm>
            <a:off x="7452617" y="3500338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68638" name="Oval 30"/>
          <p:cNvSpPr>
            <a:spLocks noChangeArrowheads="1"/>
          </p:cNvSpPr>
          <p:nvPr/>
        </p:nvSpPr>
        <p:spPr bwMode="auto">
          <a:xfrm>
            <a:off x="7381180" y="3286025"/>
            <a:ext cx="358775" cy="287338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39" name="Oval 31"/>
          <p:cNvSpPr>
            <a:spLocks noChangeArrowheads="1"/>
          </p:cNvSpPr>
          <p:nvPr/>
        </p:nvSpPr>
        <p:spPr bwMode="auto">
          <a:xfrm>
            <a:off x="7597080" y="47243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68640" name="Oval 32"/>
          <p:cNvSpPr>
            <a:spLocks noChangeArrowheads="1"/>
          </p:cNvSpPr>
          <p:nvPr/>
        </p:nvSpPr>
        <p:spPr bwMode="auto">
          <a:xfrm>
            <a:off x="3925192" y="4581425"/>
            <a:ext cx="142875" cy="215900"/>
          </a:xfrm>
          <a:prstGeom prst="ellipse">
            <a:avLst/>
          </a:prstGeom>
          <a:solidFill>
            <a:srgbClr val="88C5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7537" name="Text Box 33"/>
          <p:cNvSpPr txBox="1">
            <a:spLocks noChangeArrowheads="1"/>
          </p:cNvSpPr>
          <p:nvPr/>
        </p:nvSpPr>
        <p:spPr bwMode="auto">
          <a:xfrm>
            <a:off x="3852167" y="4581425"/>
            <a:ext cx="2778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77538" name="Text Box 34"/>
          <p:cNvSpPr txBox="1">
            <a:spLocks noChangeArrowheads="1"/>
          </p:cNvSpPr>
          <p:nvPr/>
        </p:nvSpPr>
        <p:spPr bwMode="auto">
          <a:xfrm>
            <a:off x="4136330" y="3411438"/>
            <a:ext cx="2936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77539" name="Text Box 35"/>
          <p:cNvSpPr txBox="1">
            <a:spLocks noChangeArrowheads="1"/>
          </p:cNvSpPr>
          <p:nvPr/>
        </p:nvSpPr>
        <p:spPr bwMode="auto">
          <a:xfrm>
            <a:off x="7165280" y="3139975"/>
            <a:ext cx="292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es-ES_tradnl" sz="1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8644" name="Line 36"/>
          <p:cNvSpPr>
            <a:spLocks noChangeShapeType="1"/>
          </p:cNvSpPr>
          <p:nvPr/>
        </p:nvSpPr>
        <p:spPr bwMode="auto">
          <a:xfrm flipH="1" flipV="1">
            <a:off x="4788792" y="4005163"/>
            <a:ext cx="936625" cy="151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68645" name="Text Box 37"/>
          <p:cNvSpPr txBox="1">
            <a:spLocks noChangeArrowheads="1"/>
          </p:cNvSpPr>
          <p:nvPr/>
        </p:nvSpPr>
        <p:spPr bwMode="auto">
          <a:xfrm>
            <a:off x="468313" y="549275"/>
            <a:ext cx="2232025" cy="369332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 dirty="0"/>
              <a:t>3. </a:t>
            </a:r>
            <a:r>
              <a:rPr lang="es-ES_tradnl" sz="1800" b="0" dirty="0" smtClean="0"/>
              <a:t>Centros en Tallo  </a:t>
            </a:r>
            <a:endParaRPr lang="es-ES_tradnl" sz="1800" b="0" dirty="0"/>
          </a:p>
        </p:txBody>
      </p:sp>
      <p:sp>
        <p:nvSpPr>
          <p:cNvPr id="68646" name="Oval 38"/>
          <p:cNvSpPr>
            <a:spLocks noChangeArrowheads="1"/>
          </p:cNvSpPr>
          <p:nvPr/>
        </p:nvSpPr>
        <p:spPr bwMode="auto">
          <a:xfrm>
            <a:off x="5941317" y="1628675"/>
            <a:ext cx="287338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47" name="Oval 39"/>
          <p:cNvSpPr>
            <a:spLocks noChangeArrowheads="1"/>
          </p:cNvSpPr>
          <p:nvPr/>
        </p:nvSpPr>
        <p:spPr bwMode="auto">
          <a:xfrm>
            <a:off x="4788792" y="558948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7544" name="Text Box 40"/>
          <p:cNvSpPr txBox="1">
            <a:spLocks noChangeArrowheads="1"/>
          </p:cNvSpPr>
          <p:nvPr/>
        </p:nvSpPr>
        <p:spPr bwMode="auto">
          <a:xfrm>
            <a:off x="2864819" y="35718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77545" name="Oval 41"/>
          <p:cNvSpPr>
            <a:spLocks noChangeArrowheads="1"/>
          </p:cNvSpPr>
          <p:nvPr/>
        </p:nvSpPr>
        <p:spPr bwMode="auto">
          <a:xfrm rot="-4202924" flipH="1" flipV="1">
            <a:off x="4068861" y="4655244"/>
            <a:ext cx="1292225" cy="144463"/>
          </a:xfrm>
          <a:prstGeom prst="ellipse">
            <a:avLst/>
          </a:prstGeom>
          <a:solidFill>
            <a:srgbClr val="FFE1F0"/>
          </a:solidFill>
          <a:ln w="28575" algn="ctr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3204467" y="4940200"/>
            <a:ext cx="15843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68651" name="Text Box 43"/>
          <p:cNvSpPr txBox="1">
            <a:spLocks noChangeArrowheads="1"/>
          </p:cNvSpPr>
          <p:nvPr/>
        </p:nvSpPr>
        <p:spPr bwMode="auto">
          <a:xfrm>
            <a:off x="6444555" y="3355875"/>
            <a:ext cx="8286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dirty="0"/>
              <a:t>Puente</a:t>
            </a:r>
          </a:p>
        </p:txBody>
      </p:sp>
      <p:sp>
        <p:nvSpPr>
          <p:cNvPr id="277548" name="Oval 44"/>
          <p:cNvSpPr>
            <a:spLocks noChangeArrowheads="1"/>
          </p:cNvSpPr>
          <p:nvPr/>
        </p:nvSpPr>
        <p:spPr bwMode="auto">
          <a:xfrm rot="-432127">
            <a:off x="3925192" y="4436963"/>
            <a:ext cx="142875" cy="944562"/>
          </a:xfrm>
          <a:prstGeom prst="ellipse">
            <a:avLst/>
          </a:prstGeom>
          <a:solidFill>
            <a:srgbClr val="99CCFF"/>
          </a:solidFill>
          <a:ln w="28575" algn="ctr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7549" name="Oval 45"/>
          <p:cNvSpPr>
            <a:spLocks noChangeArrowheads="1"/>
          </p:cNvSpPr>
          <p:nvPr/>
        </p:nvSpPr>
        <p:spPr bwMode="auto">
          <a:xfrm rot="720956">
            <a:off x="4420492" y="4379813"/>
            <a:ext cx="150813" cy="1135062"/>
          </a:xfrm>
          <a:prstGeom prst="ellipse">
            <a:avLst/>
          </a:prstGeom>
          <a:solidFill>
            <a:srgbClr val="99CCFF"/>
          </a:solidFill>
          <a:ln w="28575" algn="ctr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7550" name="Text Box 46"/>
          <p:cNvSpPr txBox="1">
            <a:spLocks noChangeArrowheads="1"/>
          </p:cNvSpPr>
          <p:nvPr/>
        </p:nvSpPr>
        <p:spPr bwMode="auto">
          <a:xfrm>
            <a:off x="3348930" y="4940200"/>
            <a:ext cx="1439862" cy="584775"/>
          </a:xfrm>
          <a:prstGeom prst="rect">
            <a:avLst/>
          </a:prstGeom>
          <a:solidFill>
            <a:srgbClr val="D8F6A8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Tx/>
              <a:defRPr/>
            </a:pPr>
            <a:r>
              <a:rPr lang="es-ES_tradn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</a:t>
            </a:r>
            <a:r>
              <a:rPr lang="es-ES_tradnl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Centros CV</a:t>
            </a:r>
          </a:p>
        </p:txBody>
      </p:sp>
      <p:sp>
        <p:nvSpPr>
          <p:cNvPr id="68655" name="Oval 48"/>
          <p:cNvSpPr>
            <a:spLocks noChangeArrowheads="1"/>
          </p:cNvSpPr>
          <p:nvPr/>
        </p:nvSpPr>
        <p:spPr bwMode="auto">
          <a:xfrm>
            <a:off x="3852167" y="2131913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56" name="Text Box 49"/>
          <p:cNvSpPr txBox="1">
            <a:spLocks noChangeArrowheads="1"/>
          </p:cNvSpPr>
          <p:nvPr/>
        </p:nvSpPr>
        <p:spPr bwMode="auto">
          <a:xfrm>
            <a:off x="3780730" y="1916013"/>
            <a:ext cx="379412" cy="314325"/>
          </a:xfrm>
          <a:prstGeom prst="rect">
            <a:avLst/>
          </a:prstGeom>
          <a:solidFill>
            <a:srgbClr val="DAF4AA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1.</a:t>
            </a:r>
          </a:p>
        </p:txBody>
      </p:sp>
      <p:sp>
        <p:nvSpPr>
          <p:cNvPr id="68657" name="Text Box 50"/>
          <p:cNvSpPr txBox="1">
            <a:spLocks noChangeArrowheads="1"/>
          </p:cNvSpPr>
          <p:nvPr/>
        </p:nvSpPr>
        <p:spPr bwMode="auto">
          <a:xfrm>
            <a:off x="6157217" y="1700113"/>
            <a:ext cx="1406154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dirty="0"/>
              <a:t>Mesencéfalo</a:t>
            </a:r>
          </a:p>
        </p:txBody>
      </p:sp>
      <p:sp>
        <p:nvSpPr>
          <p:cNvPr id="277555" name="Oval 51"/>
          <p:cNvSpPr>
            <a:spLocks noChangeArrowheads="1"/>
          </p:cNvSpPr>
          <p:nvPr/>
        </p:nvSpPr>
        <p:spPr bwMode="auto">
          <a:xfrm>
            <a:off x="3853755" y="3213000"/>
            <a:ext cx="863600" cy="466725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buClrTx/>
            </a:pPr>
            <a:endParaRPr lang="es-ES" b="0"/>
          </a:p>
        </p:txBody>
      </p:sp>
      <p:sp>
        <p:nvSpPr>
          <p:cNvPr id="68659" name="Oval 52"/>
          <p:cNvSpPr>
            <a:spLocks noChangeArrowheads="1"/>
          </p:cNvSpPr>
          <p:nvPr/>
        </p:nvSpPr>
        <p:spPr bwMode="auto">
          <a:xfrm>
            <a:off x="8389242" y="5516463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8660" name="Oval 53"/>
          <p:cNvSpPr>
            <a:spLocks noChangeArrowheads="1"/>
          </p:cNvSpPr>
          <p:nvPr/>
        </p:nvSpPr>
        <p:spPr bwMode="auto">
          <a:xfrm rot="-1104597">
            <a:off x="7670105" y="3990875"/>
            <a:ext cx="327025" cy="14684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68661" name="Oval 54"/>
          <p:cNvSpPr>
            <a:spLocks noChangeArrowheads="1"/>
          </p:cNvSpPr>
          <p:nvPr/>
        </p:nvSpPr>
        <p:spPr bwMode="auto">
          <a:xfrm rot="-1119135">
            <a:off x="8022530" y="5014813"/>
            <a:ext cx="193675" cy="4381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buClrTx/>
            </a:pPr>
            <a:endParaRPr lang="es-ES"/>
          </a:p>
        </p:txBody>
      </p:sp>
      <p:sp>
        <p:nvSpPr>
          <p:cNvPr id="277559" name="Oval 55"/>
          <p:cNvSpPr>
            <a:spLocks noChangeArrowheads="1"/>
          </p:cNvSpPr>
          <p:nvPr/>
        </p:nvSpPr>
        <p:spPr bwMode="auto">
          <a:xfrm rot="-1473216">
            <a:off x="7881242" y="4349650"/>
            <a:ext cx="103188" cy="944563"/>
          </a:xfrm>
          <a:prstGeom prst="ellipse">
            <a:avLst/>
          </a:prstGeom>
          <a:solidFill>
            <a:srgbClr val="99CCFF"/>
          </a:solidFill>
          <a:ln w="28575" algn="ctr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7560" name="Text Box 56"/>
          <p:cNvSpPr txBox="1">
            <a:spLocks noChangeArrowheads="1"/>
          </p:cNvSpPr>
          <p:nvPr/>
        </p:nvSpPr>
        <p:spPr bwMode="auto">
          <a:xfrm>
            <a:off x="8011417" y="5156100"/>
            <a:ext cx="279244" cy="276999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7561" name="Oval 57"/>
          <p:cNvSpPr>
            <a:spLocks noChangeArrowheads="1"/>
          </p:cNvSpPr>
          <p:nvPr/>
        </p:nvSpPr>
        <p:spPr bwMode="auto">
          <a:xfrm rot="-1473216">
            <a:off x="7644705" y="4059138"/>
            <a:ext cx="150812" cy="1222375"/>
          </a:xfrm>
          <a:prstGeom prst="ellipse">
            <a:avLst/>
          </a:prstGeom>
          <a:solidFill>
            <a:srgbClr val="FFE1F0"/>
          </a:solidFill>
          <a:ln w="28575" algn="ctr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7562" name="Text Box 58"/>
          <p:cNvSpPr txBox="1">
            <a:spLocks noChangeArrowheads="1"/>
          </p:cNvSpPr>
          <p:nvPr/>
        </p:nvSpPr>
        <p:spPr bwMode="auto">
          <a:xfrm>
            <a:off x="7705030" y="5168001"/>
            <a:ext cx="279244" cy="276999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8666" name="Line 59"/>
          <p:cNvSpPr>
            <a:spLocks noChangeShapeType="1"/>
          </p:cNvSpPr>
          <p:nvPr/>
        </p:nvSpPr>
        <p:spPr bwMode="auto">
          <a:xfrm flipV="1">
            <a:off x="6804917" y="4076600"/>
            <a:ext cx="1008063" cy="1368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68667" name="Text Box 61"/>
          <p:cNvSpPr txBox="1">
            <a:spLocks noChangeArrowheads="1"/>
          </p:cNvSpPr>
          <p:nvPr/>
        </p:nvSpPr>
        <p:spPr bwMode="auto">
          <a:xfrm>
            <a:off x="7131642" y="357188"/>
            <a:ext cx="1486304" cy="58477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b="0"/>
              <a:t>Componentes </a:t>
            </a:r>
          </a:p>
          <a:p>
            <a:pPr algn="ctr" eaLnBrk="1" hangingPunct="1">
              <a:buClrTx/>
            </a:pPr>
            <a:r>
              <a:rPr lang="es-ES_tradnl" b="0"/>
              <a:t>Integradores</a:t>
            </a:r>
          </a:p>
        </p:txBody>
      </p:sp>
      <p:sp>
        <p:nvSpPr>
          <p:cNvPr id="68668" name="Text Box 3"/>
          <p:cNvSpPr txBox="1">
            <a:spLocks noChangeArrowheads="1"/>
          </p:cNvSpPr>
          <p:nvPr/>
        </p:nvSpPr>
        <p:spPr bwMode="auto">
          <a:xfrm>
            <a:off x="6715887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61" name="Rectangle 27"/>
          <p:cNvSpPr>
            <a:spLocks noChangeArrowheads="1"/>
          </p:cNvSpPr>
          <p:nvPr/>
        </p:nvSpPr>
        <p:spPr bwMode="auto">
          <a:xfrm>
            <a:off x="468313" y="1047650"/>
            <a:ext cx="2447926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es-ES" b="0" dirty="0"/>
              <a:t>Coordinan acciones de </a:t>
            </a:r>
          </a:p>
          <a:p>
            <a:pPr algn="ctr">
              <a:buClrTx/>
            </a:pPr>
            <a:r>
              <a:rPr lang="es-ES" b="0" dirty="0"/>
              <a:t>sistemas individuales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12" grpId="0" animBg="1"/>
      <p:bldP spid="277513" grpId="0" animBg="1"/>
      <p:bldP spid="277514" grpId="0" animBg="1"/>
      <p:bldP spid="277517" grpId="0" animBg="1"/>
      <p:bldP spid="277538" grpId="0"/>
      <p:bldP spid="277539" grpId="0"/>
      <p:bldP spid="277545" grpId="0" animBg="1"/>
      <p:bldP spid="277548" grpId="0" animBg="1"/>
      <p:bldP spid="277549" grpId="0" animBg="1"/>
      <p:bldP spid="277550" grpId="0" animBg="1"/>
      <p:bldP spid="277559" grpId="0" animBg="1"/>
      <p:bldP spid="277560" grpId="0" animBg="1"/>
      <p:bldP spid="277561" grpId="0" animBg="1"/>
      <p:bldP spid="277562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3" descr="NIVELES DE INTEGRACION PH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7" t="27316" r="21840" b="46690"/>
          <a:stretch>
            <a:fillRect/>
          </a:stretch>
        </p:blipFill>
        <p:spPr bwMode="auto">
          <a:xfrm>
            <a:off x="862013" y="2782888"/>
            <a:ext cx="5689600" cy="328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Rectangle 4"/>
          <p:cNvSpPr>
            <a:spLocks noChangeArrowheads="1"/>
          </p:cNvSpPr>
          <p:nvPr/>
        </p:nvSpPr>
        <p:spPr bwMode="auto">
          <a:xfrm>
            <a:off x="3852863" y="5589588"/>
            <a:ext cx="2592387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69636" name="Rectangle 5"/>
          <p:cNvSpPr>
            <a:spLocks noChangeArrowheads="1"/>
          </p:cNvSpPr>
          <p:nvPr/>
        </p:nvSpPr>
        <p:spPr bwMode="auto">
          <a:xfrm>
            <a:off x="717550" y="3213100"/>
            <a:ext cx="1008063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buClrTx/>
            </a:pPr>
            <a:endParaRPr lang="es-ES"/>
          </a:p>
        </p:txBody>
      </p:sp>
      <p:sp>
        <p:nvSpPr>
          <p:cNvPr id="69637" name="Text Box 6"/>
          <p:cNvSpPr txBox="1">
            <a:spLocks noChangeArrowheads="1"/>
          </p:cNvSpPr>
          <p:nvPr/>
        </p:nvSpPr>
        <p:spPr bwMode="auto">
          <a:xfrm>
            <a:off x="6543675" y="3559175"/>
            <a:ext cx="1628775" cy="314325"/>
          </a:xfrm>
          <a:prstGeom prst="rect">
            <a:avLst/>
          </a:prstGeom>
          <a:solidFill>
            <a:srgbClr val="8FC2F1"/>
          </a:solidFill>
          <a:ln w="9525" algn="ctr">
            <a:solidFill>
              <a:srgbClr val="698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N. Haz Solitario</a:t>
            </a:r>
          </a:p>
        </p:txBody>
      </p:sp>
      <p:sp>
        <p:nvSpPr>
          <p:cNvPr id="69638" name="Line 7"/>
          <p:cNvSpPr>
            <a:spLocks noChangeShapeType="1"/>
          </p:cNvSpPr>
          <p:nvPr/>
        </p:nvSpPr>
        <p:spPr bwMode="auto">
          <a:xfrm flipH="1">
            <a:off x="6434138" y="3079750"/>
            <a:ext cx="71437" cy="50482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69639" name="Line 8"/>
          <p:cNvSpPr>
            <a:spLocks noChangeShapeType="1"/>
          </p:cNvSpPr>
          <p:nvPr/>
        </p:nvSpPr>
        <p:spPr bwMode="auto">
          <a:xfrm flipH="1" flipV="1">
            <a:off x="6048375" y="4008438"/>
            <a:ext cx="647700" cy="2159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69640" name="Rectangle 9"/>
          <p:cNvSpPr>
            <a:spLocks noChangeArrowheads="1"/>
          </p:cNvSpPr>
          <p:nvPr/>
        </p:nvSpPr>
        <p:spPr bwMode="auto">
          <a:xfrm>
            <a:off x="6478588" y="4437063"/>
            <a:ext cx="86518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78538" name="Text Box 10"/>
          <p:cNvSpPr txBox="1">
            <a:spLocks noChangeArrowheads="1"/>
          </p:cNvSpPr>
          <p:nvPr/>
        </p:nvSpPr>
        <p:spPr bwMode="auto">
          <a:xfrm>
            <a:off x="6694488" y="4156075"/>
            <a:ext cx="1298575" cy="609600"/>
          </a:xfrm>
          <a:prstGeom prst="rect">
            <a:avLst/>
          </a:prstGeom>
          <a:solidFill>
            <a:srgbClr val="E2FF8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Centro CV</a:t>
            </a:r>
            <a:r>
              <a:rPr lang="es-ES_tradnl">
                <a:solidFill>
                  <a:srgbClr val="CC0000"/>
                </a:solidFill>
              </a:rPr>
              <a:t> </a:t>
            </a:r>
          </a:p>
          <a:p>
            <a:pPr eaLnBrk="1" hangingPunct="1">
              <a:buClrTx/>
            </a:pPr>
            <a:r>
              <a:rPr lang="es-ES_tradnl">
                <a:solidFill>
                  <a:srgbClr val="CC0000"/>
                </a:solidFill>
              </a:rPr>
              <a:t>excitador</a:t>
            </a:r>
          </a:p>
        </p:txBody>
      </p:sp>
      <p:sp>
        <p:nvSpPr>
          <p:cNvPr id="69642" name="Text Box 11"/>
          <p:cNvSpPr txBox="1">
            <a:spLocks noChangeArrowheads="1"/>
          </p:cNvSpPr>
          <p:nvPr/>
        </p:nvSpPr>
        <p:spPr bwMode="auto">
          <a:xfrm>
            <a:off x="7131642" y="357188"/>
            <a:ext cx="1486304" cy="58477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b="0"/>
              <a:t>Componentes </a:t>
            </a:r>
          </a:p>
          <a:p>
            <a:pPr algn="ctr" eaLnBrk="1" hangingPunct="1">
              <a:buClrTx/>
            </a:pPr>
            <a:r>
              <a:rPr lang="es-ES_tradnl" b="0"/>
              <a:t>Integradores</a:t>
            </a:r>
          </a:p>
        </p:txBody>
      </p:sp>
      <p:sp>
        <p:nvSpPr>
          <p:cNvPr id="69644" name="Text Box 13"/>
          <p:cNvSpPr txBox="1">
            <a:spLocks noChangeArrowheads="1"/>
          </p:cNvSpPr>
          <p:nvPr/>
        </p:nvSpPr>
        <p:spPr bwMode="auto">
          <a:xfrm>
            <a:off x="2582862" y="2010909"/>
            <a:ext cx="3789363" cy="485775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400" b="0"/>
              <a:t>Centros Cardiovasculares</a:t>
            </a:r>
          </a:p>
        </p:txBody>
      </p:sp>
      <p:sp>
        <p:nvSpPr>
          <p:cNvPr id="69645" name="Oval 14"/>
          <p:cNvSpPr>
            <a:spLocks noChangeArrowheads="1"/>
          </p:cNvSpPr>
          <p:nvPr/>
        </p:nvSpPr>
        <p:spPr bwMode="auto">
          <a:xfrm>
            <a:off x="5326063" y="4725988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8543" name="Text Box 15"/>
          <p:cNvSpPr txBox="1">
            <a:spLocks noChangeArrowheads="1"/>
          </p:cNvSpPr>
          <p:nvPr/>
        </p:nvSpPr>
        <p:spPr bwMode="auto">
          <a:xfrm>
            <a:off x="4540250" y="4652963"/>
            <a:ext cx="968535" cy="461665"/>
          </a:xfrm>
          <a:prstGeom prst="rect">
            <a:avLst/>
          </a:prstGeom>
          <a:solidFill>
            <a:srgbClr val="D8F6A8"/>
          </a:solidFill>
          <a:ln w="28575" algn="ctr">
            <a:solidFill>
              <a:srgbClr val="33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400" b="0"/>
              <a:t>Bulbo</a:t>
            </a:r>
          </a:p>
        </p:txBody>
      </p:sp>
      <p:sp>
        <p:nvSpPr>
          <p:cNvPr id="69647" name="Rectangle 16"/>
          <p:cNvSpPr>
            <a:spLocks noChangeArrowheads="1"/>
          </p:cNvSpPr>
          <p:nvPr/>
        </p:nvSpPr>
        <p:spPr bwMode="auto">
          <a:xfrm>
            <a:off x="5543550" y="3071813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9648" name="Oval 17"/>
          <p:cNvSpPr>
            <a:spLocks noChangeArrowheads="1"/>
          </p:cNvSpPr>
          <p:nvPr/>
        </p:nvSpPr>
        <p:spPr bwMode="auto">
          <a:xfrm>
            <a:off x="6335713" y="3359150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9649" name="Line 18"/>
          <p:cNvSpPr>
            <a:spLocks noChangeShapeType="1"/>
          </p:cNvSpPr>
          <p:nvPr/>
        </p:nvSpPr>
        <p:spPr bwMode="auto">
          <a:xfrm flipH="1">
            <a:off x="5543550" y="3143250"/>
            <a:ext cx="5048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69650" name="Line 19"/>
          <p:cNvSpPr>
            <a:spLocks noChangeShapeType="1"/>
          </p:cNvSpPr>
          <p:nvPr/>
        </p:nvSpPr>
        <p:spPr bwMode="auto">
          <a:xfrm>
            <a:off x="5543550" y="3143250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78548" name="Text Box 20"/>
          <p:cNvSpPr txBox="1">
            <a:spLocks noChangeArrowheads="1"/>
          </p:cNvSpPr>
          <p:nvPr/>
        </p:nvSpPr>
        <p:spPr bwMode="auto">
          <a:xfrm>
            <a:off x="6048375" y="2792413"/>
            <a:ext cx="1298575" cy="609600"/>
          </a:xfrm>
          <a:prstGeom prst="rect">
            <a:avLst/>
          </a:prstGeom>
          <a:solidFill>
            <a:srgbClr val="E2FF8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Centro CV</a:t>
            </a:r>
            <a:r>
              <a:rPr lang="es-ES_tradnl">
                <a:solidFill>
                  <a:srgbClr val="0000FF"/>
                </a:solidFill>
              </a:rPr>
              <a:t> </a:t>
            </a:r>
          </a:p>
          <a:p>
            <a:pPr eaLnBrk="1" hangingPunct="1">
              <a:buClrTx/>
            </a:pPr>
            <a:r>
              <a:rPr lang="es-ES_tradnl">
                <a:solidFill>
                  <a:srgbClr val="0000FF"/>
                </a:solidFill>
              </a:rPr>
              <a:t>inhibidor</a:t>
            </a:r>
          </a:p>
        </p:txBody>
      </p:sp>
      <p:sp>
        <p:nvSpPr>
          <p:cNvPr id="69652" name="Line 21"/>
          <p:cNvSpPr>
            <a:spLocks noChangeShapeType="1"/>
          </p:cNvSpPr>
          <p:nvPr/>
        </p:nvSpPr>
        <p:spPr bwMode="auto">
          <a:xfrm flipH="1">
            <a:off x="5829300" y="3719513"/>
            <a:ext cx="6492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69653" name="Text Box 22"/>
          <p:cNvSpPr txBox="1">
            <a:spLocks noChangeArrowheads="1"/>
          </p:cNvSpPr>
          <p:nvPr/>
        </p:nvSpPr>
        <p:spPr bwMode="auto">
          <a:xfrm>
            <a:off x="395288" y="3573463"/>
            <a:ext cx="1519237" cy="581025"/>
          </a:xfrm>
          <a:prstGeom prst="rect">
            <a:avLst/>
          </a:prstGeom>
          <a:solidFill>
            <a:srgbClr val="9FBFFF"/>
          </a:solidFill>
          <a:ln>
            <a:solidFill>
              <a:srgbClr val="00B050"/>
            </a:solidFill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dirty="0" err="1"/>
              <a:t>Inf.sensorial</a:t>
            </a:r>
            <a:endParaRPr lang="es-ES" dirty="0"/>
          </a:p>
          <a:p>
            <a:pPr eaLnBrk="1" hangingPunct="1">
              <a:buClrTx/>
            </a:pPr>
            <a:r>
              <a:rPr lang="es-ES" dirty="0"/>
              <a:t>parasimpática</a:t>
            </a:r>
          </a:p>
        </p:txBody>
      </p:sp>
      <p:sp>
        <p:nvSpPr>
          <p:cNvPr id="69654" name="Oval 24"/>
          <p:cNvSpPr>
            <a:spLocks noChangeArrowheads="1"/>
          </p:cNvSpPr>
          <p:nvPr/>
        </p:nvSpPr>
        <p:spPr bwMode="auto">
          <a:xfrm>
            <a:off x="3059113" y="4941888"/>
            <a:ext cx="288925" cy="2159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9655" name="Text Box 25"/>
          <p:cNvSpPr txBox="1">
            <a:spLocks noChangeArrowheads="1"/>
          </p:cNvSpPr>
          <p:nvPr/>
        </p:nvSpPr>
        <p:spPr bwMode="auto">
          <a:xfrm>
            <a:off x="3333954" y="4980239"/>
            <a:ext cx="7457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/>
              <a:t>X par</a:t>
            </a:r>
            <a:endParaRPr lang="es-ES" dirty="0"/>
          </a:p>
        </p:txBody>
      </p:sp>
      <p:sp>
        <p:nvSpPr>
          <p:cNvPr id="69656" name="Rectangle 26"/>
          <p:cNvSpPr>
            <a:spLocks noChangeArrowheads="1"/>
          </p:cNvSpPr>
          <p:nvPr/>
        </p:nvSpPr>
        <p:spPr bwMode="auto">
          <a:xfrm>
            <a:off x="4572000" y="2636838"/>
            <a:ext cx="4318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69657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6" name="Text Box 37"/>
          <p:cNvSpPr txBox="1">
            <a:spLocks noChangeArrowheads="1"/>
          </p:cNvSpPr>
          <p:nvPr/>
        </p:nvSpPr>
        <p:spPr bwMode="auto">
          <a:xfrm>
            <a:off x="468313" y="549275"/>
            <a:ext cx="2232025" cy="369332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 dirty="0"/>
              <a:t>3. </a:t>
            </a:r>
            <a:r>
              <a:rPr lang="es-ES_tradnl" sz="1800" b="0" dirty="0" smtClean="0"/>
              <a:t>Centros en Tallo  </a:t>
            </a:r>
            <a:endParaRPr lang="es-ES_tradnl" sz="1800" b="0" dirty="0"/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468313" y="1047650"/>
            <a:ext cx="2232026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es-ES" b="0" dirty="0"/>
              <a:t>Coordinan </a:t>
            </a:r>
            <a:r>
              <a:rPr lang="es-ES" b="0" dirty="0" smtClean="0"/>
              <a:t>acciones</a:t>
            </a:r>
            <a:endParaRPr lang="es-ES" b="0" dirty="0"/>
          </a:p>
          <a:p>
            <a:pPr algn="ctr">
              <a:buClrTx/>
            </a:pPr>
            <a:r>
              <a:rPr lang="es-ES" b="0" dirty="0"/>
              <a:t>sistemas individuales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2825550" y="3909011"/>
            <a:ext cx="8579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/>
              <a:t>IX par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8" grpId="0" animBg="1"/>
      <p:bldP spid="27854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Oval 2"/>
          <p:cNvSpPr>
            <a:spLocks noChangeArrowheads="1"/>
          </p:cNvSpPr>
          <p:nvPr/>
        </p:nvSpPr>
        <p:spPr bwMode="auto">
          <a:xfrm>
            <a:off x="6980238" y="1412875"/>
            <a:ext cx="144462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1597025" y="2708275"/>
            <a:ext cx="59483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Ajustan actividad CV para satisfacer demandas</a:t>
            </a:r>
          </a:p>
          <a:p>
            <a:pPr algn="ctr" eaLnBrk="1" hangingPunct="1">
              <a:buClrTx/>
            </a:pPr>
            <a:r>
              <a:rPr lang="es-ES_tradnl" sz="2000" b="0"/>
              <a:t>Relación con Centros respiratorios</a:t>
            </a:r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1116013" y="3717032"/>
            <a:ext cx="3167062" cy="2211387"/>
          </a:xfrm>
          <a:prstGeom prst="rect">
            <a:avLst/>
          </a:prstGeom>
          <a:solidFill>
            <a:srgbClr val="FFC9E4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_tradnl" sz="900" b="0" dirty="0"/>
          </a:p>
          <a:p>
            <a:pPr algn="ctr" eaLnBrk="1" hangingPunct="1">
              <a:buClrTx/>
            </a:pPr>
            <a:r>
              <a:rPr lang="es-ES_tradnl" sz="2000" b="0" dirty="0"/>
              <a:t>Centro CV </a:t>
            </a:r>
          </a:p>
          <a:p>
            <a:pPr algn="ctr" eaLnBrk="1" hangingPunct="1">
              <a:buClrTx/>
            </a:pP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EXCITADOR</a:t>
            </a:r>
          </a:p>
          <a:p>
            <a:pPr algn="ctr" eaLnBrk="1" hangingPunct="1">
              <a:buClrTx/>
            </a:pPr>
            <a:r>
              <a:rPr lang="es-ES_tradnl" dirty="0"/>
              <a:t>Bulbo </a:t>
            </a:r>
            <a:r>
              <a:rPr lang="es-ES_tradnl" dirty="0" err="1"/>
              <a:t>ventrolateral</a:t>
            </a:r>
            <a:endParaRPr lang="es-ES_tradnl" dirty="0"/>
          </a:p>
          <a:p>
            <a:pPr eaLnBrk="1" hangingPunct="1">
              <a:buClrTx/>
            </a:pPr>
            <a:endParaRPr lang="es-ES_tradnl" dirty="0"/>
          </a:p>
          <a:p>
            <a:pPr eaLnBrk="1" hangingPunct="1">
              <a:buClrTx/>
            </a:pPr>
            <a:r>
              <a:rPr lang="es-ES_tradnl" dirty="0"/>
              <a:t>C. Marcapasos que estimulan </a:t>
            </a:r>
          </a:p>
          <a:p>
            <a:pPr eaLnBrk="1" hangingPunct="1">
              <a:buClrTx/>
            </a:pPr>
            <a:r>
              <a:rPr lang="es-ES_tradnl" dirty="0"/>
              <a:t>a </a:t>
            </a:r>
            <a:r>
              <a:rPr lang="es-ES_tradnl" dirty="0">
                <a:solidFill>
                  <a:srgbClr val="CC0000"/>
                </a:solidFill>
              </a:rPr>
              <a:t>N. Simpáticas</a:t>
            </a:r>
            <a:r>
              <a:rPr lang="es-ES_tradnl" dirty="0"/>
              <a:t> </a:t>
            </a:r>
            <a:r>
              <a:rPr lang="es-ES_tradnl" dirty="0" err="1"/>
              <a:t>Pregangl</a:t>
            </a:r>
            <a:r>
              <a:rPr lang="es-ES_tradnl" dirty="0"/>
              <a:t>. </a:t>
            </a:r>
          </a:p>
          <a:p>
            <a:pPr eaLnBrk="1" hangingPunct="1">
              <a:buClrTx/>
            </a:pPr>
            <a:r>
              <a:rPr lang="es-ES_tradnl" dirty="0"/>
              <a:t>en médula </a:t>
            </a:r>
            <a:r>
              <a:rPr lang="es-ES_tradnl" dirty="0" smtClean="0"/>
              <a:t>espinal T1-T5</a:t>
            </a:r>
            <a:endParaRPr lang="es-ES_tradnl" dirty="0"/>
          </a:p>
          <a:p>
            <a:pPr eaLnBrk="1" hangingPunct="1">
              <a:buClrTx/>
            </a:pPr>
            <a:endParaRPr lang="es-ES_tradnl" sz="800" dirty="0"/>
          </a:p>
        </p:txBody>
      </p:sp>
      <p:sp>
        <p:nvSpPr>
          <p:cNvPr id="279558" name="Text Box 6"/>
          <p:cNvSpPr txBox="1">
            <a:spLocks noChangeArrowheads="1"/>
          </p:cNvSpPr>
          <p:nvPr/>
        </p:nvSpPr>
        <p:spPr bwMode="auto">
          <a:xfrm>
            <a:off x="4787900" y="3717032"/>
            <a:ext cx="3097213" cy="1966912"/>
          </a:xfrm>
          <a:prstGeom prst="rect">
            <a:avLst/>
          </a:prstGeom>
          <a:solidFill>
            <a:srgbClr val="C6E1FE"/>
          </a:solidFill>
          <a:ln w="28575" algn="ctr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_tradnl" sz="900" dirty="0"/>
          </a:p>
          <a:p>
            <a:pPr algn="ctr" eaLnBrk="1" hangingPunct="1">
              <a:buClrTx/>
            </a:pPr>
            <a:r>
              <a:rPr lang="es-ES_tradnl" sz="2000" b="0" dirty="0"/>
              <a:t>Centro CV </a:t>
            </a:r>
          </a:p>
          <a:p>
            <a:pPr algn="ctr" eaLnBrk="1" hangingPunct="1">
              <a:buClrTx/>
            </a:pP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INHIBIDOR</a:t>
            </a:r>
          </a:p>
          <a:p>
            <a:pPr algn="ctr" eaLnBrk="1" hangingPunct="1">
              <a:buClrTx/>
            </a:pPr>
            <a:r>
              <a:rPr lang="es-ES_tradnl" dirty="0"/>
              <a:t>Bulbo </a:t>
            </a:r>
            <a:r>
              <a:rPr lang="es-ES_tradnl" dirty="0" err="1"/>
              <a:t>dorsomedial</a:t>
            </a:r>
            <a:endParaRPr lang="es-ES_tradnl" dirty="0"/>
          </a:p>
          <a:p>
            <a:pPr eaLnBrk="1" hangingPunct="1">
              <a:buClrTx/>
            </a:pPr>
            <a:r>
              <a:rPr lang="es-ES_tradnl" dirty="0"/>
              <a:t> </a:t>
            </a:r>
          </a:p>
          <a:p>
            <a:pPr eaLnBrk="1" hangingPunct="1">
              <a:buClrTx/>
            </a:pPr>
            <a:r>
              <a:rPr lang="es-ES_tradnl" dirty="0"/>
              <a:t>N. Ambiguo Ventral (N. X)=</a:t>
            </a:r>
            <a:endParaRPr lang="es-ES_tradnl" sz="1000" b="0" dirty="0"/>
          </a:p>
          <a:p>
            <a:pPr eaLnBrk="1" hangingPunct="1">
              <a:buClrTx/>
            </a:pPr>
            <a:r>
              <a:rPr lang="es-ES_tradnl" dirty="0">
                <a:solidFill>
                  <a:srgbClr val="0000CC"/>
                </a:solidFill>
              </a:rPr>
              <a:t>N.</a:t>
            </a:r>
            <a:r>
              <a:rPr lang="es-ES_tradnl" b="0" dirty="0">
                <a:solidFill>
                  <a:srgbClr val="0000CC"/>
                </a:solidFill>
              </a:rPr>
              <a:t> </a:t>
            </a:r>
            <a:r>
              <a:rPr lang="es-ES_tradnl" dirty="0">
                <a:solidFill>
                  <a:srgbClr val="0000CC"/>
                </a:solidFill>
              </a:rPr>
              <a:t>Parasimpáticas</a:t>
            </a:r>
            <a:r>
              <a:rPr lang="es-ES_tradnl" b="0" dirty="0"/>
              <a:t> </a:t>
            </a:r>
            <a:r>
              <a:rPr lang="es-ES_tradnl" dirty="0" err="1"/>
              <a:t>Pregangl</a:t>
            </a:r>
            <a:r>
              <a:rPr lang="es-ES_tradnl" dirty="0"/>
              <a:t>.</a:t>
            </a:r>
            <a:endParaRPr lang="es-ES_tradnl" b="0" dirty="0"/>
          </a:p>
          <a:p>
            <a:pPr eaLnBrk="1" hangingPunct="1">
              <a:buClrTx/>
            </a:pPr>
            <a:endParaRPr lang="es-ES_tradnl" sz="800" b="0" dirty="0"/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7013575" y="38100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279562" name="Text Box 10"/>
          <p:cNvSpPr txBox="1">
            <a:spLocks noChangeArrowheads="1"/>
          </p:cNvSpPr>
          <p:nvPr/>
        </p:nvSpPr>
        <p:spPr bwMode="auto">
          <a:xfrm>
            <a:off x="3060699" y="650875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0666" name="Text Box 3"/>
          <p:cNvSpPr txBox="1">
            <a:spLocks noChangeArrowheads="1"/>
          </p:cNvSpPr>
          <p:nvPr/>
        </p:nvSpPr>
        <p:spPr bwMode="auto">
          <a:xfrm>
            <a:off x="6726206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468313" y="549275"/>
            <a:ext cx="2232025" cy="369332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 dirty="0"/>
              <a:t>3. </a:t>
            </a:r>
            <a:r>
              <a:rPr lang="es-ES_tradnl" sz="1800" b="0" dirty="0" smtClean="0"/>
              <a:t>Centros en Tallo  </a:t>
            </a:r>
            <a:endParaRPr lang="es-ES_tradnl" sz="1800" b="0" dirty="0"/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462755" y="1047650"/>
            <a:ext cx="2233115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es-ES" b="0" dirty="0"/>
              <a:t>Coordinan </a:t>
            </a:r>
            <a:r>
              <a:rPr lang="es-ES" b="0" dirty="0" smtClean="0"/>
              <a:t>acciones</a:t>
            </a:r>
            <a:endParaRPr lang="es-ES" b="0" dirty="0"/>
          </a:p>
          <a:p>
            <a:pPr algn="ctr">
              <a:buClrTx/>
            </a:pPr>
            <a:r>
              <a:rPr lang="es-ES" b="0" dirty="0"/>
              <a:t>sistemas individuales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582862" y="2010909"/>
            <a:ext cx="3789363" cy="485775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400" b="0"/>
              <a:t>Centros Cardiovasculares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6" grpId="0"/>
      <p:bldP spid="279557" grpId="0" animBg="1"/>
      <p:bldP spid="279558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3603625" y="2825750"/>
            <a:ext cx="1793875" cy="8509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Centros CV</a:t>
            </a:r>
          </a:p>
          <a:p>
            <a:pPr algn="ctr" eaLnBrk="1" hangingPunct="1">
              <a:buClrTx/>
            </a:pPr>
            <a:r>
              <a:rPr lang="es-ES_tradnl" sz="2400" b="0"/>
              <a:t>Bulbo</a:t>
            </a:r>
          </a:p>
        </p:txBody>
      </p:sp>
      <p:sp>
        <p:nvSpPr>
          <p:cNvPr id="280579" name="Text Box 3"/>
          <p:cNvSpPr txBox="1">
            <a:spLocks noChangeArrowheads="1"/>
          </p:cNvSpPr>
          <p:nvPr/>
        </p:nvSpPr>
        <p:spPr bwMode="auto">
          <a:xfrm>
            <a:off x="755650" y="2420938"/>
            <a:ext cx="2016125" cy="1403350"/>
          </a:xfrm>
          <a:prstGeom prst="rect">
            <a:avLst/>
          </a:prstGeom>
          <a:solidFill>
            <a:srgbClr val="75DBFF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Aferentes </a:t>
            </a:r>
          </a:p>
          <a:p>
            <a:pPr algn="ctr" eaLnBrk="1" hangingPunct="1">
              <a:buClrTx/>
            </a:pPr>
            <a:r>
              <a:rPr lang="es-ES_tradnl" sz="1800" b="0"/>
              <a:t>Sensoriales</a:t>
            </a:r>
          </a:p>
          <a:p>
            <a:pPr algn="ctr" eaLnBrk="1" hangingPunct="1">
              <a:buClrTx/>
            </a:pPr>
            <a:r>
              <a:rPr lang="es-ES_tradnl" b="0"/>
              <a:t>Barorreceptores</a:t>
            </a:r>
          </a:p>
          <a:p>
            <a:pPr algn="ctr" eaLnBrk="1" hangingPunct="1">
              <a:buClrTx/>
            </a:pPr>
            <a:r>
              <a:rPr lang="es-ES_tradnl" b="0"/>
              <a:t>Quimiorreceptores</a:t>
            </a:r>
          </a:p>
          <a:p>
            <a:pPr algn="ctr" eaLnBrk="1" hangingPunct="1">
              <a:buClrTx/>
            </a:pPr>
            <a:r>
              <a:rPr lang="es-ES_tradnl" b="0"/>
              <a:t>N. Haz Solitario</a:t>
            </a:r>
          </a:p>
        </p:txBody>
      </p:sp>
      <p:sp>
        <p:nvSpPr>
          <p:cNvPr id="280580" name="Text Box 4"/>
          <p:cNvSpPr txBox="1">
            <a:spLocks noChangeArrowheads="1"/>
          </p:cNvSpPr>
          <p:nvPr/>
        </p:nvSpPr>
        <p:spPr bwMode="auto">
          <a:xfrm>
            <a:off x="3516968" y="5060950"/>
            <a:ext cx="1965603" cy="707886"/>
          </a:xfrm>
          <a:prstGeom prst="rect">
            <a:avLst/>
          </a:prstGeom>
          <a:solidFill>
            <a:srgbClr val="F9C3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 dirty="0"/>
              <a:t>Efectores</a:t>
            </a:r>
          </a:p>
          <a:p>
            <a:pPr algn="ctr" eaLnBrk="1" hangingPunct="1">
              <a:buClrTx/>
            </a:pPr>
            <a:r>
              <a:rPr lang="es-ES_tradnl" sz="2000" b="0" dirty="0" smtClean="0"/>
              <a:t>Corazón, </a:t>
            </a:r>
            <a:r>
              <a:rPr lang="es-ES_tradnl" sz="2000" b="0" dirty="0"/>
              <a:t>Vasos</a:t>
            </a: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3203575" y="1330325"/>
            <a:ext cx="2568575" cy="730250"/>
          </a:xfrm>
          <a:prstGeom prst="rect">
            <a:avLst/>
          </a:prstGeom>
          <a:solidFill>
            <a:srgbClr val="DAF4AA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Centros superiores</a:t>
            </a:r>
          </a:p>
          <a:p>
            <a:pPr algn="ctr" eaLnBrk="1" hangingPunct="1">
              <a:buClrTx/>
            </a:pPr>
            <a:r>
              <a:rPr lang="es-ES_tradnl" sz="2000" b="0"/>
              <a:t>Corteza-Hipotálamo</a:t>
            </a:r>
          </a:p>
        </p:txBody>
      </p:sp>
      <p:sp>
        <p:nvSpPr>
          <p:cNvPr id="280582" name="Line 6"/>
          <p:cNvSpPr>
            <a:spLocks noChangeShapeType="1"/>
          </p:cNvSpPr>
          <p:nvPr/>
        </p:nvSpPr>
        <p:spPr bwMode="auto">
          <a:xfrm>
            <a:off x="2843213" y="3213100"/>
            <a:ext cx="720725" cy="0"/>
          </a:xfrm>
          <a:prstGeom prst="line">
            <a:avLst/>
          </a:prstGeom>
          <a:noFill/>
          <a:ln w="38100">
            <a:solidFill>
              <a:srgbClr val="6699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0583" name="Line 7"/>
          <p:cNvSpPr>
            <a:spLocks noChangeShapeType="1"/>
          </p:cNvSpPr>
          <p:nvPr/>
        </p:nvSpPr>
        <p:spPr bwMode="auto">
          <a:xfrm>
            <a:off x="4500563" y="2060575"/>
            <a:ext cx="0" cy="71913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0584" name="Line 8"/>
          <p:cNvSpPr>
            <a:spLocks noChangeShapeType="1"/>
          </p:cNvSpPr>
          <p:nvPr/>
        </p:nvSpPr>
        <p:spPr bwMode="auto">
          <a:xfrm>
            <a:off x="3492500" y="4437063"/>
            <a:ext cx="576263" cy="576262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40161" dir="42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0585" name="Text Box 9"/>
          <p:cNvSpPr txBox="1">
            <a:spLocks noChangeArrowheads="1"/>
          </p:cNvSpPr>
          <p:nvPr/>
        </p:nvSpPr>
        <p:spPr bwMode="auto">
          <a:xfrm>
            <a:off x="2555875" y="3932238"/>
            <a:ext cx="1609725" cy="485775"/>
          </a:xfrm>
          <a:prstGeom prst="rect">
            <a:avLst/>
          </a:prstGeom>
          <a:solidFill>
            <a:srgbClr val="F4C8D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Excitador</a:t>
            </a:r>
          </a:p>
        </p:txBody>
      </p:sp>
      <p:sp>
        <p:nvSpPr>
          <p:cNvPr id="280586" name="Text Box 10"/>
          <p:cNvSpPr txBox="1">
            <a:spLocks noChangeArrowheads="1"/>
          </p:cNvSpPr>
          <p:nvPr/>
        </p:nvSpPr>
        <p:spPr bwMode="auto">
          <a:xfrm>
            <a:off x="4675188" y="3932238"/>
            <a:ext cx="1554162" cy="485775"/>
          </a:xfrm>
          <a:prstGeom prst="rect">
            <a:avLst/>
          </a:prstGeom>
          <a:solidFill>
            <a:srgbClr val="B3D9FB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Inhibidor</a:t>
            </a:r>
          </a:p>
        </p:txBody>
      </p:sp>
      <p:sp>
        <p:nvSpPr>
          <p:cNvPr id="280587" name="Line 11"/>
          <p:cNvSpPr>
            <a:spLocks noChangeShapeType="1"/>
          </p:cNvSpPr>
          <p:nvPr/>
        </p:nvSpPr>
        <p:spPr bwMode="auto">
          <a:xfrm flipH="1">
            <a:off x="4716463" y="4437063"/>
            <a:ext cx="792162" cy="576262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6156325" y="2852738"/>
            <a:ext cx="1836738" cy="730250"/>
          </a:xfrm>
          <a:prstGeom prst="rect">
            <a:avLst/>
          </a:prstGeom>
          <a:solidFill>
            <a:srgbClr val="EFFFC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Centros Resp.</a:t>
            </a:r>
          </a:p>
          <a:p>
            <a:pPr algn="ctr" eaLnBrk="1" hangingPunct="1">
              <a:buClrTx/>
            </a:pPr>
            <a:r>
              <a:rPr lang="es-ES_tradnl" sz="2000" b="0"/>
              <a:t>Tallo</a:t>
            </a:r>
          </a:p>
        </p:txBody>
      </p:sp>
      <p:sp>
        <p:nvSpPr>
          <p:cNvPr id="280589" name="Line 13"/>
          <p:cNvSpPr>
            <a:spLocks noChangeShapeType="1"/>
          </p:cNvSpPr>
          <p:nvPr/>
        </p:nvSpPr>
        <p:spPr bwMode="auto">
          <a:xfrm flipH="1">
            <a:off x="5435600" y="3213100"/>
            <a:ext cx="720725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0591" name="Text Box 15"/>
          <p:cNvSpPr txBox="1">
            <a:spLocks noChangeArrowheads="1"/>
          </p:cNvSpPr>
          <p:nvPr/>
        </p:nvSpPr>
        <p:spPr bwMode="auto">
          <a:xfrm>
            <a:off x="2857727" y="501134"/>
            <a:ext cx="86201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696" name="Text Box 17"/>
          <p:cNvSpPr txBox="1">
            <a:spLocks noChangeArrowheads="1"/>
          </p:cNvSpPr>
          <p:nvPr/>
        </p:nvSpPr>
        <p:spPr bwMode="auto">
          <a:xfrm>
            <a:off x="7011988" y="38100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71698" name="Line 20"/>
          <p:cNvSpPr>
            <a:spLocks noChangeShapeType="1"/>
          </p:cNvSpPr>
          <p:nvPr/>
        </p:nvSpPr>
        <p:spPr bwMode="auto">
          <a:xfrm>
            <a:off x="3924300" y="3716338"/>
            <a:ext cx="0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71699" name="Line 21"/>
          <p:cNvSpPr>
            <a:spLocks noChangeShapeType="1"/>
          </p:cNvSpPr>
          <p:nvPr/>
        </p:nvSpPr>
        <p:spPr bwMode="auto">
          <a:xfrm>
            <a:off x="4932363" y="3716338"/>
            <a:ext cx="0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71700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947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1" name="Text Box 37"/>
          <p:cNvSpPr txBox="1">
            <a:spLocks noChangeArrowheads="1"/>
          </p:cNvSpPr>
          <p:nvPr/>
        </p:nvSpPr>
        <p:spPr bwMode="auto">
          <a:xfrm>
            <a:off x="406401" y="516523"/>
            <a:ext cx="2365374" cy="369332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 dirty="0"/>
              <a:t>3. </a:t>
            </a:r>
            <a:r>
              <a:rPr lang="es-ES_tradnl" sz="1800" b="0" dirty="0" smtClean="0"/>
              <a:t>Centros en Tallo  </a:t>
            </a:r>
            <a:endParaRPr lang="es-ES_tradnl" sz="18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0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0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0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80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80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80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280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 animBg="1"/>
      <p:bldP spid="280580" grpId="0" animBg="1"/>
      <p:bldP spid="280581" grpId="0" animBg="1"/>
      <p:bldP spid="280582" grpId="0" animBg="1"/>
      <p:bldP spid="280583" grpId="0" animBg="1"/>
      <p:bldP spid="280584" grpId="0" animBg="1"/>
      <p:bldP spid="280585" grpId="0" animBg="1"/>
      <p:bldP spid="280586" grpId="0" animBg="1"/>
      <p:bldP spid="280587" grpId="0" animBg="1"/>
      <p:bldP spid="280588" grpId="0" animBg="1"/>
      <p:bldP spid="280589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916238" y="1436688"/>
            <a:ext cx="3311525" cy="485775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400" b="0" dirty="0"/>
              <a:t>Centros Respiratorios</a:t>
            </a:r>
          </a:p>
        </p:txBody>
      </p:sp>
      <p:sp>
        <p:nvSpPr>
          <p:cNvPr id="281603" name="Text Box 3"/>
          <p:cNvSpPr txBox="1">
            <a:spLocks noChangeArrowheads="1"/>
          </p:cNvSpPr>
          <p:nvPr/>
        </p:nvSpPr>
        <p:spPr bwMode="auto">
          <a:xfrm>
            <a:off x="2771775" y="2133600"/>
            <a:ext cx="3568700" cy="669925"/>
          </a:xfrm>
          <a:prstGeom prst="rect">
            <a:avLst/>
          </a:prstGeom>
          <a:noFill/>
          <a:ln w="28575" algn="ctr">
            <a:solidFill>
              <a:srgbClr val="638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/>
              <a:t>Células bulbo dorsal Inspiración</a:t>
            </a:r>
          </a:p>
          <a:p>
            <a:pPr eaLnBrk="1" hangingPunct="1">
              <a:buClrTx/>
            </a:pPr>
            <a:r>
              <a:rPr lang="es-ES_tradnl" sz="1800" b="0"/>
              <a:t>Células bulbo ventral Espiración</a:t>
            </a:r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900113" y="3709988"/>
            <a:ext cx="3065462" cy="2154237"/>
          </a:xfrm>
          <a:prstGeom prst="rect">
            <a:avLst/>
          </a:prstGeom>
          <a:solidFill>
            <a:srgbClr val="E1F2F3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_tradnl" sz="1000"/>
          </a:p>
          <a:p>
            <a:pPr eaLnBrk="1" hangingPunct="1">
              <a:buClrTx/>
            </a:pPr>
            <a:r>
              <a:rPr lang="es-ES_tradnl">
                <a:solidFill>
                  <a:srgbClr val="CC0000"/>
                </a:solidFill>
              </a:rPr>
              <a:t>*</a:t>
            </a:r>
            <a:r>
              <a:rPr lang="es-ES_tradnl" b="0"/>
              <a:t> </a:t>
            </a:r>
            <a:r>
              <a:rPr lang="es-ES_tradnl"/>
              <a:t>Niveles locales de CO</a:t>
            </a:r>
            <a:r>
              <a:rPr lang="es-ES_tradnl" baseline="-25000"/>
              <a:t>2</a:t>
            </a:r>
          </a:p>
          <a:p>
            <a:pPr eaLnBrk="1" hangingPunct="1">
              <a:buClrTx/>
            </a:pPr>
            <a:endParaRPr lang="es-ES_tradnl" sz="1200" baseline="-25000"/>
          </a:p>
          <a:p>
            <a:pPr eaLnBrk="1" hangingPunct="1">
              <a:buClrTx/>
            </a:pPr>
            <a:r>
              <a:rPr lang="es-ES_tradnl">
                <a:solidFill>
                  <a:srgbClr val="CC0000"/>
                </a:solidFill>
              </a:rPr>
              <a:t>*</a:t>
            </a:r>
            <a:r>
              <a:rPr lang="es-ES_tradnl"/>
              <a:t> Entrada periferia:</a:t>
            </a:r>
          </a:p>
          <a:p>
            <a:pPr eaLnBrk="1" hangingPunct="1">
              <a:buClrTx/>
            </a:pPr>
            <a:r>
              <a:rPr lang="es-ES_tradnl"/>
              <a:t>   -O</a:t>
            </a:r>
            <a:r>
              <a:rPr lang="es-ES_tradnl" baseline="-25000"/>
              <a:t>2 </a:t>
            </a:r>
            <a:r>
              <a:rPr lang="es-ES_tradnl"/>
              <a:t>en sangre   </a:t>
            </a:r>
          </a:p>
          <a:p>
            <a:pPr eaLnBrk="1" hangingPunct="1">
              <a:buClrTx/>
            </a:pPr>
            <a:r>
              <a:rPr lang="es-ES_tradnl"/>
              <a:t>   -R. estiramiento pulmones</a:t>
            </a:r>
          </a:p>
          <a:p>
            <a:pPr eaLnBrk="1" hangingPunct="1">
              <a:buClrTx/>
            </a:pPr>
            <a:endParaRPr lang="es-ES_tradnl" sz="1200"/>
          </a:p>
          <a:p>
            <a:pPr eaLnBrk="1" hangingPunct="1">
              <a:buClrTx/>
            </a:pPr>
            <a:r>
              <a:rPr lang="es-ES_tradnl">
                <a:solidFill>
                  <a:srgbClr val="CC0000"/>
                </a:solidFill>
              </a:rPr>
              <a:t>*</a:t>
            </a:r>
            <a:r>
              <a:rPr lang="es-ES_tradnl"/>
              <a:t> Señales de Centros CV y</a:t>
            </a:r>
          </a:p>
          <a:p>
            <a:pPr eaLnBrk="1" hangingPunct="1">
              <a:buClrTx/>
            </a:pPr>
            <a:r>
              <a:rPr lang="es-ES_tradnl"/>
              <a:t>  Superiores</a:t>
            </a:r>
          </a:p>
          <a:p>
            <a:pPr eaLnBrk="1" hangingPunct="1">
              <a:buClrTx/>
            </a:pPr>
            <a:endParaRPr lang="es-ES_tradnl" sz="80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284663" y="3716338"/>
            <a:ext cx="3960812" cy="2136775"/>
          </a:xfrm>
          <a:prstGeom prst="rect">
            <a:avLst/>
          </a:prstGeom>
          <a:solidFill>
            <a:srgbClr val="F0DFF5"/>
          </a:solidFill>
          <a:ln w="28575" algn="ctr">
            <a:solidFill>
              <a:srgbClr val="7838E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_tradnl" sz="1000" b="0" dirty="0"/>
          </a:p>
          <a:p>
            <a:pPr eaLnBrk="1" hangingPunct="1">
              <a:buClrTx/>
            </a:pPr>
            <a:r>
              <a:rPr lang="es-ES_tradnl" dirty="0"/>
              <a:t>Estimulan:</a:t>
            </a:r>
          </a:p>
          <a:p>
            <a:pPr eaLnBrk="1" hangingPunct="1">
              <a:buClrTx/>
            </a:pPr>
            <a:endParaRPr lang="es-ES_tradnl" sz="800" dirty="0"/>
          </a:p>
          <a:p>
            <a:pPr eaLnBrk="1" hangingPunct="1">
              <a:buClrTx/>
            </a:pPr>
            <a:r>
              <a:rPr lang="es-ES_tradnl" dirty="0"/>
              <a:t>  </a:t>
            </a:r>
            <a:r>
              <a:rPr lang="es-ES_tradnl" dirty="0">
                <a:solidFill>
                  <a:srgbClr val="800080"/>
                </a:solidFill>
              </a:rPr>
              <a:t> *</a:t>
            </a:r>
            <a:r>
              <a:rPr lang="es-ES_tradnl" dirty="0"/>
              <a:t> Diafragma </a:t>
            </a:r>
          </a:p>
          <a:p>
            <a:pPr eaLnBrk="1" hangingPunct="1">
              <a:buClrTx/>
            </a:pPr>
            <a:r>
              <a:rPr lang="es-ES_tradnl" dirty="0"/>
              <a:t>     (N. frénico, médula cervical)</a:t>
            </a:r>
          </a:p>
          <a:p>
            <a:pPr eaLnBrk="1" hangingPunct="1">
              <a:buClrTx/>
            </a:pPr>
            <a:endParaRPr lang="es-ES_tradnl" sz="800" dirty="0"/>
          </a:p>
          <a:p>
            <a:pPr eaLnBrk="1" hangingPunct="1">
              <a:buClrTx/>
            </a:pPr>
            <a:r>
              <a:rPr lang="es-ES_tradnl" dirty="0"/>
              <a:t>   </a:t>
            </a:r>
            <a:r>
              <a:rPr lang="es-ES_tradnl" dirty="0">
                <a:solidFill>
                  <a:srgbClr val="800080"/>
                </a:solidFill>
              </a:rPr>
              <a:t>* </a:t>
            </a:r>
            <a:r>
              <a:rPr lang="es-ES_tradnl" dirty="0"/>
              <a:t>Músculos torácicos y abdominales </a:t>
            </a:r>
          </a:p>
          <a:p>
            <a:pPr eaLnBrk="1" hangingPunct="1">
              <a:buClrTx/>
            </a:pPr>
            <a:r>
              <a:rPr lang="es-ES_tradnl" dirty="0"/>
              <a:t>     (N. espinales somáticos, médula  </a:t>
            </a:r>
          </a:p>
          <a:p>
            <a:pPr eaLnBrk="1" hangingPunct="1">
              <a:buClrTx/>
            </a:pPr>
            <a:r>
              <a:rPr lang="es-ES_tradnl" dirty="0"/>
              <a:t>      </a:t>
            </a:r>
            <a:r>
              <a:rPr lang="es-ES_tradnl" dirty="0" err="1"/>
              <a:t>toracolumbar</a:t>
            </a:r>
            <a:r>
              <a:rPr lang="es-ES_tradnl" b="0" dirty="0"/>
              <a:t>)</a:t>
            </a:r>
            <a:endParaRPr lang="es-ES_tradnl" sz="800" b="0" dirty="0"/>
          </a:p>
          <a:p>
            <a:pPr eaLnBrk="1" hangingPunct="1">
              <a:buClrTx/>
            </a:pPr>
            <a:endParaRPr lang="es-ES_tradnl" sz="1000" b="0" dirty="0"/>
          </a:p>
        </p:txBody>
      </p:sp>
      <p:sp>
        <p:nvSpPr>
          <p:cNvPr id="281608" name="Text Box 8"/>
          <p:cNvSpPr txBox="1">
            <a:spLocks noChangeArrowheads="1"/>
          </p:cNvSpPr>
          <p:nvPr/>
        </p:nvSpPr>
        <p:spPr bwMode="auto">
          <a:xfrm>
            <a:off x="2867163" y="398936"/>
            <a:ext cx="92315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1609" name="Rectangle 9"/>
          <p:cNvSpPr>
            <a:spLocks noChangeArrowheads="1"/>
          </p:cNvSpPr>
          <p:nvPr/>
        </p:nvSpPr>
        <p:spPr bwMode="auto">
          <a:xfrm>
            <a:off x="5292725" y="3141663"/>
            <a:ext cx="1943100" cy="395287"/>
          </a:xfrm>
          <a:prstGeom prst="rect">
            <a:avLst/>
          </a:prstGeom>
          <a:solidFill>
            <a:srgbClr val="E5FF9B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</a:pPr>
            <a:r>
              <a:rPr lang="es-ES_tradnl" sz="1800" b="0"/>
              <a:t>N. Respiratorias</a:t>
            </a:r>
            <a:endParaRPr lang="es-ES" sz="1800" b="0"/>
          </a:p>
        </p:txBody>
      </p:sp>
      <p:sp>
        <p:nvSpPr>
          <p:cNvPr id="281610" name="Rectangle 10"/>
          <p:cNvSpPr>
            <a:spLocks noChangeArrowheads="1"/>
          </p:cNvSpPr>
          <p:nvPr/>
        </p:nvSpPr>
        <p:spPr bwMode="auto">
          <a:xfrm>
            <a:off x="971550" y="3178175"/>
            <a:ext cx="2789238" cy="395288"/>
          </a:xfrm>
          <a:prstGeom prst="rect">
            <a:avLst/>
          </a:prstGeom>
          <a:solidFill>
            <a:srgbClr val="8FC2F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</a:pPr>
            <a:r>
              <a:rPr lang="es-ES_tradnl" sz="1800" b="0"/>
              <a:t>Control N. Respiratorias</a:t>
            </a:r>
          </a:p>
        </p:txBody>
      </p:sp>
      <p:sp>
        <p:nvSpPr>
          <p:cNvPr id="72714" name="Text Box 12"/>
          <p:cNvSpPr txBox="1">
            <a:spLocks noChangeArrowheads="1"/>
          </p:cNvSpPr>
          <p:nvPr/>
        </p:nvSpPr>
        <p:spPr bwMode="auto">
          <a:xfrm>
            <a:off x="7011988" y="38100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72716" name="Text Box 3"/>
          <p:cNvSpPr txBox="1">
            <a:spLocks noChangeArrowheads="1"/>
          </p:cNvSpPr>
          <p:nvPr/>
        </p:nvSpPr>
        <p:spPr bwMode="auto">
          <a:xfrm>
            <a:off x="6732240" y="6536377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468313" y="501134"/>
            <a:ext cx="2232025" cy="369332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 dirty="0"/>
              <a:t>3. </a:t>
            </a:r>
            <a:r>
              <a:rPr lang="es-ES_tradnl" sz="1800" b="0" dirty="0" smtClean="0"/>
              <a:t>Centros en Tallo  </a:t>
            </a:r>
            <a:endParaRPr lang="es-ES_tradnl" sz="1800" b="0" dirty="0"/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468313" y="990600"/>
            <a:ext cx="2233115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es-ES" b="0" dirty="0"/>
              <a:t>Coordinan </a:t>
            </a:r>
            <a:r>
              <a:rPr lang="es-ES" b="0" dirty="0" smtClean="0"/>
              <a:t>acciones</a:t>
            </a:r>
            <a:endParaRPr lang="es-ES" b="0" dirty="0"/>
          </a:p>
          <a:p>
            <a:pPr algn="ctr">
              <a:buClrTx/>
            </a:pPr>
            <a:r>
              <a:rPr lang="es-ES" b="0" dirty="0"/>
              <a:t>sistemas individuales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81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animBg="1"/>
      <p:bldP spid="281604" grpId="0" animBg="1"/>
      <p:bldP spid="281605" grpId="0" animBg="1"/>
      <p:bldP spid="281609" grpId="0" animBg="1"/>
      <p:bldP spid="281610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3448050" y="2825750"/>
            <a:ext cx="2112963" cy="1155700"/>
          </a:xfrm>
          <a:prstGeom prst="rect">
            <a:avLst/>
          </a:prstGeom>
          <a:solidFill>
            <a:srgbClr val="E2FF8F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Centros </a:t>
            </a:r>
          </a:p>
          <a:p>
            <a:pPr algn="ctr" eaLnBrk="1" hangingPunct="1">
              <a:buClrTx/>
            </a:pPr>
            <a:r>
              <a:rPr lang="es-ES_tradnl" sz="2400" b="0"/>
              <a:t>Respiratorios</a:t>
            </a:r>
          </a:p>
          <a:p>
            <a:pPr algn="ctr" eaLnBrk="1" hangingPunct="1">
              <a:buClrTx/>
            </a:pPr>
            <a:r>
              <a:rPr lang="es-ES_tradnl" sz="2000" b="0"/>
              <a:t>Bulbo</a:t>
            </a:r>
          </a:p>
        </p:txBody>
      </p:sp>
      <p:sp>
        <p:nvSpPr>
          <p:cNvPr id="282627" name="Text Box 3"/>
          <p:cNvSpPr txBox="1">
            <a:spLocks noChangeArrowheads="1"/>
          </p:cNvSpPr>
          <p:nvPr/>
        </p:nvSpPr>
        <p:spPr bwMode="auto">
          <a:xfrm>
            <a:off x="1563688" y="3033713"/>
            <a:ext cx="1152525" cy="395287"/>
          </a:xfrm>
          <a:prstGeom prst="rect">
            <a:avLst/>
          </a:prstGeom>
          <a:solidFill>
            <a:srgbClr val="AFEA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</a:t>
            </a:r>
            <a:r>
              <a:rPr lang="es-ES_tradnl" sz="1800" b="0" baseline="-25000"/>
              <a:t>2 </a:t>
            </a:r>
            <a:r>
              <a:rPr lang="es-ES_tradnl" sz="1800" b="0"/>
              <a:t>local</a:t>
            </a:r>
            <a:endParaRPr lang="es-ES_tradnl" b="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3633788" y="836613"/>
            <a:ext cx="1801812" cy="1158875"/>
          </a:xfrm>
          <a:prstGeom prst="rect">
            <a:avLst/>
          </a:prstGeom>
          <a:solidFill>
            <a:srgbClr val="F7FFE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C. Superiores</a:t>
            </a:r>
          </a:p>
          <a:p>
            <a:pPr algn="ctr" eaLnBrk="1" hangingPunct="1">
              <a:buClrTx/>
            </a:pPr>
            <a:r>
              <a:rPr lang="es-ES_tradnl"/>
              <a:t>Corteza</a:t>
            </a:r>
          </a:p>
          <a:p>
            <a:pPr algn="ctr" eaLnBrk="1" hangingPunct="1">
              <a:buClrTx/>
            </a:pPr>
            <a:r>
              <a:rPr lang="es-ES_tradnl"/>
              <a:t>S. Límbico</a:t>
            </a:r>
          </a:p>
          <a:p>
            <a:pPr algn="ctr" eaLnBrk="1" hangingPunct="1">
              <a:buClrTx/>
            </a:pPr>
            <a:r>
              <a:rPr lang="es-ES_tradnl"/>
              <a:t>Hipotálamo</a:t>
            </a:r>
          </a:p>
        </p:txBody>
      </p:sp>
      <p:sp>
        <p:nvSpPr>
          <p:cNvPr id="282629" name="Line 5"/>
          <p:cNvSpPr>
            <a:spLocks noChangeShapeType="1"/>
          </p:cNvSpPr>
          <p:nvPr/>
        </p:nvSpPr>
        <p:spPr bwMode="auto">
          <a:xfrm>
            <a:off x="2771775" y="3213100"/>
            <a:ext cx="720725" cy="0"/>
          </a:xfrm>
          <a:prstGeom prst="line">
            <a:avLst/>
          </a:prstGeom>
          <a:noFill/>
          <a:ln w="38100">
            <a:solidFill>
              <a:srgbClr val="4BD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2630" name="Line 6"/>
          <p:cNvSpPr>
            <a:spLocks noChangeShapeType="1"/>
          </p:cNvSpPr>
          <p:nvPr/>
        </p:nvSpPr>
        <p:spPr bwMode="auto">
          <a:xfrm>
            <a:off x="4500563" y="2060575"/>
            <a:ext cx="0" cy="71913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2631" name="Text Box 7"/>
          <p:cNvSpPr txBox="1">
            <a:spLocks noChangeArrowheads="1"/>
          </p:cNvSpPr>
          <p:nvPr/>
        </p:nvSpPr>
        <p:spPr bwMode="auto">
          <a:xfrm>
            <a:off x="6156325" y="3003550"/>
            <a:ext cx="1836738" cy="425450"/>
          </a:xfrm>
          <a:prstGeom prst="rect">
            <a:avLst/>
          </a:prstGeom>
          <a:solidFill>
            <a:srgbClr val="F7FFE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Centro CV</a:t>
            </a:r>
          </a:p>
        </p:txBody>
      </p:sp>
      <p:sp>
        <p:nvSpPr>
          <p:cNvPr id="282632" name="Line 8"/>
          <p:cNvSpPr>
            <a:spLocks noChangeShapeType="1"/>
          </p:cNvSpPr>
          <p:nvPr/>
        </p:nvSpPr>
        <p:spPr bwMode="auto">
          <a:xfrm flipH="1">
            <a:off x="5435600" y="3213100"/>
            <a:ext cx="720725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2633" name="Text Box 9"/>
          <p:cNvSpPr txBox="1">
            <a:spLocks noChangeArrowheads="1"/>
          </p:cNvSpPr>
          <p:nvPr/>
        </p:nvSpPr>
        <p:spPr bwMode="auto">
          <a:xfrm>
            <a:off x="1763713" y="4010025"/>
            <a:ext cx="1238250" cy="395288"/>
          </a:xfrm>
          <a:prstGeom prst="rect">
            <a:avLst/>
          </a:prstGeom>
          <a:solidFill>
            <a:srgbClr val="AFEA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/>
              <a:t>O</a:t>
            </a:r>
            <a:r>
              <a:rPr lang="es-ES_tradnl" sz="1800" b="0" baseline="-25000"/>
              <a:t>2 </a:t>
            </a:r>
            <a:r>
              <a:rPr lang="es-ES_tradnl" sz="1800" b="0"/>
              <a:t>sangre</a:t>
            </a:r>
          </a:p>
        </p:txBody>
      </p:sp>
      <p:sp>
        <p:nvSpPr>
          <p:cNvPr id="282634" name="Text Box 10"/>
          <p:cNvSpPr txBox="1">
            <a:spLocks noChangeArrowheads="1"/>
          </p:cNvSpPr>
          <p:nvPr/>
        </p:nvSpPr>
        <p:spPr bwMode="auto">
          <a:xfrm>
            <a:off x="5961063" y="4076700"/>
            <a:ext cx="1647825" cy="669925"/>
          </a:xfrm>
          <a:prstGeom prst="rect">
            <a:avLst/>
          </a:prstGeom>
          <a:solidFill>
            <a:srgbClr val="AFEA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Estiramiento </a:t>
            </a:r>
          </a:p>
          <a:p>
            <a:pPr algn="ctr" eaLnBrk="1" hangingPunct="1">
              <a:buClrTx/>
            </a:pPr>
            <a:r>
              <a:rPr lang="es-ES_tradnl" sz="1800" b="0"/>
              <a:t>Pulmonar</a:t>
            </a:r>
          </a:p>
        </p:txBody>
      </p:sp>
      <p:sp>
        <p:nvSpPr>
          <p:cNvPr id="282635" name="AutoShape 11"/>
          <p:cNvSpPr>
            <a:spLocks noChangeArrowheads="1"/>
          </p:cNvSpPr>
          <p:nvPr/>
        </p:nvSpPr>
        <p:spPr bwMode="auto">
          <a:xfrm>
            <a:off x="4356100" y="4221163"/>
            <a:ext cx="431800" cy="863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88BE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36" name="Text Box 12"/>
          <p:cNvSpPr txBox="1">
            <a:spLocks noChangeArrowheads="1"/>
          </p:cNvSpPr>
          <p:nvPr/>
        </p:nvSpPr>
        <p:spPr bwMode="auto">
          <a:xfrm>
            <a:off x="3013075" y="5210175"/>
            <a:ext cx="3168650" cy="730250"/>
          </a:xfrm>
          <a:prstGeom prst="rect">
            <a:avLst/>
          </a:prstGeom>
          <a:solidFill>
            <a:srgbClr val="EAD4F8"/>
          </a:solidFill>
          <a:ln w="28575">
            <a:solidFill>
              <a:srgbClr val="C88BE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Músculos Respiratorios</a:t>
            </a:r>
          </a:p>
          <a:p>
            <a:pPr algn="ctr" eaLnBrk="1" hangingPunct="1">
              <a:buClrTx/>
            </a:pPr>
            <a:r>
              <a:rPr lang="es-ES_tradnl" sz="2000" b="0"/>
              <a:t>Diafragma-Intercostales</a:t>
            </a:r>
          </a:p>
        </p:txBody>
      </p:sp>
      <p:sp>
        <p:nvSpPr>
          <p:cNvPr id="282637" name="Line 13"/>
          <p:cNvSpPr>
            <a:spLocks noChangeShapeType="1"/>
          </p:cNvSpPr>
          <p:nvPr/>
        </p:nvSpPr>
        <p:spPr bwMode="auto">
          <a:xfrm flipV="1">
            <a:off x="2987675" y="3716338"/>
            <a:ext cx="576263" cy="503237"/>
          </a:xfrm>
          <a:prstGeom prst="line">
            <a:avLst/>
          </a:prstGeom>
          <a:noFill/>
          <a:ln w="38100">
            <a:solidFill>
              <a:srgbClr val="4BD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2638" name="Line 14"/>
          <p:cNvSpPr>
            <a:spLocks noChangeShapeType="1"/>
          </p:cNvSpPr>
          <p:nvPr/>
        </p:nvSpPr>
        <p:spPr bwMode="auto">
          <a:xfrm flipH="1" flipV="1">
            <a:off x="5292725" y="3716338"/>
            <a:ext cx="647700" cy="576262"/>
          </a:xfrm>
          <a:prstGeom prst="line">
            <a:avLst/>
          </a:prstGeom>
          <a:noFill/>
          <a:ln w="38100">
            <a:solidFill>
              <a:srgbClr val="4BD0FF"/>
            </a:solidFill>
            <a:round/>
            <a:headEnd/>
            <a:tailEnd type="triangle" w="med" len="med"/>
          </a:ln>
          <a:effectLst>
            <a:outerShdw dist="56796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2639" name="Text Box 15"/>
          <p:cNvSpPr txBox="1">
            <a:spLocks noChangeArrowheads="1"/>
          </p:cNvSpPr>
          <p:nvPr/>
        </p:nvSpPr>
        <p:spPr bwMode="auto">
          <a:xfrm>
            <a:off x="827088" y="1268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2640" name="Text Box 16"/>
          <p:cNvSpPr txBox="1">
            <a:spLocks noChangeArrowheads="1"/>
          </p:cNvSpPr>
          <p:nvPr/>
        </p:nvSpPr>
        <p:spPr bwMode="auto">
          <a:xfrm>
            <a:off x="1187450" y="1268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3745" name="Text Box 18"/>
          <p:cNvSpPr txBox="1">
            <a:spLocks noChangeArrowheads="1"/>
          </p:cNvSpPr>
          <p:nvPr/>
        </p:nvSpPr>
        <p:spPr bwMode="auto">
          <a:xfrm>
            <a:off x="7011988" y="38100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73746" name="Text Box 3"/>
          <p:cNvSpPr txBox="1">
            <a:spLocks noChangeArrowheads="1"/>
          </p:cNvSpPr>
          <p:nvPr/>
        </p:nvSpPr>
        <p:spPr bwMode="auto">
          <a:xfrm>
            <a:off x="6718682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2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2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2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2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82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82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8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82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2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82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282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animBg="1"/>
      <p:bldP spid="282628" grpId="0" animBg="1"/>
      <p:bldP spid="282629" grpId="0" animBg="1"/>
      <p:bldP spid="282630" grpId="0" animBg="1"/>
      <p:bldP spid="282631" grpId="0" animBg="1"/>
      <p:bldP spid="282632" grpId="0" animBg="1"/>
      <p:bldP spid="282633" grpId="0" animBg="1"/>
      <p:bldP spid="282634" grpId="0" animBg="1"/>
      <p:bldP spid="282635" grpId="0" animBg="1"/>
      <p:bldP spid="282636" grpId="0" animBg="1"/>
      <p:bldP spid="282637" grpId="0" animBg="1"/>
      <p:bldP spid="282638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5" name="Text Box 3"/>
          <p:cNvSpPr txBox="1">
            <a:spLocks noChangeArrowheads="1"/>
          </p:cNvSpPr>
          <p:nvPr/>
        </p:nvSpPr>
        <p:spPr bwMode="auto">
          <a:xfrm>
            <a:off x="3810000" y="571500"/>
            <a:ext cx="1524000" cy="547688"/>
          </a:xfrm>
          <a:prstGeom prst="rect">
            <a:avLst/>
          </a:prstGeom>
          <a:solidFill>
            <a:srgbClr val="F9FBB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800" b="0"/>
              <a:t>Corteza</a:t>
            </a:r>
          </a:p>
        </p:txBody>
      </p:sp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3021013" y="4365625"/>
            <a:ext cx="3100387" cy="700088"/>
          </a:xfrm>
          <a:prstGeom prst="rect">
            <a:avLst/>
          </a:prstGeom>
          <a:solidFill>
            <a:srgbClr val="B4D5F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Reflejo Medular Micción</a:t>
            </a:r>
          </a:p>
          <a:p>
            <a:pPr algn="ctr" eaLnBrk="1" hangingPunct="1">
              <a:buClrTx/>
            </a:pPr>
            <a:r>
              <a:rPr lang="es-ES_tradnl" sz="1800"/>
              <a:t>S2-S4</a:t>
            </a:r>
          </a:p>
        </p:txBody>
      </p:sp>
      <p:sp>
        <p:nvSpPr>
          <p:cNvPr id="284677" name="Text Box 5"/>
          <p:cNvSpPr txBox="1">
            <a:spLocks noChangeArrowheads="1"/>
          </p:cNvSpPr>
          <p:nvPr/>
        </p:nvSpPr>
        <p:spPr bwMode="auto">
          <a:xfrm>
            <a:off x="2259013" y="2990850"/>
            <a:ext cx="2122487" cy="425450"/>
          </a:xfrm>
          <a:prstGeom prst="rect">
            <a:avLst/>
          </a:prstGeom>
          <a:solidFill>
            <a:srgbClr val="E1FF8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Almacenamiento</a:t>
            </a:r>
          </a:p>
        </p:txBody>
      </p:sp>
      <p:sp>
        <p:nvSpPr>
          <p:cNvPr id="284678" name="Text Box 6"/>
          <p:cNvSpPr txBox="1">
            <a:spLocks noChangeArrowheads="1"/>
          </p:cNvSpPr>
          <p:nvPr/>
        </p:nvSpPr>
        <p:spPr bwMode="auto">
          <a:xfrm>
            <a:off x="4929188" y="2990850"/>
            <a:ext cx="1633537" cy="425450"/>
          </a:xfrm>
          <a:prstGeom prst="rect">
            <a:avLst/>
          </a:prstGeom>
          <a:solidFill>
            <a:srgbClr val="E1FF8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Vaciamiento</a:t>
            </a:r>
          </a:p>
        </p:txBody>
      </p:sp>
      <p:sp>
        <p:nvSpPr>
          <p:cNvPr id="284679" name="Line 7"/>
          <p:cNvSpPr>
            <a:spLocks noChangeShapeType="1"/>
          </p:cNvSpPr>
          <p:nvPr/>
        </p:nvSpPr>
        <p:spPr bwMode="auto">
          <a:xfrm flipH="1">
            <a:off x="3203575" y="1125538"/>
            <a:ext cx="720725" cy="1798637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4680" name="Line 8"/>
          <p:cNvSpPr>
            <a:spLocks noChangeShapeType="1"/>
          </p:cNvSpPr>
          <p:nvPr/>
        </p:nvSpPr>
        <p:spPr bwMode="auto">
          <a:xfrm>
            <a:off x="5219700" y="1052513"/>
            <a:ext cx="720725" cy="1871662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4681" name="Line 9"/>
          <p:cNvSpPr>
            <a:spLocks noChangeShapeType="1"/>
          </p:cNvSpPr>
          <p:nvPr/>
        </p:nvSpPr>
        <p:spPr bwMode="auto">
          <a:xfrm>
            <a:off x="4572000" y="1125538"/>
            <a:ext cx="0" cy="1008062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4682" name="Text Box 10"/>
          <p:cNvSpPr txBox="1">
            <a:spLocks noChangeArrowheads="1"/>
          </p:cNvSpPr>
          <p:nvPr/>
        </p:nvSpPr>
        <p:spPr bwMode="auto">
          <a:xfrm>
            <a:off x="2987675" y="1560513"/>
            <a:ext cx="663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800" b="0"/>
              <a:t>(</a:t>
            </a:r>
            <a:r>
              <a:rPr lang="es-ES_tradnl" sz="3600" b="0">
                <a:solidFill>
                  <a:srgbClr val="CC0000"/>
                </a:solidFill>
              </a:rPr>
              <a:t>+</a:t>
            </a:r>
            <a:r>
              <a:rPr lang="es-ES_tradnl" sz="2800" b="0"/>
              <a:t>)</a:t>
            </a:r>
          </a:p>
        </p:txBody>
      </p:sp>
      <p:sp>
        <p:nvSpPr>
          <p:cNvPr id="284683" name="Text Box 11"/>
          <p:cNvSpPr txBox="1">
            <a:spLocks noChangeArrowheads="1"/>
          </p:cNvSpPr>
          <p:nvPr/>
        </p:nvSpPr>
        <p:spPr bwMode="auto">
          <a:xfrm>
            <a:off x="5564188" y="1531938"/>
            <a:ext cx="63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800" b="0"/>
              <a:t>(</a:t>
            </a:r>
            <a:r>
              <a:rPr lang="es-ES_tradnl" sz="3600" b="0">
                <a:solidFill>
                  <a:srgbClr val="0000FF"/>
                </a:solidFill>
              </a:rPr>
              <a:t>-</a:t>
            </a:r>
            <a:r>
              <a:rPr lang="es-ES_tradnl" sz="2800" b="0"/>
              <a:t>)</a:t>
            </a:r>
          </a:p>
        </p:txBody>
      </p:sp>
      <p:sp>
        <p:nvSpPr>
          <p:cNvPr id="284684" name="Text Box 12"/>
          <p:cNvSpPr txBox="1">
            <a:spLocks noChangeArrowheads="1"/>
          </p:cNvSpPr>
          <p:nvPr/>
        </p:nvSpPr>
        <p:spPr bwMode="auto">
          <a:xfrm>
            <a:off x="2627313" y="5130800"/>
            <a:ext cx="1547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Vejiga llena</a:t>
            </a:r>
          </a:p>
        </p:txBody>
      </p:sp>
      <p:sp>
        <p:nvSpPr>
          <p:cNvPr id="284685" name="Line 13"/>
          <p:cNvSpPr>
            <a:spLocks noChangeShapeType="1"/>
          </p:cNvSpPr>
          <p:nvPr/>
        </p:nvSpPr>
        <p:spPr bwMode="auto">
          <a:xfrm>
            <a:off x="4140200" y="5345113"/>
            <a:ext cx="9366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4686" name="Line 14"/>
          <p:cNvSpPr>
            <a:spLocks noChangeShapeType="1"/>
          </p:cNvSpPr>
          <p:nvPr/>
        </p:nvSpPr>
        <p:spPr bwMode="auto">
          <a:xfrm>
            <a:off x="3132138" y="3429000"/>
            <a:ext cx="0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4687" name="Line 15"/>
          <p:cNvSpPr>
            <a:spLocks noChangeShapeType="1"/>
          </p:cNvSpPr>
          <p:nvPr/>
        </p:nvSpPr>
        <p:spPr bwMode="auto">
          <a:xfrm>
            <a:off x="6011863" y="3429000"/>
            <a:ext cx="0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4688" name="Text Box 16"/>
          <p:cNvSpPr txBox="1">
            <a:spLocks noChangeArrowheads="1"/>
          </p:cNvSpPr>
          <p:nvPr/>
        </p:nvSpPr>
        <p:spPr bwMode="auto">
          <a:xfrm>
            <a:off x="2700338" y="5516563"/>
            <a:ext cx="1466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Estiramiento</a:t>
            </a:r>
          </a:p>
          <a:p>
            <a:pPr eaLnBrk="1" hangingPunct="1">
              <a:buClrTx/>
            </a:pPr>
            <a:r>
              <a:rPr lang="es-ES_tradnl"/>
              <a:t>Pared vesical</a:t>
            </a:r>
          </a:p>
        </p:txBody>
      </p:sp>
      <p:sp>
        <p:nvSpPr>
          <p:cNvPr id="284689" name="Text Box 17"/>
          <p:cNvSpPr txBox="1">
            <a:spLocks noChangeArrowheads="1"/>
          </p:cNvSpPr>
          <p:nvPr/>
        </p:nvSpPr>
        <p:spPr bwMode="auto">
          <a:xfrm>
            <a:off x="5026025" y="5548313"/>
            <a:ext cx="22558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Contracción detrusor</a:t>
            </a:r>
          </a:p>
          <a:p>
            <a:pPr algn="ctr" eaLnBrk="1" hangingPunct="1">
              <a:buClrTx/>
            </a:pPr>
            <a:r>
              <a:rPr lang="es-ES_tradnl"/>
              <a:t>Relajación esfínteres</a:t>
            </a:r>
          </a:p>
        </p:txBody>
      </p:sp>
      <p:sp>
        <p:nvSpPr>
          <p:cNvPr id="284690" name="Text Box 18"/>
          <p:cNvSpPr txBox="1">
            <a:spLocks noChangeArrowheads="1"/>
          </p:cNvSpPr>
          <p:nvPr/>
        </p:nvSpPr>
        <p:spPr bwMode="auto">
          <a:xfrm>
            <a:off x="1763713" y="3621088"/>
            <a:ext cx="1349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284691" name="Text Box 19"/>
          <p:cNvSpPr txBox="1">
            <a:spLocks noChangeArrowheads="1"/>
          </p:cNvSpPr>
          <p:nvPr/>
        </p:nvSpPr>
        <p:spPr bwMode="auto">
          <a:xfrm>
            <a:off x="6011863" y="3621088"/>
            <a:ext cx="1811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284692" name="Text Box 20"/>
          <p:cNvSpPr txBox="1">
            <a:spLocks noChangeArrowheads="1"/>
          </p:cNvSpPr>
          <p:nvPr/>
        </p:nvSpPr>
        <p:spPr bwMode="auto">
          <a:xfrm>
            <a:off x="3203575" y="3548063"/>
            <a:ext cx="63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800" b="0"/>
              <a:t>(</a:t>
            </a:r>
            <a:r>
              <a:rPr lang="es-ES_tradnl" sz="3600" b="0">
                <a:solidFill>
                  <a:srgbClr val="0000FF"/>
                </a:solidFill>
              </a:rPr>
              <a:t>-</a:t>
            </a:r>
            <a:r>
              <a:rPr lang="es-ES_tradnl" sz="2800" b="0"/>
              <a:t>)</a:t>
            </a:r>
          </a:p>
        </p:txBody>
      </p:sp>
      <p:sp>
        <p:nvSpPr>
          <p:cNvPr id="284693" name="Text Box 21"/>
          <p:cNvSpPr txBox="1">
            <a:spLocks noChangeArrowheads="1"/>
          </p:cNvSpPr>
          <p:nvPr/>
        </p:nvSpPr>
        <p:spPr bwMode="auto">
          <a:xfrm>
            <a:off x="5324475" y="3548063"/>
            <a:ext cx="663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800" b="0"/>
              <a:t>(</a:t>
            </a:r>
            <a:r>
              <a:rPr lang="es-ES_tradnl" sz="3600" b="0">
                <a:solidFill>
                  <a:srgbClr val="CC0000"/>
                </a:solidFill>
              </a:rPr>
              <a:t>+</a:t>
            </a:r>
            <a:r>
              <a:rPr lang="es-ES_tradnl" sz="2800" b="0"/>
              <a:t>)</a:t>
            </a:r>
          </a:p>
        </p:txBody>
      </p:sp>
      <p:sp>
        <p:nvSpPr>
          <p:cNvPr id="284694" name="Text Box 22"/>
          <p:cNvSpPr txBox="1">
            <a:spLocks noChangeArrowheads="1"/>
          </p:cNvSpPr>
          <p:nvPr/>
        </p:nvSpPr>
        <p:spPr bwMode="auto">
          <a:xfrm>
            <a:off x="5003800" y="5138738"/>
            <a:ext cx="1604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000" b="0"/>
              <a:t>Vaciamiento</a:t>
            </a:r>
          </a:p>
        </p:txBody>
      </p:sp>
      <p:sp>
        <p:nvSpPr>
          <p:cNvPr id="284698" name="Text Box 26"/>
          <p:cNvSpPr txBox="1">
            <a:spLocks noChangeArrowheads="1"/>
          </p:cNvSpPr>
          <p:nvPr/>
        </p:nvSpPr>
        <p:spPr bwMode="auto">
          <a:xfrm>
            <a:off x="5367112" y="549275"/>
            <a:ext cx="21351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/>
              <a:t>Modifica el reflejo </a:t>
            </a:r>
          </a:p>
          <a:p>
            <a:pPr eaLnBrk="1" hangingPunct="1">
              <a:buClrTx/>
            </a:pPr>
            <a:r>
              <a:rPr lang="es-ES_tradnl" dirty="0"/>
              <a:t>vía descendente</a:t>
            </a:r>
          </a:p>
        </p:txBody>
      </p:sp>
      <p:sp>
        <p:nvSpPr>
          <p:cNvPr id="284699" name="Text Box 27"/>
          <p:cNvSpPr txBox="1">
            <a:spLocks noChangeArrowheads="1"/>
          </p:cNvSpPr>
          <p:nvPr/>
        </p:nvSpPr>
        <p:spPr bwMode="auto">
          <a:xfrm>
            <a:off x="250825" y="5013325"/>
            <a:ext cx="2257425" cy="1100138"/>
          </a:xfrm>
          <a:prstGeom prst="rect">
            <a:avLst/>
          </a:prstGeom>
          <a:solidFill>
            <a:srgbClr val="B6C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/>
              <a:t>Sensación de </a:t>
            </a:r>
          </a:p>
          <a:p>
            <a:pPr algn="ctr">
              <a:buClrTx/>
              <a:defRPr/>
            </a:pPr>
            <a:r>
              <a:rPr lang="es-ES_tradnl"/>
              <a:t>“vejiga llena” </a:t>
            </a:r>
          </a:p>
          <a:p>
            <a:pPr algn="ctr">
              <a:buClrTx/>
              <a:defRPr/>
            </a:pPr>
            <a:r>
              <a:rPr lang="es-ES_tradnl"/>
              <a:t>inicia </a:t>
            </a:r>
          </a:p>
          <a:p>
            <a:pPr algn="ctr"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 de Micción</a:t>
            </a:r>
            <a:r>
              <a:rPr lang="es-ES_tradnl"/>
              <a:t> </a:t>
            </a:r>
          </a:p>
        </p:txBody>
      </p:sp>
      <p:sp>
        <p:nvSpPr>
          <p:cNvPr id="284700" name="Text Box 28"/>
          <p:cNvSpPr txBox="1">
            <a:spLocks noChangeArrowheads="1"/>
          </p:cNvSpPr>
          <p:nvPr/>
        </p:nvSpPr>
        <p:spPr bwMode="auto">
          <a:xfrm>
            <a:off x="7210424" y="1988344"/>
            <a:ext cx="122555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4674" name="Text Box 2"/>
          <p:cNvSpPr txBox="1">
            <a:spLocks noChangeArrowheads="1"/>
          </p:cNvSpPr>
          <p:nvPr/>
        </p:nvSpPr>
        <p:spPr bwMode="auto">
          <a:xfrm>
            <a:off x="3965575" y="2276475"/>
            <a:ext cx="1212850" cy="73025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Centros </a:t>
            </a:r>
          </a:p>
          <a:p>
            <a:pPr algn="ctr" eaLnBrk="1" hangingPunct="1">
              <a:buClrTx/>
            </a:pPr>
            <a:r>
              <a:rPr lang="es-ES_tradnl" sz="2000" b="0"/>
              <a:t>Puente</a:t>
            </a:r>
          </a:p>
        </p:txBody>
      </p:sp>
      <p:sp>
        <p:nvSpPr>
          <p:cNvPr id="284703" name="Freeform 31"/>
          <p:cNvSpPr>
            <a:spLocks/>
          </p:cNvSpPr>
          <p:nvPr/>
        </p:nvSpPr>
        <p:spPr bwMode="auto">
          <a:xfrm>
            <a:off x="3492500" y="6092825"/>
            <a:ext cx="1871663" cy="565150"/>
          </a:xfrm>
          <a:custGeom>
            <a:avLst/>
            <a:gdLst>
              <a:gd name="T0" fmla="*/ 0 w 1179"/>
              <a:gd name="T1" fmla="*/ 0 h 356"/>
              <a:gd name="T2" fmla="*/ 431800 w 1179"/>
              <a:gd name="T3" fmla="*/ 431800 h 356"/>
              <a:gd name="T4" fmla="*/ 1150938 w 1179"/>
              <a:gd name="T5" fmla="*/ 504825 h 356"/>
              <a:gd name="T6" fmla="*/ 1871663 w 1179"/>
              <a:gd name="T7" fmla="*/ 73025 h 3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79" h="356">
                <a:moveTo>
                  <a:pt x="0" y="0"/>
                </a:moveTo>
                <a:cubicBezTo>
                  <a:pt x="75" y="109"/>
                  <a:pt x="151" y="219"/>
                  <a:pt x="272" y="272"/>
                </a:cubicBezTo>
                <a:cubicBezTo>
                  <a:pt x="393" y="325"/>
                  <a:pt x="574" y="356"/>
                  <a:pt x="725" y="318"/>
                </a:cubicBezTo>
                <a:cubicBezTo>
                  <a:pt x="876" y="280"/>
                  <a:pt x="1027" y="163"/>
                  <a:pt x="1179" y="4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75805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6905321" y="1206570"/>
            <a:ext cx="1835759" cy="830997"/>
          </a:xfrm>
          <a:prstGeom prst="rect">
            <a:avLst/>
          </a:prstGeom>
          <a:solidFill>
            <a:srgbClr val="E2FF8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 dirty="0"/>
              <a:t>Centros de </a:t>
            </a:r>
            <a:endParaRPr lang="es-ES_tradnl" sz="2400" b="0" dirty="0" smtClean="0"/>
          </a:p>
          <a:p>
            <a:pPr algn="ctr" eaLnBrk="1" hangingPunct="1">
              <a:buClrTx/>
            </a:pPr>
            <a:r>
              <a:rPr lang="es-ES_tradnl" sz="2400" b="0" dirty="0" smtClean="0"/>
              <a:t>M</a:t>
            </a:r>
            <a:r>
              <a:rPr lang="es-ES_tradnl" sz="2400" b="0" dirty="0" smtClean="0"/>
              <a:t>icción </a:t>
            </a:r>
            <a:endParaRPr lang="es-ES_tradnl" sz="2400" b="0" dirty="0"/>
          </a:p>
        </p:txBody>
      </p:sp>
      <p:sp>
        <p:nvSpPr>
          <p:cNvPr id="32" name="Text Box 37"/>
          <p:cNvSpPr txBox="1">
            <a:spLocks noChangeArrowheads="1"/>
          </p:cNvSpPr>
          <p:nvPr/>
        </p:nvSpPr>
        <p:spPr bwMode="auto">
          <a:xfrm>
            <a:off x="468313" y="501134"/>
            <a:ext cx="2232025" cy="369332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 dirty="0"/>
              <a:t>3. </a:t>
            </a:r>
            <a:r>
              <a:rPr lang="es-ES_tradnl" sz="1800" b="0" dirty="0" smtClean="0"/>
              <a:t>Centros en Tallo  </a:t>
            </a:r>
            <a:endParaRPr lang="es-ES_tradnl" sz="1800" b="0" dirty="0"/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468313" y="990600"/>
            <a:ext cx="2233115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es-ES" b="0" dirty="0"/>
              <a:t>Coordinan </a:t>
            </a:r>
            <a:r>
              <a:rPr lang="es-ES" b="0" dirty="0" smtClean="0"/>
              <a:t>acciones</a:t>
            </a:r>
            <a:endParaRPr lang="es-ES" b="0" dirty="0"/>
          </a:p>
          <a:p>
            <a:pPr algn="ctr">
              <a:buClrTx/>
            </a:pPr>
            <a:r>
              <a:rPr lang="es-ES" b="0" dirty="0"/>
              <a:t>sistemas individuales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4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4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4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84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84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5" grpId="0" animBg="1"/>
      <p:bldP spid="284676" grpId="0" animBg="1"/>
      <p:bldP spid="284677" grpId="0" animBg="1"/>
      <p:bldP spid="284678" grpId="0" animBg="1"/>
      <p:bldP spid="284679" grpId="0" animBg="1"/>
      <p:bldP spid="284680" grpId="0" animBg="1"/>
      <p:bldP spid="284681" grpId="0" animBg="1"/>
      <p:bldP spid="284682" grpId="0"/>
      <p:bldP spid="284683" grpId="0"/>
      <p:bldP spid="284684" grpId="0"/>
      <p:bldP spid="284685" grpId="0" animBg="1"/>
      <p:bldP spid="284686" grpId="0" animBg="1"/>
      <p:bldP spid="284687" grpId="0" animBg="1"/>
      <p:bldP spid="284688" grpId="0"/>
      <p:bldP spid="284689" grpId="0"/>
      <p:bldP spid="284690" grpId="0"/>
      <p:bldP spid="284691" grpId="0"/>
      <p:bldP spid="284692" grpId="0"/>
      <p:bldP spid="284693" grpId="0"/>
      <p:bldP spid="284694" grpId="0"/>
      <p:bldP spid="284698" grpId="0"/>
      <p:bldP spid="284699" grpId="0" animBg="1"/>
      <p:bldP spid="284674" grpId="0" animBg="1"/>
      <p:bldP spid="284703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861918" y="1047270"/>
            <a:ext cx="1835759" cy="830997"/>
          </a:xfrm>
          <a:prstGeom prst="rect">
            <a:avLst/>
          </a:prstGeom>
          <a:solidFill>
            <a:srgbClr val="E2FF8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 dirty="0"/>
              <a:t>Centros de </a:t>
            </a:r>
            <a:endParaRPr lang="es-ES_tradnl" sz="2400" b="0" dirty="0" smtClean="0"/>
          </a:p>
          <a:p>
            <a:pPr algn="ctr" eaLnBrk="1" hangingPunct="1">
              <a:buClrTx/>
            </a:pPr>
            <a:r>
              <a:rPr lang="es-ES_tradnl" sz="2400" b="0" dirty="0" smtClean="0"/>
              <a:t>micción </a:t>
            </a:r>
            <a:endParaRPr lang="es-ES_tradnl" sz="2400" b="0" dirty="0"/>
          </a:p>
        </p:txBody>
      </p:sp>
      <p:sp>
        <p:nvSpPr>
          <p:cNvPr id="283651" name="Text Box 3"/>
          <p:cNvSpPr txBox="1">
            <a:spLocks noChangeArrowheads="1"/>
          </p:cNvSpPr>
          <p:nvPr/>
        </p:nvSpPr>
        <p:spPr bwMode="auto">
          <a:xfrm>
            <a:off x="827088" y="3220988"/>
            <a:ext cx="3455987" cy="1892300"/>
          </a:xfrm>
          <a:prstGeom prst="rect">
            <a:avLst/>
          </a:prstGeom>
          <a:solidFill>
            <a:srgbClr val="FEE6E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_tradnl" sz="800" b="0" dirty="0"/>
          </a:p>
          <a:p>
            <a:pPr algn="ctr" eaLnBrk="1" hangingPunct="1">
              <a:buClrTx/>
            </a:pPr>
            <a:r>
              <a:rPr lang="es-ES_tradnl" b="0" dirty="0"/>
              <a:t>Inhibe actividad vesical</a:t>
            </a:r>
          </a:p>
          <a:p>
            <a:pPr algn="ctr" eaLnBrk="1" hangingPunct="1">
              <a:buClrTx/>
            </a:pPr>
            <a:r>
              <a:rPr lang="es-ES_tradnl" b="0" dirty="0"/>
              <a:t>y estimula contracción esfínteres</a:t>
            </a:r>
          </a:p>
          <a:p>
            <a:pPr eaLnBrk="1" hangingPunct="1">
              <a:buClrTx/>
            </a:pPr>
            <a:endParaRPr lang="es-ES_tradnl" sz="800" b="0" dirty="0"/>
          </a:p>
          <a:p>
            <a:pPr algn="ctr" eaLnBrk="1" hangingPunct="1">
              <a:buClrTx/>
            </a:pPr>
            <a:r>
              <a:rPr lang="es-ES_tradnl" dirty="0"/>
              <a:t>Relajación </a:t>
            </a:r>
            <a:r>
              <a:rPr lang="es-ES_tradnl" dirty="0" err="1"/>
              <a:t>detrusor</a:t>
            </a:r>
            <a:endParaRPr lang="es-ES_tradnl" dirty="0"/>
          </a:p>
          <a:p>
            <a:pPr algn="ctr" eaLnBrk="1" hangingPunct="1">
              <a:buClrTx/>
            </a:pPr>
            <a:r>
              <a:rPr lang="es-ES_tradnl" dirty="0"/>
              <a:t>Contracción </a:t>
            </a:r>
            <a:r>
              <a:rPr lang="es-ES_tradnl" dirty="0" err="1"/>
              <a:t>Esf</a:t>
            </a:r>
            <a:r>
              <a:rPr lang="es-ES_tradnl" dirty="0"/>
              <a:t>. Uretral </a:t>
            </a:r>
            <a:r>
              <a:rPr lang="es-ES_tradnl" dirty="0" err="1"/>
              <a:t>Int</a:t>
            </a:r>
            <a:r>
              <a:rPr lang="es-ES_tradnl" dirty="0"/>
              <a:t>.</a:t>
            </a:r>
          </a:p>
          <a:p>
            <a:pPr eaLnBrk="1" hangingPunct="1">
              <a:buClrTx/>
            </a:pPr>
            <a:endParaRPr lang="es-ES_tradnl" dirty="0"/>
          </a:p>
          <a:p>
            <a:pPr algn="ctr" eaLnBrk="1" hangingPunct="1">
              <a:buClrTx/>
            </a:pPr>
            <a:r>
              <a:rPr lang="es-ES_tradnl" sz="2000" b="0" dirty="0"/>
              <a:t>Acción </a:t>
            </a:r>
            <a:r>
              <a:rPr lang="es-ES_tradnl" sz="2000" dirty="0">
                <a:solidFill>
                  <a:srgbClr val="CC0000"/>
                </a:solidFill>
              </a:rPr>
              <a:t>Simpática</a:t>
            </a:r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4932363" y="2420888"/>
            <a:ext cx="3240087" cy="669925"/>
          </a:xfrm>
          <a:prstGeom prst="rect">
            <a:avLst/>
          </a:prstGeom>
          <a:solidFill>
            <a:srgbClr val="B3EBFF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Centro Vaciamiento</a:t>
            </a:r>
          </a:p>
          <a:p>
            <a:pPr algn="ctr" eaLnBrk="1" hangingPunct="1">
              <a:buClrTx/>
            </a:pPr>
            <a:r>
              <a:rPr lang="es-ES_tradnl"/>
              <a:t>Puente </a:t>
            </a:r>
            <a:r>
              <a:rPr lang="es-ES_tradnl" b="0"/>
              <a:t>medial</a:t>
            </a:r>
            <a:endParaRPr lang="es-ES_tradnl" sz="800" b="0"/>
          </a:p>
        </p:txBody>
      </p:sp>
      <p:sp>
        <p:nvSpPr>
          <p:cNvPr id="283653" name="Text Box 5"/>
          <p:cNvSpPr txBox="1">
            <a:spLocks noChangeArrowheads="1"/>
          </p:cNvSpPr>
          <p:nvPr/>
        </p:nvSpPr>
        <p:spPr bwMode="auto">
          <a:xfrm>
            <a:off x="1331913" y="5229176"/>
            <a:ext cx="2373312" cy="485775"/>
          </a:xfrm>
          <a:prstGeom prst="rect">
            <a:avLst/>
          </a:prstGeom>
          <a:solidFill>
            <a:srgbClr val="FABCC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Llenado Vesical</a:t>
            </a:r>
          </a:p>
        </p:txBody>
      </p:sp>
      <p:sp>
        <p:nvSpPr>
          <p:cNvPr id="283654" name="Text Box 6"/>
          <p:cNvSpPr txBox="1">
            <a:spLocks noChangeArrowheads="1"/>
          </p:cNvSpPr>
          <p:nvPr/>
        </p:nvSpPr>
        <p:spPr bwMode="auto">
          <a:xfrm>
            <a:off x="5364163" y="5229176"/>
            <a:ext cx="2390775" cy="485775"/>
          </a:xfrm>
          <a:prstGeom prst="rect">
            <a:avLst/>
          </a:prstGeom>
          <a:solidFill>
            <a:srgbClr val="B3EBFF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Vaciado Vesical</a:t>
            </a:r>
          </a:p>
        </p:txBody>
      </p:sp>
      <p:sp>
        <p:nvSpPr>
          <p:cNvPr id="283657" name="Text Box 9"/>
          <p:cNvSpPr txBox="1">
            <a:spLocks noChangeArrowheads="1"/>
          </p:cNvSpPr>
          <p:nvPr/>
        </p:nvSpPr>
        <p:spPr bwMode="auto">
          <a:xfrm>
            <a:off x="2819400" y="1116267"/>
            <a:ext cx="12239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83658" name="Text Box 10"/>
          <p:cNvSpPr txBox="1">
            <a:spLocks noChangeArrowheads="1"/>
          </p:cNvSpPr>
          <p:nvPr/>
        </p:nvSpPr>
        <p:spPr bwMode="auto">
          <a:xfrm>
            <a:off x="827088" y="2420888"/>
            <a:ext cx="3455987" cy="669925"/>
          </a:xfrm>
          <a:prstGeom prst="rect">
            <a:avLst/>
          </a:prstGeom>
          <a:solidFill>
            <a:srgbClr val="FABCC6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Centro Almacenamiento</a:t>
            </a:r>
          </a:p>
          <a:p>
            <a:pPr algn="ctr" eaLnBrk="1" hangingPunct="1">
              <a:buClrTx/>
            </a:pPr>
            <a:r>
              <a:rPr lang="es-ES_tradnl"/>
              <a:t>Puente</a:t>
            </a:r>
            <a:r>
              <a:rPr lang="es-ES_tradnl" b="0"/>
              <a:t> rostral dorsolateral</a:t>
            </a:r>
            <a:endParaRPr lang="es-ES_tradnl" sz="800" b="0"/>
          </a:p>
        </p:txBody>
      </p:sp>
      <p:sp>
        <p:nvSpPr>
          <p:cNvPr id="283659" name="Text Box 11"/>
          <p:cNvSpPr txBox="1">
            <a:spLocks noChangeArrowheads="1"/>
          </p:cNvSpPr>
          <p:nvPr/>
        </p:nvSpPr>
        <p:spPr bwMode="auto">
          <a:xfrm>
            <a:off x="4932363" y="3236863"/>
            <a:ext cx="3240087" cy="1892300"/>
          </a:xfrm>
          <a:prstGeom prst="rect">
            <a:avLst/>
          </a:prstGeom>
          <a:solidFill>
            <a:srgbClr val="DAEBFE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_tradnl" sz="800" b="0"/>
          </a:p>
          <a:p>
            <a:pPr algn="ctr" eaLnBrk="1" hangingPunct="1">
              <a:buClrTx/>
            </a:pPr>
            <a:r>
              <a:rPr lang="es-ES_tradnl" b="0"/>
              <a:t>Estimula actividad vesical e inhibe contracción esfínteres</a:t>
            </a:r>
          </a:p>
          <a:p>
            <a:pPr eaLnBrk="1" hangingPunct="1">
              <a:buClrTx/>
            </a:pPr>
            <a:endParaRPr lang="es-ES_tradnl" sz="800" b="0"/>
          </a:p>
          <a:p>
            <a:pPr algn="ctr" eaLnBrk="1" hangingPunct="1">
              <a:buClrTx/>
            </a:pPr>
            <a:r>
              <a:rPr lang="es-ES_tradnl"/>
              <a:t>Contracción detrusor</a:t>
            </a:r>
          </a:p>
          <a:p>
            <a:pPr algn="ctr" eaLnBrk="1" hangingPunct="1">
              <a:buClrTx/>
            </a:pPr>
            <a:r>
              <a:rPr lang="es-ES_tradnl"/>
              <a:t>Relajación Esf. Uretral Int.</a:t>
            </a:r>
          </a:p>
          <a:p>
            <a:pPr eaLnBrk="1" hangingPunct="1">
              <a:buClrTx/>
            </a:pPr>
            <a:endParaRPr lang="es-ES_tradnl"/>
          </a:p>
          <a:p>
            <a:pPr algn="ctr" eaLnBrk="1" hangingPunct="1">
              <a:buClrTx/>
            </a:pPr>
            <a:r>
              <a:rPr lang="es-ES_tradnl" sz="2000" b="0"/>
              <a:t>Acción </a:t>
            </a:r>
            <a:r>
              <a:rPr lang="es-ES_tradnl" sz="2000">
                <a:solidFill>
                  <a:srgbClr val="0000CC"/>
                </a:solidFill>
              </a:rPr>
              <a:t>Parasimpática</a:t>
            </a:r>
          </a:p>
        </p:txBody>
      </p:sp>
      <p:sp>
        <p:nvSpPr>
          <p:cNvPr id="74762" name="Text Box 13"/>
          <p:cNvSpPr txBox="1">
            <a:spLocks noChangeArrowheads="1"/>
          </p:cNvSpPr>
          <p:nvPr/>
        </p:nvSpPr>
        <p:spPr bwMode="auto">
          <a:xfrm>
            <a:off x="7011988" y="38100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74764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283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283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83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283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animBg="1"/>
      <p:bldP spid="283652" grpId="0" animBg="1"/>
      <p:bldP spid="283653" grpId="0" animBg="1"/>
      <p:bldP spid="283654" grpId="0" animBg="1"/>
      <p:bldP spid="283658" grpId="0" animBg="1"/>
      <p:bldP spid="283659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2533650" y="2165350"/>
            <a:ext cx="4076700" cy="301621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  <a:buFontTx/>
              <a:buAutoNum type="arabicPeriod"/>
            </a:pPr>
            <a:r>
              <a:rPr lang="es-ES" sz="1400" dirty="0"/>
              <a:t>Corteza, Sistema Límbico</a:t>
            </a:r>
          </a:p>
          <a:p>
            <a:pPr eaLnBrk="1" hangingPunct="1">
              <a:buClrTx/>
            </a:pPr>
            <a:r>
              <a:rPr lang="es-ES" sz="800" dirty="0"/>
              <a:t>        </a:t>
            </a:r>
          </a:p>
          <a:p>
            <a:pPr eaLnBrk="1" hangingPunct="1">
              <a:buClrTx/>
              <a:buFontTx/>
              <a:buAutoNum type="arabicPeriod" startAt="2"/>
            </a:pPr>
            <a:r>
              <a:rPr lang="es-ES" sz="1400" dirty="0"/>
              <a:t>Hipotálamo</a:t>
            </a:r>
          </a:p>
          <a:p>
            <a:pPr eaLnBrk="1" hangingPunct="1">
              <a:buClrTx/>
            </a:pPr>
            <a:r>
              <a:rPr lang="es-ES" sz="800" dirty="0"/>
              <a:t>     </a:t>
            </a:r>
          </a:p>
          <a:p>
            <a:pPr eaLnBrk="1" hangingPunct="1">
              <a:buClrTx/>
              <a:buFontTx/>
              <a:buAutoNum type="arabicPeriod" startAt="3"/>
            </a:pPr>
            <a:r>
              <a:rPr lang="es-ES" sz="1400" dirty="0"/>
              <a:t>Centros reticulares autonómicos en tallo</a:t>
            </a:r>
          </a:p>
          <a:p>
            <a:pPr eaLnBrk="1" hangingPunct="1">
              <a:buClrTx/>
            </a:pPr>
            <a:r>
              <a:rPr lang="es-ES_tradnl" b="0" dirty="0"/>
              <a:t>          </a:t>
            </a:r>
            <a:endParaRPr lang="es-ES" sz="1200" b="0" dirty="0"/>
          </a:p>
          <a:p>
            <a:pPr eaLnBrk="1" hangingPunct="1">
              <a:buClrTx/>
              <a:buFontTx/>
              <a:buAutoNum type="arabicPeriod" startAt="4"/>
            </a:pPr>
            <a:r>
              <a:rPr lang="es-ES" sz="2000" b="0" dirty="0"/>
              <a:t>N. motoras </a:t>
            </a:r>
            <a:r>
              <a:rPr lang="es-ES" sz="2000" b="0" dirty="0" err="1"/>
              <a:t>Preganglionares</a:t>
            </a:r>
            <a:endParaRPr lang="es-ES" sz="2000" b="0" dirty="0"/>
          </a:p>
          <a:p>
            <a:pPr eaLnBrk="1" hangingPunct="1">
              <a:buClrTx/>
            </a:pPr>
            <a:r>
              <a:rPr lang="es-ES" sz="1200" b="0" dirty="0"/>
              <a:t>      </a:t>
            </a:r>
          </a:p>
          <a:p>
            <a:pPr eaLnBrk="1" hangingPunct="1">
              <a:buClrTx/>
              <a:buFontTx/>
              <a:buAutoNum type="arabicPeriod" startAt="5"/>
            </a:pPr>
            <a:r>
              <a:rPr lang="es-ES" sz="2000" b="0" dirty="0"/>
              <a:t>N. motoras </a:t>
            </a:r>
            <a:r>
              <a:rPr lang="es-ES" sz="2000" b="0" dirty="0" err="1" smtClean="0"/>
              <a:t>Posganglionares</a:t>
            </a:r>
            <a:endParaRPr lang="es-ES" sz="2000" b="0" dirty="0"/>
          </a:p>
          <a:p>
            <a:pPr eaLnBrk="1" hangingPunct="1">
              <a:buClrTx/>
            </a:pPr>
            <a:r>
              <a:rPr lang="es-ES" sz="1200" b="0" dirty="0"/>
              <a:t>      </a:t>
            </a:r>
          </a:p>
          <a:p>
            <a:pPr eaLnBrk="1" hangingPunct="1">
              <a:buClrTx/>
              <a:buFontTx/>
              <a:buAutoNum type="arabicPeriod" startAt="6"/>
            </a:pPr>
            <a:r>
              <a:rPr lang="es-ES" sz="2000" b="0" dirty="0"/>
              <a:t>N. locales </a:t>
            </a:r>
            <a:r>
              <a:rPr lang="es-ES" sz="2000" b="0" dirty="0" smtClean="0"/>
              <a:t>SNE</a:t>
            </a:r>
          </a:p>
          <a:p>
            <a:pPr eaLnBrk="1" hangingPunct="1">
              <a:buClrTx/>
              <a:buFontTx/>
              <a:buAutoNum type="arabicPeriod" startAt="6"/>
            </a:pPr>
            <a:endParaRPr lang="es-ES" sz="1200" b="0" dirty="0" smtClean="0"/>
          </a:p>
          <a:p>
            <a:pPr eaLnBrk="1" hangingPunct="1">
              <a:buClrTx/>
              <a:buFontTx/>
              <a:buAutoNum type="arabicPeriod" startAt="6"/>
            </a:pPr>
            <a:r>
              <a:rPr lang="es-ES" sz="2000" b="0" dirty="0" smtClean="0"/>
              <a:t>Ganglios</a:t>
            </a:r>
            <a:endParaRPr lang="es-ES" sz="2000" b="0" dirty="0"/>
          </a:p>
        </p:txBody>
      </p:sp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6973500" y="332656"/>
            <a:ext cx="1656223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1800" dirty="0">
                <a:solidFill>
                  <a:srgbClr val="007774"/>
                </a:solidFill>
              </a:rPr>
              <a:t>II Anatomía </a:t>
            </a:r>
            <a:endParaRPr lang="es-ES" sz="1800" dirty="0" smtClean="0">
              <a:solidFill>
                <a:srgbClr val="007774"/>
              </a:solidFill>
            </a:endParaRPr>
          </a:p>
          <a:p>
            <a:pPr algn="ctr">
              <a:buClrTx/>
              <a:defRPr/>
            </a:pPr>
            <a:r>
              <a:rPr lang="es-ES" sz="1800" dirty="0" smtClean="0">
                <a:solidFill>
                  <a:srgbClr val="007774"/>
                </a:solidFill>
              </a:rPr>
              <a:t>Funcional</a:t>
            </a:r>
            <a:endParaRPr lang="es-ES" sz="1800" dirty="0">
              <a:solidFill>
                <a:srgbClr val="007774"/>
              </a:solidFill>
            </a:endParaRPr>
          </a:p>
        </p:txBody>
      </p:sp>
      <p:sp>
        <p:nvSpPr>
          <p:cNvPr id="76804" name="Text Box 5"/>
          <p:cNvSpPr txBox="1">
            <a:spLocks noChangeArrowheads="1"/>
          </p:cNvSpPr>
          <p:nvPr/>
        </p:nvSpPr>
        <p:spPr bwMode="auto">
          <a:xfrm>
            <a:off x="7013575" y="105410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76805" name="Text Box 3"/>
          <p:cNvSpPr txBox="1">
            <a:spLocks noChangeArrowheads="1"/>
          </p:cNvSpPr>
          <p:nvPr/>
        </p:nvSpPr>
        <p:spPr bwMode="auto">
          <a:xfrm>
            <a:off x="6732240" y="6536377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85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8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NIVELES DE INTEGRACION PH"/>
          <p:cNvPicPr>
            <a:picLocks noChangeAspect="1" noChangeArrowheads="1"/>
          </p:cNvPicPr>
          <p:nvPr/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2" t="52214" r="15042"/>
          <a:stretch>
            <a:fillRect/>
          </a:stretch>
        </p:blipFill>
        <p:spPr bwMode="auto">
          <a:xfrm>
            <a:off x="1093788" y="984250"/>
            <a:ext cx="6480175" cy="488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6638925" y="1700213"/>
            <a:ext cx="142875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7215188" y="620713"/>
            <a:ext cx="503237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1309688" y="1557338"/>
            <a:ext cx="151288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1238250" y="4005263"/>
            <a:ext cx="11509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2749550" y="4797425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2965450" y="5300663"/>
            <a:ext cx="10080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1309688" y="5661025"/>
            <a:ext cx="8636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2678113" y="5661025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2749550" y="5013325"/>
            <a:ext cx="108108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3109913" y="1484313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37" name="Rectangle 13"/>
          <p:cNvSpPr>
            <a:spLocks noChangeArrowheads="1"/>
          </p:cNvSpPr>
          <p:nvPr/>
        </p:nvSpPr>
        <p:spPr bwMode="auto">
          <a:xfrm>
            <a:off x="3902075" y="1628775"/>
            <a:ext cx="7143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38" name="Rectangle 14"/>
          <p:cNvSpPr>
            <a:spLocks noChangeArrowheads="1"/>
          </p:cNvSpPr>
          <p:nvPr/>
        </p:nvSpPr>
        <p:spPr bwMode="auto">
          <a:xfrm>
            <a:off x="5270500" y="2636838"/>
            <a:ext cx="10795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86735" name="Text Box 15"/>
          <p:cNvSpPr txBox="1">
            <a:spLocks noChangeArrowheads="1"/>
          </p:cNvSpPr>
          <p:nvPr/>
        </p:nvSpPr>
        <p:spPr bwMode="auto">
          <a:xfrm>
            <a:off x="395288" y="476250"/>
            <a:ext cx="2759075" cy="863600"/>
          </a:xfrm>
          <a:prstGeom prst="rect">
            <a:avLst/>
          </a:prstGeom>
          <a:solidFill>
            <a:srgbClr val="CDFF3F"/>
          </a:solidFill>
          <a:ln w="3810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  <a:buFontTx/>
              <a:buAutoNum type="arabicPeriod" startAt="4"/>
            </a:pPr>
            <a:r>
              <a:rPr lang="es-ES" dirty="0"/>
              <a:t>N. motoras </a:t>
            </a:r>
            <a:r>
              <a:rPr lang="es-ES" dirty="0" err="1"/>
              <a:t>pregangl</a:t>
            </a:r>
            <a:r>
              <a:rPr lang="es-ES" dirty="0"/>
              <a:t>.</a:t>
            </a:r>
          </a:p>
          <a:p>
            <a:pPr eaLnBrk="1" hangingPunct="1">
              <a:buClrTx/>
              <a:buFontTx/>
              <a:buAutoNum type="arabicPeriod" startAt="4"/>
            </a:pPr>
            <a:r>
              <a:rPr lang="es-ES" dirty="0"/>
              <a:t>N. motoras </a:t>
            </a:r>
            <a:r>
              <a:rPr lang="es-ES" dirty="0" err="1" smtClean="0"/>
              <a:t>posgangl</a:t>
            </a:r>
            <a:r>
              <a:rPr lang="es-ES" dirty="0"/>
              <a:t>.</a:t>
            </a:r>
          </a:p>
          <a:p>
            <a:pPr eaLnBrk="1" hangingPunct="1">
              <a:buClrTx/>
              <a:buFontTx/>
              <a:buAutoNum type="arabicPeriod" startAt="4"/>
            </a:pPr>
            <a:r>
              <a:rPr lang="es-ES" dirty="0"/>
              <a:t>N. locales SNE</a:t>
            </a:r>
          </a:p>
        </p:txBody>
      </p:sp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4622800" y="692150"/>
            <a:ext cx="191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Impulsos del tallo</a:t>
            </a:r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1433513" y="1700213"/>
            <a:ext cx="1647825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400"/>
              <a:t>Ganglio simpático</a:t>
            </a:r>
          </a:p>
          <a:p>
            <a:pPr algn="ctr" eaLnBrk="1" hangingPunct="1">
              <a:buClrTx/>
            </a:pPr>
            <a:r>
              <a:rPr lang="es-ES_tradnl" sz="1400"/>
              <a:t>preaórtico</a:t>
            </a:r>
          </a:p>
        </p:txBody>
      </p:sp>
      <p:sp>
        <p:nvSpPr>
          <p:cNvPr id="77842" name="Line 18"/>
          <p:cNvSpPr>
            <a:spLocks noChangeShapeType="1"/>
          </p:cNvSpPr>
          <p:nvPr/>
        </p:nvSpPr>
        <p:spPr bwMode="auto">
          <a:xfrm flipV="1">
            <a:off x="1093788" y="4076700"/>
            <a:ext cx="1512887" cy="360363"/>
          </a:xfrm>
          <a:prstGeom prst="line">
            <a:avLst/>
          </a:prstGeom>
          <a:noFill/>
          <a:ln w="28575">
            <a:solidFill>
              <a:srgbClr val="FFD8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77843" name="Line 19"/>
          <p:cNvSpPr>
            <a:spLocks noChangeShapeType="1"/>
          </p:cNvSpPr>
          <p:nvPr/>
        </p:nvSpPr>
        <p:spPr bwMode="auto">
          <a:xfrm flipV="1">
            <a:off x="2606675" y="4221163"/>
            <a:ext cx="790575" cy="1295400"/>
          </a:xfrm>
          <a:prstGeom prst="line">
            <a:avLst/>
          </a:prstGeom>
          <a:noFill/>
          <a:ln w="28575">
            <a:solidFill>
              <a:srgbClr val="FFD8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77844" name="Line 20"/>
          <p:cNvSpPr>
            <a:spLocks noChangeShapeType="1"/>
          </p:cNvSpPr>
          <p:nvPr/>
        </p:nvSpPr>
        <p:spPr bwMode="auto">
          <a:xfrm flipV="1">
            <a:off x="2606675" y="4292600"/>
            <a:ext cx="358775" cy="215900"/>
          </a:xfrm>
          <a:prstGeom prst="line">
            <a:avLst/>
          </a:prstGeom>
          <a:noFill/>
          <a:ln w="28575">
            <a:solidFill>
              <a:srgbClr val="FFD8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77845" name="Text Box 21"/>
          <p:cNvSpPr txBox="1">
            <a:spLocks noChangeArrowheads="1"/>
          </p:cNvSpPr>
          <p:nvPr/>
        </p:nvSpPr>
        <p:spPr bwMode="auto">
          <a:xfrm>
            <a:off x="2678113" y="4605338"/>
            <a:ext cx="1027112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200"/>
              <a:t>Axón para-</a:t>
            </a:r>
          </a:p>
          <a:p>
            <a:pPr algn="ctr" eaLnBrk="1" hangingPunct="1">
              <a:buClrTx/>
            </a:pPr>
            <a:r>
              <a:rPr lang="es-ES_tradnl" sz="1200"/>
              <a:t>simpático</a:t>
            </a:r>
          </a:p>
          <a:p>
            <a:pPr algn="ctr" eaLnBrk="1" hangingPunct="1">
              <a:buClrTx/>
            </a:pPr>
            <a:r>
              <a:rPr lang="es-ES_tradnl" sz="1200"/>
              <a:t>pregangl.</a:t>
            </a:r>
          </a:p>
        </p:txBody>
      </p:sp>
      <p:sp>
        <p:nvSpPr>
          <p:cNvPr id="77846" name="Text Box 22"/>
          <p:cNvSpPr txBox="1">
            <a:spLocks noChangeArrowheads="1"/>
          </p:cNvSpPr>
          <p:nvPr/>
        </p:nvSpPr>
        <p:spPr bwMode="auto">
          <a:xfrm>
            <a:off x="2822575" y="5229225"/>
            <a:ext cx="1376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N. comando </a:t>
            </a:r>
          </a:p>
          <a:p>
            <a:pPr eaLnBrk="1" hangingPunct="1">
              <a:buClrTx/>
            </a:pPr>
            <a:r>
              <a:rPr lang="es-ES_tradnl" sz="1200"/>
              <a:t>Brazo aferente </a:t>
            </a:r>
          </a:p>
        </p:txBody>
      </p:sp>
      <p:sp>
        <p:nvSpPr>
          <p:cNvPr id="77847" name="Text Box 23"/>
          <p:cNvSpPr txBox="1">
            <a:spLocks noChangeArrowheads="1"/>
          </p:cNvSpPr>
          <p:nvPr/>
        </p:nvSpPr>
        <p:spPr bwMode="auto">
          <a:xfrm>
            <a:off x="1022350" y="3933825"/>
            <a:ext cx="1377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N. comando </a:t>
            </a:r>
          </a:p>
          <a:p>
            <a:pPr eaLnBrk="1" hangingPunct="1">
              <a:buClrTx/>
            </a:pPr>
            <a:r>
              <a:rPr lang="es-ES_tradnl" sz="1200"/>
              <a:t>Brazo eferente </a:t>
            </a:r>
          </a:p>
        </p:txBody>
      </p:sp>
      <p:sp>
        <p:nvSpPr>
          <p:cNvPr id="77848" name="Text Box 24"/>
          <p:cNvSpPr txBox="1">
            <a:spLocks noChangeArrowheads="1"/>
          </p:cNvSpPr>
          <p:nvPr/>
        </p:nvSpPr>
        <p:spPr bwMode="auto">
          <a:xfrm>
            <a:off x="338138" y="4702175"/>
            <a:ext cx="744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Inter-</a:t>
            </a:r>
          </a:p>
          <a:p>
            <a:pPr eaLnBrk="1" hangingPunct="1">
              <a:buClrTx/>
            </a:pPr>
            <a:r>
              <a:rPr lang="es-ES_tradnl" sz="1200"/>
              <a:t>neurona</a:t>
            </a:r>
          </a:p>
        </p:txBody>
      </p:sp>
      <p:sp>
        <p:nvSpPr>
          <p:cNvPr id="77849" name="Text Box 25"/>
          <p:cNvSpPr txBox="1">
            <a:spLocks noChangeArrowheads="1"/>
          </p:cNvSpPr>
          <p:nvPr/>
        </p:nvSpPr>
        <p:spPr bwMode="auto">
          <a:xfrm>
            <a:off x="1093788" y="5661025"/>
            <a:ext cx="9477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N. motora</a:t>
            </a:r>
          </a:p>
        </p:txBody>
      </p:sp>
      <p:sp>
        <p:nvSpPr>
          <p:cNvPr id="77850" name="Text Box 26"/>
          <p:cNvSpPr txBox="1">
            <a:spLocks noChangeArrowheads="1"/>
          </p:cNvSpPr>
          <p:nvPr/>
        </p:nvSpPr>
        <p:spPr bwMode="auto">
          <a:xfrm>
            <a:off x="2389188" y="5661025"/>
            <a:ext cx="857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Mus. liso</a:t>
            </a:r>
          </a:p>
          <a:p>
            <a:pPr eaLnBrk="1" hangingPunct="1">
              <a:buClrTx/>
            </a:pPr>
            <a:r>
              <a:rPr lang="es-ES_tradnl" sz="1200"/>
              <a:t>intestinal</a:t>
            </a:r>
          </a:p>
        </p:txBody>
      </p:sp>
      <p:sp>
        <p:nvSpPr>
          <p:cNvPr id="286747" name="Text Box 27"/>
          <p:cNvSpPr txBox="1">
            <a:spLocks noChangeArrowheads="1"/>
          </p:cNvSpPr>
          <p:nvPr/>
        </p:nvSpPr>
        <p:spPr bwMode="auto">
          <a:xfrm>
            <a:off x="877888" y="5949950"/>
            <a:ext cx="1504950" cy="365125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6. N. locales</a:t>
            </a:r>
          </a:p>
        </p:txBody>
      </p:sp>
      <p:sp>
        <p:nvSpPr>
          <p:cNvPr id="77852" name="Line 28"/>
          <p:cNvSpPr>
            <a:spLocks noChangeShapeType="1"/>
          </p:cNvSpPr>
          <p:nvPr/>
        </p:nvSpPr>
        <p:spPr bwMode="auto">
          <a:xfrm flipH="1">
            <a:off x="2246313" y="486886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77853" name="Line 29"/>
          <p:cNvSpPr>
            <a:spLocks noChangeShapeType="1"/>
          </p:cNvSpPr>
          <p:nvPr/>
        </p:nvSpPr>
        <p:spPr bwMode="auto">
          <a:xfrm flipH="1" flipV="1">
            <a:off x="2173288" y="5013325"/>
            <a:ext cx="7207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77854" name="Line 30"/>
          <p:cNvSpPr>
            <a:spLocks noChangeShapeType="1"/>
          </p:cNvSpPr>
          <p:nvPr/>
        </p:nvSpPr>
        <p:spPr bwMode="auto">
          <a:xfrm flipH="1" flipV="1">
            <a:off x="2246313" y="5300663"/>
            <a:ext cx="43180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77855" name="Line 31"/>
          <p:cNvSpPr>
            <a:spLocks noChangeShapeType="1"/>
          </p:cNvSpPr>
          <p:nvPr/>
        </p:nvSpPr>
        <p:spPr bwMode="auto">
          <a:xfrm flipV="1">
            <a:off x="1814513" y="537368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77856" name="Line 32"/>
          <p:cNvSpPr>
            <a:spLocks noChangeShapeType="1"/>
          </p:cNvSpPr>
          <p:nvPr/>
        </p:nvSpPr>
        <p:spPr bwMode="auto">
          <a:xfrm>
            <a:off x="949325" y="5013325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77857" name="Line 33"/>
          <p:cNvSpPr>
            <a:spLocks noChangeShapeType="1"/>
          </p:cNvSpPr>
          <p:nvPr/>
        </p:nvSpPr>
        <p:spPr bwMode="auto">
          <a:xfrm>
            <a:off x="1741488" y="42926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6754" name="Oval 34"/>
          <p:cNvSpPr>
            <a:spLocks noChangeArrowheads="1"/>
          </p:cNvSpPr>
          <p:nvPr/>
        </p:nvSpPr>
        <p:spPr bwMode="auto">
          <a:xfrm>
            <a:off x="4910138" y="1341438"/>
            <a:ext cx="287337" cy="358775"/>
          </a:xfrm>
          <a:prstGeom prst="ellipse">
            <a:avLst/>
          </a:prstGeom>
          <a:noFill/>
          <a:ln w="3810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86755" name="Oval 35"/>
          <p:cNvSpPr>
            <a:spLocks noChangeArrowheads="1"/>
          </p:cNvSpPr>
          <p:nvPr/>
        </p:nvSpPr>
        <p:spPr bwMode="auto">
          <a:xfrm>
            <a:off x="3181350" y="2060575"/>
            <a:ext cx="360363" cy="288925"/>
          </a:xfrm>
          <a:prstGeom prst="ellipse">
            <a:avLst/>
          </a:prstGeom>
          <a:noFill/>
          <a:ln w="3810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86756" name="Oval 36"/>
          <p:cNvSpPr>
            <a:spLocks noChangeArrowheads="1"/>
          </p:cNvSpPr>
          <p:nvPr/>
        </p:nvSpPr>
        <p:spPr bwMode="auto">
          <a:xfrm>
            <a:off x="1525588" y="4797425"/>
            <a:ext cx="360362" cy="360363"/>
          </a:xfrm>
          <a:prstGeom prst="ellipse">
            <a:avLst/>
          </a:prstGeom>
          <a:noFill/>
          <a:ln w="3810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61" name="Text Box 37"/>
          <p:cNvSpPr txBox="1">
            <a:spLocks noChangeArrowheads="1"/>
          </p:cNvSpPr>
          <p:nvPr/>
        </p:nvSpPr>
        <p:spPr bwMode="auto">
          <a:xfrm>
            <a:off x="7208838" y="26035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77862" name="Rectangle 39"/>
          <p:cNvSpPr>
            <a:spLocks noChangeArrowheads="1"/>
          </p:cNvSpPr>
          <p:nvPr/>
        </p:nvSpPr>
        <p:spPr bwMode="auto">
          <a:xfrm>
            <a:off x="3614738" y="3068638"/>
            <a:ext cx="17272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77863" name="Rectangle 40"/>
          <p:cNvSpPr>
            <a:spLocks noChangeArrowheads="1"/>
          </p:cNvSpPr>
          <p:nvPr/>
        </p:nvSpPr>
        <p:spPr bwMode="auto">
          <a:xfrm>
            <a:off x="4765675" y="2636838"/>
            <a:ext cx="5762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86761" name="Text Box 41"/>
          <p:cNvSpPr txBox="1">
            <a:spLocks noChangeArrowheads="1"/>
          </p:cNvSpPr>
          <p:nvPr/>
        </p:nvSpPr>
        <p:spPr bwMode="auto">
          <a:xfrm>
            <a:off x="4910138" y="2587625"/>
            <a:ext cx="2792412" cy="365125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/>
              <a:t>4. N. Simpática </a:t>
            </a:r>
            <a:r>
              <a:rPr lang="es-ES_tradnl" dirty="0" err="1" smtClean="0"/>
              <a:t>pregangl</a:t>
            </a:r>
            <a:r>
              <a:rPr lang="es-ES_tradnl" dirty="0"/>
              <a:t>.</a:t>
            </a:r>
          </a:p>
        </p:txBody>
      </p:sp>
      <p:sp>
        <p:nvSpPr>
          <p:cNvPr id="77865" name="Line 42"/>
          <p:cNvSpPr>
            <a:spLocks noChangeShapeType="1"/>
          </p:cNvSpPr>
          <p:nvPr/>
        </p:nvSpPr>
        <p:spPr bwMode="auto">
          <a:xfrm flipH="1">
            <a:off x="4694238" y="2781300"/>
            <a:ext cx="2159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6763" name="Line 43"/>
          <p:cNvSpPr>
            <a:spLocks noChangeShapeType="1"/>
          </p:cNvSpPr>
          <p:nvPr/>
        </p:nvSpPr>
        <p:spPr bwMode="auto">
          <a:xfrm>
            <a:off x="3470275" y="2852738"/>
            <a:ext cx="360363" cy="2889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6764" name="Line 44"/>
          <p:cNvSpPr>
            <a:spLocks noChangeShapeType="1"/>
          </p:cNvSpPr>
          <p:nvPr/>
        </p:nvSpPr>
        <p:spPr bwMode="auto">
          <a:xfrm>
            <a:off x="3830638" y="3141663"/>
            <a:ext cx="1079500" cy="7143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6765" name="Text Box 45"/>
          <p:cNvSpPr txBox="1">
            <a:spLocks noChangeArrowheads="1"/>
          </p:cNvSpPr>
          <p:nvPr/>
        </p:nvSpPr>
        <p:spPr bwMode="auto">
          <a:xfrm>
            <a:off x="4910138" y="3135313"/>
            <a:ext cx="2781531" cy="338554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/>
              <a:t>5. N. Simpática </a:t>
            </a:r>
            <a:r>
              <a:rPr lang="es-ES_tradnl" dirty="0" err="1" smtClean="0"/>
              <a:t>posgangl</a:t>
            </a:r>
            <a:r>
              <a:rPr lang="es-ES_tradnl" dirty="0"/>
              <a:t>.</a:t>
            </a:r>
          </a:p>
        </p:txBody>
      </p:sp>
      <p:sp>
        <p:nvSpPr>
          <p:cNvPr id="77869" name="Rectangle 46"/>
          <p:cNvSpPr>
            <a:spLocks noChangeArrowheads="1"/>
          </p:cNvSpPr>
          <p:nvPr/>
        </p:nvSpPr>
        <p:spPr bwMode="auto">
          <a:xfrm>
            <a:off x="6205538" y="1628775"/>
            <a:ext cx="108108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7870" name="Text Box 47"/>
          <p:cNvSpPr txBox="1">
            <a:spLocks noChangeArrowheads="1"/>
          </p:cNvSpPr>
          <p:nvPr/>
        </p:nvSpPr>
        <p:spPr bwMode="auto">
          <a:xfrm>
            <a:off x="6205538" y="1484313"/>
            <a:ext cx="13922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b="0"/>
              <a:t>N. Asta </a:t>
            </a:r>
          </a:p>
          <a:p>
            <a:pPr eaLnBrk="1" hangingPunct="1">
              <a:buClrTx/>
            </a:pPr>
            <a:r>
              <a:rPr lang="es-ES_tradnl" sz="1400" b="0"/>
              <a:t>Intermediolat.</a:t>
            </a:r>
          </a:p>
        </p:txBody>
      </p:sp>
      <p:sp>
        <p:nvSpPr>
          <p:cNvPr id="77871" name="Text Box 3"/>
          <p:cNvSpPr txBox="1">
            <a:spLocks noChangeArrowheads="1"/>
          </p:cNvSpPr>
          <p:nvPr/>
        </p:nvSpPr>
        <p:spPr bwMode="auto">
          <a:xfrm>
            <a:off x="6804025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86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86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286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286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86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86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5" grpId="0" animBg="1"/>
      <p:bldP spid="286747" grpId="0" animBg="1"/>
      <p:bldP spid="286754" grpId="0" animBg="1"/>
      <p:bldP spid="286755" grpId="0" animBg="1"/>
      <p:bldP spid="286756" grpId="0" animBg="1"/>
      <p:bldP spid="286761" grpId="0" animBg="1"/>
      <p:bldP spid="286763" grpId="0" animBg="1"/>
      <p:bldP spid="286764" grpId="0" animBg="1"/>
      <p:bldP spid="2867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F2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"/>
          <p:cNvSpPr txBox="1">
            <a:spLocks noChangeArrowheads="1"/>
          </p:cNvSpPr>
          <p:nvPr/>
        </p:nvSpPr>
        <p:spPr bwMode="auto">
          <a:xfrm>
            <a:off x="6790690" y="6536377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" dirty="0"/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1691481" y="1374591"/>
            <a:ext cx="5761037" cy="4108817"/>
          </a:xfrm>
          <a:prstGeom prst="rect">
            <a:avLst/>
          </a:prstGeom>
          <a:solidFill>
            <a:srgbClr val="CCE8EA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Comic Sans MS" pitchFamily="66" charset="0"/>
              <a:buAutoNum type="romanUcPeriod"/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Introducción</a:t>
            </a:r>
          </a:p>
          <a:p>
            <a:pPr>
              <a:buClr>
                <a:srgbClr val="007774"/>
              </a:buClr>
              <a:defRPr/>
            </a:pPr>
            <a:endParaRPr lang="es-ES_tradnl" sz="14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 typeface="Comic Sans MS" pitchFamily="66" charset="0"/>
              <a:buNone/>
              <a:defRPr/>
            </a:pP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II Anatomía funcional</a:t>
            </a:r>
          </a:p>
          <a:p>
            <a:pPr marL="711200" indent="-711200">
              <a:buFont typeface="Comic Sans MS" pitchFamily="66" charset="0"/>
              <a:buNone/>
              <a:defRPr/>
            </a:pPr>
            <a:r>
              <a:rPr lang="es-ES_tradnl" sz="2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 1. Entrada</a:t>
            </a:r>
          </a:p>
          <a:p>
            <a:pPr marL="711200" indent="-711200">
              <a:buFont typeface="Comic Sans MS" pitchFamily="66" charset="0"/>
              <a:buNone/>
              <a:defRPr/>
            </a:pPr>
            <a:r>
              <a:rPr lang="es-ES_tradnl" sz="2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 2. Centro</a:t>
            </a:r>
          </a:p>
          <a:p>
            <a:pPr marL="711200" indent="-711200">
              <a:buFont typeface="Comic Sans MS" pitchFamily="66" charset="0"/>
              <a:buNone/>
              <a:defRPr/>
            </a:pPr>
            <a:r>
              <a:rPr lang="es-ES_tradnl" sz="2400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3.   Salida</a:t>
            </a:r>
          </a:p>
          <a:p>
            <a:pPr>
              <a:buFont typeface="Comic Sans MS" pitchFamily="66" charset="0"/>
              <a:buNone/>
              <a:defRPr/>
            </a:pPr>
            <a:endParaRPr lang="es-ES_tradnl" sz="14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 typeface="Comic Sans MS" pitchFamily="66" charset="0"/>
              <a:buNone/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     Neurotransmisión autonómica</a:t>
            </a:r>
          </a:p>
          <a:p>
            <a:pPr>
              <a:buFont typeface="Comic Sans MS" pitchFamily="66" charset="0"/>
              <a:buChar char="•"/>
              <a:defRPr/>
            </a:pPr>
            <a:endParaRPr lang="es-ES_tradnl" sz="10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 typeface="Comic Sans MS" pitchFamily="66" charset="0"/>
              <a:buNone/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    Acciones autonómicas en órganos y tejidos </a:t>
            </a:r>
          </a:p>
          <a:p>
            <a:pPr>
              <a:buFont typeface="Comic Sans MS" pitchFamily="66" charset="0"/>
              <a:buChar char="•"/>
              <a:defRPr/>
            </a:pPr>
            <a:endParaRPr lang="es-ES_tradnl" sz="10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 typeface="Comic Sans MS" pitchFamily="66" charset="0"/>
              <a:buNone/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        </a:t>
            </a:r>
            <a:r>
              <a:rPr lang="es-ES_tradnl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Farmacotoxicología</a:t>
            </a: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autonómica</a:t>
            </a:r>
          </a:p>
          <a:p>
            <a:pPr>
              <a:buFont typeface="Comic Sans MS" pitchFamily="66" charset="0"/>
              <a:buChar char="•"/>
              <a:defRPr/>
            </a:pPr>
            <a:endParaRPr lang="es-ES_tradnl" sz="10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 typeface="Comic Sans MS" pitchFamily="66" charset="0"/>
              <a:buNone/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      Clínica autonómica</a:t>
            </a:r>
          </a:p>
          <a:p>
            <a:pPr>
              <a:buFont typeface="Comic Sans MS" pitchFamily="66" charset="0"/>
              <a:buNone/>
              <a:defRPr/>
            </a:pPr>
            <a:endParaRPr lang="es-ES_tradnl" sz="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6660232" y="1039628"/>
            <a:ext cx="1442219" cy="707886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>
              <a:buClrTx/>
              <a:defRPr/>
            </a:pPr>
            <a:r>
              <a:rPr lang="es-ES" sz="40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Text Box 2"/>
          <p:cNvSpPr txBox="1">
            <a:spLocks noChangeArrowheads="1"/>
          </p:cNvSpPr>
          <p:nvPr/>
        </p:nvSpPr>
        <p:spPr bwMode="auto">
          <a:xfrm>
            <a:off x="3176588" y="3573463"/>
            <a:ext cx="2790825" cy="850900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Neuronas motoras</a:t>
            </a:r>
          </a:p>
          <a:p>
            <a:pPr algn="ctr" eaLnBrk="1" hangingPunct="1">
              <a:buClrTx/>
            </a:pPr>
            <a:r>
              <a:rPr lang="es-ES_tradnl" sz="2400" b="0"/>
              <a:t>preganglionares</a:t>
            </a:r>
          </a:p>
        </p:txBody>
      </p:sp>
      <p:sp>
        <p:nvSpPr>
          <p:cNvPr id="288771" name="Rectangle 3"/>
          <p:cNvSpPr>
            <a:spLocks noChangeArrowheads="1"/>
          </p:cNvSpPr>
          <p:nvPr/>
        </p:nvSpPr>
        <p:spPr bwMode="auto">
          <a:xfrm>
            <a:off x="3355168" y="1557338"/>
            <a:ext cx="2432076" cy="830997"/>
          </a:xfrm>
          <a:prstGeom prst="rect">
            <a:avLst/>
          </a:prstGeom>
          <a:solidFill>
            <a:srgbClr val="FBC1DF"/>
          </a:solidFill>
          <a:ln w="38100" algn="ctr">
            <a:solidFill>
              <a:srgbClr val="B6066B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</a:pPr>
            <a:r>
              <a:rPr lang="es-ES_tradnl" sz="2400" b="0"/>
              <a:t>SNA</a:t>
            </a:r>
          </a:p>
          <a:p>
            <a:pPr algn="ctr">
              <a:buClrTx/>
            </a:pPr>
            <a:r>
              <a:rPr lang="es-ES_tradnl" sz="2400" b="0"/>
              <a:t>Vía final común </a:t>
            </a:r>
          </a:p>
        </p:txBody>
      </p:sp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1619250" y="4797425"/>
            <a:ext cx="2778125" cy="700088"/>
          </a:xfrm>
          <a:prstGeom prst="rect">
            <a:avLst/>
          </a:prstGeom>
          <a:solidFill>
            <a:srgbClr val="FDE7F3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>
                <a:srgbClr val="B6066B"/>
              </a:buClr>
              <a:buSzPct val="200000"/>
            </a:pPr>
            <a:r>
              <a:rPr lang="es-ES_tradnl" sz="1800" b="0" dirty="0"/>
              <a:t>Núcleos pares craneales</a:t>
            </a:r>
          </a:p>
          <a:p>
            <a:pPr algn="ctr" eaLnBrk="1" hangingPunct="1">
              <a:buClr>
                <a:srgbClr val="B6066B"/>
              </a:buClr>
              <a:buSzPct val="200000"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Tallo</a:t>
            </a:r>
          </a:p>
        </p:txBody>
      </p:sp>
      <p:sp>
        <p:nvSpPr>
          <p:cNvPr id="288773" name="Text Box 5"/>
          <p:cNvSpPr txBox="1">
            <a:spLocks noChangeArrowheads="1"/>
          </p:cNvSpPr>
          <p:nvPr/>
        </p:nvSpPr>
        <p:spPr bwMode="auto">
          <a:xfrm>
            <a:off x="395536" y="404664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8775" name="Line 7"/>
          <p:cNvSpPr>
            <a:spLocks noChangeShapeType="1"/>
          </p:cNvSpPr>
          <p:nvPr/>
        </p:nvSpPr>
        <p:spPr bwMode="auto">
          <a:xfrm>
            <a:off x="4572000" y="2492375"/>
            <a:ext cx="0" cy="10810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8776" name="Text Box 8"/>
          <p:cNvSpPr txBox="1">
            <a:spLocks noChangeArrowheads="1"/>
          </p:cNvSpPr>
          <p:nvPr/>
        </p:nvSpPr>
        <p:spPr bwMode="auto">
          <a:xfrm>
            <a:off x="6410325" y="2538413"/>
            <a:ext cx="1524000" cy="1035050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Regulación </a:t>
            </a:r>
          </a:p>
          <a:p>
            <a:pPr algn="ctr" eaLnBrk="1" hangingPunct="1">
              <a:buClrTx/>
            </a:pPr>
            <a:r>
              <a:rPr lang="es-ES_tradnl" sz="2000" b="0"/>
              <a:t>ambiente </a:t>
            </a:r>
          </a:p>
          <a:p>
            <a:pPr algn="ctr" eaLnBrk="1" hangingPunct="1">
              <a:buClrTx/>
            </a:pPr>
            <a:r>
              <a:rPr lang="es-ES_tradnl" sz="2000" b="0"/>
              <a:t>interno</a:t>
            </a:r>
          </a:p>
        </p:txBody>
      </p:sp>
      <p:sp>
        <p:nvSpPr>
          <p:cNvPr id="288777" name="Text Box 9"/>
          <p:cNvSpPr txBox="1">
            <a:spLocks noChangeArrowheads="1"/>
          </p:cNvSpPr>
          <p:nvPr/>
        </p:nvSpPr>
        <p:spPr bwMode="auto">
          <a:xfrm>
            <a:off x="4787900" y="4797425"/>
            <a:ext cx="2633663" cy="700088"/>
          </a:xfrm>
          <a:prstGeom prst="rect">
            <a:avLst/>
          </a:prstGeom>
          <a:solidFill>
            <a:srgbClr val="FDE7F3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 dirty="0"/>
              <a:t>Asta </a:t>
            </a:r>
            <a:r>
              <a:rPr lang="es-ES_tradnl" sz="1800" b="0" dirty="0" err="1"/>
              <a:t>intermediolateral</a:t>
            </a:r>
            <a:endParaRPr lang="es-ES_tradnl" sz="1800" b="0" dirty="0"/>
          </a:p>
          <a:p>
            <a:pPr algn="ctr" eaLnBrk="1" hangingPunct="1">
              <a:buClr>
                <a:srgbClr val="B6066B"/>
              </a:buClr>
              <a:buSzPct val="200000"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Médula espinal</a:t>
            </a:r>
          </a:p>
        </p:txBody>
      </p:sp>
      <p:sp>
        <p:nvSpPr>
          <p:cNvPr id="288778" name="Line 10"/>
          <p:cNvSpPr>
            <a:spLocks noChangeShapeType="1"/>
          </p:cNvSpPr>
          <p:nvPr/>
        </p:nvSpPr>
        <p:spPr bwMode="auto">
          <a:xfrm flipH="1">
            <a:off x="3635375" y="4437063"/>
            <a:ext cx="360363" cy="360362"/>
          </a:xfrm>
          <a:prstGeom prst="line">
            <a:avLst/>
          </a:prstGeom>
          <a:noFill/>
          <a:ln w="38100">
            <a:solidFill>
              <a:srgbClr val="B6066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8779" name="Line 11"/>
          <p:cNvSpPr>
            <a:spLocks noChangeShapeType="1"/>
          </p:cNvSpPr>
          <p:nvPr/>
        </p:nvSpPr>
        <p:spPr bwMode="auto">
          <a:xfrm>
            <a:off x="5075238" y="4437063"/>
            <a:ext cx="360362" cy="360362"/>
          </a:xfrm>
          <a:prstGeom prst="line">
            <a:avLst/>
          </a:prstGeom>
          <a:noFill/>
          <a:ln w="38100">
            <a:solidFill>
              <a:srgbClr val="B6066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8780" name="Text Box 12"/>
          <p:cNvSpPr txBox="1">
            <a:spLocks noChangeArrowheads="1"/>
          </p:cNvSpPr>
          <p:nvPr/>
        </p:nvSpPr>
        <p:spPr bwMode="auto">
          <a:xfrm>
            <a:off x="827336" y="477689"/>
            <a:ext cx="1911350" cy="425450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4. N. Pregangl.</a:t>
            </a:r>
          </a:p>
        </p:txBody>
      </p:sp>
      <p:sp>
        <p:nvSpPr>
          <p:cNvPr id="78860" name="Text Box 13"/>
          <p:cNvSpPr txBox="1">
            <a:spLocks noChangeArrowheads="1"/>
          </p:cNvSpPr>
          <p:nvPr/>
        </p:nvSpPr>
        <p:spPr bwMode="auto">
          <a:xfrm>
            <a:off x="7164388" y="47625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288783" name="Text Box 15"/>
          <p:cNvSpPr txBox="1">
            <a:spLocks noChangeArrowheads="1"/>
          </p:cNvSpPr>
          <p:nvPr/>
        </p:nvSpPr>
        <p:spPr bwMode="auto">
          <a:xfrm>
            <a:off x="1116013" y="4868863"/>
            <a:ext cx="373062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8784" name="Text Box 16"/>
          <p:cNvSpPr txBox="1">
            <a:spLocks noChangeArrowheads="1"/>
          </p:cNvSpPr>
          <p:nvPr/>
        </p:nvSpPr>
        <p:spPr bwMode="auto">
          <a:xfrm>
            <a:off x="7380288" y="4868863"/>
            <a:ext cx="373062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8863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859641" y="972563"/>
            <a:ext cx="1911390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Modulan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reflejos </a:t>
            </a:r>
          </a:p>
          <a:p>
            <a:pPr>
              <a:buClrTx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grandes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8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887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887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887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8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8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8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nimBg="1"/>
      <p:bldP spid="288771" grpId="0" animBg="1"/>
      <p:bldP spid="288772" grpId="0" animBg="1"/>
      <p:bldP spid="288775" grpId="0" animBg="1"/>
      <p:bldP spid="288776" grpId="0" animBg="1"/>
      <p:bldP spid="288777" grpId="0" animBg="1"/>
      <p:bldP spid="288778" grpId="0" animBg="1"/>
      <p:bldP spid="288779" grpId="0" animBg="1"/>
      <p:bldP spid="288783" grpId="0"/>
      <p:bldP spid="288784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Text Box 2"/>
          <p:cNvSpPr txBox="1">
            <a:spLocks noChangeArrowheads="1"/>
          </p:cNvSpPr>
          <p:nvPr/>
        </p:nvSpPr>
        <p:spPr bwMode="auto">
          <a:xfrm>
            <a:off x="855663" y="3286125"/>
            <a:ext cx="1452562" cy="669925"/>
          </a:xfrm>
          <a:prstGeom prst="rect">
            <a:avLst/>
          </a:prstGeom>
          <a:solidFill>
            <a:srgbClr val="95C5F9"/>
          </a:solidFill>
          <a:ln w="28575" algn="ctr">
            <a:solidFill>
              <a:srgbClr val="79A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/>
              <a:t>Aferencias </a:t>
            </a:r>
          </a:p>
          <a:p>
            <a:pPr eaLnBrk="1" hangingPunct="1">
              <a:buClrTx/>
            </a:pPr>
            <a:r>
              <a:rPr lang="es-ES_tradnl" sz="1800" b="0"/>
              <a:t>sensoriales</a:t>
            </a:r>
          </a:p>
        </p:txBody>
      </p:sp>
      <p:sp>
        <p:nvSpPr>
          <p:cNvPr id="287747" name="Text Box 3"/>
          <p:cNvSpPr txBox="1">
            <a:spLocks noChangeArrowheads="1"/>
          </p:cNvSpPr>
          <p:nvPr/>
        </p:nvSpPr>
        <p:spPr bwMode="auto">
          <a:xfrm>
            <a:off x="3216488" y="1556792"/>
            <a:ext cx="2900363" cy="485775"/>
          </a:xfrm>
          <a:prstGeom prst="rect">
            <a:avLst/>
          </a:prstGeom>
          <a:solidFill>
            <a:srgbClr val="EDFFB9"/>
          </a:solidFill>
          <a:ln w="28575" algn="ctr">
            <a:solidFill>
              <a:srgbClr val="33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2400" b="0"/>
              <a:t>Centros superiores</a:t>
            </a:r>
          </a:p>
        </p:txBody>
      </p:sp>
      <p:sp>
        <p:nvSpPr>
          <p:cNvPr id="287748" name="Text Box 4"/>
          <p:cNvSpPr txBox="1">
            <a:spLocks noChangeArrowheads="1"/>
          </p:cNvSpPr>
          <p:nvPr/>
        </p:nvSpPr>
        <p:spPr bwMode="auto">
          <a:xfrm>
            <a:off x="3843905" y="2418788"/>
            <a:ext cx="211307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dirty="0"/>
              <a:t>Vía </a:t>
            </a:r>
            <a:r>
              <a:rPr lang="es-ES_tradnl" dirty="0" smtClean="0"/>
              <a:t>retículo-espinal</a:t>
            </a:r>
            <a:endParaRPr lang="es-ES_tradnl" dirty="0"/>
          </a:p>
        </p:txBody>
      </p:sp>
      <p:sp>
        <p:nvSpPr>
          <p:cNvPr id="287749" name="Text Box 5"/>
          <p:cNvSpPr txBox="1">
            <a:spLocks noChangeArrowheads="1"/>
          </p:cNvSpPr>
          <p:nvPr/>
        </p:nvSpPr>
        <p:spPr bwMode="auto">
          <a:xfrm>
            <a:off x="1604281" y="4172178"/>
            <a:ext cx="1741488" cy="395287"/>
          </a:xfrm>
          <a:prstGeom prst="rect">
            <a:avLst/>
          </a:prstGeom>
          <a:noFill/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/>
              <a:t>Interneuronas</a:t>
            </a:r>
          </a:p>
        </p:txBody>
      </p:sp>
      <p:sp>
        <p:nvSpPr>
          <p:cNvPr id="287750" name="Text Box 6"/>
          <p:cNvSpPr txBox="1">
            <a:spLocks noChangeArrowheads="1"/>
          </p:cNvSpPr>
          <p:nvPr/>
        </p:nvSpPr>
        <p:spPr bwMode="auto">
          <a:xfrm>
            <a:off x="2555875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7751" name="Rectangle 7"/>
          <p:cNvSpPr>
            <a:spLocks noChangeArrowheads="1"/>
          </p:cNvSpPr>
          <p:nvPr/>
        </p:nvSpPr>
        <p:spPr bwMode="auto">
          <a:xfrm>
            <a:off x="2922801" y="4683696"/>
            <a:ext cx="2056973" cy="1200329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Vía final común </a:t>
            </a:r>
          </a:p>
          <a:p>
            <a:pPr algn="ctr">
              <a:buClrTx/>
              <a:defRPr/>
            </a:pP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  <a:p>
            <a:pPr algn="ctr">
              <a:buClrTx/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medio</a:t>
            </a:r>
          </a:p>
          <a:p>
            <a:pPr algn="ctr">
              <a:buClrTx/>
              <a:defRPr/>
            </a:pPr>
            <a:r>
              <a:rPr lang="es-ES_tradnl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</a:t>
            </a:r>
            <a:r>
              <a:rPr lang="es-ES_tradnl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 vísceras</a:t>
            </a:r>
            <a:endParaRPr lang="es-ES_tradnl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287752" name="Group 8"/>
          <p:cNvGrpSpPr>
            <a:grpSpLocks/>
          </p:cNvGrpSpPr>
          <p:nvPr/>
        </p:nvGrpSpPr>
        <p:grpSpPr bwMode="auto">
          <a:xfrm>
            <a:off x="3519488" y="3333750"/>
            <a:ext cx="2879725" cy="574675"/>
            <a:chOff x="612" y="3748"/>
            <a:chExt cx="1814" cy="362"/>
          </a:xfrm>
        </p:grpSpPr>
        <p:sp>
          <p:nvSpPr>
            <p:cNvPr id="79899" name="Oval 9"/>
            <p:cNvSpPr>
              <a:spLocks noChangeArrowheads="1"/>
            </p:cNvSpPr>
            <p:nvPr/>
          </p:nvSpPr>
          <p:spPr bwMode="auto">
            <a:xfrm>
              <a:off x="612" y="3748"/>
              <a:ext cx="363" cy="362"/>
            </a:xfrm>
            <a:prstGeom prst="ellipse">
              <a:avLst/>
            </a:prstGeom>
            <a:solidFill>
              <a:srgbClr val="FBC1DF"/>
            </a:solidFill>
            <a:ln w="57150" algn="ctr">
              <a:solidFill>
                <a:srgbClr val="B606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VE"/>
            </a:p>
          </p:txBody>
        </p:sp>
        <p:sp>
          <p:nvSpPr>
            <p:cNvPr id="79900" name="Line 10"/>
            <p:cNvSpPr>
              <a:spLocks noChangeShapeType="1"/>
            </p:cNvSpPr>
            <p:nvPr/>
          </p:nvSpPr>
          <p:spPr bwMode="auto">
            <a:xfrm>
              <a:off x="975" y="3929"/>
              <a:ext cx="1361" cy="0"/>
            </a:xfrm>
            <a:prstGeom prst="line">
              <a:avLst/>
            </a:prstGeom>
            <a:noFill/>
            <a:ln w="57150">
              <a:solidFill>
                <a:srgbClr val="B6066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79901" name="Line 11"/>
            <p:cNvSpPr>
              <a:spLocks noChangeShapeType="1"/>
            </p:cNvSpPr>
            <p:nvPr/>
          </p:nvSpPr>
          <p:spPr bwMode="auto">
            <a:xfrm>
              <a:off x="2336" y="3929"/>
              <a:ext cx="45" cy="136"/>
            </a:xfrm>
            <a:prstGeom prst="line">
              <a:avLst/>
            </a:prstGeom>
            <a:noFill/>
            <a:ln w="57150">
              <a:solidFill>
                <a:srgbClr val="B6066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79902" name="Line 12"/>
            <p:cNvSpPr>
              <a:spLocks noChangeShapeType="1"/>
            </p:cNvSpPr>
            <p:nvPr/>
          </p:nvSpPr>
          <p:spPr bwMode="auto">
            <a:xfrm flipV="1">
              <a:off x="2336" y="3793"/>
              <a:ext cx="90" cy="136"/>
            </a:xfrm>
            <a:prstGeom prst="line">
              <a:avLst/>
            </a:prstGeom>
            <a:noFill/>
            <a:ln w="57150">
              <a:solidFill>
                <a:srgbClr val="B6066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</p:grpSp>
      <p:grpSp>
        <p:nvGrpSpPr>
          <p:cNvPr id="287757" name="Group 13"/>
          <p:cNvGrpSpPr>
            <a:grpSpLocks/>
          </p:cNvGrpSpPr>
          <p:nvPr/>
        </p:nvGrpSpPr>
        <p:grpSpPr bwMode="auto">
          <a:xfrm>
            <a:off x="3663950" y="2108200"/>
            <a:ext cx="287338" cy="1152525"/>
            <a:chOff x="748" y="2886"/>
            <a:chExt cx="136" cy="544"/>
          </a:xfrm>
        </p:grpSpPr>
        <p:sp>
          <p:nvSpPr>
            <p:cNvPr id="79896" name="Line 14"/>
            <p:cNvSpPr>
              <a:spLocks noChangeShapeType="1"/>
            </p:cNvSpPr>
            <p:nvPr/>
          </p:nvSpPr>
          <p:spPr bwMode="auto">
            <a:xfrm>
              <a:off x="839" y="2886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VE"/>
            </a:p>
          </p:txBody>
        </p:sp>
        <p:sp>
          <p:nvSpPr>
            <p:cNvPr id="79897" name="Line 15"/>
            <p:cNvSpPr>
              <a:spLocks noChangeShapeType="1"/>
            </p:cNvSpPr>
            <p:nvPr/>
          </p:nvSpPr>
          <p:spPr bwMode="auto">
            <a:xfrm flipH="1">
              <a:off x="748" y="3339"/>
              <a:ext cx="91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79898" name="Line 16"/>
            <p:cNvSpPr>
              <a:spLocks noChangeShapeType="1"/>
            </p:cNvSpPr>
            <p:nvPr/>
          </p:nvSpPr>
          <p:spPr bwMode="auto">
            <a:xfrm>
              <a:off x="839" y="3339"/>
              <a:ext cx="45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</p:grpSp>
      <p:grpSp>
        <p:nvGrpSpPr>
          <p:cNvPr id="287761" name="Group 17"/>
          <p:cNvGrpSpPr>
            <a:grpSpLocks/>
          </p:cNvGrpSpPr>
          <p:nvPr/>
        </p:nvGrpSpPr>
        <p:grpSpPr bwMode="auto">
          <a:xfrm>
            <a:off x="2366963" y="3440113"/>
            <a:ext cx="1081087" cy="360362"/>
            <a:chOff x="158" y="3158"/>
            <a:chExt cx="681" cy="227"/>
          </a:xfrm>
        </p:grpSpPr>
        <p:sp>
          <p:nvSpPr>
            <p:cNvPr id="79893" name="Line 18"/>
            <p:cNvSpPr>
              <a:spLocks noChangeShapeType="1"/>
            </p:cNvSpPr>
            <p:nvPr/>
          </p:nvSpPr>
          <p:spPr bwMode="auto">
            <a:xfrm>
              <a:off x="158" y="3249"/>
              <a:ext cx="5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79894" name="Line 19"/>
            <p:cNvSpPr>
              <a:spLocks noChangeShapeType="1"/>
            </p:cNvSpPr>
            <p:nvPr/>
          </p:nvSpPr>
          <p:spPr bwMode="auto">
            <a:xfrm flipV="1">
              <a:off x="748" y="3158"/>
              <a:ext cx="91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79895" name="Line 20"/>
            <p:cNvSpPr>
              <a:spLocks noChangeShapeType="1"/>
            </p:cNvSpPr>
            <p:nvPr/>
          </p:nvSpPr>
          <p:spPr bwMode="auto">
            <a:xfrm>
              <a:off x="748" y="3249"/>
              <a:ext cx="9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</p:grpSp>
      <p:grpSp>
        <p:nvGrpSpPr>
          <p:cNvPr id="287765" name="Group 21"/>
          <p:cNvGrpSpPr>
            <a:grpSpLocks/>
          </p:cNvGrpSpPr>
          <p:nvPr/>
        </p:nvGrpSpPr>
        <p:grpSpPr bwMode="auto">
          <a:xfrm>
            <a:off x="3338512" y="3910015"/>
            <a:ext cx="468312" cy="504825"/>
            <a:chOff x="1859" y="2342"/>
            <a:chExt cx="295" cy="318"/>
          </a:xfrm>
        </p:grpSpPr>
        <p:sp>
          <p:nvSpPr>
            <p:cNvPr id="79890" name="Line 22"/>
            <p:cNvSpPr>
              <a:spLocks noChangeShapeType="1"/>
            </p:cNvSpPr>
            <p:nvPr/>
          </p:nvSpPr>
          <p:spPr bwMode="auto">
            <a:xfrm flipH="1">
              <a:off x="1859" y="2478"/>
              <a:ext cx="159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s-VE"/>
            </a:p>
          </p:txBody>
        </p:sp>
        <p:sp>
          <p:nvSpPr>
            <p:cNvPr id="79891" name="Line 23"/>
            <p:cNvSpPr>
              <a:spLocks noChangeShapeType="1"/>
            </p:cNvSpPr>
            <p:nvPr/>
          </p:nvSpPr>
          <p:spPr bwMode="auto">
            <a:xfrm flipH="1" flipV="1">
              <a:off x="1973" y="2342"/>
              <a:ext cx="45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79892" name="Line 24"/>
            <p:cNvSpPr>
              <a:spLocks noChangeShapeType="1"/>
            </p:cNvSpPr>
            <p:nvPr/>
          </p:nvSpPr>
          <p:spPr bwMode="auto">
            <a:xfrm flipV="1">
              <a:off x="2018" y="2433"/>
              <a:ext cx="136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</p:grpSp>
      <p:sp>
        <p:nvSpPr>
          <p:cNvPr id="287769" name="Text Box 25"/>
          <p:cNvSpPr txBox="1">
            <a:spLocks noChangeArrowheads="1"/>
          </p:cNvSpPr>
          <p:nvPr/>
        </p:nvSpPr>
        <p:spPr bwMode="auto">
          <a:xfrm>
            <a:off x="6418263" y="3284984"/>
            <a:ext cx="239520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000" b="0" dirty="0"/>
              <a:t>Divergencia sobre</a:t>
            </a:r>
          </a:p>
          <a:p>
            <a:pPr eaLnBrk="1" hangingPunct="1">
              <a:buClrTx/>
            </a:pPr>
            <a:r>
              <a:rPr lang="es-ES" sz="2000" b="0" dirty="0"/>
              <a:t>N. </a:t>
            </a:r>
            <a:r>
              <a:rPr lang="es-ES" sz="2000" b="0" dirty="0" err="1" smtClean="0"/>
              <a:t>Posganglionares</a:t>
            </a:r>
            <a:endParaRPr lang="es-ES" sz="2000" b="0" dirty="0"/>
          </a:p>
        </p:txBody>
      </p:sp>
      <p:sp>
        <p:nvSpPr>
          <p:cNvPr id="287770" name="Line 26"/>
          <p:cNvSpPr>
            <a:spLocks noChangeShapeType="1"/>
          </p:cNvSpPr>
          <p:nvPr/>
        </p:nvSpPr>
        <p:spPr bwMode="auto">
          <a:xfrm>
            <a:off x="5956983" y="3595236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7771" name="Text Box 27"/>
          <p:cNvSpPr txBox="1">
            <a:spLocks noChangeArrowheads="1"/>
          </p:cNvSpPr>
          <p:nvPr/>
        </p:nvSpPr>
        <p:spPr bwMode="auto">
          <a:xfrm>
            <a:off x="5176045" y="4678941"/>
            <a:ext cx="1838965" cy="1015663"/>
          </a:xfrm>
          <a:prstGeom prst="rect">
            <a:avLst/>
          </a:prstGeom>
          <a:solidFill>
            <a:srgbClr val="FBC1DF"/>
          </a:solidFill>
          <a:ln w="952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Salida motora</a:t>
            </a:r>
            <a:endParaRPr lang="es-ES_tradnl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Neurona </a:t>
            </a:r>
          </a:p>
          <a:p>
            <a:pPr algn="ctr">
              <a:buClrTx/>
              <a:defRPr/>
            </a:pPr>
            <a:r>
              <a:rPr lang="es-ES_tradnl" sz="20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Pregangl.SNC</a:t>
            </a:r>
            <a:endParaRPr lang="es-ES_tradnl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7773" name="Text Box 29"/>
          <p:cNvSpPr txBox="1">
            <a:spLocks noChangeArrowheads="1"/>
          </p:cNvSpPr>
          <p:nvPr/>
        </p:nvSpPr>
        <p:spPr bwMode="auto">
          <a:xfrm>
            <a:off x="611188" y="692150"/>
            <a:ext cx="1911350" cy="425450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4. N. Pregangl.</a:t>
            </a:r>
          </a:p>
        </p:txBody>
      </p:sp>
      <p:sp>
        <p:nvSpPr>
          <p:cNvPr id="79888" name="Text Box 30"/>
          <p:cNvSpPr txBox="1">
            <a:spLocks noChangeArrowheads="1"/>
          </p:cNvSpPr>
          <p:nvPr/>
        </p:nvSpPr>
        <p:spPr bwMode="auto">
          <a:xfrm>
            <a:off x="7208838" y="26035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79889" name="Text Box 3"/>
          <p:cNvSpPr txBox="1">
            <a:spLocks noChangeArrowheads="1"/>
          </p:cNvSpPr>
          <p:nvPr/>
        </p:nvSpPr>
        <p:spPr bwMode="auto">
          <a:xfrm>
            <a:off x="6718682" y="6536377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611148" y="1191637"/>
            <a:ext cx="1911390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Modulan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reflejos </a:t>
            </a:r>
          </a:p>
          <a:p>
            <a:pPr>
              <a:buClrTx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grandes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7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7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7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7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7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6" grpId="0" animBg="1"/>
      <p:bldP spid="287747" grpId="0" animBg="1"/>
      <p:bldP spid="287748" grpId="0"/>
      <p:bldP spid="287749" grpId="0" animBg="1"/>
      <p:bldP spid="287751" grpId="0" animBg="1"/>
      <p:bldP spid="287769" grpId="0"/>
      <p:bldP spid="287770" grpId="0" animBg="1"/>
      <p:bldP spid="287771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Text Box 2"/>
          <p:cNvSpPr txBox="1">
            <a:spLocks noChangeArrowheads="1"/>
          </p:cNvSpPr>
          <p:nvPr/>
        </p:nvSpPr>
        <p:spPr bwMode="auto">
          <a:xfrm>
            <a:off x="755650" y="765175"/>
            <a:ext cx="1912703" cy="400110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4. N. </a:t>
            </a:r>
            <a:r>
              <a:rPr lang="es-ES_tradnl" sz="20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9795" name="Text Box 3"/>
          <p:cNvSpPr txBox="1">
            <a:spLocks noChangeArrowheads="1"/>
          </p:cNvSpPr>
          <p:nvPr/>
        </p:nvSpPr>
        <p:spPr bwMode="auto">
          <a:xfrm>
            <a:off x="749300" y="2420938"/>
            <a:ext cx="2263775" cy="395287"/>
          </a:xfrm>
          <a:prstGeom prst="rect">
            <a:avLst/>
          </a:prstGeom>
          <a:solidFill>
            <a:srgbClr val="EBFACA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Corteza hipotálamo</a:t>
            </a:r>
          </a:p>
        </p:txBody>
      </p:sp>
      <p:sp>
        <p:nvSpPr>
          <p:cNvPr id="289796" name="Text Box 4"/>
          <p:cNvSpPr txBox="1">
            <a:spLocks noChangeArrowheads="1"/>
          </p:cNvSpPr>
          <p:nvPr/>
        </p:nvSpPr>
        <p:spPr bwMode="auto">
          <a:xfrm>
            <a:off x="5030786" y="4864100"/>
            <a:ext cx="2519363" cy="485775"/>
          </a:xfrm>
          <a:prstGeom prst="rect">
            <a:avLst/>
          </a:prstGeom>
          <a:solidFill>
            <a:srgbClr val="CCE9EA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_tradnl" sz="2400" b="0"/>
              <a:t>DIVERGENCIA</a:t>
            </a:r>
          </a:p>
        </p:txBody>
      </p:sp>
      <p:sp>
        <p:nvSpPr>
          <p:cNvPr id="289797" name="Oval 5"/>
          <p:cNvSpPr>
            <a:spLocks noChangeArrowheads="1"/>
          </p:cNvSpPr>
          <p:nvPr/>
        </p:nvSpPr>
        <p:spPr bwMode="auto">
          <a:xfrm>
            <a:off x="3414712" y="3644900"/>
            <a:ext cx="360363" cy="360363"/>
          </a:xfrm>
          <a:prstGeom prst="ellipse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89798" name="Line 6"/>
          <p:cNvSpPr>
            <a:spLocks noChangeShapeType="1"/>
          </p:cNvSpPr>
          <p:nvPr/>
        </p:nvSpPr>
        <p:spPr bwMode="auto">
          <a:xfrm>
            <a:off x="3775075" y="3860800"/>
            <a:ext cx="1727200" cy="0"/>
          </a:xfrm>
          <a:prstGeom prst="line">
            <a:avLst/>
          </a:prstGeom>
          <a:noFill/>
          <a:ln w="28575">
            <a:solidFill>
              <a:srgbClr val="B6066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9799" name="Line 7"/>
          <p:cNvSpPr>
            <a:spLocks noChangeShapeType="1"/>
          </p:cNvSpPr>
          <p:nvPr/>
        </p:nvSpPr>
        <p:spPr bwMode="auto">
          <a:xfrm flipV="1">
            <a:off x="5502275" y="3429000"/>
            <a:ext cx="0" cy="431800"/>
          </a:xfrm>
          <a:prstGeom prst="line">
            <a:avLst/>
          </a:prstGeom>
          <a:noFill/>
          <a:ln w="28575">
            <a:solidFill>
              <a:srgbClr val="B6066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>
            <a:off x="5502275" y="3429000"/>
            <a:ext cx="431800" cy="0"/>
          </a:xfrm>
          <a:prstGeom prst="line">
            <a:avLst/>
          </a:prstGeom>
          <a:noFill/>
          <a:ln w="28575">
            <a:solidFill>
              <a:srgbClr val="B6066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>
            <a:off x="5502275" y="3675063"/>
            <a:ext cx="431800" cy="0"/>
          </a:xfrm>
          <a:prstGeom prst="line">
            <a:avLst/>
          </a:prstGeom>
          <a:noFill/>
          <a:ln w="28575">
            <a:solidFill>
              <a:srgbClr val="B6066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9802" name="Line 10"/>
          <p:cNvSpPr>
            <a:spLocks noChangeShapeType="1"/>
          </p:cNvSpPr>
          <p:nvPr/>
        </p:nvSpPr>
        <p:spPr bwMode="auto">
          <a:xfrm>
            <a:off x="5502275" y="3860800"/>
            <a:ext cx="0" cy="504825"/>
          </a:xfrm>
          <a:prstGeom prst="line">
            <a:avLst/>
          </a:prstGeom>
          <a:noFill/>
          <a:ln w="28575">
            <a:solidFill>
              <a:srgbClr val="B6066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9803" name="Line 11"/>
          <p:cNvSpPr>
            <a:spLocks noChangeShapeType="1"/>
          </p:cNvSpPr>
          <p:nvPr/>
        </p:nvSpPr>
        <p:spPr bwMode="auto">
          <a:xfrm>
            <a:off x="5502275" y="4005263"/>
            <a:ext cx="431800" cy="0"/>
          </a:xfrm>
          <a:prstGeom prst="line">
            <a:avLst/>
          </a:prstGeom>
          <a:noFill/>
          <a:ln w="28575">
            <a:solidFill>
              <a:srgbClr val="B6066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5502275" y="4365625"/>
            <a:ext cx="431800" cy="0"/>
          </a:xfrm>
          <a:prstGeom prst="line">
            <a:avLst/>
          </a:prstGeom>
          <a:noFill/>
          <a:ln w="28575">
            <a:solidFill>
              <a:srgbClr val="B6066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9805" name="Oval 13"/>
          <p:cNvSpPr>
            <a:spLocks noChangeArrowheads="1"/>
          </p:cNvSpPr>
          <p:nvPr/>
        </p:nvSpPr>
        <p:spPr bwMode="auto">
          <a:xfrm>
            <a:off x="6007100" y="3357563"/>
            <a:ext cx="144462" cy="142875"/>
          </a:xfrm>
          <a:prstGeom prst="ellipse">
            <a:avLst/>
          </a:prstGeom>
          <a:solidFill>
            <a:schemeClr val="accent1"/>
          </a:solidFill>
          <a:ln w="28575" algn="ctr">
            <a:solidFill>
              <a:srgbClr val="FF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89806" name="Oval 14"/>
          <p:cNvSpPr>
            <a:spLocks noChangeArrowheads="1"/>
          </p:cNvSpPr>
          <p:nvPr/>
        </p:nvSpPr>
        <p:spPr bwMode="auto">
          <a:xfrm>
            <a:off x="6007100" y="3644900"/>
            <a:ext cx="144462" cy="142875"/>
          </a:xfrm>
          <a:prstGeom prst="ellipse">
            <a:avLst/>
          </a:prstGeom>
          <a:solidFill>
            <a:schemeClr val="accent1"/>
          </a:solidFill>
          <a:ln w="28575" algn="ctr">
            <a:solidFill>
              <a:srgbClr val="FF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89807" name="Oval 15"/>
          <p:cNvSpPr>
            <a:spLocks noChangeArrowheads="1"/>
          </p:cNvSpPr>
          <p:nvPr/>
        </p:nvSpPr>
        <p:spPr bwMode="auto">
          <a:xfrm>
            <a:off x="6007100" y="3932238"/>
            <a:ext cx="144462" cy="142875"/>
          </a:xfrm>
          <a:prstGeom prst="ellipse">
            <a:avLst/>
          </a:prstGeom>
          <a:solidFill>
            <a:schemeClr val="accent1"/>
          </a:solidFill>
          <a:ln w="28575" algn="ctr">
            <a:solidFill>
              <a:srgbClr val="FF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89808" name="Oval 16"/>
          <p:cNvSpPr>
            <a:spLocks noChangeArrowheads="1"/>
          </p:cNvSpPr>
          <p:nvPr/>
        </p:nvSpPr>
        <p:spPr bwMode="auto">
          <a:xfrm>
            <a:off x="6007100" y="4294188"/>
            <a:ext cx="144462" cy="142875"/>
          </a:xfrm>
          <a:prstGeom prst="ellipse">
            <a:avLst/>
          </a:prstGeom>
          <a:solidFill>
            <a:schemeClr val="accent1"/>
          </a:solidFill>
          <a:ln w="28575" algn="ctr">
            <a:solidFill>
              <a:srgbClr val="FF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89809" name="Line 17"/>
          <p:cNvSpPr>
            <a:spLocks noChangeShapeType="1"/>
          </p:cNvSpPr>
          <p:nvPr/>
        </p:nvSpPr>
        <p:spPr bwMode="auto">
          <a:xfrm>
            <a:off x="6149975" y="3429000"/>
            <a:ext cx="792162" cy="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9810" name="Line 18"/>
          <p:cNvSpPr>
            <a:spLocks noChangeShapeType="1"/>
          </p:cNvSpPr>
          <p:nvPr/>
        </p:nvSpPr>
        <p:spPr bwMode="auto">
          <a:xfrm>
            <a:off x="6149975" y="4005263"/>
            <a:ext cx="865187" cy="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9811" name="Line 19"/>
          <p:cNvSpPr>
            <a:spLocks noChangeShapeType="1"/>
          </p:cNvSpPr>
          <p:nvPr/>
        </p:nvSpPr>
        <p:spPr bwMode="auto">
          <a:xfrm>
            <a:off x="6149975" y="4365625"/>
            <a:ext cx="865187" cy="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9812" name="Oval 20"/>
          <p:cNvSpPr>
            <a:spLocks noChangeArrowheads="1"/>
          </p:cNvSpPr>
          <p:nvPr/>
        </p:nvSpPr>
        <p:spPr bwMode="auto">
          <a:xfrm>
            <a:off x="5646737" y="3068638"/>
            <a:ext cx="936625" cy="1655762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89813" name="Text Box 21"/>
          <p:cNvSpPr txBox="1">
            <a:spLocks noChangeArrowheads="1"/>
          </p:cNvSpPr>
          <p:nvPr/>
        </p:nvSpPr>
        <p:spPr bwMode="auto">
          <a:xfrm>
            <a:off x="6204495" y="2649677"/>
            <a:ext cx="19732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000" b="0" dirty="0" smtClean="0"/>
              <a:t>Ganglio autonómico</a:t>
            </a:r>
            <a:endParaRPr lang="es-ES" sz="2000" b="0" dirty="0"/>
          </a:p>
        </p:txBody>
      </p:sp>
      <p:sp>
        <p:nvSpPr>
          <p:cNvPr id="289814" name="Text Box 22"/>
          <p:cNvSpPr txBox="1">
            <a:spLocks noChangeArrowheads="1"/>
          </p:cNvSpPr>
          <p:nvPr/>
        </p:nvSpPr>
        <p:spPr bwMode="auto">
          <a:xfrm>
            <a:off x="3906106" y="3238828"/>
            <a:ext cx="1361270" cy="523220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1400" dirty="0"/>
              <a:t>N. </a:t>
            </a:r>
            <a:r>
              <a:rPr lang="es-ES" sz="1400" dirty="0" err="1"/>
              <a:t>Pregangl</a:t>
            </a:r>
            <a:r>
              <a:rPr lang="es-ES" sz="1400" dirty="0"/>
              <a:t>. </a:t>
            </a:r>
          </a:p>
          <a:p>
            <a:pPr algn="ctr" eaLnBrk="1" hangingPunct="1">
              <a:buClrTx/>
            </a:pPr>
            <a:r>
              <a:rPr lang="es-ES" sz="1400" dirty="0"/>
              <a:t>d</a:t>
            </a:r>
            <a:r>
              <a:rPr lang="es-ES" sz="1400" dirty="0" smtClean="0"/>
              <a:t>entro SNC</a:t>
            </a:r>
            <a:endParaRPr lang="es-ES" sz="1400" dirty="0"/>
          </a:p>
        </p:txBody>
      </p:sp>
      <p:sp>
        <p:nvSpPr>
          <p:cNvPr id="289815" name="Text Box 23"/>
          <p:cNvSpPr txBox="1">
            <a:spLocks noChangeArrowheads="1"/>
          </p:cNvSpPr>
          <p:nvPr/>
        </p:nvSpPr>
        <p:spPr bwMode="auto">
          <a:xfrm>
            <a:off x="7062334" y="3662589"/>
            <a:ext cx="1493838" cy="366713"/>
          </a:xfrm>
          <a:prstGeom prst="rect">
            <a:avLst/>
          </a:prstGeom>
          <a:solidFill>
            <a:srgbClr val="FBC1D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800" b="0" dirty="0"/>
              <a:t>N. </a:t>
            </a:r>
            <a:r>
              <a:rPr lang="es-ES" sz="1800" b="0" dirty="0" err="1" smtClean="0"/>
              <a:t>posgangl</a:t>
            </a:r>
            <a:endParaRPr lang="es-ES" sz="1800" b="0" dirty="0"/>
          </a:p>
        </p:txBody>
      </p:sp>
      <p:sp>
        <p:nvSpPr>
          <p:cNvPr id="289817" name="Text Box 25"/>
          <p:cNvSpPr txBox="1">
            <a:spLocks noChangeArrowheads="1"/>
          </p:cNvSpPr>
          <p:nvPr/>
        </p:nvSpPr>
        <p:spPr bwMode="auto">
          <a:xfrm>
            <a:off x="749300" y="4437063"/>
            <a:ext cx="2070100" cy="669925"/>
          </a:xfrm>
          <a:prstGeom prst="rect">
            <a:avLst/>
          </a:prstGeom>
          <a:solidFill>
            <a:srgbClr val="B3EBFF"/>
          </a:solidFill>
          <a:ln w="28575" algn="ctr">
            <a:solidFill>
              <a:srgbClr val="5D7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Entrada sensorial</a:t>
            </a:r>
          </a:p>
          <a:p>
            <a:pPr algn="ctr" eaLnBrk="1" hangingPunct="1">
              <a:buClrTx/>
            </a:pPr>
            <a:r>
              <a:rPr lang="es-ES_tradnl" sz="1800" b="0"/>
              <a:t>visceral</a:t>
            </a:r>
          </a:p>
        </p:txBody>
      </p:sp>
      <p:sp>
        <p:nvSpPr>
          <p:cNvPr id="289818" name="Text Box 26"/>
          <p:cNvSpPr txBox="1">
            <a:spLocks noChangeArrowheads="1"/>
          </p:cNvSpPr>
          <p:nvPr/>
        </p:nvSpPr>
        <p:spPr bwMode="auto">
          <a:xfrm>
            <a:off x="533400" y="3309938"/>
            <a:ext cx="2281237" cy="669925"/>
          </a:xfrm>
          <a:prstGeom prst="rect">
            <a:avLst/>
          </a:prstGeom>
          <a:solidFill>
            <a:srgbClr val="EBFACA"/>
          </a:solidFill>
          <a:ln w="28575" algn="ctr">
            <a:solidFill>
              <a:srgbClr val="5D7E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Centros reticulares</a:t>
            </a:r>
          </a:p>
          <a:p>
            <a:pPr algn="ctr" eaLnBrk="1" hangingPunct="1">
              <a:buClrTx/>
            </a:pPr>
            <a:r>
              <a:rPr lang="es-ES_tradnl" sz="1800" b="0"/>
              <a:t>tallo</a:t>
            </a:r>
          </a:p>
        </p:txBody>
      </p:sp>
      <p:sp>
        <p:nvSpPr>
          <p:cNvPr id="289819" name="Line 27"/>
          <p:cNvSpPr>
            <a:spLocks noChangeShapeType="1"/>
          </p:cNvSpPr>
          <p:nvPr/>
        </p:nvSpPr>
        <p:spPr bwMode="auto">
          <a:xfrm>
            <a:off x="3125787" y="2852738"/>
            <a:ext cx="360363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9820" name="Line 28"/>
          <p:cNvSpPr>
            <a:spLocks noChangeShapeType="1"/>
          </p:cNvSpPr>
          <p:nvPr/>
        </p:nvSpPr>
        <p:spPr bwMode="auto">
          <a:xfrm>
            <a:off x="2838450" y="3789363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89821" name="Line 29"/>
          <p:cNvSpPr>
            <a:spLocks noChangeShapeType="1"/>
          </p:cNvSpPr>
          <p:nvPr/>
        </p:nvSpPr>
        <p:spPr bwMode="auto">
          <a:xfrm flipV="1">
            <a:off x="2909887" y="4076700"/>
            <a:ext cx="576263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89822" name="Rectangle 30"/>
          <p:cNvSpPr>
            <a:spLocks noChangeArrowheads="1"/>
          </p:cNvSpPr>
          <p:nvPr/>
        </p:nvSpPr>
        <p:spPr bwMode="auto">
          <a:xfrm>
            <a:off x="3385911" y="2649677"/>
            <a:ext cx="2632075" cy="425450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Vía final común SNA</a:t>
            </a:r>
          </a:p>
        </p:txBody>
      </p:sp>
      <p:sp>
        <p:nvSpPr>
          <p:cNvPr id="289824" name="Text Box 32"/>
          <p:cNvSpPr txBox="1">
            <a:spLocks noChangeArrowheads="1"/>
          </p:cNvSpPr>
          <p:nvPr/>
        </p:nvSpPr>
        <p:spPr bwMode="auto">
          <a:xfrm>
            <a:off x="2801936" y="692150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9826" name="Line 34"/>
          <p:cNvSpPr>
            <a:spLocks noChangeShapeType="1"/>
          </p:cNvSpPr>
          <p:nvPr/>
        </p:nvSpPr>
        <p:spPr bwMode="auto">
          <a:xfrm>
            <a:off x="6130925" y="3698875"/>
            <a:ext cx="792162" cy="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80929" name="Text Box 35"/>
          <p:cNvSpPr txBox="1">
            <a:spLocks noChangeArrowheads="1"/>
          </p:cNvSpPr>
          <p:nvPr/>
        </p:nvSpPr>
        <p:spPr bwMode="auto">
          <a:xfrm>
            <a:off x="7019925" y="476250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80930" name="Text Box 3"/>
          <p:cNvSpPr txBox="1">
            <a:spLocks noChangeArrowheads="1"/>
          </p:cNvSpPr>
          <p:nvPr/>
        </p:nvSpPr>
        <p:spPr bwMode="auto">
          <a:xfrm>
            <a:off x="6778965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788402" y="1268760"/>
            <a:ext cx="1911390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Modulan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reflejos </a:t>
            </a:r>
          </a:p>
          <a:p>
            <a:pPr>
              <a:buClrTx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grandes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9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8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9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9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89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898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898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898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8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8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8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8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8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8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9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5" grpId="0" animBg="1"/>
      <p:bldP spid="289796" grpId="0" animBg="1"/>
      <p:bldP spid="289797" grpId="0" animBg="1"/>
      <p:bldP spid="289798" grpId="0" animBg="1"/>
      <p:bldP spid="289799" grpId="0" animBg="1"/>
      <p:bldP spid="289800" grpId="0" animBg="1"/>
      <p:bldP spid="289801" grpId="0" animBg="1"/>
      <p:bldP spid="289802" grpId="0" animBg="1"/>
      <p:bldP spid="289803" grpId="0" animBg="1"/>
      <p:bldP spid="289804" grpId="0" animBg="1"/>
      <p:bldP spid="289805" grpId="0" animBg="1"/>
      <p:bldP spid="289806" grpId="0" animBg="1"/>
      <p:bldP spid="289807" grpId="0" animBg="1"/>
      <p:bldP spid="289808" grpId="0" animBg="1"/>
      <p:bldP spid="289809" grpId="0" animBg="1"/>
      <p:bldP spid="289810" grpId="0" animBg="1"/>
      <p:bldP spid="289811" grpId="0" animBg="1"/>
      <p:bldP spid="289812" grpId="0" animBg="1"/>
      <p:bldP spid="289813" grpId="0"/>
      <p:bldP spid="289814" grpId="0" animBg="1"/>
      <p:bldP spid="289815" grpId="0" animBg="1"/>
      <p:bldP spid="289817" grpId="0" animBg="1"/>
      <p:bldP spid="289818" grpId="0" animBg="1"/>
      <p:bldP spid="289819" grpId="0" animBg="1"/>
      <p:bldP spid="289820" grpId="0" animBg="1"/>
      <p:bldP spid="289821" grpId="0" animBg="1"/>
      <p:bldP spid="289822" grpId="0" animBg="1"/>
      <p:bldP spid="289826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DIVERGENCIA PH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550" y="217488"/>
            <a:ext cx="5208588" cy="642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0819" name="Text Box 3"/>
          <p:cNvSpPr txBox="1">
            <a:spLocks noChangeArrowheads="1"/>
          </p:cNvSpPr>
          <p:nvPr/>
        </p:nvSpPr>
        <p:spPr bwMode="auto">
          <a:xfrm>
            <a:off x="6420984" y="2336800"/>
            <a:ext cx="1866900" cy="850900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Principio de</a:t>
            </a:r>
          </a:p>
          <a:p>
            <a:pPr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Divergencia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2292350" y="1341438"/>
            <a:ext cx="64928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2220913" y="2636838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2005013" y="3644900"/>
            <a:ext cx="1008062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4308475" y="3068638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1928" name="Rectangle 8"/>
          <p:cNvSpPr>
            <a:spLocks noChangeArrowheads="1"/>
          </p:cNvSpPr>
          <p:nvPr/>
        </p:nvSpPr>
        <p:spPr bwMode="auto">
          <a:xfrm>
            <a:off x="4741863" y="1989138"/>
            <a:ext cx="7191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1929" name="Rectangle 9"/>
          <p:cNvSpPr>
            <a:spLocks noChangeArrowheads="1"/>
          </p:cNvSpPr>
          <p:nvPr/>
        </p:nvSpPr>
        <p:spPr bwMode="auto">
          <a:xfrm>
            <a:off x="5965825" y="836613"/>
            <a:ext cx="8636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4937125" y="1558925"/>
            <a:ext cx="415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T7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2057400" y="1196975"/>
            <a:ext cx="12298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dirty="0" err="1"/>
              <a:t>Gl</a:t>
            </a:r>
            <a:r>
              <a:rPr lang="es-ES_tradnl" sz="1400" dirty="0"/>
              <a:t> simpático</a:t>
            </a:r>
          </a:p>
          <a:p>
            <a:pPr eaLnBrk="1" hangingPunct="1">
              <a:buClrTx/>
            </a:pPr>
            <a:r>
              <a:rPr lang="es-ES_tradnl" sz="1400" dirty="0" err="1" smtClean="0"/>
              <a:t>Paravert</a:t>
            </a:r>
            <a:r>
              <a:rPr lang="es-ES_tradnl" sz="1400" dirty="0" smtClean="0"/>
              <a:t>.</a:t>
            </a:r>
            <a:endParaRPr lang="es-ES_tradnl" sz="1400" dirty="0"/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2076450" y="3424238"/>
            <a:ext cx="11858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Ganglio </a:t>
            </a:r>
          </a:p>
          <a:p>
            <a:pPr eaLnBrk="1" hangingPunct="1">
              <a:buClrTx/>
            </a:pPr>
            <a:r>
              <a:rPr lang="es-ES_tradnl"/>
              <a:t>Preaórtico</a:t>
            </a:r>
          </a:p>
        </p:txBody>
      </p:sp>
      <p:sp>
        <p:nvSpPr>
          <p:cNvPr id="290829" name="Text Box 13"/>
          <p:cNvSpPr txBox="1">
            <a:spLocks noChangeArrowheads="1"/>
          </p:cNvSpPr>
          <p:nvPr/>
        </p:nvSpPr>
        <p:spPr bwMode="auto">
          <a:xfrm>
            <a:off x="1213804" y="4149725"/>
            <a:ext cx="1739579" cy="923330"/>
          </a:xfrm>
          <a:prstGeom prst="rect">
            <a:avLst/>
          </a:prstGeom>
          <a:solidFill>
            <a:srgbClr val="FDC7E6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1800" b="0" dirty="0" err="1"/>
              <a:t>Ax</a:t>
            </a:r>
            <a:r>
              <a:rPr lang="es-ES_tradnl" sz="1800" b="0" dirty="0"/>
              <a:t>. simpáticos</a:t>
            </a:r>
          </a:p>
          <a:p>
            <a:pPr algn="ctr">
              <a:buClrTx/>
              <a:defRPr/>
            </a:pPr>
            <a:r>
              <a:rPr lang="es-ES_tradnl" sz="1800" b="0" dirty="0"/>
              <a:t> </a:t>
            </a:r>
            <a:r>
              <a:rPr lang="es-ES_tradnl" sz="1800" b="0" dirty="0" err="1"/>
              <a:t>P</a:t>
            </a:r>
            <a:r>
              <a:rPr lang="es-ES_tradnl" sz="1800" b="0" dirty="0" err="1" smtClean="0"/>
              <a:t>osgangl</a:t>
            </a:r>
            <a:r>
              <a:rPr lang="es-ES_tradnl" sz="1800" b="0" dirty="0" smtClean="0"/>
              <a:t>.</a:t>
            </a:r>
            <a:endParaRPr lang="es-ES_tradnl" sz="1800" b="0" dirty="0"/>
          </a:p>
          <a:p>
            <a:pPr algn="ctr">
              <a:buClrTx/>
              <a:defRPr/>
            </a:pPr>
            <a:r>
              <a:rPr lang="es-ES_tradnl" sz="1800" b="0" dirty="0"/>
              <a:t>(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muchos</a:t>
            </a:r>
            <a:r>
              <a:rPr lang="es-ES_tradnl" sz="1800" b="0" dirty="0"/>
              <a:t>)</a:t>
            </a:r>
          </a:p>
        </p:txBody>
      </p:sp>
      <p:sp>
        <p:nvSpPr>
          <p:cNvPr id="290830" name="Line 14"/>
          <p:cNvSpPr>
            <a:spLocks noChangeShapeType="1"/>
          </p:cNvSpPr>
          <p:nvPr/>
        </p:nvSpPr>
        <p:spPr bwMode="auto">
          <a:xfrm flipH="1">
            <a:off x="3805238" y="2781300"/>
            <a:ext cx="287337" cy="36036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81935" name="Line 15"/>
          <p:cNvSpPr>
            <a:spLocks noChangeShapeType="1"/>
          </p:cNvSpPr>
          <p:nvPr/>
        </p:nvSpPr>
        <p:spPr bwMode="auto">
          <a:xfrm>
            <a:off x="2870200" y="3716338"/>
            <a:ext cx="863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0832" name="Line 16"/>
          <p:cNvSpPr>
            <a:spLocks noChangeShapeType="1"/>
          </p:cNvSpPr>
          <p:nvPr/>
        </p:nvSpPr>
        <p:spPr bwMode="auto">
          <a:xfrm>
            <a:off x="3013075" y="4292600"/>
            <a:ext cx="792163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0833" name="Line 17"/>
          <p:cNvSpPr>
            <a:spLocks noChangeShapeType="1"/>
          </p:cNvSpPr>
          <p:nvPr/>
        </p:nvSpPr>
        <p:spPr bwMode="auto">
          <a:xfrm flipV="1">
            <a:off x="3444875" y="4076700"/>
            <a:ext cx="647700" cy="2159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0834" name="Line 18"/>
          <p:cNvSpPr>
            <a:spLocks noChangeShapeType="1"/>
          </p:cNvSpPr>
          <p:nvPr/>
        </p:nvSpPr>
        <p:spPr bwMode="auto">
          <a:xfrm flipV="1">
            <a:off x="3444875" y="4005263"/>
            <a:ext cx="431800" cy="28733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0835" name="Rectangle 19"/>
          <p:cNvSpPr>
            <a:spLocks noChangeArrowheads="1"/>
          </p:cNvSpPr>
          <p:nvPr/>
        </p:nvSpPr>
        <p:spPr bwMode="auto">
          <a:xfrm>
            <a:off x="6420984" y="3238387"/>
            <a:ext cx="19478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Especialmente en 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división simpática</a:t>
            </a:r>
          </a:p>
        </p:txBody>
      </p:sp>
      <p:sp>
        <p:nvSpPr>
          <p:cNvPr id="81940" name="Rectangle 20"/>
          <p:cNvSpPr>
            <a:spLocks noChangeArrowheads="1"/>
          </p:cNvSpPr>
          <p:nvPr/>
        </p:nvSpPr>
        <p:spPr bwMode="auto">
          <a:xfrm>
            <a:off x="3876675" y="3068638"/>
            <a:ext cx="4318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1941" name="Rectangle 21"/>
          <p:cNvSpPr>
            <a:spLocks noChangeArrowheads="1"/>
          </p:cNvSpPr>
          <p:nvPr/>
        </p:nvSpPr>
        <p:spPr bwMode="auto">
          <a:xfrm>
            <a:off x="2868613" y="5589588"/>
            <a:ext cx="792162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1942" name="Text Box 22"/>
          <p:cNvSpPr txBox="1">
            <a:spLocks noChangeArrowheads="1"/>
          </p:cNvSpPr>
          <p:nvPr/>
        </p:nvSpPr>
        <p:spPr bwMode="auto">
          <a:xfrm>
            <a:off x="2797175" y="5805488"/>
            <a:ext cx="10826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/>
              <a:t>Mus liso </a:t>
            </a:r>
          </a:p>
          <a:p>
            <a:pPr eaLnBrk="1" hangingPunct="1">
              <a:buClrTx/>
            </a:pPr>
            <a:r>
              <a:rPr lang="es-ES_tradnl"/>
              <a:t>intestinal</a:t>
            </a:r>
          </a:p>
        </p:txBody>
      </p:sp>
      <p:sp>
        <p:nvSpPr>
          <p:cNvPr id="290839" name="Text Box 23"/>
          <p:cNvSpPr txBox="1">
            <a:spLocks noChangeArrowheads="1"/>
          </p:cNvSpPr>
          <p:nvPr/>
        </p:nvSpPr>
        <p:spPr bwMode="auto">
          <a:xfrm>
            <a:off x="2411413" y="404813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1944" name="Line 26"/>
          <p:cNvSpPr>
            <a:spLocks noChangeShapeType="1"/>
          </p:cNvSpPr>
          <p:nvPr/>
        </p:nvSpPr>
        <p:spPr bwMode="auto">
          <a:xfrm>
            <a:off x="3013075" y="1484313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81945" name="Text Box 27"/>
          <p:cNvSpPr txBox="1">
            <a:spLocks noChangeArrowheads="1"/>
          </p:cNvSpPr>
          <p:nvPr/>
        </p:nvSpPr>
        <p:spPr bwMode="auto">
          <a:xfrm>
            <a:off x="7164388" y="404813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290844" name="Text Box 28"/>
          <p:cNvSpPr txBox="1">
            <a:spLocks noChangeArrowheads="1"/>
          </p:cNvSpPr>
          <p:nvPr/>
        </p:nvSpPr>
        <p:spPr bwMode="auto">
          <a:xfrm>
            <a:off x="468313" y="476250"/>
            <a:ext cx="1911350" cy="425450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4. N. Pregangl.</a:t>
            </a:r>
          </a:p>
        </p:txBody>
      </p:sp>
      <p:sp>
        <p:nvSpPr>
          <p:cNvPr id="290845" name="Text Box 29"/>
          <p:cNvSpPr txBox="1">
            <a:spLocks noChangeArrowheads="1"/>
          </p:cNvSpPr>
          <p:nvPr/>
        </p:nvSpPr>
        <p:spPr bwMode="auto">
          <a:xfrm>
            <a:off x="4037013" y="2276475"/>
            <a:ext cx="1712912" cy="835025"/>
          </a:xfrm>
          <a:prstGeom prst="rect">
            <a:avLst/>
          </a:prstGeom>
          <a:solidFill>
            <a:srgbClr val="FBC1DF"/>
          </a:solidFill>
          <a:ln w="952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ClrTx/>
              <a:defRPr/>
            </a:pPr>
            <a:r>
              <a:rPr lang="es-ES_tradnl" dirty="0"/>
              <a:t>Axón simpático </a:t>
            </a:r>
          </a:p>
          <a:p>
            <a:pPr algn="ctr">
              <a:buClrTx/>
              <a:defRPr/>
            </a:pPr>
            <a:r>
              <a:rPr lang="es-ES_tradnl" dirty="0" err="1" smtClean="0"/>
              <a:t>Pregangl</a:t>
            </a:r>
            <a:r>
              <a:rPr lang="es-ES_tradnl" dirty="0" smtClean="0"/>
              <a:t>. </a:t>
            </a:r>
            <a:endParaRPr lang="es-ES_tradnl" dirty="0"/>
          </a:p>
          <a:p>
            <a:pPr algn="ctr">
              <a:buClrTx/>
              <a:defRPr/>
            </a:pPr>
            <a:r>
              <a:rPr lang="es-ES_tradnl" dirty="0"/>
              <a:t>(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uno</a:t>
            </a:r>
            <a:r>
              <a:rPr lang="es-ES_tradnl" dirty="0"/>
              <a:t>)</a:t>
            </a:r>
          </a:p>
        </p:txBody>
      </p:sp>
      <p:sp>
        <p:nvSpPr>
          <p:cNvPr id="290846" name="Oval 30"/>
          <p:cNvSpPr>
            <a:spLocks noChangeArrowheads="1"/>
          </p:cNvSpPr>
          <p:nvPr/>
        </p:nvSpPr>
        <p:spPr bwMode="auto">
          <a:xfrm>
            <a:off x="3300413" y="3141663"/>
            <a:ext cx="1776412" cy="2016125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81949" name="Oval 32"/>
          <p:cNvSpPr>
            <a:spLocks noChangeArrowheads="1"/>
          </p:cNvSpPr>
          <p:nvPr/>
        </p:nvSpPr>
        <p:spPr bwMode="auto">
          <a:xfrm>
            <a:off x="4643438" y="908050"/>
            <a:ext cx="287337" cy="2174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1950" name="Text Box 3"/>
          <p:cNvSpPr txBox="1">
            <a:spLocks noChangeArrowheads="1"/>
          </p:cNvSpPr>
          <p:nvPr/>
        </p:nvSpPr>
        <p:spPr bwMode="auto">
          <a:xfrm>
            <a:off x="6775418" y="6536377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468313" y="980728"/>
            <a:ext cx="1296144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Modulan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reflejos </a:t>
            </a:r>
          </a:p>
          <a:p>
            <a:pPr>
              <a:buClrTx/>
              <a:defRPr/>
            </a:pP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grandes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3000" fill="hold"/>
                                        <p:tgtEl>
                                          <p:spTgt spid="2908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 animBg="1"/>
      <p:bldP spid="290829" grpId="0" animBg="1"/>
      <p:bldP spid="290830" grpId="0" animBg="1"/>
      <p:bldP spid="290832" grpId="0" animBg="1"/>
      <p:bldP spid="290833" grpId="0" animBg="1"/>
      <p:bldP spid="290834" grpId="0" animBg="1"/>
      <p:bldP spid="290835" grpId="0"/>
      <p:bldP spid="290845" grpId="0" animBg="1"/>
      <p:bldP spid="290846" grpId="0" animBg="1"/>
      <p:bldP spid="290846" grpId="1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Text Box 2"/>
          <p:cNvSpPr txBox="1">
            <a:spLocks noChangeArrowheads="1"/>
          </p:cNvSpPr>
          <p:nvPr/>
        </p:nvSpPr>
        <p:spPr bwMode="auto">
          <a:xfrm>
            <a:off x="321533" y="601603"/>
            <a:ext cx="1907895" cy="400110"/>
          </a:xfrm>
          <a:prstGeom prst="rect">
            <a:avLst/>
          </a:prstGeom>
          <a:solidFill>
            <a:srgbClr val="E2FF8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5. N. </a:t>
            </a:r>
            <a:r>
              <a:rPr lang="es-ES_tradnl" sz="20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r>
              <a:rPr lang="es-ES_tradnl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1843" name="Oval 3"/>
          <p:cNvSpPr>
            <a:spLocks noChangeArrowheads="1"/>
          </p:cNvSpPr>
          <p:nvPr/>
        </p:nvSpPr>
        <p:spPr bwMode="auto">
          <a:xfrm>
            <a:off x="4398963" y="3713163"/>
            <a:ext cx="431800" cy="504825"/>
          </a:xfrm>
          <a:prstGeom prst="ellipse">
            <a:avLst/>
          </a:prstGeom>
          <a:solidFill>
            <a:srgbClr val="FDC7E6"/>
          </a:solidFill>
          <a:ln w="28575" algn="ctr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91844" name="Line 4"/>
          <p:cNvSpPr>
            <a:spLocks noChangeShapeType="1"/>
          </p:cNvSpPr>
          <p:nvPr/>
        </p:nvSpPr>
        <p:spPr bwMode="auto">
          <a:xfrm>
            <a:off x="4830763" y="4000500"/>
            <a:ext cx="165576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grpSp>
        <p:nvGrpSpPr>
          <p:cNvPr id="291845" name="Group 5"/>
          <p:cNvGrpSpPr>
            <a:grpSpLocks/>
          </p:cNvGrpSpPr>
          <p:nvPr/>
        </p:nvGrpSpPr>
        <p:grpSpPr bwMode="auto">
          <a:xfrm>
            <a:off x="4835525" y="3065463"/>
            <a:ext cx="576263" cy="792162"/>
            <a:chOff x="2741" y="1661"/>
            <a:chExt cx="363" cy="499"/>
          </a:xfrm>
        </p:grpSpPr>
        <p:sp>
          <p:nvSpPr>
            <p:cNvPr id="82983" name="Oval 6"/>
            <p:cNvSpPr>
              <a:spLocks noChangeArrowheads="1"/>
            </p:cNvSpPr>
            <p:nvPr/>
          </p:nvSpPr>
          <p:spPr bwMode="auto">
            <a:xfrm>
              <a:off x="3013" y="1661"/>
              <a:ext cx="91" cy="91"/>
            </a:xfrm>
            <a:prstGeom prst="ellipse">
              <a:avLst/>
            </a:prstGeom>
            <a:solidFill>
              <a:srgbClr val="CC0000"/>
            </a:solidFill>
            <a:ln w="28575" algn="ctr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VE"/>
            </a:p>
          </p:txBody>
        </p:sp>
        <p:sp>
          <p:nvSpPr>
            <p:cNvPr id="82984" name="Line 7"/>
            <p:cNvSpPr>
              <a:spLocks noChangeShapeType="1"/>
            </p:cNvSpPr>
            <p:nvPr/>
          </p:nvSpPr>
          <p:spPr bwMode="auto">
            <a:xfrm flipH="1">
              <a:off x="2832" y="1752"/>
              <a:ext cx="181" cy="27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VE"/>
            </a:p>
          </p:txBody>
        </p:sp>
        <p:sp>
          <p:nvSpPr>
            <p:cNvPr id="82985" name="Line 8"/>
            <p:cNvSpPr>
              <a:spLocks noChangeShapeType="1"/>
            </p:cNvSpPr>
            <p:nvPr/>
          </p:nvSpPr>
          <p:spPr bwMode="auto">
            <a:xfrm flipH="1">
              <a:off x="2741" y="2024"/>
              <a:ext cx="91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82986" name="Line 9"/>
            <p:cNvSpPr>
              <a:spLocks noChangeShapeType="1"/>
            </p:cNvSpPr>
            <p:nvPr/>
          </p:nvSpPr>
          <p:spPr bwMode="auto">
            <a:xfrm>
              <a:off x="2832" y="2024"/>
              <a:ext cx="45" cy="136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</p:grpSp>
      <p:sp>
        <p:nvSpPr>
          <p:cNvPr id="291850" name="Line 10"/>
          <p:cNvSpPr>
            <a:spLocks noChangeShapeType="1"/>
          </p:cNvSpPr>
          <p:nvPr/>
        </p:nvSpPr>
        <p:spPr bwMode="auto">
          <a:xfrm flipV="1">
            <a:off x="6486525" y="3698606"/>
            <a:ext cx="346529" cy="301894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s-VE"/>
          </a:p>
        </p:txBody>
      </p:sp>
      <p:sp>
        <p:nvSpPr>
          <p:cNvPr id="291851" name="Line 11"/>
          <p:cNvSpPr>
            <a:spLocks noChangeShapeType="1"/>
          </p:cNvSpPr>
          <p:nvPr/>
        </p:nvSpPr>
        <p:spPr bwMode="auto">
          <a:xfrm>
            <a:off x="6486525" y="4000500"/>
            <a:ext cx="293688" cy="14446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91852" name="Text Box 12"/>
          <p:cNvSpPr txBox="1">
            <a:spLocks noChangeArrowheads="1"/>
          </p:cNvSpPr>
          <p:nvPr/>
        </p:nvSpPr>
        <p:spPr bwMode="auto">
          <a:xfrm>
            <a:off x="6833054" y="3326984"/>
            <a:ext cx="136928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400" dirty="0"/>
              <a:t>Órgano </a:t>
            </a:r>
          </a:p>
          <a:p>
            <a:pPr eaLnBrk="1" hangingPunct="1">
              <a:buClrTx/>
            </a:pPr>
            <a:r>
              <a:rPr lang="es-ES" sz="2400" dirty="0" smtClean="0"/>
              <a:t>Blanco</a:t>
            </a:r>
          </a:p>
          <a:p>
            <a:pPr eaLnBrk="1" hangingPunct="1">
              <a:buClrTx/>
            </a:pPr>
            <a:r>
              <a:rPr lang="es-ES" sz="2400" dirty="0" smtClean="0"/>
              <a:t>Efector</a:t>
            </a:r>
            <a:endParaRPr lang="es-ES" sz="2400" dirty="0"/>
          </a:p>
        </p:txBody>
      </p:sp>
      <p:grpSp>
        <p:nvGrpSpPr>
          <p:cNvPr id="291853" name="Group 13"/>
          <p:cNvGrpSpPr>
            <a:grpSpLocks/>
          </p:cNvGrpSpPr>
          <p:nvPr/>
        </p:nvGrpSpPr>
        <p:grpSpPr bwMode="auto">
          <a:xfrm rot="-3783058">
            <a:off x="3482182" y="3080544"/>
            <a:ext cx="493712" cy="1060450"/>
            <a:chOff x="3379" y="1842"/>
            <a:chExt cx="272" cy="454"/>
          </a:xfrm>
        </p:grpSpPr>
        <p:sp>
          <p:nvSpPr>
            <p:cNvPr id="82980" name="Line 14"/>
            <p:cNvSpPr>
              <a:spLocks noChangeShapeType="1"/>
            </p:cNvSpPr>
            <p:nvPr/>
          </p:nvSpPr>
          <p:spPr bwMode="auto">
            <a:xfrm>
              <a:off x="3379" y="1842"/>
              <a:ext cx="181" cy="318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82981" name="Line 15"/>
            <p:cNvSpPr>
              <a:spLocks noChangeShapeType="1"/>
            </p:cNvSpPr>
            <p:nvPr/>
          </p:nvSpPr>
          <p:spPr bwMode="auto">
            <a:xfrm flipH="1">
              <a:off x="3470" y="2160"/>
              <a:ext cx="90" cy="136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VE"/>
            </a:p>
          </p:txBody>
        </p:sp>
        <p:sp>
          <p:nvSpPr>
            <p:cNvPr id="82982" name="Line 16"/>
            <p:cNvSpPr>
              <a:spLocks noChangeShapeType="1"/>
            </p:cNvSpPr>
            <p:nvPr/>
          </p:nvSpPr>
          <p:spPr bwMode="auto">
            <a:xfrm>
              <a:off x="3560" y="2160"/>
              <a:ext cx="91" cy="136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</p:grpSp>
      <p:grpSp>
        <p:nvGrpSpPr>
          <p:cNvPr id="291857" name="Group 17"/>
          <p:cNvGrpSpPr>
            <a:grpSpLocks/>
          </p:cNvGrpSpPr>
          <p:nvPr/>
        </p:nvGrpSpPr>
        <p:grpSpPr bwMode="auto">
          <a:xfrm rot="-8925010">
            <a:off x="4071938" y="4391025"/>
            <a:ext cx="652462" cy="1081088"/>
            <a:chOff x="3379" y="1842"/>
            <a:chExt cx="272" cy="454"/>
          </a:xfrm>
        </p:grpSpPr>
        <p:sp>
          <p:nvSpPr>
            <p:cNvPr id="82977" name="Line 18"/>
            <p:cNvSpPr>
              <a:spLocks noChangeShapeType="1"/>
            </p:cNvSpPr>
            <p:nvPr/>
          </p:nvSpPr>
          <p:spPr bwMode="auto">
            <a:xfrm>
              <a:off x="3379" y="1842"/>
              <a:ext cx="181" cy="318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82978" name="Line 19"/>
            <p:cNvSpPr>
              <a:spLocks noChangeShapeType="1"/>
            </p:cNvSpPr>
            <p:nvPr/>
          </p:nvSpPr>
          <p:spPr bwMode="auto">
            <a:xfrm flipH="1">
              <a:off x="3470" y="2160"/>
              <a:ext cx="90" cy="136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VE"/>
            </a:p>
          </p:txBody>
        </p:sp>
        <p:sp>
          <p:nvSpPr>
            <p:cNvPr id="82979" name="Line 20"/>
            <p:cNvSpPr>
              <a:spLocks noChangeShapeType="1"/>
            </p:cNvSpPr>
            <p:nvPr/>
          </p:nvSpPr>
          <p:spPr bwMode="auto">
            <a:xfrm>
              <a:off x="3560" y="2160"/>
              <a:ext cx="91" cy="136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</p:grpSp>
      <p:grpSp>
        <p:nvGrpSpPr>
          <p:cNvPr id="291861" name="Group 21"/>
          <p:cNvGrpSpPr>
            <a:grpSpLocks/>
          </p:cNvGrpSpPr>
          <p:nvPr/>
        </p:nvGrpSpPr>
        <p:grpSpPr bwMode="auto">
          <a:xfrm rot="-4903549">
            <a:off x="3455988" y="3692525"/>
            <a:ext cx="576262" cy="1004888"/>
            <a:chOff x="3379" y="1842"/>
            <a:chExt cx="272" cy="454"/>
          </a:xfrm>
        </p:grpSpPr>
        <p:sp>
          <p:nvSpPr>
            <p:cNvPr id="82974" name="Line 22"/>
            <p:cNvSpPr>
              <a:spLocks noChangeShapeType="1"/>
            </p:cNvSpPr>
            <p:nvPr/>
          </p:nvSpPr>
          <p:spPr bwMode="auto">
            <a:xfrm>
              <a:off x="3379" y="1842"/>
              <a:ext cx="181" cy="318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82975" name="Line 23"/>
            <p:cNvSpPr>
              <a:spLocks noChangeShapeType="1"/>
            </p:cNvSpPr>
            <p:nvPr/>
          </p:nvSpPr>
          <p:spPr bwMode="auto">
            <a:xfrm flipH="1">
              <a:off x="3470" y="2160"/>
              <a:ext cx="90" cy="136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VE"/>
            </a:p>
          </p:txBody>
        </p:sp>
        <p:sp>
          <p:nvSpPr>
            <p:cNvPr id="82976" name="Line 24"/>
            <p:cNvSpPr>
              <a:spLocks noChangeShapeType="1"/>
            </p:cNvSpPr>
            <p:nvPr/>
          </p:nvSpPr>
          <p:spPr bwMode="auto">
            <a:xfrm>
              <a:off x="3560" y="2160"/>
              <a:ext cx="91" cy="136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</p:grpSp>
      <p:sp>
        <p:nvSpPr>
          <p:cNvPr id="291865" name="Oval 25"/>
          <p:cNvSpPr>
            <a:spLocks noChangeArrowheads="1"/>
          </p:cNvSpPr>
          <p:nvPr/>
        </p:nvSpPr>
        <p:spPr bwMode="auto">
          <a:xfrm>
            <a:off x="3844925" y="2776538"/>
            <a:ext cx="1979613" cy="2160587"/>
          </a:xfrm>
          <a:prstGeom prst="ellipse">
            <a:avLst/>
          </a:prstGeom>
          <a:noFill/>
          <a:ln w="38100" algn="ctr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91866" name="Text Box 26"/>
          <p:cNvSpPr txBox="1">
            <a:spLocks noChangeArrowheads="1"/>
          </p:cNvSpPr>
          <p:nvPr/>
        </p:nvSpPr>
        <p:spPr bwMode="auto">
          <a:xfrm>
            <a:off x="1590675" y="4217988"/>
            <a:ext cx="1582738" cy="590550"/>
          </a:xfrm>
          <a:prstGeom prst="rect">
            <a:avLst/>
          </a:prstGeom>
          <a:solidFill>
            <a:srgbClr val="99C6EF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/>
              <a:t>Inf. Sensorial</a:t>
            </a:r>
          </a:p>
          <a:p>
            <a:pPr algn="ctr" eaLnBrk="1" hangingPunct="1">
              <a:buClrTx/>
            </a:pPr>
            <a:r>
              <a:rPr lang="es-ES"/>
              <a:t>visceral</a:t>
            </a:r>
          </a:p>
        </p:txBody>
      </p:sp>
      <p:sp>
        <p:nvSpPr>
          <p:cNvPr id="291867" name="Text Box 27"/>
          <p:cNvSpPr txBox="1">
            <a:spLocks noChangeArrowheads="1"/>
          </p:cNvSpPr>
          <p:nvPr/>
        </p:nvSpPr>
        <p:spPr bwMode="auto">
          <a:xfrm>
            <a:off x="3322638" y="5584825"/>
            <a:ext cx="2016125" cy="365125"/>
          </a:xfrm>
          <a:prstGeom prst="rect">
            <a:avLst/>
          </a:prstGeom>
          <a:solidFill>
            <a:srgbClr val="FDBBE1"/>
          </a:solidFill>
          <a:ln w="28575" algn="ctr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/>
              <a:t>N. preganglionar</a:t>
            </a:r>
          </a:p>
        </p:txBody>
      </p:sp>
      <p:sp>
        <p:nvSpPr>
          <p:cNvPr id="291868" name="Text Box 28"/>
          <p:cNvSpPr txBox="1">
            <a:spLocks noChangeArrowheads="1"/>
          </p:cNvSpPr>
          <p:nvPr/>
        </p:nvSpPr>
        <p:spPr bwMode="auto">
          <a:xfrm>
            <a:off x="1163638" y="3348038"/>
            <a:ext cx="1946275" cy="365125"/>
          </a:xfrm>
          <a:prstGeom prst="rect">
            <a:avLst/>
          </a:prstGeom>
          <a:solidFill>
            <a:srgbClr val="FDBBE1"/>
          </a:solidFill>
          <a:ln w="28575" algn="ctr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/>
              <a:t>N.preganglionar</a:t>
            </a:r>
          </a:p>
        </p:txBody>
      </p:sp>
      <p:sp>
        <p:nvSpPr>
          <p:cNvPr id="291869" name="Text Box 29"/>
          <p:cNvSpPr txBox="1">
            <a:spLocks noChangeArrowheads="1"/>
          </p:cNvSpPr>
          <p:nvPr/>
        </p:nvSpPr>
        <p:spPr bwMode="auto">
          <a:xfrm>
            <a:off x="5122863" y="3530600"/>
            <a:ext cx="593725" cy="365125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/>
              <a:t>SIF</a:t>
            </a:r>
          </a:p>
        </p:txBody>
      </p:sp>
      <p:sp>
        <p:nvSpPr>
          <p:cNvPr id="291870" name="Rectangle 30"/>
          <p:cNvSpPr>
            <a:spLocks noChangeArrowheads="1"/>
          </p:cNvSpPr>
          <p:nvPr/>
        </p:nvSpPr>
        <p:spPr bwMode="auto">
          <a:xfrm>
            <a:off x="321533" y="1092200"/>
            <a:ext cx="2024913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Integran actividad </a:t>
            </a:r>
          </a:p>
          <a:p>
            <a:pPr>
              <a:buClrTx/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refleja </a:t>
            </a:r>
            <a:r>
              <a:rPr lang="es-ES" b="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órganos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1871" name="Text Box 31"/>
          <p:cNvSpPr txBox="1">
            <a:spLocks noChangeArrowheads="1"/>
          </p:cNvSpPr>
          <p:nvPr/>
        </p:nvSpPr>
        <p:spPr bwMode="auto">
          <a:xfrm>
            <a:off x="5874544" y="2574570"/>
            <a:ext cx="1584325" cy="646331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1800" b="0" dirty="0"/>
              <a:t>N. </a:t>
            </a:r>
            <a:r>
              <a:rPr lang="es-ES" sz="1800" b="0" dirty="0" err="1" smtClean="0"/>
              <a:t>Posgangl</a:t>
            </a:r>
            <a:r>
              <a:rPr lang="es-ES" sz="1800" b="0" dirty="0" smtClean="0"/>
              <a:t> </a:t>
            </a:r>
            <a:r>
              <a:rPr lang="es-ES" sz="1800" b="0" u="sng" dirty="0"/>
              <a:t>fuera </a:t>
            </a:r>
            <a:r>
              <a:rPr lang="es-ES" sz="1800" b="0" dirty="0"/>
              <a:t>SNC</a:t>
            </a:r>
          </a:p>
        </p:txBody>
      </p:sp>
      <p:sp>
        <p:nvSpPr>
          <p:cNvPr id="291872" name="Line 32"/>
          <p:cNvSpPr>
            <a:spLocks noChangeShapeType="1"/>
          </p:cNvSpPr>
          <p:nvPr/>
        </p:nvSpPr>
        <p:spPr bwMode="auto">
          <a:xfrm flipV="1">
            <a:off x="6324600" y="3236155"/>
            <a:ext cx="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91873" name="Text Box 33"/>
          <p:cNvSpPr txBox="1">
            <a:spLocks noChangeArrowheads="1"/>
          </p:cNvSpPr>
          <p:nvPr/>
        </p:nvSpPr>
        <p:spPr bwMode="auto">
          <a:xfrm>
            <a:off x="5435600" y="4508500"/>
            <a:ext cx="1368425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Ganglio </a:t>
            </a:r>
          </a:p>
          <a:p>
            <a:pPr algn="ctr" eaLnBrk="1" hangingPunct="1">
              <a:buClrTx/>
            </a:pPr>
            <a:r>
              <a:rPr lang="es-ES_tradnl" sz="1800" b="0"/>
              <a:t>autonómico</a:t>
            </a:r>
          </a:p>
        </p:txBody>
      </p:sp>
      <p:grpSp>
        <p:nvGrpSpPr>
          <p:cNvPr id="291874" name="Group 34"/>
          <p:cNvGrpSpPr>
            <a:grpSpLocks/>
          </p:cNvGrpSpPr>
          <p:nvPr/>
        </p:nvGrpSpPr>
        <p:grpSpPr bwMode="auto">
          <a:xfrm rot="-1292128">
            <a:off x="4043363" y="2417763"/>
            <a:ext cx="504825" cy="1295400"/>
            <a:chOff x="3379" y="1842"/>
            <a:chExt cx="272" cy="454"/>
          </a:xfrm>
        </p:grpSpPr>
        <p:sp>
          <p:nvSpPr>
            <p:cNvPr id="82971" name="Line 35"/>
            <p:cNvSpPr>
              <a:spLocks noChangeShapeType="1"/>
            </p:cNvSpPr>
            <p:nvPr/>
          </p:nvSpPr>
          <p:spPr bwMode="auto">
            <a:xfrm>
              <a:off x="3379" y="1842"/>
              <a:ext cx="181" cy="318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  <p:sp>
          <p:nvSpPr>
            <p:cNvPr id="82972" name="Line 36"/>
            <p:cNvSpPr>
              <a:spLocks noChangeShapeType="1"/>
            </p:cNvSpPr>
            <p:nvPr/>
          </p:nvSpPr>
          <p:spPr bwMode="auto">
            <a:xfrm flipH="1">
              <a:off x="3470" y="2160"/>
              <a:ext cx="90" cy="136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VE"/>
            </a:p>
          </p:txBody>
        </p:sp>
        <p:sp>
          <p:nvSpPr>
            <p:cNvPr id="82973" name="Line 37"/>
            <p:cNvSpPr>
              <a:spLocks noChangeShapeType="1"/>
            </p:cNvSpPr>
            <p:nvPr/>
          </p:nvSpPr>
          <p:spPr bwMode="auto">
            <a:xfrm>
              <a:off x="3560" y="2160"/>
              <a:ext cx="91" cy="136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s-VE"/>
            </a:p>
          </p:txBody>
        </p:sp>
      </p:grpSp>
      <p:sp>
        <p:nvSpPr>
          <p:cNvPr id="291878" name="Text Box 38"/>
          <p:cNvSpPr txBox="1">
            <a:spLocks noChangeArrowheads="1"/>
          </p:cNvSpPr>
          <p:nvPr/>
        </p:nvSpPr>
        <p:spPr bwMode="auto">
          <a:xfrm>
            <a:off x="2243138" y="2417763"/>
            <a:ext cx="1946275" cy="365125"/>
          </a:xfrm>
          <a:prstGeom prst="rect">
            <a:avLst/>
          </a:prstGeom>
          <a:solidFill>
            <a:srgbClr val="FDBBE1"/>
          </a:solidFill>
          <a:ln w="28575" algn="ctr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/>
              <a:t>N.preganglionar</a:t>
            </a:r>
          </a:p>
        </p:txBody>
      </p:sp>
      <p:sp>
        <p:nvSpPr>
          <p:cNvPr id="291880" name="Text Box 40"/>
          <p:cNvSpPr txBox="1">
            <a:spLocks noChangeArrowheads="1"/>
          </p:cNvSpPr>
          <p:nvPr/>
        </p:nvSpPr>
        <p:spPr bwMode="auto">
          <a:xfrm>
            <a:off x="2760662" y="620713"/>
            <a:ext cx="9112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2968" name="Text Box 42"/>
          <p:cNvSpPr txBox="1">
            <a:spLocks noChangeArrowheads="1"/>
          </p:cNvSpPr>
          <p:nvPr/>
        </p:nvSpPr>
        <p:spPr bwMode="auto">
          <a:xfrm>
            <a:off x="7092950" y="404813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291883" name="Text Box 43"/>
          <p:cNvSpPr txBox="1">
            <a:spLocks noChangeArrowheads="1"/>
          </p:cNvSpPr>
          <p:nvPr/>
        </p:nvSpPr>
        <p:spPr bwMode="auto">
          <a:xfrm>
            <a:off x="4716463" y="3716338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/>
              <a:t>(-)</a:t>
            </a:r>
          </a:p>
        </p:txBody>
      </p:sp>
      <p:sp>
        <p:nvSpPr>
          <p:cNvPr id="82970" name="Text Box 3"/>
          <p:cNvSpPr txBox="1">
            <a:spLocks noChangeArrowheads="1"/>
          </p:cNvSpPr>
          <p:nvPr/>
        </p:nvSpPr>
        <p:spPr bwMode="auto">
          <a:xfrm>
            <a:off x="6718682" y="6464369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18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18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18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animBg="1"/>
      <p:bldP spid="291844" grpId="0" animBg="1"/>
      <p:bldP spid="291850" grpId="0" animBg="1"/>
      <p:bldP spid="291851" grpId="0" animBg="1"/>
      <p:bldP spid="291852" grpId="0"/>
      <p:bldP spid="291865" grpId="0" animBg="1"/>
      <p:bldP spid="291866" grpId="0" animBg="1"/>
      <p:bldP spid="291867" grpId="0" animBg="1"/>
      <p:bldP spid="291868" grpId="0" animBg="1"/>
      <p:bldP spid="291869" grpId="0" animBg="1"/>
      <p:bldP spid="291870" grpId="0" animBg="1"/>
      <p:bldP spid="291871" grpId="0" animBg="1"/>
      <p:bldP spid="291872" grpId="0" animBg="1"/>
      <p:bldP spid="291873" grpId="0"/>
      <p:bldP spid="291878" grpId="0" animBg="1"/>
      <p:bldP spid="29188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6877050" y="620713"/>
            <a:ext cx="503238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2771775" y="1484313"/>
            <a:ext cx="792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4310063" y="1628775"/>
            <a:ext cx="71437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4997" name="Text Box 7"/>
          <p:cNvSpPr txBox="1">
            <a:spLocks noChangeArrowheads="1"/>
          </p:cNvSpPr>
          <p:nvPr/>
        </p:nvSpPr>
        <p:spPr bwMode="auto">
          <a:xfrm>
            <a:off x="7019925" y="549275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Componentes </a:t>
            </a:r>
          </a:p>
          <a:p>
            <a:pPr algn="ctr" eaLnBrk="1" hangingPunct="1">
              <a:buClrTx/>
            </a:pPr>
            <a:r>
              <a:rPr lang="es-ES_tradnl"/>
              <a:t>Integradores</a:t>
            </a:r>
          </a:p>
        </p:txBody>
      </p:sp>
      <p:sp>
        <p:nvSpPr>
          <p:cNvPr id="293896" name="Text Box 8"/>
          <p:cNvSpPr txBox="1">
            <a:spLocks noChangeArrowheads="1"/>
          </p:cNvSpPr>
          <p:nvPr/>
        </p:nvSpPr>
        <p:spPr bwMode="auto">
          <a:xfrm>
            <a:off x="827088" y="765175"/>
            <a:ext cx="2695575" cy="730250"/>
          </a:xfrm>
          <a:prstGeom prst="rect">
            <a:avLst/>
          </a:prstGeom>
          <a:solidFill>
            <a:srgbClr val="E2FF8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000" b="0"/>
              <a:t>Integración en </a:t>
            </a:r>
          </a:p>
          <a:p>
            <a:pPr algn="ctr" eaLnBrk="1" hangingPunct="1">
              <a:buClrTx/>
            </a:pPr>
            <a:r>
              <a:rPr lang="es-ES" sz="2000" b="0"/>
              <a:t>Ganglios autonómicos</a:t>
            </a:r>
          </a:p>
        </p:txBody>
      </p:sp>
      <p:sp>
        <p:nvSpPr>
          <p:cNvPr id="293897" name="Text Box 9"/>
          <p:cNvSpPr txBox="1">
            <a:spLocks noChangeArrowheads="1"/>
          </p:cNvSpPr>
          <p:nvPr/>
        </p:nvSpPr>
        <p:spPr bwMode="auto">
          <a:xfrm>
            <a:off x="1143000" y="3778250"/>
            <a:ext cx="2547937" cy="1463675"/>
          </a:xfrm>
          <a:prstGeom prst="rect">
            <a:avLst/>
          </a:prstGeom>
          <a:solidFill>
            <a:srgbClr val="F9C3DF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000" b="0" dirty="0"/>
              <a:t>Ganglios </a:t>
            </a:r>
            <a:r>
              <a:rPr lang="es-ES" sz="2000" dirty="0">
                <a:solidFill>
                  <a:srgbClr val="CC0000"/>
                </a:solidFill>
              </a:rPr>
              <a:t>Simpáticos</a:t>
            </a:r>
          </a:p>
          <a:p>
            <a:pPr eaLnBrk="1" hangingPunct="1">
              <a:buClrTx/>
            </a:pPr>
            <a:endParaRPr lang="es-ES" sz="1000" b="0" dirty="0"/>
          </a:p>
          <a:p>
            <a:pPr marL="285750" indent="-285750" eaLnBrk="1" hangingPunct="1">
              <a:buClrTx/>
              <a:buFont typeface="Arial" pitchFamily="34" charset="0"/>
              <a:buChar char="•"/>
            </a:pPr>
            <a:r>
              <a:rPr lang="es-ES" dirty="0" smtClean="0"/>
              <a:t>Paravertebrales</a:t>
            </a:r>
            <a:endParaRPr lang="es-ES" dirty="0"/>
          </a:p>
          <a:p>
            <a:pPr marL="171450" indent="-171450" eaLnBrk="1" hangingPunct="1">
              <a:buClrTx/>
              <a:buFont typeface="Arial" pitchFamily="34" charset="0"/>
              <a:buChar char="•"/>
            </a:pPr>
            <a:endParaRPr lang="es-ES" sz="1000" dirty="0"/>
          </a:p>
          <a:p>
            <a:pPr marL="285750" indent="-285750" eaLnBrk="1" hangingPunct="1">
              <a:buClrTx/>
              <a:buFont typeface="Arial" pitchFamily="34" charset="0"/>
              <a:buChar char="•"/>
            </a:pPr>
            <a:r>
              <a:rPr lang="es-ES" dirty="0" smtClean="0"/>
              <a:t>Prevertebrales </a:t>
            </a:r>
            <a:r>
              <a:rPr lang="es-ES" dirty="0"/>
              <a:t>o </a:t>
            </a:r>
          </a:p>
          <a:p>
            <a:pPr eaLnBrk="1" hangingPunct="1">
              <a:buClrTx/>
            </a:pPr>
            <a:r>
              <a:rPr lang="es-ES" dirty="0" smtClean="0"/>
              <a:t>   </a:t>
            </a:r>
            <a:r>
              <a:rPr lang="es-ES" dirty="0" err="1" smtClean="0"/>
              <a:t>preaórticos</a:t>
            </a:r>
            <a:endParaRPr lang="es-ES" dirty="0"/>
          </a:p>
        </p:txBody>
      </p:sp>
      <p:sp>
        <p:nvSpPr>
          <p:cNvPr id="293898" name="Text Box 10"/>
          <p:cNvSpPr txBox="1">
            <a:spLocks noChangeArrowheads="1"/>
          </p:cNvSpPr>
          <p:nvPr/>
        </p:nvSpPr>
        <p:spPr bwMode="auto">
          <a:xfrm>
            <a:off x="4343400" y="3778250"/>
            <a:ext cx="3771900" cy="1446550"/>
          </a:xfrm>
          <a:prstGeom prst="rect">
            <a:avLst/>
          </a:prstGeom>
          <a:solidFill>
            <a:srgbClr val="99C6EF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000" b="0" dirty="0"/>
              <a:t>Ganglios</a:t>
            </a:r>
            <a:r>
              <a:rPr lang="es-ES" sz="2000" b="0" dirty="0">
                <a:solidFill>
                  <a:srgbClr val="0000CC"/>
                </a:solidFill>
              </a:rPr>
              <a:t> </a:t>
            </a:r>
            <a:r>
              <a:rPr lang="es-ES" sz="2000" dirty="0">
                <a:solidFill>
                  <a:srgbClr val="0000CC"/>
                </a:solidFill>
              </a:rPr>
              <a:t>Parasimpáticos</a:t>
            </a:r>
          </a:p>
          <a:p>
            <a:pPr eaLnBrk="1" hangingPunct="1">
              <a:buClrTx/>
            </a:pPr>
            <a:r>
              <a:rPr lang="es-ES" sz="1000" b="0" dirty="0"/>
              <a:t> </a:t>
            </a:r>
          </a:p>
          <a:p>
            <a:pPr marL="285750" indent="-285750" eaLnBrk="1" hangingPunct="1">
              <a:buClrTx/>
              <a:buFont typeface="Arial" pitchFamily="34" charset="0"/>
              <a:buChar char="•"/>
            </a:pPr>
            <a:r>
              <a:rPr lang="es-ES" dirty="0"/>
              <a:t>Craneales</a:t>
            </a:r>
            <a:r>
              <a:rPr lang="es-ES" b="0" dirty="0"/>
              <a:t> </a:t>
            </a:r>
          </a:p>
          <a:p>
            <a:pPr eaLnBrk="1" hangingPunct="1">
              <a:buClrTx/>
            </a:pPr>
            <a:r>
              <a:rPr lang="es-ES" sz="1000" b="0" dirty="0"/>
              <a:t>   </a:t>
            </a:r>
          </a:p>
          <a:p>
            <a:pPr marL="285750" indent="-285750" eaLnBrk="1" hangingPunct="1">
              <a:buClrTx/>
              <a:buFont typeface="Arial" pitchFamily="34" charset="0"/>
              <a:buChar char="•"/>
            </a:pPr>
            <a:r>
              <a:rPr lang="es-ES" dirty="0"/>
              <a:t>Terminales</a:t>
            </a:r>
            <a:r>
              <a:rPr lang="es-ES" b="0" dirty="0"/>
              <a:t> </a:t>
            </a:r>
          </a:p>
          <a:p>
            <a:pPr eaLnBrk="1" hangingPunct="1">
              <a:buClrTx/>
            </a:pPr>
            <a:r>
              <a:rPr lang="es-ES" b="0" dirty="0"/>
              <a:t>   </a:t>
            </a:r>
            <a:r>
              <a:rPr lang="es-ES" b="0" dirty="0" smtClean="0"/>
              <a:t>  Torácicos</a:t>
            </a:r>
            <a:r>
              <a:rPr lang="es-ES" b="0" dirty="0"/>
              <a:t>, abdominales, pélvicos.</a:t>
            </a:r>
          </a:p>
        </p:txBody>
      </p:sp>
      <p:sp>
        <p:nvSpPr>
          <p:cNvPr id="293899" name="Text Box 11"/>
          <p:cNvSpPr txBox="1">
            <a:spLocks noChangeArrowheads="1"/>
          </p:cNvSpPr>
          <p:nvPr/>
        </p:nvSpPr>
        <p:spPr bwMode="auto">
          <a:xfrm>
            <a:off x="1143000" y="5445125"/>
            <a:ext cx="2008187" cy="425450"/>
          </a:xfrm>
          <a:prstGeom prst="rect">
            <a:avLst/>
          </a:prstGeom>
          <a:solidFill>
            <a:srgbClr val="F9C3DF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Médula adrenal</a:t>
            </a:r>
          </a:p>
        </p:txBody>
      </p:sp>
      <p:sp>
        <p:nvSpPr>
          <p:cNvPr id="293900" name="Text Box 12"/>
          <p:cNvSpPr txBox="1">
            <a:spLocks noChangeArrowheads="1"/>
          </p:cNvSpPr>
          <p:nvPr/>
        </p:nvSpPr>
        <p:spPr bwMode="auto">
          <a:xfrm>
            <a:off x="356393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3901" name="Text Box 13"/>
          <p:cNvSpPr txBox="1">
            <a:spLocks noChangeArrowheads="1"/>
          </p:cNvSpPr>
          <p:nvPr/>
        </p:nvSpPr>
        <p:spPr bwMode="auto">
          <a:xfrm>
            <a:off x="1358900" y="2516982"/>
            <a:ext cx="2163763" cy="671512"/>
          </a:xfrm>
          <a:prstGeom prst="rect">
            <a:avLst/>
          </a:prstGeom>
          <a:solidFill>
            <a:srgbClr val="C3E4E7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Ganglio </a:t>
            </a:r>
            <a:r>
              <a:rPr lang="es-ES_tradnl" sz="2000" b="0" dirty="0"/>
              <a:t> </a:t>
            </a:r>
          </a:p>
          <a:p>
            <a:pPr>
              <a:buClrTx/>
              <a:defRPr/>
            </a:pPr>
            <a:r>
              <a:rPr lang="es-ES_tradnl" sz="1800" b="0" dirty="0"/>
              <a:t>gr. </a:t>
            </a:r>
            <a:r>
              <a:rPr lang="es-ES_tradnl" sz="1800" b="0" dirty="0" err="1"/>
              <a:t>Ganglion</a:t>
            </a:r>
            <a:r>
              <a:rPr lang="es-ES_tradnl" sz="1800" b="0" dirty="0"/>
              <a:t> = nudo</a:t>
            </a:r>
          </a:p>
        </p:txBody>
      </p:sp>
      <p:sp>
        <p:nvSpPr>
          <p:cNvPr id="293902" name="Text Box 14"/>
          <p:cNvSpPr txBox="1">
            <a:spLocks noChangeArrowheads="1"/>
          </p:cNvSpPr>
          <p:nvPr/>
        </p:nvSpPr>
        <p:spPr bwMode="auto">
          <a:xfrm>
            <a:off x="4345781" y="2298740"/>
            <a:ext cx="3900427" cy="1107996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buFontTx/>
              <a:buChar char="•"/>
              <a:defRPr/>
            </a:pPr>
            <a:r>
              <a:rPr lang="es-ES_tradnl" b="0" dirty="0"/>
              <a:t> </a:t>
            </a:r>
            <a:r>
              <a:rPr lang="es-ES_tradnl" sz="1800" b="0" dirty="0"/>
              <a:t>En brazo </a:t>
            </a:r>
            <a:r>
              <a:rPr lang="es-ES_tradnl" sz="1800" dirty="0"/>
              <a:t>eferente</a:t>
            </a:r>
            <a:r>
              <a:rPr lang="es-ES_tradnl" sz="1800" b="0" dirty="0"/>
              <a:t> SNA</a:t>
            </a:r>
          </a:p>
          <a:p>
            <a:pPr>
              <a:buClrTx/>
              <a:buFontTx/>
              <a:buChar char="•"/>
              <a:defRPr/>
            </a:pPr>
            <a:endParaRPr lang="es-ES_tradnl" sz="1200" dirty="0"/>
          </a:p>
          <a:p>
            <a:pPr>
              <a:buClrTx/>
              <a:buFontTx/>
              <a:buChar char="•"/>
              <a:defRPr/>
            </a:pPr>
            <a:r>
              <a:rPr lang="es-ES_tradnl" sz="1800" b="0" dirty="0"/>
              <a:t> Colección de cuerpos neuronales</a:t>
            </a:r>
          </a:p>
          <a:p>
            <a:pPr>
              <a:buClrTx/>
              <a:defRPr/>
            </a:pPr>
            <a:r>
              <a:rPr lang="es-ES_tradnl" sz="1800" b="0" dirty="0"/>
              <a:t>  ubicados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fuera</a:t>
            </a:r>
            <a:r>
              <a:rPr lang="es-ES_tradnl" sz="1800" b="0" dirty="0"/>
              <a:t> del SNC</a:t>
            </a:r>
          </a:p>
        </p:txBody>
      </p:sp>
      <p:sp>
        <p:nvSpPr>
          <p:cNvPr id="85005" name="Text Box 3"/>
          <p:cNvSpPr txBox="1">
            <a:spLocks noChangeArrowheads="1"/>
          </p:cNvSpPr>
          <p:nvPr/>
        </p:nvSpPr>
        <p:spPr bwMode="auto">
          <a:xfrm>
            <a:off x="6718682" y="6536377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7" grpId="0" animBg="1"/>
      <p:bldP spid="293898" grpId="0" animBg="1"/>
      <p:bldP spid="293899" grpId="0" animBg="1"/>
      <p:bldP spid="293901" grpId="0" animBg="1"/>
      <p:bldP spid="293902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NIVELES DE INTEGRACION PH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2" t="73306" r="33540"/>
          <a:stretch>
            <a:fillRect/>
          </a:stretch>
        </p:blipFill>
        <p:spPr bwMode="auto">
          <a:xfrm>
            <a:off x="2689225" y="2290763"/>
            <a:ext cx="4897438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7046913" y="1700213"/>
            <a:ext cx="142875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6877050" y="620713"/>
            <a:ext cx="503238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2978150" y="3154363"/>
            <a:ext cx="11509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4284663" y="3946525"/>
            <a:ext cx="1223962" cy="34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4572000" y="4365625"/>
            <a:ext cx="1008063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2771775" y="4810125"/>
            <a:ext cx="1141413" cy="203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auto">
          <a:xfrm>
            <a:off x="4211638" y="4810125"/>
            <a:ext cx="566737" cy="203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4489450" y="4162425"/>
            <a:ext cx="108108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3979" name="Rectangle 11"/>
          <p:cNvSpPr>
            <a:spLocks noChangeArrowheads="1"/>
          </p:cNvSpPr>
          <p:nvPr/>
        </p:nvSpPr>
        <p:spPr bwMode="auto">
          <a:xfrm>
            <a:off x="2771775" y="1484313"/>
            <a:ext cx="792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3980" name="Rectangle 12"/>
          <p:cNvSpPr>
            <a:spLocks noChangeArrowheads="1"/>
          </p:cNvSpPr>
          <p:nvPr/>
        </p:nvSpPr>
        <p:spPr bwMode="auto">
          <a:xfrm>
            <a:off x="4310063" y="1628775"/>
            <a:ext cx="71437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7010400" y="1785938"/>
            <a:ext cx="10795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3982" name="Line 14"/>
          <p:cNvSpPr>
            <a:spLocks noChangeShapeType="1"/>
          </p:cNvSpPr>
          <p:nvPr/>
        </p:nvSpPr>
        <p:spPr bwMode="auto">
          <a:xfrm flipV="1">
            <a:off x="2833688" y="3225800"/>
            <a:ext cx="1512887" cy="360363"/>
          </a:xfrm>
          <a:prstGeom prst="line">
            <a:avLst/>
          </a:prstGeom>
          <a:noFill/>
          <a:ln w="28575">
            <a:solidFill>
              <a:srgbClr val="FFD8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2879" name="Text Box 15"/>
          <p:cNvSpPr txBox="1">
            <a:spLocks noChangeArrowheads="1"/>
          </p:cNvSpPr>
          <p:nvPr/>
        </p:nvSpPr>
        <p:spPr bwMode="auto">
          <a:xfrm>
            <a:off x="4284663" y="3789363"/>
            <a:ext cx="115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200">
                <a:solidFill>
                  <a:srgbClr val="0000CC"/>
                </a:solidFill>
              </a:rPr>
              <a:t>Ax.parasimp.</a:t>
            </a:r>
          </a:p>
          <a:p>
            <a:pPr algn="ctr" eaLnBrk="1" hangingPunct="1">
              <a:buClrTx/>
            </a:pPr>
            <a:r>
              <a:rPr lang="es-ES_tradnl" sz="1200">
                <a:solidFill>
                  <a:srgbClr val="0000CC"/>
                </a:solidFill>
              </a:rPr>
              <a:t>pregangl.</a:t>
            </a:r>
          </a:p>
        </p:txBody>
      </p:sp>
      <p:sp>
        <p:nvSpPr>
          <p:cNvPr id="292880" name="Text Box 16"/>
          <p:cNvSpPr txBox="1">
            <a:spLocks noChangeArrowheads="1"/>
          </p:cNvSpPr>
          <p:nvPr/>
        </p:nvSpPr>
        <p:spPr bwMode="auto">
          <a:xfrm>
            <a:off x="4572000" y="4437063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N. comando </a:t>
            </a:r>
          </a:p>
          <a:p>
            <a:pPr eaLnBrk="1" hangingPunct="1">
              <a:buClrTx/>
            </a:pPr>
            <a:r>
              <a:rPr lang="es-ES_tradnl" sz="1200"/>
              <a:t>brazo afer. </a:t>
            </a:r>
          </a:p>
        </p:txBody>
      </p:sp>
      <p:sp>
        <p:nvSpPr>
          <p:cNvPr id="292881" name="Text Box 17"/>
          <p:cNvSpPr txBox="1">
            <a:spLocks noChangeArrowheads="1"/>
          </p:cNvSpPr>
          <p:nvPr/>
        </p:nvSpPr>
        <p:spPr bwMode="auto">
          <a:xfrm>
            <a:off x="2787650" y="2900363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N. comando </a:t>
            </a:r>
          </a:p>
          <a:p>
            <a:pPr eaLnBrk="1" hangingPunct="1">
              <a:buClrTx/>
            </a:pPr>
            <a:r>
              <a:rPr lang="es-ES_tradnl" sz="1200"/>
              <a:t>brazo efer. </a:t>
            </a:r>
          </a:p>
        </p:txBody>
      </p:sp>
      <p:sp>
        <p:nvSpPr>
          <p:cNvPr id="292882" name="Text Box 18"/>
          <p:cNvSpPr txBox="1">
            <a:spLocks noChangeArrowheads="1"/>
          </p:cNvSpPr>
          <p:nvPr/>
        </p:nvSpPr>
        <p:spPr bwMode="auto">
          <a:xfrm>
            <a:off x="1858962" y="3933825"/>
            <a:ext cx="841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dirty="0"/>
              <a:t>Inter-</a:t>
            </a:r>
          </a:p>
          <a:p>
            <a:pPr eaLnBrk="1" hangingPunct="1">
              <a:buClrTx/>
            </a:pPr>
            <a:r>
              <a:rPr lang="es-ES_tradnl" sz="1400" dirty="0"/>
              <a:t>neurona</a:t>
            </a:r>
          </a:p>
        </p:txBody>
      </p:sp>
      <p:sp>
        <p:nvSpPr>
          <p:cNvPr id="292883" name="Text Box 19"/>
          <p:cNvSpPr txBox="1">
            <a:spLocks noChangeArrowheads="1"/>
          </p:cNvSpPr>
          <p:nvPr/>
        </p:nvSpPr>
        <p:spPr bwMode="auto">
          <a:xfrm>
            <a:off x="2771775" y="4797425"/>
            <a:ext cx="10779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N. motora</a:t>
            </a:r>
          </a:p>
        </p:txBody>
      </p:sp>
      <p:sp>
        <p:nvSpPr>
          <p:cNvPr id="292884" name="Text Box 20"/>
          <p:cNvSpPr txBox="1">
            <a:spLocks noChangeArrowheads="1"/>
          </p:cNvSpPr>
          <p:nvPr/>
        </p:nvSpPr>
        <p:spPr bwMode="auto">
          <a:xfrm>
            <a:off x="4143375" y="5157788"/>
            <a:ext cx="866775" cy="466725"/>
          </a:xfrm>
          <a:prstGeom prst="rect">
            <a:avLst/>
          </a:prstGeom>
          <a:solidFill>
            <a:srgbClr val="BBE0E3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/>
              <a:t>Mus. liso</a:t>
            </a:r>
          </a:p>
          <a:p>
            <a:pPr eaLnBrk="1" hangingPunct="1">
              <a:buClrTx/>
            </a:pPr>
            <a:r>
              <a:rPr lang="es-ES_tradnl" sz="1200"/>
              <a:t>intestinal</a:t>
            </a:r>
          </a:p>
        </p:txBody>
      </p:sp>
      <p:sp>
        <p:nvSpPr>
          <p:cNvPr id="292885" name="Line 21"/>
          <p:cNvSpPr>
            <a:spLocks noChangeShapeType="1"/>
          </p:cNvSpPr>
          <p:nvPr/>
        </p:nvSpPr>
        <p:spPr bwMode="auto">
          <a:xfrm flipH="1">
            <a:off x="3851275" y="400526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2886" name="Line 22"/>
          <p:cNvSpPr>
            <a:spLocks noChangeShapeType="1"/>
          </p:cNvSpPr>
          <p:nvPr/>
        </p:nvSpPr>
        <p:spPr bwMode="auto">
          <a:xfrm flipH="1" flipV="1">
            <a:off x="3708400" y="4149725"/>
            <a:ext cx="86360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92887" name="Line 23"/>
          <p:cNvSpPr>
            <a:spLocks noChangeShapeType="1"/>
          </p:cNvSpPr>
          <p:nvPr/>
        </p:nvSpPr>
        <p:spPr bwMode="auto">
          <a:xfrm flipH="1" flipV="1">
            <a:off x="3851275" y="4449763"/>
            <a:ext cx="720725" cy="708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92888" name="Line 24"/>
          <p:cNvSpPr>
            <a:spLocks noChangeShapeType="1"/>
          </p:cNvSpPr>
          <p:nvPr/>
        </p:nvSpPr>
        <p:spPr bwMode="auto">
          <a:xfrm flipV="1">
            <a:off x="3348038" y="4508500"/>
            <a:ext cx="0" cy="2873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2889" name="Line 25"/>
          <p:cNvSpPr>
            <a:spLocks noChangeShapeType="1"/>
          </p:cNvSpPr>
          <p:nvPr/>
        </p:nvSpPr>
        <p:spPr bwMode="auto">
          <a:xfrm>
            <a:off x="2555875" y="4149725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92890" name="Line 26"/>
          <p:cNvSpPr>
            <a:spLocks noChangeShapeType="1"/>
          </p:cNvSpPr>
          <p:nvPr/>
        </p:nvSpPr>
        <p:spPr bwMode="auto">
          <a:xfrm>
            <a:off x="3348038" y="3429000"/>
            <a:ext cx="0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2891" name="Oval 27"/>
          <p:cNvSpPr>
            <a:spLocks noChangeArrowheads="1"/>
          </p:cNvSpPr>
          <p:nvPr/>
        </p:nvSpPr>
        <p:spPr bwMode="auto">
          <a:xfrm>
            <a:off x="3132138" y="3933825"/>
            <a:ext cx="360362" cy="360363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3996" name="Rectangle 28"/>
          <p:cNvSpPr>
            <a:spLocks noChangeArrowheads="1"/>
          </p:cNvSpPr>
          <p:nvPr/>
        </p:nvSpPr>
        <p:spPr bwMode="auto">
          <a:xfrm>
            <a:off x="5426075" y="2001838"/>
            <a:ext cx="17287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92893" name="Line 29"/>
          <p:cNvSpPr>
            <a:spLocks noChangeShapeType="1"/>
          </p:cNvSpPr>
          <p:nvPr/>
        </p:nvSpPr>
        <p:spPr bwMode="auto">
          <a:xfrm flipV="1">
            <a:off x="4932363" y="3573463"/>
            <a:ext cx="21590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92894" name="Text Box 30"/>
          <p:cNvSpPr txBox="1">
            <a:spLocks noChangeArrowheads="1"/>
          </p:cNvSpPr>
          <p:nvPr/>
        </p:nvSpPr>
        <p:spPr bwMode="auto">
          <a:xfrm>
            <a:off x="533400" y="457200"/>
            <a:ext cx="1647825" cy="425450"/>
          </a:xfrm>
          <a:prstGeom prst="rect">
            <a:avLst/>
          </a:prstGeom>
          <a:solidFill>
            <a:srgbClr val="E2FF8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6. N. locales</a:t>
            </a:r>
          </a:p>
        </p:txBody>
      </p:sp>
      <p:sp>
        <p:nvSpPr>
          <p:cNvPr id="83999" name="Rectangle 31"/>
          <p:cNvSpPr>
            <a:spLocks noChangeArrowheads="1"/>
          </p:cNvSpPr>
          <p:nvPr/>
        </p:nvSpPr>
        <p:spPr bwMode="auto">
          <a:xfrm>
            <a:off x="4572000" y="3141663"/>
            <a:ext cx="431800" cy="287337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92896" name="Rectangle 32"/>
          <p:cNvSpPr>
            <a:spLocks noChangeArrowheads="1"/>
          </p:cNvSpPr>
          <p:nvPr/>
        </p:nvSpPr>
        <p:spPr bwMode="auto">
          <a:xfrm>
            <a:off x="533400" y="995025"/>
            <a:ext cx="1960562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Integran reflejos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locales </a:t>
            </a:r>
            <a:r>
              <a:rPr lang="es-ES" b="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dentro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órgano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2897" name="Oval 33"/>
          <p:cNvSpPr>
            <a:spLocks noChangeArrowheads="1"/>
          </p:cNvSpPr>
          <p:nvPr/>
        </p:nvSpPr>
        <p:spPr bwMode="auto">
          <a:xfrm>
            <a:off x="1763713" y="2276475"/>
            <a:ext cx="4103687" cy="3816350"/>
          </a:xfrm>
          <a:prstGeom prst="ellipse">
            <a:avLst/>
          </a:prstGeom>
          <a:noFill/>
          <a:ln w="28575" algn="ctr">
            <a:solidFill>
              <a:schemeClr val="tx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292898" name="Text Box 34"/>
          <p:cNvSpPr txBox="1">
            <a:spLocks noChangeArrowheads="1"/>
          </p:cNvSpPr>
          <p:nvPr/>
        </p:nvSpPr>
        <p:spPr bwMode="auto">
          <a:xfrm>
            <a:off x="6918889" y="500063"/>
            <a:ext cx="165622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1800">
                <a:solidFill>
                  <a:srgbClr val="007774"/>
                </a:solidFill>
              </a:rPr>
              <a:t>II Anatomía </a:t>
            </a:r>
          </a:p>
          <a:p>
            <a:pPr algn="ctr">
              <a:buClrTx/>
              <a:defRPr/>
            </a:pPr>
            <a:r>
              <a:rPr lang="es-ES" sz="1800">
                <a:solidFill>
                  <a:srgbClr val="007774"/>
                </a:solidFill>
              </a:rPr>
              <a:t>    Funcional</a:t>
            </a:r>
          </a:p>
        </p:txBody>
      </p:sp>
      <p:sp>
        <p:nvSpPr>
          <p:cNvPr id="292900" name="Text Box 36"/>
          <p:cNvSpPr txBox="1">
            <a:spLocks noChangeArrowheads="1"/>
          </p:cNvSpPr>
          <p:nvPr/>
        </p:nvSpPr>
        <p:spPr bwMode="auto">
          <a:xfrm>
            <a:off x="3563938" y="3284538"/>
            <a:ext cx="122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N. sensorial</a:t>
            </a:r>
          </a:p>
        </p:txBody>
      </p:sp>
      <p:sp>
        <p:nvSpPr>
          <p:cNvPr id="84004" name="Line 37"/>
          <p:cNvSpPr>
            <a:spLocks noChangeShapeType="1"/>
          </p:cNvSpPr>
          <p:nvPr/>
        </p:nvSpPr>
        <p:spPr bwMode="auto">
          <a:xfrm flipH="1">
            <a:off x="3563938" y="3573463"/>
            <a:ext cx="21590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2902" name="Text Box 38"/>
          <p:cNvSpPr txBox="1">
            <a:spLocks noChangeArrowheads="1"/>
          </p:cNvSpPr>
          <p:nvPr/>
        </p:nvSpPr>
        <p:spPr bwMode="auto">
          <a:xfrm>
            <a:off x="5955506" y="4787900"/>
            <a:ext cx="23987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Circuitos locales </a:t>
            </a:r>
          </a:p>
          <a:p>
            <a:pPr algn="ctr"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pared intestinal</a:t>
            </a:r>
          </a:p>
        </p:txBody>
      </p:sp>
      <p:sp>
        <p:nvSpPr>
          <p:cNvPr id="84006" name="Text Box 39"/>
          <p:cNvSpPr txBox="1">
            <a:spLocks noChangeArrowheads="1"/>
          </p:cNvSpPr>
          <p:nvPr/>
        </p:nvSpPr>
        <p:spPr bwMode="auto">
          <a:xfrm>
            <a:off x="6948488" y="1268413"/>
            <a:ext cx="1539875" cy="60960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dirty="0"/>
              <a:t>Componentes </a:t>
            </a:r>
          </a:p>
          <a:p>
            <a:pPr algn="ctr" eaLnBrk="1" hangingPunct="1">
              <a:buClrTx/>
            </a:pPr>
            <a:r>
              <a:rPr lang="es-ES_tradnl" dirty="0"/>
              <a:t>Integradores</a:t>
            </a:r>
          </a:p>
        </p:txBody>
      </p:sp>
      <p:sp>
        <p:nvSpPr>
          <p:cNvPr id="84007" name="Text Box 41"/>
          <p:cNvSpPr txBox="1">
            <a:spLocks noChangeArrowheads="1"/>
          </p:cNvSpPr>
          <p:nvPr/>
        </p:nvSpPr>
        <p:spPr bwMode="auto">
          <a:xfrm>
            <a:off x="5742098" y="5489575"/>
            <a:ext cx="27462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dirty="0"/>
              <a:t>Sistema nervioso </a:t>
            </a:r>
            <a:r>
              <a:rPr lang="es-ES" dirty="0" smtClean="0"/>
              <a:t>entérico</a:t>
            </a:r>
          </a:p>
          <a:p>
            <a:pPr algn="ctr" eaLnBrk="1" hangingPunct="1"/>
            <a:r>
              <a:rPr lang="es-ES" dirty="0"/>
              <a:t>i</a:t>
            </a:r>
            <a:r>
              <a:rPr lang="es-ES" dirty="0" smtClean="0"/>
              <a:t>ndependiente SNA</a:t>
            </a:r>
            <a:endParaRPr lang="es-ES" dirty="0"/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6790690" y="6536377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28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28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28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5" dur="3000" fill="hold"/>
                                        <p:tgtEl>
                                          <p:spTgt spid="2928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79" grpId="0"/>
      <p:bldP spid="292880" grpId="0"/>
      <p:bldP spid="292881" grpId="0"/>
      <p:bldP spid="292882" grpId="0"/>
      <p:bldP spid="292883" grpId="0"/>
      <p:bldP spid="292884" grpId="0" animBg="1"/>
      <p:bldP spid="292885" grpId="0" animBg="1"/>
      <p:bldP spid="292886" grpId="0" animBg="1"/>
      <p:bldP spid="292887" grpId="0" animBg="1"/>
      <p:bldP spid="292888" grpId="0" animBg="1"/>
      <p:bldP spid="292889" grpId="0" animBg="1"/>
      <p:bldP spid="292890" grpId="0" animBg="1"/>
      <p:bldP spid="292891" grpId="0" animBg="1"/>
      <p:bldP spid="292893" grpId="0" animBg="1"/>
      <p:bldP spid="292896" grpId="0" animBg="1"/>
      <p:bldP spid="292897" grpId="0" animBg="1"/>
      <p:bldP spid="292897" grpId="1" animBg="1"/>
      <p:bldP spid="292900" grpId="0"/>
      <p:bldP spid="292902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Text Box 2"/>
          <p:cNvSpPr txBox="1">
            <a:spLocks noChangeArrowheads="1"/>
          </p:cNvSpPr>
          <p:nvPr/>
        </p:nvSpPr>
        <p:spPr bwMode="auto">
          <a:xfrm>
            <a:off x="544513" y="450850"/>
            <a:ext cx="1674812" cy="73025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 </a:t>
            </a:r>
          </a:p>
          <a:p>
            <a:pPr algn="ctr"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</a:t>
            </a:r>
          </a:p>
        </p:txBody>
      </p:sp>
      <p:pic>
        <p:nvPicPr>
          <p:cNvPr id="86019" name="Picture 3" descr="reflejo acomodacion ej integracion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2705" r="3293" b="23872"/>
          <a:stretch>
            <a:fillRect/>
          </a:stretch>
        </p:blipFill>
        <p:spPr bwMode="auto">
          <a:xfrm>
            <a:off x="3057525" y="815975"/>
            <a:ext cx="3671888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4916" name="Text Box 4"/>
          <p:cNvSpPr txBox="1">
            <a:spLocks noChangeArrowheads="1"/>
          </p:cNvSpPr>
          <p:nvPr/>
        </p:nvSpPr>
        <p:spPr bwMode="auto">
          <a:xfrm>
            <a:off x="6661150" y="2444750"/>
            <a:ext cx="814388" cy="304800"/>
          </a:xfrm>
          <a:prstGeom prst="rect">
            <a:avLst/>
          </a:prstGeom>
          <a:solidFill>
            <a:srgbClr val="DEF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/>
              <a:t>Tectum</a:t>
            </a:r>
          </a:p>
        </p:txBody>
      </p:sp>
      <p:sp>
        <p:nvSpPr>
          <p:cNvPr id="294917" name="Text Box 5"/>
          <p:cNvSpPr txBox="1">
            <a:spLocks noChangeArrowheads="1"/>
          </p:cNvSpPr>
          <p:nvPr/>
        </p:nvSpPr>
        <p:spPr bwMode="auto">
          <a:xfrm>
            <a:off x="6648904" y="2854892"/>
            <a:ext cx="894797" cy="307777"/>
          </a:xfrm>
          <a:prstGeom prst="rect">
            <a:avLst/>
          </a:prstGeom>
          <a:solidFill>
            <a:srgbClr val="91C3F9"/>
          </a:solidFill>
          <a:ln w="9525" algn="ctr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 dirty="0">
                <a:solidFill>
                  <a:srgbClr val="0000CC"/>
                </a:solidFill>
              </a:rPr>
              <a:t>N. </a:t>
            </a:r>
            <a:r>
              <a:rPr lang="es-ES_tradnl" sz="1400" dirty="0" smtClean="0">
                <a:solidFill>
                  <a:srgbClr val="0000CC"/>
                </a:solidFill>
              </a:rPr>
              <a:t>E-W</a:t>
            </a:r>
            <a:endParaRPr lang="es-ES_tradnl" sz="1400" dirty="0">
              <a:solidFill>
                <a:srgbClr val="0000CC"/>
              </a:solidFill>
            </a:endParaRPr>
          </a:p>
        </p:txBody>
      </p:sp>
      <p:sp>
        <p:nvSpPr>
          <p:cNvPr id="294918" name="Text Box 6"/>
          <p:cNvSpPr txBox="1">
            <a:spLocks noChangeArrowheads="1"/>
          </p:cNvSpPr>
          <p:nvPr/>
        </p:nvSpPr>
        <p:spPr bwMode="auto">
          <a:xfrm>
            <a:off x="6550025" y="3262313"/>
            <a:ext cx="831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C3F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>
                <a:solidFill>
                  <a:srgbClr val="0000CC"/>
                </a:solidFill>
              </a:rPr>
              <a:t>III par</a:t>
            </a:r>
          </a:p>
        </p:txBody>
      </p:sp>
      <p:sp>
        <p:nvSpPr>
          <p:cNvPr id="86023" name="Oval 7"/>
          <p:cNvSpPr>
            <a:spLocks noChangeArrowheads="1"/>
          </p:cNvSpPr>
          <p:nvPr/>
        </p:nvSpPr>
        <p:spPr bwMode="auto">
          <a:xfrm>
            <a:off x="4173538" y="3092450"/>
            <a:ext cx="433387" cy="288925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94920" name="Text Box 8"/>
          <p:cNvSpPr txBox="1">
            <a:spLocks noChangeArrowheads="1"/>
          </p:cNvSpPr>
          <p:nvPr/>
        </p:nvSpPr>
        <p:spPr bwMode="auto">
          <a:xfrm>
            <a:off x="6262688" y="3524250"/>
            <a:ext cx="985837" cy="336550"/>
          </a:xfrm>
          <a:prstGeom prst="rect">
            <a:avLst/>
          </a:prstGeom>
          <a:solidFill>
            <a:srgbClr val="91C3F9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>
                <a:solidFill>
                  <a:srgbClr val="0000CC"/>
                </a:solidFill>
              </a:rPr>
              <a:t>G. ciliar</a:t>
            </a:r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 flipH="1" flipV="1">
            <a:off x="6189663" y="1868488"/>
            <a:ext cx="5762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94922" name="Line 10"/>
          <p:cNvSpPr>
            <a:spLocks noChangeShapeType="1"/>
          </p:cNvSpPr>
          <p:nvPr/>
        </p:nvSpPr>
        <p:spPr bwMode="auto">
          <a:xfrm flipH="1">
            <a:off x="6334125" y="2300288"/>
            <a:ext cx="43180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86027" name="Line 11"/>
          <p:cNvSpPr>
            <a:spLocks noChangeShapeType="1"/>
          </p:cNvSpPr>
          <p:nvPr/>
        </p:nvSpPr>
        <p:spPr bwMode="auto">
          <a:xfrm flipH="1" flipV="1">
            <a:off x="5254625" y="2589213"/>
            <a:ext cx="1439863" cy="71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86028" name="Line 12"/>
          <p:cNvSpPr>
            <a:spLocks noChangeShapeType="1"/>
          </p:cNvSpPr>
          <p:nvPr/>
        </p:nvSpPr>
        <p:spPr bwMode="auto">
          <a:xfrm flipH="1" flipV="1">
            <a:off x="5181600" y="2660650"/>
            <a:ext cx="144145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86029" name="Line 13"/>
          <p:cNvSpPr>
            <a:spLocks noChangeShapeType="1"/>
          </p:cNvSpPr>
          <p:nvPr/>
        </p:nvSpPr>
        <p:spPr bwMode="auto">
          <a:xfrm flipH="1" flipV="1">
            <a:off x="4894263" y="2805113"/>
            <a:ext cx="1728787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86030" name="Line 14"/>
          <p:cNvSpPr>
            <a:spLocks noChangeShapeType="1"/>
          </p:cNvSpPr>
          <p:nvPr/>
        </p:nvSpPr>
        <p:spPr bwMode="auto">
          <a:xfrm flipH="1" flipV="1">
            <a:off x="4533900" y="3308350"/>
            <a:ext cx="1800225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86031" name="Line 15"/>
          <p:cNvSpPr>
            <a:spLocks noChangeShapeType="1"/>
          </p:cNvSpPr>
          <p:nvPr/>
        </p:nvSpPr>
        <p:spPr bwMode="auto">
          <a:xfrm flipH="1" flipV="1">
            <a:off x="4030663" y="3452813"/>
            <a:ext cx="1871662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4928" name="Text Box 16"/>
          <p:cNvSpPr txBox="1">
            <a:spLocks noChangeArrowheads="1"/>
          </p:cNvSpPr>
          <p:nvPr/>
        </p:nvSpPr>
        <p:spPr bwMode="auto">
          <a:xfrm>
            <a:off x="5830888" y="3979863"/>
            <a:ext cx="11906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C3F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>
                <a:solidFill>
                  <a:srgbClr val="0000CC"/>
                </a:solidFill>
              </a:rPr>
              <a:t>N. Ciliares </a:t>
            </a:r>
          </a:p>
          <a:p>
            <a:pPr eaLnBrk="1" hangingPunct="1">
              <a:buClrTx/>
            </a:pPr>
            <a:r>
              <a:rPr lang="es-ES_tradnl" sz="1400">
                <a:solidFill>
                  <a:srgbClr val="0000CC"/>
                </a:solidFill>
              </a:rPr>
              <a:t>cortos</a:t>
            </a:r>
          </a:p>
        </p:txBody>
      </p:sp>
      <p:sp>
        <p:nvSpPr>
          <p:cNvPr id="86033" name="Rectangle 17"/>
          <p:cNvSpPr>
            <a:spLocks noChangeArrowheads="1"/>
          </p:cNvSpPr>
          <p:nvPr/>
        </p:nvSpPr>
        <p:spPr bwMode="auto">
          <a:xfrm>
            <a:off x="3022600" y="1436688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6034" name="Rectangle 18"/>
          <p:cNvSpPr>
            <a:spLocks noChangeArrowheads="1"/>
          </p:cNvSpPr>
          <p:nvPr/>
        </p:nvSpPr>
        <p:spPr bwMode="auto">
          <a:xfrm>
            <a:off x="3022600" y="2660650"/>
            <a:ext cx="3587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6035" name="Rectangle 19"/>
          <p:cNvSpPr>
            <a:spLocks noChangeArrowheads="1"/>
          </p:cNvSpPr>
          <p:nvPr/>
        </p:nvSpPr>
        <p:spPr bwMode="auto">
          <a:xfrm>
            <a:off x="3022600" y="3813175"/>
            <a:ext cx="3587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94932" name="Text Box 20"/>
          <p:cNvSpPr txBox="1">
            <a:spLocks noChangeArrowheads="1"/>
          </p:cNvSpPr>
          <p:nvPr/>
        </p:nvSpPr>
        <p:spPr bwMode="auto">
          <a:xfrm>
            <a:off x="5973763" y="5300663"/>
            <a:ext cx="2708275" cy="730250"/>
          </a:xfrm>
          <a:prstGeom prst="rect">
            <a:avLst/>
          </a:prstGeom>
          <a:solidFill>
            <a:srgbClr val="CDFF3F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Ajuste del cristalino </a:t>
            </a:r>
          </a:p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por parasimpático</a:t>
            </a:r>
          </a:p>
        </p:txBody>
      </p:sp>
      <p:sp>
        <p:nvSpPr>
          <p:cNvPr id="294933" name="Text Box 21"/>
          <p:cNvSpPr txBox="1">
            <a:spLocks noChangeArrowheads="1"/>
          </p:cNvSpPr>
          <p:nvPr/>
        </p:nvSpPr>
        <p:spPr bwMode="auto">
          <a:xfrm>
            <a:off x="2312128" y="594406"/>
            <a:ext cx="1322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Ejemplos:</a:t>
            </a:r>
          </a:p>
        </p:txBody>
      </p:sp>
      <p:sp>
        <p:nvSpPr>
          <p:cNvPr id="294934" name="Text Box 22"/>
          <p:cNvSpPr txBox="1">
            <a:spLocks noChangeArrowheads="1"/>
          </p:cNvSpPr>
          <p:nvPr/>
        </p:nvSpPr>
        <p:spPr bwMode="auto">
          <a:xfrm>
            <a:off x="6694488" y="2157413"/>
            <a:ext cx="1439862" cy="304800"/>
          </a:xfrm>
          <a:prstGeom prst="rect">
            <a:avLst/>
          </a:prstGeom>
          <a:solidFill>
            <a:srgbClr val="DEF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_tradnl" sz="1400"/>
              <a:t>Corteza visual</a:t>
            </a:r>
          </a:p>
        </p:txBody>
      </p:sp>
      <p:sp>
        <p:nvSpPr>
          <p:cNvPr id="294935" name="Text Box 23"/>
          <p:cNvSpPr txBox="1">
            <a:spLocks noChangeArrowheads="1"/>
          </p:cNvSpPr>
          <p:nvPr/>
        </p:nvSpPr>
        <p:spPr bwMode="auto">
          <a:xfrm>
            <a:off x="685800" y="1438057"/>
            <a:ext cx="1709122" cy="646331"/>
          </a:xfrm>
          <a:prstGeom prst="rect">
            <a:avLst/>
          </a:prstGeom>
          <a:solidFill>
            <a:srgbClr val="F4CF84"/>
          </a:soli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Clr>
                <a:srgbClr val="007774"/>
              </a:buClr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Imagen fuera </a:t>
            </a:r>
            <a:endParaRPr lang="es-ES_tradnl" sz="1800" b="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>
                <a:srgbClr val="007774"/>
              </a:buClr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 </a:t>
            </a:r>
            <a:r>
              <a:rPr lang="es-ES_tradnl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foco</a:t>
            </a:r>
          </a:p>
        </p:txBody>
      </p:sp>
      <p:sp>
        <p:nvSpPr>
          <p:cNvPr id="294936" name="Text Box 24"/>
          <p:cNvSpPr txBox="1">
            <a:spLocks noChangeArrowheads="1"/>
          </p:cNvSpPr>
          <p:nvPr/>
        </p:nvSpPr>
        <p:spPr bwMode="auto">
          <a:xfrm>
            <a:off x="533400" y="2971800"/>
            <a:ext cx="21130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174625" indent="-174625" eaLnBrk="1" hangingPunct="1">
              <a:buClr>
                <a:srgbClr val="007774"/>
              </a:buClr>
              <a:buFont typeface="Arial" pitchFamily="34" charset="0"/>
              <a:buChar char="•"/>
            </a:pPr>
            <a:r>
              <a:rPr lang="es-ES_tradnl" b="0" dirty="0" smtClean="0"/>
              <a:t>A </a:t>
            </a:r>
            <a:r>
              <a:rPr lang="es-ES_tradnl" b="0" dirty="0"/>
              <a:t>Corteza </a:t>
            </a:r>
            <a:r>
              <a:rPr lang="es-ES_tradnl" b="0" dirty="0" smtClean="0"/>
              <a:t>visual</a:t>
            </a:r>
          </a:p>
          <a:p>
            <a:pPr eaLnBrk="1" hangingPunct="1">
              <a:buClr>
                <a:srgbClr val="007774"/>
              </a:buClr>
              <a:buFontTx/>
              <a:buChar char="•"/>
            </a:pPr>
            <a:r>
              <a:rPr lang="es-ES_tradnl" b="0" dirty="0"/>
              <a:t> A Región </a:t>
            </a:r>
            <a:r>
              <a:rPr lang="es-ES_tradnl" b="0" dirty="0" err="1" smtClean="0"/>
              <a:t>pretectal</a:t>
            </a:r>
            <a:endParaRPr lang="es-ES_tradnl" dirty="0"/>
          </a:p>
        </p:txBody>
      </p:sp>
      <p:sp>
        <p:nvSpPr>
          <p:cNvPr id="294937" name="Text Box 25"/>
          <p:cNvSpPr txBox="1">
            <a:spLocks noChangeArrowheads="1"/>
          </p:cNvSpPr>
          <p:nvPr/>
        </p:nvSpPr>
        <p:spPr bwMode="auto">
          <a:xfrm>
            <a:off x="561975" y="3832225"/>
            <a:ext cx="22910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007774"/>
              </a:buClr>
            </a:pPr>
            <a:r>
              <a:rPr lang="es-ES_tradnl" dirty="0"/>
              <a:t>  </a:t>
            </a:r>
            <a:r>
              <a:rPr lang="es-ES_tradnl" dirty="0">
                <a:solidFill>
                  <a:srgbClr val="0000CC"/>
                </a:solidFill>
              </a:rPr>
              <a:t>N. </a:t>
            </a:r>
            <a:r>
              <a:rPr lang="es-ES_tradnl" dirty="0" err="1" smtClean="0">
                <a:solidFill>
                  <a:srgbClr val="0000CC"/>
                </a:solidFill>
              </a:rPr>
              <a:t>Pregl</a:t>
            </a:r>
            <a:r>
              <a:rPr lang="es-ES_tradnl" dirty="0">
                <a:solidFill>
                  <a:srgbClr val="0000CC"/>
                </a:solidFill>
              </a:rPr>
              <a:t>. </a:t>
            </a:r>
            <a:r>
              <a:rPr lang="es-ES_tradnl" dirty="0" err="1">
                <a:solidFill>
                  <a:srgbClr val="0000CC"/>
                </a:solidFill>
              </a:rPr>
              <a:t>Parasimp</a:t>
            </a:r>
            <a:r>
              <a:rPr lang="es-ES_tradnl" b="0" dirty="0">
                <a:solidFill>
                  <a:srgbClr val="0000CC"/>
                </a:solidFill>
              </a:rPr>
              <a:t>.</a:t>
            </a:r>
          </a:p>
          <a:p>
            <a:pPr eaLnBrk="1" hangingPunct="1">
              <a:buClr>
                <a:srgbClr val="007774"/>
              </a:buClr>
            </a:pPr>
            <a:r>
              <a:rPr lang="es-ES_tradnl" b="0" dirty="0"/>
              <a:t>   a g. ciliar</a:t>
            </a:r>
          </a:p>
        </p:txBody>
      </p:sp>
      <p:sp>
        <p:nvSpPr>
          <p:cNvPr id="294938" name="Text Box 26"/>
          <p:cNvSpPr txBox="1">
            <a:spLocks noChangeArrowheads="1"/>
          </p:cNvSpPr>
          <p:nvPr/>
        </p:nvSpPr>
        <p:spPr bwMode="auto">
          <a:xfrm>
            <a:off x="561975" y="4281487"/>
            <a:ext cx="236154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007774"/>
              </a:buClr>
            </a:pPr>
            <a:endParaRPr lang="es-ES_tradnl" sz="800" b="0" dirty="0">
              <a:solidFill>
                <a:srgbClr val="0000CC"/>
              </a:solidFill>
            </a:endParaRPr>
          </a:p>
          <a:p>
            <a:pPr eaLnBrk="1" hangingPunct="1">
              <a:buClr>
                <a:srgbClr val="007774"/>
              </a:buClr>
              <a:buFontTx/>
              <a:buChar char="•"/>
            </a:pPr>
            <a:r>
              <a:rPr lang="es-ES_tradnl" b="0" dirty="0">
                <a:solidFill>
                  <a:srgbClr val="0000CC"/>
                </a:solidFill>
              </a:rPr>
              <a:t> </a:t>
            </a:r>
            <a:r>
              <a:rPr lang="es-ES_tradnl" dirty="0">
                <a:solidFill>
                  <a:srgbClr val="0000CC"/>
                </a:solidFill>
              </a:rPr>
              <a:t>N. </a:t>
            </a:r>
            <a:r>
              <a:rPr lang="es-ES_tradnl" dirty="0" err="1" smtClean="0">
                <a:solidFill>
                  <a:srgbClr val="0000CC"/>
                </a:solidFill>
              </a:rPr>
              <a:t>Posgl</a:t>
            </a:r>
            <a:r>
              <a:rPr lang="es-ES_tradnl" dirty="0">
                <a:solidFill>
                  <a:srgbClr val="0000CC"/>
                </a:solidFill>
              </a:rPr>
              <a:t>. </a:t>
            </a:r>
            <a:r>
              <a:rPr lang="es-ES_tradnl" dirty="0" err="1">
                <a:solidFill>
                  <a:srgbClr val="0000CC"/>
                </a:solidFill>
              </a:rPr>
              <a:t>Parasimp</a:t>
            </a:r>
            <a:r>
              <a:rPr lang="es-ES_tradnl" b="0" dirty="0">
                <a:solidFill>
                  <a:srgbClr val="0000CC"/>
                </a:solidFill>
              </a:rPr>
              <a:t>.</a:t>
            </a:r>
            <a:r>
              <a:rPr lang="es-ES_tradnl" b="0" dirty="0"/>
              <a:t> </a:t>
            </a:r>
            <a:endParaRPr lang="es-ES_tradnl" b="0" dirty="0" smtClean="0"/>
          </a:p>
          <a:p>
            <a:pPr eaLnBrk="1" hangingPunct="1">
              <a:buClr>
                <a:srgbClr val="007774"/>
              </a:buClr>
            </a:pPr>
            <a:r>
              <a:rPr lang="es-ES_tradnl" sz="1400" b="0" dirty="0" smtClean="0"/>
              <a:t>   a </a:t>
            </a:r>
            <a:r>
              <a:rPr lang="es-ES_tradnl" sz="1400" b="0" dirty="0"/>
              <a:t>m. ciliar y esfínter iris</a:t>
            </a:r>
          </a:p>
        </p:txBody>
      </p:sp>
      <p:sp>
        <p:nvSpPr>
          <p:cNvPr id="294939" name="Line 27"/>
          <p:cNvSpPr>
            <a:spLocks noChangeShapeType="1"/>
          </p:cNvSpPr>
          <p:nvPr/>
        </p:nvSpPr>
        <p:spPr bwMode="auto">
          <a:xfrm flipH="1" flipV="1">
            <a:off x="3741738" y="3381375"/>
            <a:ext cx="254000" cy="1776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294940" name="Text Box 28"/>
          <p:cNvSpPr txBox="1">
            <a:spLocks noChangeArrowheads="1"/>
          </p:cNvSpPr>
          <p:nvPr/>
        </p:nvSpPr>
        <p:spPr bwMode="auto">
          <a:xfrm>
            <a:off x="3634516" y="5132388"/>
            <a:ext cx="1293944" cy="523220"/>
          </a:xfrm>
          <a:prstGeom prst="rect">
            <a:avLst/>
          </a:prstGeom>
          <a:solidFill>
            <a:srgbClr val="B3EBFF"/>
          </a:solidFill>
          <a:ln w="9525" algn="ctr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400" dirty="0"/>
              <a:t>M. </a:t>
            </a:r>
            <a:r>
              <a:rPr lang="es-ES_tradnl" sz="1400" dirty="0" smtClean="0"/>
              <a:t>Ciliar y</a:t>
            </a:r>
            <a:endParaRPr lang="es-ES_tradnl" sz="1400" dirty="0"/>
          </a:p>
          <a:p>
            <a:pPr algn="ctr" eaLnBrk="1" hangingPunct="1">
              <a:buClrTx/>
            </a:pPr>
            <a:r>
              <a:rPr lang="es-ES_tradnl" sz="1400" dirty="0"/>
              <a:t>Esfínter Iris</a:t>
            </a:r>
          </a:p>
        </p:txBody>
      </p:sp>
      <p:sp>
        <p:nvSpPr>
          <p:cNvPr id="294942" name="Text Box 30"/>
          <p:cNvSpPr txBox="1">
            <a:spLocks noChangeArrowheads="1"/>
          </p:cNvSpPr>
          <p:nvPr/>
        </p:nvSpPr>
        <p:spPr bwMode="auto">
          <a:xfrm>
            <a:off x="561975" y="3544887"/>
            <a:ext cx="22748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007774"/>
              </a:buClr>
              <a:buFontTx/>
              <a:buChar char="•"/>
            </a:pPr>
            <a:r>
              <a:rPr lang="es-ES_tradnl" b="0" dirty="0"/>
              <a:t> </a:t>
            </a:r>
            <a:r>
              <a:rPr lang="es-ES_tradnl" sz="1400" b="0" dirty="0"/>
              <a:t>A  N. </a:t>
            </a:r>
            <a:r>
              <a:rPr lang="es-ES_tradnl" sz="1400" b="0" dirty="0" err="1"/>
              <a:t>Edinger</a:t>
            </a:r>
            <a:r>
              <a:rPr lang="es-ES_tradnl" sz="1400" b="0" dirty="0"/>
              <a:t> </a:t>
            </a:r>
            <a:r>
              <a:rPr lang="es-ES_tradnl" sz="1400" b="0" dirty="0" err="1"/>
              <a:t>Westphal</a:t>
            </a:r>
            <a:endParaRPr lang="es-ES_tradnl" sz="1400" dirty="0"/>
          </a:p>
        </p:txBody>
      </p:sp>
      <p:sp>
        <p:nvSpPr>
          <p:cNvPr id="294943" name="Text Box 31"/>
          <p:cNvSpPr txBox="1">
            <a:spLocks noChangeArrowheads="1"/>
          </p:cNvSpPr>
          <p:nvPr/>
        </p:nvSpPr>
        <p:spPr bwMode="auto">
          <a:xfrm>
            <a:off x="707229" y="2310825"/>
            <a:ext cx="1663702" cy="584775"/>
          </a:xfrm>
          <a:prstGeom prst="rect">
            <a:avLst/>
          </a:prstGeom>
          <a:solidFill>
            <a:srgbClr val="99CC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dirty="0" err="1"/>
              <a:t>Inf</a:t>
            </a:r>
            <a:r>
              <a:rPr lang="es-ES_tradnl" dirty="0"/>
              <a:t>. Sensorial </a:t>
            </a:r>
            <a:endParaRPr lang="es-ES_tradnl" dirty="0" smtClean="0"/>
          </a:p>
          <a:p>
            <a:pPr algn="ctr" eaLnBrk="1" hangingPunct="1">
              <a:buClrTx/>
            </a:pPr>
            <a:r>
              <a:rPr lang="es-ES_tradnl" dirty="0" smtClean="0"/>
              <a:t>visual</a:t>
            </a:r>
            <a:endParaRPr lang="es-ES_tradnl" dirty="0"/>
          </a:p>
        </p:txBody>
      </p:sp>
      <p:sp>
        <p:nvSpPr>
          <p:cNvPr id="294945" name="Text Box 33"/>
          <p:cNvSpPr txBox="1">
            <a:spLocks noChangeArrowheads="1"/>
          </p:cNvSpPr>
          <p:nvPr/>
        </p:nvSpPr>
        <p:spPr bwMode="auto">
          <a:xfrm>
            <a:off x="830431" y="5055262"/>
            <a:ext cx="1737975" cy="954107"/>
          </a:xfrm>
          <a:prstGeom prst="rect">
            <a:avLst/>
          </a:prstGeom>
          <a:solidFill>
            <a:srgbClr val="6699FF"/>
          </a:solidFill>
          <a:ln w="28575" algn="ctr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dirty="0" smtClean="0"/>
              <a:t>Acomodación</a:t>
            </a:r>
          </a:p>
          <a:p>
            <a:pPr algn="ctr" eaLnBrk="1" hangingPunct="1">
              <a:buClrTx/>
            </a:pPr>
            <a:r>
              <a:rPr lang="es-ES_tradnl" sz="1800" dirty="0" smtClean="0"/>
              <a:t>cristalino </a:t>
            </a:r>
            <a:endParaRPr lang="es-ES_tradnl" sz="1800" dirty="0"/>
          </a:p>
          <a:p>
            <a:pPr algn="ctr" eaLnBrk="1" hangingPunct="1">
              <a:buClrTx/>
            </a:pPr>
            <a:r>
              <a:rPr lang="es-ES_tradnl" dirty="0"/>
              <a:t>Miosis</a:t>
            </a:r>
          </a:p>
        </p:txBody>
      </p:sp>
      <p:sp>
        <p:nvSpPr>
          <p:cNvPr id="294947" name="Text Box 35"/>
          <p:cNvSpPr txBox="1">
            <a:spLocks noChangeArrowheads="1"/>
          </p:cNvSpPr>
          <p:nvPr/>
        </p:nvSpPr>
        <p:spPr bwMode="auto">
          <a:xfrm>
            <a:off x="6965950" y="339507"/>
            <a:ext cx="1656223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1800">
                <a:solidFill>
                  <a:srgbClr val="007774"/>
                </a:solidFill>
              </a:rPr>
              <a:t>II Anatomía </a:t>
            </a:r>
          </a:p>
          <a:p>
            <a:pPr algn="ctr">
              <a:buClrTx/>
              <a:defRPr/>
            </a:pPr>
            <a:r>
              <a:rPr lang="es-ES" sz="1800">
                <a:solidFill>
                  <a:srgbClr val="007774"/>
                </a:solidFill>
              </a:rPr>
              <a:t>    Funcional</a:t>
            </a:r>
          </a:p>
        </p:txBody>
      </p:sp>
      <p:sp>
        <p:nvSpPr>
          <p:cNvPr id="86050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6" grpId="0" animBg="1"/>
      <p:bldP spid="294917" grpId="0" animBg="1"/>
      <p:bldP spid="294918" grpId="0"/>
      <p:bldP spid="294920" grpId="0" animBg="1"/>
      <p:bldP spid="294922" grpId="0" animBg="1"/>
      <p:bldP spid="294928" grpId="0"/>
      <p:bldP spid="294934" grpId="0" animBg="1"/>
      <p:bldP spid="294935" grpId="0" animBg="1"/>
      <p:bldP spid="294935" grpId="1" animBg="1"/>
      <p:bldP spid="294936" grpId="0"/>
      <p:bldP spid="294937" grpId="0"/>
      <p:bldP spid="294938" grpId="0"/>
      <p:bldP spid="294939" grpId="0" animBg="1"/>
      <p:bldP spid="294940" grpId="0" animBg="1"/>
      <p:bldP spid="294942" grpId="0"/>
      <p:bldP spid="294943" grpId="0" animBg="1"/>
      <p:bldP spid="294945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Line 2"/>
          <p:cNvSpPr>
            <a:spLocks noChangeShapeType="1"/>
          </p:cNvSpPr>
          <p:nvPr/>
        </p:nvSpPr>
        <p:spPr bwMode="auto">
          <a:xfrm>
            <a:off x="4572000" y="1267941"/>
            <a:ext cx="0" cy="367347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5939" name="Text Box 3"/>
          <p:cNvSpPr txBox="1">
            <a:spLocks noChangeArrowheads="1"/>
          </p:cNvSpPr>
          <p:nvPr/>
        </p:nvSpPr>
        <p:spPr bwMode="auto">
          <a:xfrm>
            <a:off x="3722688" y="1485429"/>
            <a:ext cx="1677987" cy="366712"/>
          </a:xfrm>
          <a:prstGeom prst="rect">
            <a:avLst/>
          </a:prstGeom>
          <a:solidFill>
            <a:srgbClr val="E8F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Corteza visual</a:t>
            </a:r>
          </a:p>
        </p:txBody>
      </p:sp>
      <p:sp>
        <p:nvSpPr>
          <p:cNvPr id="295940" name="Text Box 4"/>
          <p:cNvSpPr txBox="1">
            <a:spLocks noChangeArrowheads="1"/>
          </p:cNvSpPr>
          <p:nvPr/>
        </p:nvSpPr>
        <p:spPr bwMode="auto">
          <a:xfrm>
            <a:off x="3671888" y="2133129"/>
            <a:ext cx="1763712" cy="366712"/>
          </a:xfrm>
          <a:prstGeom prst="rect">
            <a:avLst/>
          </a:prstGeom>
          <a:solidFill>
            <a:srgbClr val="E8F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Área Pretectal</a:t>
            </a:r>
          </a:p>
        </p:txBody>
      </p:sp>
      <p:sp>
        <p:nvSpPr>
          <p:cNvPr id="295941" name="Text Box 5"/>
          <p:cNvSpPr txBox="1">
            <a:spLocks noChangeArrowheads="1"/>
          </p:cNvSpPr>
          <p:nvPr/>
        </p:nvSpPr>
        <p:spPr bwMode="auto">
          <a:xfrm>
            <a:off x="3316288" y="2780829"/>
            <a:ext cx="2457450" cy="639762"/>
          </a:xfrm>
          <a:prstGeom prst="rect">
            <a:avLst/>
          </a:prstGeom>
          <a:solidFill>
            <a:srgbClr val="E8F4FE"/>
          </a:solidFill>
          <a:ln w="28575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N. Edinger Westphal</a:t>
            </a:r>
          </a:p>
          <a:p>
            <a:pPr algn="ctr" eaLnBrk="1" hangingPunct="1">
              <a:buClrTx/>
            </a:pPr>
            <a:r>
              <a:rPr lang="es-ES_tradnl"/>
              <a:t>N. Pregangl.</a:t>
            </a:r>
            <a:r>
              <a:rPr lang="es-ES_tradnl" b="0"/>
              <a:t> </a:t>
            </a:r>
            <a:r>
              <a:rPr lang="es-ES_tradnl"/>
              <a:t>Parasimp.</a:t>
            </a:r>
          </a:p>
        </p:txBody>
      </p:sp>
      <p:sp>
        <p:nvSpPr>
          <p:cNvPr id="295942" name="Text Box 6"/>
          <p:cNvSpPr txBox="1">
            <a:spLocks noChangeArrowheads="1"/>
          </p:cNvSpPr>
          <p:nvPr/>
        </p:nvSpPr>
        <p:spPr bwMode="auto">
          <a:xfrm>
            <a:off x="3818553" y="3717454"/>
            <a:ext cx="1481496" cy="830997"/>
          </a:xfrm>
          <a:prstGeom prst="rect">
            <a:avLst/>
          </a:prstGeom>
          <a:solidFill>
            <a:srgbClr val="E8F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dirty="0"/>
              <a:t>Ganglio Ciliar</a:t>
            </a:r>
          </a:p>
          <a:p>
            <a:pPr algn="ctr" eaLnBrk="1" hangingPunct="1">
              <a:buClrTx/>
            </a:pPr>
            <a:r>
              <a:rPr lang="es-ES_tradnl" dirty="0"/>
              <a:t>N. </a:t>
            </a:r>
            <a:r>
              <a:rPr lang="es-ES_tradnl" dirty="0" err="1" smtClean="0"/>
              <a:t>Posgang</a:t>
            </a:r>
            <a:r>
              <a:rPr lang="es-ES_tradnl" b="0" dirty="0"/>
              <a:t>.</a:t>
            </a:r>
          </a:p>
          <a:p>
            <a:pPr algn="ctr" eaLnBrk="1" hangingPunct="1">
              <a:buClrTx/>
            </a:pPr>
            <a:r>
              <a:rPr lang="es-ES_tradnl" dirty="0" err="1"/>
              <a:t>Parasimp</a:t>
            </a:r>
            <a:r>
              <a:rPr lang="es-ES_tradnl" dirty="0"/>
              <a:t>.</a:t>
            </a:r>
          </a:p>
        </p:txBody>
      </p:sp>
      <p:sp>
        <p:nvSpPr>
          <p:cNvPr id="295943" name="Text Box 7"/>
          <p:cNvSpPr txBox="1">
            <a:spLocks noChangeArrowheads="1"/>
          </p:cNvSpPr>
          <p:nvPr/>
        </p:nvSpPr>
        <p:spPr bwMode="auto">
          <a:xfrm>
            <a:off x="3753968" y="5006504"/>
            <a:ext cx="1705916" cy="646331"/>
          </a:xfrm>
          <a:prstGeom prst="rect">
            <a:avLst/>
          </a:prstGeom>
          <a:solidFill>
            <a:srgbClr val="E8F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 dirty="0"/>
              <a:t>Músculo </a:t>
            </a:r>
            <a:r>
              <a:rPr lang="es-ES_tradnl" sz="1800" b="0" dirty="0" smtClean="0"/>
              <a:t>Ciliar</a:t>
            </a:r>
          </a:p>
          <a:p>
            <a:pPr algn="ctr" eaLnBrk="1" hangingPunct="1">
              <a:buClrTx/>
            </a:pPr>
            <a:r>
              <a:rPr lang="es-ES_tradnl" sz="1800" b="0" dirty="0" smtClean="0"/>
              <a:t>Y esfínter iris</a:t>
            </a:r>
            <a:endParaRPr lang="es-ES_tradnl" sz="1800" b="0" dirty="0"/>
          </a:p>
        </p:txBody>
      </p:sp>
      <p:sp>
        <p:nvSpPr>
          <p:cNvPr id="295944" name="Text Box 8"/>
          <p:cNvSpPr txBox="1">
            <a:spLocks noChangeArrowheads="1"/>
          </p:cNvSpPr>
          <p:nvPr/>
        </p:nvSpPr>
        <p:spPr bwMode="auto">
          <a:xfrm>
            <a:off x="2916238" y="764704"/>
            <a:ext cx="3294062" cy="485775"/>
          </a:xfrm>
          <a:prstGeom prst="rect">
            <a:avLst/>
          </a:prstGeom>
          <a:solidFill>
            <a:srgbClr val="B3D9F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Imagen fuera de foco</a:t>
            </a:r>
          </a:p>
        </p:txBody>
      </p:sp>
      <p:sp>
        <p:nvSpPr>
          <p:cNvPr id="295945" name="Text Box 9"/>
          <p:cNvSpPr txBox="1">
            <a:spLocks noChangeArrowheads="1"/>
          </p:cNvSpPr>
          <p:nvPr/>
        </p:nvSpPr>
        <p:spPr bwMode="auto">
          <a:xfrm>
            <a:off x="468313" y="549275"/>
            <a:ext cx="1674812" cy="9747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/>
              <a:t>Integración </a:t>
            </a:r>
          </a:p>
          <a:p>
            <a:pPr algn="ctr">
              <a:buClrTx/>
              <a:defRPr/>
            </a:pPr>
            <a:r>
              <a:rPr lang="es-ES_tradnl" sz="2000" b="0"/>
              <a:t>Autonómica </a:t>
            </a:r>
            <a:endParaRPr lang="es-ES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_tradnl"/>
              <a:t>Ejemplos</a:t>
            </a:r>
          </a:p>
        </p:txBody>
      </p:sp>
      <p:sp>
        <p:nvSpPr>
          <p:cNvPr id="295946" name="Text Box 10"/>
          <p:cNvSpPr txBox="1">
            <a:spLocks noChangeArrowheads="1"/>
          </p:cNvSpPr>
          <p:nvPr/>
        </p:nvSpPr>
        <p:spPr bwMode="auto">
          <a:xfrm>
            <a:off x="3289300" y="5635153"/>
            <a:ext cx="2589213" cy="760413"/>
          </a:xfrm>
          <a:prstGeom prst="rect">
            <a:avLst/>
          </a:prstGeom>
          <a:solidFill>
            <a:srgbClr val="C6E1FE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Ajuste cristalino</a:t>
            </a:r>
          </a:p>
          <a:p>
            <a:pPr algn="ctr" eaLnBrk="1" hangingPunct="1">
              <a:buClrTx/>
            </a:pPr>
            <a:r>
              <a:rPr lang="es-ES_tradnl" sz="1800" b="0"/>
              <a:t>Miosis</a:t>
            </a:r>
          </a:p>
        </p:txBody>
      </p:sp>
      <p:sp>
        <p:nvSpPr>
          <p:cNvPr id="295947" name="Text Box 11"/>
          <p:cNvSpPr txBox="1">
            <a:spLocks noChangeArrowheads="1"/>
          </p:cNvSpPr>
          <p:nvPr/>
        </p:nvSpPr>
        <p:spPr bwMode="auto">
          <a:xfrm>
            <a:off x="4572000" y="4555654"/>
            <a:ext cx="1944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>
                <a:solidFill>
                  <a:srgbClr val="0000CC"/>
                </a:solidFill>
              </a:rPr>
              <a:t>N. Ciliares cortos</a:t>
            </a:r>
          </a:p>
        </p:txBody>
      </p:sp>
      <p:sp>
        <p:nvSpPr>
          <p:cNvPr id="295948" name="Text Box 12"/>
          <p:cNvSpPr txBox="1">
            <a:spLocks noChangeArrowheads="1"/>
          </p:cNvSpPr>
          <p:nvPr/>
        </p:nvSpPr>
        <p:spPr bwMode="auto">
          <a:xfrm>
            <a:off x="5878513" y="2920012"/>
            <a:ext cx="1798890" cy="369332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800" b="0" dirty="0"/>
              <a:t>Vía final </a:t>
            </a:r>
            <a:r>
              <a:rPr lang="es-ES" sz="1800" b="0" dirty="0" smtClean="0"/>
              <a:t>común</a:t>
            </a:r>
          </a:p>
        </p:txBody>
      </p:sp>
      <p:sp>
        <p:nvSpPr>
          <p:cNvPr id="295950" name="Text Box 14"/>
          <p:cNvSpPr txBox="1">
            <a:spLocks noChangeArrowheads="1"/>
          </p:cNvSpPr>
          <p:nvPr/>
        </p:nvSpPr>
        <p:spPr bwMode="auto">
          <a:xfrm>
            <a:off x="1522413" y="5725641"/>
            <a:ext cx="1393825" cy="669925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</a:t>
            </a:r>
          </a:p>
        </p:txBody>
      </p:sp>
      <p:sp>
        <p:nvSpPr>
          <p:cNvPr id="295951" name="Text Box 15"/>
          <p:cNvSpPr txBox="1">
            <a:spLocks noChangeArrowheads="1"/>
          </p:cNvSpPr>
          <p:nvPr/>
        </p:nvSpPr>
        <p:spPr bwMode="auto">
          <a:xfrm>
            <a:off x="7068376" y="655637"/>
            <a:ext cx="863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7055" name="Text Box 3"/>
          <p:cNvSpPr txBox="1">
            <a:spLocks noChangeArrowheads="1"/>
          </p:cNvSpPr>
          <p:nvPr/>
        </p:nvSpPr>
        <p:spPr bwMode="auto">
          <a:xfrm>
            <a:off x="6773069" y="6519049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295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500"/>
                                        <p:tgtEl>
                                          <p:spTgt spid="295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8" grpId="0" animBg="1"/>
      <p:bldP spid="295939" grpId="0" animBg="1"/>
      <p:bldP spid="295940" grpId="0" animBg="1"/>
      <p:bldP spid="295941" grpId="0" animBg="1"/>
      <p:bldP spid="295942" grpId="0" animBg="1"/>
      <p:bldP spid="295943" grpId="0" animBg="1"/>
      <p:bldP spid="295944" grpId="0" animBg="1"/>
      <p:bldP spid="295946" grpId="0" animBg="1"/>
      <p:bldP spid="295947" grpId="0"/>
      <p:bldP spid="295948" grpId="0" animBg="1"/>
      <p:bldP spid="295950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reflejo acomodacion ej integracion h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2705" r="3293"/>
          <a:stretch>
            <a:fillRect/>
          </a:stretch>
        </p:blipFill>
        <p:spPr bwMode="auto">
          <a:xfrm>
            <a:off x="3132138" y="346075"/>
            <a:ext cx="3671887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63" name="Text Box 3"/>
          <p:cNvSpPr txBox="1">
            <a:spLocks noChangeArrowheads="1"/>
          </p:cNvSpPr>
          <p:nvPr/>
        </p:nvSpPr>
        <p:spPr bwMode="auto">
          <a:xfrm>
            <a:off x="684213" y="1700213"/>
            <a:ext cx="1022350" cy="825500"/>
          </a:xfrm>
          <a:prstGeom prst="rect">
            <a:avLst/>
          </a:prstGeom>
          <a:solidFill>
            <a:srgbClr val="F4CF84"/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12700"/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>
                <a:solidFill>
                  <a:schemeClr val="bg2"/>
                </a:solidFill>
              </a:rPr>
              <a:t>Baja luz</a:t>
            </a:r>
          </a:p>
          <a:p>
            <a:pPr eaLnBrk="1" hangingPunct="1">
              <a:buClrTx/>
            </a:pPr>
            <a:r>
              <a:rPr lang="es-ES_tradnl">
                <a:solidFill>
                  <a:schemeClr val="bg2"/>
                </a:solidFill>
              </a:rPr>
              <a:t>Miedo</a:t>
            </a:r>
          </a:p>
          <a:p>
            <a:pPr eaLnBrk="1" hangingPunct="1">
              <a:buClrTx/>
            </a:pPr>
            <a:r>
              <a:rPr lang="es-ES_tradnl">
                <a:solidFill>
                  <a:schemeClr val="bg2"/>
                </a:solidFill>
              </a:rPr>
              <a:t>Agresión</a:t>
            </a:r>
          </a:p>
        </p:txBody>
      </p:sp>
      <p:sp>
        <p:nvSpPr>
          <p:cNvPr id="296964" name="Text Box 4"/>
          <p:cNvSpPr txBox="1">
            <a:spLocks noChangeArrowheads="1"/>
          </p:cNvSpPr>
          <p:nvPr/>
        </p:nvSpPr>
        <p:spPr bwMode="auto">
          <a:xfrm>
            <a:off x="1835150" y="1773238"/>
            <a:ext cx="1457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800" b="0"/>
              <a:t>“para verte </a:t>
            </a:r>
          </a:p>
          <a:p>
            <a:pPr eaLnBrk="1" hangingPunct="1">
              <a:buClrTx/>
            </a:pPr>
            <a:r>
              <a:rPr lang="es-ES_tradnl" sz="1800" b="0"/>
              <a:t>mejor…”</a:t>
            </a:r>
          </a:p>
        </p:txBody>
      </p:sp>
      <p:sp>
        <p:nvSpPr>
          <p:cNvPr id="88069" name="Line 5"/>
          <p:cNvSpPr>
            <a:spLocks noChangeShapeType="1"/>
          </p:cNvSpPr>
          <p:nvPr/>
        </p:nvSpPr>
        <p:spPr bwMode="auto">
          <a:xfrm flipH="1" flipV="1">
            <a:off x="6291263" y="1052513"/>
            <a:ext cx="43338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88070" name="Line 6"/>
          <p:cNvSpPr>
            <a:spLocks noChangeShapeType="1"/>
          </p:cNvSpPr>
          <p:nvPr/>
        </p:nvSpPr>
        <p:spPr bwMode="auto">
          <a:xfrm flipH="1">
            <a:off x="6435725" y="1341438"/>
            <a:ext cx="288925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VE"/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6148388" y="3429000"/>
            <a:ext cx="792162" cy="2520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96969" name="Text Box 9"/>
          <p:cNvSpPr txBox="1">
            <a:spLocks noChangeArrowheads="1"/>
          </p:cNvSpPr>
          <p:nvPr/>
        </p:nvSpPr>
        <p:spPr bwMode="auto">
          <a:xfrm>
            <a:off x="6084888" y="3789363"/>
            <a:ext cx="1800225" cy="336550"/>
          </a:xfrm>
          <a:prstGeom prst="rect">
            <a:avLst/>
          </a:prstGeom>
          <a:solidFill>
            <a:srgbClr val="FDC7E6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>
                <a:solidFill>
                  <a:srgbClr val="CC0000"/>
                </a:solidFill>
              </a:rPr>
              <a:t>G. Cervical </a:t>
            </a:r>
            <a:r>
              <a:rPr lang="es-ES_tradnl" dirty="0" err="1">
                <a:solidFill>
                  <a:srgbClr val="CC0000"/>
                </a:solidFill>
              </a:rPr>
              <a:t>Sup</a:t>
            </a:r>
            <a:r>
              <a:rPr lang="es-ES_tradnl" dirty="0">
                <a:solidFill>
                  <a:srgbClr val="CC0000"/>
                </a:solidFill>
              </a:rPr>
              <a:t>.</a:t>
            </a:r>
          </a:p>
        </p:txBody>
      </p:sp>
      <p:sp>
        <p:nvSpPr>
          <p:cNvPr id="296970" name="Text Box 10"/>
          <p:cNvSpPr txBox="1">
            <a:spLocks noChangeArrowheads="1"/>
          </p:cNvSpPr>
          <p:nvPr/>
        </p:nvSpPr>
        <p:spPr bwMode="auto">
          <a:xfrm>
            <a:off x="6219825" y="3429000"/>
            <a:ext cx="183896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C7E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>
                <a:solidFill>
                  <a:srgbClr val="CC0000"/>
                </a:solidFill>
              </a:rPr>
              <a:t>N. </a:t>
            </a:r>
            <a:r>
              <a:rPr lang="es-ES_tradnl" dirty="0" err="1" smtClean="0">
                <a:solidFill>
                  <a:srgbClr val="CC0000"/>
                </a:solidFill>
              </a:rPr>
              <a:t>posgl</a:t>
            </a:r>
            <a:r>
              <a:rPr lang="es-ES_tradnl" dirty="0">
                <a:solidFill>
                  <a:srgbClr val="CC0000"/>
                </a:solidFill>
              </a:rPr>
              <a:t>. </a:t>
            </a:r>
            <a:r>
              <a:rPr lang="es-ES_tradnl" dirty="0" err="1">
                <a:solidFill>
                  <a:srgbClr val="CC0000"/>
                </a:solidFill>
              </a:rPr>
              <a:t>Simp</a:t>
            </a:r>
            <a:r>
              <a:rPr lang="es-ES_tradnl" dirty="0">
                <a:solidFill>
                  <a:srgbClr val="CC0000"/>
                </a:solidFill>
              </a:rPr>
              <a:t>. </a:t>
            </a:r>
          </a:p>
        </p:txBody>
      </p:sp>
      <p:sp>
        <p:nvSpPr>
          <p:cNvPr id="296971" name="Text Box 11"/>
          <p:cNvSpPr txBox="1">
            <a:spLocks noChangeArrowheads="1"/>
          </p:cNvSpPr>
          <p:nvPr/>
        </p:nvSpPr>
        <p:spPr bwMode="auto">
          <a:xfrm>
            <a:off x="6084888" y="3092450"/>
            <a:ext cx="1914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C7E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dirty="0">
                <a:solidFill>
                  <a:srgbClr val="CC0000"/>
                </a:solidFill>
              </a:rPr>
              <a:t>N. Ciliares largos</a:t>
            </a:r>
          </a:p>
        </p:txBody>
      </p:sp>
      <p:sp>
        <p:nvSpPr>
          <p:cNvPr id="88076" name="Line 12"/>
          <p:cNvSpPr>
            <a:spLocks noChangeShapeType="1"/>
          </p:cNvSpPr>
          <p:nvPr/>
        </p:nvSpPr>
        <p:spPr bwMode="auto">
          <a:xfrm flipH="1" flipV="1">
            <a:off x="4348163" y="2636838"/>
            <a:ext cx="1800225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88077" name="Line 13"/>
          <p:cNvSpPr>
            <a:spLocks noChangeShapeType="1"/>
          </p:cNvSpPr>
          <p:nvPr/>
        </p:nvSpPr>
        <p:spPr bwMode="auto">
          <a:xfrm flipH="1">
            <a:off x="5427663" y="3644900"/>
            <a:ext cx="7921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88078" name="Line 14"/>
          <p:cNvSpPr>
            <a:spLocks noChangeShapeType="1"/>
          </p:cNvSpPr>
          <p:nvPr/>
        </p:nvSpPr>
        <p:spPr bwMode="auto">
          <a:xfrm flipH="1">
            <a:off x="5427663" y="3933825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88079" name="Line 15"/>
          <p:cNvSpPr>
            <a:spLocks noChangeShapeType="1"/>
          </p:cNvSpPr>
          <p:nvPr/>
        </p:nvSpPr>
        <p:spPr bwMode="auto">
          <a:xfrm flipH="1">
            <a:off x="5788025" y="5084763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88080" name="Line 16"/>
          <p:cNvSpPr>
            <a:spLocks noChangeShapeType="1"/>
          </p:cNvSpPr>
          <p:nvPr/>
        </p:nvSpPr>
        <p:spPr bwMode="auto">
          <a:xfrm flipH="1">
            <a:off x="5572125" y="5084763"/>
            <a:ext cx="215900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6977" name="Line 17"/>
          <p:cNvSpPr>
            <a:spLocks noChangeShapeType="1"/>
          </p:cNvSpPr>
          <p:nvPr/>
        </p:nvSpPr>
        <p:spPr bwMode="auto">
          <a:xfrm>
            <a:off x="5643563" y="4221163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6978" name="Text Box 18"/>
          <p:cNvSpPr txBox="1">
            <a:spLocks noChangeArrowheads="1"/>
          </p:cNvSpPr>
          <p:nvPr/>
        </p:nvSpPr>
        <p:spPr bwMode="auto">
          <a:xfrm>
            <a:off x="544513" y="476250"/>
            <a:ext cx="1674812" cy="73025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 </a:t>
            </a:r>
          </a:p>
          <a:p>
            <a:pPr algn="ctr"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</a:t>
            </a:r>
            <a:endParaRPr lang="es-ES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8083" name="Rectangle 19"/>
          <p:cNvSpPr>
            <a:spLocks noChangeArrowheads="1"/>
          </p:cNvSpPr>
          <p:nvPr/>
        </p:nvSpPr>
        <p:spPr bwMode="auto">
          <a:xfrm>
            <a:off x="3124200" y="981075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8084" name="Rectangle 20"/>
          <p:cNvSpPr>
            <a:spLocks noChangeArrowheads="1"/>
          </p:cNvSpPr>
          <p:nvPr/>
        </p:nvSpPr>
        <p:spPr bwMode="auto">
          <a:xfrm>
            <a:off x="2627313" y="3429000"/>
            <a:ext cx="4318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296981" name="Rectangle 21"/>
          <p:cNvSpPr>
            <a:spLocks noChangeArrowheads="1"/>
          </p:cNvSpPr>
          <p:nvPr/>
        </p:nvSpPr>
        <p:spPr bwMode="auto">
          <a:xfrm>
            <a:off x="684213" y="2997200"/>
            <a:ext cx="2176462" cy="365125"/>
          </a:xfrm>
          <a:prstGeom prst="rect">
            <a:avLst/>
          </a:prstGeom>
          <a:solidFill>
            <a:srgbClr val="8FC2F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</a:pPr>
            <a:r>
              <a:rPr lang="es-ES_tradnl"/>
              <a:t>Inf. sensorial visual</a:t>
            </a:r>
          </a:p>
        </p:txBody>
      </p:sp>
      <p:sp>
        <p:nvSpPr>
          <p:cNvPr id="296982" name="Text Box 22"/>
          <p:cNvSpPr txBox="1">
            <a:spLocks noChangeArrowheads="1"/>
          </p:cNvSpPr>
          <p:nvPr/>
        </p:nvSpPr>
        <p:spPr bwMode="auto">
          <a:xfrm>
            <a:off x="6659563" y="1052513"/>
            <a:ext cx="1008062" cy="581025"/>
          </a:xfrm>
          <a:prstGeom prst="rect">
            <a:avLst/>
          </a:prstGeom>
          <a:solidFill>
            <a:srgbClr val="DEF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_tradnl"/>
              <a:t>Cortezavisual</a:t>
            </a:r>
          </a:p>
        </p:txBody>
      </p:sp>
      <p:sp>
        <p:nvSpPr>
          <p:cNvPr id="296983" name="Text Box 23"/>
          <p:cNvSpPr txBox="1">
            <a:spLocks noChangeArrowheads="1"/>
          </p:cNvSpPr>
          <p:nvPr/>
        </p:nvSpPr>
        <p:spPr bwMode="auto">
          <a:xfrm>
            <a:off x="3124200" y="4581525"/>
            <a:ext cx="1096963" cy="590550"/>
          </a:xfrm>
          <a:prstGeom prst="rect">
            <a:avLst/>
          </a:prstGeom>
          <a:solidFill>
            <a:srgbClr val="FDC7E6"/>
          </a:solidFill>
          <a:ln w="9525" algn="ctr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/>
              <a:t>Dilatador</a:t>
            </a:r>
          </a:p>
          <a:p>
            <a:pPr algn="ctr" eaLnBrk="1" hangingPunct="1">
              <a:buClrTx/>
            </a:pPr>
            <a:r>
              <a:rPr lang="es-ES_tradnl"/>
              <a:t>pupila</a:t>
            </a:r>
          </a:p>
        </p:txBody>
      </p:sp>
      <p:sp>
        <p:nvSpPr>
          <p:cNvPr id="88088" name="Line 24"/>
          <p:cNvSpPr>
            <a:spLocks noChangeShapeType="1"/>
          </p:cNvSpPr>
          <p:nvPr/>
        </p:nvSpPr>
        <p:spPr bwMode="auto">
          <a:xfrm flipV="1">
            <a:off x="3627438" y="2924175"/>
            <a:ext cx="215900" cy="1657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6985" name="Text Box 25"/>
          <p:cNvSpPr txBox="1">
            <a:spLocks noChangeArrowheads="1"/>
          </p:cNvSpPr>
          <p:nvPr/>
        </p:nvSpPr>
        <p:spPr bwMode="auto">
          <a:xfrm>
            <a:off x="2272394" y="642937"/>
            <a:ext cx="13223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Ejemplos:</a:t>
            </a:r>
          </a:p>
        </p:txBody>
      </p:sp>
      <p:sp>
        <p:nvSpPr>
          <p:cNvPr id="88090" name="Line 26"/>
          <p:cNvSpPr>
            <a:spLocks noChangeShapeType="1"/>
          </p:cNvSpPr>
          <p:nvPr/>
        </p:nvSpPr>
        <p:spPr bwMode="auto">
          <a:xfrm flipV="1">
            <a:off x="2843213" y="3068638"/>
            <a:ext cx="288925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296987" name="Text Box 27"/>
          <p:cNvSpPr txBox="1">
            <a:spLocks noChangeArrowheads="1"/>
          </p:cNvSpPr>
          <p:nvPr/>
        </p:nvSpPr>
        <p:spPr bwMode="auto">
          <a:xfrm>
            <a:off x="6156325" y="5589588"/>
            <a:ext cx="2335213" cy="730250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Dilatación pupilar </a:t>
            </a:r>
          </a:p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por simpático</a:t>
            </a:r>
          </a:p>
        </p:txBody>
      </p:sp>
      <p:sp>
        <p:nvSpPr>
          <p:cNvPr id="296988" name="Text Box 28"/>
          <p:cNvSpPr txBox="1">
            <a:spLocks noChangeArrowheads="1"/>
          </p:cNvSpPr>
          <p:nvPr/>
        </p:nvSpPr>
        <p:spPr bwMode="auto">
          <a:xfrm>
            <a:off x="468313" y="3573463"/>
            <a:ext cx="244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007774"/>
              </a:buClr>
              <a:buFontTx/>
              <a:buChar char="•"/>
            </a:pPr>
            <a:r>
              <a:rPr lang="es-ES_tradnl" b="0"/>
              <a:t> </a:t>
            </a:r>
            <a:r>
              <a:rPr lang="es-ES_tradnl" sz="1400" b="0"/>
              <a:t>A Corteza visual</a:t>
            </a:r>
          </a:p>
        </p:txBody>
      </p:sp>
      <p:sp>
        <p:nvSpPr>
          <p:cNvPr id="296989" name="Text Box 29"/>
          <p:cNvSpPr txBox="1">
            <a:spLocks noChangeArrowheads="1"/>
          </p:cNvSpPr>
          <p:nvPr/>
        </p:nvSpPr>
        <p:spPr bwMode="auto">
          <a:xfrm>
            <a:off x="468313" y="3860800"/>
            <a:ext cx="244792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007774"/>
              </a:buClr>
              <a:buFontTx/>
              <a:buChar char="•"/>
            </a:pPr>
            <a:r>
              <a:rPr lang="es-ES_tradnl" b="0" dirty="0"/>
              <a:t> </a:t>
            </a:r>
            <a:r>
              <a:rPr lang="es-ES_tradnl" sz="1400" b="0" dirty="0"/>
              <a:t>A M. espinal asta   </a:t>
            </a:r>
          </a:p>
          <a:p>
            <a:pPr eaLnBrk="1" hangingPunct="1">
              <a:buClr>
                <a:srgbClr val="007774"/>
              </a:buClr>
            </a:pPr>
            <a:r>
              <a:rPr lang="es-ES_tradnl" sz="1400" b="0" dirty="0"/>
              <a:t>   </a:t>
            </a:r>
            <a:r>
              <a:rPr lang="es-ES_tradnl" sz="1400" b="0" dirty="0" err="1"/>
              <a:t>intermediolat</a:t>
            </a:r>
            <a:r>
              <a:rPr lang="es-ES_tradnl" sz="1400" b="0" dirty="0"/>
              <a:t>.</a:t>
            </a:r>
          </a:p>
          <a:p>
            <a:pPr eaLnBrk="1" hangingPunct="1">
              <a:buClr>
                <a:srgbClr val="007774"/>
              </a:buClr>
            </a:pPr>
            <a:r>
              <a:rPr lang="es-ES_tradnl" dirty="0"/>
              <a:t>  N. </a:t>
            </a:r>
            <a:r>
              <a:rPr lang="es-ES_tradnl" dirty="0" err="1"/>
              <a:t>pregl</a:t>
            </a:r>
            <a:r>
              <a:rPr lang="es-ES_tradnl" dirty="0"/>
              <a:t>.</a:t>
            </a:r>
            <a:r>
              <a:rPr lang="es-ES_tradnl" b="0" dirty="0"/>
              <a:t> </a:t>
            </a:r>
            <a:r>
              <a:rPr lang="es-ES_tradnl" dirty="0"/>
              <a:t>Simpáticas</a:t>
            </a:r>
          </a:p>
          <a:p>
            <a:pPr eaLnBrk="1" hangingPunct="1">
              <a:buClr>
                <a:srgbClr val="007774"/>
              </a:buClr>
            </a:pPr>
            <a:r>
              <a:rPr lang="es-ES_tradnl" b="0" dirty="0"/>
              <a:t>  a </a:t>
            </a:r>
            <a:r>
              <a:rPr lang="es-ES_tradnl" b="0" dirty="0" err="1"/>
              <a:t>gl</a:t>
            </a:r>
            <a:r>
              <a:rPr lang="es-ES_tradnl" b="0" dirty="0"/>
              <a:t>. Cervical </a:t>
            </a:r>
            <a:r>
              <a:rPr lang="es-ES_tradnl" b="0" dirty="0" err="1"/>
              <a:t>sup</a:t>
            </a:r>
            <a:r>
              <a:rPr lang="es-ES_tradnl" b="0" dirty="0"/>
              <a:t>.</a:t>
            </a:r>
          </a:p>
        </p:txBody>
      </p:sp>
      <p:sp>
        <p:nvSpPr>
          <p:cNvPr id="296990" name="Text Box 30"/>
          <p:cNvSpPr txBox="1">
            <a:spLocks noChangeArrowheads="1"/>
          </p:cNvSpPr>
          <p:nvPr/>
        </p:nvSpPr>
        <p:spPr bwMode="auto">
          <a:xfrm>
            <a:off x="395288" y="5013325"/>
            <a:ext cx="26638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174625" indent="-174625" eaLnBrk="1" hangingPunct="1">
              <a:buClr>
                <a:srgbClr val="007774"/>
              </a:buClr>
              <a:buFont typeface="Arial" pitchFamily="34" charset="0"/>
              <a:buChar char="•"/>
            </a:pPr>
            <a:r>
              <a:rPr lang="es-ES_tradnl" dirty="0" smtClean="0"/>
              <a:t>N</a:t>
            </a:r>
            <a:r>
              <a:rPr lang="es-ES_tradnl" dirty="0"/>
              <a:t>. </a:t>
            </a:r>
            <a:r>
              <a:rPr lang="es-ES_tradnl" dirty="0" err="1" smtClean="0"/>
              <a:t>posgl</a:t>
            </a:r>
            <a:r>
              <a:rPr lang="es-ES_tradnl" dirty="0"/>
              <a:t>.</a:t>
            </a:r>
            <a:r>
              <a:rPr lang="es-ES_tradnl" b="0" dirty="0"/>
              <a:t> </a:t>
            </a:r>
            <a:r>
              <a:rPr lang="es-ES_tradnl" dirty="0"/>
              <a:t>Simpáticas</a:t>
            </a:r>
          </a:p>
          <a:p>
            <a:pPr eaLnBrk="1" hangingPunct="1">
              <a:buClr>
                <a:srgbClr val="007774"/>
              </a:buClr>
            </a:pPr>
            <a:r>
              <a:rPr lang="es-ES_tradnl" b="0" dirty="0"/>
              <a:t>  </a:t>
            </a:r>
            <a:r>
              <a:rPr lang="es-ES_tradnl" b="0" dirty="0" smtClean="0"/>
              <a:t> a  </a:t>
            </a:r>
            <a:r>
              <a:rPr lang="es-ES_tradnl" dirty="0"/>
              <a:t>dilatador pupila</a:t>
            </a:r>
          </a:p>
        </p:txBody>
      </p:sp>
      <p:sp>
        <p:nvSpPr>
          <p:cNvPr id="296992" name="Text Box 32"/>
          <p:cNvSpPr txBox="1">
            <a:spLocks noChangeArrowheads="1"/>
          </p:cNvSpPr>
          <p:nvPr/>
        </p:nvSpPr>
        <p:spPr bwMode="auto">
          <a:xfrm>
            <a:off x="732972" y="5746750"/>
            <a:ext cx="1292225" cy="406400"/>
          </a:xfrm>
          <a:prstGeom prst="rect">
            <a:avLst/>
          </a:prstGeom>
          <a:solidFill>
            <a:srgbClr val="FB9BD2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dirty="0"/>
              <a:t>Midriasis</a:t>
            </a:r>
          </a:p>
        </p:txBody>
      </p:sp>
      <p:sp>
        <p:nvSpPr>
          <p:cNvPr id="296994" name="Oval 34"/>
          <p:cNvSpPr>
            <a:spLocks noChangeArrowheads="1"/>
          </p:cNvSpPr>
          <p:nvPr/>
        </p:nvSpPr>
        <p:spPr bwMode="auto">
          <a:xfrm>
            <a:off x="5219700" y="3716338"/>
            <a:ext cx="360363" cy="433387"/>
          </a:xfrm>
          <a:prstGeom prst="ellipse">
            <a:avLst/>
          </a:prstGeom>
          <a:noFill/>
          <a:ln w="28575" cap="rnd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88097" name="Text Box 3"/>
          <p:cNvSpPr txBox="1">
            <a:spLocks noChangeArrowheads="1"/>
          </p:cNvSpPr>
          <p:nvPr/>
        </p:nvSpPr>
        <p:spPr bwMode="auto">
          <a:xfrm>
            <a:off x="6761666" y="65119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96968" name="Text Box 8"/>
          <p:cNvSpPr txBox="1">
            <a:spLocks noChangeArrowheads="1"/>
          </p:cNvSpPr>
          <p:nvPr/>
        </p:nvSpPr>
        <p:spPr bwMode="auto">
          <a:xfrm>
            <a:off x="6084888" y="4797425"/>
            <a:ext cx="1655762" cy="703263"/>
          </a:xfrm>
          <a:prstGeom prst="rect">
            <a:avLst/>
          </a:prstGeom>
          <a:solidFill>
            <a:srgbClr val="FDC7E6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</a:pPr>
            <a:r>
              <a:rPr lang="es-ES_tradnl" dirty="0">
                <a:solidFill>
                  <a:srgbClr val="CC0000"/>
                </a:solidFill>
              </a:rPr>
              <a:t>N. </a:t>
            </a:r>
            <a:r>
              <a:rPr lang="es-ES_tradnl" dirty="0" err="1">
                <a:solidFill>
                  <a:srgbClr val="CC0000"/>
                </a:solidFill>
              </a:rPr>
              <a:t>pregl</a:t>
            </a:r>
            <a:r>
              <a:rPr lang="es-ES_tradnl" dirty="0">
                <a:solidFill>
                  <a:srgbClr val="CC0000"/>
                </a:solidFill>
              </a:rPr>
              <a:t> </a:t>
            </a:r>
            <a:r>
              <a:rPr lang="es-ES_tradnl" dirty="0" err="1">
                <a:solidFill>
                  <a:srgbClr val="CC0000"/>
                </a:solidFill>
              </a:rPr>
              <a:t>Simp</a:t>
            </a:r>
            <a:r>
              <a:rPr lang="es-ES_tradnl" dirty="0">
                <a:solidFill>
                  <a:srgbClr val="CC0000"/>
                </a:solidFill>
              </a:rPr>
              <a:t>. </a:t>
            </a:r>
          </a:p>
          <a:p>
            <a:pPr eaLnBrk="1" hangingPunct="1">
              <a:spcBef>
                <a:spcPct val="50000"/>
              </a:spcBef>
              <a:buClrTx/>
            </a:pPr>
            <a:r>
              <a:rPr lang="es-ES_tradnl" dirty="0">
                <a:solidFill>
                  <a:srgbClr val="CC0000"/>
                </a:solidFill>
              </a:rPr>
              <a:t>T1-T3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 animBg="1"/>
      <p:bldP spid="296964" grpId="0"/>
      <p:bldP spid="296969" grpId="0" animBg="1"/>
      <p:bldP spid="296970" grpId="0"/>
      <p:bldP spid="296971" grpId="0"/>
      <p:bldP spid="88076" grpId="0" animBg="1"/>
      <p:bldP spid="88078" grpId="0" animBg="1"/>
      <p:bldP spid="296977" grpId="0" animBg="1"/>
      <p:bldP spid="296981" grpId="0" animBg="1"/>
      <p:bldP spid="296982" grpId="0" animBg="1"/>
      <p:bldP spid="296983" grpId="0" animBg="1"/>
      <p:bldP spid="296988" grpId="0"/>
      <p:bldP spid="296989" grpId="0"/>
      <p:bldP spid="296990" grpId="0"/>
      <p:bldP spid="296992" grpId="0" animBg="1"/>
      <p:bldP spid="296994" grpId="0" animBg="1"/>
      <p:bldP spid="2969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 Box 2"/>
          <p:cNvSpPr txBox="1">
            <a:spLocks noChangeArrowheads="1"/>
          </p:cNvSpPr>
          <p:nvPr/>
        </p:nvSpPr>
        <p:spPr bwMode="auto">
          <a:xfrm>
            <a:off x="900113" y="780256"/>
            <a:ext cx="27241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SISTEMA </a:t>
            </a:r>
          </a:p>
          <a:p>
            <a:pPr algn="ctr">
              <a:buClrTx/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NERVIOSO </a:t>
            </a:r>
          </a:p>
          <a:p>
            <a:pPr algn="ctr">
              <a:buClrTx/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AUTÓNOMO</a:t>
            </a:r>
          </a:p>
        </p:txBody>
      </p:sp>
      <p:pic>
        <p:nvPicPr>
          <p:cNvPr id="7172" name="Picture 16" descr="DIF EN EFERENTES MOTORES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6" t="3732" r="22049" b="4144"/>
          <a:stretch>
            <a:fillRect/>
          </a:stretch>
        </p:blipFill>
        <p:spPr bwMode="auto">
          <a:xfrm>
            <a:off x="5291137" y="908049"/>
            <a:ext cx="2808287" cy="534881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6948488" y="2924175"/>
            <a:ext cx="936625" cy="50482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endParaRPr lang="es-ES"/>
          </a:p>
        </p:txBody>
      </p:sp>
      <p:sp>
        <p:nvSpPr>
          <p:cNvPr id="7174" name="Rectangle 18"/>
          <p:cNvSpPr>
            <a:spLocks noChangeArrowheads="1"/>
          </p:cNvSpPr>
          <p:nvPr/>
        </p:nvSpPr>
        <p:spPr bwMode="auto">
          <a:xfrm>
            <a:off x="7019925" y="908050"/>
            <a:ext cx="1079500" cy="5329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ClrTx/>
            </a:pPr>
            <a:endParaRPr lang="es-ES" b="0"/>
          </a:p>
        </p:txBody>
      </p:sp>
      <p:sp>
        <p:nvSpPr>
          <p:cNvPr id="7175" name="Rectangle 28"/>
          <p:cNvSpPr>
            <a:spLocks noChangeArrowheads="1"/>
          </p:cNvSpPr>
          <p:nvPr/>
        </p:nvSpPr>
        <p:spPr bwMode="auto">
          <a:xfrm>
            <a:off x="7092950" y="2276475"/>
            <a:ext cx="7905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76" name="Text Box 29"/>
          <p:cNvSpPr txBox="1">
            <a:spLocks noChangeArrowheads="1"/>
          </p:cNvSpPr>
          <p:nvPr/>
        </p:nvSpPr>
        <p:spPr bwMode="auto">
          <a:xfrm>
            <a:off x="6948488" y="2133600"/>
            <a:ext cx="1584325" cy="850900"/>
          </a:xfrm>
          <a:prstGeom prst="rect">
            <a:avLst/>
          </a:prstGeom>
          <a:solidFill>
            <a:srgbClr val="8FC2F1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" sz="2400"/>
              <a:t>Entrada </a:t>
            </a:r>
          </a:p>
          <a:p>
            <a:pPr algn="ctr" eaLnBrk="1" hangingPunct="1">
              <a:buClrTx/>
            </a:pPr>
            <a:r>
              <a:rPr lang="es-ES" sz="2400"/>
              <a:t>sensorial</a:t>
            </a:r>
          </a:p>
        </p:txBody>
      </p:sp>
      <p:sp>
        <p:nvSpPr>
          <p:cNvPr id="7177" name="Rectangle 32"/>
          <p:cNvSpPr>
            <a:spLocks noChangeArrowheads="1"/>
          </p:cNvSpPr>
          <p:nvPr/>
        </p:nvSpPr>
        <p:spPr bwMode="auto">
          <a:xfrm>
            <a:off x="7307263" y="1484313"/>
            <a:ext cx="4333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78" name="Rectangle 42"/>
          <p:cNvSpPr>
            <a:spLocks noChangeArrowheads="1"/>
          </p:cNvSpPr>
          <p:nvPr/>
        </p:nvSpPr>
        <p:spPr bwMode="auto">
          <a:xfrm>
            <a:off x="5219700" y="908050"/>
            <a:ext cx="647700" cy="34575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179" name="Text Box 43"/>
          <p:cNvSpPr txBox="1">
            <a:spLocks noChangeArrowheads="1"/>
          </p:cNvSpPr>
          <p:nvPr/>
        </p:nvSpPr>
        <p:spPr bwMode="auto">
          <a:xfrm>
            <a:off x="7308850" y="3260725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endParaRPr lang="es-ES" b="0"/>
          </a:p>
        </p:txBody>
      </p:sp>
      <p:sp>
        <p:nvSpPr>
          <p:cNvPr id="163885" name="Text Box 45"/>
          <p:cNvSpPr txBox="1">
            <a:spLocks noChangeArrowheads="1"/>
          </p:cNvSpPr>
          <p:nvPr/>
        </p:nvSpPr>
        <p:spPr bwMode="auto">
          <a:xfrm>
            <a:off x="6588125" y="1557338"/>
            <a:ext cx="1304925" cy="336550"/>
          </a:xfrm>
          <a:prstGeom prst="rect">
            <a:avLst/>
          </a:prstGeom>
          <a:solidFill>
            <a:srgbClr val="E2FF8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</a:t>
            </a:r>
          </a:p>
        </p:txBody>
      </p:sp>
      <p:sp>
        <p:nvSpPr>
          <p:cNvPr id="7181" name="Rectangle 49"/>
          <p:cNvSpPr>
            <a:spLocks noChangeArrowheads="1"/>
          </p:cNvSpPr>
          <p:nvPr/>
        </p:nvSpPr>
        <p:spPr bwMode="auto">
          <a:xfrm>
            <a:off x="5291138" y="908050"/>
            <a:ext cx="576262" cy="34575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182" name="Rectangle 50"/>
          <p:cNvSpPr>
            <a:spLocks noChangeArrowheads="1"/>
          </p:cNvSpPr>
          <p:nvPr/>
        </p:nvSpPr>
        <p:spPr bwMode="auto">
          <a:xfrm>
            <a:off x="6372225" y="4005263"/>
            <a:ext cx="719138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7183" name="Rectangle 51"/>
          <p:cNvSpPr>
            <a:spLocks noChangeArrowheads="1"/>
          </p:cNvSpPr>
          <p:nvPr/>
        </p:nvSpPr>
        <p:spPr bwMode="auto">
          <a:xfrm>
            <a:off x="6515100" y="2997200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7184" name="Rectangle 52"/>
          <p:cNvSpPr>
            <a:spLocks noChangeArrowheads="1"/>
          </p:cNvSpPr>
          <p:nvPr/>
        </p:nvSpPr>
        <p:spPr bwMode="auto">
          <a:xfrm>
            <a:off x="6372225" y="3213100"/>
            <a:ext cx="792163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63887" name="Text Box 47"/>
          <p:cNvSpPr txBox="1">
            <a:spLocks noChangeArrowheads="1"/>
          </p:cNvSpPr>
          <p:nvPr/>
        </p:nvSpPr>
        <p:spPr bwMode="auto">
          <a:xfrm>
            <a:off x="6940550" y="3279775"/>
            <a:ext cx="871538" cy="581025"/>
          </a:xfrm>
          <a:prstGeom prst="rect">
            <a:avLst/>
          </a:prstGeom>
          <a:solidFill>
            <a:srgbClr val="F9BD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Salida </a:t>
            </a:r>
          </a:p>
          <a:p>
            <a:pPr>
              <a:buClrTx/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motora</a:t>
            </a:r>
          </a:p>
        </p:txBody>
      </p:sp>
      <p:sp>
        <p:nvSpPr>
          <p:cNvPr id="7186" name="Line 23"/>
          <p:cNvSpPr>
            <a:spLocks noChangeShapeType="1"/>
          </p:cNvSpPr>
          <p:nvPr/>
        </p:nvSpPr>
        <p:spPr bwMode="auto">
          <a:xfrm flipH="1" flipV="1">
            <a:off x="6156325" y="3141663"/>
            <a:ext cx="7921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87" name="Line 31"/>
          <p:cNvSpPr>
            <a:spLocks noChangeShapeType="1"/>
          </p:cNvSpPr>
          <p:nvPr/>
        </p:nvSpPr>
        <p:spPr bwMode="auto">
          <a:xfrm flipV="1">
            <a:off x="6011863" y="3716338"/>
            <a:ext cx="9366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188" name="Text Box 46"/>
          <p:cNvSpPr txBox="1">
            <a:spLocks noChangeArrowheads="1"/>
          </p:cNvSpPr>
          <p:nvPr/>
        </p:nvSpPr>
        <p:spPr bwMode="auto">
          <a:xfrm>
            <a:off x="6443663" y="4606925"/>
            <a:ext cx="1168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400">
                <a:solidFill>
                  <a:schemeClr val="accent2"/>
                </a:solidFill>
              </a:rPr>
              <a:t>Bradicardia</a:t>
            </a:r>
          </a:p>
          <a:p>
            <a:pPr eaLnBrk="1" hangingPunct="1">
              <a:buClrTx/>
            </a:pPr>
            <a:r>
              <a:rPr lang="es-ES_tradnl" sz="1400">
                <a:solidFill>
                  <a:srgbClr val="FF0000"/>
                </a:solidFill>
              </a:rPr>
              <a:t>Taquicardia</a:t>
            </a:r>
          </a:p>
        </p:txBody>
      </p:sp>
      <p:sp>
        <p:nvSpPr>
          <p:cNvPr id="7189" name="Rectangle 53"/>
          <p:cNvSpPr>
            <a:spLocks noChangeArrowheads="1"/>
          </p:cNvSpPr>
          <p:nvPr/>
        </p:nvSpPr>
        <p:spPr bwMode="auto">
          <a:xfrm>
            <a:off x="6659563" y="5230813"/>
            <a:ext cx="57467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63895" name="Rectangle 55"/>
          <p:cNvSpPr>
            <a:spLocks noChangeArrowheads="1"/>
          </p:cNvSpPr>
          <p:nvPr/>
        </p:nvSpPr>
        <p:spPr bwMode="auto">
          <a:xfrm>
            <a:off x="900113" y="2675950"/>
            <a:ext cx="489634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buClrTx/>
              <a:defRPr/>
            </a:pPr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II. </a:t>
            </a:r>
            <a:r>
              <a:rPr lang="es-ES_tradnl" sz="32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Anatomía funcional</a:t>
            </a:r>
            <a:endParaRPr lang="es-ES_tradnl" sz="3200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88" name="Text Box 48"/>
          <p:cNvSpPr txBox="1">
            <a:spLocks noChangeArrowheads="1"/>
          </p:cNvSpPr>
          <p:nvPr/>
        </p:nvSpPr>
        <p:spPr bwMode="auto">
          <a:xfrm>
            <a:off x="6156325" y="5516563"/>
            <a:ext cx="1031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</p:txBody>
      </p:sp>
      <p:sp>
        <p:nvSpPr>
          <p:cNvPr id="7193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1115584" y="3234799"/>
            <a:ext cx="446325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4625" indent="-174625">
              <a:buClrTx/>
              <a:defRPr/>
            </a:pPr>
            <a:endParaRPr lang="es-ES_tradnl" sz="800" b="0" dirty="0"/>
          </a:p>
          <a:p>
            <a:pPr marL="174625" indent="-174625">
              <a:buClrTx/>
              <a:defRPr/>
            </a:pPr>
            <a:r>
              <a:rPr lang="es-ES" altLang="es-VE" sz="28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1. </a:t>
            </a:r>
            <a:r>
              <a:rPr lang="es-ES_tradnl" sz="28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Entrada </a:t>
            </a:r>
            <a:r>
              <a:rPr lang="es-ES_tradnl" sz="2800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Sensorial</a:t>
            </a:r>
          </a:p>
          <a:p>
            <a:pPr marL="174625" indent="-174625">
              <a:buClrTx/>
              <a:defRPr/>
            </a:pPr>
            <a:r>
              <a:rPr lang="es-ES_tradnl" sz="800" b="0" dirty="0"/>
              <a:t>      </a:t>
            </a:r>
          </a:p>
          <a:p>
            <a:pPr marL="174625" indent="-174625">
              <a:buClrTx/>
              <a:defRPr/>
            </a:pPr>
            <a:r>
              <a:rPr lang="es-ES_tradnl" sz="1800" b="0" dirty="0"/>
              <a:t>     </a:t>
            </a:r>
            <a:r>
              <a:rPr lang="es-ES_tradnl" sz="1800" b="0" dirty="0" smtClean="0"/>
              <a:t>     2.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Centros Integración</a:t>
            </a:r>
            <a:endParaRPr lang="es-ES_tradnl" sz="1800" b="0" dirty="0"/>
          </a:p>
          <a:p>
            <a:pPr marL="174625" indent="-174625">
              <a:buClrTx/>
              <a:defRPr/>
            </a:pPr>
            <a:r>
              <a:rPr lang="es-ES_tradnl" sz="1800" b="0" dirty="0"/>
              <a:t>     </a:t>
            </a:r>
            <a:r>
              <a:rPr lang="es-ES_tradnl" sz="1800" b="0" dirty="0" smtClean="0"/>
              <a:t>     3. 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Salida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Motora</a:t>
            </a: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7208837" y="542924"/>
            <a:ext cx="1349375" cy="730250"/>
          </a:xfrm>
          <a:prstGeom prst="rect">
            <a:avLst/>
          </a:prstGeom>
          <a:solidFill>
            <a:srgbClr val="A3FBA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altLang="es-VE" sz="40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Line 2"/>
          <p:cNvSpPr>
            <a:spLocks noChangeShapeType="1"/>
          </p:cNvSpPr>
          <p:nvPr/>
        </p:nvSpPr>
        <p:spPr bwMode="auto">
          <a:xfrm>
            <a:off x="4572000" y="1484313"/>
            <a:ext cx="0" cy="367347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987" name="Text Box 3"/>
          <p:cNvSpPr txBox="1">
            <a:spLocks noChangeArrowheads="1"/>
          </p:cNvSpPr>
          <p:nvPr/>
        </p:nvSpPr>
        <p:spPr bwMode="auto">
          <a:xfrm>
            <a:off x="3795713" y="931863"/>
            <a:ext cx="1530350" cy="547687"/>
          </a:xfrm>
          <a:prstGeom prst="rect">
            <a:avLst/>
          </a:prstGeom>
          <a:solidFill>
            <a:srgbClr val="F8D8E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8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Poca luz</a:t>
            </a:r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4051300" y="1628775"/>
            <a:ext cx="1025525" cy="366713"/>
          </a:xfrm>
          <a:prstGeom prst="rect">
            <a:avLst/>
          </a:prstGeom>
          <a:solidFill>
            <a:srgbClr val="FBEB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Corteza</a:t>
            </a:r>
          </a:p>
        </p:txBody>
      </p:sp>
      <p:sp>
        <p:nvSpPr>
          <p:cNvPr id="297989" name="Text Box 5"/>
          <p:cNvSpPr txBox="1">
            <a:spLocks noChangeArrowheads="1"/>
          </p:cNvSpPr>
          <p:nvPr/>
        </p:nvSpPr>
        <p:spPr bwMode="auto">
          <a:xfrm>
            <a:off x="3236913" y="5607050"/>
            <a:ext cx="2668587" cy="485775"/>
          </a:xfrm>
          <a:prstGeom prst="rect">
            <a:avLst/>
          </a:prstGeom>
          <a:solidFill>
            <a:srgbClr val="FDC7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400" b="0"/>
              <a:t>Dilatación pupilar</a:t>
            </a:r>
          </a:p>
        </p:txBody>
      </p:sp>
      <p:sp>
        <p:nvSpPr>
          <p:cNvPr id="297990" name="Text Box 6"/>
          <p:cNvSpPr txBox="1">
            <a:spLocks noChangeArrowheads="1"/>
          </p:cNvSpPr>
          <p:nvPr/>
        </p:nvSpPr>
        <p:spPr bwMode="auto">
          <a:xfrm>
            <a:off x="3705225" y="2357438"/>
            <a:ext cx="1779588" cy="884237"/>
          </a:xfrm>
          <a:prstGeom prst="rect">
            <a:avLst/>
          </a:prstGeom>
          <a:solidFill>
            <a:srgbClr val="FBEBF1"/>
          </a:solidFill>
          <a:ln w="28575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Médula Espinal</a:t>
            </a:r>
          </a:p>
          <a:p>
            <a:pPr algn="ctr" eaLnBrk="1" hangingPunct="1">
              <a:buClrTx/>
            </a:pPr>
            <a:r>
              <a:rPr lang="es-ES_tradnl"/>
              <a:t>N. Pregangl.</a:t>
            </a:r>
            <a:r>
              <a:rPr lang="es-ES_tradnl" b="0"/>
              <a:t> </a:t>
            </a:r>
          </a:p>
          <a:p>
            <a:pPr algn="ctr" eaLnBrk="1" hangingPunct="1">
              <a:buClrTx/>
            </a:pPr>
            <a:r>
              <a:rPr lang="es-ES_tradnl">
                <a:solidFill>
                  <a:srgbClr val="CC0000"/>
                </a:solidFill>
              </a:rPr>
              <a:t>Simp.T1-T3</a:t>
            </a:r>
          </a:p>
        </p:txBody>
      </p:sp>
      <p:sp>
        <p:nvSpPr>
          <p:cNvPr id="297991" name="Text Box 7"/>
          <p:cNvSpPr txBox="1">
            <a:spLocks noChangeArrowheads="1"/>
          </p:cNvSpPr>
          <p:nvPr/>
        </p:nvSpPr>
        <p:spPr bwMode="auto">
          <a:xfrm>
            <a:off x="3452813" y="3502025"/>
            <a:ext cx="2168525" cy="825500"/>
          </a:xfrm>
          <a:prstGeom prst="rect">
            <a:avLst/>
          </a:prstGeom>
          <a:solidFill>
            <a:srgbClr val="FBEB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dirty="0"/>
              <a:t>Ganglio Cervical </a:t>
            </a:r>
            <a:r>
              <a:rPr lang="es-ES_tradnl" dirty="0" err="1"/>
              <a:t>Sup</a:t>
            </a:r>
            <a:endParaRPr lang="es-ES_tradnl" dirty="0"/>
          </a:p>
          <a:p>
            <a:pPr algn="ctr" eaLnBrk="1" hangingPunct="1">
              <a:buClrTx/>
            </a:pPr>
            <a:r>
              <a:rPr lang="es-ES_tradnl" dirty="0"/>
              <a:t>N. </a:t>
            </a:r>
            <a:r>
              <a:rPr lang="es-ES_tradnl" dirty="0" err="1" smtClean="0"/>
              <a:t>Posgangl</a:t>
            </a:r>
            <a:r>
              <a:rPr lang="es-ES_tradnl" dirty="0"/>
              <a:t>.</a:t>
            </a:r>
            <a:r>
              <a:rPr lang="es-ES_tradnl" b="0" dirty="0"/>
              <a:t> </a:t>
            </a:r>
          </a:p>
          <a:p>
            <a:pPr algn="ctr" eaLnBrk="1" hangingPunct="1">
              <a:buClrTx/>
            </a:pPr>
            <a:r>
              <a:rPr lang="es-ES_tradnl" dirty="0"/>
              <a:t>Simpática</a:t>
            </a:r>
          </a:p>
        </p:txBody>
      </p:sp>
      <p:sp>
        <p:nvSpPr>
          <p:cNvPr id="297992" name="Text Box 8"/>
          <p:cNvSpPr txBox="1">
            <a:spLocks noChangeArrowheads="1"/>
          </p:cNvSpPr>
          <p:nvPr/>
        </p:nvSpPr>
        <p:spPr bwMode="auto">
          <a:xfrm>
            <a:off x="3635375" y="5157788"/>
            <a:ext cx="1857375" cy="366712"/>
          </a:xfrm>
          <a:prstGeom prst="rect">
            <a:avLst/>
          </a:prstGeom>
          <a:solidFill>
            <a:srgbClr val="FBEB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Dilatador pupila</a:t>
            </a:r>
          </a:p>
        </p:txBody>
      </p:sp>
      <p:sp>
        <p:nvSpPr>
          <p:cNvPr id="297993" name="Text Box 9"/>
          <p:cNvSpPr txBox="1">
            <a:spLocks noChangeArrowheads="1"/>
          </p:cNvSpPr>
          <p:nvPr/>
        </p:nvSpPr>
        <p:spPr bwMode="auto">
          <a:xfrm>
            <a:off x="4602163" y="4484688"/>
            <a:ext cx="1914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>
                <a:solidFill>
                  <a:srgbClr val="CC0000"/>
                </a:solidFill>
              </a:rPr>
              <a:t>N. Ciliares largos</a:t>
            </a:r>
          </a:p>
        </p:txBody>
      </p:sp>
      <p:sp>
        <p:nvSpPr>
          <p:cNvPr id="297994" name="Text Box 10"/>
          <p:cNvSpPr txBox="1">
            <a:spLocks noChangeArrowheads="1"/>
          </p:cNvSpPr>
          <p:nvPr/>
        </p:nvSpPr>
        <p:spPr bwMode="auto">
          <a:xfrm>
            <a:off x="5651500" y="2636838"/>
            <a:ext cx="1811338" cy="395287"/>
          </a:xfrm>
          <a:prstGeom prst="rect">
            <a:avLst/>
          </a:prstGeom>
          <a:solidFill>
            <a:srgbClr val="FBC1DF"/>
          </a:solidFill>
          <a:ln w="28575" algn="ctr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1800" b="0"/>
              <a:t>Vía final común</a:t>
            </a:r>
          </a:p>
        </p:txBody>
      </p:sp>
      <p:sp>
        <p:nvSpPr>
          <p:cNvPr id="297996" name="Text Box 12"/>
          <p:cNvSpPr txBox="1">
            <a:spLocks noChangeArrowheads="1"/>
          </p:cNvSpPr>
          <p:nvPr/>
        </p:nvSpPr>
        <p:spPr bwMode="auto">
          <a:xfrm>
            <a:off x="611188" y="620713"/>
            <a:ext cx="1674812" cy="9747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/>
              <a:t>Integración </a:t>
            </a:r>
          </a:p>
          <a:p>
            <a:pPr algn="ctr">
              <a:buClrTx/>
              <a:defRPr/>
            </a:pPr>
            <a:r>
              <a:rPr lang="es-ES_tradnl" sz="2000" b="0"/>
              <a:t>Autonómica </a:t>
            </a:r>
            <a:endParaRPr lang="es-ES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ClrTx/>
              <a:defRPr/>
            </a:pPr>
            <a:r>
              <a:rPr lang="es-ES_tradnl"/>
              <a:t>Ejemplos</a:t>
            </a:r>
          </a:p>
        </p:txBody>
      </p:sp>
      <p:sp>
        <p:nvSpPr>
          <p:cNvPr id="297997" name="Text Box 13"/>
          <p:cNvSpPr txBox="1">
            <a:spLocks noChangeArrowheads="1"/>
          </p:cNvSpPr>
          <p:nvPr/>
        </p:nvSpPr>
        <p:spPr bwMode="auto">
          <a:xfrm>
            <a:off x="6084888" y="5589588"/>
            <a:ext cx="1393825" cy="669925"/>
          </a:xfrm>
          <a:prstGeom prst="rect">
            <a:avLst/>
          </a:prstGeom>
          <a:solidFill>
            <a:srgbClr val="CDFF3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  <a:p>
            <a:pPr>
              <a:buClrTx/>
              <a:defRPr/>
            </a:pP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</a:t>
            </a:r>
          </a:p>
        </p:txBody>
      </p:sp>
      <p:sp>
        <p:nvSpPr>
          <p:cNvPr id="297998" name="Text Box 14"/>
          <p:cNvSpPr txBox="1">
            <a:spLocks noChangeArrowheads="1"/>
          </p:cNvSpPr>
          <p:nvPr/>
        </p:nvSpPr>
        <p:spPr bwMode="auto">
          <a:xfrm>
            <a:off x="611188" y="1700213"/>
            <a:ext cx="9366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9102" name="Text Box 3"/>
          <p:cNvSpPr txBox="1">
            <a:spLocks noChangeArrowheads="1"/>
          </p:cNvSpPr>
          <p:nvPr/>
        </p:nvSpPr>
        <p:spPr bwMode="auto">
          <a:xfrm>
            <a:off x="6776594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97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97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297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6" grpId="0" animBg="1"/>
      <p:bldP spid="297987" grpId="0" animBg="1"/>
      <p:bldP spid="297988" grpId="0" animBg="1"/>
      <p:bldP spid="297989" grpId="0" animBg="1"/>
      <p:bldP spid="297990" grpId="0" animBg="1"/>
      <p:bldP spid="297991" grpId="0" animBg="1"/>
      <p:bldP spid="297992" grpId="0" animBg="1"/>
      <p:bldP spid="297993" grpId="0"/>
      <p:bldP spid="297994" grpId="0" animBg="1"/>
      <p:bldP spid="297997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Line 2"/>
          <p:cNvSpPr>
            <a:spLocks noChangeShapeType="1"/>
          </p:cNvSpPr>
          <p:nvPr/>
        </p:nvSpPr>
        <p:spPr bwMode="auto">
          <a:xfrm>
            <a:off x="6372225" y="1916113"/>
            <a:ext cx="0" cy="367347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9011" name="Text Box 3"/>
          <p:cNvSpPr txBox="1">
            <a:spLocks noChangeArrowheads="1"/>
          </p:cNvSpPr>
          <p:nvPr/>
        </p:nvSpPr>
        <p:spPr bwMode="auto">
          <a:xfrm>
            <a:off x="5770563" y="1460500"/>
            <a:ext cx="1152525" cy="425450"/>
          </a:xfrm>
          <a:prstGeom prst="rect">
            <a:avLst/>
          </a:prstGeom>
          <a:solidFill>
            <a:srgbClr val="F8D8E4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Poca luz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2987675" y="476250"/>
            <a:ext cx="3116263" cy="669925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2000" b="0"/>
              <a:t>Integración Autonómica </a:t>
            </a:r>
          </a:p>
          <a:p>
            <a:pPr algn="ctr" eaLnBrk="1" hangingPunct="1">
              <a:buClrTx/>
            </a:pPr>
            <a:r>
              <a:rPr lang="es-ES_tradnl"/>
              <a:t>Ejemplos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5851525" y="2060575"/>
            <a:ext cx="1025525" cy="366713"/>
          </a:xfrm>
          <a:prstGeom prst="rect">
            <a:avLst/>
          </a:prstGeom>
          <a:solidFill>
            <a:srgbClr val="FBEB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 dirty="0"/>
              <a:t>Corteza</a:t>
            </a:r>
          </a:p>
        </p:txBody>
      </p:sp>
      <p:sp>
        <p:nvSpPr>
          <p:cNvPr id="299014" name="Text Box 6"/>
          <p:cNvSpPr txBox="1">
            <a:spLocks noChangeArrowheads="1"/>
          </p:cNvSpPr>
          <p:nvPr/>
        </p:nvSpPr>
        <p:spPr bwMode="auto">
          <a:xfrm>
            <a:off x="5013325" y="6021388"/>
            <a:ext cx="2668588" cy="485775"/>
          </a:xfrm>
          <a:prstGeom prst="rect">
            <a:avLst/>
          </a:prstGeom>
          <a:solidFill>
            <a:srgbClr val="FDC7E6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Dilatación pupilar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5105400" y="2789238"/>
            <a:ext cx="2490788" cy="639762"/>
          </a:xfrm>
          <a:prstGeom prst="rect">
            <a:avLst/>
          </a:prstGeom>
          <a:solidFill>
            <a:srgbClr val="FBEBF1"/>
          </a:solidFill>
          <a:ln w="28575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 dirty="0"/>
              <a:t>Médula </a:t>
            </a:r>
            <a:r>
              <a:rPr lang="es-ES_tradnl" sz="1800" b="0" dirty="0" smtClean="0"/>
              <a:t>Espinal T1-T3</a:t>
            </a:r>
            <a:endParaRPr lang="es-ES_tradnl" sz="1800" b="0" dirty="0"/>
          </a:p>
          <a:p>
            <a:pPr algn="ctr" eaLnBrk="1" hangingPunct="1">
              <a:buClrTx/>
            </a:pPr>
            <a:r>
              <a:rPr lang="es-ES_tradnl" dirty="0"/>
              <a:t>N. </a:t>
            </a:r>
            <a:r>
              <a:rPr lang="es-ES_tradnl" dirty="0" err="1"/>
              <a:t>Pregangl</a:t>
            </a:r>
            <a:r>
              <a:rPr lang="es-ES_tradnl" dirty="0"/>
              <a:t>. </a:t>
            </a:r>
            <a:r>
              <a:rPr lang="es-ES_tradnl" dirty="0">
                <a:solidFill>
                  <a:srgbClr val="C00000"/>
                </a:solidFill>
              </a:rPr>
              <a:t>Simpática</a:t>
            </a:r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5053937" y="3933825"/>
            <a:ext cx="2566728" cy="584775"/>
          </a:xfrm>
          <a:prstGeom prst="rect">
            <a:avLst/>
          </a:prstGeom>
          <a:solidFill>
            <a:srgbClr val="FBEB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dirty="0"/>
              <a:t>Ganglio Cervical </a:t>
            </a:r>
            <a:r>
              <a:rPr lang="es-ES_tradnl" dirty="0" err="1"/>
              <a:t>Sup</a:t>
            </a:r>
            <a:endParaRPr lang="es-ES_tradnl" dirty="0"/>
          </a:p>
          <a:p>
            <a:pPr algn="ctr" eaLnBrk="1" hangingPunct="1">
              <a:buClrTx/>
            </a:pPr>
            <a:r>
              <a:rPr lang="es-ES_tradnl" dirty="0"/>
              <a:t>N. </a:t>
            </a:r>
            <a:r>
              <a:rPr lang="es-ES_tradnl" dirty="0" err="1" smtClean="0"/>
              <a:t>Posgangl</a:t>
            </a:r>
            <a:r>
              <a:rPr lang="es-ES_tradnl" dirty="0"/>
              <a:t>. </a:t>
            </a:r>
            <a:r>
              <a:rPr lang="es-ES_tradnl" dirty="0" smtClean="0"/>
              <a:t>Simpática</a:t>
            </a:r>
            <a:endParaRPr lang="es-ES_tradnl" dirty="0"/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5435600" y="5589588"/>
            <a:ext cx="1857375" cy="366712"/>
          </a:xfrm>
          <a:prstGeom prst="rect">
            <a:avLst/>
          </a:prstGeom>
          <a:solidFill>
            <a:srgbClr val="FBEB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Dilatador pupila</a:t>
            </a:r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6357938" y="4916488"/>
            <a:ext cx="1914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>
                <a:solidFill>
                  <a:srgbClr val="CC0000"/>
                </a:solidFill>
              </a:rPr>
              <a:t>N. Ciliares largos</a:t>
            </a:r>
          </a:p>
        </p:txBody>
      </p:sp>
      <p:sp>
        <p:nvSpPr>
          <p:cNvPr id="90123" name="Line 11"/>
          <p:cNvSpPr>
            <a:spLocks noChangeShapeType="1"/>
          </p:cNvSpPr>
          <p:nvPr/>
        </p:nvSpPr>
        <p:spPr bwMode="auto">
          <a:xfrm>
            <a:off x="2339975" y="1916113"/>
            <a:ext cx="0" cy="367347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1490663" y="2133600"/>
            <a:ext cx="1677987" cy="366713"/>
          </a:xfrm>
          <a:prstGeom prst="rect">
            <a:avLst/>
          </a:prstGeom>
          <a:solidFill>
            <a:srgbClr val="E8F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Corteza visual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1476375" y="2781300"/>
            <a:ext cx="1763713" cy="366713"/>
          </a:xfrm>
          <a:prstGeom prst="rect">
            <a:avLst/>
          </a:prstGeom>
          <a:solidFill>
            <a:srgbClr val="E8F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Área Pretectal</a:t>
            </a: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1087438" y="3429000"/>
            <a:ext cx="2420937" cy="884238"/>
          </a:xfrm>
          <a:prstGeom prst="rect">
            <a:avLst/>
          </a:prstGeom>
          <a:solidFill>
            <a:srgbClr val="E8F4FE"/>
          </a:solidFill>
          <a:ln w="28575">
            <a:solidFill>
              <a:srgbClr val="B606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 dirty="0"/>
              <a:t>N. </a:t>
            </a:r>
            <a:r>
              <a:rPr lang="es-ES_tradnl" sz="1800" b="0" dirty="0" err="1" smtClean="0"/>
              <a:t>Edinger-Westphal</a:t>
            </a:r>
            <a:endParaRPr lang="es-ES_tradnl" sz="1800" b="0" dirty="0"/>
          </a:p>
          <a:p>
            <a:pPr algn="ctr" eaLnBrk="1" hangingPunct="1">
              <a:buClrTx/>
            </a:pPr>
            <a:r>
              <a:rPr lang="es-ES_tradnl" dirty="0"/>
              <a:t>N. </a:t>
            </a:r>
            <a:r>
              <a:rPr lang="es-ES_tradnl" dirty="0" err="1"/>
              <a:t>Pregangl</a:t>
            </a:r>
            <a:r>
              <a:rPr lang="es-ES_tradnl" dirty="0"/>
              <a:t>. </a:t>
            </a:r>
          </a:p>
          <a:p>
            <a:pPr algn="ctr" eaLnBrk="1" hangingPunct="1">
              <a:buClrTx/>
            </a:pPr>
            <a:r>
              <a:rPr lang="es-ES_tradnl" dirty="0">
                <a:solidFill>
                  <a:srgbClr val="0000CC"/>
                </a:solidFill>
              </a:rPr>
              <a:t>Parasimpática</a:t>
            </a:r>
          </a:p>
        </p:txBody>
      </p:sp>
      <p:sp>
        <p:nvSpPr>
          <p:cNvPr id="90127" name="Text Box 15"/>
          <p:cNvSpPr txBox="1">
            <a:spLocks noChangeArrowheads="1"/>
          </p:cNvSpPr>
          <p:nvPr/>
        </p:nvSpPr>
        <p:spPr bwMode="auto">
          <a:xfrm>
            <a:off x="1568450" y="4365625"/>
            <a:ext cx="1519238" cy="825500"/>
          </a:xfrm>
          <a:prstGeom prst="rect">
            <a:avLst/>
          </a:prstGeom>
          <a:solidFill>
            <a:srgbClr val="E8F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dirty="0"/>
              <a:t>Ganglio Ciliar</a:t>
            </a:r>
          </a:p>
          <a:p>
            <a:pPr algn="ctr" eaLnBrk="1" hangingPunct="1">
              <a:buClrTx/>
            </a:pPr>
            <a:r>
              <a:rPr lang="es-ES_tradnl" dirty="0"/>
              <a:t>N. </a:t>
            </a:r>
            <a:r>
              <a:rPr lang="es-ES_tradnl" dirty="0" err="1" smtClean="0"/>
              <a:t>Posgang</a:t>
            </a:r>
            <a:r>
              <a:rPr lang="es-ES_tradnl" dirty="0"/>
              <a:t>.</a:t>
            </a:r>
          </a:p>
          <a:p>
            <a:pPr algn="ctr" eaLnBrk="1" hangingPunct="1">
              <a:buClrTx/>
            </a:pPr>
            <a:r>
              <a:rPr lang="es-ES_tradnl" dirty="0"/>
              <a:t>Parasimpática</a:t>
            </a: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1476375" y="5589588"/>
            <a:ext cx="1657350" cy="366712"/>
          </a:xfrm>
          <a:prstGeom prst="rect">
            <a:avLst/>
          </a:prstGeom>
          <a:solidFill>
            <a:srgbClr val="E8F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Tx/>
            </a:pPr>
            <a:r>
              <a:rPr lang="es-ES_tradnl" sz="1800" b="0"/>
              <a:t>Músculo Ciliar</a:t>
            </a:r>
          </a:p>
        </p:txBody>
      </p:sp>
      <p:sp>
        <p:nvSpPr>
          <p:cNvPr id="299025" name="Text Box 17"/>
          <p:cNvSpPr txBox="1">
            <a:spLocks noChangeArrowheads="1"/>
          </p:cNvSpPr>
          <p:nvPr/>
        </p:nvSpPr>
        <p:spPr bwMode="auto">
          <a:xfrm>
            <a:off x="915988" y="1460500"/>
            <a:ext cx="2781300" cy="425450"/>
          </a:xfrm>
          <a:prstGeom prst="rect">
            <a:avLst/>
          </a:prstGeom>
          <a:solidFill>
            <a:srgbClr val="95C5F9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Imagen fuera de foco</a:t>
            </a:r>
          </a:p>
        </p:txBody>
      </p:sp>
      <p:sp>
        <p:nvSpPr>
          <p:cNvPr id="299026" name="Text Box 18"/>
          <p:cNvSpPr txBox="1">
            <a:spLocks noChangeArrowheads="1"/>
          </p:cNvSpPr>
          <p:nvPr/>
        </p:nvSpPr>
        <p:spPr bwMode="auto">
          <a:xfrm>
            <a:off x="1035050" y="6021388"/>
            <a:ext cx="2589213" cy="485775"/>
          </a:xfrm>
          <a:prstGeom prst="rect">
            <a:avLst/>
          </a:prstGeom>
          <a:solidFill>
            <a:srgbClr val="B3D9FB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Ajuste cristalino</a:t>
            </a:r>
          </a:p>
        </p:txBody>
      </p:sp>
      <p:sp>
        <p:nvSpPr>
          <p:cNvPr id="90131" name="Text Box 19"/>
          <p:cNvSpPr txBox="1">
            <a:spLocks noChangeArrowheads="1"/>
          </p:cNvSpPr>
          <p:nvPr/>
        </p:nvSpPr>
        <p:spPr bwMode="auto">
          <a:xfrm>
            <a:off x="2411413" y="5203825"/>
            <a:ext cx="1944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>
                <a:solidFill>
                  <a:srgbClr val="0000CC"/>
                </a:solidFill>
              </a:rPr>
              <a:t>N. Ciliares cortos</a:t>
            </a:r>
          </a:p>
        </p:txBody>
      </p:sp>
      <p:sp>
        <p:nvSpPr>
          <p:cNvPr id="299029" name="Text Box 21"/>
          <p:cNvSpPr txBox="1">
            <a:spLocks noChangeArrowheads="1"/>
          </p:cNvSpPr>
          <p:nvPr/>
        </p:nvSpPr>
        <p:spPr bwMode="auto">
          <a:xfrm>
            <a:off x="1087439" y="476250"/>
            <a:ext cx="146833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0133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5" name="Text Box 3"/>
          <p:cNvSpPr txBox="1">
            <a:spLocks noChangeArrowheads="1"/>
          </p:cNvSpPr>
          <p:nvPr/>
        </p:nvSpPr>
        <p:spPr bwMode="auto">
          <a:xfrm>
            <a:off x="611560" y="1268413"/>
            <a:ext cx="4104952" cy="2077492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s-ES" sz="2400" dirty="0">
                <a:solidFill>
                  <a:srgbClr val="006666"/>
                </a:solidFill>
              </a:rPr>
              <a:t>Actividad refleja </a:t>
            </a:r>
            <a:r>
              <a:rPr lang="es-ES" sz="2400" u="sng" dirty="0">
                <a:solidFill>
                  <a:srgbClr val="006666"/>
                </a:solidFill>
              </a:rPr>
              <a:t>Simple</a:t>
            </a:r>
            <a:r>
              <a:rPr lang="es-ES" sz="2000" dirty="0">
                <a:solidFill>
                  <a:srgbClr val="006666"/>
                </a:solidFill>
              </a:rPr>
              <a:t>:</a:t>
            </a:r>
          </a:p>
          <a:p>
            <a:pPr>
              <a:buClrTx/>
              <a:defRPr/>
            </a:pPr>
            <a:endParaRPr lang="es-ES" dirty="0"/>
          </a:p>
          <a:p>
            <a:pPr>
              <a:buClrTx/>
              <a:defRPr/>
            </a:pPr>
            <a:r>
              <a:rPr lang="es-ES" sz="1800" b="0" dirty="0"/>
              <a:t>Dentro de un órgano, </a:t>
            </a:r>
            <a:endParaRPr lang="es-ES" sz="1800" b="0" dirty="0" smtClean="0"/>
          </a:p>
          <a:p>
            <a:pPr>
              <a:buClrTx/>
              <a:defRPr/>
            </a:pPr>
            <a:r>
              <a:rPr lang="es-ES" sz="1800" b="0" dirty="0" smtClean="0"/>
              <a:t>independiente del </a:t>
            </a:r>
            <a:r>
              <a:rPr lang="es-ES" sz="1800" b="0" dirty="0"/>
              <a:t>SNA</a:t>
            </a:r>
          </a:p>
          <a:p>
            <a:pPr>
              <a:buClrTx/>
              <a:defRPr/>
            </a:pPr>
            <a:r>
              <a:rPr lang="es-ES" sz="800" b="0" dirty="0"/>
              <a:t> </a:t>
            </a:r>
          </a:p>
          <a:p>
            <a:pPr>
              <a:buClrTx/>
              <a:defRPr/>
            </a:pPr>
            <a:r>
              <a:rPr lang="es-ES" sz="1800" b="0" dirty="0"/>
              <a:t>Ej. Peristaltismo en tracto digestivo </a:t>
            </a:r>
            <a:r>
              <a:rPr lang="es-ES" sz="1800" b="0" dirty="0" smtClean="0"/>
              <a:t>  </a:t>
            </a:r>
          </a:p>
          <a:p>
            <a:pPr>
              <a:buClrTx/>
              <a:defRPr/>
            </a:pPr>
            <a:r>
              <a:rPr lang="es-ES" sz="1800" b="0" dirty="0"/>
              <a:t> </a:t>
            </a:r>
            <a:r>
              <a:rPr lang="es-ES" sz="1800" b="0" dirty="0" smtClean="0"/>
              <a:t>    por SN entérico </a:t>
            </a:r>
            <a:endParaRPr lang="es-ES" sz="1800" b="0" dirty="0"/>
          </a:p>
          <a:p>
            <a:pPr>
              <a:buClrTx/>
              <a:defRPr/>
            </a:pPr>
            <a:r>
              <a:rPr lang="es-ES" sz="900" b="0" dirty="0"/>
              <a:t>     </a:t>
            </a:r>
          </a:p>
        </p:txBody>
      </p:sp>
      <p:sp>
        <p:nvSpPr>
          <p:cNvPr id="300036" name="Text Box 4"/>
          <p:cNvSpPr txBox="1">
            <a:spLocks noChangeArrowheads="1"/>
          </p:cNvSpPr>
          <p:nvPr/>
        </p:nvSpPr>
        <p:spPr bwMode="auto">
          <a:xfrm>
            <a:off x="4284663" y="3508375"/>
            <a:ext cx="4248150" cy="2215991"/>
          </a:xfrm>
          <a:prstGeom prst="rect">
            <a:avLst/>
          </a:prstGeom>
          <a:solidFill>
            <a:schemeClr val="accent1"/>
          </a:solidFill>
          <a:ln w="28575" algn="ctr">
            <a:solidFill>
              <a:srgbClr val="004E4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defRPr/>
            </a:pPr>
            <a:r>
              <a:rPr lang="es-ES" sz="2400" dirty="0">
                <a:solidFill>
                  <a:srgbClr val="006666"/>
                </a:solidFill>
              </a:rPr>
              <a:t>Actividad refleja </a:t>
            </a:r>
            <a:r>
              <a:rPr lang="es-ES" sz="2400" u="sng" dirty="0">
                <a:solidFill>
                  <a:srgbClr val="006666"/>
                </a:solidFill>
              </a:rPr>
              <a:t>Compleja</a:t>
            </a:r>
            <a:r>
              <a:rPr lang="es-ES" sz="2000" dirty="0">
                <a:solidFill>
                  <a:srgbClr val="006666"/>
                </a:solidFill>
              </a:rPr>
              <a:t>:</a:t>
            </a:r>
          </a:p>
          <a:p>
            <a:pPr>
              <a:buClrTx/>
              <a:defRPr/>
            </a:pPr>
            <a:endParaRPr lang="es-ES" dirty="0"/>
          </a:p>
          <a:p>
            <a:pPr>
              <a:buClrTx/>
              <a:defRPr/>
            </a:pPr>
            <a:r>
              <a:rPr lang="es-ES" sz="1800" b="0" dirty="0"/>
              <a:t>Bajo control de centros autonómicos en tallo, estos a su vez controlados por centros superiores: hipotálamo y corteza</a:t>
            </a:r>
            <a:r>
              <a:rPr lang="es-ES" dirty="0"/>
              <a:t>.</a:t>
            </a:r>
          </a:p>
          <a:p>
            <a:pPr>
              <a:buClrTx/>
              <a:defRPr/>
            </a:pPr>
            <a:endParaRPr lang="es-ES" sz="800" dirty="0"/>
          </a:p>
          <a:p>
            <a:pPr>
              <a:buClrTx/>
              <a:defRPr/>
            </a:pPr>
            <a:r>
              <a:rPr lang="es-ES" sz="1800" b="0" dirty="0"/>
              <a:t>Ej. Reflejo medular de micción</a:t>
            </a:r>
          </a:p>
        </p:txBody>
      </p:sp>
      <p:sp>
        <p:nvSpPr>
          <p:cNvPr id="300037" name="Text Box 5"/>
          <p:cNvSpPr txBox="1">
            <a:spLocks noChangeArrowheads="1"/>
          </p:cNvSpPr>
          <p:nvPr/>
        </p:nvSpPr>
        <p:spPr bwMode="auto">
          <a:xfrm>
            <a:off x="6804025" y="1268413"/>
            <a:ext cx="1674813" cy="730250"/>
          </a:xfrm>
          <a:prstGeom prst="rect">
            <a:avLst/>
          </a:prstGeom>
          <a:solidFill>
            <a:srgbClr val="E2FF8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Integración </a:t>
            </a:r>
          </a:p>
          <a:p>
            <a:pPr algn="ctr">
              <a:buClrTx/>
              <a:defRPr/>
            </a:pP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</a:t>
            </a:r>
            <a:endParaRPr lang="es-ES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0039" name="Text Box 7"/>
          <p:cNvSpPr txBox="1">
            <a:spLocks noChangeArrowheads="1"/>
          </p:cNvSpPr>
          <p:nvPr/>
        </p:nvSpPr>
        <p:spPr bwMode="auto">
          <a:xfrm>
            <a:off x="6810145" y="476250"/>
            <a:ext cx="1656223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s-ES" sz="1800">
                <a:solidFill>
                  <a:srgbClr val="007774"/>
                </a:solidFill>
              </a:rPr>
              <a:t>II Anatomía </a:t>
            </a:r>
          </a:p>
          <a:p>
            <a:pPr algn="ctr">
              <a:buClrTx/>
              <a:defRPr/>
            </a:pPr>
            <a:r>
              <a:rPr lang="es-ES" sz="1800">
                <a:solidFill>
                  <a:srgbClr val="007774"/>
                </a:solidFill>
              </a:rPr>
              <a:t>    Funcional</a:t>
            </a:r>
          </a:p>
        </p:txBody>
      </p:sp>
      <p:sp>
        <p:nvSpPr>
          <p:cNvPr id="91142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5" grpId="0" animBg="1"/>
      <p:bldP spid="300036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1528763" y="549275"/>
            <a:ext cx="6086475" cy="425450"/>
          </a:xfrm>
          <a:prstGeom prst="rect">
            <a:avLst/>
          </a:prstGeom>
          <a:solidFill>
            <a:srgbClr val="E2FF8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Resumen Componentes Autonómicos Integradores</a:t>
            </a:r>
          </a:p>
        </p:txBody>
      </p:sp>
      <p:sp>
        <p:nvSpPr>
          <p:cNvPr id="301059" name="Text Box 3"/>
          <p:cNvSpPr txBox="1">
            <a:spLocks noChangeArrowheads="1"/>
          </p:cNvSpPr>
          <p:nvPr/>
        </p:nvSpPr>
        <p:spPr bwMode="auto">
          <a:xfrm>
            <a:off x="1966913" y="1700213"/>
            <a:ext cx="5210175" cy="4408487"/>
          </a:xfrm>
          <a:prstGeom prst="rect">
            <a:avLst/>
          </a:prstGeom>
          <a:solidFill>
            <a:srgbClr val="D7FEBA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Tx/>
              <a:buSzPct val="125000"/>
              <a:defRPr/>
            </a:pPr>
            <a:r>
              <a:rPr lang="es-ES_tradnl" sz="9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r>
              <a:rPr lang="es-ES_tradnl" b="0" dirty="0">
                <a:solidFill>
                  <a:srgbClr val="5674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Corteza cerebral y S. límbico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Clr>
                <a:srgbClr val="006666"/>
              </a:buClr>
              <a:buSzPct val="125000"/>
              <a:defRPr/>
            </a:pPr>
            <a:r>
              <a:rPr lang="es-ES_tradnl" sz="1800" b="0" dirty="0"/>
              <a:t>   Respuestas autonómicas a </a:t>
            </a:r>
            <a:r>
              <a:rPr lang="es-ES_tradnl" sz="1800" b="0" u="sng" dirty="0"/>
              <a:t>retos ambientales</a:t>
            </a:r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endParaRPr lang="es-ES_tradnl" sz="1000" b="0" dirty="0"/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r>
              <a:rPr lang="es-ES_tradnl" sz="1800" b="0" dirty="0"/>
              <a:t>  </a:t>
            </a:r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Hipotálamo</a:t>
            </a:r>
            <a:r>
              <a:rPr lang="es-ES_tradnl" sz="1800" b="0" dirty="0">
                <a:solidFill>
                  <a:srgbClr val="253200"/>
                </a:solidFill>
              </a:rPr>
              <a:t> </a:t>
            </a:r>
            <a:r>
              <a:rPr lang="es-ES_tradnl" sz="1800" b="0" dirty="0"/>
              <a:t>produce e integra respuestas      </a:t>
            </a:r>
          </a:p>
          <a:p>
            <a:pPr>
              <a:buClr>
                <a:srgbClr val="006666"/>
              </a:buClr>
              <a:buSzPct val="125000"/>
              <a:defRPr/>
            </a:pPr>
            <a:r>
              <a:rPr lang="es-ES_tradnl" sz="1800" b="0" dirty="0"/>
              <a:t>    autonómicas y endocrinas de </a:t>
            </a:r>
            <a:r>
              <a:rPr lang="es-ES_tradnl" sz="1800" b="0" u="sng" dirty="0"/>
              <a:t>supervivencia</a:t>
            </a:r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endParaRPr lang="es-ES_tradnl" sz="1000" b="0" dirty="0"/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Centros del tallo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800" b="0" dirty="0"/>
              <a:t>coordinan actividad de </a:t>
            </a:r>
          </a:p>
          <a:p>
            <a:pPr>
              <a:buClr>
                <a:srgbClr val="006666"/>
              </a:buClr>
              <a:buSzPct val="125000"/>
              <a:defRPr/>
            </a:pPr>
            <a:r>
              <a:rPr lang="es-ES_tradnl" sz="1800" b="0" dirty="0"/>
              <a:t>    </a:t>
            </a:r>
            <a:r>
              <a:rPr lang="es-ES_tradnl" sz="1800" b="0" u="sng" dirty="0"/>
              <a:t>sistemas individuales</a:t>
            </a:r>
          </a:p>
          <a:p>
            <a:pPr>
              <a:buClr>
                <a:srgbClr val="006666"/>
              </a:buClr>
              <a:buSzPct val="125000"/>
              <a:defRPr/>
            </a:pPr>
            <a:endParaRPr lang="es-ES_tradnl" sz="1000" b="0" dirty="0"/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r>
              <a:rPr lang="es-ES_tradnl" sz="1800" b="0" dirty="0"/>
              <a:t>  </a:t>
            </a:r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motoras </a:t>
            </a:r>
            <a:r>
              <a:rPr lang="es-ES_tradnl" sz="18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Pregl</a:t>
            </a:r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800" b="0" dirty="0"/>
              <a:t>modulan actividad</a:t>
            </a:r>
          </a:p>
          <a:p>
            <a:pPr>
              <a:buClr>
                <a:srgbClr val="006666"/>
              </a:buClr>
              <a:buSzPct val="125000"/>
              <a:defRPr/>
            </a:pPr>
            <a:r>
              <a:rPr lang="es-ES_tradnl" sz="1800" b="0" dirty="0"/>
              <a:t>    refleja en </a:t>
            </a:r>
            <a:r>
              <a:rPr lang="es-ES_tradnl" sz="1800" b="0" u="sng" dirty="0"/>
              <a:t>grandes segmentos corporales</a:t>
            </a:r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endParaRPr lang="es-ES_tradnl" sz="1000" b="0" dirty="0"/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r>
              <a:rPr lang="es-ES_tradnl" sz="1800" b="0" dirty="0"/>
              <a:t>  </a:t>
            </a:r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motoras </a:t>
            </a:r>
            <a:r>
              <a:rPr lang="es-ES_tradnl" sz="18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Posgl</a:t>
            </a:r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800" b="0" dirty="0"/>
              <a:t>integran actividad </a:t>
            </a:r>
          </a:p>
          <a:p>
            <a:pPr>
              <a:buClr>
                <a:srgbClr val="006666"/>
              </a:buClr>
              <a:buSzPct val="125000"/>
              <a:defRPr/>
            </a:pPr>
            <a:r>
              <a:rPr lang="es-ES_tradnl" sz="1800" b="0" dirty="0"/>
              <a:t>    refleja </a:t>
            </a:r>
            <a:r>
              <a:rPr lang="es-ES_tradnl" sz="1800" b="0" u="sng" dirty="0"/>
              <a:t>en órganos específicos</a:t>
            </a:r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endParaRPr lang="es-ES_tradnl" sz="1000" b="0" dirty="0"/>
          </a:p>
          <a:p>
            <a:pPr>
              <a:buClr>
                <a:srgbClr val="006666"/>
              </a:buClr>
              <a:buSzPct val="125000"/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locales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800" b="0" dirty="0"/>
              <a:t>integran reflejos </a:t>
            </a:r>
            <a:r>
              <a:rPr lang="es-ES_tradnl" sz="1800" b="0" u="sng" dirty="0"/>
              <a:t>dentro</a:t>
            </a:r>
            <a:r>
              <a:rPr lang="es-ES_tradnl" sz="1800" b="0" dirty="0"/>
              <a:t> de </a:t>
            </a:r>
          </a:p>
          <a:p>
            <a:pPr>
              <a:buClr>
                <a:srgbClr val="006666"/>
              </a:buClr>
              <a:buSzPct val="125000"/>
              <a:defRPr/>
            </a:pPr>
            <a:r>
              <a:rPr lang="es-ES_tradnl" sz="1800" b="0" dirty="0"/>
              <a:t>    órganos Ej. circuitos locales en intestino</a:t>
            </a:r>
          </a:p>
          <a:p>
            <a:pPr>
              <a:buClr>
                <a:srgbClr val="006666"/>
              </a:buClr>
              <a:buSzPct val="125000"/>
              <a:defRPr/>
            </a:pPr>
            <a:endParaRPr lang="es-ES_tradnl" sz="800" b="0" dirty="0"/>
          </a:p>
        </p:txBody>
      </p:sp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539750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1061" name="Text Box 5"/>
          <p:cNvSpPr txBox="1">
            <a:spLocks noChangeArrowheads="1"/>
          </p:cNvSpPr>
          <p:nvPr/>
        </p:nvSpPr>
        <p:spPr bwMode="auto">
          <a:xfrm>
            <a:off x="828675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es-ES_tradnl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1712082" y="1125538"/>
            <a:ext cx="57198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 sensorial en los siguientes niveles:</a:t>
            </a:r>
          </a:p>
        </p:txBody>
      </p:sp>
      <p:sp>
        <p:nvSpPr>
          <p:cNvPr id="92167" name="Text Box 3"/>
          <p:cNvSpPr txBox="1">
            <a:spLocks noChangeArrowheads="1"/>
          </p:cNvSpPr>
          <p:nvPr/>
        </p:nvSpPr>
        <p:spPr bwMode="auto">
          <a:xfrm>
            <a:off x="6789674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6" name="Text Box 6"/>
          <p:cNvSpPr txBox="1">
            <a:spLocks noChangeArrowheads="1"/>
          </p:cNvSpPr>
          <p:nvPr/>
        </p:nvSpPr>
        <p:spPr bwMode="auto">
          <a:xfrm>
            <a:off x="1814513" y="1541463"/>
            <a:ext cx="5514975" cy="3801041"/>
          </a:xfrm>
          <a:prstGeom prst="rect">
            <a:avLst/>
          </a:prstGeom>
          <a:solidFill>
            <a:srgbClr val="CCE8EA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Comic Sans MS" pitchFamily="66" charset="0"/>
              <a:buNone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</a:t>
            </a:r>
          </a:p>
          <a:p>
            <a:pPr>
              <a:buFont typeface="Comic Sans MS" pitchFamily="66" charset="0"/>
              <a:buNone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     </a:t>
            </a: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Tx/>
              <a:defRPr/>
            </a:pPr>
            <a:endParaRPr lang="es-ES_tradnl" sz="12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7774"/>
              </a:buClr>
              <a:buFont typeface="Comic Sans MS" pitchFamily="66" charset="0"/>
              <a:buNone/>
              <a:defRPr/>
            </a:pPr>
            <a:r>
              <a:rPr lang="es-ES_tradnl" sz="2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II</a:t>
            </a:r>
            <a:r>
              <a:rPr lang="es-ES_tradnl" sz="24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</a:t>
            </a:r>
            <a:r>
              <a:rPr lang="es-ES_tradnl" sz="2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Anatomía funcional SNA </a:t>
            </a:r>
          </a:p>
          <a:p>
            <a:pPr>
              <a:buClr>
                <a:srgbClr val="007774"/>
              </a:buClr>
              <a:buFont typeface="Comic Sans MS" pitchFamily="66" charset="0"/>
              <a:buNone/>
              <a:defRPr/>
            </a:pPr>
            <a:r>
              <a:rPr lang="es-ES_tradnl" sz="2400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20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3. Salida motora</a:t>
            </a:r>
            <a:endParaRPr lang="es-ES_tradnl" sz="2000" dirty="0" smtClean="0">
              <a:solidFill>
                <a:srgbClr val="0077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Tx/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</a:t>
            </a:r>
            <a:endParaRPr lang="es-ES_tradnl" sz="2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   </a:t>
            </a: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Neurotransmisión autonómica</a:t>
            </a:r>
          </a:p>
          <a:p>
            <a:pPr>
              <a:defRPr/>
            </a:pPr>
            <a:endParaRPr lang="es-ES_tradnl" sz="1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   Acciones autonómicas en órganos y tejidos </a:t>
            </a:r>
          </a:p>
          <a:p>
            <a:pPr>
              <a:defRPr/>
            </a:pPr>
            <a:endParaRPr lang="es-ES_tradnl" sz="1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       </a:t>
            </a:r>
            <a:r>
              <a:rPr lang="es-ES_tradnl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Farmacotoxicología</a:t>
            </a: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autonómica</a:t>
            </a:r>
          </a:p>
          <a:p>
            <a:pPr>
              <a:defRPr/>
            </a:pPr>
            <a:endParaRPr lang="es-ES_tradnl" sz="18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     Clínica autonómica</a:t>
            </a:r>
          </a:p>
          <a:p>
            <a:pPr>
              <a:defRPr/>
            </a:pPr>
            <a:endParaRPr lang="es-ES_tradnl" sz="900" b="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1835150" y="908050"/>
            <a:ext cx="13414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Sigue…</a:t>
            </a:r>
          </a:p>
        </p:txBody>
      </p:sp>
      <p:sp>
        <p:nvSpPr>
          <p:cNvPr id="93188" name="Text Box 3"/>
          <p:cNvSpPr txBox="1">
            <a:spLocks noChangeArrowheads="1"/>
          </p:cNvSpPr>
          <p:nvPr/>
        </p:nvSpPr>
        <p:spPr bwMode="auto">
          <a:xfrm>
            <a:off x="683895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Tx/>
            </a:pPr>
            <a:r>
              <a:rPr lang="es-ES_tradnl" sz="1200" b="0" dirty="0">
                <a:solidFill>
                  <a:schemeClr val="bg2"/>
                </a:solidFill>
                <a:latin typeface="Times New Roman" pitchFamily="18" charset="0"/>
              </a:rPr>
              <a:t>Ximena Páez Medicina ULA </a:t>
            </a:r>
            <a:r>
              <a:rPr lang="es-ES_tradnl" sz="1200" b="0" dirty="0" smtClean="0">
                <a:solidFill>
                  <a:schemeClr val="bg2"/>
                </a:solidFill>
                <a:latin typeface="Times New Roman" pitchFamily="18" charset="0"/>
              </a:rPr>
              <a:t>2015</a:t>
            </a:r>
            <a:endParaRPr lang="es-ES_tradnl" sz="1200" b="0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s-ES_tradnl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s-ES_tradnl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7167</TotalTime>
  <Words>5321</Words>
  <Application>Microsoft Office PowerPoint</Application>
  <PresentationFormat>Presentación en pantalla (4:3)</PresentationFormat>
  <Paragraphs>2030</Paragraphs>
  <Slides>94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94</vt:i4>
      </vt:variant>
    </vt:vector>
  </HeadingPairs>
  <TitlesOfParts>
    <vt:vector size="95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The houze!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505</cp:revision>
  <dcterms:created xsi:type="dcterms:W3CDTF">2008-10-26T17:07:44Z</dcterms:created>
  <dcterms:modified xsi:type="dcterms:W3CDTF">2015-09-28T19:28:15Z</dcterms:modified>
</cp:coreProperties>
</file>