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1" r:id="rId2"/>
    <p:sldId id="458" r:id="rId3"/>
    <p:sldId id="422" r:id="rId4"/>
    <p:sldId id="423" r:id="rId5"/>
    <p:sldId id="424" r:id="rId6"/>
    <p:sldId id="391" r:id="rId7"/>
    <p:sldId id="392" r:id="rId8"/>
    <p:sldId id="418" r:id="rId9"/>
    <p:sldId id="433" r:id="rId10"/>
    <p:sldId id="432" r:id="rId11"/>
    <p:sldId id="454" r:id="rId12"/>
    <p:sldId id="408" r:id="rId13"/>
    <p:sldId id="434" r:id="rId14"/>
    <p:sldId id="419" r:id="rId15"/>
    <p:sldId id="435" r:id="rId16"/>
    <p:sldId id="413" r:id="rId17"/>
    <p:sldId id="403" r:id="rId18"/>
    <p:sldId id="397" r:id="rId19"/>
    <p:sldId id="371" r:id="rId20"/>
    <p:sldId id="427" r:id="rId21"/>
    <p:sldId id="364" r:id="rId22"/>
    <p:sldId id="394" r:id="rId23"/>
    <p:sldId id="263" r:id="rId24"/>
    <p:sldId id="411" r:id="rId25"/>
    <p:sldId id="386" r:id="rId26"/>
    <p:sldId id="455" r:id="rId27"/>
    <p:sldId id="378" r:id="rId28"/>
    <p:sldId id="278" r:id="rId29"/>
    <p:sldId id="354" r:id="rId30"/>
    <p:sldId id="420" r:id="rId31"/>
    <p:sldId id="366" r:id="rId32"/>
    <p:sldId id="404" r:id="rId33"/>
    <p:sldId id="447" r:id="rId34"/>
    <p:sldId id="448" r:id="rId35"/>
    <p:sldId id="267" r:id="rId36"/>
    <p:sldId id="383" r:id="rId37"/>
    <p:sldId id="380" r:id="rId38"/>
    <p:sldId id="381" r:id="rId39"/>
    <p:sldId id="382" r:id="rId40"/>
    <p:sldId id="372" r:id="rId41"/>
    <p:sldId id="376" r:id="rId42"/>
    <p:sldId id="377" r:id="rId43"/>
    <p:sldId id="449" r:id="rId44"/>
    <p:sldId id="450" r:id="rId45"/>
    <p:sldId id="339" r:id="rId46"/>
    <p:sldId id="452" r:id="rId47"/>
    <p:sldId id="451" r:id="rId48"/>
    <p:sldId id="385" r:id="rId49"/>
    <p:sldId id="414" r:id="rId50"/>
    <p:sldId id="445" r:id="rId51"/>
    <p:sldId id="272" r:id="rId52"/>
    <p:sldId id="443" r:id="rId53"/>
    <p:sldId id="444" r:id="rId54"/>
    <p:sldId id="409" r:id="rId55"/>
    <p:sldId id="365" r:id="rId56"/>
    <p:sldId id="396" r:id="rId57"/>
    <p:sldId id="412" r:id="rId58"/>
    <p:sldId id="389" r:id="rId59"/>
    <p:sldId id="379" r:id="rId60"/>
    <p:sldId id="357" r:id="rId61"/>
    <p:sldId id="375" r:id="rId62"/>
    <p:sldId id="314" r:id="rId63"/>
    <p:sldId id="345" r:id="rId64"/>
    <p:sldId id="355" r:id="rId65"/>
    <p:sldId id="388" r:id="rId66"/>
    <p:sldId id="390" r:id="rId67"/>
    <p:sldId id="456" r:id="rId68"/>
    <p:sldId id="346" r:id="rId69"/>
    <p:sldId id="374" r:id="rId70"/>
    <p:sldId id="442" r:id="rId71"/>
    <p:sldId id="341" r:id="rId72"/>
    <p:sldId id="347" r:id="rId73"/>
    <p:sldId id="457" r:id="rId74"/>
    <p:sldId id="387" r:id="rId75"/>
    <p:sldId id="429" r:id="rId76"/>
    <p:sldId id="425" r:id="rId77"/>
    <p:sldId id="283" r:id="rId78"/>
    <p:sldId id="415" r:id="rId79"/>
    <p:sldId id="430" r:id="rId80"/>
    <p:sldId id="437" r:id="rId81"/>
    <p:sldId id="438" r:id="rId82"/>
    <p:sldId id="439" r:id="rId83"/>
    <p:sldId id="398" r:id="rId84"/>
    <p:sldId id="399" r:id="rId85"/>
    <p:sldId id="400" r:id="rId86"/>
    <p:sldId id="401" r:id="rId87"/>
    <p:sldId id="402" r:id="rId88"/>
    <p:sldId id="440" r:id="rId89"/>
    <p:sldId id="446" r:id="rId90"/>
  </p:sldIdLst>
  <p:sldSz cx="9144000" cy="6858000" type="screen4x3"/>
  <p:notesSz cx="6858000" cy="9144000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9DF"/>
    <a:srgbClr val="FF5050"/>
    <a:srgbClr val="FFCDEA"/>
    <a:srgbClr val="CC0099"/>
    <a:srgbClr val="DCEFF0"/>
    <a:srgbClr val="A3D5D9"/>
    <a:srgbClr val="85C8CD"/>
    <a:srgbClr val="A3FBAB"/>
    <a:srgbClr val="FD8DCD"/>
    <a:srgbClr val="AF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6" autoAdjust="0"/>
    <p:restoredTop sz="94660"/>
  </p:normalViewPr>
  <p:slideViewPr>
    <p:cSldViewPr showGuides="1">
      <p:cViewPr>
        <p:scale>
          <a:sx n="66" d="100"/>
          <a:sy n="66" d="100"/>
        </p:scale>
        <p:origin x="-4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562F5-FE9C-4ADE-8A53-A3803405DDA3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305593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74772-8468-4CF1-9DA1-733D6D8187D1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273332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14B3A-FF4F-49BE-9D96-51F1A370B0D8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425942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D0C31-9C29-46A2-8417-A3DE12ABC701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256696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C2204-D378-4A93-AE36-730D4517A55C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1069942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C2F16-6BCC-4D04-9D3A-D28D09EE56B4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161152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84321-221C-4AE7-B771-237D2217BB53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382766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2155D-8EEF-4DE1-9274-950BBCDF2BB3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262400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02752-641B-4D48-8E2B-8DBD4DB12CA1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106552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22419-37B4-4728-B669-5B1FE6D95952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244552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F7117-C6B2-4623-B5F1-CE4F0DD3CDE6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99047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modificar el estilo de texto del patrón</a:t>
            </a:r>
          </a:p>
          <a:p>
            <a:pPr lvl="1"/>
            <a:r>
              <a:rPr lang="es-ES_tradnl" altLang="es-VE" smtClean="0"/>
              <a:t>Segundo nivel</a:t>
            </a:r>
          </a:p>
          <a:p>
            <a:pPr lvl="2"/>
            <a:r>
              <a:rPr lang="es-ES_tradnl" altLang="es-VE" smtClean="0"/>
              <a:t>Tercer nivel</a:t>
            </a:r>
          </a:p>
          <a:p>
            <a:pPr lvl="3"/>
            <a:r>
              <a:rPr lang="es-ES_tradnl" altLang="es-VE" smtClean="0"/>
              <a:t>Cuarto nivel</a:t>
            </a:r>
          </a:p>
          <a:p>
            <a:pPr lvl="4"/>
            <a:r>
              <a:rPr lang="es-ES_tradnl" altLang="es-VE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8EA19DE1-DAE8-49C4-A652-BE74952F2129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altLang="es-VE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>
              <a:defRPr/>
            </a:pPr>
            <a:endParaRPr lang="es-ES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altLang="es-VE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>
              <a:defRPr/>
            </a:pPr>
            <a:r>
              <a:rPr lang="es-ES" altLang="es-VE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>
              <a:defRPr/>
            </a:pPr>
            <a:r>
              <a:rPr lang="es-ES" altLang="es-VE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altLang="es-VE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altLang="es-VE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altLang="es-VE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altLang="es-VE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altLang="es-VE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>
              <a:defRPr/>
            </a:pPr>
            <a:endParaRPr lang="es-ES" altLang="es-VE" sz="9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5" descr="Frightened Cat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7" b="29062"/>
          <a:stretch>
            <a:fillRect/>
          </a:stretch>
        </p:blipFill>
        <p:spPr bwMode="auto">
          <a:xfrm>
            <a:off x="5724525" y="4581525"/>
            <a:ext cx="2519363" cy="1685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2357438" y="3940175"/>
            <a:ext cx="4378325" cy="7905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Vía eferente motora visceral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SN periférico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2190750" y="1968500"/>
            <a:ext cx="4713288" cy="1768475"/>
          </a:xfrm>
          <a:prstGeom prst="rect">
            <a:avLst/>
          </a:prstGeom>
          <a:solidFill>
            <a:srgbClr val="FECE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600" b="0">
                <a:effectLst>
                  <a:outerShdw blurRad="38100" dist="38100" dir="2700000" algn="tl">
                    <a:srgbClr val="FFFFFF"/>
                  </a:outerShdw>
                </a:effectLst>
              </a:rPr>
              <a:t>Salida Motora</a:t>
            </a:r>
          </a:p>
          <a:p>
            <a:pPr>
              <a:defRPr/>
            </a:pPr>
            <a:endParaRPr lang="es-ES_tradnl" altLang="es-VE" sz="16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Divisiones</a:t>
            </a:r>
            <a:r>
              <a:rPr lang="es-ES_tradnl" altLang="es-VE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 y Parasimpática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6815138" y="428625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94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 animBg="1"/>
      <p:bldP spid="1894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019925" y="333375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pic>
        <p:nvPicPr>
          <p:cNvPr id="214023" name="Picture 7" descr="autonomic_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7" t="16496" r="31291" b="51219"/>
          <a:stretch>
            <a:fillRect/>
          </a:stretch>
        </p:blipFill>
        <p:spPr bwMode="auto">
          <a:xfrm>
            <a:off x="539750" y="765175"/>
            <a:ext cx="3744913" cy="23034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024" name="Picture 8" descr="autonomic_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86" t="54092" r="18675" b="2873"/>
          <a:stretch>
            <a:fillRect/>
          </a:stretch>
        </p:blipFill>
        <p:spPr bwMode="auto">
          <a:xfrm>
            <a:off x="4992258" y="2636912"/>
            <a:ext cx="2319338" cy="33845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864034" y="3140968"/>
            <a:ext cx="2915878" cy="584775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altLang="es-VE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4355976" y="1505742"/>
            <a:ext cx="16129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Reposo y </a:t>
            </a:r>
          </a:p>
          <a:p>
            <a:pPr algn="l">
              <a:defRPr/>
            </a:pPr>
            <a:r>
              <a:rPr lang="es-ES_tradnl" altLang="es-V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digestión</a:t>
            </a:r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5169052" y="6093296"/>
            <a:ext cx="2089033" cy="584775"/>
          </a:xfrm>
          <a:prstGeom prst="rect">
            <a:avLst/>
          </a:prstGeom>
          <a:solidFill>
            <a:srgbClr val="FD8DC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214028" name="Text Box 12"/>
          <p:cNvSpPr txBox="1">
            <a:spLocks noChangeArrowheads="1"/>
          </p:cNvSpPr>
          <p:nvPr/>
        </p:nvSpPr>
        <p:spPr bwMode="auto">
          <a:xfrm>
            <a:off x="7375894" y="3889194"/>
            <a:ext cx="1377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Pelear o</a:t>
            </a:r>
          </a:p>
          <a:p>
            <a:pPr algn="l">
              <a:defRPr/>
            </a:pPr>
            <a:r>
              <a:rPr lang="es-ES_tradnl" altLang="es-VE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correr</a:t>
            </a:r>
          </a:p>
        </p:txBody>
      </p:sp>
      <p:sp>
        <p:nvSpPr>
          <p:cNvPr id="11273" name="Text Box 4"/>
          <p:cNvSpPr txBox="1">
            <a:spLocks noChangeArrowheads="1"/>
          </p:cNvSpPr>
          <p:nvPr/>
        </p:nvSpPr>
        <p:spPr bwMode="auto">
          <a:xfrm>
            <a:off x="94392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5791200" y="333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14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4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214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5" grpId="0" animBg="1"/>
      <p:bldP spid="214026" grpId="0"/>
      <p:bldP spid="214027" grpId="0" animBg="1"/>
      <p:bldP spid="2140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1958975" y="1268413"/>
            <a:ext cx="5224463" cy="9747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r>
              <a:rPr lang="es-ES_tradnl" altLang="es-VE" sz="2800" b="0">
                <a:latin typeface="Comic Sans MS" pitchFamily="66" charset="0"/>
              </a:rPr>
              <a:t>SNA responde para mantener </a:t>
            </a:r>
          </a:p>
          <a:p>
            <a:pPr algn="ctr"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r>
              <a:rPr lang="es-ES_tradnl" altLang="es-VE" sz="2800" b="0">
                <a:latin typeface="Comic Sans MS" pitchFamily="66" charset="0"/>
              </a:rPr>
              <a:t>Homeostasis</a:t>
            </a:r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5867400" y="6137275"/>
            <a:ext cx="12207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 b="0">
                <a:effectLst>
                  <a:outerShdw blurRad="38100" dist="38100" dir="2700000" algn="tl">
                    <a:srgbClr val="C0C0C0"/>
                  </a:outerShdw>
                </a:effectLst>
              </a:rPr>
              <a:t>www.colorado.edu</a:t>
            </a:r>
          </a:p>
        </p:txBody>
      </p:sp>
      <p:pic>
        <p:nvPicPr>
          <p:cNvPr id="164887" name="Picture 23" descr="simpatico vs parasimpa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3" r="6204"/>
          <a:stretch>
            <a:fillRect/>
          </a:stretch>
        </p:blipFill>
        <p:spPr bwMode="auto">
          <a:xfrm>
            <a:off x="2268538" y="2493963"/>
            <a:ext cx="4679950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24"/>
          <p:cNvSpPr>
            <a:spLocks noChangeArrowheads="1"/>
          </p:cNvSpPr>
          <p:nvPr/>
        </p:nvSpPr>
        <p:spPr bwMode="auto">
          <a:xfrm>
            <a:off x="2916238" y="2439988"/>
            <a:ext cx="3167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294" name="Rectangle 26"/>
          <p:cNvSpPr>
            <a:spLocks noChangeArrowheads="1"/>
          </p:cNvSpPr>
          <p:nvPr/>
        </p:nvSpPr>
        <p:spPr bwMode="auto">
          <a:xfrm>
            <a:off x="5940425" y="5751513"/>
            <a:ext cx="12969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295" name="Rectangle 27"/>
          <p:cNvSpPr>
            <a:spLocks noChangeArrowheads="1"/>
          </p:cNvSpPr>
          <p:nvPr/>
        </p:nvSpPr>
        <p:spPr bwMode="auto">
          <a:xfrm>
            <a:off x="4356100" y="5248275"/>
            <a:ext cx="28082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64892" name="Rectangle 28"/>
          <p:cNvSpPr>
            <a:spLocks noChangeArrowheads="1"/>
          </p:cNvSpPr>
          <p:nvPr/>
        </p:nvSpPr>
        <p:spPr bwMode="auto">
          <a:xfrm>
            <a:off x="2268538" y="5175250"/>
            <a:ext cx="28781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altLang="es-VE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893" name="Text Box 29"/>
          <p:cNvSpPr txBox="1">
            <a:spLocks noChangeArrowheads="1"/>
          </p:cNvSpPr>
          <p:nvPr/>
        </p:nvSpPr>
        <p:spPr bwMode="auto">
          <a:xfrm>
            <a:off x="5003800" y="5080000"/>
            <a:ext cx="1377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Pelear o</a:t>
            </a:r>
          </a:p>
          <a:p>
            <a:pPr algn="l">
              <a:defRPr/>
            </a:pPr>
            <a:r>
              <a:rPr lang="es-ES_tradnl" altLang="es-VE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correr</a:t>
            </a:r>
          </a:p>
        </p:txBody>
      </p:sp>
      <p:sp>
        <p:nvSpPr>
          <p:cNvPr id="12298" name="Rectangle 30"/>
          <p:cNvSpPr>
            <a:spLocks noChangeArrowheads="1"/>
          </p:cNvSpPr>
          <p:nvPr/>
        </p:nvSpPr>
        <p:spPr bwMode="auto">
          <a:xfrm rot="1120942">
            <a:off x="2554288" y="4038600"/>
            <a:ext cx="1579562" cy="212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299" name="Rectangle 31"/>
          <p:cNvSpPr>
            <a:spLocks noChangeArrowheads="1"/>
          </p:cNvSpPr>
          <p:nvPr/>
        </p:nvSpPr>
        <p:spPr bwMode="auto">
          <a:xfrm rot="-1251047">
            <a:off x="5102225" y="4010025"/>
            <a:ext cx="1385888" cy="236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64896" name="Text Box 32"/>
          <p:cNvSpPr txBox="1">
            <a:spLocks noChangeArrowheads="1"/>
          </p:cNvSpPr>
          <p:nvPr/>
        </p:nvSpPr>
        <p:spPr bwMode="auto">
          <a:xfrm rot="1202688">
            <a:off x="2482850" y="3975100"/>
            <a:ext cx="1778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64897" name="Text Box 33"/>
          <p:cNvSpPr txBox="1">
            <a:spLocks noChangeArrowheads="1"/>
          </p:cNvSpPr>
          <p:nvPr/>
        </p:nvSpPr>
        <p:spPr bwMode="auto">
          <a:xfrm rot="-1156382">
            <a:off x="5226050" y="3951288"/>
            <a:ext cx="1243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64898" name="Text Box 34"/>
          <p:cNvSpPr txBox="1">
            <a:spLocks noChangeArrowheads="1"/>
          </p:cNvSpPr>
          <p:nvPr/>
        </p:nvSpPr>
        <p:spPr bwMode="auto">
          <a:xfrm>
            <a:off x="2743200" y="5105400"/>
            <a:ext cx="16129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Reposo y </a:t>
            </a:r>
          </a:p>
          <a:p>
            <a:pPr algn="l">
              <a:defRPr/>
            </a:pPr>
            <a:r>
              <a:rPr lang="es-ES_tradnl" altLang="es-VE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digestión</a:t>
            </a:r>
          </a:p>
        </p:txBody>
      </p:sp>
      <p:sp>
        <p:nvSpPr>
          <p:cNvPr id="164899" name="Rectangle 35"/>
          <p:cNvSpPr>
            <a:spLocks noChangeArrowheads="1"/>
          </p:cNvSpPr>
          <p:nvPr/>
        </p:nvSpPr>
        <p:spPr bwMode="auto">
          <a:xfrm>
            <a:off x="2195513" y="2417763"/>
            <a:ext cx="4824412" cy="36734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64900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901" name="Text Box 37"/>
          <p:cNvSpPr txBox="1">
            <a:spLocks noChangeArrowheads="1"/>
          </p:cNvSpPr>
          <p:nvPr/>
        </p:nvSpPr>
        <p:spPr bwMode="auto">
          <a:xfrm>
            <a:off x="9001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903" name="Text Box 39"/>
          <p:cNvSpPr txBox="1">
            <a:spLocks noChangeArrowheads="1"/>
          </p:cNvSpPr>
          <p:nvPr/>
        </p:nvSpPr>
        <p:spPr bwMode="auto">
          <a:xfrm>
            <a:off x="6948488" y="404813"/>
            <a:ext cx="172739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altLang="es-VE" sz="1800" dirty="0">
                <a:solidFill>
                  <a:srgbClr val="007774"/>
                </a:solidFill>
              </a:rPr>
              <a:t>II. Anatomía </a:t>
            </a:r>
          </a:p>
          <a:p>
            <a:pPr algn="l">
              <a:defRPr/>
            </a:pPr>
            <a:r>
              <a:rPr lang="es-ES" altLang="es-VE" sz="1800" dirty="0" smtClean="0">
                <a:solidFill>
                  <a:srgbClr val="007774"/>
                </a:solidFill>
              </a:rPr>
              <a:t>     Funcional               </a:t>
            </a:r>
            <a:endParaRPr lang="es-ES" altLang="es-VE" sz="1800" dirty="0">
              <a:solidFill>
                <a:srgbClr val="007774"/>
              </a:solidFill>
            </a:endParaRPr>
          </a:p>
        </p:txBody>
      </p:sp>
      <p:sp>
        <p:nvSpPr>
          <p:cNvPr id="1230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4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4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9" grpId="0" animBg="1"/>
      <p:bldP spid="164893" grpId="0"/>
      <p:bldP spid="164896" grpId="0"/>
      <p:bldP spid="164897" grpId="0"/>
      <p:bldP spid="164898" grpId="0"/>
      <p:bldP spid="164898" grpId="1"/>
      <p:bldP spid="1648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900113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13316" name="Picture 13" descr="DIF EN EFERENTES MOTORES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6" t="3732" r="33879" b="4144"/>
          <a:stretch>
            <a:fillRect/>
          </a:stretch>
        </p:blipFill>
        <p:spPr bwMode="auto">
          <a:xfrm>
            <a:off x="4498975" y="1125538"/>
            <a:ext cx="1800225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509" name="Text Box 21"/>
          <p:cNvSpPr txBox="1">
            <a:spLocks noChangeArrowheads="1"/>
          </p:cNvSpPr>
          <p:nvPr/>
        </p:nvSpPr>
        <p:spPr bwMode="auto">
          <a:xfrm>
            <a:off x="4930775" y="5949950"/>
            <a:ext cx="8413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Efector</a:t>
            </a:r>
          </a:p>
        </p:txBody>
      </p:sp>
      <p:sp>
        <p:nvSpPr>
          <p:cNvPr id="13318" name="Rectangle 22"/>
          <p:cNvSpPr>
            <a:spLocks noChangeArrowheads="1"/>
          </p:cNvSpPr>
          <p:nvPr/>
        </p:nvSpPr>
        <p:spPr bwMode="auto">
          <a:xfrm>
            <a:off x="4498975" y="1123950"/>
            <a:ext cx="576263" cy="3457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1517" name="Text Box 29"/>
          <p:cNvSpPr txBox="1">
            <a:spLocks noChangeArrowheads="1"/>
          </p:cNvSpPr>
          <p:nvPr/>
        </p:nvSpPr>
        <p:spPr bwMode="auto">
          <a:xfrm>
            <a:off x="2411413" y="5013325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91520" name="Text Box 32"/>
          <p:cNvSpPr txBox="1">
            <a:spLocks noChangeArrowheads="1"/>
          </p:cNvSpPr>
          <p:nvPr/>
        </p:nvSpPr>
        <p:spPr bwMode="auto">
          <a:xfrm>
            <a:off x="6372225" y="3068638"/>
            <a:ext cx="1379538" cy="1216025"/>
          </a:xfrm>
          <a:prstGeom prst="rect">
            <a:avLst/>
          </a:prstGeom>
          <a:solidFill>
            <a:srgbClr val="FC9AD2"/>
          </a:solidFill>
          <a:ln w="28575" algn="ctr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Salida </a:t>
            </a:r>
          </a:p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Motora</a:t>
            </a:r>
          </a:p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1547813" y="1557338"/>
            <a:ext cx="3189287" cy="1216025"/>
          </a:xfrm>
          <a:prstGeom prst="rect">
            <a:avLst/>
          </a:prstGeom>
          <a:solidFill>
            <a:srgbClr val="E1F2F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Neuronas motoras </a:t>
            </a:r>
          </a:p>
          <a:p>
            <a:pPr>
              <a:buClr>
                <a:schemeClr val="tx1"/>
              </a:buClr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autonómicas</a:t>
            </a:r>
          </a:p>
          <a:p>
            <a:pPr>
              <a:buClr>
                <a:schemeClr val="tx1"/>
              </a:buClr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que van a la periferia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1403350" y="2997200"/>
            <a:ext cx="3361818" cy="14619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es-ES" altLang="es-VE" sz="2000" b="0" dirty="0">
                <a:solidFill>
                  <a:schemeClr val="tx2"/>
                </a:solidFill>
                <a:latin typeface="Comic Sans MS" pitchFamily="66" charset="0"/>
              </a:rPr>
              <a:t>Cadena de </a:t>
            </a:r>
            <a:r>
              <a:rPr lang="es-ES" altLang="es-VE" sz="2000" dirty="0">
                <a:solidFill>
                  <a:schemeClr val="tx2"/>
                </a:solidFill>
                <a:latin typeface="Comic Sans MS" pitchFamily="66" charset="0"/>
              </a:rPr>
              <a:t>dos neuronas</a:t>
            </a:r>
            <a:r>
              <a:rPr lang="es-ES" altLang="es-VE" sz="2000" b="0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solidFill>
                  <a:schemeClr val="tx2"/>
                </a:solidFill>
                <a:latin typeface="Comic Sans MS" pitchFamily="66" charset="0"/>
              </a:rPr>
              <a:t>   pre y </a:t>
            </a:r>
            <a:r>
              <a:rPr lang="es-ES" altLang="es-VE" sz="2000" b="0" dirty="0" err="1" smtClean="0">
                <a:solidFill>
                  <a:schemeClr val="tx2"/>
                </a:solidFill>
                <a:latin typeface="Comic Sans MS" pitchFamily="66" charset="0"/>
              </a:rPr>
              <a:t>posganglionar</a:t>
            </a:r>
            <a:endParaRPr lang="es-ES" altLang="es-VE" sz="2000" b="0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1200" b="0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es-ES" altLang="es-VE" sz="2000" b="0" dirty="0">
                <a:solidFill>
                  <a:schemeClr val="tx2"/>
                </a:solidFill>
                <a:latin typeface="Comic Sans MS" pitchFamily="66" charset="0"/>
              </a:rPr>
              <a:t>Sinapsis en ganglios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900" b="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3323" name="Rectangle 33"/>
          <p:cNvSpPr>
            <a:spLocks noChangeArrowheads="1"/>
          </p:cNvSpPr>
          <p:nvPr/>
        </p:nvSpPr>
        <p:spPr bwMode="auto">
          <a:xfrm>
            <a:off x="5867400" y="3213100"/>
            <a:ext cx="431800" cy="295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1524" name="Line 36"/>
          <p:cNvSpPr>
            <a:spLocks noChangeShapeType="1"/>
          </p:cNvSpPr>
          <p:nvPr/>
        </p:nvSpPr>
        <p:spPr bwMode="auto">
          <a:xfrm flipH="1" flipV="1">
            <a:off x="5507038" y="4510088"/>
            <a:ext cx="865187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25" name="Line 37"/>
          <p:cNvSpPr>
            <a:spLocks noChangeShapeType="1"/>
          </p:cNvSpPr>
          <p:nvPr/>
        </p:nvSpPr>
        <p:spPr bwMode="auto">
          <a:xfrm flipH="1">
            <a:off x="5435600" y="4868863"/>
            <a:ext cx="107950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26" name="Text Box 38"/>
          <p:cNvSpPr txBox="1">
            <a:spLocks noChangeArrowheads="1"/>
          </p:cNvSpPr>
          <p:nvPr/>
        </p:nvSpPr>
        <p:spPr bwMode="auto">
          <a:xfrm>
            <a:off x="6372225" y="4581525"/>
            <a:ext cx="1944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91527" name="Line 39"/>
          <p:cNvSpPr>
            <a:spLocks noChangeShapeType="1"/>
          </p:cNvSpPr>
          <p:nvPr/>
        </p:nvSpPr>
        <p:spPr bwMode="auto">
          <a:xfrm flipV="1">
            <a:off x="3851275" y="4365625"/>
            <a:ext cx="1368425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28" name="Line 40"/>
          <p:cNvSpPr>
            <a:spLocks noChangeShapeType="1"/>
          </p:cNvSpPr>
          <p:nvPr/>
        </p:nvSpPr>
        <p:spPr bwMode="auto">
          <a:xfrm flipV="1">
            <a:off x="3851275" y="5229225"/>
            <a:ext cx="1368425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29" name="Oval 41"/>
          <p:cNvSpPr>
            <a:spLocks noChangeArrowheads="1"/>
          </p:cNvSpPr>
          <p:nvPr/>
        </p:nvSpPr>
        <p:spPr bwMode="auto">
          <a:xfrm>
            <a:off x="5219700" y="4292600"/>
            <a:ext cx="287338" cy="288925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1530" name="Oval 42"/>
          <p:cNvSpPr>
            <a:spLocks noChangeArrowheads="1"/>
          </p:cNvSpPr>
          <p:nvPr/>
        </p:nvSpPr>
        <p:spPr bwMode="auto">
          <a:xfrm>
            <a:off x="5364163" y="4795838"/>
            <a:ext cx="287337" cy="288925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33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17" grpId="0"/>
      <p:bldP spid="191491" grpId="0" animBg="1"/>
      <p:bldP spid="191524" grpId="0" animBg="1"/>
      <p:bldP spid="191525" grpId="0" animBg="1"/>
      <p:bldP spid="191526" grpId="0"/>
      <p:bldP spid="191527" grpId="0" animBg="1"/>
      <p:bldP spid="191528" grpId="0" animBg="1"/>
      <p:bldP spid="191529" grpId="0" animBg="1"/>
      <p:bldP spid="1915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6084888" y="549275"/>
            <a:ext cx="2392362" cy="485775"/>
          </a:xfrm>
          <a:prstGeom prst="rect">
            <a:avLst/>
          </a:prstGeom>
          <a:solidFill>
            <a:srgbClr val="FECAE8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007774"/>
              </a:buCl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Salida motora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850900" y="9382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1139825" y="938213"/>
            <a:ext cx="781050" cy="14462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  <a:p>
            <a:pPr algn="l">
              <a:defRPr/>
            </a:pP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971550" y="1741488"/>
            <a:ext cx="2955925" cy="391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4400">
                <a:latin typeface="Comic Sans MS" pitchFamily="66" charset="0"/>
              </a:rPr>
              <a:t>SNC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44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24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9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latin typeface="Comic Sans MS" pitchFamily="66" charset="0"/>
              </a:rPr>
              <a:t>Cadena autonómica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24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24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4400">
                <a:latin typeface="Comic Sans MS" pitchFamily="66" charset="0"/>
              </a:rPr>
              <a:t>Efectores</a:t>
            </a:r>
          </a:p>
        </p:txBody>
      </p:sp>
      <p:sp>
        <p:nvSpPr>
          <p:cNvPr id="176136" name="Oval 8"/>
          <p:cNvSpPr>
            <a:spLocks noChangeArrowheads="1"/>
          </p:cNvSpPr>
          <p:nvPr/>
        </p:nvSpPr>
        <p:spPr bwMode="auto">
          <a:xfrm>
            <a:off x="4719638" y="1557338"/>
            <a:ext cx="2016125" cy="129698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6137" name="Oval 9"/>
          <p:cNvSpPr>
            <a:spLocks noChangeArrowheads="1"/>
          </p:cNvSpPr>
          <p:nvPr/>
        </p:nvSpPr>
        <p:spPr bwMode="auto">
          <a:xfrm>
            <a:off x="4646613" y="3357563"/>
            <a:ext cx="2160587" cy="151288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4730750" y="1628775"/>
            <a:ext cx="20320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Cuerpos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N. Preganglionares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20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latin typeface="Comic Sans MS" pitchFamily="66" charset="0"/>
              </a:rPr>
              <a:t>SNC</a:t>
            </a:r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4686300" y="3429000"/>
            <a:ext cx="21193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Cuerpos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N. </a:t>
            </a:r>
            <a:r>
              <a:rPr lang="es-ES" altLang="es-VE" sz="1600" dirty="0" err="1" smtClean="0">
                <a:latin typeface="Comic Sans MS" pitchFamily="66" charset="0"/>
              </a:rPr>
              <a:t>Posganglionares</a:t>
            </a:r>
            <a:endParaRPr lang="es-ES" altLang="es-VE" sz="160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80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 dirty="0">
                <a:latin typeface="Comic Sans MS" pitchFamily="66" charset="0"/>
              </a:rPr>
              <a:t>FUERA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 dirty="0">
                <a:latin typeface="Comic Sans MS" pitchFamily="66" charset="0"/>
              </a:rPr>
              <a:t>SNC</a:t>
            </a: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4764088" y="5402263"/>
            <a:ext cx="1895475" cy="547687"/>
          </a:xfrm>
          <a:prstGeom prst="rect">
            <a:avLst/>
          </a:prstGeom>
          <a:solidFill>
            <a:srgbClr val="FFCDE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latin typeface="Comic Sans MS" pitchFamily="66" charset="0"/>
              </a:rPr>
              <a:t>Efectores</a:t>
            </a:r>
          </a:p>
        </p:txBody>
      </p:sp>
      <p:sp>
        <p:nvSpPr>
          <p:cNvPr id="176142" name="Line 14"/>
          <p:cNvSpPr>
            <a:spLocks noChangeShapeType="1"/>
          </p:cNvSpPr>
          <p:nvPr/>
        </p:nvSpPr>
        <p:spPr bwMode="auto">
          <a:xfrm>
            <a:off x="5727700" y="2854325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3" name="Line 15"/>
          <p:cNvSpPr>
            <a:spLocks noChangeShapeType="1"/>
          </p:cNvSpPr>
          <p:nvPr/>
        </p:nvSpPr>
        <p:spPr bwMode="auto">
          <a:xfrm flipH="1">
            <a:off x="5438775" y="2854325"/>
            <a:ext cx="1444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4" name="Line 16"/>
          <p:cNvSpPr>
            <a:spLocks noChangeShapeType="1"/>
          </p:cNvSpPr>
          <p:nvPr/>
        </p:nvSpPr>
        <p:spPr bwMode="auto">
          <a:xfrm>
            <a:off x="5870575" y="2854325"/>
            <a:ext cx="73025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5" name="Line 17"/>
          <p:cNvSpPr>
            <a:spLocks noChangeShapeType="1"/>
          </p:cNvSpPr>
          <p:nvPr/>
        </p:nvSpPr>
        <p:spPr bwMode="auto">
          <a:xfrm flipH="1">
            <a:off x="5151438" y="2854325"/>
            <a:ext cx="287337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6" name="Line 18"/>
          <p:cNvSpPr>
            <a:spLocks noChangeShapeType="1"/>
          </p:cNvSpPr>
          <p:nvPr/>
        </p:nvSpPr>
        <p:spPr bwMode="auto">
          <a:xfrm>
            <a:off x="6015038" y="2854325"/>
            <a:ext cx="21590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7" name="Line 19"/>
          <p:cNvSpPr>
            <a:spLocks noChangeShapeType="1"/>
          </p:cNvSpPr>
          <p:nvPr/>
        </p:nvSpPr>
        <p:spPr bwMode="auto">
          <a:xfrm>
            <a:off x="5727700" y="48704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8" name="Line 20"/>
          <p:cNvSpPr>
            <a:spLocks noChangeShapeType="1"/>
          </p:cNvSpPr>
          <p:nvPr/>
        </p:nvSpPr>
        <p:spPr bwMode="auto">
          <a:xfrm>
            <a:off x="5438775" y="48704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49" name="Line 21"/>
          <p:cNvSpPr>
            <a:spLocks noChangeShapeType="1"/>
          </p:cNvSpPr>
          <p:nvPr/>
        </p:nvSpPr>
        <p:spPr bwMode="auto">
          <a:xfrm>
            <a:off x="5943600" y="48704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50" name="Line 22"/>
          <p:cNvSpPr>
            <a:spLocks noChangeShapeType="1"/>
          </p:cNvSpPr>
          <p:nvPr/>
        </p:nvSpPr>
        <p:spPr bwMode="auto">
          <a:xfrm flipH="1">
            <a:off x="2414588" y="2420938"/>
            <a:ext cx="14287" cy="10810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51" name="Line 23"/>
          <p:cNvSpPr>
            <a:spLocks noChangeShapeType="1"/>
          </p:cNvSpPr>
          <p:nvPr/>
        </p:nvSpPr>
        <p:spPr bwMode="auto">
          <a:xfrm>
            <a:off x="2414588" y="4149725"/>
            <a:ext cx="0" cy="8651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52" name="Text Box 24"/>
          <p:cNvSpPr txBox="1">
            <a:spLocks noChangeArrowheads="1"/>
          </p:cNvSpPr>
          <p:nvPr/>
        </p:nvSpPr>
        <p:spPr bwMode="auto">
          <a:xfrm>
            <a:off x="6375400" y="4700588"/>
            <a:ext cx="17956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Axones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latin typeface="Comic Sans MS" pitchFamily="66" charset="0"/>
              </a:rPr>
              <a:t>POSganglionares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176154" name="Text Box 26"/>
          <p:cNvSpPr txBox="1">
            <a:spLocks noChangeArrowheads="1"/>
          </p:cNvSpPr>
          <p:nvPr/>
        </p:nvSpPr>
        <p:spPr bwMode="auto">
          <a:xfrm>
            <a:off x="6375400" y="2755900"/>
            <a:ext cx="1733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Axones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PREganglionares</a:t>
            </a:r>
          </a:p>
        </p:txBody>
      </p:sp>
      <p:sp>
        <p:nvSpPr>
          <p:cNvPr id="1435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5" grpId="0"/>
      <p:bldP spid="176136" grpId="0" animBg="1"/>
      <p:bldP spid="176137" grpId="0" animBg="1"/>
      <p:bldP spid="176139" grpId="0"/>
      <p:bldP spid="176140" grpId="0"/>
      <p:bldP spid="176141" grpId="0" animBg="1"/>
      <p:bldP spid="176142" grpId="0" animBg="1"/>
      <p:bldP spid="176143" grpId="0" animBg="1"/>
      <p:bldP spid="176144" grpId="0" animBg="1"/>
      <p:bldP spid="176145" grpId="0" animBg="1"/>
      <p:bldP spid="176146" grpId="0" animBg="1"/>
      <p:bldP spid="176147" grpId="0" animBg="1"/>
      <p:bldP spid="176148" grpId="0" animBg="1"/>
      <p:bldP spid="176149" grpId="0" animBg="1"/>
      <p:bldP spid="176150" grpId="0" animBg="1"/>
      <p:bldP spid="176151" grpId="0" animBg="1"/>
      <p:bldP spid="176152" grpId="0"/>
      <p:bldP spid="176154" grpId="0"/>
      <p:bldP spid="17615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NERVIOS PH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24501" r="6256" b="34055"/>
          <a:stretch>
            <a:fillRect/>
          </a:stretch>
        </p:blipFill>
        <p:spPr bwMode="auto">
          <a:xfrm>
            <a:off x="755650" y="3659188"/>
            <a:ext cx="7380288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1692275" y="2349500"/>
            <a:ext cx="2413000" cy="425450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1979613" y="2822575"/>
            <a:ext cx="1800225" cy="1035050"/>
          </a:xfrm>
          <a:prstGeom prst="rect">
            <a:avLst/>
          </a:prstGeom>
          <a:solidFill>
            <a:srgbClr val="D9EBFB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Ax.</a:t>
            </a:r>
            <a:r>
              <a:rPr lang="es-ES_tradnl" altLang="es-VE" sz="1600" b="0">
                <a:latin typeface="Comic Sans MS" pitchFamily="66" charset="0"/>
              </a:rPr>
              <a:t> </a:t>
            </a:r>
            <a:r>
              <a:rPr lang="es-ES_tradnl" altLang="es-VE" sz="1600">
                <a:latin typeface="Comic Sans MS" pitchFamily="66" charset="0"/>
              </a:rPr>
              <a:t>Eferente</a:t>
            </a:r>
            <a:endParaRPr lang="es-ES_tradnl" altLang="es-VE" sz="1600" b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Preganglionar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Pequeño diámetro </a:t>
            </a:r>
            <a:r>
              <a:rPr lang="es-ES_tradnl" altLang="es-VE" sz="1400">
                <a:latin typeface="Comic Sans MS" pitchFamily="66" charset="0"/>
              </a:rPr>
              <a:t>mielinizado</a:t>
            </a:r>
          </a:p>
        </p:txBody>
      </p:sp>
      <p:sp>
        <p:nvSpPr>
          <p:cNvPr id="192519" name="Line 7"/>
          <p:cNvSpPr>
            <a:spLocks noChangeShapeType="1"/>
          </p:cNvSpPr>
          <p:nvPr/>
        </p:nvSpPr>
        <p:spPr bwMode="auto">
          <a:xfrm>
            <a:off x="2916238" y="38608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5508625" y="537368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2521" name="Text Box 9"/>
          <p:cNvSpPr txBox="1">
            <a:spLocks noChangeArrowheads="1"/>
          </p:cNvSpPr>
          <p:nvPr/>
        </p:nvSpPr>
        <p:spPr bwMode="auto">
          <a:xfrm>
            <a:off x="5508625" y="2825750"/>
            <a:ext cx="1800225" cy="1035050"/>
          </a:xfrm>
          <a:prstGeom prst="rect">
            <a:avLst/>
          </a:prstGeom>
          <a:solidFill>
            <a:srgbClr val="FEE6F4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Ax.</a:t>
            </a:r>
            <a:r>
              <a:rPr lang="es-ES_tradnl" altLang="es-VE" sz="1600" b="0">
                <a:latin typeface="Comic Sans MS" pitchFamily="66" charset="0"/>
              </a:rPr>
              <a:t> </a:t>
            </a:r>
            <a:r>
              <a:rPr lang="es-ES_tradnl" altLang="es-VE" sz="1600">
                <a:latin typeface="Comic Sans MS" pitchFamily="66" charset="0"/>
              </a:rPr>
              <a:t>Eferente</a:t>
            </a:r>
            <a:endParaRPr lang="es-ES_tradnl" altLang="es-VE" sz="1600" b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Preganglionar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Pequeño diámetro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mielinizado</a:t>
            </a:r>
          </a:p>
        </p:txBody>
      </p:sp>
      <p:sp>
        <p:nvSpPr>
          <p:cNvPr id="192522" name="Line 10"/>
          <p:cNvSpPr>
            <a:spLocks noChangeShapeType="1"/>
          </p:cNvSpPr>
          <p:nvPr/>
        </p:nvSpPr>
        <p:spPr bwMode="auto">
          <a:xfrm>
            <a:off x="6588125" y="386080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2526" name="Text Box 14"/>
          <p:cNvSpPr txBox="1">
            <a:spLocks noChangeArrowheads="1"/>
          </p:cNvSpPr>
          <p:nvPr/>
        </p:nvSpPr>
        <p:spPr bwMode="auto">
          <a:xfrm>
            <a:off x="2274888" y="1268413"/>
            <a:ext cx="4602162" cy="850900"/>
          </a:xfrm>
          <a:prstGeom prst="rect">
            <a:avLst/>
          </a:prstGeom>
          <a:solidFill>
            <a:srgbClr val="E1F2F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Neuronas motoras autonómicas</a:t>
            </a:r>
          </a:p>
          <a:p>
            <a:pPr>
              <a:buClr>
                <a:schemeClr val="tx1"/>
              </a:buClr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que van a la periferia</a:t>
            </a:r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563938" y="5805488"/>
            <a:ext cx="20161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2532" name="AutoShape 20"/>
          <p:cNvSpPr>
            <a:spLocks noChangeArrowheads="1"/>
          </p:cNvSpPr>
          <p:nvPr/>
        </p:nvSpPr>
        <p:spPr bwMode="auto">
          <a:xfrm>
            <a:off x="3744913" y="4154488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0000FF"/>
          </a:solidFill>
          <a:ln w="2857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2533" name="AutoShape 21"/>
          <p:cNvSpPr>
            <a:spLocks noChangeArrowheads="1"/>
          </p:cNvSpPr>
          <p:nvPr/>
        </p:nvSpPr>
        <p:spPr bwMode="auto">
          <a:xfrm>
            <a:off x="7272338" y="4083050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2857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5508625" y="2352675"/>
            <a:ext cx="1800225" cy="425450"/>
          </a:xfrm>
          <a:prstGeom prst="rect">
            <a:avLst/>
          </a:prstGeom>
          <a:solidFill>
            <a:srgbClr val="FC9AD2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15374" name="Text Box 23"/>
          <p:cNvSpPr txBox="1">
            <a:spLocks noChangeArrowheads="1"/>
          </p:cNvSpPr>
          <p:nvPr/>
        </p:nvSpPr>
        <p:spPr bwMode="auto">
          <a:xfrm>
            <a:off x="6948488" y="333375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92538" name="Text Box 26"/>
          <p:cNvSpPr txBox="1">
            <a:spLocks noChangeArrowheads="1"/>
          </p:cNvSpPr>
          <p:nvPr/>
        </p:nvSpPr>
        <p:spPr bwMode="auto">
          <a:xfrm>
            <a:off x="5580063" y="5624513"/>
            <a:ext cx="1281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altLang="es-VE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Periferia</a:t>
            </a:r>
          </a:p>
        </p:txBody>
      </p:sp>
      <p:sp>
        <p:nvSpPr>
          <p:cNvPr id="192539" name="Text Box 27"/>
          <p:cNvSpPr txBox="1">
            <a:spLocks noChangeArrowheads="1"/>
          </p:cNvSpPr>
          <p:nvPr/>
        </p:nvSpPr>
        <p:spPr bwMode="auto">
          <a:xfrm>
            <a:off x="2838450" y="5588000"/>
            <a:ext cx="715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1537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2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animBg="1"/>
      <p:bldP spid="192518" grpId="0" animBg="1"/>
      <p:bldP spid="192519" grpId="0" animBg="1"/>
      <p:bldP spid="192521" grpId="0" animBg="1"/>
      <p:bldP spid="192522" grpId="0" animBg="1"/>
      <p:bldP spid="192522" grpId="1" animBg="1"/>
      <p:bldP spid="192526" grpId="0" animBg="1"/>
      <p:bldP spid="192532" grpId="0" animBg="1"/>
      <p:bldP spid="192533" grpId="0" animBg="1"/>
      <p:bldP spid="1925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1181488" y="1599178"/>
            <a:ext cx="6781023" cy="4278094"/>
          </a:xfrm>
          <a:prstGeom prst="rect">
            <a:avLst/>
          </a:prstGeom>
          <a:solidFill>
            <a:srgbClr val="FFCDEA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endParaRPr lang="es-ES_tradnl" altLang="es-VE" sz="8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Simpático</a:t>
            </a:r>
            <a:r>
              <a:rPr lang="es-ES_tradnl" altLang="es-VE" sz="1600" b="0" dirty="0" smtClean="0">
                <a:latin typeface="Comic Sans MS" pitchFamily="66" charset="0"/>
              </a:rPr>
              <a:t>  </a:t>
            </a:r>
            <a:r>
              <a:rPr lang="es-ES_tradnl" altLang="es-VE" sz="1600" b="0" dirty="0">
                <a:latin typeface="Comic Sans MS" pitchFamily="66" charset="0"/>
              </a:rPr>
              <a:t>promueve actividad vigorosa: pelar o correr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SzPct val="150000"/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    Parasimpático</a:t>
            </a:r>
            <a:r>
              <a:rPr lang="es-ES_tradnl" altLang="es-VE" sz="1600" b="0" dirty="0" smtClean="0">
                <a:latin typeface="Comic Sans MS" pitchFamily="66" charset="0"/>
              </a:rPr>
              <a:t> </a:t>
            </a:r>
            <a:r>
              <a:rPr lang="es-ES_tradnl" altLang="es-VE" sz="1600" b="0" dirty="0">
                <a:latin typeface="Comic Sans MS" pitchFamily="66" charset="0"/>
              </a:rPr>
              <a:t>promueve actividades que ayudan al reposo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</a:pPr>
            <a:endParaRPr lang="es-ES_tradnl" altLang="es-VE" sz="16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Cadena </a:t>
            </a:r>
            <a:r>
              <a:rPr lang="es-ES_tradnl" altLang="es-VE" sz="1600" dirty="0">
                <a:latin typeface="Comic Sans MS" pitchFamily="66" charset="0"/>
              </a:rPr>
              <a:t>de dos neuronas</a:t>
            </a:r>
            <a:r>
              <a:rPr lang="es-ES_tradnl" altLang="es-VE" sz="1600" b="0" dirty="0">
                <a:latin typeface="Comic Sans MS" pitchFamily="66" charset="0"/>
              </a:rPr>
              <a:t> entre SNC y efectores</a:t>
            </a:r>
            <a:endParaRPr lang="es-ES_tradnl" altLang="es-VE" sz="9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None/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  </a:t>
            </a:r>
            <a:r>
              <a:rPr lang="es-ES_tradnl" altLang="es-VE" sz="1600" dirty="0" smtClean="0">
                <a:latin typeface="Comic Sans MS" pitchFamily="66" charset="0"/>
              </a:rPr>
              <a:t>Cuerpos</a:t>
            </a:r>
            <a:r>
              <a:rPr lang="es-ES_tradnl" altLang="es-VE" sz="1600" b="0" dirty="0" smtClean="0">
                <a:latin typeface="Comic Sans MS" pitchFamily="66" charset="0"/>
              </a:rPr>
              <a:t> </a:t>
            </a:r>
            <a:r>
              <a:rPr lang="es-ES_tradnl" altLang="es-VE" sz="1600" dirty="0">
                <a:latin typeface="Comic Sans MS" pitchFamily="66" charset="0"/>
              </a:rPr>
              <a:t>N.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dirty="0" err="1">
                <a:latin typeface="Comic Sans MS" pitchFamily="66" charset="0"/>
              </a:rPr>
              <a:t>preganglionares</a:t>
            </a:r>
            <a:r>
              <a:rPr lang="es-ES_tradnl" altLang="es-VE" sz="1600" b="0" dirty="0">
                <a:latin typeface="Comic Sans MS" pitchFamily="66" charset="0"/>
              </a:rPr>
              <a:t>: núcleos pares craneales  y m. espinal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</a:pPr>
            <a:endParaRPr lang="es-ES_tradnl" altLang="es-VE" sz="16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Salida </a:t>
            </a:r>
            <a:r>
              <a:rPr lang="es-ES_tradnl" altLang="es-VE" sz="1600" dirty="0">
                <a:latin typeface="Comic Sans MS" pitchFamily="66" charset="0"/>
              </a:rPr>
              <a:t>autónoma difusa</a:t>
            </a:r>
            <a:r>
              <a:rPr lang="es-ES_tradnl" altLang="es-VE" sz="1600" b="0" dirty="0">
                <a:latin typeface="Comic Sans MS" pitchFamily="66" charset="0"/>
              </a:rPr>
              <a:t>: 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</a:t>
            </a:r>
            <a:r>
              <a:rPr lang="es-ES_tradnl" altLang="es-VE" sz="1600" b="0" dirty="0" smtClean="0">
                <a:latin typeface="Comic Sans MS" pitchFamily="66" charset="0"/>
              </a:rPr>
              <a:t>   </a:t>
            </a:r>
            <a:r>
              <a:rPr lang="es-ES_tradnl" altLang="es-VE" sz="1600" b="0" dirty="0" err="1" smtClean="0">
                <a:latin typeface="Comic Sans MS" pitchFamily="66" charset="0"/>
              </a:rPr>
              <a:t>Ax</a:t>
            </a:r>
            <a:r>
              <a:rPr lang="es-ES_tradnl" altLang="es-VE" sz="1600" b="0" dirty="0">
                <a:latin typeface="Comic Sans MS" pitchFamily="66" charset="0"/>
              </a:rPr>
              <a:t>. </a:t>
            </a:r>
            <a:r>
              <a:rPr lang="es-ES_tradnl" altLang="es-VE" sz="1600" b="0" dirty="0" err="1">
                <a:latin typeface="Comic Sans MS" pitchFamily="66" charset="0"/>
              </a:rPr>
              <a:t>preganglionares</a:t>
            </a:r>
            <a:r>
              <a:rPr lang="es-ES_tradnl" altLang="es-VE" sz="1600" b="0" dirty="0">
                <a:latin typeface="Comic Sans MS" pitchFamily="66" charset="0"/>
              </a:rPr>
              <a:t> divergen y terminan en ganglios 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  </a:t>
            </a:r>
            <a:r>
              <a:rPr lang="es-ES_tradnl" altLang="es-VE" sz="1600" b="0" dirty="0" err="1">
                <a:latin typeface="Comic Sans MS" pitchFamily="66" charset="0"/>
              </a:rPr>
              <a:t>Ax</a:t>
            </a:r>
            <a:r>
              <a:rPr lang="es-ES_tradnl" altLang="es-VE" sz="1600" b="0" dirty="0">
                <a:latin typeface="Comic Sans MS" pitchFamily="66" charset="0"/>
              </a:rPr>
              <a:t>. </a:t>
            </a:r>
            <a:r>
              <a:rPr lang="es-ES_tradnl" altLang="es-VE" sz="1600" b="0" dirty="0" err="1" smtClean="0">
                <a:latin typeface="Comic Sans MS" pitchFamily="66" charset="0"/>
              </a:rPr>
              <a:t>posganglionares</a:t>
            </a:r>
            <a:r>
              <a:rPr lang="es-ES_tradnl" altLang="es-VE" sz="1600" b="0" dirty="0" smtClean="0">
                <a:latin typeface="Comic Sans MS" pitchFamily="66" charset="0"/>
              </a:rPr>
              <a:t> </a:t>
            </a:r>
            <a:r>
              <a:rPr lang="es-ES_tradnl" altLang="es-VE" sz="1600" b="0" dirty="0">
                <a:latin typeface="Comic Sans MS" pitchFamily="66" charset="0"/>
              </a:rPr>
              <a:t>van a órganos blanco 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</a:pPr>
            <a:endParaRPr lang="es-ES_tradnl" altLang="es-VE" sz="16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Transmisión </a:t>
            </a:r>
            <a:r>
              <a:rPr lang="es-ES_tradnl" altLang="es-VE" sz="1600" dirty="0">
                <a:latin typeface="Comic Sans MS" pitchFamily="66" charset="0"/>
              </a:rPr>
              <a:t>colinérgica</a:t>
            </a:r>
            <a:r>
              <a:rPr lang="es-ES_tradnl" altLang="es-VE" sz="1600" b="0" dirty="0">
                <a:latin typeface="Comic Sans MS" pitchFamily="66" charset="0"/>
              </a:rPr>
              <a:t>: </a:t>
            </a:r>
            <a:r>
              <a:rPr lang="es-ES_tradnl" altLang="es-VE" sz="1600" b="0" dirty="0" err="1">
                <a:latin typeface="Comic Sans MS" pitchFamily="66" charset="0"/>
              </a:rPr>
              <a:t>gl</a:t>
            </a:r>
            <a:r>
              <a:rPr lang="es-ES_tradnl" altLang="es-VE" sz="1600" b="0" dirty="0">
                <a:latin typeface="Comic Sans MS" pitchFamily="66" charset="0"/>
              </a:rPr>
              <a:t>. autonómicos y en terminales </a:t>
            </a:r>
            <a:r>
              <a:rPr lang="es-ES_tradnl" altLang="es-VE" sz="1600" b="0" dirty="0" err="1">
                <a:latin typeface="Comic Sans MS" pitchFamily="66" charset="0"/>
              </a:rPr>
              <a:t>parasimp</a:t>
            </a:r>
            <a:r>
              <a:rPr lang="es-ES_tradnl" altLang="es-VE" sz="1600" b="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None/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  </a:t>
            </a:r>
            <a:r>
              <a:rPr lang="es-ES_tradnl" altLang="es-VE" sz="1600" dirty="0" smtClean="0">
                <a:latin typeface="Comic Sans MS" pitchFamily="66" charset="0"/>
              </a:rPr>
              <a:t>Transmisión </a:t>
            </a:r>
            <a:r>
              <a:rPr lang="es-ES_tradnl" altLang="es-VE" sz="1600" dirty="0">
                <a:latin typeface="Comic Sans MS" pitchFamily="66" charset="0"/>
              </a:rPr>
              <a:t>adrenérgica</a:t>
            </a:r>
            <a:r>
              <a:rPr lang="es-ES_tradnl" altLang="es-VE" sz="1600" b="0" dirty="0">
                <a:latin typeface="Comic Sans MS" pitchFamily="66" charset="0"/>
              </a:rPr>
              <a:t>: terminales simpáticos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</a:pPr>
            <a:endParaRPr lang="es-ES_tradnl" altLang="es-VE" sz="16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Inervación </a:t>
            </a:r>
            <a:r>
              <a:rPr lang="es-ES_tradnl" altLang="es-VE" sz="1600" dirty="0">
                <a:latin typeface="Comic Sans MS" pitchFamily="66" charset="0"/>
              </a:rPr>
              <a:t>dual:</a:t>
            </a:r>
            <a:r>
              <a:rPr lang="es-ES_tradnl" altLang="es-VE" sz="1600" b="0" dirty="0">
                <a:latin typeface="Comic Sans MS" pitchFamily="66" charset="0"/>
              </a:rPr>
              <a:t> mayoría órganos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74"/>
              </a:buClr>
              <a:buSzPct val="150000"/>
              <a:buFont typeface="Arial" pitchFamily="34" charset="0"/>
              <a:buChar char="•"/>
            </a:pPr>
            <a:r>
              <a:rPr lang="es-ES_tradnl" altLang="es-VE" sz="1600" dirty="0" smtClean="0">
                <a:latin typeface="Comic Sans MS" pitchFamily="66" charset="0"/>
              </a:rPr>
              <a:t>Médula </a:t>
            </a:r>
            <a:r>
              <a:rPr lang="es-ES_tradnl" altLang="es-VE" sz="1600" dirty="0">
                <a:latin typeface="Comic Sans MS" pitchFamily="66" charset="0"/>
              </a:rPr>
              <a:t>adrenal:</a:t>
            </a:r>
            <a:r>
              <a:rPr lang="es-ES_tradnl" altLang="es-VE" sz="1600" b="0" dirty="0">
                <a:latin typeface="Comic Sans MS" pitchFamily="66" charset="0"/>
              </a:rPr>
              <a:t> ganglio simpático y glándula endocrina</a:t>
            </a:r>
          </a:p>
          <a:p>
            <a:pPr eaLnBrk="1" hangingPunct="1">
              <a:spcBef>
                <a:spcPct val="0"/>
              </a:spcBef>
              <a:buClr>
                <a:srgbClr val="007774"/>
              </a:buClr>
            </a:pPr>
            <a:endParaRPr lang="es-ES_tradnl" altLang="es-VE" sz="800" b="0" dirty="0">
              <a:latin typeface="Comic Sans MS" pitchFamily="66" charset="0"/>
            </a:endParaRP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1791493" y="980728"/>
            <a:ext cx="5561013" cy="485775"/>
          </a:xfrm>
          <a:prstGeom prst="rect">
            <a:avLst/>
          </a:prstGeom>
          <a:solidFill>
            <a:srgbClr val="FD8DCD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buClr>
                <a:srgbClr val="007774"/>
              </a:buClr>
              <a:defRPr/>
            </a:pPr>
            <a:r>
              <a:rPr lang="es-ES_tradnl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 salida motora visceral</a:t>
            </a:r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467544" y="515754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2382838" y="2205038"/>
            <a:ext cx="4378325" cy="7905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Vía eferente motora visceral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Sistema nervioso periférico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1668463" y="3429000"/>
            <a:ext cx="580548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  <a:buFontTx/>
              <a:buChar char="•"/>
              <a:defRPr/>
            </a:pPr>
            <a:r>
              <a:rPr lang="es-ES" altLang="es-VE" sz="4000" b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División Simpática</a:t>
            </a:r>
          </a:p>
          <a:p>
            <a:pPr algn="l">
              <a:buClr>
                <a:schemeClr val="hlink"/>
              </a:buClr>
              <a:buSzPct val="200000"/>
              <a:defRPr/>
            </a:pPr>
            <a:endParaRPr lang="es-ES" altLang="es-VE" sz="2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  <a:defRPr/>
            </a:pPr>
            <a:r>
              <a:rPr lang="es-ES" altLang="es-VE" sz="40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División Parasimpática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5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 animBg="1"/>
      <p:bldP spid="1597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SNA chart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5902" r="6963" b="8195"/>
          <a:stretch>
            <a:fillRect/>
          </a:stretch>
        </p:blipFill>
        <p:spPr bwMode="auto">
          <a:xfrm>
            <a:off x="1701800" y="0"/>
            <a:ext cx="5449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5940425" y="5345113"/>
            <a:ext cx="108108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690688" y="0"/>
            <a:ext cx="1368425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5651500" y="0"/>
            <a:ext cx="151288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338788" y="36263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142875" y="3621088"/>
            <a:ext cx="1628775" cy="581025"/>
          </a:xfrm>
          <a:prstGeom prst="rect">
            <a:avLst/>
          </a:prstGeom>
          <a:solidFill>
            <a:srgbClr val="FFB7E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latin typeface="Comic Sans MS" pitchFamily="66" charset="0"/>
              </a:rPr>
              <a:t>Tóraco</a:t>
            </a:r>
            <a:r>
              <a:rPr lang="es-ES" altLang="es-VE" sz="1600" dirty="0">
                <a:latin typeface="Comic Sans MS" pitchFamily="66" charset="0"/>
              </a:rPr>
              <a:t>-lumbar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T1-L3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7242175" y="3568699"/>
            <a:ext cx="1498600" cy="581025"/>
          </a:xfrm>
          <a:prstGeom prst="rect">
            <a:avLst/>
          </a:prstGeom>
          <a:solidFill>
            <a:srgbClr val="AFCA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Cráneo-sacra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Tallo; S2-S4</a:t>
            </a:r>
          </a:p>
        </p:txBody>
      </p:sp>
      <p:sp>
        <p:nvSpPr>
          <p:cNvPr id="18442" name="Rectangle 17"/>
          <p:cNvSpPr>
            <a:spLocks noChangeArrowheads="1"/>
          </p:cNvSpPr>
          <p:nvPr/>
        </p:nvSpPr>
        <p:spPr bwMode="auto">
          <a:xfrm>
            <a:off x="6877050" y="1700213"/>
            <a:ext cx="215900" cy="324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43" name="Rectangle 18"/>
          <p:cNvSpPr>
            <a:spLocks noChangeArrowheads="1"/>
          </p:cNvSpPr>
          <p:nvPr/>
        </p:nvSpPr>
        <p:spPr bwMode="auto">
          <a:xfrm>
            <a:off x="1835150" y="2276475"/>
            <a:ext cx="215900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44" name="Rectangle 20"/>
          <p:cNvSpPr>
            <a:spLocks noChangeArrowheads="1"/>
          </p:cNvSpPr>
          <p:nvPr/>
        </p:nvSpPr>
        <p:spPr bwMode="auto">
          <a:xfrm>
            <a:off x="6011863" y="5661025"/>
            <a:ext cx="2808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>
                <a:latin typeface="Comic Sans MS" pitchFamily="66" charset="0"/>
              </a:rPr>
              <a:t>Tomado de: Shen H. The autonomic nervous system. Memocharts Pharmacology. An integrated minireview. Minireview LLC, Stow, 2004.</a:t>
            </a:r>
            <a:endParaRPr lang="es-ES" altLang="es-VE" sz="1000" b="0">
              <a:latin typeface="Comic Sans MS" pitchFamily="66" charset="0"/>
            </a:endParaRPr>
          </a:p>
        </p:txBody>
      </p:sp>
      <p:sp>
        <p:nvSpPr>
          <p:cNvPr id="153621" name="Oval 21"/>
          <p:cNvSpPr>
            <a:spLocks noChangeArrowheads="1"/>
          </p:cNvSpPr>
          <p:nvPr/>
        </p:nvSpPr>
        <p:spPr bwMode="auto">
          <a:xfrm>
            <a:off x="2051050" y="2312988"/>
            <a:ext cx="936625" cy="1979612"/>
          </a:xfrm>
          <a:prstGeom prst="ellipse">
            <a:avLst/>
          </a:prstGeom>
          <a:noFill/>
          <a:ln w="38100">
            <a:solidFill>
              <a:srgbClr val="E60000"/>
            </a:solidFill>
            <a:round/>
            <a:headEnd/>
            <a:tailEnd/>
          </a:ln>
          <a:effectLst>
            <a:outerShdw blurRad="152400" dir="3240000" sx="99000" sy="99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E60000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3622" name="Oval 22"/>
          <p:cNvSpPr>
            <a:spLocks noChangeArrowheads="1"/>
          </p:cNvSpPr>
          <p:nvPr/>
        </p:nvSpPr>
        <p:spPr bwMode="auto">
          <a:xfrm>
            <a:off x="6011863" y="333375"/>
            <a:ext cx="1368425" cy="1655763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blurRad="152400" dir="3240000" sx="99000" sy="99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3623" name="Oval 23"/>
          <p:cNvSpPr>
            <a:spLocks noChangeArrowheads="1"/>
          </p:cNvSpPr>
          <p:nvPr/>
        </p:nvSpPr>
        <p:spPr bwMode="auto">
          <a:xfrm>
            <a:off x="6300788" y="4149725"/>
            <a:ext cx="863600" cy="1008063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blurRad="152400" dir="3240000" sx="99000" sy="99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3625" name="Text Box 25"/>
          <p:cNvSpPr txBox="1">
            <a:spLocks noChangeArrowheads="1"/>
          </p:cNvSpPr>
          <p:nvPr/>
        </p:nvSpPr>
        <p:spPr bwMode="auto">
          <a:xfrm>
            <a:off x="309563" y="2708275"/>
            <a:ext cx="1406525" cy="739775"/>
          </a:xfrm>
          <a:prstGeom prst="rect">
            <a:avLst/>
          </a:prstGeom>
          <a:solidFill>
            <a:srgbClr val="FECEE6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División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Simpática</a:t>
            </a:r>
          </a:p>
        </p:txBody>
      </p:sp>
      <p:sp>
        <p:nvSpPr>
          <p:cNvPr id="153626" name="Text Box 26"/>
          <p:cNvSpPr txBox="1">
            <a:spLocks noChangeArrowheads="1"/>
          </p:cNvSpPr>
          <p:nvPr/>
        </p:nvSpPr>
        <p:spPr bwMode="auto">
          <a:xfrm>
            <a:off x="7019925" y="2708275"/>
            <a:ext cx="1908175" cy="739775"/>
          </a:xfrm>
          <a:prstGeom prst="rect">
            <a:avLst/>
          </a:prstGeom>
          <a:solidFill>
            <a:srgbClr val="99CCFF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División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Parasimpática</a:t>
            </a:r>
          </a:p>
        </p:txBody>
      </p:sp>
      <p:sp>
        <p:nvSpPr>
          <p:cNvPr id="1845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3000" fill="hold"/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" dur="2000" fill="hold"/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1536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5" grpId="0" animBg="1"/>
      <p:bldP spid="153616" grpId="0" animBg="1"/>
      <p:bldP spid="153621" grpId="0" animBg="1"/>
      <p:bldP spid="153621" grpId="1" animBg="1"/>
      <p:bldP spid="153622" grpId="0" animBg="1"/>
      <p:bldP spid="153622" grpId="1" animBg="1"/>
      <p:bldP spid="153623" grpId="0" animBg="1"/>
      <p:bldP spid="153623" grpId="1" animBg="1"/>
      <p:bldP spid="153625" grpId="0" animBg="1"/>
      <p:bldP spid="1536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SNA dibujo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208338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95288" y="1389063"/>
            <a:ext cx="1965325" cy="13398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tóraco-lumbar</a:t>
            </a:r>
            <a:r>
              <a:rPr lang="es-ES_tradnl" altLang="es-VE" sz="2000" b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cráneo-sacra</a:t>
            </a:r>
            <a:endParaRPr lang="es-ES_tradnl" altLang="es-VE" sz="2000" b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6659563" y="1125538"/>
            <a:ext cx="474662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III</a:t>
            </a:r>
          </a:p>
        </p:txBody>
      </p:sp>
      <p:sp>
        <p:nvSpPr>
          <p:cNvPr id="123914" name="Text Box 10"/>
          <p:cNvSpPr txBox="1">
            <a:spLocks noChangeArrowheads="1"/>
          </p:cNvSpPr>
          <p:nvPr/>
        </p:nvSpPr>
        <p:spPr bwMode="auto">
          <a:xfrm>
            <a:off x="6659563" y="2078038"/>
            <a:ext cx="498475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VII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6659563" y="2293938"/>
            <a:ext cx="504825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IX</a:t>
            </a: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6659563" y="2509838"/>
            <a:ext cx="312737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6783388" y="3213100"/>
            <a:ext cx="415925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T1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6711950" y="3500438"/>
            <a:ext cx="523875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T12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6640513" y="3933825"/>
            <a:ext cx="390525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L1</a:t>
            </a:r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6640513" y="4221163"/>
            <a:ext cx="390525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L2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6461125" y="5427663"/>
            <a:ext cx="415925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S2</a:t>
            </a:r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6461125" y="5645150"/>
            <a:ext cx="415925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S3</a:t>
            </a:r>
          </a:p>
        </p:txBody>
      </p:sp>
      <p:sp>
        <p:nvSpPr>
          <p:cNvPr id="123923" name="Text Box 19"/>
          <p:cNvSpPr txBox="1">
            <a:spLocks noChangeArrowheads="1"/>
          </p:cNvSpPr>
          <p:nvPr/>
        </p:nvSpPr>
        <p:spPr bwMode="auto">
          <a:xfrm>
            <a:off x="6461125" y="5861050"/>
            <a:ext cx="415925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S4</a:t>
            </a:r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4572000" y="4856163"/>
            <a:ext cx="1174750" cy="527050"/>
          </a:xfrm>
          <a:prstGeom prst="rect">
            <a:avLst/>
          </a:prstGeom>
          <a:solidFill>
            <a:srgbClr val="FFD1EB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G. Para-</a:t>
            </a:r>
          </a:p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vertebrales</a:t>
            </a:r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3406775" y="4076700"/>
            <a:ext cx="1174750" cy="527050"/>
          </a:xfrm>
          <a:prstGeom prst="rect">
            <a:avLst/>
          </a:prstGeom>
          <a:solidFill>
            <a:srgbClr val="FFD1EB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G. Pre-</a:t>
            </a:r>
          </a:p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vertebrales</a:t>
            </a:r>
          </a:p>
        </p:txBody>
      </p:sp>
      <p:sp>
        <p:nvSpPr>
          <p:cNvPr id="123926" name="Line 22"/>
          <p:cNvSpPr>
            <a:spLocks noChangeShapeType="1"/>
          </p:cNvSpPr>
          <p:nvPr/>
        </p:nvSpPr>
        <p:spPr bwMode="auto">
          <a:xfrm flipV="1">
            <a:off x="4284663" y="3789363"/>
            <a:ext cx="1008062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27" name="Text Box 23"/>
          <p:cNvSpPr txBox="1">
            <a:spLocks noChangeArrowheads="1"/>
          </p:cNvSpPr>
          <p:nvPr/>
        </p:nvSpPr>
        <p:spPr bwMode="auto">
          <a:xfrm>
            <a:off x="3132138" y="2205038"/>
            <a:ext cx="1274762" cy="314325"/>
          </a:xfrm>
          <a:prstGeom prst="rect">
            <a:avLst/>
          </a:prstGeom>
          <a:solidFill>
            <a:srgbClr val="D3E7F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craneales</a:t>
            </a:r>
          </a:p>
        </p:txBody>
      </p:sp>
      <p:sp>
        <p:nvSpPr>
          <p:cNvPr id="123928" name="Text Box 24"/>
          <p:cNvSpPr txBox="1">
            <a:spLocks noChangeArrowheads="1"/>
          </p:cNvSpPr>
          <p:nvPr/>
        </p:nvSpPr>
        <p:spPr bwMode="auto">
          <a:xfrm>
            <a:off x="3049588" y="3276600"/>
            <a:ext cx="1531937" cy="314325"/>
          </a:xfrm>
          <a:prstGeom prst="rect">
            <a:avLst/>
          </a:prstGeom>
          <a:solidFill>
            <a:srgbClr val="D3E7F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intramurales</a:t>
            </a:r>
          </a:p>
        </p:txBody>
      </p:sp>
      <p:sp>
        <p:nvSpPr>
          <p:cNvPr id="123929" name="Line 25"/>
          <p:cNvSpPr>
            <a:spLocks noChangeShapeType="1"/>
          </p:cNvSpPr>
          <p:nvPr/>
        </p:nvSpPr>
        <p:spPr bwMode="auto">
          <a:xfrm flipV="1">
            <a:off x="4356100" y="1844675"/>
            <a:ext cx="7921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30" name="Line 26"/>
          <p:cNvSpPr>
            <a:spLocks noChangeShapeType="1"/>
          </p:cNvSpPr>
          <p:nvPr/>
        </p:nvSpPr>
        <p:spPr bwMode="auto">
          <a:xfrm>
            <a:off x="4356100" y="2349500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31" name="Line 27"/>
          <p:cNvSpPr>
            <a:spLocks noChangeShapeType="1"/>
          </p:cNvSpPr>
          <p:nvPr/>
        </p:nvSpPr>
        <p:spPr bwMode="auto">
          <a:xfrm>
            <a:off x="4391025" y="2349500"/>
            <a:ext cx="685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32" name="Line 28"/>
          <p:cNvSpPr>
            <a:spLocks noChangeShapeType="1"/>
          </p:cNvSpPr>
          <p:nvPr/>
        </p:nvSpPr>
        <p:spPr bwMode="auto">
          <a:xfrm flipV="1">
            <a:off x="4572000" y="2924175"/>
            <a:ext cx="6477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33" name="Line 29"/>
          <p:cNvSpPr>
            <a:spLocks noChangeShapeType="1"/>
          </p:cNvSpPr>
          <p:nvPr/>
        </p:nvSpPr>
        <p:spPr bwMode="auto">
          <a:xfrm flipV="1">
            <a:off x="5508625" y="4437063"/>
            <a:ext cx="503238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34" name="Text Box 30"/>
          <p:cNvSpPr txBox="1">
            <a:spLocks noChangeArrowheads="1"/>
          </p:cNvSpPr>
          <p:nvPr/>
        </p:nvSpPr>
        <p:spPr bwMode="auto">
          <a:xfrm>
            <a:off x="7710488" y="1484313"/>
            <a:ext cx="1128712" cy="66992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División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craneal</a:t>
            </a:r>
          </a:p>
        </p:txBody>
      </p:sp>
      <p:sp>
        <p:nvSpPr>
          <p:cNvPr id="123935" name="Text Box 31"/>
          <p:cNvSpPr txBox="1">
            <a:spLocks noChangeArrowheads="1"/>
          </p:cNvSpPr>
          <p:nvPr/>
        </p:nvSpPr>
        <p:spPr bwMode="auto">
          <a:xfrm>
            <a:off x="6948488" y="5445125"/>
            <a:ext cx="1128712" cy="66992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División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sacra</a:t>
            </a:r>
          </a:p>
        </p:txBody>
      </p:sp>
      <p:sp>
        <p:nvSpPr>
          <p:cNvPr id="123936" name="Text Box 32"/>
          <p:cNvSpPr txBox="1">
            <a:spLocks noChangeArrowheads="1"/>
          </p:cNvSpPr>
          <p:nvPr/>
        </p:nvSpPr>
        <p:spPr bwMode="auto">
          <a:xfrm>
            <a:off x="7227888" y="3573463"/>
            <a:ext cx="1611312" cy="609600"/>
          </a:xfrm>
          <a:prstGeom prst="rect">
            <a:avLst/>
          </a:prstGeom>
          <a:solidFill>
            <a:srgbClr val="FFCDE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División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tóraco-lumbar</a:t>
            </a:r>
          </a:p>
        </p:txBody>
      </p:sp>
      <p:sp>
        <p:nvSpPr>
          <p:cNvPr id="123937" name="Oval 33"/>
          <p:cNvSpPr>
            <a:spLocks noChangeArrowheads="1"/>
          </p:cNvSpPr>
          <p:nvPr/>
        </p:nvSpPr>
        <p:spPr bwMode="auto">
          <a:xfrm>
            <a:off x="5580063" y="5445125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3938" name="Oval 34"/>
          <p:cNvSpPr>
            <a:spLocks noChangeArrowheads="1"/>
          </p:cNvSpPr>
          <p:nvPr/>
        </p:nvSpPr>
        <p:spPr bwMode="auto">
          <a:xfrm>
            <a:off x="5508625" y="5661025"/>
            <a:ext cx="287338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3939" name="Oval 35"/>
          <p:cNvSpPr>
            <a:spLocks noChangeArrowheads="1"/>
          </p:cNvSpPr>
          <p:nvPr/>
        </p:nvSpPr>
        <p:spPr bwMode="auto">
          <a:xfrm>
            <a:off x="5508625" y="5876925"/>
            <a:ext cx="287338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3940" name="Text Box 36"/>
          <p:cNvSpPr txBox="1">
            <a:spLocks noChangeArrowheads="1"/>
          </p:cNvSpPr>
          <p:nvPr/>
        </p:nvSpPr>
        <p:spPr bwMode="auto">
          <a:xfrm>
            <a:off x="3276600" y="6021388"/>
            <a:ext cx="1531938" cy="314325"/>
          </a:xfrm>
          <a:prstGeom prst="rect">
            <a:avLst/>
          </a:prstGeom>
          <a:solidFill>
            <a:srgbClr val="D3E7F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intramurales</a:t>
            </a:r>
          </a:p>
        </p:txBody>
      </p:sp>
      <p:sp>
        <p:nvSpPr>
          <p:cNvPr id="123941" name="Line 37"/>
          <p:cNvSpPr>
            <a:spLocks noChangeShapeType="1"/>
          </p:cNvSpPr>
          <p:nvPr/>
        </p:nvSpPr>
        <p:spPr bwMode="auto">
          <a:xfrm flipV="1">
            <a:off x="4932363" y="6092825"/>
            <a:ext cx="719137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43" name="Text Box 39"/>
          <p:cNvSpPr txBox="1">
            <a:spLocks noChangeArrowheads="1"/>
          </p:cNvSpPr>
          <p:nvPr/>
        </p:nvSpPr>
        <p:spPr bwMode="auto">
          <a:xfrm>
            <a:off x="755650" y="281146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3944" name="Text Box 40"/>
          <p:cNvSpPr txBox="1">
            <a:spLocks noChangeArrowheads="1"/>
          </p:cNvSpPr>
          <p:nvPr/>
        </p:nvSpPr>
        <p:spPr bwMode="auto">
          <a:xfrm>
            <a:off x="1044575" y="281146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491" name="Text Box 41"/>
          <p:cNvSpPr txBox="1">
            <a:spLocks noChangeArrowheads="1"/>
          </p:cNvSpPr>
          <p:nvPr/>
        </p:nvSpPr>
        <p:spPr bwMode="auto">
          <a:xfrm>
            <a:off x="409349" y="587830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949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 animBg="1"/>
      <p:bldP spid="123914" grpId="0" animBg="1"/>
      <p:bldP spid="123915" grpId="0" animBg="1"/>
      <p:bldP spid="123916" grpId="0" animBg="1"/>
      <p:bldP spid="123917" grpId="0" animBg="1"/>
      <p:bldP spid="123918" grpId="0" animBg="1"/>
      <p:bldP spid="123919" grpId="0" animBg="1"/>
      <p:bldP spid="123920" grpId="0" animBg="1"/>
      <p:bldP spid="123921" grpId="0" animBg="1"/>
      <p:bldP spid="123922" grpId="0" animBg="1"/>
      <p:bldP spid="123923" grpId="0" animBg="1"/>
      <p:bldP spid="123924" grpId="0" animBg="1"/>
      <p:bldP spid="123925" grpId="0" animBg="1"/>
      <p:bldP spid="123926" grpId="0" animBg="1"/>
      <p:bldP spid="123927" grpId="0" animBg="1"/>
      <p:bldP spid="123928" grpId="0" animBg="1"/>
      <p:bldP spid="123929" grpId="0" animBg="1"/>
      <p:bldP spid="123930" grpId="0" animBg="1"/>
      <p:bldP spid="123931" grpId="0" animBg="1"/>
      <p:bldP spid="123932" grpId="0" animBg="1"/>
      <p:bldP spid="123933" grpId="0" animBg="1"/>
      <p:bldP spid="123934" grpId="0" animBg="1"/>
      <p:bldP spid="123935" grpId="0" animBg="1"/>
      <p:bldP spid="123936" grpId="0" animBg="1"/>
      <p:bldP spid="123937" grpId="0" animBg="1"/>
      <p:bldP spid="123938" grpId="0" animBg="1"/>
      <p:bldP spid="123939" grpId="0" animBg="1"/>
      <p:bldP spid="123940" grpId="0" animBg="1"/>
      <p:bldP spid="1239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838267" y="1690688"/>
            <a:ext cx="539602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pPr eaLnBrk="1" hangingPunct="1"/>
            <a:r>
              <a:rPr lang="es-VE" altLang="es-VE" sz="4400" dirty="0" smtClean="0"/>
              <a:t>siempre primero</a:t>
            </a:r>
            <a:endParaRPr lang="es-VE" altLang="es-VE" sz="4400" dirty="0"/>
          </a:p>
          <a:p>
            <a:pPr algn="ctr" eaLnBrk="1" hangingPunct="1"/>
            <a:r>
              <a:rPr lang="es-VE" altLang="es-VE" sz="4400" dirty="0"/>
              <a:t>aun </a:t>
            </a:r>
            <a:r>
              <a:rPr lang="es-VE" altLang="es-VE" sz="4400" dirty="0" smtClean="0"/>
              <a:t>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83895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2015</a:t>
            </a:r>
          </a:p>
        </p:txBody>
      </p:sp>
    </p:spTree>
    <p:extLst>
      <p:ext uri="{BB962C8B-B14F-4D97-AF65-F5344CB8AC3E}">
        <p14:creationId xmlns:p14="http://schemas.microsoft.com/office/powerpoint/2010/main" val="400522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900113" y="1052513"/>
            <a:ext cx="5343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  <a:buFontTx/>
              <a:buChar char="•"/>
              <a:defRPr/>
            </a:pPr>
            <a:r>
              <a:rPr lang="es-ES" altLang="es-VE" sz="44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División Simpática</a:t>
            </a:r>
            <a:endParaRPr lang="es-ES" altLang="es-VE" sz="4400" b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1311944" y="1981200"/>
            <a:ext cx="3646487" cy="3203575"/>
          </a:xfrm>
          <a:prstGeom prst="rect">
            <a:avLst/>
          </a:prstGeom>
          <a:solidFill>
            <a:srgbClr val="FFD1E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60000"/>
              </a:buClr>
              <a:buSzPct val="200000"/>
            </a:pPr>
            <a:r>
              <a:rPr lang="es-ES" altLang="es-VE" sz="2400" b="0" dirty="0">
                <a:latin typeface="Comic Sans MS" pitchFamily="66" charset="0"/>
              </a:rPr>
              <a:t> Características </a:t>
            </a:r>
          </a:p>
          <a:p>
            <a:pPr eaLnBrk="1" hangingPunct="1">
              <a:spcBef>
                <a:spcPct val="0"/>
              </a:spcBef>
              <a:buClr>
                <a:srgbClr val="F60000"/>
              </a:buClr>
              <a:buFontTx/>
              <a:buNone/>
            </a:pPr>
            <a:endParaRPr lang="es-ES" altLang="es-VE" sz="12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F60000"/>
              </a:buClr>
              <a:buSzPct val="200000"/>
            </a:pPr>
            <a:r>
              <a:rPr lang="es-ES" altLang="es-VE" sz="2400" b="0" dirty="0">
                <a:latin typeface="Comic Sans MS" pitchFamily="66" charset="0"/>
              </a:rPr>
              <a:t> Resumen Anatómico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- Cuerpos y axones </a:t>
            </a:r>
            <a:r>
              <a:rPr lang="es-ES" altLang="es-VE" sz="1800" b="0" dirty="0" err="1">
                <a:latin typeface="Comic Sans MS" pitchFamily="66" charset="0"/>
              </a:rPr>
              <a:t>pregangl</a:t>
            </a:r>
            <a:r>
              <a:rPr lang="es-ES" altLang="es-VE" sz="1800" b="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- Cuerpos y axones </a:t>
            </a:r>
            <a:r>
              <a:rPr lang="es-ES" altLang="es-VE" sz="1800" b="0" dirty="0" err="1" smtClean="0">
                <a:latin typeface="Comic Sans MS" pitchFamily="66" charset="0"/>
              </a:rPr>
              <a:t>posgangl</a:t>
            </a:r>
            <a:r>
              <a:rPr lang="es-ES" altLang="es-VE" sz="1800" b="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- Ganglios simpáticos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800" b="0" dirty="0">
                <a:latin typeface="Comic Sans MS" pitchFamily="66" charset="0"/>
              </a:rPr>
              <a:t>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b="0" dirty="0">
                <a:latin typeface="Comic Sans MS" pitchFamily="66" charset="0"/>
              </a:rPr>
              <a:t>                 </a:t>
            </a:r>
            <a:r>
              <a:rPr lang="es-ES" altLang="es-VE" sz="1600" dirty="0">
                <a:latin typeface="Comic Sans MS" pitchFamily="66" charset="0"/>
              </a:rPr>
              <a:t>Paravertebrales</a:t>
            </a:r>
            <a:endParaRPr lang="es-ES" altLang="es-VE" sz="8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          </a:t>
            </a:r>
            <a:r>
              <a:rPr lang="es-ES" altLang="es-VE" sz="1600" dirty="0" err="1">
                <a:latin typeface="Comic Sans MS" pitchFamily="66" charset="0"/>
              </a:rPr>
              <a:t>Prevertebrales</a:t>
            </a:r>
            <a:endParaRPr lang="es-ES" altLang="es-VE" sz="8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          Médula adrenal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1000" dirty="0">
              <a:latin typeface="Comic Sans MS" pitchFamily="66" charset="0"/>
            </a:endParaRP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6941672" y="408215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pic>
        <p:nvPicPr>
          <p:cNvPr id="184330" name="Picture 10" descr="system-sympathetic-nervous-14642_3"/>
          <p:cNvPicPr>
            <a:picLocks noChangeAspect="1" noChangeArrowheads="1"/>
          </p:cNvPicPr>
          <p:nvPr/>
        </p:nvPicPr>
        <p:blipFill rotWithShape="1"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0" t="20305" r="24046" b="2057"/>
          <a:stretch/>
        </p:blipFill>
        <p:spPr bwMode="auto">
          <a:xfrm>
            <a:off x="5507831" y="1712686"/>
            <a:ext cx="2880593" cy="456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4987460" y="6280150"/>
            <a:ext cx="3908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000" b="0" dirty="0">
                <a:latin typeface="Comic Sans MS" pitchFamily="66" charset="0"/>
              </a:rPr>
              <a:t>http://drugline.org/medic/term/system-sympathetic-nervous/</a:t>
            </a:r>
          </a:p>
        </p:txBody>
      </p:sp>
      <p:sp>
        <p:nvSpPr>
          <p:cNvPr id="2048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/>
      <p:bldP spid="1843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870" name="Group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330176"/>
              </p:ext>
            </p:extLst>
          </p:nvPr>
        </p:nvGraphicFramePr>
        <p:xfrm>
          <a:off x="1308100" y="260350"/>
          <a:ext cx="7224713" cy="638835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616200"/>
                <a:gridCol w="4608513"/>
              </a:tblGrid>
              <a:tr h="64002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Característica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División simpática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</a:tr>
              <a:tr h="66441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Función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Prepara al cuerpo para 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emergencia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 e intensa actividad muscular; pelea, huida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66441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Localización cuerpos de neuronas PREganglionares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Asta intermedio lateral 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en regiones T1-L2 de médula espinal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toracolumbar</a:t>
                      </a:r>
                      <a:endParaRPr kumimoji="0" lang="es-ES_tradnl" altLang="es-V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66441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Localización cuerpos de neuronas Ganglionares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 cadena simpática 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vertebral o ganglio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vertebral</a:t>
                      </a:r>
                      <a:endParaRPr kumimoji="0" lang="es-ES_tradnl" altLang="es-V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66441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Divergencia de axones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Extensa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(1 axón inerva más de 20 cuerpos células ganglionares). Pre vs. Pos: 1:10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51811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Longitud de axón preganglionar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Corto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mielinizado</a:t>
                      </a: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51811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Longitud de axón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posganglionar</a:t>
                      </a:r>
                      <a:endParaRPr kumimoji="0" lang="es-ES_tradnl" altLang="es-V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Largo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amielínico</a:t>
                      </a:r>
                      <a:endParaRPr kumimoji="0" lang="es-ES_tradnl" altLang="es-V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92043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Localización de ganglios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Cadena simpática </a:t>
                      </a: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paravertebral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 cada lado columna;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Ganglios </a:t>
                      </a: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prevertebrales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ubicados delante de la columna vertebral y aorta descendente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113378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Rami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comunicantes</a:t>
                      </a:r>
                    </a:p>
                  </a:txBody>
                  <a:tcPr marT="45706" marB="4570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Rami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blancos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(f.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mielinizadas) anteriores se unen a nervios espinales T1-L2;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Rami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grises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(f.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amielínicas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 posteriores se unen a todos los nervios espinales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</a:tbl>
          </a:graphicData>
        </a:graphic>
      </p:graphicFrame>
      <p:sp>
        <p:nvSpPr>
          <p:cNvPr id="116857" name="Text Box 121"/>
          <p:cNvSpPr txBox="1">
            <a:spLocks noChangeArrowheads="1"/>
          </p:cNvSpPr>
          <p:nvPr/>
        </p:nvSpPr>
        <p:spPr bwMode="auto">
          <a:xfrm>
            <a:off x="25400" y="381315"/>
            <a:ext cx="1274708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38" name="Text Box 4"/>
          <p:cNvSpPr txBox="1">
            <a:spLocks noChangeArrowheads="1"/>
          </p:cNvSpPr>
          <p:nvPr/>
        </p:nvSpPr>
        <p:spPr bwMode="auto">
          <a:xfrm>
            <a:off x="7006271" y="668020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0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18-4_anatomic_differen_c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" t="51074" r="5815" b="5467"/>
          <a:stretch>
            <a:fillRect/>
          </a:stretch>
        </p:blipFill>
        <p:spPr bwMode="auto">
          <a:xfrm>
            <a:off x="900113" y="1931988"/>
            <a:ext cx="7920037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2886075" y="1052513"/>
            <a:ext cx="3389313" cy="547687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latin typeface="Comic Sans MS" pitchFamily="66" charset="0"/>
              </a:rPr>
              <a:t>Sinapsis Simpática</a:t>
            </a:r>
          </a:p>
        </p:txBody>
      </p:sp>
      <p:sp>
        <p:nvSpPr>
          <p:cNvPr id="22532" name="Rectangle 12"/>
          <p:cNvSpPr>
            <a:spLocks noChangeArrowheads="1"/>
          </p:cNvSpPr>
          <p:nvPr/>
        </p:nvSpPr>
        <p:spPr bwMode="auto">
          <a:xfrm>
            <a:off x="2195513" y="213360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2533" name="Rectangle 13"/>
          <p:cNvSpPr>
            <a:spLocks noChangeArrowheads="1"/>
          </p:cNvSpPr>
          <p:nvPr/>
        </p:nvSpPr>
        <p:spPr bwMode="auto">
          <a:xfrm>
            <a:off x="5292725" y="2852738"/>
            <a:ext cx="21590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4572000" y="2781300"/>
            <a:ext cx="4032250" cy="376238"/>
          </a:xfrm>
          <a:prstGeom prst="rect">
            <a:avLst/>
          </a:prstGeom>
          <a:solidFill>
            <a:srgbClr val="FDD3EB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Axón </a:t>
            </a:r>
            <a:r>
              <a:rPr lang="es-ES" altLang="es-VE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</a:t>
            </a:r>
            <a:r>
              <a:rPr lang="es-ES" altLang="es-V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ganglionar</a:t>
            </a:r>
            <a:r>
              <a:rPr lang="es-ES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sz="1800" b="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largo</a:t>
            </a: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amielínico</a:t>
            </a:r>
            <a:endParaRPr lang="es-ES" altLang="es-VE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1357313" y="1916113"/>
            <a:ext cx="3214687" cy="650875"/>
          </a:xfrm>
          <a:prstGeom prst="rect">
            <a:avLst/>
          </a:prstGeom>
          <a:solidFill>
            <a:srgbClr val="FDD3EB"/>
          </a:solidFill>
          <a:ln w="9525">
            <a:solidFill>
              <a:srgbClr val="FF21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Axón </a:t>
            </a:r>
            <a:r>
              <a:rPr lang="es-ES" altLang="es-VE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pre</a:t>
            </a:r>
            <a:r>
              <a:rPr lang="es-ES" altLang="es-VE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ganglionar</a:t>
            </a: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altLang="es-VE" sz="1800" b="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corto</a:t>
            </a: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mielinizado</a:t>
            </a: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ramificado</a:t>
            </a: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684213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537" name="Rectangle 15"/>
          <p:cNvSpPr>
            <a:spLocks noChangeArrowheads="1"/>
          </p:cNvSpPr>
          <p:nvPr/>
        </p:nvSpPr>
        <p:spPr bwMode="auto">
          <a:xfrm>
            <a:off x="3059113" y="4868863"/>
            <a:ext cx="17287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3275013" y="4724400"/>
            <a:ext cx="13684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 </a:t>
            </a:r>
          </a:p>
          <a:p>
            <a:pPr>
              <a:defRPr/>
            </a:pPr>
            <a:r>
              <a:rPr lang="es-ES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autonómico</a:t>
            </a:r>
          </a:p>
        </p:txBody>
      </p:sp>
      <p:sp>
        <p:nvSpPr>
          <p:cNvPr id="22539" name="Rectangle 16"/>
          <p:cNvSpPr>
            <a:spLocks noChangeArrowheads="1"/>
          </p:cNvSpPr>
          <p:nvPr/>
        </p:nvSpPr>
        <p:spPr bwMode="auto">
          <a:xfrm>
            <a:off x="900113" y="3429000"/>
            <a:ext cx="12239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39750" y="3500438"/>
            <a:ext cx="1943100" cy="366712"/>
          </a:xfrm>
          <a:prstGeom prst="rect">
            <a:avLst/>
          </a:prstGeom>
          <a:solidFill>
            <a:srgbClr val="FEE6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N. preganglionar</a:t>
            </a: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>
            <a:off x="4787900" y="4365625"/>
            <a:ext cx="9366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4787900" y="4292600"/>
            <a:ext cx="1665288" cy="641350"/>
          </a:xfrm>
          <a:prstGeom prst="rect">
            <a:avLst/>
          </a:prstGeom>
          <a:solidFill>
            <a:srgbClr val="FEE6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N. Ganglionar </a:t>
            </a:r>
          </a:p>
          <a:p>
            <a:pPr>
              <a:defRPr/>
            </a:pPr>
            <a:r>
              <a:rPr lang="es-ES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RN</a:t>
            </a:r>
            <a:r>
              <a:rPr lang="es-ES" altLang="es-VE" b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</a:p>
        </p:txBody>
      </p:sp>
      <p:sp>
        <p:nvSpPr>
          <p:cNvPr id="22543" name="Text Box 18"/>
          <p:cNvSpPr txBox="1">
            <a:spLocks noChangeArrowheads="1"/>
          </p:cNvSpPr>
          <p:nvPr/>
        </p:nvSpPr>
        <p:spPr bwMode="auto">
          <a:xfrm>
            <a:off x="7016750" y="381000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50548" name="Oval 20"/>
          <p:cNvSpPr>
            <a:spLocks noChangeArrowheads="1"/>
          </p:cNvSpPr>
          <p:nvPr/>
        </p:nvSpPr>
        <p:spPr bwMode="auto">
          <a:xfrm>
            <a:off x="3132138" y="3644900"/>
            <a:ext cx="1584325" cy="187166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2545" name="Rectangle 21"/>
          <p:cNvSpPr>
            <a:spLocks noChangeArrowheads="1"/>
          </p:cNvSpPr>
          <p:nvPr/>
        </p:nvSpPr>
        <p:spPr bwMode="auto">
          <a:xfrm>
            <a:off x="5219700" y="4868863"/>
            <a:ext cx="1657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0551" name="Text Box 23"/>
          <p:cNvSpPr txBox="1">
            <a:spLocks noChangeArrowheads="1"/>
          </p:cNvSpPr>
          <p:nvPr/>
        </p:nvSpPr>
        <p:spPr bwMode="auto">
          <a:xfrm>
            <a:off x="7451725" y="4652963"/>
            <a:ext cx="1133475" cy="1069975"/>
          </a:xfrm>
          <a:prstGeom prst="rect">
            <a:avLst/>
          </a:prstGeom>
          <a:solidFill>
            <a:srgbClr val="C1D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Sinapsis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Difusas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con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efectores</a:t>
            </a:r>
          </a:p>
        </p:txBody>
      </p:sp>
      <p:sp>
        <p:nvSpPr>
          <p:cNvPr id="150552" name="Text Box 24"/>
          <p:cNvSpPr txBox="1">
            <a:spLocks noChangeArrowheads="1"/>
          </p:cNvSpPr>
          <p:nvPr/>
        </p:nvSpPr>
        <p:spPr bwMode="auto">
          <a:xfrm>
            <a:off x="3044825" y="5589588"/>
            <a:ext cx="2089150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/>
              <a:t>Sinapsis Directas</a:t>
            </a:r>
          </a:p>
          <a:p>
            <a:pPr>
              <a:defRPr/>
            </a:pPr>
            <a:r>
              <a:rPr lang="es-ES" altLang="es-VE" sz="1800"/>
              <a:t>NT: </a:t>
            </a:r>
            <a:r>
              <a:rPr lang="es-ES" altLang="es-VE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50553" name="Text Box 25"/>
          <p:cNvSpPr txBox="1">
            <a:spLocks noChangeArrowheads="1"/>
          </p:cNvSpPr>
          <p:nvPr/>
        </p:nvSpPr>
        <p:spPr bwMode="auto">
          <a:xfrm>
            <a:off x="6659563" y="5734050"/>
            <a:ext cx="224155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/>
              <a:t>Sinapsis indirectas</a:t>
            </a:r>
          </a:p>
          <a:p>
            <a:pPr>
              <a:defRPr/>
            </a:pPr>
            <a:r>
              <a:rPr lang="es-ES" altLang="es-VE" sz="1800"/>
              <a:t>NT: </a:t>
            </a:r>
            <a:r>
              <a:rPr lang="es-ES" altLang="es-VE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254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  <p:bldP spid="150533" grpId="0" animBg="1"/>
      <p:bldP spid="150536" grpId="0" animBg="1"/>
      <p:bldP spid="150535" grpId="0" animBg="1"/>
      <p:bldP spid="150537" grpId="0" animBg="1"/>
      <p:bldP spid="150548" grpId="0" animBg="1"/>
      <p:bldP spid="150548" grpId="1" animBg="1"/>
      <p:bldP spid="150551" grpId="0" animBg="1"/>
      <p:bldP spid="150552" grpId="0"/>
      <p:bldP spid="1505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18-2_components_of_the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2166938"/>
            <a:ext cx="8621713" cy="25225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755650" y="4437063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2051050" y="4292600"/>
            <a:ext cx="25209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2195513" y="3860800"/>
            <a:ext cx="15128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5076825" y="3716338"/>
            <a:ext cx="1582738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5003800" y="4221163"/>
            <a:ext cx="21605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7596188" y="4437063"/>
            <a:ext cx="10080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3561" name="Rectangle 10"/>
          <p:cNvSpPr>
            <a:spLocks noChangeArrowheads="1"/>
          </p:cNvSpPr>
          <p:nvPr/>
        </p:nvSpPr>
        <p:spPr bwMode="auto">
          <a:xfrm>
            <a:off x="3851275" y="2565400"/>
            <a:ext cx="14414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dirty="0">
                <a:latin typeface="Comic Sans MS" pitchFamily="66" charset="0"/>
              </a:rPr>
              <a:t>Ganglio</a:t>
            </a:r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7451725" y="4243388"/>
            <a:ext cx="1027113" cy="366712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>
                <a:latin typeface="Comic Sans MS" pitchFamily="66" charset="0"/>
              </a:rPr>
              <a:t>Efector</a:t>
            </a: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2419482" y="3811588"/>
            <a:ext cx="17924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Fibra </a:t>
            </a:r>
            <a:r>
              <a:rPr lang="es-ES" altLang="es-VE" sz="1800" b="0" dirty="0" err="1" smtClean="0">
                <a:latin typeface="Comic Sans MS" pitchFamily="66" charset="0"/>
              </a:rPr>
              <a:t>pregangl</a:t>
            </a:r>
            <a:r>
              <a:rPr lang="es-ES" altLang="es-VE" sz="1800" b="0" dirty="0" smtClean="0">
                <a:latin typeface="Comic Sans MS" pitchFamily="66" charset="0"/>
              </a:rPr>
              <a:t>.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1979613" y="4221163"/>
            <a:ext cx="1614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N. preganglionar</a:t>
            </a: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4932363" y="4270375"/>
            <a:ext cx="1333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N. ganglionar</a:t>
            </a:r>
          </a:p>
        </p:txBody>
      </p:sp>
      <p:sp>
        <p:nvSpPr>
          <p:cNvPr id="23566" name="Text Box 16"/>
          <p:cNvSpPr txBox="1">
            <a:spLocks noChangeArrowheads="1"/>
          </p:cNvSpPr>
          <p:nvPr/>
        </p:nvSpPr>
        <p:spPr bwMode="auto">
          <a:xfrm>
            <a:off x="5231000" y="3599418"/>
            <a:ext cx="17892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Fibra </a:t>
            </a:r>
            <a:r>
              <a:rPr lang="es-ES" altLang="es-VE" sz="1800" b="0" dirty="0" err="1" smtClean="0">
                <a:latin typeface="Comic Sans MS" pitchFamily="66" charset="0"/>
              </a:rPr>
              <a:t>posgangl</a:t>
            </a:r>
            <a:r>
              <a:rPr lang="es-ES" altLang="es-VE" sz="1800" b="0" dirty="0" smtClean="0">
                <a:latin typeface="Comic Sans MS" pitchFamily="66" charset="0"/>
              </a:rPr>
              <a:t>.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3567" name="Text Box 24"/>
          <p:cNvSpPr txBox="1">
            <a:spLocks noChangeArrowheads="1"/>
          </p:cNvSpPr>
          <p:nvPr/>
        </p:nvSpPr>
        <p:spPr bwMode="auto">
          <a:xfrm>
            <a:off x="395288" y="4437063"/>
            <a:ext cx="1789112" cy="641350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Médula espinal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T1-L2</a:t>
            </a:r>
          </a:p>
        </p:txBody>
      </p:sp>
      <p:sp>
        <p:nvSpPr>
          <p:cNvPr id="23568" name="Text Box 26"/>
          <p:cNvSpPr txBox="1">
            <a:spLocks noChangeArrowheads="1"/>
          </p:cNvSpPr>
          <p:nvPr/>
        </p:nvSpPr>
        <p:spPr bwMode="auto">
          <a:xfrm>
            <a:off x="2886075" y="1341438"/>
            <a:ext cx="3370263" cy="528637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latin typeface="Comic Sans MS" pitchFamily="66" charset="0"/>
              </a:rPr>
              <a:t>Sinapsis Simpática</a:t>
            </a:r>
          </a:p>
        </p:txBody>
      </p:sp>
      <p:sp>
        <p:nvSpPr>
          <p:cNvPr id="10268" name="Oval 28"/>
          <p:cNvSpPr>
            <a:spLocks noChangeArrowheads="1"/>
          </p:cNvSpPr>
          <p:nvPr/>
        </p:nvSpPr>
        <p:spPr bwMode="auto">
          <a:xfrm>
            <a:off x="1547813" y="2781300"/>
            <a:ext cx="576262" cy="6477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3933825" y="4581525"/>
            <a:ext cx="13731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Sinapsis </a:t>
            </a:r>
          </a:p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directas</a:t>
            </a:r>
          </a:p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NT: </a:t>
            </a:r>
            <a:r>
              <a:rPr lang="es-ES" altLang="es-VE" sz="24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3571" name="Text Box 30"/>
          <p:cNvSpPr txBox="1">
            <a:spLocks noChangeArrowheads="1"/>
          </p:cNvSpPr>
          <p:nvPr/>
        </p:nvSpPr>
        <p:spPr bwMode="auto">
          <a:xfrm>
            <a:off x="7016750" y="452438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6659563" y="4654550"/>
            <a:ext cx="13874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Sinapsis </a:t>
            </a:r>
          </a:p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indirectas</a:t>
            </a:r>
          </a:p>
          <a:p>
            <a:pPr algn="l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NT: </a:t>
            </a:r>
            <a:r>
              <a:rPr lang="es-ES" altLang="es-VE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0273" name="Oval 33"/>
          <p:cNvSpPr>
            <a:spLocks noChangeArrowheads="1"/>
          </p:cNvSpPr>
          <p:nvPr/>
        </p:nvSpPr>
        <p:spPr bwMode="auto">
          <a:xfrm>
            <a:off x="4211638" y="2997200"/>
            <a:ext cx="936625" cy="8636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274" name="Oval 34"/>
          <p:cNvSpPr>
            <a:spLocks noChangeArrowheads="1"/>
          </p:cNvSpPr>
          <p:nvPr/>
        </p:nvSpPr>
        <p:spPr bwMode="auto">
          <a:xfrm>
            <a:off x="7237413" y="3213100"/>
            <a:ext cx="287337" cy="50323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684213" y="12684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576" name="Text Box 4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nimBg="1"/>
      <p:bldP spid="10269" grpId="0"/>
      <p:bldP spid="10272" grpId="0"/>
      <p:bldP spid="10273" grpId="0" animBg="1"/>
      <p:bldP spid="10273" grpId="1" animBg="1"/>
      <p:bldP spid="10274" grpId="0" animBg="1"/>
      <p:bldP spid="1027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287564" y="586982"/>
            <a:ext cx="2411238" cy="400110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dirty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  <a:r>
              <a:rPr lang="es-ES_tradnl" altLang="es-VE" sz="2000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2000" dirty="0">
              <a:solidFill>
                <a:srgbClr val="E6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auto">
          <a:xfrm>
            <a:off x="2016125" y="1329418"/>
            <a:ext cx="5111750" cy="45656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228600" algn="l"/>
                <a:tab pos="25146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228600" algn="l"/>
                <a:tab pos="25146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228600" algn="l"/>
                <a:tab pos="25146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25146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Centro superior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Hipotálamo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2.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Cuerpo neurona </a:t>
            </a:r>
            <a:r>
              <a:rPr lang="es-ES_tradnl" altLang="es-VE" sz="1600" dirty="0" err="1">
                <a:latin typeface="Comic Sans MS" pitchFamily="66" charset="0"/>
                <a:cs typeface="Times New Roman" pitchFamily="18" charset="0"/>
              </a:rPr>
              <a:t>preganglionar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Médula </a:t>
            </a:r>
            <a:r>
              <a:rPr lang="es-ES_tradnl" altLang="es-VE" sz="1400" b="0" dirty="0" err="1">
                <a:latin typeface="Comic Sans MS" pitchFamily="66" charset="0"/>
                <a:cs typeface="Times New Roman" pitchFamily="18" charset="0"/>
              </a:rPr>
              <a:t>toracolumbar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T1-L3, asta </a:t>
            </a:r>
            <a:r>
              <a:rPr lang="es-ES_tradnl" altLang="es-VE" sz="1400" b="0" dirty="0" err="1">
                <a:latin typeface="Comic Sans MS" pitchFamily="66" charset="0"/>
                <a:cs typeface="Times New Roman" pitchFamily="18" charset="0"/>
              </a:rPr>
              <a:t>intermediolateral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3.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Axón </a:t>
            </a:r>
            <a:r>
              <a:rPr lang="es-ES_tradnl" altLang="es-VE" sz="1600" dirty="0" err="1">
                <a:latin typeface="Comic Sans MS" pitchFamily="66" charset="0"/>
                <a:cs typeface="Times New Roman" pitchFamily="18" charset="0"/>
              </a:rPr>
              <a:t>preganglionar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corto</a:t>
            </a:r>
            <a:endParaRPr lang="es-ES_tradnl" altLang="es-VE" sz="1400" b="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</a:t>
            </a: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NT: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400" dirty="0" err="1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ACh</a:t>
            </a:r>
            <a:r>
              <a:rPr lang="es-ES_tradnl" altLang="es-VE" sz="1400" b="0" dirty="0">
                <a:latin typeface="Comic Sans MS" pitchFamily="66" charset="0"/>
              </a:rPr>
              <a:t>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Ramo comunicante </a:t>
            </a: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Blanco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: entra a </a:t>
            </a:r>
            <a:r>
              <a:rPr lang="es-ES_tradnl" altLang="es-VE" sz="1400" b="0" dirty="0" smtClean="0">
                <a:latin typeface="Comic Sans MS" pitchFamily="66" charset="0"/>
                <a:cs typeface="Times New Roman" pitchFamily="18" charset="0"/>
              </a:rPr>
              <a:t>Cadena 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Paravertebral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desde N.  espinales T1-L3.</a:t>
            </a:r>
          </a:p>
          <a:p>
            <a:pPr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4.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Cuerpo neurona </a:t>
            </a:r>
            <a:r>
              <a:rPr lang="es-ES_tradnl" altLang="es-VE" sz="1600" dirty="0" err="1" smtClean="0">
                <a:latin typeface="Comic Sans MS" pitchFamily="66" charset="0"/>
                <a:cs typeface="Times New Roman" pitchFamily="18" charset="0"/>
              </a:rPr>
              <a:t>posganglionar</a:t>
            </a:r>
            <a:r>
              <a:rPr lang="es-ES_tradnl" altLang="es-VE" sz="16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(ganglio)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Cadena paravertebral</a:t>
            </a:r>
            <a:endParaRPr lang="es-ES_tradnl" altLang="es-VE" sz="1400" b="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Cadena </a:t>
            </a:r>
            <a:r>
              <a:rPr lang="es-ES_tradnl" altLang="es-VE" sz="1400" b="0" dirty="0" err="1">
                <a:latin typeface="Comic Sans MS" pitchFamily="66" charset="0"/>
                <a:cs typeface="Times New Roman" pitchFamily="18" charset="0"/>
              </a:rPr>
              <a:t>prevertebral</a:t>
            </a:r>
            <a:endParaRPr lang="es-ES_tradnl" altLang="es-VE" sz="1400" b="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</a:t>
            </a: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5.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Axón </a:t>
            </a:r>
            <a:r>
              <a:rPr lang="es-ES_tradnl" altLang="es-VE" sz="1600" dirty="0" err="1" smtClean="0">
                <a:latin typeface="Comic Sans MS" pitchFamily="66" charset="0"/>
                <a:cs typeface="Times New Roman" pitchFamily="18" charset="0"/>
              </a:rPr>
              <a:t>posganglionar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largo</a:t>
            </a:r>
            <a:r>
              <a:rPr lang="es-ES_tradnl" altLang="es-VE" sz="1400" b="0" dirty="0">
                <a:latin typeface="Comic Sans MS" pitchFamily="66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</a:t>
            </a: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NT: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400" dirty="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NE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(</a:t>
            </a:r>
            <a:r>
              <a:rPr lang="es-ES_tradnl" altLang="es-VE" sz="1400" dirty="0" err="1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ACh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en </a:t>
            </a:r>
            <a:r>
              <a:rPr lang="es-ES_tradnl" altLang="es-VE" sz="1400" b="0" dirty="0" err="1">
                <a:latin typeface="Comic Sans MS" pitchFamily="66" charset="0"/>
                <a:cs typeface="Times New Roman" pitchFamily="18" charset="0"/>
              </a:rPr>
              <a:t>gl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. sudoríparas y vasos sanguíneos).</a:t>
            </a:r>
            <a:r>
              <a:rPr lang="es-ES_tradnl" altLang="es-VE" sz="1400" b="0" dirty="0">
                <a:latin typeface="Comic Sans MS" pitchFamily="66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Ramo comunicante </a:t>
            </a: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Gris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: sale de </a:t>
            </a:r>
            <a:r>
              <a:rPr lang="es-ES_tradnl" altLang="es-VE" sz="1400" b="0" dirty="0" err="1">
                <a:latin typeface="Comic Sans MS" pitchFamily="66" charset="0"/>
                <a:cs typeface="Times New Roman" pitchFamily="18" charset="0"/>
              </a:rPr>
              <a:t>Cad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. Paravertebral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todos N. </a:t>
            </a:r>
            <a:r>
              <a:rPr lang="es-ES_tradnl" altLang="es-VE" sz="1400" b="0" dirty="0" smtClean="0">
                <a:latin typeface="Comic Sans MS" pitchFamily="66" charset="0"/>
                <a:cs typeface="Times New Roman" pitchFamily="18" charset="0"/>
              </a:rPr>
              <a:t>espinales, son f. </a:t>
            </a:r>
            <a:r>
              <a:rPr lang="es-ES_tradnl" altLang="es-VE" sz="1400" b="0" dirty="0" err="1" smtClean="0">
                <a:latin typeface="Comic Sans MS" pitchFamily="66" charset="0"/>
                <a:cs typeface="Times New Roman" pitchFamily="18" charset="0"/>
              </a:rPr>
              <a:t>posgangl</a:t>
            </a:r>
            <a:r>
              <a:rPr lang="es-ES_tradnl" altLang="es-VE" sz="1400" b="0" dirty="0" smtClean="0">
                <a:latin typeface="Comic Sans MS" pitchFamily="66" charset="0"/>
                <a:cs typeface="Times New Roman" pitchFamily="18" charset="0"/>
              </a:rPr>
              <a:t>.</a:t>
            </a:r>
            <a:endParaRPr lang="es-ES_tradnl" altLang="es-VE" sz="1400" b="0" dirty="0"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                                                                                                       6.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Efectores: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músculo liso, músculo cardiaco</a:t>
            </a:r>
            <a:r>
              <a:rPr lang="es-ES_tradnl" altLang="es-VE" sz="1400" b="0" dirty="0">
                <a:latin typeface="Comic Sans MS" pitchFamily="66" charset="0"/>
              </a:rPr>
              <a:t>,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glándulas.</a:t>
            </a:r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2123281" y="5927725"/>
            <a:ext cx="4897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>
                <a:latin typeface="Comic Sans MS" pitchFamily="66" charset="0"/>
              </a:rPr>
              <a:t>Tomado y traducido de: H. Shen. </a:t>
            </a:r>
            <a:r>
              <a:rPr lang="en-GB" altLang="es-VE" sz="1000" b="0" i="1">
                <a:latin typeface="Comic Sans MS" pitchFamily="66" charset="0"/>
              </a:rPr>
              <a:t>The autonomic nervous system</a:t>
            </a:r>
            <a:r>
              <a:rPr lang="en-GB" altLang="es-VE" sz="1000" b="0">
                <a:latin typeface="Comic Sans MS" pitchFamily="66" charset="0"/>
              </a:rPr>
              <a:t>. Memocharts Pharmacology. </a:t>
            </a:r>
            <a:r>
              <a:rPr lang="es-ES" altLang="es-VE" sz="1000" b="0">
                <a:latin typeface="Comic Sans MS" pitchFamily="66" charset="0"/>
              </a:rPr>
              <a:t>An integrated minireview. Minireview LLC, Stow, 2004</a:t>
            </a:r>
            <a:endParaRPr lang="es-ES_tradnl" altLang="es-VE" sz="1000" b="0">
              <a:latin typeface="Comic Sans MS" pitchFamily="66" charset="0"/>
            </a:endParaRPr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685800" y="108993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8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8"/>
          <p:cNvSpPr txBox="1">
            <a:spLocks noChangeArrowheads="1"/>
          </p:cNvSpPr>
          <p:nvPr/>
        </p:nvSpPr>
        <p:spPr bwMode="auto">
          <a:xfrm>
            <a:off x="2232024" y="2514600"/>
            <a:ext cx="4679950" cy="22256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8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1. N. </a:t>
            </a:r>
            <a:r>
              <a:rPr lang="es-ES_tradnl" altLang="es-VE" sz="1600" dirty="0" err="1">
                <a:latin typeface="Comic Sans MS" pitchFamily="66" charset="0"/>
              </a:rPr>
              <a:t>PREgl</a:t>
            </a:r>
            <a:r>
              <a:rPr lang="es-ES_tradnl" altLang="es-VE" sz="1600" dirty="0">
                <a:latin typeface="Comic Sans MS" pitchFamily="66" charset="0"/>
              </a:rPr>
              <a:t>. Simpáticas: Cuerpos y axones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2. N. </a:t>
            </a:r>
            <a:r>
              <a:rPr lang="es-ES_tradnl" altLang="es-VE" sz="1600" dirty="0" err="1" smtClean="0">
                <a:latin typeface="Comic Sans MS" pitchFamily="66" charset="0"/>
              </a:rPr>
              <a:t>POSgl</a:t>
            </a:r>
            <a:r>
              <a:rPr lang="es-ES_tradnl" altLang="es-VE" sz="1600" dirty="0">
                <a:latin typeface="Comic Sans MS" pitchFamily="66" charset="0"/>
              </a:rPr>
              <a:t>. Simpáticas: Cuerpos y axones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3. Ganglios Simpáticos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    a. Paravertebrales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    b. </a:t>
            </a:r>
            <a:r>
              <a:rPr lang="es-ES_tradnl" altLang="es-VE" sz="1400" dirty="0" err="1">
                <a:latin typeface="Comic Sans MS" pitchFamily="66" charset="0"/>
              </a:rPr>
              <a:t>Prevertebrales</a:t>
            </a:r>
            <a:r>
              <a:rPr lang="es-ES_tradnl" altLang="es-VE" sz="1400" dirty="0">
                <a:latin typeface="Comic Sans MS" pitchFamily="66" charset="0"/>
              </a:rPr>
              <a:t> (</a:t>
            </a:r>
            <a:r>
              <a:rPr lang="es-ES_tradnl" altLang="es-VE" sz="1400" dirty="0" err="1">
                <a:latin typeface="Comic Sans MS" pitchFamily="66" charset="0"/>
              </a:rPr>
              <a:t>preaórticos</a:t>
            </a:r>
            <a:r>
              <a:rPr lang="es-ES_tradnl" altLang="es-VE" sz="1400" dirty="0">
                <a:latin typeface="Comic Sans MS" pitchFamily="66" charset="0"/>
              </a:rPr>
              <a:t>)</a:t>
            </a:r>
            <a:endParaRPr lang="es-ES_tradnl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    c. Médula adrenal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800" dirty="0">
              <a:latin typeface="Comic Sans MS" pitchFamily="66" charset="0"/>
            </a:endParaRPr>
          </a:p>
        </p:txBody>
      </p:sp>
      <p:sp>
        <p:nvSpPr>
          <p:cNvPr id="142355" name="Text Box 19"/>
          <p:cNvSpPr txBox="1">
            <a:spLocks noChangeArrowheads="1"/>
          </p:cNvSpPr>
          <p:nvPr/>
        </p:nvSpPr>
        <p:spPr bwMode="auto">
          <a:xfrm>
            <a:off x="2920746" y="1828800"/>
            <a:ext cx="3302507" cy="52322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800" dirty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  <a:r>
              <a:rPr lang="es-ES_tradnl" altLang="es-VE" sz="2800" dirty="0" smtClean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2800" dirty="0">
              <a:solidFill>
                <a:srgbClr val="E6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4" name="Text Box 21"/>
          <p:cNvSpPr txBox="1">
            <a:spLocks noChangeArrowheads="1"/>
          </p:cNvSpPr>
          <p:nvPr/>
        </p:nvSpPr>
        <p:spPr bwMode="auto">
          <a:xfrm>
            <a:off x="6872288" y="523875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2" name="Text Box 42"/>
          <p:cNvSpPr txBox="1">
            <a:spLocks noChangeArrowheads="1"/>
          </p:cNvSpPr>
          <p:nvPr/>
        </p:nvSpPr>
        <p:spPr bwMode="auto">
          <a:xfrm>
            <a:off x="417286" y="195659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6627" name="Picture 44" descr="SNA1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2280" b="5687"/>
          <a:stretch>
            <a:fillRect/>
          </a:stretch>
        </p:blipFill>
        <p:spPr bwMode="auto">
          <a:xfrm>
            <a:off x="1763713" y="255588"/>
            <a:ext cx="5114925" cy="634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45"/>
          <p:cNvSpPr>
            <a:spLocks noChangeArrowheads="1"/>
          </p:cNvSpPr>
          <p:nvPr/>
        </p:nvSpPr>
        <p:spPr bwMode="auto">
          <a:xfrm>
            <a:off x="4572000" y="5399088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s-ES" altLang="es-VE" sz="1000" b="0" i="1"/>
              <a:t>Fisiología Médica</a:t>
            </a:r>
            <a:r>
              <a:rPr lang="es-ES" altLang="es-VE" sz="1000" b="0"/>
              <a:t>. Fiorenzo Conti (Ed.). </a:t>
            </a:r>
            <a:r>
              <a:rPr lang="en-GB" altLang="es-VE" sz="1000" b="0"/>
              <a:t>Mc Graw-Hill, 2010.</a:t>
            </a:r>
          </a:p>
        </p:txBody>
      </p:sp>
      <p:sp>
        <p:nvSpPr>
          <p:cNvPr id="26629" name="Rectangle 46"/>
          <p:cNvSpPr>
            <a:spLocks noChangeArrowheads="1"/>
          </p:cNvSpPr>
          <p:nvPr/>
        </p:nvSpPr>
        <p:spPr bwMode="auto">
          <a:xfrm>
            <a:off x="1619250" y="45815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31" name="Rectangle 48"/>
          <p:cNvSpPr>
            <a:spLocks noChangeArrowheads="1"/>
          </p:cNvSpPr>
          <p:nvPr/>
        </p:nvSpPr>
        <p:spPr bwMode="auto">
          <a:xfrm>
            <a:off x="6011863" y="4076700"/>
            <a:ext cx="1008062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32" name="Text Box 49"/>
          <p:cNvSpPr txBox="1">
            <a:spLocks noChangeArrowheads="1"/>
          </p:cNvSpPr>
          <p:nvPr/>
        </p:nvSpPr>
        <p:spPr bwMode="auto">
          <a:xfrm>
            <a:off x="5940425" y="4076700"/>
            <a:ext cx="26340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Ganglio </a:t>
            </a:r>
            <a:r>
              <a:rPr lang="es-ES" altLang="es-VE" sz="1800" b="0" dirty="0" err="1" smtClean="0">
                <a:latin typeface="Comic Sans MS" pitchFamily="66" charset="0"/>
              </a:rPr>
              <a:t>PARAvertebral</a:t>
            </a:r>
            <a:endParaRPr lang="es-ES" altLang="es-VE" sz="18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err="1">
                <a:latin typeface="Comic Sans MS" pitchFamily="66" charset="0"/>
              </a:rPr>
              <a:t>cad</a:t>
            </a:r>
            <a:r>
              <a:rPr lang="es-ES" altLang="es-VE" sz="1800" b="0" dirty="0">
                <a:latin typeface="Comic Sans MS" pitchFamily="66" charset="0"/>
              </a:rPr>
              <a:t>. simpática</a:t>
            </a:r>
          </a:p>
        </p:txBody>
      </p:sp>
      <p:sp>
        <p:nvSpPr>
          <p:cNvPr id="26633" name="Rectangle 50"/>
          <p:cNvSpPr>
            <a:spLocks noChangeArrowheads="1"/>
          </p:cNvSpPr>
          <p:nvPr/>
        </p:nvSpPr>
        <p:spPr bwMode="auto">
          <a:xfrm>
            <a:off x="6084888" y="3284538"/>
            <a:ext cx="10080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34" name="Text Box 51"/>
          <p:cNvSpPr txBox="1">
            <a:spLocks noChangeArrowheads="1"/>
          </p:cNvSpPr>
          <p:nvPr/>
        </p:nvSpPr>
        <p:spPr bwMode="auto">
          <a:xfrm>
            <a:off x="6084888" y="3286352"/>
            <a:ext cx="2695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Fibras </a:t>
            </a:r>
            <a:r>
              <a:rPr lang="es-ES" altLang="es-VE" sz="18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posganglionares</a:t>
            </a:r>
            <a:endParaRPr lang="es-ES" altLang="es-VE" sz="1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ES" altLang="es-VE" sz="1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ared</a:t>
            </a:r>
            <a:endParaRPr lang="es-ES" altLang="es-VE" sz="1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635" name="Rectangle 52"/>
          <p:cNvSpPr>
            <a:spLocks noChangeArrowheads="1"/>
          </p:cNvSpPr>
          <p:nvPr/>
        </p:nvSpPr>
        <p:spPr bwMode="auto">
          <a:xfrm>
            <a:off x="4211638" y="4652963"/>
            <a:ext cx="12239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36" name="Text Box 53"/>
          <p:cNvSpPr txBox="1">
            <a:spLocks noChangeArrowheads="1"/>
          </p:cNvSpPr>
          <p:nvPr/>
        </p:nvSpPr>
        <p:spPr bwMode="auto">
          <a:xfrm>
            <a:off x="4140200" y="4605338"/>
            <a:ext cx="12938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suprarrenal</a:t>
            </a:r>
          </a:p>
        </p:txBody>
      </p:sp>
      <p:sp>
        <p:nvSpPr>
          <p:cNvPr id="26637" name="Rectangle 54"/>
          <p:cNvSpPr>
            <a:spLocks noChangeArrowheads="1"/>
          </p:cNvSpPr>
          <p:nvPr/>
        </p:nvSpPr>
        <p:spPr bwMode="auto">
          <a:xfrm>
            <a:off x="2339975" y="3429000"/>
            <a:ext cx="1008063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38" name="Text Box 55"/>
          <p:cNvSpPr txBox="1">
            <a:spLocks noChangeArrowheads="1"/>
          </p:cNvSpPr>
          <p:nvPr/>
        </p:nvSpPr>
        <p:spPr bwMode="auto">
          <a:xfrm>
            <a:off x="1917700" y="3574757"/>
            <a:ext cx="16065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Ganglio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err="1" smtClean="0">
                <a:latin typeface="Comic Sans MS" pitchFamily="66" charset="0"/>
              </a:rPr>
              <a:t>PREvertebral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6639" name="Rectangle 56"/>
          <p:cNvSpPr>
            <a:spLocks noChangeArrowheads="1"/>
          </p:cNvSpPr>
          <p:nvPr/>
        </p:nvSpPr>
        <p:spPr bwMode="auto">
          <a:xfrm>
            <a:off x="5940425" y="1484313"/>
            <a:ext cx="10080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0" name="Text Box 57"/>
          <p:cNvSpPr txBox="1">
            <a:spLocks noChangeArrowheads="1"/>
          </p:cNvSpPr>
          <p:nvPr/>
        </p:nvSpPr>
        <p:spPr bwMode="auto">
          <a:xfrm>
            <a:off x="5940425" y="1484313"/>
            <a:ext cx="218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Ramo comunicante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latin typeface="Comic Sans MS" pitchFamily="66" charset="0"/>
              </a:rPr>
              <a:t>Gris posterior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6641" name="Rectangle 58"/>
          <p:cNvSpPr>
            <a:spLocks noChangeArrowheads="1"/>
          </p:cNvSpPr>
          <p:nvPr/>
        </p:nvSpPr>
        <p:spPr bwMode="auto">
          <a:xfrm>
            <a:off x="6011863" y="2636838"/>
            <a:ext cx="9366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2" name="Text Box 59"/>
          <p:cNvSpPr txBox="1">
            <a:spLocks noChangeArrowheads="1"/>
          </p:cNvSpPr>
          <p:nvPr/>
        </p:nvSpPr>
        <p:spPr bwMode="auto">
          <a:xfrm>
            <a:off x="6011863" y="2565400"/>
            <a:ext cx="218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Ramo comunicante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latin typeface="Comic Sans MS" pitchFamily="66" charset="0"/>
              </a:rPr>
              <a:t>Blanco anterior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6643" name="Rectangle 60"/>
          <p:cNvSpPr>
            <a:spLocks noChangeArrowheads="1"/>
          </p:cNvSpPr>
          <p:nvPr/>
        </p:nvSpPr>
        <p:spPr bwMode="auto">
          <a:xfrm>
            <a:off x="5435600" y="260350"/>
            <a:ext cx="1441450" cy="1008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4" name="Rectangle 61"/>
          <p:cNvSpPr>
            <a:spLocks noChangeArrowheads="1"/>
          </p:cNvSpPr>
          <p:nvPr/>
        </p:nvSpPr>
        <p:spPr bwMode="auto">
          <a:xfrm>
            <a:off x="5003800" y="1125538"/>
            <a:ext cx="431800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5" name="Rectangle 62"/>
          <p:cNvSpPr>
            <a:spLocks noChangeArrowheads="1"/>
          </p:cNvSpPr>
          <p:nvPr/>
        </p:nvSpPr>
        <p:spPr bwMode="auto">
          <a:xfrm>
            <a:off x="3276600" y="1700213"/>
            <a:ext cx="935038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6" name="Text Box 63"/>
          <p:cNvSpPr txBox="1">
            <a:spLocks noChangeArrowheads="1"/>
          </p:cNvSpPr>
          <p:nvPr/>
        </p:nvSpPr>
        <p:spPr bwMode="auto">
          <a:xfrm>
            <a:off x="3132138" y="1773238"/>
            <a:ext cx="1389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</a:t>
            </a:r>
            <a:r>
              <a:rPr lang="es-ES" altLang="es-VE" sz="1800" b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pregangl</a:t>
            </a:r>
            <a:endParaRPr lang="es-ES" altLang="es-VE" sz="1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647" name="Rectangle 64"/>
          <p:cNvSpPr>
            <a:spLocks noChangeArrowheads="1"/>
          </p:cNvSpPr>
          <p:nvPr/>
        </p:nvSpPr>
        <p:spPr bwMode="auto">
          <a:xfrm>
            <a:off x="1763713" y="765175"/>
            <a:ext cx="1368425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8" name="Rectangle 65"/>
          <p:cNvSpPr>
            <a:spLocks noChangeArrowheads="1"/>
          </p:cNvSpPr>
          <p:nvPr/>
        </p:nvSpPr>
        <p:spPr bwMode="auto">
          <a:xfrm>
            <a:off x="1692275" y="260350"/>
            <a:ext cx="28797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6649" name="Text Box 66"/>
          <p:cNvSpPr txBox="1">
            <a:spLocks noChangeArrowheads="1"/>
          </p:cNvSpPr>
          <p:nvPr/>
        </p:nvSpPr>
        <p:spPr bwMode="auto">
          <a:xfrm>
            <a:off x="2339752" y="548680"/>
            <a:ext cx="84670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Raíz </a:t>
            </a:r>
            <a:endParaRPr lang="es-ES" altLang="es-VE" sz="1800" b="0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latin typeface="Comic Sans MS" pitchFamily="66" charset="0"/>
              </a:rPr>
              <a:t>dorsal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26650" name="Text Box 67"/>
          <p:cNvSpPr txBox="1">
            <a:spLocks noChangeArrowheads="1"/>
          </p:cNvSpPr>
          <p:nvPr/>
        </p:nvSpPr>
        <p:spPr bwMode="auto">
          <a:xfrm>
            <a:off x="2916238" y="333375"/>
            <a:ext cx="1697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Gl. Raíz dorsal</a:t>
            </a:r>
          </a:p>
        </p:txBody>
      </p:sp>
      <p:sp>
        <p:nvSpPr>
          <p:cNvPr id="26651" name="Text Box 68"/>
          <p:cNvSpPr txBox="1">
            <a:spLocks noChangeArrowheads="1"/>
          </p:cNvSpPr>
          <p:nvPr/>
        </p:nvSpPr>
        <p:spPr bwMode="auto">
          <a:xfrm>
            <a:off x="6877050" y="404813"/>
            <a:ext cx="1654175" cy="9445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Organización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eferente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simpática</a:t>
            </a:r>
          </a:p>
        </p:txBody>
      </p:sp>
      <p:sp>
        <p:nvSpPr>
          <p:cNvPr id="26652" name="Text Box 35"/>
          <p:cNvSpPr txBox="1">
            <a:spLocks noChangeArrowheads="1"/>
          </p:cNvSpPr>
          <p:nvPr/>
        </p:nvSpPr>
        <p:spPr bwMode="auto">
          <a:xfrm>
            <a:off x="345281" y="476250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381000" y="1195011"/>
            <a:ext cx="137795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200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5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31" name="Text Box 51"/>
          <p:cNvSpPr txBox="1">
            <a:spLocks noChangeArrowheads="1"/>
          </p:cNvSpPr>
          <p:nvPr/>
        </p:nvSpPr>
        <p:spPr bwMode="auto">
          <a:xfrm>
            <a:off x="381000" y="4343400"/>
            <a:ext cx="18950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Fibras </a:t>
            </a:r>
            <a:r>
              <a:rPr lang="es-ES" altLang="es-VE" sz="18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posgangl</a:t>
            </a:r>
            <a:r>
              <a:rPr lang="es-ES" altLang="es-VE" sz="1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Vísceras</a:t>
            </a:r>
            <a:endParaRPr lang="es-ES" altLang="es-VE" sz="1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6226175" y="2133600"/>
            <a:ext cx="288925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6154738" y="2133600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539750" y="1168967"/>
            <a:ext cx="137795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200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3" name="Picture 33" descr="division simpatica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3"/>
          <a:stretch>
            <a:fillRect/>
          </a:stretch>
        </p:blipFill>
        <p:spPr bwMode="auto">
          <a:xfrm>
            <a:off x="2411413" y="296863"/>
            <a:ext cx="540067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34"/>
          <p:cNvSpPr>
            <a:spLocks noChangeArrowheads="1"/>
          </p:cNvSpPr>
          <p:nvPr/>
        </p:nvSpPr>
        <p:spPr bwMode="auto">
          <a:xfrm>
            <a:off x="3203575" y="404813"/>
            <a:ext cx="12954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5" name="Rectangle 35"/>
          <p:cNvSpPr>
            <a:spLocks noChangeArrowheads="1"/>
          </p:cNvSpPr>
          <p:nvPr/>
        </p:nvSpPr>
        <p:spPr bwMode="auto">
          <a:xfrm>
            <a:off x="6443663" y="1196975"/>
            <a:ext cx="13684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6" name="Rectangle 36"/>
          <p:cNvSpPr>
            <a:spLocks noChangeArrowheads="1"/>
          </p:cNvSpPr>
          <p:nvPr/>
        </p:nvSpPr>
        <p:spPr bwMode="auto">
          <a:xfrm>
            <a:off x="5003800" y="1773238"/>
            <a:ext cx="5032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7" name="Rectangle 37"/>
          <p:cNvSpPr>
            <a:spLocks noChangeArrowheads="1"/>
          </p:cNvSpPr>
          <p:nvPr/>
        </p:nvSpPr>
        <p:spPr bwMode="auto">
          <a:xfrm>
            <a:off x="4714875" y="40767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8" name="Rectangle 38"/>
          <p:cNvSpPr>
            <a:spLocks noChangeArrowheads="1"/>
          </p:cNvSpPr>
          <p:nvPr/>
        </p:nvSpPr>
        <p:spPr bwMode="auto">
          <a:xfrm>
            <a:off x="4498975" y="4292600"/>
            <a:ext cx="5048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59" name="Rectangle 39"/>
          <p:cNvSpPr>
            <a:spLocks noChangeArrowheads="1"/>
          </p:cNvSpPr>
          <p:nvPr/>
        </p:nvSpPr>
        <p:spPr bwMode="auto">
          <a:xfrm>
            <a:off x="6659563" y="3716338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60" name="Rectangle 40"/>
          <p:cNvSpPr>
            <a:spLocks noChangeArrowheads="1"/>
          </p:cNvSpPr>
          <p:nvPr/>
        </p:nvSpPr>
        <p:spPr bwMode="auto">
          <a:xfrm>
            <a:off x="6515100" y="2852738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61" name="Rectangle 41"/>
          <p:cNvSpPr>
            <a:spLocks noChangeArrowheads="1"/>
          </p:cNvSpPr>
          <p:nvPr/>
        </p:nvSpPr>
        <p:spPr bwMode="auto">
          <a:xfrm>
            <a:off x="5075238" y="5805488"/>
            <a:ext cx="24479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62" name="Rectangle 42"/>
          <p:cNvSpPr>
            <a:spLocks noChangeArrowheads="1"/>
          </p:cNvSpPr>
          <p:nvPr/>
        </p:nvSpPr>
        <p:spPr bwMode="auto">
          <a:xfrm>
            <a:off x="7091363" y="63817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4187" name="Text Box 43"/>
          <p:cNvSpPr txBox="1">
            <a:spLocks noChangeArrowheads="1"/>
          </p:cNvSpPr>
          <p:nvPr/>
        </p:nvSpPr>
        <p:spPr bwMode="auto">
          <a:xfrm>
            <a:off x="3038475" y="549275"/>
            <a:ext cx="14366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</a:t>
            </a:r>
          </a:p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Médula espinal</a:t>
            </a:r>
          </a:p>
        </p:txBody>
      </p:sp>
      <p:sp>
        <p:nvSpPr>
          <p:cNvPr id="27664" name="Rectangle 46"/>
          <p:cNvSpPr>
            <a:spLocks noChangeArrowheads="1"/>
          </p:cNvSpPr>
          <p:nvPr/>
        </p:nvSpPr>
        <p:spPr bwMode="auto">
          <a:xfrm>
            <a:off x="6227763" y="1773238"/>
            <a:ext cx="2873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65" name="Text Box 47"/>
          <p:cNvSpPr txBox="1">
            <a:spLocks noChangeArrowheads="1"/>
          </p:cNvSpPr>
          <p:nvPr/>
        </p:nvSpPr>
        <p:spPr bwMode="auto">
          <a:xfrm>
            <a:off x="6443663" y="1484313"/>
            <a:ext cx="1182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N. Espinales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T1-L3</a:t>
            </a:r>
          </a:p>
        </p:txBody>
      </p:sp>
      <p:sp>
        <p:nvSpPr>
          <p:cNvPr id="134192" name="Text Box 48"/>
          <p:cNvSpPr txBox="1">
            <a:spLocks noChangeArrowheads="1"/>
          </p:cNvSpPr>
          <p:nvPr/>
        </p:nvSpPr>
        <p:spPr bwMode="auto">
          <a:xfrm>
            <a:off x="7683500" y="1989138"/>
            <a:ext cx="14605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 A vasos 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gl. sudoríparas</a:t>
            </a:r>
          </a:p>
        </p:txBody>
      </p:sp>
      <p:sp>
        <p:nvSpPr>
          <p:cNvPr id="134193" name="Text Box 49"/>
          <p:cNvSpPr txBox="1">
            <a:spLocks noChangeArrowheads="1"/>
          </p:cNvSpPr>
          <p:nvPr/>
        </p:nvSpPr>
        <p:spPr bwMode="auto">
          <a:xfrm>
            <a:off x="6732588" y="4246563"/>
            <a:ext cx="1537600" cy="584775"/>
          </a:xfrm>
          <a:prstGeom prst="rect">
            <a:avLst/>
          </a:prstGeom>
          <a:solidFill>
            <a:srgbClr val="FEDEF0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Ganglio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paravertebral</a:t>
            </a:r>
          </a:p>
        </p:txBody>
      </p:sp>
      <p:sp>
        <p:nvSpPr>
          <p:cNvPr id="134194" name="Line 50"/>
          <p:cNvSpPr>
            <a:spLocks noChangeShapeType="1"/>
          </p:cNvSpPr>
          <p:nvPr/>
        </p:nvSpPr>
        <p:spPr bwMode="auto">
          <a:xfrm flipH="1">
            <a:off x="6011863" y="4508500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69" name="Oval 51"/>
          <p:cNvSpPr>
            <a:spLocks noChangeArrowheads="1"/>
          </p:cNvSpPr>
          <p:nvPr/>
        </p:nvSpPr>
        <p:spPr bwMode="auto">
          <a:xfrm>
            <a:off x="5075238" y="38608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7670" name="Rectangle 52"/>
          <p:cNvSpPr>
            <a:spLocks noChangeArrowheads="1"/>
          </p:cNvSpPr>
          <p:nvPr/>
        </p:nvSpPr>
        <p:spPr bwMode="auto">
          <a:xfrm>
            <a:off x="5291138" y="5445125"/>
            <a:ext cx="714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4197" name="Text Box 53"/>
          <p:cNvSpPr txBox="1">
            <a:spLocks noChangeArrowheads="1"/>
          </p:cNvSpPr>
          <p:nvPr/>
        </p:nvSpPr>
        <p:spPr bwMode="auto">
          <a:xfrm>
            <a:off x="4551363" y="3868738"/>
            <a:ext cx="77311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RC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Blanco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anterior</a:t>
            </a:r>
          </a:p>
        </p:txBody>
      </p:sp>
      <p:sp>
        <p:nvSpPr>
          <p:cNvPr id="134198" name="Text Box 54"/>
          <p:cNvSpPr txBox="1">
            <a:spLocks noChangeArrowheads="1"/>
          </p:cNvSpPr>
          <p:nvPr/>
        </p:nvSpPr>
        <p:spPr bwMode="auto">
          <a:xfrm>
            <a:off x="6645275" y="3656013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RC Gris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posterior</a:t>
            </a:r>
          </a:p>
        </p:txBody>
      </p:sp>
      <p:sp>
        <p:nvSpPr>
          <p:cNvPr id="134199" name="Text Box 55"/>
          <p:cNvSpPr txBox="1">
            <a:spLocks noChangeArrowheads="1"/>
          </p:cNvSpPr>
          <p:nvPr/>
        </p:nvSpPr>
        <p:spPr bwMode="auto">
          <a:xfrm>
            <a:off x="2911475" y="5661025"/>
            <a:ext cx="93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víscera</a:t>
            </a:r>
          </a:p>
        </p:txBody>
      </p:sp>
      <p:sp>
        <p:nvSpPr>
          <p:cNvPr id="134200" name="Text Box 56"/>
          <p:cNvSpPr txBox="1">
            <a:spLocks noChangeArrowheads="1"/>
          </p:cNvSpPr>
          <p:nvPr/>
        </p:nvSpPr>
        <p:spPr bwMode="auto">
          <a:xfrm>
            <a:off x="4729348" y="5681331"/>
            <a:ext cx="1425390" cy="584775"/>
          </a:xfrm>
          <a:prstGeom prst="rect">
            <a:avLst/>
          </a:prstGeom>
          <a:solidFill>
            <a:srgbClr val="FEDEF0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Ganglio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prevertebral</a:t>
            </a:r>
          </a:p>
        </p:txBody>
      </p:sp>
      <p:sp>
        <p:nvSpPr>
          <p:cNvPr id="134201" name="Line 57"/>
          <p:cNvSpPr>
            <a:spLocks noChangeShapeType="1"/>
          </p:cNvSpPr>
          <p:nvPr/>
        </p:nvSpPr>
        <p:spPr bwMode="auto">
          <a:xfrm flipV="1">
            <a:off x="5362575" y="5373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76" name="Line 58"/>
          <p:cNvSpPr>
            <a:spLocks noChangeShapeType="1"/>
          </p:cNvSpPr>
          <p:nvPr/>
        </p:nvSpPr>
        <p:spPr bwMode="auto">
          <a:xfrm flipV="1">
            <a:off x="5146675" y="37893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203" name="Line 59"/>
          <p:cNvSpPr>
            <a:spLocks noChangeShapeType="1"/>
          </p:cNvSpPr>
          <p:nvPr/>
        </p:nvSpPr>
        <p:spPr bwMode="auto">
          <a:xfrm flipH="1">
            <a:off x="6154738" y="3862388"/>
            <a:ext cx="504825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204" name="Text Box 60"/>
          <p:cNvSpPr txBox="1">
            <a:spLocks noChangeArrowheads="1"/>
          </p:cNvSpPr>
          <p:nvPr/>
        </p:nvSpPr>
        <p:spPr bwMode="auto">
          <a:xfrm>
            <a:off x="6342856" y="501650"/>
            <a:ext cx="1537600" cy="584775"/>
          </a:xfrm>
          <a:prstGeom prst="rect">
            <a:avLst/>
          </a:prstGeom>
          <a:solidFill>
            <a:srgbClr val="FEECF2"/>
          </a:solidFill>
          <a:ln w="28575">
            <a:solidFill>
              <a:srgbClr val="F94F3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Cadena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Paravertebral</a:t>
            </a:r>
          </a:p>
        </p:txBody>
      </p:sp>
      <p:sp>
        <p:nvSpPr>
          <p:cNvPr id="134208" name="Line 64"/>
          <p:cNvSpPr>
            <a:spLocks noChangeShapeType="1"/>
          </p:cNvSpPr>
          <p:nvPr/>
        </p:nvSpPr>
        <p:spPr bwMode="auto">
          <a:xfrm>
            <a:off x="6248400" y="144463"/>
            <a:ext cx="0" cy="6237287"/>
          </a:xfrm>
          <a:prstGeom prst="line">
            <a:avLst/>
          </a:prstGeom>
          <a:noFill/>
          <a:ln w="38100">
            <a:solidFill>
              <a:srgbClr val="F6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80" name="Line 65"/>
          <p:cNvSpPr>
            <a:spLocks noChangeShapeType="1"/>
          </p:cNvSpPr>
          <p:nvPr/>
        </p:nvSpPr>
        <p:spPr bwMode="auto">
          <a:xfrm flipV="1">
            <a:off x="5148263" y="2565400"/>
            <a:ext cx="21590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81" name="Text Box 66"/>
          <p:cNvSpPr txBox="1">
            <a:spLocks noChangeArrowheads="1"/>
          </p:cNvSpPr>
          <p:nvPr/>
        </p:nvSpPr>
        <p:spPr bwMode="auto">
          <a:xfrm>
            <a:off x="2987675" y="3429000"/>
            <a:ext cx="944563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Médula</a:t>
            </a:r>
          </a:p>
        </p:txBody>
      </p:sp>
      <p:sp>
        <p:nvSpPr>
          <p:cNvPr id="134211" name="Line 67"/>
          <p:cNvSpPr>
            <a:spLocks noChangeShapeType="1"/>
          </p:cNvSpPr>
          <p:nvPr/>
        </p:nvSpPr>
        <p:spPr bwMode="auto">
          <a:xfrm flipH="1" flipV="1">
            <a:off x="6443663" y="2565400"/>
            <a:ext cx="2159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83" name="Text Box 68"/>
          <p:cNvSpPr txBox="1">
            <a:spLocks noChangeArrowheads="1"/>
          </p:cNvSpPr>
          <p:nvPr/>
        </p:nvSpPr>
        <p:spPr bwMode="auto">
          <a:xfrm>
            <a:off x="534988" y="452438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34214" name="Text Box 70"/>
          <p:cNvSpPr txBox="1">
            <a:spLocks noChangeArrowheads="1"/>
          </p:cNvSpPr>
          <p:nvPr/>
        </p:nvSpPr>
        <p:spPr bwMode="auto">
          <a:xfrm>
            <a:off x="534673" y="3063051"/>
            <a:ext cx="18053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</a:t>
            </a:r>
            <a:r>
              <a:rPr lang="es-ES" altLang="es-VE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PREgangl</a:t>
            </a:r>
            <a:r>
              <a:rPr lang="es-ES" altLang="es-V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34215" name="Line 71"/>
          <p:cNvSpPr>
            <a:spLocks noChangeShapeType="1"/>
          </p:cNvSpPr>
          <p:nvPr/>
        </p:nvSpPr>
        <p:spPr bwMode="auto">
          <a:xfrm flipV="1">
            <a:off x="2339975" y="2852738"/>
            <a:ext cx="1439863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216" name="Text Box 72"/>
          <p:cNvSpPr txBox="1">
            <a:spLocks noChangeArrowheads="1"/>
          </p:cNvSpPr>
          <p:nvPr/>
        </p:nvSpPr>
        <p:spPr bwMode="auto">
          <a:xfrm>
            <a:off x="691162" y="5333146"/>
            <a:ext cx="1864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</a:t>
            </a:r>
            <a:r>
              <a:rPr lang="es-ES" altLang="es-VE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POSgangl</a:t>
            </a:r>
            <a:r>
              <a:rPr lang="es-ES" altLang="es-V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34218" name="Freeform 74"/>
          <p:cNvSpPr>
            <a:spLocks/>
          </p:cNvSpPr>
          <p:nvPr/>
        </p:nvSpPr>
        <p:spPr bwMode="auto">
          <a:xfrm>
            <a:off x="2484438" y="5143500"/>
            <a:ext cx="2016125" cy="373063"/>
          </a:xfrm>
          <a:custGeom>
            <a:avLst/>
            <a:gdLst>
              <a:gd name="T0" fmla="*/ 0 w 1270"/>
              <a:gd name="T1" fmla="*/ 2147483647 h 235"/>
              <a:gd name="T2" fmla="*/ 2147483647 w 1270"/>
              <a:gd name="T3" fmla="*/ 2147483647 h 235"/>
              <a:gd name="T4" fmla="*/ 2147483647 w 1270"/>
              <a:gd name="T5" fmla="*/ 2147483647 h 235"/>
              <a:gd name="T6" fmla="*/ 2147483647 w 1270"/>
              <a:gd name="T7" fmla="*/ 2147483647 h 2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70" h="235">
                <a:moveTo>
                  <a:pt x="0" y="235"/>
                </a:moveTo>
                <a:cubicBezTo>
                  <a:pt x="124" y="163"/>
                  <a:pt x="249" y="91"/>
                  <a:pt x="408" y="53"/>
                </a:cubicBezTo>
                <a:cubicBezTo>
                  <a:pt x="567" y="15"/>
                  <a:pt x="808" y="0"/>
                  <a:pt x="952" y="8"/>
                </a:cubicBezTo>
                <a:cubicBezTo>
                  <a:pt x="1096" y="16"/>
                  <a:pt x="1217" y="84"/>
                  <a:pt x="1270" y="99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220" name="Freeform 76"/>
          <p:cNvSpPr>
            <a:spLocks/>
          </p:cNvSpPr>
          <p:nvPr/>
        </p:nvSpPr>
        <p:spPr bwMode="auto">
          <a:xfrm>
            <a:off x="3851275" y="5000625"/>
            <a:ext cx="1152525" cy="444500"/>
          </a:xfrm>
          <a:custGeom>
            <a:avLst/>
            <a:gdLst>
              <a:gd name="T0" fmla="*/ 0 w 726"/>
              <a:gd name="T1" fmla="*/ 2147483647 h 280"/>
              <a:gd name="T2" fmla="*/ 2147483647 w 726"/>
              <a:gd name="T3" fmla="*/ 2147483647 h 280"/>
              <a:gd name="T4" fmla="*/ 2147483647 w 726"/>
              <a:gd name="T5" fmla="*/ 2147483647 h 280"/>
              <a:gd name="T6" fmla="*/ 2147483647 w 726"/>
              <a:gd name="T7" fmla="*/ 2147483647 h 2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6" h="280">
                <a:moveTo>
                  <a:pt x="0" y="99"/>
                </a:moveTo>
                <a:cubicBezTo>
                  <a:pt x="49" y="57"/>
                  <a:pt x="99" y="16"/>
                  <a:pt x="182" y="8"/>
                </a:cubicBezTo>
                <a:cubicBezTo>
                  <a:pt x="265" y="0"/>
                  <a:pt x="408" y="8"/>
                  <a:pt x="499" y="53"/>
                </a:cubicBezTo>
                <a:cubicBezTo>
                  <a:pt x="590" y="98"/>
                  <a:pt x="658" y="189"/>
                  <a:pt x="726" y="28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222" name="Text Box 78"/>
          <p:cNvSpPr txBox="1">
            <a:spLocks noChangeArrowheads="1"/>
          </p:cNvSpPr>
          <p:nvPr/>
        </p:nvSpPr>
        <p:spPr bwMode="auto">
          <a:xfrm>
            <a:off x="534673" y="191690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69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92" grpId="0"/>
      <p:bldP spid="134193" grpId="0" animBg="1"/>
      <p:bldP spid="134194" grpId="0" animBg="1"/>
      <p:bldP spid="134197" grpId="0"/>
      <p:bldP spid="134198" grpId="0"/>
      <p:bldP spid="134199" grpId="0"/>
      <p:bldP spid="134200" grpId="0" animBg="1"/>
      <p:bldP spid="134201" grpId="0" animBg="1"/>
      <p:bldP spid="134203" grpId="0" animBg="1"/>
      <p:bldP spid="134204" grpId="0" animBg="1"/>
      <p:bldP spid="134208" grpId="0" animBg="1"/>
      <p:bldP spid="134211" grpId="0" animBg="1"/>
      <p:bldP spid="134214" grpId="0"/>
      <p:bldP spid="134215" grpId="0" animBg="1"/>
      <p:bldP spid="134216" grpId="0"/>
      <p:bldP spid="134218" grpId="0" animBg="1"/>
      <p:bldP spid="1342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ympatheticc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649288"/>
            <a:ext cx="6808787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5651500" y="1052513"/>
            <a:ext cx="1441450" cy="576262"/>
          </a:xfrm>
          <a:prstGeom prst="rect">
            <a:avLst/>
          </a:prstGeom>
          <a:solidFill>
            <a:srgbClr val="00A6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2484438" y="620713"/>
            <a:ext cx="1366837" cy="215900"/>
          </a:xfrm>
          <a:prstGeom prst="rect">
            <a:avLst/>
          </a:prstGeom>
          <a:solidFill>
            <a:srgbClr val="00A6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5508625" y="1052513"/>
            <a:ext cx="167957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Médula Espinal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T1-L2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2181225" y="333375"/>
            <a:ext cx="2032000" cy="669925"/>
          </a:xfrm>
          <a:prstGeom prst="rect">
            <a:avLst/>
          </a:prstGeom>
          <a:solidFill>
            <a:srgbClr val="FFDDEB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Cadena simpática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paravertebral</a:t>
            </a:r>
          </a:p>
        </p:txBody>
      </p:sp>
      <p:sp>
        <p:nvSpPr>
          <p:cNvPr id="28679" name="Rectangle 9"/>
          <p:cNvSpPr>
            <a:spLocks noChangeArrowheads="1"/>
          </p:cNvSpPr>
          <p:nvPr/>
        </p:nvSpPr>
        <p:spPr bwMode="auto">
          <a:xfrm>
            <a:off x="1619250" y="2565400"/>
            <a:ext cx="1008063" cy="215900"/>
          </a:xfrm>
          <a:prstGeom prst="rect">
            <a:avLst/>
          </a:prstGeom>
          <a:solidFill>
            <a:srgbClr val="7BB3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547813" y="2349500"/>
            <a:ext cx="107632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Nervio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espinal</a:t>
            </a:r>
          </a:p>
        </p:txBody>
      </p:sp>
      <p:sp>
        <p:nvSpPr>
          <p:cNvPr id="28681" name="Rectangle 11"/>
          <p:cNvSpPr>
            <a:spLocks noChangeArrowheads="1"/>
          </p:cNvSpPr>
          <p:nvPr/>
        </p:nvSpPr>
        <p:spPr bwMode="auto">
          <a:xfrm>
            <a:off x="1476375" y="4292600"/>
            <a:ext cx="1152525" cy="576263"/>
          </a:xfrm>
          <a:prstGeom prst="rect">
            <a:avLst/>
          </a:prstGeom>
          <a:solidFill>
            <a:srgbClr val="7BB3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1547813" y="4149725"/>
            <a:ext cx="1009650" cy="549275"/>
          </a:xfrm>
          <a:prstGeom prst="rect">
            <a:avLst/>
          </a:prstGeom>
          <a:solidFill>
            <a:srgbClr val="FFDD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Rami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Comunicante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 blanco</a:t>
            </a:r>
          </a:p>
        </p:txBody>
      </p:sp>
      <p:sp>
        <p:nvSpPr>
          <p:cNvPr id="28683" name="Rectangle 14"/>
          <p:cNvSpPr>
            <a:spLocks noChangeArrowheads="1"/>
          </p:cNvSpPr>
          <p:nvPr/>
        </p:nvSpPr>
        <p:spPr bwMode="auto">
          <a:xfrm>
            <a:off x="5148263" y="3933825"/>
            <a:ext cx="1008062" cy="431800"/>
          </a:xfrm>
          <a:prstGeom prst="rect">
            <a:avLst/>
          </a:prstGeom>
          <a:solidFill>
            <a:srgbClr val="7BB3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4932362" y="3933825"/>
            <a:ext cx="1620837" cy="584775"/>
          </a:xfrm>
          <a:prstGeom prst="rect">
            <a:avLst/>
          </a:prstGeom>
          <a:solidFill>
            <a:srgbClr val="FFDDEB"/>
          </a:solidFill>
          <a:ln w="952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Neurona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preganglionar</a:t>
            </a:r>
            <a:endParaRPr lang="es-ES_tradnl" altLang="es-VE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685" name="Rectangle 16"/>
          <p:cNvSpPr>
            <a:spLocks noChangeArrowheads="1"/>
          </p:cNvSpPr>
          <p:nvPr/>
        </p:nvSpPr>
        <p:spPr bwMode="auto">
          <a:xfrm>
            <a:off x="3203575" y="4581525"/>
            <a:ext cx="1223963" cy="360363"/>
          </a:xfrm>
          <a:prstGeom prst="rect">
            <a:avLst/>
          </a:prstGeom>
          <a:solidFill>
            <a:srgbClr val="7BB3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3134340" y="4508500"/>
            <a:ext cx="1481496" cy="584775"/>
          </a:xfrm>
          <a:prstGeom prst="rect">
            <a:avLst/>
          </a:prstGeom>
          <a:solidFill>
            <a:srgbClr val="FFDDEB"/>
          </a:solidFill>
          <a:ln w="952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Neurona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posganglionar</a:t>
            </a:r>
            <a:endParaRPr lang="es-ES_tradnl" altLang="es-VE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95288" y="1052513"/>
            <a:ext cx="137795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28688" name="Rectangle 20"/>
          <p:cNvSpPr>
            <a:spLocks noChangeArrowheads="1"/>
          </p:cNvSpPr>
          <p:nvPr/>
        </p:nvSpPr>
        <p:spPr bwMode="auto">
          <a:xfrm>
            <a:off x="3348038" y="3644900"/>
            <a:ext cx="1223962" cy="647700"/>
          </a:xfrm>
          <a:prstGeom prst="rect">
            <a:avLst/>
          </a:prstGeom>
          <a:solidFill>
            <a:srgbClr val="7BB3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498850" y="3671888"/>
            <a:ext cx="928688" cy="5492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Rami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Comunicante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 gris</a:t>
            </a:r>
          </a:p>
        </p:txBody>
      </p:sp>
      <p:sp>
        <p:nvSpPr>
          <p:cNvPr id="28690" name="Text Box 21"/>
          <p:cNvSpPr txBox="1">
            <a:spLocks noChangeArrowheads="1"/>
          </p:cNvSpPr>
          <p:nvPr/>
        </p:nvSpPr>
        <p:spPr bwMode="auto">
          <a:xfrm>
            <a:off x="7173913" y="261938"/>
            <a:ext cx="1427162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25624" name="Freeform 24"/>
          <p:cNvSpPr>
            <a:spLocks/>
          </p:cNvSpPr>
          <p:nvPr/>
        </p:nvSpPr>
        <p:spPr bwMode="auto">
          <a:xfrm>
            <a:off x="2916238" y="2708275"/>
            <a:ext cx="166687" cy="1441450"/>
          </a:xfrm>
          <a:custGeom>
            <a:avLst/>
            <a:gdLst>
              <a:gd name="T0" fmla="*/ 0 w 105"/>
              <a:gd name="T1" fmla="*/ 2147483647 h 908"/>
              <a:gd name="T2" fmla="*/ 2147483647 w 105"/>
              <a:gd name="T3" fmla="*/ 2147483647 h 908"/>
              <a:gd name="T4" fmla="*/ 2147483647 w 105"/>
              <a:gd name="T5" fmla="*/ 0 h 9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5" h="908">
                <a:moveTo>
                  <a:pt x="0" y="908"/>
                </a:moveTo>
                <a:cubicBezTo>
                  <a:pt x="37" y="847"/>
                  <a:pt x="75" y="786"/>
                  <a:pt x="90" y="635"/>
                </a:cubicBezTo>
                <a:cubicBezTo>
                  <a:pt x="105" y="484"/>
                  <a:pt x="90" y="106"/>
                  <a:pt x="9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25" name="Freeform 25"/>
          <p:cNvSpPr>
            <a:spLocks/>
          </p:cNvSpPr>
          <p:nvPr/>
        </p:nvSpPr>
        <p:spPr bwMode="auto">
          <a:xfrm>
            <a:off x="2916238" y="4149725"/>
            <a:ext cx="82550" cy="1511300"/>
          </a:xfrm>
          <a:custGeom>
            <a:avLst/>
            <a:gdLst>
              <a:gd name="T0" fmla="*/ 0 w 52"/>
              <a:gd name="T1" fmla="*/ 0 h 952"/>
              <a:gd name="T2" fmla="*/ 2147483647 w 52"/>
              <a:gd name="T3" fmla="*/ 2147483647 h 952"/>
              <a:gd name="T4" fmla="*/ 2147483647 w 52"/>
              <a:gd name="T5" fmla="*/ 2147483647 h 952"/>
              <a:gd name="T6" fmla="*/ 2147483647 w 52"/>
              <a:gd name="T7" fmla="*/ 2147483647 h 95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2" h="952">
                <a:moveTo>
                  <a:pt x="0" y="0"/>
                </a:moveTo>
                <a:cubicBezTo>
                  <a:pt x="19" y="79"/>
                  <a:pt x="38" y="159"/>
                  <a:pt x="45" y="272"/>
                </a:cubicBezTo>
                <a:cubicBezTo>
                  <a:pt x="52" y="385"/>
                  <a:pt x="45" y="567"/>
                  <a:pt x="45" y="680"/>
                </a:cubicBezTo>
                <a:cubicBezTo>
                  <a:pt x="45" y="793"/>
                  <a:pt x="45" y="872"/>
                  <a:pt x="45" y="95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26" name="Freeform 26"/>
          <p:cNvSpPr>
            <a:spLocks/>
          </p:cNvSpPr>
          <p:nvPr/>
        </p:nvSpPr>
        <p:spPr bwMode="auto">
          <a:xfrm>
            <a:off x="2627313" y="3309938"/>
            <a:ext cx="2952750" cy="550862"/>
          </a:xfrm>
          <a:custGeom>
            <a:avLst/>
            <a:gdLst>
              <a:gd name="T0" fmla="*/ 2147483647 w 1860"/>
              <a:gd name="T1" fmla="*/ 2147483647 h 347"/>
              <a:gd name="T2" fmla="*/ 2147483647 w 1860"/>
              <a:gd name="T3" fmla="*/ 2147483647 h 347"/>
              <a:gd name="T4" fmla="*/ 2147483647 w 1860"/>
              <a:gd name="T5" fmla="*/ 2147483647 h 347"/>
              <a:gd name="T6" fmla="*/ 2147483647 w 1860"/>
              <a:gd name="T7" fmla="*/ 2147483647 h 347"/>
              <a:gd name="T8" fmla="*/ 2147483647 w 1860"/>
              <a:gd name="T9" fmla="*/ 2147483647 h 347"/>
              <a:gd name="T10" fmla="*/ 2147483647 w 1860"/>
              <a:gd name="T11" fmla="*/ 2147483647 h 347"/>
              <a:gd name="T12" fmla="*/ 2147483647 w 1860"/>
              <a:gd name="T13" fmla="*/ 2147483647 h 347"/>
              <a:gd name="T14" fmla="*/ 0 w 1860"/>
              <a:gd name="T15" fmla="*/ 2147483647 h 3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60" h="347">
                <a:moveTo>
                  <a:pt x="1860" y="75"/>
                </a:moveTo>
                <a:cubicBezTo>
                  <a:pt x="1814" y="128"/>
                  <a:pt x="1769" y="181"/>
                  <a:pt x="1724" y="211"/>
                </a:cubicBezTo>
                <a:cubicBezTo>
                  <a:pt x="1679" y="241"/>
                  <a:pt x="1641" y="256"/>
                  <a:pt x="1588" y="256"/>
                </a:cubicBezTo>
                <a:cubicBezTo>
                  <a:pt x="1535" y="256"/>
                  <a:pt x="1504" y="249"/>
                  <a:pt x="1406" y="211"/>
                </a:cubicBezTo>
                <a:cubicBezTo>
                  <a:pt x="1308" y="173"/>
                  <a:pt x="1104" y="60"/>
                  <a:pt x="998" y="30"/>
                </a:cubicBezTo>
                <a:cubicBezTo>
                  <a:pt x="892" y="0"/>
                  <a:pt x="884" y="15"/>
                  <a:pt x="771" y="30"/>
                </a:cubicBezTo>
                <a:cubicBezTo>
                  <a:pt x="658" y="45"/>
                  <a:pt x="446" y="67"/>
                  <a:pt x="318" y="120"/>
                </a:cubicBezTo>
                <a:cubicBezTo>
                  <a:pt x="190" y="173"/>
                  <a:pt x="53" y="309"/>
                  <a:pt x="0" y="347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27" name="Freeform 27"/>
          <p:cNvSpPr>
            <a:spLocks/>
          </p:cNvSpPr>
          <p:nvPr/>
        </p:nvSpPr>
        <p:spPr bwMode="auto">
          <a:xfrm>
            <a:off x="2627313" y="3860800"/>
            <a:ext cx="288925" cy="288925"/>
          </a:xfrm>
          <a:custGeom>
            <a:avLst/>
            <a:gdLst>
              <a:gd name="T0" fmla="*/ 0 w 182"/>
              <a:gd name="T1" fmla="*/ 0 h 182"/>
              <a:gd name="T2" fmla="*/ 2147483647 w 182"/>
              <a:gd name="T3" fmla="*/ 2147483647 h 182"/>
              <a:gd name="T4" fmla="*/ 2147483647 w 182"/>
              <a:gd name="T5" fmla="*/ 2147483647 h 18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2" h="182">
                <a:moveTo>
                  <a:pt x="0" y="0"/>
                </a:moveTo>
                <a:cubicBezTo>
                  <a:pt x="8" y="53"/>
                  <a:pt x="16" y="106"/>
                  <a:pt x="46" y="136"/>
                </a:cubicBezTo>
                <a:cubicBezTo>
                  <a:pt x="76" y="166"/>
                  <a:pt x="159" y="174"/>
                  <a:pt x="182" y="18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95" name="Line 29"/>
          <p:cNvSpPr>
            <a:spLocks noChangeShapeType="1"/>
          </p:cNvSpPr>
          <p:nvPr/>
        </p:nvSpPr>
        <p:spPr bwMode="auto">
          <a:xfrm flipH="1" flipV="1">
            <a:off x="3276600" y="3860800"/>
            <a:ext cx="215900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9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2" grpId="0" animBg="1"/>
      <p:bldP spid="25615" grpId="0" animBg="1"/>
      <p:bldP spid="25617" grpId="0" animBg="1"/>
      <p:bldP spid="25613" grpId="0" animBg="1"/>
      <p:bldP spid="25624" grpId="0" animBg="1"/>
      <p:bldP spid="25625" grpId="0" animBg="1"/>
      <p:bldP spid="25626" grpId="0" animBg="1"/>
      <p:bldP spid="256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IVISION SIMPATICA PH"/>
          <p:cNvPicPr>
            <a:picLocks noChangeAspect="1" noChangeArrowheads="1"/>
          </p:cNvPicPr>
          <p:nvPr/>
        </p:nvPicPr>
        <p:blipFill rotWithShape="1">
          <a:blip r:embed="rId2" cstate="print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51"/>
          <a:stretch/>
        </p:blipFill>
        <p:spPr bwMode="auto">
          <a:xfrm>
            <a:off x="3486150" y="0"/>
            <a:ext cx="427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7"/>
          <p:cNvSpPr>
            <a:spLocks noChangeArrowheads="1"/>
          </p:cNvSpPr>
          <p:nvPr/>
        </p:nvSpPr>
        <p:spPr bwMode="auto">
          <a:xfrm>
            <a:off x="3560763" y="1474788"/>
            <a:ext cx="10810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00" name="Rectangle 8"/>
          <p:cNvSpPr>
            <a:spLocks noChangeArrowheads="1"/>
          </p:cNvSpPr>
          <p:nvPr/>
        </p:nvSpPr>
        <p:spPr bwMode="auto">
          <a:xfrm>
            <a:off x="3560763" y="3419475"/>
            <a:ext cx="5048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01" name="Rectangle 9"/>
          <p:cNvSpPr>
            <a:spLocks noChangeArrowheads="1"/>
          </p:cNvSpPr>
          <p:nvPr/>
        </p:nvSpPr>
        <p:spPr bwMode="auto">
          <a:xfrm>
            <a:off x="3921125" y="4498975"/>
            <a:ext cx="5048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02" name="Rectangle 12"/>
          <p:cNvSpPr>
            <a:spLocks noChangeArrowheads="1"/>
          </p:cNvSpPr>
          <p:nvPr/>
        </p:nvSpPr>
        <p:spPr bwMode="auto">
          <a:xfrm>
            <a:off x="7450138" y="523875"/>
            <a:ext cx="8636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03" name="Rectangle 13"/>
          <p:cNvSpPr>
            <a:spLocks noChangeArrowheads="1"/>
          </p:cNvSpPr>
          <p:nvPr/>
        </p:nvSpPr>
        <p:spPr bwMode="auto">
          <a:xfrm>
            <a:off x="7666038" y="2684463"/>
            <a:ext cx="863600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04" name="Text Box 14"/>
          <p:cNvSpPr txBox="1">
            <a:spLocks noChangeArrowheads="1"/>
          </p:cNvSpPr>
          <p:nvPr/>
        </p:nvSpPr>
        <p:spPr bwMode="auto">
          <a:xfrm>
            <a:off x="468313" y="1052513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311489" y="2603274"/>
            <a:ext cx="2808287" cy="24622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lphaUcPeriod"/>
            </a:pPr>
            <a:r>
              <a:rPr lang="es-ES_tradnl" altLang="es-VE" sz="1600" dirty="0">
                <a:latin typeface="Comic Sans MS" pitchFamily="66" charset="0"/>
              </a:rPr>
              <a:t>N. </a:t>
            </a:r>
            <a:r>
              <a:rPr lang="es-ES_tradnl" altLang="es-VE" sz="1600" dirty="0" err="1" smtClean="0">
                <a:latin typeface="Comic Sans MS" pitchFamily="66" charset="0"/>
              </a:rPr>
              <a:t>PREgangl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AutoNum type="alphaUcPeriod"/>
            </a:pP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lphaUcPeriod"/>
            </a:pPr>
            <a:r>
              <a:rPr lang="es-ES_tradnl" altLang="es-VE" sz="1600" dirty="0">
                <a:latin typeface="Comic Sans MS" pitchFamily="66" charset="0"/>
              </a:rPr>
              <a:t>N. </a:t>
            </a:r>
            <a:r>
              <a:rPr lang="es-ES_tradnl" altLang="es-VE" sz="1600" dirty="0" err="1" smtClean="0">
                <a:latin typeface="Comic Sans MS" pitchFamily="66" charset="0"/>
              </a:rPr>
              <a:t>POSgangl</a:t>
            </a:r>
            <a:r>
              <a:rPr lang="es-ES_tradnl" altLang="es-VE" sz="1600" dirty="0">
                <a:latin typeface="Comic Sans MS" pitchFamily="66" charset="0"/>
              </a:rPr>
              <a:t>. en </a:t>
            </a:r>
            <a:endParaRPr lang="es-ES_tradnl" altLang="es-VE" sz="1600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s-ES_tradnl" altLang="es-VE" sz="1600" dirty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   G</a:t>
            </a:r>
            <a:r>
              <a:rPr lang="es-ES_tradnl" altLang="es-VE" sz="1600" dirty="0">
                <a:latin typeface="Comic Sans MS" pitchFamily="66" charset="0"/>
              </a:rPr>
              <a:t>. P</a:t>
            </a:r>
            <a:r>
              <a:rPr lang="es-ES_tradnl" altLang="es-VE" sz="1600" dirty="0" smtClean="0">
                <a:latin typeface="Comic Sans MS" pitchFamily="66" charset="0"/>
              </a:rPr>
              <a:t>aravertebral</a:t>
            </a:r>
            <a:endParaRPr lang="es-ES_tradnl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lphaUcPeriod"/>
            </a:pPr>
            <a:endParaRPr lang="es-ES_tradnl" altLang="es-VE" sz="1400" dirty="0"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C. N</a:t>
            </a:r>
            <a:r>
              <a:rPr lang="es-ES_tradnl" altLang="es-VE" sz="1600" dirty="0"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latin typeface="Comic Sans MS" pitchFamily="66" charset="0"/>
              </a:rPr>
              <a:t>POSgangl</a:t>
            </a:r>
            <a:r>
              <a:rPr lang="es-ES_tradnl" altLang="es-VE" sz="1600" dirty="0">
                <a:latin typeface="Comic Sans MS" pitchFamily="66" charset="0"/>
              </a:rPr>
              <a:t>. en </a:t>
            </a:r>
            <a:endParaRPr lang="es-ES_tradnl" altLang="es-VE" sz="1600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s-ES_tradnl" altLang="es-VE" sz="1600" dirty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   G</a:t>
            </a:r>
            <a:r>
              <a:rPr lang="es-ES_tradnl" altLang="es-VE" sz="1600" dirty="0">
                <a:latin typeface="Comic Sans MS" pitchFamily="66" charset="0"/>
              </a:rPr>
              <a:t>. P</a:t>
            </a:r>
            <a:r>
              <a:rPr lang="es-ES_tradnl" altLang="es-VE" sz="1600" dirty="0" smtClean="0">
                <a:latin typeface="Comic Sans MS" pitchFamily="66" charset="0"/>
              </a:rPr>
              <a:t>revertebrales</a:t>
            </a:r>
            <a:endParaRPr lang="es-ES_tradnl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lphaUcPeriod"/>
            </a:pPr>
            <a:endParaRPr lang="es-ES_tradnl" altLang="es-VE" sz="1400" dirty="0"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D. Médula </a:t>
            </a:r>
            <a:r>
              <a:rPr lang="es-ES_tradnl" altLang="es-VE" sz="1600" dirty="0">
                <a:latin typeface="Comic Sans MS" pitchFamily="66" charset="0"/>
              </a:rPr>
              <a:t>adrenal  </a:t>
            </a:r>
            <a:r>
              <a:rPr lang="es-ES_tradnl" altLang="es-VE" sz="1600" dirty="0" smtClean="0">
                <a:latin typeface="Comic Sans MS" pitchFamily="66" charset="0"/>
              </a:rPr>
              <a:t>  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s-ES_tradnl" altLang="es-VE" sz="1600" dirty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  como G. modificado 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7307262" y="1085850"/>
            <a:ext cx="10038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9707" name="Text Box 17"/>
          <p:cNvSpPr txBox="1">
            <a:spLocks noChangeArrowheads="1"/>
          </p:cNvSpPr>
          <p:nvPr/>
        </p:nvSpPr>
        <p:spPr bwMode="auto">
          <a:xfrm>
            <a:off x="7019925" y="1844675"/>
            <a:ext cx="126047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Centros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integradores</a:t>
            </a:r>
          </a:p>
        </p:txBody>
      </p:sp>
      <p:sp>
        <p:nvSpPr>
          <p:cNvPr id="106516" name="Text Box 20"/>
          <p:cNvSpPr txBox="1">
            <a:spLocks noChangeArrowheads="1"/>
          </p:cNvSpPr>
          <p:nvPr/>
        </p:nvSpPr>
        <p:spPr bwMode="auto">
          <a:xfrm>
            <a:off x="3170576" y="3563938"/>
            <a:ext cx="1020424" cy="584775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Ganglio </a:t>
            </a:r>
            <a:r>
              <a:rPr lang="es-ES_tradnl" altLang="es-VE" sz="1600" dirty="0" err="1">
                <a:latin typeface="Comic Sans MS" pitchFamily="66" charset="0"/>
              </a:rPr>
              <a:t>Prevert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</a:p>
        </p:txBody>
      </p:sp>
      <p:sp>
        <p:nvSpPr>
          <p:cNvPr id="29712" name="Text Box 27"/>
          <p:cNvSpPr txBox="1">
            <a:spLocks noChangeArrowheads="1"/>
          </p:cNvSpPr>
          <p:nvPr/>
        </p:nvSpPr>
        <p:spPr bwMode="auto">
          <a:xfrm>
            <a:off x="7752556" y="4745492"/>
            <a:ext cx="1003801" cy="523220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Ganglio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>
                <a:latin typeface="Comic Sans MS" pitchFamily="66" charset="0"/>
              </a:rPr>
              <a:t>Paravert</a:t>
            </a:r>
            <a:r>
              <a:rPr lang="es-ES_tradnl" altLang="es-VE" sz="1400" dirty="0">
                <a:latin typeface="Comic Sans MS" pitchFamily="66" charset="0"/>
              </a:rPr>
              <a:t>.</a:t>
            </a:r>
          </a:p>
        </p:txBody>
      </p:sp>
      <p:sp>
        <p:nvSpPr>
          <p:cNvPr id="29714" name="Line 29"/>
          <p:cNvSpPr>
            <a:spLocks noChangeShapeType="1"/>
          </p:cNvSpPr>
          <p:nvPr/>
        </p:nvSpPr>
        <p:spPr bwMode="auto">
          <a:xfrm>
            <a:off x="4067175" y="3851275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27" name="Line 31"/>
          <p:cNvSpPr>
            <a:spLocks noChangeShapeType="1"/>
          </p:cNvSpPr>
          <p:nvPr/>
        </p:nvSpPr>
        <p:spPr bwMode="auto">
          <a:xfrm>
            <a:off x="5867400" y="60325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28" name="Line 32"/>
          <p:cNvSpPr>
            <a:spLocks noChangeShapeType="1"/>
          </p:cNvSpPr>
          <p:nvPr/>
        </p:nvSpPr>
        <p:spPr bwMode="auto">
          <a:xfrm>
            <a:off x="6011863" y="65532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7" name="Line 33"/>
          <p:cNvSpPr>
            <a:spLocks noChangeShapeType="1"/>
          </p:cNvSpPr>
          <p:nvPr/>
        </p:nvSpPr>
        <p:spPr bwMode="auto">
          <a:xfrm flipH="1">
            <a:off x="5816601" y="1248455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8" name="Line 34"/>
          <p:cNvSpPr>
            <a:spLocks noChangeShapeType="1"/>
          </p:cNvSpPr>
          <p:nvPr/>
        </p:nvSpPr>
        <p:spPr bwMode="auto">
          <a:xfrm flipH="1">
            <a:off x="6011863" y="2005013"/>
            <a:ext cx="1081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3276600" y="2051050"/>
            <a:ext cx="44767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D.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3635375" y="4140200"/>
            <a:ext cx="4270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C.</a:t>
            </a:r>
          </a:p>
        </p:txBody>
      </p:sp>
      <p:sp>
        <p:nvSpPr>
          <p:cNvPr id="29722" name="Line 39"/>
          <p:cNvSpPr>
            <a:spLocks noChangeShapeType="1"/>
          </p:cNvSpPr>
          <p:nvPr/>
        </p:nvSpPr>
        <p:spPr bwMode="auto">
          <a:xfrm>
            <a:off x="7019925" y="3709988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23" name="Line 41"/>
          <p:cNvSpPr>
            <a:spLocks noChangeShapeType="1"/>
          </p:cNvSpPr>
          <p:nvPr/>
        </p:nvSpPr>
        <p:spPr bwMode="auto">
          <a:xfrm flipH="1">
            <a:off x="7412718" y="5000739"/>
            <a:ext cx="433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3110593" y="4597855"/>
            <a:ext cx="1390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A las vísceras</a:t>
            </a:r>
          </a:p>
        </p:txBody>
      </p:sp>
      <p:sp>
        <p:nvSpPr>
          <p:cNvPr id="106541" name="Text Box 45"/>
          <p:cNvSpPr txBox="1">
            <a:spLocks noChangeArrowheads="1"/>
          </p:cNvSpPr>
          <p:nvPr/>
        </p:nvSpPr>
        <p:spPr bwMode="auto">
          <a:xfrm>
            <a:off x="971550" y="1311275"/>
            <a:ext cx="1635125" cy="850900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06542" name="Text Box 46"/>
          <p:cNvSpPr txBox="1">
            <a:spLocks noChangeArrowheads="1"/>
          </p:cNvSpPr>
          <p:nvPr/>
        </p:nvSpPr>
        <p:spPr bwMode="auto">
          <a:xfrm>
            <a:off x="6948488" y="5615781"/>
            <a:ext cx="1162498" cy="307777"/>
          </a:xfrm>
          <a:prstGeom prst="rect">
            <a:avLst/>
          </a:prstGeom>
          <a:solidFill>
            <a:srgbClr val="FFD1D2"/>
          </a:solidFill>
          <a:ln w="19050">
            <a:solidFill>
              <a:srgbClr val="F94F3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" altLang="es-VE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endParaRPr lang="es-ES" altLang="es-VE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43" name="Line 47"/>
          <p:cNvSpPr>
            <a:spLocks noChangeShapeType="1"/>
          </p:cNvSpPr>
          <p:nvPr/>
        </p:nvSpPr>
        <p:spPr bwMode="auto">
          <a:xfrm>
            <a:off x="6877050" y="5203825"/>
            <a:ext cx="611981" cy="4071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 flipH="1">
            <a:off x="5024438" y="3071812"/>
            <a:ext cx="215900" cy="323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6" name="Line 50"/>
          <p:cNvSpPr>
            <a:spLocks noChangeShapeType="1"/>
          </p:cNvSpPr>
          <p:nvPr/>
        </p:nvSpPr>
        <p:spPr bwMode="auto">
          <a:xfrm flipH="1" flipV="1">
            <a:off x="6096000" y="5203825"/>
            <a:ext cx="1393031" cy="4119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7" name="Text Box 51"/>
          <p:cNvSpPr txBox="1">
            <a:spLocks noChangeArrowheads="1"/>
          </p:cNvSpPr>
          <p:nvPr/>
        </p:nvSpPr>
        <p:spPr bwMode="auto">
          <a:xfrm>
            <a:off x="5051425" y="2819400"/>
            <a:ext cx="1176338" cy="323850"/>
          </a:xfrm>
          <a:prstGeom prst="rect">
            <a:avLst/>
          </a:prstGeom>
          <a:solidFill>
            <a:srgbClr val="FFD1D2"/>
          </a:solidFill>
          <a:ln w="19050">
            <a:solidFill>
              <a:srgbClr val="F94F3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F. pregangl</a:t>
            </a:r>
          </a:p>
        </p:txBody>
      </p:sp>
      <p:sp>
        <p:nvSpPr>
          <p:cNvPr id="106548" name="Line 52"/>
          <p:cNvSpPr>
            <a:spLocks noChangeShapeType="1"/>
          </p:cNvSpPr>
          <p:nvPr/>
        </p:nvSpPr>
        <p:spPr bwMode="auto">
          <a:xfrm flipH="1">
            <a:off x="4953000" y="3108325"/>
            <a:ext cx="287338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51" name="Text Box 55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736" name="Rectangle 57"/>
          <p:cNvSpPr>
            <a:spLocks noChangeArrowheads="1"/>
          </p:cNvSpPr>
          <p:nvPr/>
        </p:nvSpPr>
        <p:spPr bwMode="auto">
          <a:xfrm>
            <a:off x="4497388" y="5872175"/>
            <a:ext cx="1319213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6506" name="Rectangle 10"/>
          <p:cNvSpPr>
            <a:spLocks noChangeArrowheads="1"/>
          </p:cNvSpPr>
          <p:nvPr/>
        </p:nvSpPr>
        <p:spPr bwMode="auto">
          <a:xfrm>
            <a:off x="3778250" y="5430837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6507" name="Rectangle 11"/>
          <p:cNvSpPr>
            <a:spLocks noChangeArrowheads="1"/>
          </p:cNvSpPr>
          <p:nvPr/>
        </p:nvSpPr>
        <p:spPr bwMode="auto">
          <a:xfrm>
            <a:off x="5073650" y="596106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3870212" y="5714943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Mus. liso</a:t>
            </a: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4973577" y="5857220"/>
            <a:ext cx="11224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Mus. </a:t>
            </a:r>
            <a:endParaRPr lang="es-ES_tradnl" altLang="es-VE" sz="1400" dirty="0" smtClean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 smtClean="0">
                <a:latin typeface="Comic Sans MS" pitchFamily="66" charset="0"/>
              </a:rPr>
              <a:t>piloerector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4787900" y="6400800"/>
            <a:ext cx="1400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>
                <a:latin typeface="Comic Sans MS" pitchFamily="66" charset="0"/>
              </a:rPr>
              <a:t>Gl</a:t>
            </a:r>
            <a:r>
              <a:rPr lang="es-ES_tradnl" altLang="es-VE" sz="1400" dirty="0">
                <a:latin typeface="Comic Sans MS" pitchFamily="66" charset="0"/>
              </a:rPr>
              <a:t>. sudorípara</a:t>
            </a:r>
          </a:p>
        </p:txBody>
      </p:sp>
      <p:sp>
        <p:nvSpPr>
          <p:cNvPr id="106526" name="Line 30"/>
          <p:cNvSpPr>
            <a:spLocks noChangeShapeType="1"/>
          </p:cNvSpPr>
          <p:nvPr/>
        </p:nvSpPr>
        <p:spPr bwMode="auto">
          <a:xfrm flipV="1">
            <a:off x="4787900" y="5615780"/>
            <a:ext cx="479425" cy="17541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43" name="Rectangle 58"/>
          <p:cNvSpPr>
            <a:spLocks noChangeArrowheads="1"/>
          </p:cNvSpPr>
          <p:nvPr/>
        </p:nvSpPr>
        <p:spPr bwMode="auto">
          <a:xfrm>
            <a:off x="4427538" y="4411663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44" name="Rectangle 59"/>
          <p:cNvSpPr>
            <a:spLocks noChangeArrowheads="1"/>
          </p:cNvSpPr>
          <p:nvPr/>
        </p:nvSpPr>
        <p:spPr bwMode="auto">
          <a:xfrm>
            <a:off x="7092950" y="2755900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9745" name="Line 60"/>
          <p:cNvSpPr>
            <a:spLocks noChangeShapeType="1"/>
          </p:cNvSpPr>
          <p:nvPr/>
        </p:nvSpPr>
        <p:spPr bwMode="auto">
          <a:xfrm>
            <a:off x="6877050" y="4278312"/>
            <a:ext cx="285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46" name="Text Box 61"/>
          <p:cNvSpPr txBox="1">
            <a:spLocks noChangeArrowheads="1"/>
          </p:cNvSpPr>
          <p:nvPr/>
        </p:nvSpPr>
        <p:spPr bwMode="auto">
          <a:xfrm>
            <a:off x="971550" y="549275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7746254" y="3371161"/>
            <a:ext cx="1027845" cy="646331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smtClean="0">
                <a:latin typeface="Comic Sans MS" pitchFamily="66" charset="0"/>
              </a:rPr>
              <a:t>Asta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smtClean="0">
                <a:latin typeface="Comic Sans MS" pitchFamily="66" charset="0"/>
              </a:rPr>
              <a:t> </a:t>
            </a:r>
            <a:r>
              <a:rPr lang="es-ES_tradnl" altLang="es-VE" sz="1200" dirty="0">
                <a:latin typeface="Comic Sans MS" pitchFamily="66" charset="0"/>
              </a:rPr>
              <a:t>intermedio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lateral</a:t>
            </a:r>
          </a:p>
        </p:txBody>
      </p:sp>
      <p:sp>
        <p:nvSpPr>
          <p:cNvPr id="106534" name="Text Box 38"/>
          <p:cNvSpPr txBox="1">
            <a:spLocks noChangeArrowheads="1"/>
          </p:cNvSpPr>
          <p:nvPr/>
        </p:nvSpPr>
        <p:spPr bwMode="auto">
          <a:xfrm>
            <a:off x="7308850" y="3521075"/>
            <a:ext cx="450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A.</a:t>
            </a:r>
          </a:p>
        </p:txBody>
      </p:sp>
      <p:sp>
        <p:nvSpPr>
          <p:cNvPr id="29749" name="Text Box 4"/>
          <p:cNvSpPr txBox="1">
            <a:spLocks noChangeArrowheads="1"/>
          </p:cNvSpPr>
          <p:nvPr/>
        </p:nvSpPr>
        <p:spPr bwMode="auto">
          <a:xfrm>
            <a:off x="7092950" y="647700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000" b="0" dirty="0">
              <a:latin typeface="Comic Sans MS" pitchFamily="66" charset="0"/>
            </a:endParaRPr>
          </a:p>
        </p:txBody>
      </p:sp>
      <p:sp>
        <p:nvSpPr>
          <p:cNvPr id="106533" name="Text Box 37"/>
          <p:cNvSpPr txBox="1">
            <a:spLocks noChangeArrowheads="1"/>
          </p:cNvSpPr>
          <p:nvPr/>
        </p:nvSpPr>
        <p:spPr bwMode="auto">
          <a:xfrm>
            <a:off x="6518275" y="4118769"/>
            <a:ext cx="43021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B.</a:t>
            </a:r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 flipH="1" flipV="1">
            <a:off x="4348049" y="4148713"/>
            <a:ext cx="2982232" cy="141349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16" grpId="0" animBg="1"/>
      <p:bldP spid="29712" grpId="0" animBg="1"/>
      <p:bldP spid="29714" grpId="0" animBg="1"/>
      <p:bldP spid="106527" grpId="0" animBg="1"/>
      <p:bldP spid="106528" grpId="0" animBg="1"/>
      <p:bldP spid="106531" grpId="0" animBg="1"/>
      <p:bldP spid="106532" grpId="0" animBg="1"/>
      <p:bldP spid="106538" grpId="0"/>
      <p:bldP spid="106542" grpId="0" animBg="1"/>
      <p:bldP spid="106543" grpId="0" animBg="1"/>
      <p:bldP spid="106544" grpId="0" animBg="1"/>
      <p:bldP spid="106546" grpId="0" animBg="1"/>
      <p:bldP spid="106547" grpId="0" animBg="1"/>
      <p:bldP spid="106548" grpId="0" animBg="1"/>
      <p:bldP spid="106506" grpId="0" animBg="1"/>
      <p:bldP spid="106507" grpId="0" animBg="1"/>
      <p:bldP spid="106517" grpId="0"/>
      <p:bldP spid="106518" grpId="0"/>
      <p:bldP spid="106519" grpId="0"/>
      <p:bldP spid="106526" grpId="0" animBg="1"/>
      <p:bldP spid="29745" grpId="0" animBg="1"/>
      <p:bldP spid="106522" grpId="0" animBg="1"/>
      <p:bldP spid="106534" grpId="0" animBg="1"/>
      <p:bldP spid="106533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23951" y="1948960"/>
            <a:ext cx="5096098" cy="304698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VE" sz="800" dirty="0" smtClean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dirty="0" smtClean="0">
                <a:latin typeface="Comic Sans MS" pitchFamily="66" charset="0"/>
              </a:rPr>
              <a:t>MUY </a:t>
            </a:r>
            <a:r>
              <a:rPr lang="es-ES_tradnl" altLang="es-VE" dirty="0">
                <a:latin typeface="Comic Sans MS" pitchFamily="66" charset="0"/>
              </a:rPr>
              <a:t>IMPORTANTE</a:t>
            </a:r>
            <a:r>
              <a:rPr lang="es-ES_tradnl" altLang="es-VE" b="0" dirty="0">
                <a:latin typeface="Comic Sans MS" pitchFamily="66" charset="0"/>
              </a:rPr>
              <a:t>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b="0" dirty="0">
                <a:latin typeface="Comic Sans MS" pitchFamily="66" charset="0"/>
              </a:rPr>
              <a:t>Este material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b="0" dirty="0">
                <a:latin typeface="Comic Sans MS" pitchFamily="66" charset="0"/>
              </a:rPr>
              <a:t>NO SUSTITUYE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b="0" dirty="0">
                <a:latin typeface="Comic Sans MS" pitchFamily="66" charset="0"/>
              </a:rPr>
              <a:t> el uso de los libros para estudiar </a:t>
            </a:r>
            <a:r>
              <a:rPr lang="es-ES_tradnl" altLang="es-VE" b="0" dirty="0" smtClean="0">
                <a:latin typeface="Comic Sans MS" pitchFamily="66" charset="0"/>
              </a:rPr>
              <a:t>fisiología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VE" sz="800" b="0" dirty="0">
              <a:latin typeface="Comic Sans MS" pitchFamily="66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948264" y="549275"/>
            <a:ext cx="1635125" cy="850900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4671218" y="4633458"/>
            <a:ext cx="3995737" cy="1323439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2000" b="0" dirty="0">
                <a:solidFill>
                  <a:srgbClr val="0000FF"/>
                </a:solidFill>
              </a:rPr>
              <a:t>Axones </a:t>
            </a:r>
            <a:r>
              <a:rPr lang="es-ES" altLang="es-VE" sz="2000" dirty="0" err="1" smtClean="0">
                <a:solidFill>
                  <a:srgbClr val="0000FF"/>
                </a:solidFill>
              </a:rPr>
              <a:t>PREgl</a:t>
            </a:r>
            <a:r>
              <a:rPr lang="es-ES" altLang="es-VE" sz="2000" b="0" dirty="0" smtClean="0">
                <a:solidFill>
                  <a:srgbClr val="0000FF"/>
                </a:solidFill>
              </a:rPr>
              <a:t> </a:t>
            </a:r>
            <a:r>
              <a:rPr lang="es-ES" altLang="es-VE" sz="2000" dirty="0">
                <a:solidFill>
                  <a:srgbClr val="CC0000"/>
                </a:solidFill>
              </a:rPr>
              <a:t>Simpáticos</a:t>
            </a:r>
            <a:r>
              <a:rPr lang="es-ES" altLang="es-VE" sz="2000" dirty="0"/>
              <a:t> </a:t>
            </a:r>
          </a:p>
          <a:p>
            <a:pPr>
              <a:defRPr/>
            </a:pPr>
            <a:r>
              <a:rPr lang="es-ES" altLang="es-VE" sz="2000" b="0" dirty="0"/>
              <a:t>ascienden o descienden para </a:t>
            </a:r>
            <a:r>
              <a:rPr lang="es-ES" altLang="es-VE" sz="2000" b="0" dirty="0" err="1"/>
              <a:t>sinapsar</a:t>
            </a:r>
            <a:r>
              <a:rPr lang="es-ES" altLang="es-VE" sz="2000" b="0" dirty="0"/>
              <a:t> en </a:t>
            </a:r>
            <a:r>
              <a:rPr lang="es-ES" altLang="es-VE" sz="2000" dirty="0" smtClean="0">
                <a:solidFill>
                  <a:srgbClr val="FF0000"/>
                </a:solidFill>
              </a:rPr>
              <a:t>PARA</a:t>
            </a:r>
            <a:r>
              <a:rPr lang="es-ES" altLang="es-VE" sz="2000" b="0" dirty="0" smtClean="0"/>
              <a:t> </a:t>
            </a:r>
            <a:r>
              <a:rPr lang="es-ES" altLang="es-VE" sz="2000" b="0" dirty="0" smtClean="0">
                <a:solidFill>
                  <a:schemeClr val="tx2"/>
                </a:solidFill>
              </a:rPr>
              <a:t>o</a:t>
            </a:r>
            <a:r>
              <a:rPr lang="es-ES" altLang="es-VE" sz="2000" dirty="0" smtClean="0">
                <a:solidFill>
                  <a:schemeClr val="tx2"/>
                </a:solidFill>
              </a:rPr>
              <a:t> </a:t>
            </a:r>
            <a:r>
              <a:rPr lang="es-ES" altLang="es-VE" sz="2000" dirty="0" err="1" smtClean="0">
                <a:solidFill>
                  <a:srgbClr val="920000"/>
                </a:solidFill>
              </a:rPr>
              <a:t>PREvertebrales</a:t>
            </a:r>
            <a:endParaRPr lang="es-ES" altLang="es-VE" sz="2000" dirty="0">
              <a:solidFill>
                <a:srgbClr val="920000"/>
              </a:solidFill>
            </a:endParaRPr>
          </a:p>
        </p:txBody>
      </p:sp>
      <p:pic>
        <p:nvPicPr>
          <p:cNvPr id="30724" name="Picture 7" descr="conexiones g para y prevert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"/>
          <a:stretch>
            <a:fillRect/>
          </a:stretch>
        </p:blipFill>
        <p:spPr bwMode="auto">
          <a:xfrm>
            <a:off x="828675" y="1643063"/>
            <a:ext cx="3787775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8"/>
          <p:cNvSpPr txBox="1">
            <a:spLocks noChangeArrowheads="1"/>
          </p:cNvSpPr>
          <p:nvPr/>
        </p:nvSpPr>
        <p:spPr bwMode="auto">
          <a:xfrm>
            <a:off x="1577881" y="981075"/>
            <a:ext cx="1463863" cy="584775"/>
          </a:xfrm>
          <a:prstGeom prst="rect">
            <a:avLst/>
          </a:prstGeom>
          <a:solidFill>
            <a:srgbClr val="FFC9DF"/>
          </a:solidFill>
          <a:ln w="9525">
            <a:solidFill>
              <a:srgbClr val="FFEBF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Ganglios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solidFill>
                  <a:srgbClr val="F60000"/>
                </a:solidFill>
                <a:latin typeface="Comic Sans MS" pitchFamily="66" charset="0"/>
              </a:rPr>
              <a:t>PARAverteb</a:t>
            </a:r>
            <a:r>
              <a:rPr lang="es-ES_tradnl" altLang="es-VE" sz="1600" dirty="0">
                <a:solidFill>
                  <a:srgbClr val="F6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0726" name="Text Box 9"/>
          <p:cNvSpPr txBox="1">
            <a:spLocks noChangeArrowheads="1"/>
          </p:cNvSpPr>
          <p:nvPr/>
        </p:nvSpPr>
        <p:spPr bwMode="auto">
          <a:xfrm>
            <a:off x="3153518" y="976313"/>
            <a:ext cx="1290738" cy="584775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Ganglios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solidFill>
                  <a:srgbClr val="92001C"/>
                </a:solidFill>
                <a:latin typeface="Comic Sans MS" pitchFamily="66" charset="0"/>
              </a:rPr>
              <a:t>PREverteb</a:t>
            </a:r>
            <a:r>
              <a:rPr lang="es-ES_tradnl" altLang="es-VE" sz="1600" dirty="0">
                <a:solidFill>
                  <a:srgbClr val="92001C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0727" name="Text Box 10"/>
          <p:cNvSpPr txBox="1">
            <a:spLocks noChangeArrowheads="1"/>
          </p:cNvSpPr>
          <p:nvPr/>
        </p:nvSpPr>
        <p:spPr bwMode="auto">
          <a:xfrm>
            <a:off x="4616450" y="2055359"/>
            <a:ext cx="410527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1.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dirty="0" err="1">
                <a:solidFill>
                  <a:schemeClr val="accent2"/>
                </a:solidFill>
                <a:latin typeface="Comic Sans MS" pitchFamily="66" charset="0"/>
              </a:rPr>
              <a:t>Ax</a:t>
            </a:r>
            <a:r>
              <a:rPr lang="es-ES_tradnl" altLang="es-VE" sz="1600" dirty="0">
                <a:solidFill>
                  <a:schemeClr val="accent2"/>
                </a:solidFill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solidFill>
                  <a:schemeClr val="accent2"/>
                </a:solidFill>
                <a:latin typeface="Comic Sans MS" pitchFamily="66" charset="0"/>
              </a:rPr>
              <a:t>PREgl</a:t>
            </a:r>
            <a:r>
              <a:rPr lang="es-ES_tradnl" altLang="es-VE" sz="1600" dirty="0">
                <a:solidFill>
                  <a:schemeClr val="accent2"/>
                </a:solidFill>
                <a:latin typeface="Comic Sans MS" pitchFamily="66" charset="0"/>
              </a:rPr>
              <a:t>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err="1">
                <a:latin typeface="Comic Sans MS" pitchFamily="66" charset="0"/>
              </a:rPr>
              <a:t>sinapsa</a:t>
            </a:r>
            <a:r>
              <a:rPr lang="es-ES_tradnl" altLang="es-VE" sz="1600" b="0" dirty="0">
                <a:latin typeface="Comic Sans MS" pitchFamily="66" charset="0"/>
              </a:rPr>
              <a:t> en </a:t>
            </a:r>
            <a:r>
              <a:rPr lang="es-ES_tradnl" altLang="es-VE" sz="1600" b="0" dirty="0">
                <a:solidFill>
                  <a:srgbClr val="FF0000"/>
                </a:solidFill>
                <a:latin typeface="Comic Sans MS" pitchFamily="66" charset="0"/>
              </a:rPr>
              <a:t>g. </a:t>
            </a:r>
            <a:r>
              <a:rPr lang="es-ES_tradnl" altLang="es-VE" sz="1600" dirty="0" err="1" smtClean="0">
                <a:solidFill>
                  <a:srgbClr val="FF0000"/>
                </a:solidFill>
                <a:latin typeface="Comic Sans MS" pitchFamily="66" charset="0"/>
              </a:rPr>
              <a:t>PARA</a:t>
            </a:r>
            <a:r>
              <a:rPr lang="es-ES_tradnl" altLang="es-VE" sz="1600" b="0" dirty="0" err="1" smtClean="0">
                <a:solidFill>
                  <a:srgbClr val="FF0000"/>
                </a:solidFill>
                <a:latin typeface="Comic Sans MS" pitchFamily="66" charset="0"/>
              </a:rPr>
              <a:t>verteb</a:t>
            </a:r>
            <a:r>
              <a:rPr lang="es-ES_tradnl" altLang="es-VE" sz="1600" b="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s-ES_tradnl" altLang="es-VE" sz="1600" b="0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2.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dirty="0" err="1">
                <a:solidFill>
                  <a:schemeClr val="accent2"/>
                </a:solidFill>
                <a:latin typeface="Comic Sans MS" pitchFamily="66" charset="0"/>
              </a:rPr>
              <a:t>Ax</a:t>
            </a:r>
            <a:r>
              <a:rPr lang="es-ES_tradnl" altLang="es-VE" sz="1600" dirty="0">
                <a:solidFill>
                  <a:schemeClr val="accent2"/>
                </a:solidFill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solidFill>
                  <a:schemeClr val="accent2"/>
                </a:solidFill>
                <a:latin typeface="Comic Sans MS" pitchFamily="66" charset="0"/>
              </a:rPr>
              <a:t>PREgl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  <a:r>
              <a:rPr lang="es-ES_tradnl" altLang="es-VE" sz="1600" b="0" dirty="0">
                <a:latin typeface="Comic Sans MS" pitchFamily="66" charset="0"/>
              </a:rPr>
              <a:t> asciende o desciende para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</a:t>
            </a:r>
            <a:r>
              <a:rPr lang="es-ES_tradnl" altLang="es-VE" sz="1600" b="0" dirty="0" err="1">
                <a:latin typeface="Comic Sans MS" pitchFamily="66" charset="0"/>
              </a:rPr>
              <a:t>sinapsar</a:t>
            </a:r>
            <a:r>
              <a:rPr lang="es-ES_tradnl" altLang="es-VE" sz="1600" b="0" dirty="0">
                <a:latin typeface="Comic Sans MS" pitchFamily="66" charset="0"/>
              </a:rPr>
              <a:t> en g. </a:t>
            </a:r>
            <a:r>
              <a:rPr lang="es-ES_tradnl" altLang="es-VE" sz="1600" dirty="0" err="1" smtClean="0">
                <a:solidFill>
                  <a:srgbClr val="FF0000"/>
                </a:solidFill>
                <a:latin typeface="Comic Sans MS" pitchFamily="66" charset="0"/>
              </a:rPr>
              <a:t>PARA</a:t>
            </a:r>
            <a:r>
              <a:rPr lang="es-ES_tradnl" altLang="es-VE" sz="1600" b="0" dirty="0" err="1" smtClean="0">
                <a:solidFill>
                  <a:srgbClr val="FF0000"/>
                </a:solidFill>
                <a:latin typeface="Comic Sans MS" pitchFamily="66" charset="0"/>
              </a:rPr>
              <a:t>verteb</a:t>
            </a:r>
            <a:r>
              <a:rPr lang="es-ES_tradnl" altLang="es-VE" sz="1600" b="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s-ES_tradnl" altLang="es-VE" sz="1600" b="0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3.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dirty="0" err="1">
                <a:solidFill>
                  <a:schemeClr val="accent2"/>
                </a:solidFill>
                <a:latin typeface="Comic Sans MS" pitchFamily="66" charset="0"/>
              </a:rPr>
              <a:t>Ax</a:t>
            </a:r>
            <a:r>
              <a:rPr lang="es-ES_tradnl" altLang="es-VE" sz="1600" dirty="0">
                <a:solidFill>
                  <a:schemeClr val="accent2"/>
                </a:solidFill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solidFill>
                  <a:schemeClr val="accent2"/>
                </a:solidFill>
                <a:latin typeface="Comic Sans MS" pitchFamily="66" charset="0"/>
              </a:rPr>
              <a:t>PREgl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err="1">
                <a:latin typeface="Comic Sans MS" pitchFamily="66" charset="0"/>
              </a:rPr>
              <a:t>sinapsa</a:t>
            </a:r>
            <a:r>
              <a:rPr lang="es-ES_tradnl" altLang="es-VE" sz="1600" b="0" dirty="0">
                <a:latin typeface="Comic Sans MS" pitchFamily="66" charset="0"/>
              </a:rPr>
              <a:t> en </a:t>
            </a:r>
            <a:r>
              <a:rPr lang="es-ES_tradnl" altLang="es-VE" sz="1600" b="0" dirty="0">
                <a:solidFill>
                  <a:srgbClr val="920000"/>
                </a:solidFill>
                <a:latin typeface="Comic Sans MS" pitchFamily="66" charset="0"/>
              </a:rPr>
              <a:t>g. </a:t>
            </a:r>
            <a:r>
              <a:rPr lang="es-ES_tradnl" altLang="es-VE" sz="1600" dirty="0" err="1" smtClean="0">
                <a:solidFill>
                  <a:srgbClr val="920000"/>
                </a:solidFill>
                <a:latin typeface="Comic Sans MS" pitchFamily="66" charset="0"/>
              </a:rPr>
              <a:t>PRE</a:t>
            </a:r>
            <a:r>
              <a:rPr lang="es-ES_tradnl" altLang="es-VE" sz="1600" b="0" dirty="0" err="1" smtClean="0">
                <a:solidFill>
                  <a:srgbClr val="920000"/>
                </a:solidFill>
                <a:latin typeface="Comic Sans MS" pitchFamily="66" charset="0"/>
              </a:rPr>
              <a:t>verteb</a:t>
            </a:r>
            <a:r>
              <a:rPr lang="es-ES_tradnl" altLang="es-VE" sz="1600" b="0" dirty="0" smtClean="0">
                <a:solidFill>
                  <a:srgbClr val="920000"/>
                </a:solidFill>
                <a:latin typeface="Comic Sans MS" pitchFamily="66" charset="0"/>
              </a:rPr>
              <a:t>.</a:t>
            </a:r>
            <a:endParaRPr lang="es-ES_tradnl" altLang="es-VE" sz="1600" b="0" dirty="0">
              <a:solidFill>
                <a:srgbClr val="92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4</a:t>
            </a:r>
            <a:r>
              <a:rPr lang="es-ES_tradnl" altLang="es-VE" sz="1600" b="0" dirty="0">
                <a:latin typeface="Comic Sans MS" pitchFamily="66" charset="0"/>
              </a:rPr>
              <a:t>. </a:t>
            </a:r>
            <a:r>
              <a:rPr lang="es-ES_tradnl" altLang="es-VE" sz="1600" dirty="0" err="1">
                <a:solidFill>
                  <a:schemeClr val="accent2"/>
                </a:solidFill>
                <a:latin typeface="Comic Sans MS" pitchFamily="66" charset="0"/>
              </a:rPr>
              <a:t>Ax</a:t>
            </a:r>
            <a:r>
              <a:rPr lang="es-ES_tradnl" altLang="es-VE" sz="1600" dirty="0">
                <a:solidFill>
                  <a:schemeClr val="accent2"/>
                </a:solidFill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solidFill>
                  <a:schemeClr val="accent2"/>
                </a:solidFill>
                <a:latin typeface="Comic Sans MS" pitchFamily="66" charset="0"/>
              </a:rPr>
              <a:t>PREgl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  <a:r>
              <a:rPr lang="es-ES_tradnl" altLang="es-VE" sz="1600" b="0" dirty="0">
                <a:latin typeface="Comic Sans MS" pitchFamily="66" charset="0"/>
              </a:rPr>
              <a:t> asciende o desciende para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</a:t>
            </a:r>
            <a:r>
              <a:rPr lang="es-ES_tradnl" altLang="es-VE" sz="1600" b="0" dirty="0" err="1">
                <a:latin typeface="Comic Sans MS" pitchFamily="66" charset="0"/>
              </a:rPr>
              <a:t>sinapsar</a:t>
            </a:r>
            <a:r>
              <a:rPr lang="es-ES_tradnl" altLang="es-VE" sz="1600" b="0" dirty="0">
                <a:latin typeface="Comic Sans MS" pitchFamily="66" charset="0"/>
              </a:rPr>
              <a:t> en </a:t>
            </a:r>
            <a:r>
              <a:rPr lang="es-ES_tradnl" altLang="es-VE" sz="1600" b="0" dirty="0">
                <a:solidFill>
                  <a:srgbClr val="C00000"/>
                </a:solidFill>
                <a:latin typeface="Comic Sans MS" pitchFamily="66" charset="0"/>
              </a:rPr>
              <a:t>g. </a:t>
            </a:r>
            <a:r>
              <a:rPr lang="es-ES_tradnl" altLang="es-VE" sz="1600" dirty="0" err="1" smtClean="0">
                <a:solidFill>
                  <a:srgbClr val="C00000"/>
                </a:solidFill>
                <a:latin typeface="Comic Sans MS" pitchFamily="66" charset="0"/>
              </a:rPr>
              <a:t>PRE</a:t>
            </a:r>
            <a:r>
              <a:rPr lang="es-ES_tradnl" altLang="es-VE" sz="1600" b="0" dirty="0" err="1" smtClean="0">
                <a:solidFill>
                  <a:srgbClr val="C00000"/>
                </a:solidFill>
                <a:latin typeface="Comic Sans MS" pitchFamily="66" charset="0"/>
              </a:rPr>
              <a:t>verteb</a:t>
            </a:r>
            <a:r>
              <a:rPr lang="es-ES_tradnl" altLang="es-VE" sz="1600" b="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es-ES_tradnl" altLang="es-VE" sz="1600" b="0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600" b="0" dirty="0">
              <a:latin typeface="Comic Sans MS" pitchFamily="66" charset="0"/>
            </a:endParaRPr>
          </a:p>
        </p:txBody>
      </p:sp>
      <p:sp>
        <p:nvSpPr>
          <p:cNvPr id="177163" name="Text Box 11"/>
          <p:cNvSpPr txBox="1">
            <a:spLocks noChangeArrowheads="1"/>
          </p:cNvSpPr>
          <p:nvPr/>
        </p:nvSpPr>
        <p:spPr bwMode="auto">
          <a:xfrm>
            <a:off x="468313" y="3011488"/>
            <a:ext cx="395287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1</a:t>
            </a:r>
          </a:p>
        </p:txBody>
      </p:sp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468313" y="3868738"/>
            <a:ext cx="455612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3.</a:t>
            </a: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468313" y="2290763"/>
            <a:ext cx="455612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2.</a:t>
            </a:r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468313" y="4667250"/>
            <a:ext cx="455612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2.</a:t>
            </a:r>
          </a:p>
        </p:txBody>
      </p:sp>
      <p:sp>
        <p:nvSpPr>
          <p:cNvPr id="177167" name="Text Box 15"/>
          <p:cNvSpPr txBox="1">
            <a:spLocks noChangeArrowheads="1"/>
          </p:cNvSpPr>
          <p:nvPr/>
        </p:nvSpPr>
        <p:spPr bwMode="auto">
          <a:xfrm>
            <a:off x="468313" y="5243513"/>
            <a:ext cx="455612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4.</a:t>
            </a: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381000" y="1714500"/>
            <a:ext cx="455612" cy="466725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4.</a:t>
            </a:r>
          </a:p>
        </p:txBody>
      </p:sp>
      <p:sp>
        <p:nvSpPr>
          <p:cNvPr id="30734" name="AutoShape 21"/>
          <p:cNvSpPr>
            <a:spLocks/>
          </p:cNvSpPr>
          <p:nvPr/>
        </p:nvSpPr>
        <p:spPr bwMode="auto">
          <a:xfrm rot="16200000" flipH="1">
            <a:off x="2267744" y="1283494"/>
            <a:ext cx="179387" cy="898525"/>
          </a:xfrm>
          <a:prstGeom prst="leftBracket">
            <a:avLst>
              <a:gd name="adj" fmla="val 4174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35" name="AutoShape 22"/>
          <p:cNvSpPr>
            <a:spLocks/>
          </p:cNvSpPr>
          <p:nvPr/>
        </p:nvSpPr>
        <p:spPr bwMode="auto">
          <a:xfrm rot="16200000" flipH="1">
            <a:off x="3601244" y="1283494"/>
            <a:ext cx="179387" cy="898525"/>
          </a:xfrm>
          <a:prstGeom prst="leftBracket">
            <a:avLst>
              <a:gd name="adj" fmla="val 4174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36" name="Oval 23"/>
          <p:cNvSpPr>
            <a:spLocks noChangeArrowheads="1"/>
          </p:cNvSpPr>
          <p:nvPr/>
        </p:nvSpPr>
        <p:spPr bwMode="auto">
          <a:xfrm>
            <a:off x="2124075" y="2997200"/>
            <a:ext cx="647700" cy="515938"/>
          </a:xfrm>
          <a:prstGeom prst="ellipse">
            <a:avLst/>
          </a:prstGeom>
          <a:noFill/>
          <a:ln w="38100">
            <a:solidFill>
              <a:srgbClr val="F6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7176" name="Oval 24"/>
          <p:cNvSpPr>
            <a:spLocks noChangeArrowheads="1"/>
          </p:cNvSpPr>
          <p:nvPr/>
        </p:nvSpPr>
        <p:spPr bwMode="auto">
          <a:xfrm>
            <a:off x="3419475" y="3933825"/>
            <a:ext cx="504825" cy="517525"/>
          </a:xfrm>
          <a:prstGeom prst="ellipse">
            <a:avLst/>
          </a:prstGeom>
          <a:noFill/>
          <a:ln w="38100">
            <a:solidFill>
              <a:srgbClr val="9200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38" name="Oval 25"/>
          <p:cNvSpPr>
            <a:spLocks noChangeArrowheads="1"/>
          </p:cNvSpPr>
          <p:nvPr/>
        </p:nvSpPr>
        <p:spPr bwMode="auto">
          <a:xfrm>
            <a:off x="2124075" y="2219325"/>
            <a:ext cx="576263" cy="574675"/>
          </a:xfrm>
          <a:prstGeom prst="ellipse">
            <a:avLst/>
          </a:prstGeom>
          <a:noFill/>
          <a:ln w="38100">
            <a:solidFill>
              <a:srgbClr val="F6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39" name="Oval 26"/>
          <p:cNvSpPr>
            <a:spLocks noChangeArrowheads="1"/>
          </p:cNvSpPr>
          <p:nvPr/>
        </p:nvSpPr>
        <p:spPr bwMode="auto">
          <a:xfrm>
            <a:off x="2195513" y="4738688"/>
            <a:ext cx="576262" cy="635000"/>
          </a:xfrm>
          <a:prstGeom prst="ellipse">
            <a:avLst/>
          </a:prstGeom>
          <a:noFill/>
          <a:ln w="38100">
            <a:solidFill>
              <a:srgbClr val="F6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7179" name="Oval 27"/>
          <p:cNvSpPr>
            <a:spLocks noChangeArrowheads="1"/>
          </p:cNvSpPr>
          <p:nvPr/>
        </p:nvSpPr>
        <p:spPr bwMode="auto">
          <a:xfrm>
            <a:off x="3348038" y="1989138"/>
            <a:ext cx="503237" cy="515937"/>
          </a:xfrm>
          <a:prstGeom prst="ellipse">
            <a:avLst/>
          </a:prstGeom>
          <a:noFill/>
          <a:ln w="38100">
            <a:solidFill>
              <a:srgbClr val="9200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7180" name="Oval 28"/>
          <p:cNvSpPr>
            <a:spLocks noChangeArrowheads="1"/>
          </p:cNvSpPr>
          <p:nvPr/>
        </p:nvSpPr>
        <p:spPr bwMode="auto">
          <a:xfrm>
            <a:off x="3492500" y="5386388"/>
            <a:ext cx="503238" cy="574675"/>
          </a:xfrm>
          <a:prstGeom prst="ellipse">
            <a:avLst/>
          </a:prstGeom>
          <a:noFill/>
          <a:ln w="38100">
            <a:solidFill>
              <a:srgbClr val="9200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2" name="Rectangle 29"/>
          <p:cNvSpPr>
            <a:spLocks noChangeArrowheads="1"/>
          </p:cNvSpPr>
          <p:nvPr/>
        </p:nvSpPr>
        <p:spPr bwMode="auto">
          <a:xfrm>
            <a:off x="2051050" y="1700213"/>
            <a:ext cx="64928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3" name="Rectangle 30"/>
          <p:cNvSpPr>
            <a:spLocks noChangeArrowheads="1"/>
          </p:cNvSpPr>
          <p:nvPr/>
        </p:nvSpPr>
        <p:spPr bwMode="auto">
          <a:xfrm>
            <a:off x="2124075" y="2060575"/>
            <a:ext cx="6477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4" name="Rectangle 31"/>
          <p:cNvSpPr>
            <a:spLocks noChangeArrowheads="1"/>
          </p:cNvSpPr>
          <p:nvPr/>
        </p:nvSpPr>
        <p:spPr bwMode="auto">
          <a:xfrm>
            <a:off x="2124075" y="3789363"/>
            <a:ext cx="6477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5" name="Rectangle 32"/>
          <p:cNvSpPr>
            <a:spLocks noChangeArrowheads="1"/>
          </p:cNvSpPr>
          <p:nvPr/>
        </p:nvSpPr>
        <p:spPr bwMode="auto">
          <a:xfrm>
            <a:off x="2124075" y="4221163"/>
            <a:ext cx="7191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6" name="Rectangle 33"/>
          <p:cNvSpPr>
            <a:spLocks noChangeArrowheads="1"/>
          </p:cNvSpPr>
          <p:nvPr/>
        </p:nvSpPr>
        <p:spPr bwMode="auto">
          <a:xfrm>
            <a:off x="2051050" y="5373688"/>
            <a:ext cx="86518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7" name="Rectangle 34"/>
          <p:cNvSpPr>
            <a:spLocks noChangeArrowheads="1"/>
          </p:cNvSpPr>
          <p:nvPr/>
        </p:nvSpPr>
        <p:spPr bwMode="auto">
          <a:xfrm>
            <a:off x="2124075" y="5661025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074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8" grpId="0" animBg="1"/>
      <p:bldP spid="177163" grpId="0" animBg="1"/>
      <p:bldP spid="177164" grpId="0" animBg="1"/>
      <p:bldP spid="177165" grpId="0" animBg="1"/>
      <p:bldP spid="177166" grpId="0" animBg="1"/>
      <p:bldP spid="177167" grpId="0" animBg="1"/>
      <p:bldP spid="177168" grpId="0" animBg="1"/>
      <p:bldP spid="30736" grpId="0" animBg="1"/>
      <p:bldP spid="177176" grpId="0" animBg="1"/>
      <p:bldP spid="30738" grpId="0" animBg="1"/>
      <p:bldP spid="30739" grpId="0" animBg="1"/>
      <p:bldP spid="177179" grpId="0" animBg="1"/>
      <p:bldP spid="17718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945" name="Group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919116"/>
              </p:ext>
            </p:extLst>
          </p:nvPr>
        </p:nvGraphicFramePr>
        <p:xfrm>
          <a:off x="250825" y="1266825"/>
          <a:ext cx="8642350" cy="5173664"/>
        </p:xfrm>
        <a:graphic>
          <a:graphicData uri="http://schemas.openxmlformats.org/drawingml/2006/table">
            <a:tbl>
              <a:tblPr/>
              <a:tblGrid>
                <a:gridCol w="2160588"/>
                <a:gridCol w="2160587"/>
                <a:gridCol w="2160588"/>
                <a:gridCol w="2160587"/>
              </a:tblGrid>
              <a:tr h="792241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Neuronas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Preganglionares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Neuronas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Posganglionares</a:t>
                      </a:r>
                      <a:endParaRPr kumimoji="0" lang="es-ES_tradnl" altLang="es-VE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B9E0"/>
                    </a:solidFill>
                  </a:tcPr>
                </a:tc>
              </a:tr>
              <a:tr h="181069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N. Autonómicos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  </a:t>
                      </a:r>
                      <a:r>
                        <a:rPr kumimoji="0" lang="es-ES_tradnl" altLang="es-V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Simpáticos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Médula Espinal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Intermediolateral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C8-L2 o L3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C8-T5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T1-T6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T1-T7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T1-T12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L1-L2 o L3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Gl</a:t>
                      </a:r>
                      <a:r>
                        <a:rPr kumimoji="0" lang="es-ES_tradnl" altLang="es-V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. </a:t>
                      </a:r>
                      <a:r>
                        <a:rPr kumimoji="0" lang="es-ES_tradnl" altLang="es-V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Paravertebr</a:t>
                      </a:r>
                      <a:r>
                        <a:rPr kumimoji="0" lang="es-ES_tradnl" altLang="es-V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Cervical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sup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Cervical medio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Cervical </a:t>
                      </a:r>
                      <a:r>
                        <a:rPr kumimoji="0" lang="es-ES_tradnl" altLang="es-V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inf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Torácicos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Lumbares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155463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T5-T9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T7-L1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T9-T10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Prevertebr.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Celíaco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Mesentérico sup.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Renal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Mesentérico inf.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  <a:tr h="10161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T8-L1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FFF3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</a:t>
                      </a:r>
                      <a:r>
                        <a:rPr kumimoji="0" lang="es-ES_tradnl" altLang="es-V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Adrenal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Médula Adrenal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21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FA"/>
                    </a:solidFill>
                  </a:tcPr>
                </a:tc>
              </a:tr>
            </a:tbl>
          </a:graphicData>
        </a:graphic>
      </p:graphicFrame>
      <p:sp>
        <p:nvSpPr>
          <p:cNvPr id="31779" name="Line 120"/>
          <p:cNvSpPr>
            <a:spLocks noChangeShapeType="1"/>
          </p:cNvSpPr>
          <p:nvPr/>
        </p:nvSpPr>
        <p:spPr bwMode="auto">
          <a:xfrm>
            <a:off x="5148263" y="256381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0" name="Line 121"/>
          <p:cNvSpPr>
            <a:spLocks noChangeShapeType="1"/>
          </p:cNvSpPr>
          <p:nvPr/>
        </p:nvSpPr>
        <p:spPr bwMode="auto">
          <a:xfrm>
            <a:off x="5148263" y="28527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1" name="Line 122"/>
          <p:cNvSpPr>
            <a:spLocks noChangeShapeType="1"/>
          </p:cNvSpPr>
          <p:nvPr/>
        </p:nvSpPr>
        <p:spPr bwMode="auto">
          <a:xfrm>
            <a:off x="5148263" y="30686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2" name="Line 123"/>
          <p:cNvSpPr>
            <a:spLocks noChangeShapeType="1"/>
          </p:cNvSpPr>
          <p:nvPr/>
        </p:nvSpPr>
        <p:spPr bwMode="auto">
          <a:xfrm>
            <a:off x="5292725" y="3355975"/>
            <a:ext cx="1366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3" name="Line 124"/>
          <p:cNvSpPr>
            <a:spLocks noChangeShapeType="1"/>
          </p:cNvSpPr>
          <p:nvPr/>
        </p:nvSpPr>
        <p:spPr bwMode="auto">
          <a:xfrm>
            <a:off x="5651500" y="36449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4" name="Line 125"/>
          <p:cNvSpPr>
            <a:spLocks noChangeShapeType="1"/>
          </p:cNvSpPr>
          <p:nvPr/>
        </p:nvSpPr>
        <p:spPr bwMode="auto">
          <a:xfrm>
            <a:off x="5148263" y="43656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5" name="Line 126"/>
          <p:cNvSpPr>
            <a:spLocks noChangeShapeType="1"/>
          </p:cNvSpPr>
          <p:nvPr/>
        </p:nvSpPr>
        <p:spPr bwMode="auto">
          <a:xfrm>
            <a:off x="5148263" y="46529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6" name="Line 127"/>
          <p:cNvSpPr>
            <a:spLocks noChangeShapeType="1"/>
          </p:cNvSpPr>
          <p:nvPr/>
        </p:nvSpPr>
        <p:spPr bwMode="auto">
          <a:xfrm>
            <a:off x="5148263" y="48688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7" name="Line 128"/>
          <p:cNvSpPr>
            <a:spLocks noChangeShapeType="1"/>
          </p:cNvSpPr>
          <p:nvPr/>
        </p:nvSpPr>
        <p:spPr bwMode="auto">
          <a:xfrm>
            <a:off x="5435600" y="515778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88" name="Line 129"/>
          <p:cNvSpPr>
            <a:spLocks noChangeShapeType="1"/>
          </p:cNvSpPr>
          <p:nvPr/>
        </p:nvSpPr>
        <p:spPr bwMode="auto">
          <a:xfrm>
            <a:off x="5292725" y="5949950"/>
            <a:ext cx="1366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8917" name="Text Box 133"/>
          <p:cNvSpPr txBox="1">
            <a:spLocks noChangeArrowheads="1"/>
          </p:cNvSpPr>
          <p:nvPr/>
        </p:nvSpPr>
        <p:spPr bwMode="auto">
          <a:xfrm>
            <a:off x="250825" y="341313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2000" b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90" name="Text Box 162"/>
          <p:cNvSpPr txBox="1">
            <a:spLocks noChangeArrowheads="1"/>
          </p:cNvSpPr>
          <p:nvPr/>
        </p:nvSpPr>
        <p:spPr bwMode="auto">
          <a:xfrm>
            <a:off x="1979613" y="620713"/>
            <a:ext cx="506901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Proyecciones de N. pre a </a:t>
            </a:r>
            <a:r>
              <a:rPr lang="es-ES" altLang="es-VE" sz="2000" b="0" dirty="0" smtClean="0">
                <a:latin typeface="Comic Sans MS" pitchFamily="66" charset="0"/>
              </a:rPr>
              <a:t>posganglionares</a:t>
            </a:r>
            <a:endParaRPr lang="es-ES" altLang="es-VE" sz="2000" b="0" dirty="0">
              <a:latin typeface="Comic Sans MS" pitchFamily="66" charset="0"/>
            </a:endParaRPr>
          </a:p>
        </p:txBody>
      </p:sp>
      <p:sp>
        <p:nvSpPr>
          <p:cNvPr id="118948" name="Text Box 164"/>
          <p:cNvSpPr txBox="1">
            <a:spLocks noChangeArrowheads="1"/>
          </p:cNvSpPr>
          <p:nvPr/>
        </p:nvSpPr>
        <p:spPr bwMode="auto">
          <a:xfrm>
            <a:off x="7319963" y="449263"/>
            <a:ext cx="107950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179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7380288" y="63817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2771" name="Rectangle 13"/>
          <p:cNvSpPr>
            <a:spLocks noChangeArrowheads="1"/>
          </p:cNvSpPr>
          <p:nvPr/>
        </p:nvSpPr>
        <p:spPr bwMode="auto">
          <a:xfrm>
            <a:off x="6732588" y="2781300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2772" name="Rectangle 15"/>
          <p:cNvSpPr>
            <a:spLocks noChangeArrowheads="1"/>
          </p:cNvSpPr>
          <p:nvPr/>
        </p:nvSpPr>
        <p:spPr bwMode="auto">
          <a:xfrm>
            <a:off x="5795963" y="692150"/>
            <a:ext cx="10810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2773" name="Rectangle 16"/>
          <p:cNvSpPr>
            <a:spLocks noChangeArrowheads="1"/>
          </p:cNvSpPr>
          <p:nvPr/>
        </p:nvSpPr>
        <p:spPr bwMode="auto">
          <a:xfrm>
            <a:off x="7380288" y="692150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2774" name="Rectangle 17"/>
          <p:cNvSpPr>
            <a:spLocks noChangeArrowheads="1"/>
          </p:cNvSpPr>
          <p:nvPr/>
        </p:nvSpPr>
        <p:spPr bwMode="auto">
          <a:xfrm>
            <a:off x="4572000" y="765175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2775" name="Text Box 43"/>
          <p:cNvSpPr txBox="1">
            <a:spLocks noChangeArrowheads="1"/>
          </p:cNvSpPr>
          <p:nvPr/>
        </p:nvSpPr>
        <p:spPr bwMode="auto">
          <a:xfrm>
            <a:off x="755650" y="1347788"/>
            <a:ext cx="1758950" cy="85090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Ganglios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Simpáticos</a:t>
            </a:r>
          </a:p>
        </p:txBody>
      </p:sp>
      <p:sp>
        <p:nvSpPr>
          <p:cNvPr id="32776" name="Text Box 44"/>
          <p:cNvSpPr txBox="1">
            <a:spLocks noChangeArrowheads="1"/>
          </p:cNvSpPr>
          <p:nvPr/>
        </p:nvSpPr>
        <p:spPr bwMode="auto">
          <a:xfrm>
            <a:off x="3073400" y="2349500"/>
            <a:ext cx="2997200" cy="3449638"/>
          </a:xfrm>
          <a:prstGeom prst="rect">
            <a:avLst/>
          </a:prstGeom>
          <a:solidFill>
            <a:srgbClr val="FFEBF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</a:pP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G. PARAVERTEBRALES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</a:t>
            </a:r>
            <a:r>
              <a:rPr lang="es-ES" altLang="es-VE" sz="1600" b="0" dirty="0">
                <a:latin typeface="Comic Sans MS" pitchFamily="66" charset="0"/>
              </a:rPr>
              <a:t>Cervicales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Torácicos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Lumbares </a:t>
            </a:r>
            <a:r>
              <a:rPr lang="es-ES" altLang="es-VE" sz="1600" b="0" dirty="0" err="1">
                <a:latin typeface="Comic Sans MS" pitchFamily="66" charset="0"/>
              </a:rPr>
              <a:t>sup</a:t>
            </a:r>
            <a:r>
              <a:rPr lang="es-ES" altLang="es-VE" sz="1600" b="0" dirty="0">
                <a:latin typeface="Comic Sans MS" pitchFamily="66" charset="0"/>
              </a:rPr>
              <a:t>. 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Lumbares </a:t>
            </a:r>
            <a:r>
              <a:rPr lang="es-ES" altLang="es-VE" sz="1600" b="0" dirty="0" err="1">
                <a:latin typeface="Comic Sans MS" pitchFamily="66" charset="0"/>
              </a:rPr>
              <a:t>inf</a:t>
            </a:r>
            <a:r>
              <a:rPr lang="es-ES" altLang="es-VE" sz="1600" b="0" dirty="0">
                <a:latin typeface="Comic Sans MS" pitchFamily="66" charset="0"/>
              </a:rPr>
              <a:t>. y sacros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</a:pPr>
            <a:endParaRPr lang="es-ES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</a:pPr>
            <a:r>
              <a:rPr lang="es-ES" altLang="es-VE" sz="1800" b="0" dirty="0">
                <a:latin typeface="Comic Sans MS" pitchFamily="66" charset="0"/>
              </a:rPr>
              <a:t>  </a:t>
            </a: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G. PREVERTEBRALES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</a:t>
            </a:r>
            <a:r>
              <a:rPr lang="es-ES" altLang="es-VE" sz="1600" b="0" dirty="0">
                <a:latin typeface="Comic Sans MS" pitchFamily="66" charset="0"/>
              </a:rPr>
              <a:t>Celíaco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Mesentérico </a:t>
            </a:r>
            <a:r>
              <a:rPr lang="es-ES" altLang="es-VE" sz="1600" b="0" dirty="0" err="1">
                <a:latin typeface="Comic Sans MS" pitchFamily="66" charset="0"/>
              </a:rPr>
              <a:t>Sup</a:t>
            </a:r>
            <a:r>
              <a:rPr lang="es-ES" altLang="es-VE" sz="1600" b="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Renal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Mesentérico </a:t>
            </a:r>
            <a:r>
              <a:rPr lang="es-ES" altLang="es-VE" sz="1600" b="0" dirty="0" err="1">
                <a:latin typeface="Comic Sans MS" pitchFamily="66" charset="0"/>
              </a:rPr>
              <a:t>Inf</a:t>
            </a:r>
            <a:r>
              <a:rPr lang="es-ES" altLang="es-VE" sz="1600" b="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  <a:buFontTx/>
              <a:buNone/>
            </a:pPr>
            <a:endParaRPr lang="es-ES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FF0066"/>
              </a:buClr>
              <a:buSzPct val="180000"/>
            </a:pPr>
            <a:r>
              <a:rPr lang="es-ES" altLang="es-VE" sz="1800" b="0" dirty="0">
                <a:latin typeface="Comic Sans MS" pitchFamily="66" charset="0"/>
              </a:rPr>
              <a:t>  </a:t>
            </a: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Médula ADRENAL</a:t>
            </a:r>
          </a:p>
        </p:txBody>
      </p:sp>
      <p:sp>
        <p:nvSpPr>
          <p:cNvPr id="32777" name="Text Box 45"/>
          <p:cNvSpPr txBox="1">
            <a:spLocks noChangeArrowheads="1"/>
          </p:cNvSpPr>
          <p:nvPr/>
        </p:nvSpPr>
        <p:spPr bwMode="auto">
          <a:xfrm>
            <a:off x="6799263" y="523875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755650" y="765175"/>
            <a:ext cx="23622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Simpática</a:t>
            </a:r>
          </a:p>
        </p:txBody>
      </p:sp>
      <p:sp>
        <p:nvSpPr>
          <p:cNvPr id="3277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DIVERGENCIA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1" r="33649" b="38335"/>
          <a:stretch>
            <a:fillRect/>
          </a:stretch>
        </p:blipFill>
        <p:spPr bwMode="auto">
          <a:xfrm>
            <a:off x="2771775" y="2060575"/>
            <a:ext cx="34559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3203575" y="2852738"/>
            <a:ext cx="6492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3132138" y="414813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797" name="Rectangle 7"/>
          <p:cNvSpPr>
            <a:spLocks noChangeArrowheads="1"/>
          </p:cNvSpPr>
          <p:nvPr/>
        </p:nvSpPr>
        <p:spPr bwMode="auto">
          <a:xfrm>
            <a:off x="3419475" y="4292600"/>
            <a:ext cx="647700" cy="2087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798" name="Rectangle 8"/>
          <p:cNvSpPr>
            <a:spLocks noChangeArrowheads="1"/>
          </p:cNvSpPr>
          <p:nvPr/>
        </p:nvSpPr>
        <p:spPr bwMode="auto">
          <a:xfrm>
            <a:off x="5219700" y="4579938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799" name="Rectangle 9"/>
          <p:cNvSpPr>
            <a:spLocks noChangeArrowheads="1"/>
          </p:cNvSpPr>
          <p:nvPr/>
        </p:nvSpPr>
        <p:spPr bwMode="auto">
          <a:xfrm>
            <a:off x="5653088" y="3500438"/>
            <a:ext cx="7191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1910802" y="2344906"/>
            <a:ext cx="1721946" cy="1015663"/>
          </a:xfrm>
          <a:prstGeom prst="rect">
            <a:avLst/>
          </a:prstGeom>
          <a:solidFill>
            <a:srgbClr val="FCD0E7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Ganglio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Simpático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 err="1" smtClean="0">
                <a:latin typeface="Comic Sans MS" pitchFamily="66" charset="0"/>
              </a:rPr>
              <a:t>PARAverteb</a:t>
            </a:r>
            <a:r>
              <a:rPr lang="es-ES_tradnl" altLang="es-VE" sz="2000" b="0" dirty="0" smtClean="0">
                <a:latin typeface="Comic Sans MS" pitchFamily="66" charset="0"/>
              </a:rPr>
              <a:t>.</a:t>
            </a:r>
            <a:endParaRPr lang="es-ES_tradnl" altLang="es-VE" sz="2000" b="0" dirty="0">
              <a:latin typeface="Comic Sans MS" pitchFamily="66" charset="0"/>
            </a:endParaRPr>
          </a:p>
        </p:txBody>
      </p:sp>
      <p:sp>
        <p:nvSpPr>
          <p:cNvPr id="33801" name="Rectangle 11"/>
          <p:cNvSpPr>
            <a:spLocks noChangeArrowheads="1"/>
          </p:cNvSpPr>
          <p:nvPr/>
        </p:nvSpPr>
        <p:spPr bwMode="auto">
          <a:xfrm>
            <a:off x="3852863" y="5588000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802" name="Rectangle 12"/>
          <p:cNvSpPr>
            <a:spLocks noChangeArrowheads="1"/>
          </p:cNvSpPr>
          <p:nvPr/>
        </p:nvSpPr>
        <p:spPr bwMode="auto">
          <a:xfrm>
            <a:off x="4787900" y="450850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3803" name="Rectangle 13"/>
          <p:cNvSpPr>
            <a:spLocks noChangeArrowheads="1"/>
          </p:cNvSpPr>
          <p:nvPr/>
        </p:nvSpPr>
        <p:spPr bwMode="auto">
          <a:xfrm>
            <a:off x="3132138" y="5157788"/>
            <a:ext cx="14414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838" name="Text Box 14"/>
          <p:cNvSpPr txBox="1">
            <a:spLocks noChangeArrowheads="1"/>
          </p:cNvSpPr>
          <p:nvPr/>
        </p:nvSpPr>
        <p:spPr bwMode="auto">
          <a:xfrm>
            <a:off x="2596172" y="4795838"/>
            <a:ext cx="1646605" cy="1323439"/>
          </a:xfrm>
          <a:prstGeom prst="rect">
            <a:avLst/>
          </a:prstGeom>
          <a:solidFill>
            <a:srgbClr val="FCD0E7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Ganglio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Simpático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 err="1" smtClean="0">
                <a:latin typeface="Comic Sans MS" pitchFamily="66" charset="0"/>
              </a:rPr>
              <a:t>PREverteb</a:t>
            </a:r>
            <a:r>
              <a:rPr lang="es-ES_tradnl" altLang="es-VE" sz="2000" b="0" dirty="0" smtClean="0">
                <a:latin typeface="Comic Sans MS" pitchFamily="66" charset="0"/>
              </a:rPr>
              <a:t>. </a:t>
            </a:r>
            <a:endParaRPr lang="es-ES_tradnl" altLang="es-VE" sz="2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o </a:t>
            </a:r>
            <a:r>
              <a:rPr lang="es-ES_tradnl" altLang="es-VE" sz="2000" b="0" dirty="0" err="1">
                <a:latin typeface="Comic Sans MS" pitchFamily="66" charset="0"/>
              </a:rPr>
              <a:t>preaórtico</a:t>
            </a:r>
            <a:endParaRPr lang="es-ES_tradnl" altLang="es-VE" sz="2000" b="0" dirty="0">
              <a:latin typeface="Comic Sans MS" pitchFamily="66" charset="0"/>
            </a:endParaRPr>
          </a:p>
        </p:txBody>
      </p:sp>
      <p:sp>
        <p:nvSpPr>
          <p:cNvPr id="205839" name="Line 15"/>
          <p:cNvSpPr>
            <a:spLocks noChangeShapeType="1"/>
          </p:cNvSpPr>
          <p:nvPr/>
        </p:nvSpPr>
        <p:spPr bwMode="auto">
          <a:xfrm>
            <a:off x="3635375" y="292417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5840" name="Line 16"/>
          <p:cNvSpPr>
            <a:spLocks noChangeShapeType="1"/>
          </p:cNvSpPr>
          <p:nvPr/>
        </p:nvSpPr>
        <p:spPr bwMode="auto">
          <a:xfrm flipV="1">
            <a:off x="4277519" y="5229224"/>
            <a:ext cx="365919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33807" name="Text Box 17"/>
          <p:cNvSpPr txBox="1">
            <a:spLocks noChangeArrowheads="1"/>
          </p:cNvSpPr>
          <p:nvPr/>
        </p:nvSpPr>
        <p:spPr bwMode="auto">
          <a:xfrm>
            <a:off x="2124075" y="1341438"/>
            <a:ext cx="4895850" cy="4857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Ganglios Autonómicos Simpáticos</a:t>
            </a:r>
          </a:p>
        </p:txBody>
      </p:sp>
      <p:sp>
        <p:nvSpPr>
          <p:cNvPr id="205842" name="Text Box 18"/>
          <p:cNvSpPr txBox="1">
            <a:spLocks noChangeArrowheads="1"/>
          </p:cNvSpPr>
          <p:nvPr/>
        </p:nvSpPr>
        <p:spPr bwMode="auto">
          <a:xfrm>
            <a:off x="1147962" y="126841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43" name="Oval 19"/>
          <p:cNvSpPr>
            <a:spLocks noChangeArrowheads="1"/>
          </p:cNvSpPr>
          <p:nvPr/>
        </p:nvSpPr>
        <p:spPr bwMode="auto">
          <a:xfrm>
            <a:off x="4494213" y="4795838"/>
            <a:ext cx="719137" cy="7207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847" name="Oval 23"/>
          <p:cNvSpPr>
            <a:spLocks noChangeArrowheads="1"/>
          </p:cNvSpPr>
          <p:nvPr/>
        </p:nvSpPr>
        <p:spPr bwMode="auto">
          <a:xfrm>
            <a:off x="3844925" y="2276475"/>
            <a:ext cx="865188" cy="1008063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848" name="Text Box 24"/>
          <p:cNvSpPr txBox="1">
            <a:spLocks noChangeArrowheads="1"/>
          </p:cNvSpPr>
          <p:nvPr/>
        </p:nvSpPr>
        <p:spPr bwMode="auto">
          <a:xfrm>
            <a:off x="7451725" y="333375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338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4" grpId="0" animBg="1"/>
      <p:bldP spid="205838" grpId="0" animBg="1"/>
      <p:bldP spid="205839" grpId="0" animBg="1"/>
      <p:bldP spid="205840" grpId="0" animBg="1"/>
      <p:bldP spid="205843" grpId="0" animBg="1"/>
      <p:bldP spid="20584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 descr="cadena ganglionar Fox h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1" r="6610" b="2512"/>
          <a:stretch>
            <a:fillRect/>
          </a:stretch>
        </p:blipFill>
        <p:spPr bwMode="auto">
          <a:xfrm>
            <a:off x="1665288" y="1052513"/>
            <a:ext cx="5427662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6"/>
          <p:cNvSpPr>
            <a:spLocks noChangeArrowheads="1"/>
          </p:cNvSpPr>
          <p:nvPr/>
        </p:nvSpPr>
        <p:spPr bwMode="auto">
          <a:xfrm>
            <a:off x="1476375" y="1125538"/>
            <a:ext cx="2663825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0" name="Rectangle 7"/>
          <p:cNvSpPr>
            <a:spLocks noChangeArrowheads="1"/>
          </p:cNvSpPr>
          <p:nvPr/>
        </p:nvSpPr>
        <p:spPr bwMode="auto">
          <a:xfrm>
            <a:off x="1547813" y="1773238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1619250" y="2276475"/>
            <a:ext cx="2889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6857" name="Text Box 9"/>
          <p:cNvSpPr txBox="1">
            <a:spLocks noChangeArrowheads="1"/>
          </p:cNvSpPr>
          <p:nvPr/>
        </p:nvSpPr>
        <p:spPr bwMode="auto">
          <a:xfrm>
            <a:off x="949706" y="765175"/>
            <a:ext cx="1858201" cy="646331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PARAvertebrales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34823" name="Rectangle 10"/>
          <p:cNvSpPr>
            <a:spLocks noChangeArrowheads="1"/>
          </p:cNvSpPr>
          <p:nvPr/>
        </p:nvSpPr>
        <p:spPr bwMode="auto">
          <a:xfrm>
            <a:off x="2555875" y="1989138"/>
            <a:ext cx="7921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1619250" y="2781300"/>
            <a:ext cx="108108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5" name="Rectangle 12"/>
          <p:cNvSpPr>
            <a:spLocks noChangeArrowheads="1"/>
          </p:cNvSpPr>
          <p:nvPr/>
        </p:nvSpPr>
        <p:spPr bwMode="auto">
          <a:xfrm rot="-1858674">
            <a:off x="4859338" y="1052513"/>
            <a:ext cx="792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6" name="Rectangle 13"/>
          <p:cNvSpPr>
            <a:spLocks noChangeArrowheads="1"/>
          </p:cNvSpPr>
          <p:nvPr/>
        </p:nvSpPr>
        <p:spPr bwMode="auto">
          <a:xfrm>
            <a:off x="5580063" y="908050"/>
            <a:ext cx="158432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27" name="Rectangle 14"/>
          <p:cNvSpPr>
            <a:spLocks noChangeArrowheads="1"/>
          </p:cNvSpPr>
          <p:nvPr/>
        </p:nvSpPr>
        <p:spPr bwMode="auto">
          <a:xfrm>
            <a:off x="5508625" y="2349500"/>
            <a:ext cx="1584325" cy="71438"/>
          </a:xfrm>
          <a:prstGeom prst="rect">
            <a:avLst/>
          </a:prstGeom>
          <a:solidFill>
            <a:srgbClr val="FFFF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6863" name="Line 15"/>
          <p:cNvSpPr>
            <a:spLocks noChangeShapeType="1"/>
          </p:cNvSpPr>
          <p:nvPr/>
        </p:nvSpPr>
        <p:spPr bwMode="auto">
          <a:xfrm flipH="1">
            <a:off x="1524000" y="2346552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706438" y="2133600"/>
            <a:ext cx="9128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espinal</a:t>
            </a:r>
          </a:p>
        </p:txBody>
      </p:sp>
      <p:sp>
        <p:nvSpPr>
          <p:cNvPr id="206865" name="Line 17"/>
          <p:cNvSpPr>
            <a:spLocks noChangeShapeType="1"/>
          </p:cNvSpPr>
          <p:nvPr/>
        </p:nvSpPr>
        <p:spPr bwMode="auto">
          <a:xfrm>
            <a:off x="2700338" y="2133600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66" name="Text Box 18"/>
          <p:cNvSpPr txBox="1">
            <a:spLocks noChangeArrowheads="1"/>
          </p:cNvSpPr>
          <p:nvPr/>
        </p:nvSpPr>
        <p:spPr bwMode="auto">
          <a:xfrm>
            <a:off x="1409700" y="1793875"/>
            <a:ext cx="12985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Rami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comunicantes</a:t>
            </a:r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6948488" y="1196975"/>
            <a:ext cx="1087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Cadena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simpática</a:t>
            </a:r>
          </a:p>
        </p:txBody>
      </p:sp>
      <p:sp>
        <p:nvSpPr>
          <p:cNvPr id="206868" name="Line 20"/>
          <p:cNvSpPr>
            <a:spLocks noChangeShapeType="1"/>
          </p:cNvSpPr>
          <p:nvPr/>
        </p:nvSpPr>
        <p:spPr bwMode="auto">
          <a:xfrm>
            <a:off x="5651500" y="148431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69" name="Text Box 21"/>
          <p:cNvSpPr txBox="1">
            <a:spLocks noChangeArrowheads="1"/>
          </p:cNvSpPr>
          <p:nvPr/>
        </p:nvSpPr>
        <p:spPr bwMode="auto">
          <a:xfrm>
            <a:off x="6960226" y="1773238"/>
            <a:ext cx="16433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Ganglio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latin typeface="Comic Sans MS" pitchFamily="66" charset="0"/>
              </a:rPr>
              <a:t>PARAvertebral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206870" name="Line 22"/>
          <p:cNvSpPr>
            <a:spLocks noChangeShapeType="1"/>
          </p:cNvSpPr>
          <p:nvPr/>
        </p:nvSpPr>
        <p:spPr bwMode="auto">
          <a:xfrm>
            <a:off x="5580063" y="1989138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71" name="Text Box 23"/>
          <p:cNvSpPr txBox="1">
            <a:spLocks noChangeArrowheads="1"/>
          </p:cNvSpPr>
          <p:nvPr/>
        </p:nvSpPr>
        <p:spPr bwMode="auto">
          <a:xfrm>
            <a:off x="395288" y="4437063"/>
            <a:ext cx="1955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Cadena simpática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latin typeface="Comic Sans MS" pitchFamily="66" charset="0"/>
              </a:rPr>
              <a:t>PARAvertebral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206872" name="Line 24"/>
          <p:cNvSpPr>
            <a:spLocks noChangeShapeType="1"/>
          </p:cNvSpPr>
          <p:nvPr/>
        </p:nvSpPr>
        <p:spPr bwMode="auto">
          <a:xfrm flipV="1">
            <a:off x="2339975" y="4221163"/>
            <a:ext cx="18002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73" name="Line 25"/>
          <p:cNvSpPr>
            <a:spLocks noChangeShapeType="1"/>
          </p:cNvSpPr>
          <p:nvPr/>
        </p:nvSpPr>
        <p:spPr bwMode="auto">
          <a:xfrm>
            <a:off x="2339975" y="4652963"/>
            <a:ext cx="17272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3952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34840" name="Picture 29" descr="Nervou4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573463"/>
            <a:ext cx="2484437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Oval 30"/>
          <p:cNvSpPr>
            <a:spLocks noChangeArrowheads="1"/>
          </p:cNvSpPr>
          <p:nvPr/>
        </p:nvSpPr>
        <p:spPr bwMode="auto">
          <a:xfrm>
            <a:off x="6516688" y="4725988"/>
            <a:ext cx="576262" cy="6477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>
            <a:outerShdw dist="17961" dir="135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6879" name="Text Box 31"/>
          <p:cNvSpPr txBox="1">
            <a:spLocks noChangeArrowheads="1"/>
          </p:cNvSpPr>
          <p:nvPr/>
        </p:nvSpPr>
        <p:spPr bwMode="auto">
          <a:xfrm>
            <a:off x="7380288" y="333375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34843" name="Oval 33"/>
          <p:cNvSpPr>
            <a:spLocks noChangeArrowheads="1"/>
          </p:cNvSpPr>
          <p:nvPr/>
        </p:nvSpPr>
        <p:spPr bwMode="auto">
          <a:xfrm>
            <a:off x="3276600" y="1905000"/>
            <a:ext cx="887413" cy="720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484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 animBg="1"/>
      <p:bldP spid="206863" grpId="0" animBg="1"/>
      <p:bldP spid="206864" grpId="0"/>
      <p:bldP spid="206865" grpId="0" animBg="1"/>
      <p:bldP spid="206866" grpId="0"/>
      <p:bldP spid="206867" grpId="0"/>
      <p:bldP spid="206868" grpId="0" animBg="1"/>
      <p:bldP spid="206869" grpId="0"/>
      <p:bldP spid="206869" grpId="1"/>
      <p:bldP spid="206870" grpId="0" animBg="1"/>
      <p:bldP spid="206870" grpId="1" animBg="1"/>
      <p:bldP spid="206871" grpId="0"/>
      <p:bldP spid="206872" grpId="0" animBg="1"/>
      <p:bldP spid="206873" grpId="0" animBg="1"/>
      <p:bldP spid="3484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mandl-28no7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7" t="8832" r="13387"/>
          <a:stretch>
            <a:fillRect/>
          </a:stretch>
        </p:blipFill>
        <p:spPr bwMode="auto">
          <a:xfrm>
            <a:off x="1692275" y="908050"/>
            <a:ext cx="4968875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755650" y="0"/>
            <a:ext cx="3095625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6300788" y="5157788"/>
            <a:ext cx="12239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684213" y="5013325"/>
            <a:ext cx="11509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46" name="Rectangle 8"/>
          <p:cNvSpPr>
            <a:spLocks noChangeArrowheads="1"/>
          </p:cNvSpPr>
          <p:nvPr/>
        </p:nvSpPr>
        <p:spPr bwMode="auto">
          <a:xfrm>
            <a:off x="1835150" y="5373688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47" name="Rectangle 9"/>
          <p:cNvSpPr>
            <a:spLocks noChangeArrowheads="1"/>
          </p:cNvSpPr>
          <p:nvPr/>
        </p:nvSpPr>
        <p:spPr bwMode="auto">
          <a:xfrm>
            <a:off x="827088" y="40767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48" name="Rectangle 17"/>
          <p:cNvSpPr>
            <a:spLocks noChangeArrowheads="1"/>
          </p:cNvSpPr>
          <p:nvPr/>
        </p:nvSpPr>
        <p:spPr bwMode="auto">
          <a:xfrm>
            <a:off x="6661150" y="836613"/>
            <a:ext cx="1079500" cy="172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6477000" y="1676400"/>
            <a:ext cx="2403475" cy="338554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R. </a:t>
            </a:r>
            <a:r>
              <a:rPr lang="es-ES_tradnl" altLang="es-VE" sz="1600" dirty="0" err="1">
                <a:latin typeface="Comic Sans MS" pitchFamily="66" charset="0"/>
              </a:rPr>
              <a:t>comunic</a:t>
            </a:r>
            <a:r>
              <a:rPr lang="es-ES_tradnl" altLang="es-VE" sz="1600" dirty="0">
                <a:latin typeface="Comic Sans MS" pitchFamily="66" charset="0"/>
              </a:rPr>
              <a:t>. </a:t>
            </a:r>
            <a:r>
              <a:rPr lang="es-ES_tradnl" altLang="es-VE" sz="1600" dirty="0" smtClean="0">
                <a:latin typeface="Comic Sans MS" pitchFamily="66" charset="0"/>
              </a:rPr>
              <a:t>Gris post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6477000" y="2108200"/>
            <a:ext cx="2514599" cy="338554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R. </a:t>
            </a:r>
            <a:r>
              <a:rPr lang="es-ES_tradnl" altLang="es-VE" sz="1600" dirty="0" err="1">
                <a:latin typeface="Comic Sans MS" pitchFamily="66" charset="0"/>
              </a:rPr>
              <a:t>comunic</a:t>
            </a:r>
            <a:r>
              <a:rPr lang="es-ES_tradnl" altLang="es-VE" sz="1600" dirty="0">
                <a:latin typeface="Comic Sans MS" pitchFamily="66" charset="0"/>
              </a:rPr>
              <a:t>. </a:t>
            </a:r>
            <a:r>
              <a:rPr lang="es-ES_tradnl" altLang="es-VE" sz="1600" dirty="0" smtClean="0">
                <a:latin typeface="Comic Sans MS" pitchFamily="66" charset="0"/>
              </a:rPr>
              <a:t>Blanco </a:t>
            </a:r>
            <a:r>
              <a:rPr lang="es-ES_tradnl" altLang="es-VE" sz="1600" dirty="0" err="1" smtClean="0">
                <a:latin typeface="Comic Sans MS" pitchFamily="66" charset="0"/>
              </a:rPr>
              <a:t>ant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35851" name="Rectangle 22"/>
          <p:cNvSpPr>
            <a:spLocks noChangeArrowheads="1"/>
          </p:cNvSpPr>
          <p:nvPr/>
        </p:nvSpPr>
        <p:spPr bwMode="auto">
          <a:xfrm>
            <a:off x="6661150" y="2636838"/>
            <a:ext cx="1008063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6948488" y="523875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156779" y="4675074"/>
            <a:ext cx="2481262" cy="730250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Cadenas simpáticas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 err="1" smtClean="0">
                <a:latin typeface="Comic Sans MS" pitchFamily="66" charset="0"/>
              </a:rPr>
              <a:t>PARAvertebrales</a:t>
            </a:r>
            <a:endParaRPr lang="es-ES" altLang="es-VE" sz="2000" b="0" dirty="0">
              <a:latin typeface="Comic Sans MS" pitchFamily="66" charset="0"/>
            </a:endParaRPr>
          </a:p>
        </p:txBody>
      </p:sp>
      <p:sp>
        <p:nvSpPr>
          <p:cNvPr id="35854" name="Rectangle 25"/>
          <p:cNvSpPr>
            <a:spLocks noChangeArrowheads="1"/>
          </p:cNvSpPr>
          <p:nvPr/>
        </p:nvSpPr>
        <p:spPr bwMode="auto">
          <a:xfrm>
            <a:off x="5580063" y="908050"/>
            <a:ext cx="10810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55" name="Rectangle 26"/>
          <p:cNvSpPr>
            <a:spLocks noChangeArrowheads="1"/>
          </p:cNvSpPr>
          <p:nvPr/>
        </p:nvSpPr>
        <p:spPr bwMode="auto">
          <a:xfrm>
            <a:off x="5795963" y="1341438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 flipH="1" flipV="1">
            <a:off x="3348037" y="4539569"/>
            <a:ext cx="2772568" cy="50062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 flipH="1" flipV="1">
            <a:off x="5795963" y="2973275"/>
            <a:ext cx="468312" cy="170179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5508625" y="981075"/>
            <a:ext cx="9366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Médula </a:t>
            </a:r>
          </a:p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espinal</a:t>
            </a:r>
          </a:p>
        </p:txBody>
      </p:sp>
      <p:sp>
        <p:nvSpPr>
          <p:cNvPr id="35859" name="Rectangle 32"/>
          <p:cNvSpPr>
            <a:spLocks noChangeArrowheads="1"/>
          </p:cNvSpPr>
          <p:nvPr/>
        </p:nvSpPr>
        <p:spPr bwMode="auto">
          <a:xfrm>
            <a:off x="1476375" y="1270000"/>
            <a:ext cx="1008063" cy="215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60" name="Rectangle 10"/>
          <p:cNvSpPr>
            <a:spLocks noChangeArrowheads="1"/>
          </p:cNvSpPr>
          <p:nvPr/>
        </p:nvSpPr>
        <p:spPr bwMode="auto">
          <a:xfrm>
            <a:off x="1403350" y="2492375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63" name="Text Box 16"/>
          <p:cNvSpPr txBox="1">
            <a:spLocks noChangeArrowheads="1"/>
          </p:cNvSpPr>
          <p:nvPr/>
        </p:nvSpPr>
        <p:spPr bwMode="auto">
          <a:xfrm>
            <a:off x="626237" y="816173"/>
            <a:ext cx="1858201" cy="615553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G. Simpáticos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latin typeface="Comic Sans MS" pitchFamily="66" charset="0"/>
              </a:rPr>
              <a:t>PARAvertebrales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35864" name="Rectangle 33"/>
          <p:cNvSpPr>
            <a:spLocks noChangeArrowheads="1"/>
          </p:cNvSpPr>
          <p:nvPr/>
        </p:nvSpPr>
        <p:spPr bwMode="auto">
          <a:xfrm>
            <a:off x="5868988" y="2708275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65" name="Rectangle 34"/>
          <p:cNvSpPr>
            <a:spLocks noChangeArrowheads="1"/>
          </p:cNvSpPr>
          <p:nvPr/>
        </p:nvSpPr>
        <p:spPr bwMode="auto">
          <a:xfrm>
            <a:off x="5003800" y="2781300"/>
            <a:ext cx="7207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66" name="Rectangle 35"/>
          <p:cNvSpPr>
            <a:spLocks noChangeArrowheads="1"/>
          </p:cNvSpPr>
          <p:nvPr/>
        </p:nvSpPr>
        <p:spPr bwMode="auto">
          <a:xfrm>
            <a:off x="2484438" y="836613"/>
            <a:ext cx="7921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67" name="Rectangle 36"/>
          <p:cNvSpPr>
            <a:spLocks noChangeArrowheads="1"/>
          </p:cNvSpPr>
          <p:nvPr/>
        </p:nvSpPr>
        <p:spPr bwMode="auto">
          <a:xfrm>
            <a:off x="2484438" y="1844675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496343" y="767671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5869" name="Rectangle 37"/>
          <p:cNvSpPr>
            <a:spLocks noChangeArrowheads="1"/>
          </p:cNvSpPr>
          <p:nvPr/>
        </p:nvSpPr>
        <p:spPr bwMode="auto">
          <a:xfrm>
            <a:off x="6084888" y="3644900"/>
            <a:ext cx="57467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6516688" y="2630488"/>
            <a:ext cx="2263761" cy="1600438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R. Comunicante</a:t>
            </a: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400" dirty="0">
                <a:latin typeface="Comic Sans MS" pitchFamily="66" charset="0"/>
              </a:rPr>
              <a:t>blanco</a:t>
            </a:r>
            <a:r>
              <a:rPr lang="es-ES_tradnl" altLang="es-VE" sz="1400" b="0" dirty="0">
                <a:latin typeface="Comic Sans MS" pitchFamily="66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Entra</a:t>
            </a:r>
            <a:r>
              <a:rPr lang="es-ES_tradnl" altLang="es-VE" sz="1400" b="0" dirty="0">
                <a:latin typeface="Comic Sans MS" pitchFamily="66" charset="0"/>
              </a:rPr>
              <a:t> a </a:t>
            </a:r>
            <a:r>
              <a:rPr lang="es-ES_tradnl" altLang="es-VE" sz="1400" b="0" dirty="0" err="1">
                <a:latin typeface="Comic Sans MS" pitchFamily="66" charset="0"/>
              </a:rPr>
              <a:t>gl</a:t>
            </a:r>
            <a:r>
              <a:rPr lang="es-ES_tradnl" altLang="es-VE" sz="1400" b="0" dirty="0">
                <a:latin typeface="Comic Sans MS" pitchFamily="66" charset="0"/>
              </a:rPr>
              <a:t>. paravertebral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f. </a:t>
            </a:r>
            <a:r>
              <a:rPr lang="es-ES_tradnl" altLang="es-VE" sz="1400" b="0" dirty="0" err="1">
                <a:latin typeface="Comic Sans MS" pitchFamily="66" charset="0"/>
              </a:rPr>
              <a:t>pregl</a:t>
            </a:r>
            <a:r>
              <a:rPr lang="es-ES_tradnl" altLang="es-VE" sz="1400" b="0" dirty="0">
                <a:latin typeface="Comic Sans MS" pitchFamily="66" charset="0"/>
              </a:rPr>
              <a:t>. </a:t>
            </a:r>
            <a:r>
              <a:rPr lang="es-ES_tradnl" altLang="es-VE" sz="1400" dirty="0" err="1">
                <a:latin typeface="Comic Sans MS" pitchFamily="66" charset="0"/>
              </a:rPr>
              <a:t>mielínicas</a:t>
            </a: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R. Comunicante</a:t>
            </a: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400" dirty="0">
                <a:latin typeface="Comic Sans MS" pitchFamily="66" charset="0"/>
              </a:rPr>
              <a:t>gris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Sale</a:t>
            </a:r>
            <a:r>
              <a:rPr lang="es-ES_tradnl" altLang="es-VE" sz="1400" b="0" dirty="0">
                <a:latin typeface="Comic Sans MS" pitchFamily="66" charset="0"/>
              </a:rPr>
              <a:t> de </a:t>
            </a:r>
            <a:r>
              <a:rPr lang="es-ES_tradnl" altLang="es-VE" sz="1400" b="0" dirty="0" err="1">
                <a:latin typeface="Comic Sans MS" pitchFamily="66" charset="0"/>
              </a:rPr>
              <a:t>gl</a:t>
            </a:r>
            <a:r>
              <a:rPr lang="es-ES_tradnl" altLang="es-VE" sz="1400" b="0" dirty="0">
                <a:latin typeface="Comic Sans MS" pitchFamily="66" charset="0"/>
              </a:rPr>
              <a:t>. paravertebral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f. </a:t>
            </a:r>
            <a:r>
              <a:rPr lang="es-ES_tradnl" altLang="es-VE" sz="1400" b="0" dirty="0" err="1" smtClean="0">
                <a:latin typeface="Comic Sans MS" pitchFamily="66" charset="0"/>
              </a:rPr>
              <a:t>posgl</a:t>
            </a:r>
            <a:r>
              <a:rPr lang="es-ES_tradnl" altLang="es-VE" sz="1400" b="0" dirty="0">
                <a:latin typeface="Comic Sans MS" pitchFamily="66" charset="0"/>
              </a:rPr>
              <a:t>. </a:t>
            </a:r>
            <a:r>
              <a:rPr lang="es-ES_tradnl" altLang="es-VE" sz="1400" dirty="0" err="1">
                <a:latin typeface="Comic Sans MS" pitchFamily="66" charset="0"/>
              </a:rPr>
              <a:t>amielínicas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35871" name="Rectangle 38"/>
          <p:cNvSpPr>
            <a:spLocks noChangeArrowheads="1"/>
          </p:cNvSpPr>
          <p:nvPr/>
        </p:nvSpPr>
        <p:spPr bwMode="auto">
          <a:xfrm>
            <a:off x="4859338" y="3644900"/>
            <a:ext cx="1225550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72" name="Rectangle 40"/>
          <p:cNvSpPr>
            <a:spLocks noChangeArrowheads="1"/>
          </p:cNvSpPr>
          <p:nvPr/>
        </p:nvSpPr>
        <p:spPr bwMode="auto">
          <a:xfrm rot="2109054">
            <a:off x="3132138" y="1628775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73" name="Oval 41"/>
          <p:cNvSpPr>
            <a:spLocks noChangeArrowheads="1"/>
          </p:cNvSpPr>
          <p:nvPr/>
        </p:nvSpPr>
        <p:spPr bwMode="auto">
          <a:xfrm>
            <a:off x="3130550" y="1700213"/>
            <a:ext cx="217488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587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2339181" y="2348880"/>
            <a:ext cx="504032" cy="127158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861" name="Text Box 11"/>
          <p:cNvSpPr txBox="1">
            <a:spLocks noChangeArrowheads="1"/>
          </p:cNvSpPr>
          <p:nvPr/>
        </p:nvSpPr>
        <p:spPr bwMode="auto">
          <a:xfrm>
            <a:off x="884521" y="2663998"/>
            <a:ext cx="1141413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Nervios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espinales</a:t>
            </a:r>
          </a:p>
        </p:txBody>
      </p:sp>
      <p:cxnSp>
        <p:nvCxnSpPr>
          <p:cNvPr id="4" name="3 Conector recto"/>
          <p:cNvCxnSpPr/>
          <p:nvPr/>
        </p:nvCxnSpPr>
        <p:spPr bwMode="auto">
          <a:xfrm flipV="1">
            <a:off x="2051050" y="2246314"/>
            <a:ext cx="682625" cy="72696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>
            <a:off x="2025934" y="2958193"/>
            <a:ext cx="707741" cy="7224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 animBg="1"/>
      <p:bldP spid="14357" grpId="0" animBg="1"/>
      <p:bldP spid="14340" grpId="0" animBg="1"/>
      <p:bldP spid="14363" grpId="0" animBg="1"/>
      <p:bldP spid="14364" grpId="0" animBg="1"/>
      <p:bldP spid="1436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vias de neuronas simpaticas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4118" b="4861"/>
          <a:stretch>
            <a:fillRect/>
          </a:stretch>
        </p:blipFill>
        <p:spPr bwMode="auto">
          <a:xfrm>
            <a:off x="3419475" y="0"/>
            <a:ext cx="5040313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283075" y="5661025"/>
            <a:ext cx="1154113" cy="669925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Ramas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Mediales</a:t>
            </a:r>
            <a:endParaRPr lang="es-ES_tradnl" altLang="es-VE" sz="1600">
              <a:latin typeface="Comic Sans MS" pitchFamily="66" charset="0"/>
            </a:endParaRPr>
          </a:p>
        </p:txBody>
      </p:sp>
      <p:sp>
        <p:nvSpPr>
          <p:cNvPr id="36868" name="Rectangle 10"/>
          <p:cNvSpPr>
            <a:spLocks noChangeArrowheads="1"/>
          </p:cNvSpPr>
          <p:nvPr/>
        </p:nvSpPr>
        <p:spPr bwMode="auto">
          <a:xfrm>
            <a:off x="6946900" y="5084763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69" name="Rectangle 11"/>
          <p:cNvSpPr>
            <a:spLocks noChangeArrowheads="1"/>
          </p:cNvSpPr>
          <p:nvPr/>
        </p:nvSpPr>
        <p:spPr bwMode="auto">
          <a:xfrm>
            <a:off x="7019925" y="278130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0" name="Rectangle 12"/>
          <p:cNvSpPr>
            <a:spLocks noChangeArrowheads="1"/>
          </p:cNvSpPr>
          <p:nvPr/>
        </p:nvSpPr>
        <p:spPr bwMode="auto">
          <a:xfrm>
            <a:off x="6083300" y="314166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1" name="Rectangle 13"/>
          <p:cNvSpPr>
            <a:spLocks noChangeArrowheads="1"/>
          </p:cNvSpPr>
          <p:nvPr/>
        </p:nvSpPr>
        <p:spPr bwMode="auto">
          <a:xfrm>
            <a:off x="2843213" y="3429000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2" name="Rectangle 15"/>
          <p:cNvSpPr>
            <a:spLocks noChangeArrowheads="1"/>
          </p:cNvSpPr>
          <p:nvPr/>
        </p:nvSpPr>
        <p:spPr bwMode="auto">
          <a:xfrm>
            <a:off x="3562350" y="2133600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3" name="Rectangle 16"/>
          <p:cNvSpPr>
            <a:spLocks noChangeArrowheads="1"/>
          </p:cNvSpPr>
          <p:nvPr/>
        </p:nvSpPr>
        <p:spPr bwMode="auto">
          <a:xfrm>
            <a:off x="7667625" y="1773238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4" name="Rectangle 17"/>
          <p:cNvSpPr>
            <a:spLocks noChangeArrowheads="1"/>
          </p:cNvSpPr>
          <p:nvPr/>
        </p:nvSpPr>
        <p:spPr bwMode="auto">
          <a:xfrm>
            <a:off x="8099425" y="29972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5" name="Rectangle 18"/>
          <p:cNvSpPr>
            <a:spLocks noChangeArrowheads="1"/>
          </p:cNvSpPr>
          <p:nvPr/>
        </p:nvSpPr>
        <p:spPr bwMode="auto">
          <a:xfrm>
            <a:off x="6011863" y="4941888"/>
            <a:ext cx="1444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6" name="Rectangle 19"/>
          <p:cNvSpPr>
            <a:spLocks noChangeArrowheads="1"/>
          </p:cNvSpPr>
          <p:nvPr/>
        </p:nvSpPr>
        <p:spPr bwMode="auto">
          <a:xfrm>
            <a:off x="8027988" y="5229225"/>
            <a:ext cx="3587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7" name="Rectangle 20"/>
          <p:cNvSpPr>
            <a:spLocks noChangeArrowheads="1"/>
          </p:cNvSpPr>
          <p:nvPr/>
        </p:nvSpPr>
        <p:spPr bwMode="auto">
          <a:xfrm>
            <a:off x="5578475" y="5949950"/>
            <a:ext cx="2889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6878" name="Text Box 23"/>
          <p:cNvSpPr txBox="1">
            <a:spLocks noChangeArrowheads="1"/>
          </p:cNvSpPr>
          <p:nvPr/>
        </p:nvSpPr>
        <p:spPr bwMode="auto">
          <a:xfrm>
            <a:off x="4498975" y="981075"/>
            <a:ext cx="465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C8</a:t>
            </a:r>
          </a:p>
        </p:txBody>
      </p:sp>
      <p:sp>
        <p:nvSpPr>
          <p:cNvPr id="36879" name="Text Box 24"/>
          <p:cNvSpPr txBox="1">
            <a:spLocks noChangeArrowheads="1"/>
          </p:cNvSpPr>
          <p:nvPr/>
        </p:nvSpPr>
        <p:spPr bwMode="auto">
          <a:xfrm>
            <a:off x="4427538" y="3213100"/>
            <a:ext cx="48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T1</a:t>
            </a:r>
          </a:p>
        </p:txBody>
      </p:sp>
      <p:sp>
        <p:nvSpPr>
          <p:cNvPr id="139289" name="Text Box 25"/>
          <p:cNvSpPr txBox="1">
            <a:spLocks noChangeArrowheads="1"/>
          </p:cNvSpPr>
          <p:nvPr/>
        </p:nvSpPr>
        <p:spPr bwMode="auto">
          <a:xfrm>
            <a:off x="7019925" y="692150"/>
            <a:ext cx="1643399" cy="830997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Cadena</a:t>
            </a:r>
          </a:p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  <a:p>
            <a:pPr algn="l">
              <a:defRPr/>
            </a:pPr>
            <a:r>
              <a:rPr lang="es-ES_tradnl" altLang="es-VE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PARAvertebral</a:t>
            </a: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9293" name="Text Box 29"/>
          <p:cNvSpPr txBox="1">
            <a:spLocks noChangeArrowheads="1"/>
          </p:cNvSpPr>
          <p:nvPr/>
        </p:nvSpPr>
        <p:spPr bwMode="auto">
          <a:xfrm>
            <a:off x="6732240" y="2722563"/>
            <a:ext cx="1107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latin typeface="Comic Sans MS" pitchFamily="66" charset="0"/>
              </a:rPr>
              <a:t>Ramo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latin typeface="Comic Sans MS" pitchFamily="66" charset="0"/>
              </a:rPr>
              <a:t>comunicante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gris</a:t>
            </a:r>
          </a:p>
        </p:txBody>
      </p:sp>
      <p:sp>
        <p:nvSpPr>
          <p:cNvPr id="36882" name="Text Box 30"/>
          <p:cNvSpPr txBox="1">
            <a:spLocks noChangeArrowheads="1"/>
          </p:cNvSpPr>
          <p:nvPr/>
        </p:nvSpPr>
        <p:spPr bwMode="auto">
          <a:xfrm>
            <a:off x="7523163" y="1773238"/>
            <a:ext cx="401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C8</a:t>
            </a:r>
          </a:p>
        </p:txBody>
      </p:sp>
      <p:sp>
        <p:nvSpPr>
          <p:cNvPr id="36883" name="Line 31"/>
          <p:cNvSpPr>
            <a:spLocks noChangeShapeType="1"/>
          </p:cNvSpPr>
          <p:nvPr/>
        </p:nvSpPr>
        <p:spPr bwMode="auto">
          <a:xfrm flipH="1">
            <a:off x="7378700" y="1916113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884" name="Line 32"/>
          <p:cNvSpPr>
            <a:spLocks noChangeShapeType="1"/>
          </p:cNvSpPr>
          <p:nvPr/>
        </p:nvSpPr>
        <p:spPr bwMode="auto">
          <a:xfrm flipH="1">
            <a:off x="7235825" y="1916113"/>
            <a:ext cx="1428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6731000" y="4941888"/>
            <a:ext cx="1107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latin typeface="Comic Sans MS" pitchFamily="66" charset="0"/>
              </a:rPr>
              <a:t>Ramo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latin typeface="Comic Sans MS" pitchFamily="66" charset="0"/>
              </a:rPr>
              <a:t>comunicante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blanco</a:t>
            </a:r>
          </a:p>
        </p:txBody>
      </p:sp>
      <p:sp>
        <p:nvSpPr>
          <p:cNvPr id="139298" name="Line 34"/>
          <p:cNvSpPr>
            <a:spLocks noChangeShapeType="1"/>
          </p:cNvSpPr>
          <p:nvPr/>
        </p:nvSpPr>
        <p:spPr bwMode="auto">
          <a:xfrm flipH="1" flipV="1">
            <a:off x="6946900" y="2565400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99" name="Line 35"/>
          <p:cNvSpPr>
            <a:spLocks noChangeShapeType="1"/>
          </p:cNvSpPr>
          <p:nvPr/>
        </p:nvSpPr>
        <p:spPr bwMode="auto">
          <a:xfrm flipH="1" flipV="1">
            <a:off x="6946900" y="4797425"/>
            <a:ext cx="1444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7162800" y="5589588"/>
            <a:ext cx="1214438" cy="669925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Ramas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Laterales</a:t>
            </a:r>
          </a:p>
        </p:txBody>
      </p:sp>
      <p:sp>
        <p:nvSpPr>
          <p:cNvPr id="139303" name="Text Box 39"/>
          <p:cNvSpPr txBox="1">
            <a:spLocks noChangeArrowheads="1"/>
          </p:cNvSpPr>
          <p:nvPr/>
        </p:nvSpPr>
        <p:spPr bwMode="auto">
          <a:xfrm>
            <a:off x="468313" y="549275"/>
            <a:ext cx="1606550" cy="850900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39306" name="Oval 42"/>
          <p:cNvSpPr>
            <a:spLocks noChangeArrowheads="1"/>
          </p:cNvSpPr>
          <p:nvPr/>
        </p:nvSpPr>
        <p:spPr bwMode="auto">
          <a:xfrm>
            <a:off x="4787900" y="2349500"/>
            <a:ext cx="574675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altLang="es-VE" sz="14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307" name="Line 43"/>
          <p:cNvSpPr>
            <a:spLocks noChangeShapeType="1"/>
          </p:cNvSpPr>
          <p:nvPr/>
        </p:nvSpPr>
        <p:spPr bwMode="auto">
          <a:xfrm flipV="1">
            <a:off x="7739062" y="4803775"/>
            <a:ext cx="185737" cy="785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308" name="Line 44"/>
          <p:cNvSpPr>
            <a:spLocks noChangeShapeType="1"/>
          </p:cNvSpPr>
          <p:nvPr/>
        </p:nvSpPr>
        <p:spPr bwMode="auto">
          <a:xfrm flipV="1">
            <a:off x="7739063" y="2565400"/>
            <a:ext cx="0" cy="3024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309" name="Text Box 45"/>
          <p:cNvSpPr txBox="1">
            <a:spLocks noChangeArrowheads="1"/>
          </p:cNvSpPr>
          <p:nvPr/>
        </p:nvSpPr>
        <p:spPr bwMode="auto">
          <a:xfrm>
            <a:off x="884238" y="1457779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9312" name="Text Box 48"/>
          <p:cNvSpPr txBox="1">
            <a:spLocks noChangeArrowheads="1"/>
          </p:cNvSpPr>
          <p:nvPr/>
        </p:nvSpPr>
        <p:spPr bwMode="auto">
          <a:xfrm>
            <a:off x="712992" y="3512344"/>
            <a:ext cx="2592660" cy="18288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Medial:</a:t>
            </a:r>
          </a:p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400" dirty="0" err="1"/>
              <a:t>Ax</a:t>
            </a:r>
            <a:r>
              <a:rPr lang="es-ES" altLang="es-VE" sz="1400" dirty="0"/>
              <a:t>.</a:t>
            </a:r>
            <a:r>
              <a:rPr lang="es-ES" altLang="es-VE" sz="1400" b="0" dirty="0"/>
              <a:t>  </a:t>
            </a:r>
            <a:r>
              <a:rPr lang="es-ES" altLang="es-VE" sz="1400" dirty="0" err="1"/>
              <a:t>Pregangl</a:t>
            </a:r>
            <a:r>
              <a:rPr lang="es-ES" altLang="es-VE" sz="1400" dirty="0"/>
              <a:t>.</a:t>
            </a:r>
            <a:r>
              <a:rPr lang="es-ES" altLang="es-VE" sz="1400" b="0" dirty="0"/>
              <a:t> </a:t>
            </a:r>
            <a:r>
              <a:rPr lang="es-ES" altLang="es-VE" sz="1400" dirty="0"/>
              <a:t>a VÍSCERAS </a:t>
            </a:r>
          </a:p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600" dirty="0"/>
              <a:t>vía g. </a:t>
            </a:r>
            <a:r>
              <a:rPr lang="es-ES" altLang="es-VE" sz="1600" dirty="0" err="1" smtClean="0"/>
              <a:t>PREvertebrales</a:t>
            </a:r>
            <a:endParaRPr lang="es-ES" altLang="es-VE" sz="1600" dirty="0"/>
          </a:p>
          <a:p>
            <a:pPr algn="l">
              <a:buClr>
                <a:schemeClr val="hlink"/>
              </a:buClr>
              <a:buSzPct val="180000"/>
              <a:defRPr/>
            </a:pPr>
            <a:endParaRPr lang="es-ES" altLang="es-VE" sz="1600" b="0" dirty="0"/>
          </a:p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Lateral:</a:t>
            </a:r>
          </a:p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400" dirty="0" err="1"/>
              <a:t>Ax</a:t>
            </a:r>
            <a:r>
              <a:rPr lang="es-ES" altLang="es-VE" sz="1400" dirty="0"/>
              <a:t>. </a:t>
            </a:r>
            <a:r>
              <a:rPr lang="es-ES" altLang="es-VE" sz="1400" dirty="0" err="1" smtClean="0"/>
              <a:t>Posgangl</a:t>
            </a:r>
            <a:r>
              <a:rPr lang="es-ES" altLang="es-VE" sz="1400" dirty="0" smtClean="0"/>
              <a:t>. </a:t>
            </a:r>
            <a:r>
              <a:rPr lang="es-ES" altLang="es-VE" sz="1400" dirty="0"/>
              <a:t>a PARED</a:t>
            </a:r>
          </a:p>
          <a:p>
            <a:pPr algn="l">
              <a:buClr>
                <a:schemeClr val="hlink"/>
              </a:buClr>
              <a:buSzPct val="180000"/>
              <a:defRPr/>
            </a:pPr>
            <a:r>
              <a:rPr lang="es-ES" altLang="es-VE" sz="1600" dirty="0"/>
              <a:t>vía n. espinales</a:t>
            </a:r>
          </a:p>
        </p:txBody>
      </p:sp>
      <p:sp>
        <p:nvSpPr>
          <p:cNvPr id="139314" name="Text Box 50"/>
          <p:cNvSpPr txBox="1">
            <a:spLocks noChangeArrowheads="1"/>
          </p:cNvSpPr>
          <p:nvPr/>
        </p:nvSpPr>
        <p:spPr bwMode="auto">
          <a:xfrm>
            <a:off x="4144963" y="5157788"/>
            <a:ext cx="1366837" cy="366712"/>
          </a:xfrm>
          <a:prstGeom prst="rect">
            <a:avLst/>
          </a:prstGeom>
          <a:solidFill>
            <a:srgbClr val="9DD3D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VÍSCERAS</a:t>
            </a:r>
          </a:p>
        </p:txBody>
      </p:sp>
      <p:sp>
        <p:nvSpPr>
          <p:cNvPr id="139315" name="Text Box 51"/>
          <p:cNvSpPr txBox="1">
            <a:spLocks noChangeArrowheads="1"/>
          </p:cNvSpPr>
          <p:nvPr/>
        </p:nvSpPr>
        <p:spPr bwMode="auto">
          <a:xfrm>
            <a:off x="7747000" y="3062288"/>
            <a:ext cx="920750" cy="366712"/>
          </a:xfrm>
          <a:prstGeom prst="rect">
            <a:avLst/>
          </a:prstGeom>
          <a:solidFill>
            <a:srgbClr val="9DD3D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PARED</a:t>
            </a:r>
          </a:p>
        </p:txBody>
      </p:sp>
      <p:sp>
        <p:nvSpPr>
          <p:cNvPr id="139316" name="Text Box 52"/>
          <p:cNvSpPr txBox="1">
            <a:spLocks noChangeArrowheads="1"/>
          </p:cNvSpPr>
          <p:nvPr/>
        </p:nvSpPr>
        <p:spPr bwMode="auto">
          <a:xfrm>
            <a:off x="7747000" y="4437063"/>
            <a:ext cx="920750" cy="366712"/>
          </a:xfrm>
          <a:prstGeom prst="rect">
            <a:avLst/>
          </a:prstGeom>
          <a:solidFill>
            <a:srgbClr val="9DD3D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PARED</a:t>
            </a:r>
          </a:p>
        </p:txBody>
      </p:sp>
      <p:sp>
        <p:nvSpPr>
          <p:cNvPr id="36898" name="Text Box 4"/>
          <p:cNvSpPr txBox="1">
            <a:spLocks noChangeArrowheads="1"/>
          </p:cNvSpPr>
          <p:nvPr/>
        </p:nvSpPr>
        <p:spPr bwMode="auto">
          <a:xfrm>
            <a:off x="6920509" y="6524625"/>
            <a:ext cx="21419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2" grpId="0" animBg="1"/>
      <p:bldP spid="139289" grpId="0" animBg="1"/>
      <p:bldP spid="139293" grpId="0"/>
      <p:bldP spid="139297" grpId="0"/>
      <p:bldP spid="139298" grpId="0" animBg="1"/>
      <p:bldP spid="139299" grpId="0" animBg="1"/>
      <p:bldP spid="139273" grpId="0" animBg="1"/>
      <p:bldP spid="139307" grpId="0" animBg="1"/>
      <p:bldP spid="139308" grpId="0" animBg="1"/>
      <p:bldP spid="139314" grpId="0" animBg="1"/>
      <p:bldP spid="139315" grpId="0" animBg="1"/>
      <p:bldP spid="1393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611188" y="620713"/>
            <a:ext cx="24112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Simpática</a:t>
            </a:r>
          </a:p>
        </p:txBody>
      </p:sp>
      <p:sp>
        <p:nvSpPr>
          <p:cNvPr id="37891" name="Rectangle 15"/>
          <p:cNvSpPr>
            <a:spLocks noChangeArrowheads="1"/>
          </p:cNvSpPr>
          <p:nvPr/>
        </p:nvSpPr>
        <p:spPr bwMode="auto">
          <a:xfrm>
            <a:off x="7380288" y="63817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pic>
        <p:nvPicPr>
          <p:cNvPr id="37892" name="Picture 32" descr="ganglio paravertebral 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6644" r="5232" b="9348"/>
          <a:stretch>
            <a:fillRect/>
          </a:stretch>
        </p:blipFill>
        <p:spPr bwMode="auto">
          <a:xfrm>
            <a:off x="3165475" y="1196975"/>
            <a:ext cx="489743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Rectangle 34"/>
          <p:cNvSpPr>
            <a:spLocks noChangeArrowheads="1"/>
          </p:cNvSpPr>
          <p:nvPr/>
        </p:nvSpPr>
        <p:spPr bwMode="auto">
          <a:xfrm>
            <a:off x="2871788" y="2205038"/>
            <a:ext cx="360362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894" name="Rectangle 35"/>
          <p:cNvSpPr>
            <a:spLocks noChangeArrowheads="1"/>
          </p:cNvSpPr>
          <p:nvPr/>
        </p:nvSpPr>
        <p:spPr bwMode="auto">
          <a:xfrm>
            <a:off x="2871788" y="5013325"/>
            <a:ext cx="4318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895" name="Oval 36"/>
          <p:cNvSpPr>
            <a:spLocks noChangeArrowheads="1"/>
          </p:cNvSpPr>
          <p:nvPr/>
        </p:nvSpPr>
        <p:spPr bwMode="auto">
          <a:xfrm>
            <a:off x="2871788" y="45815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896" name="Rectangle 37"/>
          <p:cNvSpPr>
            <a:spLocks noChangeArrowheads="1"/>
          </p:cNvSpPr>
          <p:nvPr/>
        </p:nvSpPr>
        <p:spPr bwMode="auto">
          <a:xfrm>
            <a:off x="5680075" y="3717925"/>
            <a:ext cx="7207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897" name="Rectangle 38"/>
          <p:cNvSpPr>
            <a:spLocks noChangeArrowheads="1"/>
          </p:cNvSpPr>
          <p:nvPr/>
        </p:nvSpPr>
        <p:spPr bwMode="auto">
          <a:xfrm>
            <a:off x="6046788" y="5013325"/>
            <a:ext cx="1081087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898" name="Rectangle 39"/>
          <p:cNvSpPr>
            <a:spLocks noChangeArrowheads="1"/>
          </p:cNvSpPr>
          <p:nvPr/>
        </p:nvSpPr>
        <p:spPr bwMode="auto">
          <a:xfrm>
            <a:off x="6977063" y="3070225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37899" name="Rectangle 40"/>
          <p:cNvSpPr>
            <a:spLocks noChangeArrowheads="1"/>
          </p:cNvSpPr>
          <p:nvPr/>
        </p:nvSpPr>
        <p:spPr bwMode="auto">
          <a:xfrm>
            <a:off x="7048500" y="25654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00" name="Rectangle 41"/>
          <p:cNvSpPr>
            <a:spLocks noChangeArrowheads="1"/>
          </p:cNvSpPr>
          <p:nvPr/>
        </p:nvSpPr>
        <p:spPr bwMode="auto">
          <a:xfrm>
            <a:off x="6040438" y="981075"/>
            <a:ext cx="10810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01" name="Rectangle 42"/>
          <p:cNvSpPr>
            <a:spLocks noChangeArrowheads="1"/>
          </p:cNvSpPr>
          <p:nvPr/>
        </p:nvSpPr>
        <p:spPr bwMode="auto">
          <a:xfrm>
            <a:off x="7624763" y="981075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02" name="Rectangle 43"/>
          <p:cNvSpPr>
            <a:spLocks noChangeArrowheads="1"/>
          </p:cNvSpPr>
          <p:nvPr/>
        </p:nvSpPr>
        <p:spPr bwMode="auto">
          <a:xfrm>
            <a:off x="4816475" y="1054100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36" name="Text Box 44"/>
          <p:cNvSpPr txBox="1">
            <a:spLocks noChangeArrowheads="1"/>
          </p:cNvSpPr>
          <p:nvPr/>
        </p:nvSpPr>
        <p:spPr bwMode="auto">
          <a:xfrm>
            <a:off x="684213" y="2205038"/>
            <a:ext cx="2160587" cy="377026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s-ES_tradnl" altLang="es-VE" sz="1400" dirty="0">
                <a:latin typeface="Comic Sans MS" pitchFamily="66" charset="0"/>
              </a:rPr>
              <a:t>Asta intermedio</a:t>
            </a: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400" dirty="0">
                <a:latin typeface="Comic Sans MS" pitchFamily="66" charset="0"/>
              </a:rPr>
              <a:t>lat.</a:t>
            </a:r>
            <a:r>
              <a:rPr lang="es-ES_tradnl" altLang="es-VE" sz="1400" b="0" dirty="0">
                <a:latin typeface="Comic Sans MS" pitchFamily="66" charset="0"/>
              </a:rPr>
              <a:t>  recibe aferencias </a:t>
            </a:r>
            <a:r>
              <a:rPr lang="es-ES_tradnl" altLang="es-VE" sz="1400" b="0" dirty="0" err="1">
                <a:latin typeface="Comic Sans MS" pitchFamily="66" charset="0"/>
              </a:rPr>
              <a:t>sup</a:t>
            </a:r>
            <a:r>
              <a:rPr lang="es-ES_tradnl" altLang="es-VE" sz="1400" b="0" dirty="0">
                <a:latin typeface="Comic Sans MS" pitchFamily="66" charset="0"/>
              </a:rPr>
              <a:t>., </a:t>
            </a:r>
            <a:r>
              <a:rPr lang="es-ES_tradnl" altLang="es-VE" sz="1400" b="0" dirty="0" err="1">
                <a:latin typeface="Comic Sans MS" pitchFamily="66" charset="0"/>
              </a:rPr>
              <a:t>interneuronas</a:t>
            </a:r>
            <a:r>
              <a:rPr lang="es-ES_tradnl" altLang="es-VE" sz="1400" b="0" dirty="0">
                <a:latin typeface="Comic Sans MS" pitchFamily="66" charset="0"/>
              </a:rPr>
              <a:t> y periferia del cuerpo</a:t>
            </a:r>
            <a:r>
              <a:rPr lang="es-ES_tradnl" altLang="es-VE" sz="1000" b="0" dirty="0">
                <a:latin typeface="Comic Sans MS" pitchFamily="66" charset="0"/>
              </a:rPr>
              <a:t>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AutoNum type="arabicPeriod" startAt="2"/>
            </a:pPr>
            <a:r>
              <a:rPr lang="es-ES_tradnl" altLang="es-VE" sz="1400" dirty="0">
                <a:latin typeface="Comic Sans MS" pitchFamily="66" charset="0"/>
              </a:rPr>
              <a:t>Raíces ventrales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 </a:t>
            </a:r>
            <a:r>
              <a:rPr lang="es-ES_tradnl" altLang="es-VE" sz="1400" b="0" dirty="0" err="1">
                <a:latin typeface="Comic Sans MS" pitchFamily="66" charset="0"/>
              </a:rPr>
              <a:t>Ax</a:t>
            </a:r>
            <a:r>
              <a:rPr lang="es-ES_tradnl" altLang="es-VE" sz="1400" b="0" dirty="0">
                <a:latin typeface="Comic Sans MS" pitchFamily="66" charset="0"/>
              </a:rPr>
              <a:t>. motores somáticos y </a:t>
            </a:r>
            <a:r>
              <a:rPr lang="es-ES_tradnl" altLang="es-VE" sz="1400" b="0" dirty="0" smtClean="0">
                <a:latin typeface="Comic Sans MS" pitchFamily="66" charset="0"/>
              </a:rPr>
              <a:t>viscerales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400" b="0" dirty="0" smtClean="0">
                <a:latin typeface="Comic Sans MS" pitchFamily="66" charset="0"/>
              </a:rPr>
              <a:t>     preganglionares</a:t>
            </a:r>
            <a:endParaRPr lang="es-ES_tradnl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2"/>
            </a:pPr>
            <a:endParaRPr lang="es-ES_tradnl" altLang="es-VE" sz="1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3"/>
            </a:pPr>
            <a:r>
              <a:rPr lang="es-ES_tradnl" altLang="es-VE" sz="1400" dirty="0">
                <a:latin typeface="Comic Sans MS" pitchFamily="66" charset="0"/>
              </a:rPr>
              <a:t>Raíces dorsales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 </a:t>
            </a:r>
            <a:r>
              <a:rPr lang="es-ES_tradnl" altLang="es-VE" sz="1400" b="0" dirty="0" err="1">
                <a:latin typeface="Comic Sans MS" pitchFamily="66" charset="0"/>
              </a:rPr>
              <a:t>Ax</a:t>
            </a:r>
            <a:r>
              <a:rPr lang="es-ES_tradnl" altLang="es-VE" sz="1400" b="0" dirty="0">
                <a:latin typeface="Comic Sans MS" pitchFamily="66" charset="0"/>
              </a:rPr>
              <a:t>. sensoriales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</a:rPr>
              <a:t>     </a:t>
            </a:r>
            <a:r>
              <a:rPr lang="es-ES_tradnl" altLang="es-VE" sz="1400" b="0" dirty="0" smtClean="0">
                <a:latin typeface="Comic Sans MS" pitchFamily="66" charset="0"/>
              </a:rPr>
              <a:t>  </a:t>
            </a:r>
            <a:r>
              <a:rPr lang="es-ES_tradnl" altLang="es-VE" sz="1400" b="0" dirty="0">
                <a:latin typeface="Comic Sans MS" pitchFamily="66" charset="0"/>
              </a:rPr>
              <a:t>viscerales y somáticos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900" b="0" dirty="0">
              <a:latin typeface="Comic Sans MS" pitchFamily="66" charset="0"/>
            </a:endParaRPr>
          </a:p>
        </p:txBody>
      </p:sp>
      <p:sp>
        <p:nvSpPr>
          <p:cNvPr id="136237" name="Text Box 45"/>
          <p:cNvSpPr txBox="1">
            <a:spLocks noChangeArrowheads="1"/>
          </p:cNvSpPr>
          <p:nvPr/>
        </p:nvSpPr>
        <p:spPr bwMode="auto">
          <a:xfrm>
            <a:off x="7702550" y="1485900"/>
            <a:ext cx="354013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1.</a:t>
            </a:r>
          </a:p>
        </p:txBody>
      </p:sp>
      <p:sp>
        <p:nvSpPr>
          <p:cNvPr id="37905" name="Rectangle 52"/>
          <p:cNvSpPr>
            <a:spLocks noChangeArrowheads="1"/>
          </p:cNvSpPr>
          <p:nvPr/>
        </p:nvSpPr>
        <p:spPr bwMode="auto">
          <a:xfrm rot="2723873">
            <a:off x="3447256" y="4726782"/>
            <a:ext cx="2174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06" name="Text Box 55"/>
          <p:cNvSpPr txBox="1">
            <a:spLocks noChangeArrowheads="1"/>
          </p:cNvSpPr>
          <p:nvPr/>
        </p:nvSpPr>
        <p:spPr bwMode="auto">
          <a:xfrm>
            <a:off x="4168775" y="5373688"/>
            <a:ext cx="381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7.</a:t>
            </a:r>
          </a:p>
        </p:txBody>
      </p:sp>
      <p:sp>
        <p:nvSpPr>
          <p:cNvPr id="37907" name="Oval 56"/>
          <p:cNvSpPr>
            <a:spLocks noChangeArrowheads="1"/>
          </p:cNvSpPr>
          <p:nvPr/>
        </p:nvSpPr>
        <p:spPr bwMode="auto">
          <a:xfrm>
            <a:off x="4240213" y="3502025"/>
            <a:ext cx="1444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08" name="Line 57"/>
          <p:cNvSpPr>
            <a:spLocks noChangeShapeType="1"/>
          </p:cNvSpPr>
          <p:nvPr/>
        </p:nvSpPr>
        <p:spPr bwMode="auto">
          <a:xfrm flipV="1">
            <a:off x="4311650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7909" name="Line 58"/>
          <p:cNvSpPr>
            <a:spLocks noChangeShapeType="1"/>
          </p:cNvSpPr>
          <p:nvPr/>
        </p:nvSpPr>
        <p:spPr bwMode="auto">
          <a:xfrm flipH="1">
            <a:off x="4024313" y="33575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7910" name="Oval 63"/>
          <p:cNvSpPr>
            <a:spLocks noChangeArrowheads="1"/>
          </p:cNvSpPr>
          <p:nvPr/>
        </p:nvSpPr>
        <p:spPr bwMode="auto">
          <a:xfrm>
            <a:off x="4889500" y="4078288"/>
            <a:ext cx="28733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56" name="Line 64"/>
          <p:cNvSpPr>
            <a:spLocks noChangeShapeType="1"/>
          </p:cNvSpPr>
          <p:nvPr/>
        </p:nvSpPr>
        <p:spPr bwMode="auto">
          <a:xfrm flipV="1">
            <a:off x="7486650" y="1125538"/>
            <a:ext cx="2889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57" name="Line 65"/>
          <p:cNvSpPr>
            <a:spLocks noChangeShapeType="1"/>
          </p:cNvSpPr>
          <p:nvPr/>
        </p:nvSpPr>
        <p:spPr bwMode="auto">
          <a:xfrm flipH="1">
            <a:off x="6111875" y="2692400"/>
            <a:ext cx="438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58" name="Text Box 66"/>
          <p:cNvSpPr txBox="1">
            <a:spLocks noChangeArrowheads="1"/>
          </p:cNvSpPr>
          <p:nvPr/>
        </p:nvSpPr>
        <p:spPr bwMode="auto">
          <a:xfrm>
            <a:off x="3165475" y="3200400"/>
            <a:ext cx="10366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N. espinal </a:t>
            </a:r>
          </a:p>
          <a:p>
            <a:pPr>
              <a:defRPr/>
            </a:pPr>
            <a:r>
              <a:rPr lang="es-ES_tradnl" altLang="es-VE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mixto</a:t>
            </a:r>
          </a:p>
        </p:txBody>
      </p:sp>
      <p:sp>
        <p:nvSpPr>
          <p:cNvPr id="37914" name="Line 69"/>
          <p:cNvSpPr>
            <a:spLocks noChangeShapeType="1"/>
          </p:cNvSpPr>
          <p:nvPr/>
        </p:nvSpPr>
        <p:spPr bwMode="auto">
          <a:xfrm>
            <a:off x="3952875" y="2565400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6264" name="Text Box 72"/>
          <p:cNvSpPr txBox="1">
            <a:spLocks noChangeArrowheads="1"/>
          </p:cNvSpPr>
          <p:nvPr/>
        </p:nvSpPr>
        <p:spPr bwMode="auto">
          <a:xfrm>
            <a:off x="7343775" y="862013"/>
            <a:ext cx="1136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Interneurona</a:t>
            </a:r>
          </a:p>
        </p:txBody>
      </p:sp>
      <p:sp>
        <p:nvSpPr>
          <p:cNvPr id="136265" name="Text Box 73"/>
          <p:cNvSpPr txBox="1">
            <a:spLocks noChangeArrowheads="1"/>
          </p:cNvSpPr>
          <p:nvPr/>
        </p:nvSpPr>
        <p:spPr bwMode="auto">
          <a:xfrm>
            <a:off x="6046788" y="717550"/>
            <a:ext cx="1093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De los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centros sup.</a:t>
            </a:r>
          </a:p>
        </p:txBody>
      </p:sp>
      <p:sp>
        <p:nvSpPr>
          <p:cNvPr id="136273" name="Text Box 81"/>
          <p:cNvSpPr txBox="1">
            <a:spLocks noChangeArrowheads="1"/>
          </p:cNvSpPr>
          <p:nvPr/>
        </p:nvSpPr>
        <p:spPr bwMode="auto">
          <a:xfrm>
            <a:off x="2484438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7918" name="Rectangle 82"/>
          <p:cNvSpPr>
            <a:spLocks noChangeArrowheads="1"/>
          </p:cNvSpPr>
          <p:nvPr/>
        </p:nvSpPr>
        <p:spPr bwMode="auto">
          <a:xfrm>
            <a:off x="4173538" y="5373688"/>
            <a:ext cx="2889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19" name="Rectangle 83"/>
          <p:cNvSpPr>
            <a:spLocks noChangeArrowheads="1"/>
          </p:cNvSpPr>
          <p:nvPr/>
        </p:nvSpPr>
        <p:spPr bwMode="auto">
          <a:xfrm>
            <a:off x="5038725" y="3717925"/>
            <a:ext cx="6477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20" name="Oval 84"/>
          <p:cNvSpPr>
            <a:spLocks noChangeArrowheads="1"/>
          </p:cNvSpPr>
          <p:nvPr/>
        </p:nvSpPr>
        <p:spPr bwMode="auto">
          <a:xfrm>
            <a:off x="3670300" y="4294188"/>
            <a:ext cx="431800" cy="7191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21" name="Text Box 89"/>
          <p:cNvSpPr txBox="1">
            <a:spLocks noChangeArrowheads="1"/>
          </p:cNvSpPr>
          <p:nvPr/>
        </p:nvSpPr>
        <p:spPr bwMode="auto">
          <a:xfrm>
            <a:off x="7380288" y="2349500"/>
            <a:ext cx="10414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Médula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espinal</a:t>
            </a:r>
          </a:p>
        </p:txBody>
      </p:sp>
      <p:sp>
        <p:nvSpPr>
          <p:cNvPr id="37922" name="Text Box 90"/>
          <p:cNvSpPr txBox="1">
            <a:spLocks noChangeArrowheads="1"/>
          </p:cNvSpPr>
          <p:nvPr/>
        </p:nvSpPr>
        <p:spPr bwMode="auto">
          <a:xfrm>
            <a:off x="589344" y="1196975"/>
            <a:ext cx="1858201" cy="646331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PARAvertebrales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37923" name="Rectangle 91"/>
          <p:cNvSpPr>
            <a:spLocks noChangeArrowheads="1"/>
          </p:cNvSpPr>
          <p:nvPr/>
        </p:nvSpPr>
        <p:spPr bwMode="auto">
          <a:xfrm>
            <a:off x="3165475" y="2422525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60" name="Text Box 68"/>
          <p:cNvSpPr txBox="1">
            <a:spLocks noChangeArrowheads="1"/>
          </p:cNvSpPr>
          <p:nvPr/>
        </p:nvSpPr>
        <p:spPr bwMode="auto">
          <a:xfrm>
            <a:off x="3094038" y="2278063"/>
            <a:ext cx="1003801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Gl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altLang="es-VE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ara-</a:t>
            </a:r>
            <a:endParaRPr lang="es-ES_tradnl" altLang="es-VE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altLang="es-VE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vertebral</a:t>
            </a:r>
          </a:p>
        </p:txBody>
      </p:sp>
      <p:sp>
        <p:nvSpPr>
          <p:cNvPr id="37925" name="Rectangle 92"/>
          <p:cNvSpPr>
            <a:spLocks noChangeArrowheads="1"/>
          </p:cNvSpPr>
          <p:nvPr/>
        </p:nvSpPr>
        <p:spPr bwMode="auto">
          <a:xfrm>
            <a:off x="5148263" y="2276475"/>
            <a:ext cx="360362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26" name="Rectangle 93"/>
          <p:cNvSpPr>
            <a:spLocks noChangeArrowheads="1"/>
          </p:cNvSpPr>
          <p:nvPr/>
        </p:nvSpPr>
        <p:spPr bwMode="auto">
          <a:xfrm rot="2108783">
            <a:off x="5362575" y="2062163"/>
            <a:ext cx="288925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39" name="Text Box 47"/>
          <p:cNvSpPr txBox="1">
            <a:spLocks noChangeArrowheads="1"/>
          </p:cNvSpPr>
          <p:nvPr/>
        </p:nvSpPr>
        <p:spPr bwMode="auto">
          <a:xfrm>
            <a:off x="5148263" y="2133600"/>
            <a:ext cx="431800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3.</a:t>
            </a:r>
          </a:p>
        </p:txBody>
      </p:sp>
      <p:sp>
        <p:nvSpPr>
          <p:cNvPr id="37928" name="Rectangle 94"/>
          <p:cNvSpPr>
            <a:spLocks noChangeArrowheads="1"/>
          </p:cNvSpPr>
          <p:nvPr/>
        </p:nvSpPr>
        <p:spPr bwMode="auto">
          <a:xfrm>
            <a:off x="6516688" y="2349500"/>
            <a:ext cx="576262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38" name="Text Box 46"/>
          <p:cNvSpPr txBox="1">
            <a:spLocks noChangeArrowheads="1"/>
          </p:cNvSpPr>
          <p:nvPr/>
        </p:nvSpPr>
        <p:spPr bwMode="auto">
          <a:xfrm>
            <a:off x="6516688" y="2492375"/>
            <a:ext cx="431800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2.</a:t>
            </a:r>
          </a:p>
        </p:txBody>
      </p:sp>
      <p:sp>
        <p:nvSpPr>
          <p:cNvPr id="136287" name="Line 95"/>
          <p:cNvSpPr>
            <a:spLocks noChangeShapeType="1"/>
          </p:cNvSpPr>
          <p:nvPr/>
        </p:nvSpPr>
        <p:spPr bwMode="auto">
          <a:xfrm flipV="1">
            <a:off x="5508625" y="2349500"/>
            <a:ext cx="43180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7931" name="Rectangle 96"/>
          <p:cNvSpPr>
            <a:spLocks noChangeArrowheads="1"/>
          </p:cNvSpPr>
          <p:nvPr/>
        </p:nvSpPr>
        <p:spPr bwMode="auto">
          <a:xfrm rot="2823875">
            <a:off x="5988050" y="2732088"/>
            <a:ext cx="117475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67" name="Text Box 75"/>
          <p:cNvSpPr txBox="1">
            <a:spLocks noChangeArrowheads="1"/>
          </p:cNvSpPr>
          <p:nvPr/>
        </p:nvSpPr>
        <p:spPr bwMode="auto">
          <a:xfrm>
            <a:off x="7596188" y="1916113"/>
            <a:ext cx="1271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pregangl.</a:t>
            </a:r>
          </a:p>
        </p:txBody>
      </p:sp>
      <p:sp>
        <p:nvSpPr>
          <p:cNvPr id="37933" name="Rectangle 98"/>
          <p:cNvSpPr>
            <a:spLocks noChangeArrowheads="1"/>
          </p:cNvSpPr>
          <p:nvPr/>
        </p:nvSpPr>
        <p:spPr bwMode="auto">
          <a:xfrm>
            <a:off x="5651500" y="1125538"/>
            <a:ext cx="433388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34" name="Oval 99"/>
          <p:cNvSpPr>
            <a:spLocks noChangeArrowheads="1"/>
          </p:cNvSpPr>
          <p:nvPr/>
        </p:nvSpPr>
        <p:spPr bwMode="auto">
          <a:xfrm>
            <a:off x="6084888" y="1341438"/>
            <a:ext cx="215900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7935" name="Rectangle 102"/>
          <p:cNvSpPr>
            <a:spLocks noChangeArrowheads="1"/>
          </p:cNvSpPr>
          <p:nvPr/>
        </p:nvSpPr>
        <p:spPr bwMode="auto">
          <a:xfrm>
            <a:off x="5795963" y="3068638"/>
            <a:ext cx="1584325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6289" name="Line 97"/>
          <p:cNvSpPr>
            <a:spLocks noChangeShapeType="1"/>
          </p:cNvSpPr>
          <p:nvPr/>
        </p:nvSpPr>
        <p:spPr bwMode="auto">
          <a:xfrm flipH="1">
            <a:off x="5580063" y="2997200"/>
            <a:ext cx="4318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793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6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37" grpId="0" animBg="1"/>
      <p:bldP spid="136256" grpId="0" animBg="1"/>
      <p:bldP spid="136257" grpId="0" animBg="1"/>
      <p:bldP spid="136264" grpId="0"/>
      <p:bldP spid="136265" grpId="0"/>
      <p:bldP spid="136239" grpId="0" animBg="1"/>
      <p:bldP spid="136238" grpId="0" animBg="1"/>
      <p:bldP spid="136287" grpId="0" animBg="1"/>
      <p:bldP spid="136267" grpId="0"/>
      <p:bldP spid="1362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5578475" y="5876925"/>
            <a:ext cx="2447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7380288" y="63817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pic>
        <p:nvPicPr>
          <p:cNvPr id="38916" name="Picture 6" descr="ganglio paravertebral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549275"/>
            <a:ext cx="54006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986088" y="1987550"/>
            <a:ext cx="360362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18" name="Rectangle 9"/>
          <p:cNvSpPr>
            <a:spLocks noChangeArrowheads="1"/>
          </p:cNvSpPr>
          <p:nvPr/>
        </p:nvSpPr>
        <p:spPr bwMode="auto">
          <a:xfrm>
            <a:off x="2986088" y="4795838"/>
            <a:ext cx="4318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38919" name="Oval 10"/>
          <p:cNvSpPr>
            <a:spLocks noChangeArrowheads="1"/>
          </p:cNvSpPr>
          <p:nvPr/>
        </p:nvSpPr>
        <p:spPr bwMode="auto">
          <a:xfrm>
            <a:off x="2986088" y="4364038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0" name="Rectangle 11"/>
          <p:cNvSpPr>
            <a:spLocks noChangeArrowheads="1"/>
          </p:cNvSpPr>
          <p:nvPr/>
        </p:nvSpPr>
        <p:spPr bwMode="auto">
          <a:xfrm>
            <a:off x="5794375" y="3500438"/>
            <a:ext cx="7207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1" name="Rectangle 12"/>
          <p:cNvSpPr>
            <a:spLocks noChangeArrowheads="1"/>
          </p:cNvSpPr>
          <p:nvPr/>
        </p:nvSpPr>
        <p:spPr bwMode="auto">
          <a:xfrm>
            <a:off x="6154738" y="4795838"/>
            <a:ext cx="1081087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7091363" y="28527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3" name="Rectangle 14"/>
          <p:cNvSpPr>
            <a:spLocks noChangeArrowheads="1"/>
          </p:cNvSpPr>
          <p:nvPr/>
        </p:nvSpPr>
        <p:spPr bwMode="auto">
          <a:xfrm>
            <a:off x="7162800" y="2347913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4" name="Rectangle 15"/>
          <p:cNvSpPr>
            <a:spLocks noChangeArrowheads="1"/>
          </p:cNvSpPr>
          <p:nvPr/>
        </p:nvSpPr>
        <p:spPr bwMode="auto">
          <a:xfrm>
            <a:off x="6154738" y="763588"/>
            <a:ext cx="10810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5" name="Rectangle 16"/>
          <p:cNvSpPr>
            <a:spLocks noChangeArrowheads="1"/>
          </p:cNvSpPr>
          <p:nvPr/>
        </p:nvSpPr>
        <p:spPr bwMode="auto">
          <a:xfrm>
            <a:off x="7739063" y="76358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6" name="Rectangle 17"/>
          <p:cNvSpPr>
            <a:spLocks noChangeArrowheads="1"/>
          </p:cNvSpPr>
          <p:nvPr/>
        </p:nvSpPr>
        <p:spPr bwMode="auto">
          <a:xfrm>
            <a:off x="4859338" y="836613"/>
            <a:ext cx="935037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34" name="Text Box 18"/>
          <p:cNvSpPr txBox="1">
            <a:spLocks noChangeArrowheads="1"/>
          </p:cNvSpPr>
          <p:nvPr/>
        </p:nvSpPr>
        <p:spPr bwMode="auto">
          <a:xfrm>
            <a:off x="611188" y="2708275"/>
            <a:ext cx="2160587" cy="30988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 startAt="4"/>
            </a:pPr>
            <a:r>
              <a:rPr lang="es-ES_tradnl" altLang="es-VE" sz="1400" dirty="0">
                <a:latin typeface="Comic Sans MS" pitchFamily="66" charset="0"/>
              </a:rPr>
              <a:t>RC blanco</a:t>
            </a:r>
            <a:r>
              <a:rPr lang="es-ES_tradnl" altLang="es-VE" sz="1400" b="0" dirty="0">
                <a:latin typeface="Comic Sans MS" pitchFamily="66" charset="0"/>
              </a:rPr>
              <a:t> contiene </a:t>
            </a:r>
            <a:r>
              <a:rPr lang="es-ES_tradnl" altLang="es-VE" sz="1400" b="0" dirty="0" err="1">
                <a:latin typeface="Comic Sans MS" pitchFamily="66" charset="0"/>
              </a:rPr>
              <a:t>ax</a:t>
            </a:r>
            <a:r>
              <a:rPr lang="es-ES_tradnl" altLang="es-VE" sz="1400" b="0" dirty="0">
                <a:latin typeface="Comic Sans MS" pitchFamily="66" charset="0"/>
              </a:rPr>
              <a:t>. sensoriales y motores viscerales </a:t>
            </a:r>
            <a:r>
              <a:rPr lang="es-ES_tradnl" altLang="es-VE" sz="1400" dirty="0" err="1">
                <a:latin typeface="Comic Sans MS" pitchFamily="66" charset="0"/>
              </a:rPr>
              <a:t>preganglionares</a:t>
            </a: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endParaRPr lang="es-ES_tradnl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r>
              <a:rPr lang="es-ES_tradnl" altLang="es-VE" sz="1400" dirty="0">
                <a:latin typeface="Comic Sans MS" pitchFamily="66" charset="0"/>
              </a:rPr>
              <a:t>RC gris</a:t>
            </a:r>
            <a:r>
              <a:rPr lang="es-ES_tradnl" altLang="es-VE" sz="1400" b="0" dirty="0">
                <a:latin typeface="Comic Sans MS" pitchFamily="66" charset="0"/>
              </a:rPr>
              <a:t> contiene sólo </a:t>
            </a:r>
            <a:r>
              <a:rPr lang="es-ES_tradnl" altLang="es-VE" sz="1400" b="0" dirty="0" err="1">
                <a:latin typeface="Comic Sans MS" pitchFamily="66" charset="0"/>
              </a:rPr>
              <a:t>ax</a:t>
            </a:r>
            <a:r>
              <a:rPr lang="es-ES_tradnl" altLang="es-VE" sz="1400" b="0" dirty="0">
                <a:latin typeface="Comic Sans MS" pitchFamily="66" charset="0"/>
              </a:rPr>
              <a:t>. motores </a:t>
            </a:r>
            <a:r>
              <a:rPr lang="es-ES_tradnl" altLang="es-VE" sz="1400" dirty="0" err="1" smtClean="0">
                <a:latin typeface="Comic Sans MS" pitchFamily="66" charset="0"/>
              </a:rPr>
              <a:t>posganglionares</a:t>
            </a: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endParaRPr lang="es-ES_tradnl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r>
              <a:rPr lang="es-ES_tradnl" altLang="es-VE" sz="1400" dirty="0" err="1">
                <a:latin typeface="Comic Sans MS" pitchFamily="66" charset="0"/>
              </a:rPr>
              <a:t>Gl</a:t>
            </a:r>
            <a:r>
              <a:rPr lang="es-ES_tradnl" altLang="es-VE" sz="1400" dirty="0">
                <a:latin typeface="Comic Sans MS" pitchFamily="66" charset="0"/>
              </a:rPr>
              <a:t>. paravertebral</a:t>
            </a: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endParaRPr lang="es-ES_tradnl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r>
              <a:rPr lang="es-ES_tradnl" altLang="es-VE" sz="1400" dirty="0">
                <a:latin typeface="Comic Sans MS" pitchFamily="66" charset="0"/>
              </a:rPr>
              <a:t>C. simpática</a:t>
            </a:r>
            <a:r>
              <a:rPr lang="es-ES_tradnl" altLang="es-VE" sz="1400" b="0" dirty="0">
                <a:latin typeface="Comic Sans MS" pitchFamily="66" charset="0"/>
              </a:rPr>
              <a:t> tiene sólo f. motoras </a:t>
            </a:r>
            <a:r>
              <a:rPr lang="es-ES_tradnl" altLang="es-VE" sz="1400" dirty="0" err="1">
                <a:latin typeface="Comic Sans MS" pitchFamily="66" charset="0"/>
              </a:rPr>
              <a:t>preganglionares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137240" name="Oval 24"/>
          <p:cNvSpPr>
            <a:spLocks noChangeArrowheads="1"/>
          </p:cNvSpPr>
          <p:nvPr/>
        </p:nvSpPr>
        <p:spPr bwMode="auto">
          <a:xfrm>
            <a:off x="4068763" y="3789363"/>
            <a:ext cx="287337" cy="3603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29" name="Rectangle 25"/>
          <p:cNvSpPr>
            <a:spLocks noChangeArrowheads="1"/>
          </p:cNvSpPr>
          <p:nvPr/>
        </p:nvSpPr>
        <p:spPr bwMode="auto">
          <a:xfrm rot="2723873">
            <a:off x="3561556" y="4509294"/>
            <a:ext cx="2174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44" name="Text Box 28"/>
          <p:cNvSpPr txBox="1">
            <a:spLocks noChangeArrowheads="1"/>
          </p:cNvSpPr>
          <p:nvPr/>
        </p:nvSpPr>
        <p:spPr bwMode="auto">
          <a:xfrm>
            <a:off x="4283075" y="5156200"/>
            <a:ext cx="390525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7.</a:t>
            </a:r>
          </a:p>
        </p:txBody>
      </p:sp>
      <p:sp>
        <p:nvSpPr>
          <p:cNvPr id="38931" name="Oval 29"/>
          <p:cNvSpPr>
            <a:spLocks noChangeArrowheads="1"/>
          </p:cNvSpPr>
          <p:nvPr/>
        </p:nvSpPr>
        <p:spPr bwMode="auto">
          <a:xfrm>
            <a:off x="4354513" y="3284538"/>
            <a:ext cx="1444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32" name="Line 30"/>
          <p:cNvSpPr>
            <a:spLocks noChangeShapeType="1"/>
          </p:cNvSpPr>
          <p:nvPr/>
        </p:nvSpPr>
        <p:spPr bwMode="auto">
          <a:xfrm flipV="1">
            <a:off x="4425950" y="31400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50" name="Oval 34"/>
          <p:cNvSpPr>
            <a:spLocks noChangeArrowheads="1"/>
          </p:cNvSpPr>
          <p:nvPr/>
        </p:nvSpPr>
        <p:spPr bwMode="auto">
          <a:xfrm rot="-1728647">
            <a:off x="4213225" y="3662363"/>
            <a:ext cx="360363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34" name="Oval 35"/>
          <p:cNvSpPr>
            <a:spLocks noChangeArrowheads="1"/>
          </p:cNvSpPr>
          <p:nvPr/>
        </p:nvSpPr>
        <p:spPr bwMode="auto">
          <a:xfrm>
            <a:off x="5003800" y="3860800"/>
            <a:ext cx="287338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57" name="Text Box 41"/>
          <p:cNvSpPr txBox="1">
            <a:spLocks noChangeArrowheads="1"/>
          </p:cNvSpPr>
          <p:nvPr/>
        </p:nvSpPr>
        <p:spPr bwMode="auto">
          <a:xfrm>
            <a:off x="5076825" y="5157788"/>
            <a:ext cx="1871663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Cadena Simpática</a:t>
            </a:r>
          </a:p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Ax. motores Pregl.</a:t>
            </a:r>
          </a:p>
        </p:txBody>
      </p:sp>
      <p:sp>
        <p:nvSpPr>
          <p:cNvPr id="137258" name="Line 42"/>
          <p:cNvSpPr>
            <a:spLocks noChangeShapeType="1"/>
          </p:cNvSpPr>
          <p:nvPr/>
        </p:nvSpPr>
        <p:spPr bwMode="auto">
          <a:xfrm flipH="1">
            <a:off x="4786313" y="54451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63" name="Text Box 47"/>
          <p:cNvSpPr txBox="1">
            <a:spLocks noChangeArrowheads="1"/>
          </p:cNvSpPr>
          <p:nvPr/>
        </p:nvSpPr>
        <p:spPr bwMode="auto">
          <a:xfrm>
            <a:off x="4549775" y="3157538"/>
            <a:ext cx="406400" cy="346075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7.</a:t>
            </a:r>
          </a:p>
        </p:txBody>
      </p:sp>
      <p:sp>
        <p:nvSpPr>
          <p:cNvPr id="38938" name="Rectangle 48"/>
          <p:cNvSpPr>
            <a:spLocks noChangeArrowheads="1"/>
          </p:cNvSpPr>
          <p:nvPr/>
        </p:nvSpPr>
        <p:spPr bwMode="auto">
          <a:xfrm>
            <a:off x="5651500" y="549275"/>
            <a:ext cx="6477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39" name="Rectangle 49"/>
          <p:cNvSpPr>
            <a:spLocks noChangeArrowheads="1"/>
          </p:cNvSpPr>
          <p:nvPr/>
        </p:nvSpPr>
        <p:spPr bwMode="auto">
          <a:xfrm>
            <a:off x="6516688" y="2205038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40" name="Rectangle 50"/>
          <p:cNvSpPr>
            <a:spLocks noChangeArrowheads="1"/>
          </p:cNvSpPr>
          <p:nvPr/>
        </p:nvSpPr>
        <p:spPr bwMode="auto">
          <a:xfrm>
            <a:off x="5795963" y="2852738"/>
            <a:ext cx="13684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41" name="Oval 51"/>
          <p:cNvSpPr>
            <a:spLocks noChangeArrowheads="1"/>
          </p:cNvSpPr>
          <p:nvPr/>
        </p:nvSpPr>
        <p:spPr bwMode="auto">
          <a:xfrm>
            <a:off x="5435600" y="20605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42" name="Text Box 52"/>
          <p:cNvSpPr txBox="1">
            <a:spLocks noChangeArrowheads="1"/>
          </p:cNvSpPr>
          <p:nvPr/>
        </p:nvSpPr>
        <p:spPr bwMode="auto">
          <a:xfrm>
            <a:off x="7088188" y="236538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38943" name="Rectangle 57"/>
          <p:cNvSpPr>
            <a:spLocks noChangeArrowheads="1"/>
          </p:cNvSpPr>
          <p:nvPr/>
        </p:nvSpPr>
        <p:spPr bwMode="auto">
          <a:xfrm>
            <a:off x="3348038" y="2997200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8944" name="Rectangle 58"/>
          <p:cNvSpPr>
            <a:spLocks noChangeArrowheads="1"/>
          </p:cNvSpPr>
          <p:nvPr/>
        </p:nvSpPr>
        <p:spPr bwMode="auto">
          <a:xfrm>
            <a:off x="3276600" y="2205038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56" name="Line 40"/>
          <p:cNvSpPr>
            <a:spLocks noChangeShapeType="1"/>
          </p:cNvSpPr>
          <p:nvPr/>
        </p:nvSpPr>
        <p:spPr bwMode="auto">
          <a:xfrm>
            <a:off x="4067175" y="2349500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55" name="Text Box 39"/>
          <p:cNvSpPr txBox="1">
            <a:spLocks noChangeArrowheads="1"/>
          </p:cNvSpPr>
          <p:nvPr/>
        </p:nvSpPr>
        <p:spPr bwMode="auto">
          <a:xfrm>
            <a:off x="2843213" y="2205038"/>
            <a:ext cx="1346844" cy="307777"/>
          </a:xfrm>
          <a:prstGeom prst="rect">
            <a:avLst/>
          </a:prstGeom>
          <a:solidFill>
            <a:srgbClr val="FFD1E4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>
                <a:solidFill>
                  <a:schemeClr val="tx2"/>
                </a:solidFill>
                <a:latin typeface="Comic Sans MS" pitchFamily="66" charset="0"/>
              </a:rPr>
              <a:t>Gl</a:t>
            </a:r>
            <a:r>
              <a:rPr lang="es-ES_tradnl" altLang="es-VE" sz="1400" dirty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es-ES_tradnl" altLang="es-VE" sz="1400" dirty="0" err="1" smtClean="0">
                <a:solidFill>
                  <a:schemeClr val="tx2"/>
                </a:solidFill>
                <a:latin typeface="Comic Sans MS" pitchFamily="66" charset="0"/>
              </a:rPr>
              <a:t>PARAvert</a:t>
            </a:r>
            <a:endParaRPr lang="es-ES_tradnl" altLang="es-V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8947" name="Oval 59"/>
          <p:cNvSpPr>
            <a:spLocks noChangeArrowheads="1"/>
          </p:cNvSpPr>
          <p:nvPr/>
        </p:nvSpPr>
        <p:spPr bwMode="auto">
          <a:xfrm rot="3036493">
            <a:off x="3596481" y="4045744"/>
            <a:ext cx="350838" cy="990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39" name="Line 23"/>
          <p:cNvSpPr>
            <a:spLocks noChangeShapeType="1"/>
          </p:cNvSpPr>
          <p:nvPr/>
        </p:nvSpPr>
        <p:spPr bwMode="auto">
          <a:xfrm flipH="1">
            <a:off x="3635375" y="4076700"/>
            <a:ext cx="5048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71" name="Rectangle 55"/>
          <p:cNvSpPr>
            <a:spLocks noChangeArrowheads="1"/>
          </p:cNvSpPr>
          <p:nvPr/>
        </p:nvSpPr>
        <p:spPr bwMode="auto">
          <a:xfrm>
            <a:off x="3263106" y="4643438"/>
            <a:ext cx="1017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RC blanco</a:t>
            </a:r>
          </a:p>
        </p:txBody>
      </p:sp>
      <p:sp>
        <p:nvSpPr>
          <p:cNvPr id="137238" name="Text Box 22"/>
          <p:cNvSpPr txBox="1">
            <a:spLocks noChangeArrowheads="1"/>
          </p:cNvSpPr>
          <p:nvPr/>
        </p:nvSpPr>
        <p:spPr bwMode="auto">
          <a:xfrm>
            <a:off x="3975100" y="4286250"/>
            <a:ext cx="390525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4.</a:t>
            </a:r>
          </a:p>
        </p:txBody>
      </p:sp>
      <p:sp>
        <p:nvSpPr>
          <p:cNvPr id="38951" name="Rectangle 60"/>
          <p:cNvSpPr>
            <a:spLocks noChangeArrowheads="1"/>
          </p:cNvSpPr>
          <p:nvPr/>
        </p:nvSpPr>
        <p:spPr bwMode="auto">
          <a:xfrm>
            <a:off x="4932363" y="3429000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48" name="Line 32"/>
          <p:cNvSpPr>
            <a:spLocks noChangeShapeType="1"/>
          </p:cNvSpPr>
          <p:nvPr/>
        </p:nvSpPr>
        <p:spPr bwMode="auto">
          <a:xfrm>
            <a:off x="4572000" y="3716338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2" name="Text Box 26"/>
          <p:cNvSpPr txBox="1">
            <a:spLocks noChangeArrowheads="1"/>
          </p:cNvSpPr>
          <p:nvPr/>
        </p:nvSpPr>
        <p:spPr bwMode="auto">
          <a:xfrm>
            <a:off x="5435600" y="3429000"/>
            <a:ext cx="390525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5.</a:t>
            </a:r>
          </a:p>
        </p:txBody>
      </p:sp>
      <p:sp>
        <p:nvSpPr>
          <p:cNvPr id="137272" name="Rectangle 56"/>
          <p:cNvSpPr>
            <a:spLocks noChangeArrowheads="1"/>
          </p:cNvSpPr>
          <p:nvPr/>
        </p:nvSpPr>
        <p:spPr bwMode="auto">
          <a:xfrm>
            <a:off x="5795963" y="3500438"/>
            <a:ext cx="801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RC gris</a:t>
            </a:r>
          </a:p>
        </p:txBody>
      </p:sp>
      <p:sp>
        <p:nvSpPr>
          <p:cNvPr id="38955" name="Rectangle 61"/>
          <p:cNvSpPr>
            <a:spLocks noChangeArrowheads="1"/>
          </p:cNvSpPr>
          <p:nvPr/>
        </p:nvSpPr>
        <p:spPr bwMode="auto">
          <a:xfrm>
            <a:off x="5148263" y="4005263"/>
            <a:ext cx="7191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7249" name="Line 33"/>
          <p:cNvSpPr>
            <a:spLocks noChangeShapeType="1"/>
          </p:cNvSpPr>
          <p:nvPr/>
        </p:nvSpPr>
        <p:spPr bwMode="auto">
          <a:xfrm flipH="1">
            <a:off x="5148263" y="407670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3" name="Text Box 27"/>
          <p:cNvSpPr txBox="1">
            <a:spLocks noChangeArrowheads="1"/>
          </p:cNvSpPr>
          <p:nvPr/>
        </p:nvSpPr>
        <p:spPr bwMode="auto">
          <a:xfrm>
            <a:off x="5364163" y="3933825"/>
            <a:ext cx="431800" cy="376238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6.</a:t>
            </a:r>
          </a:p>
        </p:txBody>
      </p:sp>
      <p:sp>
        <p:nvSpPr>
          <p:cNvPr id="137278" name="Text Box 62"/>
          <p:cNvSpPr txBox="1">
            <a:spLocks noChangeArrowheads="1"/>
          </p:cNvSpPr>
          <p:nvPr/>
        </p:nvSpPr>
        <p:spPr bwMode="auto">
          <a:xfrm>
            <a:off x="5867400" y="3978275"/>
            <a:ext cx="1632178" cy="307777"/>
          </a:xfrm>
          <a:prstGeom prst="rect">
            <a:avLst/>
          </a:prstGeom>
          <a:solidFill>
            <a:srgbClr val="FFD1E4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>
                <a:solidFill>
                  <a:schemeClr val="tx2"/>
                </a:solidFill>
                <a:latin typeface="Comic Sans MS" pitchFamily="66" charset="0"/>
              </a:rPr>
              <a:t>Gl</a:t>
            </a:r>
            <a:r>
              <a:rPr lang="es-ES_tradnl" altLang="es-VE" sz="1400" dirty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es-ES_tradnl" altLang="es-VE" sz="1400" dirty="0" err="1" smtClean="0">
                <a:solidFill>
                  <a:schemeClr val="tx2"/>
                </a:solidFill>
                <a:latin typeface="Comic Sans MS" pitchFamily="66" charset="0"/>
              </a:rPr>
              <a:t>PARAverteb</a:t>
            </a:r>
            <a:r>
              <a:rPr lang="es-ES_tradnl" altLang="es-VE" sz="14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es-ES_tradnl" altLang="es-V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37279" name="Text Box 63"/>
          <p:cNvSpPr txBox="1">
            <a:spLocks noChangeArrowheads="1"/>
          </p:cNvSpPr>
          <p:nvPr/>
        </p:nvSpPr>
        <p:spPr bwMode="auto">
          <a:xfrm>
            <a:off x="611188" y="620713"/>
            <a:ext cx="24112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Simpática</a:t>
            </a:r>
          </a:p>
        </p:txBody>
      </p:sp>
      <p:sp>
        <p:nvSpPr>
          <p:cNvPr id="137280" name="Text Box 64"/>
          <p:cNvSpPr txBox="1">
            <a:spLocks noChangeArrowheads="1"/>
          </p:cNvSpPr>
          <p:nvPr/>
        </p:nvSpPr>
        <p:spPr bwMode="auto">
          <a:xfrm>
            <a:off x="2484438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8961" name="Text Box 65"/>
          <p:cNvSpPr txBox="1">
            <a:spLocks noChangeArrowheads="1"/>
          </p:cNvSpPr>
          <p:nvPr/>
        </p:nvSpPr>
        <p:spPr bwMode="auto">
          <a:xfrm>
            <a:off x="589344" y="1196975"/>
            <a:ext cx="1858201" cy="646331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PARAvertebrales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3896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0" grpId="0" animBg="1"/>
      <p:bldP spid="137244" grpId="0" animBg="1"/>
      <p:bldP spid="137250" grpId="0" animBg="1"/>
      <p:bldP spid="137257" grpId="0" animBg="1"/>
      <p:bldP spid="137258" grpId="0" animBg="1"/>
      <p:bldP spid="137263" grpId="0" animBg="1"/>
      <p:bldP spid="137256" grpId="0" animBg="1"/>
      <p:bldP spid="137255" grpId="0" animBg="1"/>
      <p:bldP spid="137239" grpId="0" animBg="1"/>
      <p:bldP spid="137271" grpId="0"/>
      <p:bldP spid="137238" grpId="0" animBg="1"/>
      <p:bldP spid="137248" grpId="0" animBg="1"/>
      <p:bldP spid="137242" grpId="0" animBg="1"/>
      <p:bldP spid="137272" grpId="0"/>
      <p:bldP spid="137249" grpId="0" animBg="1"/>
      <p:bldP spid="137243" grpId="0" animBg="1"/>
      <p:bldP spid="13727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5364163" y="5805488"/>
            <a:ext cx="24479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7380288" y="63817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pic>
        <p:nvPicPr>
          <p:cNvPr id="39940" name="Picture 6" descr="ganglio paravertebral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908050"/>
            <a:ext cx="54006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8"/>
          <p:cNvSpPr>
            <a:spLocks noChangeArrowheads="1"/>
          </p:cNvSpPr>
          <p:nvPr/>
        </p:nvSpPr>
        <p:spPr bwMode="auto">
          <a:xfrm>
            <a:off x="2398713" y="2274888"/>
            <a:ext cx="360362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2" name="Rectangle 9"/>
          <p:cNvSpPr>
            <a:spLocks noChangeArrowheads="1"/>
          </p:cNvSpPr>
          <p:nvPr/>
        </p:nvSpPr>
        <p:spPr bwMode="auto">
          <a:xfrm>
            <a:off x="2398713" y="5083175"/>
            <a:ext cx="43180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3" name="Oval 10"/>
          <p:cNvSpPr>
            <a:spLocks noChangeArrowheads="1"/>
          </p:cNvSpPr>
          <p:nvPr/>
        </p:nvSpPr>
        <p:spPr bwMode="auto">
          <a:xfrm>
            <a:off x="2398713" y="465137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4" name="Rectangle 11"/>
          <p:cNvSpPr>
            <a:spLocks noChangeArrowheads="1"/>
          </p:cNvSpPr>
          <p:nvPr/>
        </p:nvSpPr>
        <p:spPr bwMode="auto">
          <a:xfrm>
            <a:off x="5207000" y="3787775"/>
            <a:ext cx="7207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5" name="Rectangle 12"/>
          <p:cNvSpPr>
            <a:spLocks noChangeArrowheads="1"/>
          </p:cNvSpPr>
          <p:nvPr/>
        </p:nvSpPr>
        <p:spPr bwMode="auto">
          <a:xfrm>
            <a:off x="5567363" y="5083175"/>
            <a:ext cx="1081087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6" name="Rectangle 13"/>
          <p:cNvSpPr>
            <a:spLocks noChangeArrowheads="1"/>
          </p:cNvSpPr>
          <p:nvPr/>
        </p:nvSpPr>
        <p:spPr bwMode="auto">
          <a:xfrm>
            <a:off x="6503988" y="3140075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7" name="Rectangle 14"/>
          <p:cNvSpPr>
            <a:spLocks noChangeArrowheads="1"/>
          </p:cNvSpPr>
          <p:nvPr/>
        </p:nvSpPr>
        <p:spPr bwMode="auto">
          <a:xfrm>
            <a:off x="6575425" y="263525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8" name="Rectangle 15"/>
          <p:cNvSpPr>
            <a:spLocks noChangeArrowheads="1"/>
          </p:cNvSpPr>
          <p:nvPr/>
        </p:nvSpPr>
        <p:spPr bwMode="auto">
          <a:xfrm>
            <a:off x="5567363" y="1050925"/>
            <a:ext cx="10810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49" name="Rectangle 16"/>
          <p:cNvSpPr>
            <a:spLocks noChangeArrowheads="1"/>
          </p:cNvSpPr>
          <p:nvPr/>
        </p:nvSpPr>
        <p:spPr bwMode="auto">
          <a:xfrm>
            <a:off x="7151688" y="1050925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0" name="Rectangle 17"/>
          <p:cNvSpPr>
            <a:spLocks noChangeArrowheads="1"/>
          </p:cNvSpPr>
          <p:nvPr/>
        </p:nvSpPr>
        <p:spPr bwMode="auto">
          <a:xfrm>
            <a:off x="4343400" y="1123950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1" name="Rectangle 25"/>
          <p:cNvSpPr>
            <a:spLocks noChangeArrowheads="1"/>
          </p:cNvSpPr>
          <p:nvPr/>
        </p:nvSpPr>
        <p:spPr bwMode="auto">
          <a:xfrm rot="2723873">
            <a:off x="2974181" y="4796632"/>
            <a:ext cx="2174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2" name="Oval 28"/>
          <p:cNvSpPr>
            <a:spLocks noChangeArrowheads="1"/>
          </p:cNvSpPr>
          <p:nvPr/>
        </p:nvSpPr>
        <p:spPr bwMode="auto">
          <a:xfrm>
            <a:off x="3767138" y="3571875"/>
            <a:ext cx="1444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3" name="Line 29"/>
          <p:cNvSpPr>
            <a:spLocks noChangeShapeType="1"/>
          </p:cNvSpPr>
          <p:nvPr/>
        </p:nvSpPr>
        <p:spPr bwMode="auto">
          <a:xfrm flipV="1">
            <a:off x="3838575" y="34274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954" name="Line 30"/>
          <p:cNvSpPr>
            <a:spLocks noChangeShapeType="1"/>
          </p:cNvSpPr>
          <p:nvPr/>
        </p:nvSpPr>
        <p:spPr bwMode="auto">
          <a:xfrm flipH="1">
            <a:off x="3551238" y="3427413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955" name="Oval 34"/>
          <p:cNvSpPr>
            <a:spLocks noChangeArrowheads="1"/>
          </p:cNvSpPr>
          <p:nvPr/>
        </p:nvSpPr>
        <p:spPr bwMode="auto">
          <a:xfrm>
            <a:off x="4416425" y="4148138"/>
            <a:ext cx="28733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6" name="Text Box 37"/>
          <p:cNvSpPr txBox="1">
            <a:spLocks noChangeArrowheads="1"/>
          </p:cNvSpPr>
          <p:nvPr/>
        </p:nvSpPr>
        <p:spPr bwMode="auto">
          <a:xfrm>
            <a:off x="2830513" y="3057525"/>
            <a:ext cx="835025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espinal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mixto</a:t>
            </a:r>
          </a:p>
        </p:txBody>
      </p:sp>
      <p:sp>
        <p:nvSpPr>
          <p:cNvPr id="138283" name="Text Box 43"/>
          <p:cNvSpPr txBox="1">
            <a:spLocks noChangeArrowheads="1"/>
          </p:cNvSpPr>
          <p:nvPr/>
        </p:nvSpPr>
        <p:spPr bwMode="auto">
          <a:xfrm>
            <a:off x="5711824" y="2905125"/>
            <a:ext cx="2974976" cy="2246769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 err="1" smtClean="0">
                <a:latin typeface="Comic Sans MS" pitchFamily="66" charset="0"/>
              </a:rPr>
              <a:t>Gl</a:t>
            </a:r>
            <a:r>
              <a:rPr lang="es-ES_tradnl" altLang="es-VE" sz="1800" b="0" dirty="0" smtClean="0">
                <a:latin typeface="Comic Sans MS" pitchFamily="66" charset="0"/>
              </a:rPr>
              <a:t>. </a:t>
            </a:r>
            <a:r>
              <a:rPr lang="es-ES_tradnl" altLang="es-VE" sz="1800" b="0" dirty="0">
                <a:latin typeface="Comic Sans MS" pitchFamily="66" charset="0"/>
              </a:rPr>
              <a:t>paravertebral tiene: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SzPct val="130000"/>
              <a:buFont typeface="Arial" pitchFamily="34" charset="0"/>
              <a:buChar char="•"/>
              <a:tabLst>
                <a:tab pos="87313" algn="l"/>
              </a:tabLst>
            </a:pP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600" b="0" dirty="0">
                <a:latin typeface="Comic Sans MS" pitchFamily="66" charset="0"/>
              </a:rPr>
              <a:t>Axones y terminales de N. </a:t>
            </a:r>
          </a:p>
          <a:p>
            <a:pPr eaLnBrk="1" hangingPunct="1">
              <a:spcBef>
                <a:spcPct val="0"/>
              </a:spcBef>
              <a:buSzPct val="130000"/>
              <a:buNone/>
              <a:tabLst>
                <a:tab pos="87313" algn="l"/>
              </a:tabLst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motoras </a:t>
            </a:r>
            <a:r>
              <a:rPr lang="es-ES_tradnl" altLang="es-VE" sz="1600" dirty="0">
                <a:latin typeface="Comic Sans MS" pitchFamily="66" charset="0"/>
              </a:rPr>
              <a:t>Pre</a:t>
            </a:r>
            <a:r>
              <a:rPr lang="es-ES_tradnl" altLang="es-VE" sz="1600" b="0" dirty="0">
                <a:latin typeface="Comic Sans MS" pitchFamily="66" charset="0"/>
              </a:rPr>
              <a:t>ganglionares</a:t>
            </a:r>
          </a:p>
          <a:p>
            <a:pPr eaLnBrk="1" hangingPunct="1">
              <a:spcBef>
                <a:spcPct val="0"/>
              </a:spcBef>
              <a:buSzPct val="130000"/>
              <a:buFont typeface="Arial" pitchFamily="34" charset="0"/>
              <a:buChar char="•"/>
              <a:tabLst>
                <a:tab pos="87313" algn="l"/>
              </a:tabLst>
            </a:pP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600" b="0" dirty="0">
                <a:latin typeface="Comic Sans MS" pitchFamily="66" charset="0"/>
              </a:rPr>
              <a:t>Cuerpos de N. </a:t>
            </a:r>
            <a:r>
              <a:rPr lang="es-ES_tradnl" altLang="es-VE" sz="1600" b="0" dirty="0" smtClean="0">
                <a:latin typeface="Comic Sans MS" pitchFamily="66" charset="0"/>
              </a:rPr>
              <a:t>motoras</a:t>
            </a:r>
          </a:p>
          <a:p>
            <a:pPr eaLnBrk="1" hangingPunct="1">
              <a:spcBef>
                <a:spcPct val="0"/>
              </a:spcBef>
              <a:buSzPct val="130000"/>
              <a:buNone/>
              <a:tabLst>
                <a:tab pos="87313" algn="l"/>
              </a:tabLst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</a:t>
            </a:r>
            <a:r>
              <a:rPr lang="es-ES_tradnl" altLang="es-VE" sz="1600" dirty="0" smtClean="0">
                <a:latin typeface="Comic Sans MS" pitchFamily="66" charset="0"/>
              </a:rPr>
              <a:t>Pos</a:t>
            </a:r>
            <a:r>
              <a:rPr lang="es-ES_tradnl" altLang="es-VE" sz="1600" b="0" dirty="0" smtClean="0">
                <a:latin typeface="Comic Sans MS" pitchFamily="66" charset="0"/>
              </a:rPr>
              <a:t>ganglionares</a:t>
            </a: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SzPct val="130000"/>
              <a:buFont typeface="Arial" pitchFamily="34" charset="0"/>
              <a:buChar char="•"/>
              <a:tabLst>
                <a:tab pos="87313" algn="l"/>
              </a:tabLst>
            </a:pP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600" b="0" dirty="0" err="1">
                <a:latin typeface="Comic Sans MS" pitchFamily="66" charset="0"/>
              </a:rPr>
              <a:t>Interneuronas</a:t>
            </a:r>
            <a:endParaRPr lang="es-ES_tradnl" altLang="es-VE" sz="16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SzPct val="130000"/>
              <a:buFont typeface="Arial" pitchFamily="34" charset="0"/>
              <a:buChar char="•"/>
              <a:tabLst>
                <a:tab pos="87313" algn="l"/>
              </a:tabLst>
            </a:pPr>
            <a:r>
              <a:rPr lang="es-ES_tradnl" altLang="es-VE" sz="1400" b="0" dirty="0">
                <a:latin typeface="Comic Sans MS" pitchFamily="66" charset="0"/>
              </a:rPr>
              <a:t> </a:t>
            </a:r>
            <a:r>
              <a:rPr lang="es-ES_tradnl" altLang="es-VE" sz="1600" b="0" dirty="0">
                <a:latin typeface="Comic Sans MS" pitchFamily="66" charset="0"/>
              </a:rPr>
              <a:t>Ramas colaterales de</a:t>
            </a:r>
          </a:p>
          <a:p>
            <a:pPr eaLnBrk="1" hangingPunct="1">
              <a:spcBef>
                <a:spcPct val="0"/>
              </a:spcBef>
              <a:buSzPct val="130000"/>
              <a:buNone/>
              <a:tabLst>
                <a:tab pos="87313" algn="l"/>
              </a:tabLst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N</a:t>
            </a:r>
            <a:r>
              <a:rPr lang="es-ES_tradnl" altLang="es-VE" sz="1600" b="0" dirty="0">
                <a:latin typeface="Comic Sans MS" pitchFamily="66" charset="0"/>
              </a:rPr>
              <a:t>. sensoriales</a:t>
            </a:r>
          </a:p>
        </p:txBody>
      </p:sp>
      <p:sp>
        <p:nvSpPr>
          <p:cNvPr id="39958" name="Oval 45"/>
          <p:cNvSpPr>
            <a:spLocks noChangeArrowheads="1"/>
          </p:cNvSpPr>
          <p:nvPr/>
        </p:nvSpPr>
        <p:spPr bwMode="auto">
          <a:xfrm>
            <a:off x="3190875" y="4292600"/>
            <a:ext cx="4318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59" name="Oval 46"/>
          <p:cNvSpPr>
            <a:spLocks noChangeArrowheads="1"/>
          </p:cNvSpPr>
          <p:nvPr/>
        </p:nvSpPr>
        <p:spPr bwMode="auto">
          <a:xfrm>
            <a:off x="3838575" y="5443538"/>
            <a:ext cx="217488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60" name="Rectangle 48"/>
          <p:cNvSpPr>
            <a:spLocks noChangeArrowheads="1"/>
          </p:cNvSpPr>
          <p:nvPr/>
        </p:nvSpPr>
        <p:spPr bwMode="auto">
          <a:xfrm>
            <a:off x="4559300" y="3787775"/>
            <a:ext cx="7207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61" name="Rectangle 49"/>
          <p:cNvSpPr>
            <a:spLocks noChangeArrowheads="1"/>
          </p:cNvSpPr>
          <p:nvPr/>
        </p:nvSpPr>
        <p:spPr bwMode="auto">
          <a:xfrm>
            <a:off x="5856288" y="2563813"/>
            <a:ext cx="8636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62" name="Oval 50"/>
          <p:cNvSpPr>
            <a:spLocks noChangeArrowheads="1"/>
          </p:cNvSpPr>
          <p:nvPr/>
        </p:nvSpPr>
        <p:spPr bwMode="auto">
          <a:xfrm>
            <a:off x="4848225" y="241935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8287" name="Oval 47"/>
          <p:cNvSpPr>
            <a:spLocks noChangeArrowheads="1"/>
          </p:cNvSpPr>
          <p:nvPr/>
        </p:nvSpPr>
        <p:spPr bwMode="auto">
          <a:xfrm>
            <a:off x="3479800" y="3787775"/>
            <a:ext cx="1223963" cy="136842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8291" name="Oval 51"/>
          <p:cNvSpPr>
            <a:spLocks noChangeArrowheads="1"/>
          </p:cNvSpPr>
          <p:nvPr/>
        </p:nvSpPr>
        <p:spPr bwMode="auto">
          <a:xfrm>
            <a:off x="3479800" y="1916113"/>
            <a:ext cx="1223963" cy="136842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65" name="Text Box 52"/>
          <p:cNvSpPr txBox="1">
            <a:spLocks noChangeArrowheads="1"/>
          </p:cNvSpPr>
          <p:nvPr/>
        </p:nvSpPr>
        <p:spPr bwMode="auto">
          <a:xfrm>
            <a:off x="5443538" y="5227638"/>
            <a:ext cx="1347787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Rama Medial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a vísceras</a:t>
            </a:r>
          </a:p>
        </p:txBody>
      </p:sp>
      <p:sp>
        <p:nvSpPr>
          <p:cNvPr id="39966" name="Text Box 54"/>
          <p:cNvSpPr txBox="1">
            <a:spLocks noChangeArrowheads="1"/>
          </p:cNvSpPr>
          <p:nvPr/>
        </p:nvSpPr>
        <p:spPr bwMode="auto">
          <a:xfrm>
            <a:off x="1900238" y="5013325"/>
            <a:ext cx="14033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Rama Lateral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a la pared </a:t>
            </a:r>
          </a:p>
        </p:txBody>
      </p:sp>
      <p:sp>
        <p:nvSpPr>
          <p:cNvPr id="39967" name="Text Box 56"/>
          <p:cNvSpPr txBox="1">
            <a:spLocks noChangeArrowheads="1"/>
          </p:cNvSpPr>
          <p:nvPr/>
        </p:nvSpPr>
        <p:spPr bwMode="auto">
          <a:xfrm>
            <a:off x="6864350" y="404813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38299" name="Text Box 59"/>
          <p:cNvSpPr txBox="1">
            <a:spLocks noChangeArrowheads="1"/>
          </p:cNvSpPr>
          <p:nvPr/>
        </p:nvSpPr>
        <p:spPr bwMode="auto">
          <a:xfrm>
            <a:off x="433769" y="509558"/>
            <a:ext cx="24112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Simpática</a:t>
            </a:r>
          </a:p>
        </p:txBody>
      </p:sp>
      <p:sp>
        <p:nvSpPr>
          <p:cNvPr id="138300" name="Text Box 60"/>
          <p:cNvSpPr txBox="1">
            <a:spLocks noChangeArrowheads="1"/>
          </p:cNvSpPr>
          <p:nvPr/>
        </p:nvSpPr>
        <p:spPr bwMode="auto">
          <a:xfrm>
            <a:off x="391699" y="174515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71" name="Text Box 61"/>
          <p:cNvSpPr txBox="1">
            <a:spLocks noChangeArrowheads="1"/>
          </p:cNvSpPr>
          <p:nvPr/>
        </p:nvSpPr>
        <p:spPr bwMode="auto">
          <a:xfrm>
            <a:off x="420728" y="1050925"/>
            <a:ext cx="1858201" cy="646331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PARAvertebrales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39972" name="Rectangle 62"/>
          <p:cNvSpPr>
            <a:spLocks noChangeArrowheads="1"/>
          </p:cNvSpPr>
          <p:nvPr/>
        </p:nvSpPr>
        <p:spPr bwMode="auto">
          <a:xfrm>
            <a:off x="2759075" y="2563813"/>
            <a:ext cx="9366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39973" name="Line 39"/>
          <p:cNvSpPr>
            <a:spLocks noChangeShapeType="1"/>
          </p:cNvSpPr>
          <p:nvPr/>
        </p:nvSpPr>
        <p:spPr bwMode="auto">
          <a:xfrm>
            <a:off x="2903538" y="2635250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2039938" y="2492375"/>
            <a:ext cx="987425" cy="527050"/>
          </a:xfrm>
          <a:prstGeom prst="rect">
            <a:avLst/>
          </a:prstGeom>
          <a:solidFill>
            <a:srgbClr val="FFD1E4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 smtClean="0">
                <a:latin typeface="Comic Sans MS" pitchFamily="66" charset="0"/>
              </a:rPr>
              <a:t>Gl</a:t>
            </a:r>
            <a:r>
              <a:rPr lang="es-ES_tradnl" altLang="es-VE" sz="1400" dirty="0" smtClean="0">
                <a:latin typeface="Comic Sans MS" pitchFamily="66" charset="0"/>
              </a:rPr>
              <a:t>. </a:t>
            </a:r>
            <a:r>
              <a:rPr lang="es-ES_tradnl" altLang="es-VE" sz="1400" dirty="0">
                <a:latin typeface="Comic Sans MS" pitchFamily="66" charset="0"/>
              </a:rPr>
              <a:t>para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vertebral</a:t>
            </a:r>
          </a:p>
        </p:txBody>
      </p:sp>
      <p:sp>
        <p:nvSpPr>
          <p:cNvPr id="3997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83" grpId="0" animBg="1"/>
      <p:bldP spid="138287" grpId="0" animBg="1"/>
      <p:bldP spid="138291" grpId="0" animBg="1"/>
      <p:bldP spid="1382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altLang="es-VE" sz="16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065338" y="2284413"/>
            <a:ext cx="5011737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800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dirty="0" smtClean="0">
                <a:latin typeface="Comic Sans MS" pitchFamily="66" charset="0"/>
              </a:rPr>
              <a:t>NOTA</a:t>
            </a:r>
            <a:r>
              <a:rPr lang="es-ES_tradnl" altLang="es-VE" sz="2000" dirty="0">
                <a:latin typeface="Comic Sans MS" pitchFamily="66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dirty="0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Para las clases y materiales del Sistema Nervioso Autónomo, se ha seguido en gran parte la organización y las ilustraciones del libro </a:t>
            </a:r>
            <a:r>
              <a:rPr lang="es-ES_tradnl" altLang="es-VE" sz="2000" b="0" i="1" dirty="0" err="1">
                <a:latin typeface="Comic Sans MS" pitchFamily="66" charset="0"/>
              </a:rPr>
              <a:t>Autonomic</a:t>
            </a:r>
            <a:r>
              <a:rPr lang="es-ES_tradnl" altLang="es-VE" sz="2000" b="0" i="1" dirty="0">
                <a:latin typeface="Comic Sans MS" pitchFamily="66" charset="0"/>
              </a:rPr>
              <a:t> </a:t>
            </a:r>
            <a:r>
              <a:rPr lang="es-ES_tradnl" altLang="es-VE" sz="2000" b="0" i="1" dirty="0" err="1">
                <a:latin typeface="Comic Sans MS" pitchFamily="66" charset="0"/>
              </a:rPr>
              <a:t>Nerves</a:t>
            </a:r>
            <a:r>
              <a:rPr lang="es-ES_tradnl" altLang="es-VE" sz="2000" b="0" i="1" dirty="0">
                <a:latin typeface="Comic Sans MS" pitchFamily="66" charset="0"/>
              </a:rPr>
              <a:t> </a:t>
            </a:r>
            <a:r>
              <a:rPr lang="es-ES_tradnl" altLang="es-VE" sz="2000" b="0" dirty="0">
                <a:latin typeface="Comic Sans MS" pitchFamily="66" charset="0"/>
              </a:rPr>
              <a:t>de L. Wilson-</a:t>
            </a:r>
            <a:r>
              <a:rPr lang="es-ES_tradnl" altLang="es-VE" sz="2000" b="0" dirty="0" err="1">
                <a:latin typeface="Comic Sans MS" pitchFamily="66" charset="0"/>
              </a:rPr>
              <a:t>Pauwels</a:t>
            </a:r>
            <a:r>
              <a:rPr lang="es-ES_tradnl" altLang="es-VE" sz="2000" b="0" dirty="0">
                <a:latin typeface="Comic Sans MS" pitchFamily="66" charset="0"/>
              </a:rPr>
              <a:t>, P-A. Stewart y E.J. </a:t>
            </a:r>
            <a:r>
              <a:rPr lang="es-ES_tradnl" altLang="es-VE" sz="2000" b="0" dirty="0" err="1">
                <a:latin typeface="Comic Sans MS" pitchFamily="66" charset="0"/>
              </a:rPr>
              <a:t>Akesson</a:t>
            </a:r>
            <a:r>
              <a:rPr lang="es-ES_tradnl" altLang="es-VE" sz="2000" b="0" dirty="0">
                <a:latin typeface="Comic Sans MS" pitchFamily="66" charset="0"/>
              </a:rPr>
              <a:t>. B.C. </a:t>
            </a:r>
            <a:r>
              <a:rPr lang="es-ES_tradnl" altLang="es-VE" sz="2000" b="0" dirty="0" err="1">
                <a:latin typeface="Comic Sans MS" pitchFamily="66" charset="0"/>
              </a:rPr>
              <a:t>Decker</a:t>
            </a:r>
            <a:r>
              <a:rPr lang="es-ES_tradnl" altLang="es-VE" sz="2000" b="0" dirty="0">
                <a:latin typeface="Comic Sans MS" pitchFamily="66" charset="0"/>
              </a:rPr>
              <a:t>, 1997.</a:t>
            </a:r>
            <a:r>
              <a:rPr lang="es-ES_tradnl" altLang="es-VE" sz="2000" dirty="0">
                <a:latin typeface="Comic Sans MS" pitchFamily="66" charset="0"/>
              </a:rPr>
              <a:t> </a:t>
            </a:r>
            <a:endParaRPr lang="es-ES_tradnl" altLang="es-VE" sz="2000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800" b="0" dirty="0">
              <a:latin typeface="Comic Sans MS" pitchFamily="66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SNA simp dibujo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40"/>
          <a:stretch>
            <a:fillRect/>
          </a:stretch>
        </p:blipFill>
        <p:spPr bwMode="auto">
          <a:xfrm>
            <a:off x="2771775" y="2047875"/>
            <a:ext cx="391636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6"/>
          <p:cNvSpPr>
            <a:spLocks noChangeArrowheads="1"/>
          </p:cNvSpPr>
          <p:nvPr/>
        </p:nvSpPr>
        <p:spPr bwMode="auto">
          <a:xfrm>
            <a:off x="6372225" y="2767013"/>
            <a:ext cx="288925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6316663" y="3992563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6316663" y="3927475"/>
            <a:ext cx="3841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T1</a:t>
            </a:r>
          </a:p>
        </p:txBody>
      </p:sp>
      <p:sp>
        <p:nvSpPr>
          <p:cNvPr id="124960" name="Text Box 32"/>
          <p:cNvSpPr txBox="1">
            <a:spLocks noChangeArrowheads="1"/>
          </p:cNvSpPr>
          <p:nvPr/>
        </p:nvSpPr>
        <p:spPr bwMode="auto">
          <a:xfrm>
            <a:off x="2114550" y="2479675"/>
            <a:ext cx="1533525" cy="304800"/>
          </a:xfrm>
          <a:prstGeom prst="rect">
            <a:avLst/>
          </a:prstGeom>
          <a:solidFill>
            <a:srgbClr val="EE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Dilatador pupila</a:t>
            </a:r>
          </a:p>
        </p:txBody>
      </p:sp>
      <p:sp>
        <p:nvSpPr>
          <p:cNvPr id="124961" name="Text Box 33"/>
          <p:cNvSpPr txBox="1">
            <a:spLocks noChangeArrowheads="1"/>
          </p:cNvSpPr>
          <p:nvPr/>
        </p:nvSpPr>
        <p:spPr bwMode="auto">
          <a:xfrm>
            <a:off x="1841500" y="2840038"/>
            <a:ext cx="1811338" cy="304800"/>
          </a:xfrm>
          <a:prstGeom prst="rect">
            <a:avLst/>
          </a:prstGeom>
          <a:solidFill>
            <a:srgbClr val="EE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Vasos, gl. sudorip.</a:t>
            </a:r>
          </a:p>
        </p:txBody>
      </p:sp>
      <p:sp>
        <p:nvSpPr>
          <p:cNvPr id="124962" name="Text Box 34"/>
          <p:cNvSpPr txBox="1">
            <a:spLocks noChangeArrowheads="1"/>
          </p:cNvSpPr>
          <p:nvPr/>
        </p:nvSpPr>
        <p:spPr bwMode="auto">
          <a:xfrm>
            <a:off x="2490788" y="3327400"/>
            <a:ext cx="1214437" cy="304800"/>
          </a:xfrm>
          <a:prstGeom prst="rect">
            <a:avLst/>
          </a:prstGeom>
          <a:solidFill>
            <a:srgbClr val="EE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Gl. salivales</a:t>
            </a:r>
          </a:p>
        </p:txBody>
      </p:sp>
      <p:sp>
        <p:nvSpPr>
          <p:cNvPr id="124963" name="Text Box 35"/>
          <p:cNvSpPr txBox="1">
            <a:spLocks noChangeArrowheads="1"/>
          </p:cNvSpPr>
          <p:nvPr/>
        </p:nvSpPr>
        <p:spPr bwMode="auto">
          <a:xfrm>
            <a:off x="6523038" y="2047875"/>
            <a:ext cx="1793875" cy="336550"/>
          </a:xfrm>
          <a:prstGeom prst="rect">
            <a:avLst/>
          </a:prstGeom>
          <a:solidFill>
            <a:srgbClr val="FFF3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Cervical sup.</a:t>
            </a:r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6523038" y="2697163"/>
            <a:ext cx="1879600" cy="336550"/>
          </a:xfrm>
          <a:prstGeom prst="rect">
            <a:avLst/>
          </a:prstGeom>
          <a:solidFill>
            <a:srgbClr val="FFD5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Cervical medio</a:t>
            </a:r>
          </a:p>
        </p:txBody>
      </p:sp>
      <p:sp>
        <p:nvSpPr>
          <p:cNvPr id="124965" name="Text Box 37"/>
          <p:cNvSpPr txBox="1">
            <a:spLocks noChangeArrowheads="1"/>
          </p:cNvSpPr>
          <p:nvPr/>
        </p:nvSpPr>
        <p:spPr bwMode="auto">
          <a:xfrm>
            <a:off x="6516688" y="3343275"/>
            <a:ext cx="1681162" cy="336550"/>
          </a:xfrm>
          <a:prstGeom prst="rect">
            <a:avLst/>
          </a:prstGeom>
          <a:solidFill>
            <a:srgbClr val="FFB9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Cervical inf.</a:t>
            </a:r>
          </a:p>
        </p:txBody>
      </p:sp>
      <p:sp>
        <p:nvSpPr>
          <p:cNvPr id="124966" name="Line 38"/>
          <p:cNvSpPr>
            <a:spLocks noChangeShapeType="1"/>
          </p:cNvSpPr>
          <p:nvPr/>
        </p:nvSpPr>
        <p:spPr bwMode="auto">
          <a:xfrm flipH="1">
            <a:off x="5643563" y="2408238"/>
            <a:ext cx="950912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7" name="Line 39"/>
          <p:cNvSpPr>
            <a:spLocks noChangeShapeType="1"/>
          </p:cNvSpPr>
          <p:nvPr/>
        </p:nvSpPr>
        <p:spPr bwMode="auto">
          <a:xfrm flipH="1">
            <a:off x="5715000" y="2984500"/>
            <a:ext cx="808038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8" name="Line 40"/>
          <p:cNvSpPr>
            <a:spLocks noChangeShapeType="1"/>
          </p:cNvSpPr>
          <p:nvPr/>
        </p:nvSpPr>
        <p:spPr bwMode="auto">
          <a:xfrm flipH="1">
            <a:off x="5715000" y="3703638"/>
            <a:ext cx="792163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3" name="Oval 45"/>
          <p:cNvSpPr>
            <a:spLocks noChangeArrowheads="1"/>
          </p:cNvSpPr>
          <p:nvPr/>
        </p:nvSpPr>
        <p:spPr bwMode="auto">
          <a:xfrm>
            <a:off x="4794250" y="2192338"/>
            <a:ext cx="288925" cy="936625"/>
          </a:xfrm>
          <a:prstGeom prst="ellipse">
            <a:avLst/>
          </a:prstGeom>
          <a:noFill/>
          <a:ln w="28575">
            <a:solidFill>
              <a:srgbClr val="7300E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74" name="Text Box 46"/>
          <p:cNvSpPr txBox="1">
            <a:spLocks noChangeArrowheads="1"/>
          </p:cNvSpPr>
          <p:nvPr/>
        </p:nvSpPr>
        <p:spPr bwMode="auto">
          <a:xfrm>
            <a:off x="2114550" y="3848100"/>
            <a:ext cx="1712913" cy="527050"/>
          </a:xfrm>
          <a:prstGeom prst="rect">
            <a:avLst/>
          </a:prstGeom>
          <a:solidFill>
            <a:srgbClr val="EEDDFF"/>
          </a:solidFill>
          <a:ln w="9525">
            <a:solidFill>
              <a:srgbClr val="A74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Cardiacos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Sup. medio e inf.</a:t>
            </a:r>
          </a:p>
        </p:txBody>
      </p:sp>
      <p:sp>
        <p:nvSpPr>
          <p:cNvPr id="124975" name="Oval 47"/>
          <p:cNvSpPr>
            <a:spLocks noChangeArrowheads="1"/>
          </p:cNvSpPr>
          <p:nvPr/>
        </p:nvSpPr>
        <p:spPr bwMode="auto">
          <a:xfrm>
            <a:off x="4562475" y="3848100"/>
            <a:ext cx="288925" cy="719138"/>
          </a:xfrm>
          <a:prstGeom prst="ellipse">
            <a:avLst/>
          </a:prstGeom>
          <a:noFill/>
          <a:ln w="28575">
            <a:solidFill>
              <a:srgbClr val="A74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77" name="Line 49"/>
          <p:cNvSpPr>
            <a:spLocks noChangeShapeType="1"/>
          </p:cNvSpPr>
          <p:nvPr/>
        </p:nvSpPr>
        <p:spPr bwMode="auto">
          <a:xfrm>
            <a:off x="3705225" y="4111625"/>
            <a:ext cx="857250" cy="96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1" name="Line 53"/>
          <p:cNvSpPr>
            <a:spLocks noChangeShapeType="1"/>
          </p:cNvSpPr>
          <p:nvPr/>
        </p:nvSpPr>
        <p:spPr bwMode="auto">
          <a:xfrm flipV="1">
            <a:off x="3786188" y="3343275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2" name="Line 54"/>
          <p:cNvSpPr>
            <a:spLocks noChangeShapeType="1"/>
          </p:cNvSpPr>
          <p:nvPr/>
        </p:nvSpPr>
        <p:spPr bwMode="auto">
          <a:xfrm>
            <a:off x="3641725" y="29845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3" name="Line 55"/>
          <p:cNvSpPr>
            <a:spLocks noChangeShapeType="1"/>
          </p:cNvSpPr>
          <p:nvPr/>
        </p:nvSpPr>
        <p:spPr bwMode="auto">
          <a:xfrm>
            <a:off x="3641725" y="2551113"/>
            <a:ext cx="5048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87" name="Text Box 59"/>
          <p:cNvSpPr txBox="1">
            <a:spLocks noChangeArrowheads="1"/>
          </p:cNvSpPr>
          <p:nvPr/>
        </p:nvSpPr>
        <p:spPr bwMode="auto">
          <a:xfrm>
            <a:off x="406128" y="1196975"/>
            <a:ext cx="2321469" cy="369332"/>
          </a:xfrm>
          <a:prstGeom prst="rect">
            <a:avLst/>
          </a:prstGeom>
          <a:solidFill>
            <a:srgbClr val="FFCDE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G. </a:t>
            </a:r>
            <a:r>
              <a:rPr lang="es-ES_tradnl" altLang="es-V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PARAvertebrales</a:t>
            </a:r>
            <a:endParaRPr lang="es-ES_tradnl" altLang="es-VE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983" name="Text Box 60"/>
          <p:cNvSpPr txBox="1">
            <a:spLocks noChangeArrowheads="1"/>
          </p:cNvSpPr>
          <p:nvPr/>
        </p:nvSpPr>
        <p:spPr bwMode="auto">
          <a:xfrm>
            <a:off x="6346665" y="5489575"/>
            <a:ext cx="968535" cy="5847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espinal</a:t>
            </a:r>
          </a:p>
        </p:txBody>
      </p:sp>
      <p:sp>
        <p:nvSpPr>
          <p:cNvPr id="40984" name="Text Box 61"/>
          <p:cNvSpPr txBox="1">
            <a:spLocks noChangeArrowheads="1"/>
          </p:cNvSpPr>
          <p:nvPr/>
        </p:nvSpPr>
        <p:spPr bwMode="auto">
          <a:xfrm>
            <a:off x="4648200" y="5503863"/>
            <a:ext cx="1537601" cy="5847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Cadena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paravertebral</a:t>
            </a:r>
          </a:p>
        </p:txBody>
      </p:sp>
      <p:sp>
        <p:nvSpPr>
          <p:cNvPr id="40985" name="Line 62"/>
          <p:cNvSpPr>
            <a:spLocks noChangeShapeType="1"/>
          </p:cNvSpPr>
          <p:nvPr/>
        </p:nvSpPr>
        <p:spPr bwMode="auto">
          <a:xfrm flipV="1">
            <a:off x="5435600" y="4999038"/>
            <a:ext cx="73025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0986" name="Line 63"/>
          <p:cNvSpPr>
            <a:spLocks noChangeShapeType="1"/>
          </p:cNvSpPr>
          <p:nvPr/>
        </p:nvSpPr>
        <p:spPr bwMode="auto">
          <a:xfrm flipH="1" flipV="1">
            <a:off x="6227763" y="5072063"/>
            <a:ext cx="2159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92" name="Rectangle 64"/>
          <p:cNvSpPr>
            <a:spLocks noChangeArrowheads="1"/>
          </p:cNvSpPr>
          <p:nvPr/>
        </p:nvSpPr>
        <p:spPr bwMode="auto">
          <a:xfrm>
            <a:off x="6300788" y="3990975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93" name="Text Box 65"/>
          <p:cNvSpPr txBox="1">
            <a:spLocks noChangeArrowheads="1"/>
          </p:cNvSpPr>
          <p:nvPr/>
        </p:nvSpPr>
        <p:spPr bwMode="auto">
          <a:xfrm>
            <a:off x="6318250" y="4086225"/>
            <a:ext cx="3841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T2</a:t>
            </a:r>
          </a:p>
        </p:txBody>
      </p:sp>
      <p:sp>
        <p:nvSpPr>
          <p:cNvPr id="124994" name="Text Box 66"/>
          <p:cNvSpPr txBox="1">
            <a:spLocks noChangeArrowheads="1"/>
          </p:cNvSpPr>
          <p:nvPr/>
        </p:nvSpPr>
        <p:spPr bwMode="auto">
          <a:xfrm>
            <a:off x="6318250" y="4230688"/>
            <a:ext cx="384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T3</a:t>
            </a:r>
          </a:p>
        </p:txBody>
      </p:sp>
      <p:sp>
        <p:nvSpPr>
          <p:cNvPr id="124995" name="Text Box 67"/>
          <p:cNvSpPr txBox="1">
            <a:spLocks noChangeArrowheads="1"/>
          </p:cNvSpPr>
          <p:nvPr/>
        </p:nvSpPr>
        <p:spPr bwMode="auto">
          <a:xfrm>
            <a:off x="6300788" y="4435475"/>
            <a:ext cx="3841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T4</a:t>
            </a:r>
          </a:p>
        </p:txBody>
      </p:sp>
      <p:sp>
        <p:nvSpPr>
          <p:cNvPr id="124996" name="Text Box 68"/>
          <p:cNvSpPr txBox="1">
            <a:spLocks noChangeArrowheads="1"/>
          </p:cNvSpPr>
          <p:nvPr/>
        </p:nvSpPr>
        <p:spPr bwMode="auto">
          <a:xfrm>
            <a:off x="6318250" y="4589463"/>
            <a:ext cx="3841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T5</a:t>
            </a:r>
          </a:p>
        </p:txBody>
      </p:sp>
      <p:sp>
        <p:nvSpPr>
          <p:cNvPr id="124997" name="Oval 69"/>
          <p:cNvSpPr>
            <a:spLocks noChangeArrowheads="1"/>
          </p:cNvSpPr>
          <p:nvPr/>
        </p:nvSpPr>
        <p:spPr bwMode="auto">
          <a:xfrm>
            <a:off x="6300788" y="3848100"/>
            <a:ext cx="431800" cy="1150938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4998" name="Text Box 70"/>
          <p:cNvSpPr txBox="1">
            <a:spLocks noChangeArrowheads="1"/>
          </p:cNvSpPr>
          <p:nvPr/>
        </p:nvSpPr>
        <p:spPr bwMode="auto">
          <a:xfrm>
            <a:off x="2771775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5000" name="Text Box 72"/>
          <p:cNvSpPr txBox="1">
            <a:spLocks noChangeArrowheads="1"/>
          </p:cNvSpPr>
          <p:nvPr/>
        </p:nvSpPr>
        <p:spPr bwMode="auto">
          <a:xfrm>
            <a:off x="6804025" y="4206875"/>
            <a:ext cx="1296988" cy="314325"/>
          </a:xfrm>
          <a:prstGeom prst="rect">
            <a:avLst/>
          </a:prstGeom>
          <a:solidFill>
            <a:srgbClr val="FEECF2"/>
          </a:solidFill>
          <a:ln w="9525">
            <a:solidFill>
              <a:srgbClr val="FF61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F. pregangl.</a:t>
            </a:r>
          </a:p>
        </p:txBody>
      </p:sp>
      <p:sp>
        <p:nvSpPr>
          <p:cNvPr id="125003" name="Text Box 75"/>
          <p:cNvSpPr txBox="1">
            <a:spLocks noChangeArrowheads="1"/>
          </p:cNvSpPr>
          <p:nvPr/>
        </p:nvSpPr>
        <p:spPr bwMode="auto">
          <a:xfrm>
            <a:off x="3914775" y="1831975"/>
            <a:ext cx="1390124" cy="338554"/>
          </a:xfrm>
          <a:prstGeom prst="rect">
            <a:avLst/>
          </a:prstGeom>
          <a:solidFill>
            <a:srgbClr val="EEDD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F. </a:t>
            </a:r>
            <a:r>
              <a:rPr lang="es-ES_tradnl" altLang="es-VE" sz="1600" dirty="0" err="1" smtClean="0">
                <a:latin typeface="Comic Sans MS" pitchFamily="66" charset="0"/>
              </a:rPr>
              <a:t>Posgangl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</a:p>
        </p:txBody>
      </p:sp>
      <p:sp>
        <p:nvSpPr>
          <p:cNvPr id="40996" name="Text Box 79"/>
          <p:cNvSpPr txBox="1">
            <a:spLocks noChangeArrowheads="1"/>
          </p:cNvSpPr>
          <p:nvPr/>
        </p:nvSpPr>
        <p:spPr bwMode="auto">
          <a:xfrm>
            <a:off x="7164388" y="404813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25009" name="Text Box 81"/>
          <p:cNvSpPr txBox="1">
            <a:spLocks noChangeArrowheads="1"/>
          </p:cNvSpPr>
          <p:nvPr/>
        </p:nvSpPr>
        <p:spPr bwMode="auto">
          <a:xfrm>
            <a:off x="468313" y="333375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Simpática</a:t>
            </a:r>
          </a:p>
        </p:txBody>
      </p:sp>
      <p:sp>
        <p:nvSpPr>
          <p:cNvPr id="40998" name="Text Box 86"/>
          <p:cNvSpPr txBox="1">
            <a:spLocks noChangeArrowheads="1"/>
          </p:cNvSpPr>
          <p:nvPr/>
        </p:nvSpPr>
        <p:spPr bwMode="auto">
          <a:xfrm>
            <a:off x="413385" y="1669049"/>
            <a:ext cx="1270272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cabeza, </a:t>
            </a:r>
            <a:endParaRPr lang="es-ES" altLang="es-VE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cuello </a:t>
            </a: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endParaRPr lang="es-ES" altLang="es-VE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vísceras </a:t>
            </a: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torácicas</a:t>
            </a:r>
          </a:p>
        </p:txBody>
      </p:sp>
      <p:sp>
        <p:nvSpPr>
          <p:cNvPr id="125015" name="Text Box 87"/>
          <p:cNvSpPr txBox="1">
            <a:spLocks noChangeArrowheads="1"/>
          </p:cNvSpPr>
          <p:nvPr/>
        </p:nvSpPr>
        <p:spPr bwMode="auto">
          <a:xfrm>
            <a:off x="6384667" y="1645236"/>
            <a:ext cx="2148345" cy="338554"/>
          </a:xfrm>
          <a:prstGeom prst="rect">
            <a:avLst/>
          </a:prstGeom>
          <a:solidFill>
            <a:srgbClr val="FFCDEA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T1-T5</a:t>
            </a: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00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41" name="Text Box 61"/>
          <p:cNvSpPr txBox="1">
            <a:spLocks noChangeArrowheads="1"/>
          </p:cNvSpPr>
          <p:nvPr/>
        </p:nvSpPr>
        <p:spPr bwMode="auto">
          <a:xfrm>
            <a:off x="2193732" y="5699323"/>
            <a:ext cx="1156086" cy="338554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smtClean="0">
                <a:latin typeface="Comic Sans MS" pitchFamily="66" charset="0"/>
              </a:rPr>
              <a:t>Efectores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42" name="Text Box 57"/>
          <p:cNvSpPr txBox="1">
            <a:spLocks noChangeArrowheads="1"/>
          </p:cNvSpPr>
          <p:nvPr/>
        </p:nvSpPr>
        <p:spPr bwMode="auto">
          <a:xfrm>
            <a:off x="2439352" y="4602163"/>
            <a:ext cx="939800" cy="527050"/>
          </a:xfrm>
          <a:prstGeom prst="rect">
            <a:avLst/>
          </a:prstGeom>
          <a:solidFill>
            <a:srgbClr val="EEDDFF"/>
          </a:solidFill>
          <a:ln w="9525">
            <a:solidFill>
              <a:srgbClr val="A74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Plexo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pulmonar</a:t>
            </a:r>
          </a:p>
        </p:txBody>
      </p:sp>
      <p:sp>
        <p:nvSpPr>
          <p:cNvPr id="43" name="Oval 59"/>
          <p:cNvSpPr>
            <a:spLocks noChangeArrowheads="1"/>
          </p:cNvSpPr>
          <p:nvPr/>
        </p:nvSpPr>
        <p:spPr bwMode="auto">
          <a:xfrm>
            <a:off x="4651375" y="4447268"/>
            <a:ext cx="431800" cy="647700"/>
          </a:xfrm>
          <a:prstGeom prst="ellipse">
            <a:avLst/>
          </a:prstGeom>
          <a:noFill/>
          <a:ln w="28575">
            <a:solidFill>
              <a:srgbClr val="A74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 flipV="1">
            <a:off x="3357563" y="4864100"/>
            <a:ext cx="1293812" cy="168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 animBg="1"/>
      <p:bldP spid="124936" grpId="0"/>
      <p:bldP spid="124960" grpId="0" animBg="1"/>
      <p:bldP spid="124961" grpId="0" animBg="1"/>
      <p:bldP spid="124962" grpId="0" animBg="1"/>
      <p:bldP spid="124963" grpId="0" animBg="1"/>
      <p:bldP spid="124964" grpId="0" animBg="1"/>
      <p:bldP spid="124965" grpId="0" animBg="1"/>
      <p:bldP spid="124966" grpId="0" animBg="1"/>
      <p:bldP spid="124967" grpId="0" animBg="1"/>
      <p:bldP spid="124968" grpId="0" animBg="1"/>
      <p:bldP spid="124973" grpId="0" animBg="1"/>
      <p:bldP spid="124974" grpId="0" animBg="1"/>
      <p:bldP spid="124975" grpId="0" animBg="1"/>
      <p:bldP spid="124977" grpId="0" animBg="1"/>
      <p:bldP spid="124981" grpId="0" animBg="1"/>
      <p:bldP spid="124982" grpId="0" animBg="1"/>
      <p:bldP spid="124983" grpId="0" animBg="1"/>
      <p:bldP spid="124992" grpId="0" animBg="1"/>
      <p:bldP spid="124993" grpId="0"/>
      <p:bldP spid="124994" grpId="0"/>
      <p:bldP spid="124995" grpId="0"/>
      <p:bldP spid="124996" grpId="0"/>
      <p:bldP spid="124997" grpId="0" animBg="1"/>
      <p:bldP spid="125000" grpId="0" animBg="1"/>
      <p:bldP spid="125003" grpId="0" animBg="1"/>
      <p:bldP spid="4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SNA simp dibujo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73025"/>
            <a:ext cx="3916363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5649913" y="2449513"/>
            <a:ext cx="288925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5578475" y="2449513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9034" name="Text Box 10"/>
          <p:cNvSpPr txBox="1">
            <a:spLocks noChangeArrowheads="1"/>
          </p:cNvSpPr>
          <p:nvPr/>
        </p:nvSpPr>
        <p:spPr bwMode="auto">
          <a:xfrm>
            <a:off x="5580063" y="2592388"/>
            <a:ext cx="415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T5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5580063" y="3224213"/>
            <a:ext cx="415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99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T9</a:t>
            </a: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5580063" y="3411538"/>
            <a:ext cx="52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CC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T10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5580063" y="3573463"/>
            <a:ext cx="52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CC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T11</a:t>
            </a: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5580063" y="3860800"/>
            <a:ext cx="52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FF0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T12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5580063" y="4060825"/>
            <a:ext cx="390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L1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5580063" y="4292600"/>
            <a:ext cx="390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L2</a:t>
            </a:r>
          </a:p>
        </p:txBody>
      </p:sp>
      <p:sp>
        <p:nvSpPr>
          <p:cNvPr id="129047" name="Text Box 23"/>
          <p:cNvSpPr txBox="1">
            <a:spLocks noChangeArrowheads="1"/>
          </p:cNvSpPr>
          <p:nvPr/>
        </p:nvSpPr>
        <p:spPr bwMode="auto">
          <a:xfrm>
            <a:off x="6443663" y="3068638"/>
            <a:ext cx="1747837" cy="457200"/>
          </a:xfrm>
          <a:prstGeom prst="rect">
            <a:avLst/>
          </a:prstGeom>
          <a:solidFill>
            <a:srgbClr val="FFB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N. Esplácnico  mayor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T5-T9</a:t>
            </a:r>
          </a:p>
        </p:txBody>
      </p:sp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6443663" y="3573463"/>
            <a:ext cx="1744662" cy="457200"/>
          </a:xfrm>
          <a:prstGeom prst="rect">
            <a:avLst/>
          </a:prstGeom>
          <a:solidFill>
            <a:srgbClr val="FFDC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N. Esplácnico  menor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T10-T11</a:t>
            </a: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6443663" y="4076700"/>
            <a:ext cx="1744662" cy="457200"/>
          </a:xfrm>
          <a:prstGeom prst="rect">
            <a:avLst/>
          </a:prstGeom>
          <a:solidFill>
            <a:srgbClr val="FFF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N. Esplácnico  menor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T12</a:t>
            </a:r>
          </a:p>
        </p:txBody>
      </p:sp>
      <p:sp>
        <p:nvSpPr>
          <p:cNvPr id="129050" name="Text Box 26"/>
          <p:cNvSpPr txBox="1">
            <a:spLocks noChangeArrowheads="1"/>
          </p:cNvSpPr>
          <p:nvPr/>
        </p:nvSpPr>
        <p:spPr bwMode="auto">
          <a:xfrm>
            <a:off x="6372225" y="5013325"/>
            <a:ext cx="1838325" cy="457200"/>
          </a:xfrm>
          <a:prstGeom prst="rect">
            <a:avLst/>
          </a:prstGeom>
          <a:solidFill>
            <a:srgbClr val="FFC00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N. Esplácnico  Lumbar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L1-L2</a:t>
            </a:r>
          </a:p>
        </p:txBody>
      </p:sp>
      <p:sp>
        <p:nvSpPr>
          <p:cNvPr id="42000" name="Line 30"/>
          <p:cNvSpPr>
            <a:spLocks noChangeShapeType="1"/>
          </p:cNvSpPr>
          <p:nvPr/>
        </p:nvSpPr>
        <p:spPr bwMode="auto">
          <a:xfrm flipV="1">
            <a:off x="4140200" y="3357563"/>
            <a:ext cx="2303463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1" name="Line 31"/>
          <p:cNvSpPr>
            <a:spLocks noChangeShapeType="1"/>
          </p:cNvSpPr>
          <p:nvPr/>
        </p:nvSpPr>
        <p:spPr bwMode="auto">
          <a:xfrm flipV="1">
            <a:off x="4284663" y="3716338"/>
            <a:ext cx="2232025" cy="433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2" name="Line 32"/>
          <p:cNvSpPr>
            <a:spLocks noChangeShapeType="1"/>
          </p:cNvSpPr>
          <p:nvPr/>
        </p:nvSpPr>
        <p:spPr bwMode="auto">
          <a:xfrm flipV="1">
            <a:off x="4284663" y="4292600"/>
            <a:ext cx="2087562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3" name="Line 33"/>
          <p:cNvSpPr>
            <a:spLocks noChangeShapeType="1"/>
          </p:cNvSpPr>
          <p:nvPr/>
        </p:nvSpPr>
        <p:spPr bwMode="auto">
          <a:xfrm>
            <a:off x="4572000" y="4868863"/>
            <a:ext cx="1800225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8" name="Text Box 34"/>
          <p:cNvSpPr txBox="1">
            <a:spLocks noChangeArrowheads="1"/>
          </p:cNvSpPr>
          <p:nvPr/>
        </p:nvSpPr>
        <p:spPr bwMode="auto">
          <a:xfrm>
            <a:off x="6352917" y="2542759"/>
            <a:ext cx="2088902" cy="338554"/>
          </a:xfrm>
          <a:prstGeom prst="rect">
            <a:avLst/>
          </a:prstGeom>
          <a:solidFill>
            <a:srgbClr val="FFCDEA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Pregangl.T5-L2</a:t>
            </a: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9059" name="AutoShape 35"/>
          <p:cNvSpPr>
            <a:spLocks/>
          </p:cNvSpPr>
          <p:nvPr/>
        </p:nvSpPr>
        <p:spPr bwMode="auto">
          <a:xfrm rot="10800000">
            <a:off x="2268538" y="3644900"/>
            <a:ext cx="358775" cy="1368425"/>
          </a:xfrm>
          <a:prstGeom prst="rightBrace">
            <a:avLst>
              <a:gd name="adj1" fmla="val 31785"/>
              <a:gd name="adj2" fmla="val 48894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9064" name="Text Box 40"/>
          <p:cNvSpPr txBox="1">
            <a:spLocks noChangeArrowheads="1"/>
          </p:cNvSpPr>
          <p:nvPr/>
        </p:nvSpPr>
        <p:spPr bwMode="auto">
          <a:xfrm>
            <a:off x="5580063" y="1784350"/>
            <a:ext cx="401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solidFill>
                  <a:srgbClr val="FF61B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C8</a:t>
            </a:r>
          </a:p>
        </p:txBody>
      </p:sp>
      <p:sp>
        <p:nvSpPr>
          <p:cNvPr id="129066" name="Text Box 42"/>
          <p:cNvSpPr txBox="1">
            <a:spLocks noChangeArrowheads="1"/>
          </p:cNvSpPr>
          <p:nvPr/>
        </p:nvSpPr>
        <p:spPr bwMode="auto">
          <a:xfrm>
            <a:off x="381000" y="4076700"/>
            <a:ext cx="1887538" cy="425450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G. preaórticos</a:t>
            </a:r>
          </a:p>
        </p:txBody>
      </p:sp>
      <p:sp>
        <p:nvSpPr>
          <p:cNvPr id="42008" name="Line 44"/>
          <p:cNvSpPr>
            <a:spLocks noChangeShapeType="1"/>
          </p:cNvSpPr>
          <p:nvPr/>
        </p:nvSpPr>
        <p:spPr bwMode="auto">
          <a:xfrm>
            <a:off x="2411413" y="34290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9" name="Oval 52"/>
          <p:cNvSpPr>
            <a:spLocks noChangeArrowheads="1"/>
          </p:cNvSpPr>
          <p:nvPr/>
        </p:nvSpPr>
        <p:spPr bwMode="auto">
          <a:xfrm>
            <a:off x="3635375" y="3068638"/>
            <a:ext cx="1189038" cy="208915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9079" name="Text Box 55"/>
          <p:cNvSpPr txBox="1">
            <a:spLocks noChangeArrowheads="1"/>
          </p:cNvSpPr>
          <p:nvPr/>
        </p:nvSpPr>
        <p:spPr bwMode="auto">
          <a:xfrm>
            <a:off x="7164388" y="404813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42014" name="Text Box 60"/>
          <p:cNvSpPr txBox="1">
            <a:spLocks noChangeArrowheads="1"/>
          </p:cNvSpPr>
          <p:nvPr/>
        </p:nvSpPr>
        <p:spPr bwMode="auto">
          <a:xfrm>
            <a:off x="1080848" y="3087567"/>
            <a:ext cx="1305165" cy="584775"/>
          </a:xfrm>
          <a:prstGeom prst="rect">
            <a:avLst/>
          </a:prstGeom>
          <a:solidFill>
            <a:srgbClr val="E2C5A8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suprarrenal</a:t>
            </a:r>
          </a:p>
        </p:txBody>
      </p:sp>
      <p:sp>
        <p:nvSpPr>
          <p:cNvPr id="42015" name="Text Box 62"/>
          <p:cNvSpPr txBox="1">
            <a:spLocks noChangeArrowheads="1"/>
          </p:cNvSpPr>
          <p:nvPr/>
        </p:nvSpPr>
        <p:spPr bwMode="auto">
          <a:xfrm>
            <a:off x="522911" y="476250"/>
            <a:ext cx="1972015" cy="892552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PREvertebrales</a:t>
            </a:r>
            <a:r>
              <a:rPr lang="es-ES" altLang="es-VE" sz="1600" dirty="0" smtClean="0">
                <a:latin typeface="Comic Sans MS" pitchFamily="66" charset="0"/>
              </a:rPr>
              <a:t> </a:t>
            </a:r>
            <a:r>
              <a:rPr lang="es-ES" altLang="es-VE" sz="1600" dirty="0">
                <a:latin typeface="Comic Sans MS" pitchFamily="66" charset="0"/>
              </a:rPr>
              <a:t>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latin typeface="Comic Sans MS" pitchFamily="66" charset="0"/>
              </a:rPr>
              <a:t>Preaórticos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42016" name="Text Box 63"/>
          <p:cNvSpPr txBox="1">
            <a:spLocks noChangeArrowheads="1"/>
          </p:cNvSpPr>
          <p:nvPr/>
        </p:nvSpPr>
        <p:spPr bwMode="auto">
          <a:xfrm>
            <a:off x="522911" y="1464129"/>
            <a:ext cx="1503938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vísceras </a:t>
            </a:r>
            <a:endParaRPr lang="es-ES" altLang="es-VE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abdominales</a:t>
            </a:r>
            <a:endParaRPr lang="es-ES" alt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" alt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pélvicas</a:t>
            </a:r>
          </a:p>
        </p:txBody>
      </p:sp>
      <p:sp>
        <p:nvSpPr>
          <p:cNvPr id="4201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31" name="Text Box 60"/>
          <p:cNvSpPr txBox="1">
            <a:spLocks noChangeArrowheads="1"/>
          </p:cNvSpPr>
          <p:nvPr/>
        </p:nvSpPr>
        <p:spPr bwMode="auto">
          <a:xfrm>
            <a:off x="5291057" y="5867278"/>
            <a:ext cx="968535" cy="5847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espinal</a:t>
            </a:r>
          </a:p>
        </p:txBody>
      </p:sp>
      <p:sp>
        <p:nvSpPr>
          <p:cNvPr id="32" name="Text Box 61"/>
          <p:cNvSpPr txBox="1">
            <a:spLocks noChangeArrowheads="1"/>
          </p:cNvSpPr>
          <p:nvPr/>
        </p:nvSpPr>
        <p:spPr bwMode="auto">
          <a:xfrm>
            <a:off x="4284663" y="5943600"/>
            <a:ext cx="10038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Cadena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err="1" smtClean="0">
                <a:latin typeface="Comic Sans MS" pitchFamily="66" charset="0"/>
              </a:rPr>
              <a:t>Paravert</a:t>
            </a:r>
            <a:r>
              <a:rPr lang="es-ES" altLang="es-VE" sz="1400" dirty="0" smtClean="0">
                <a:latin typeface="Comic Sans MS" pitchFamily="66" charset="0"/>
              </a:rPr>
              <a:t>.</a:t>
            </a:r>
            <a:endParaRPr lang="es-ES" altLang="es-VE" sz="1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29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129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8" grpId="0"/>
      <p:bldP spid="129039" grpId="0"/>
      <p:bldP spid="129040" grpId="0"/>
      <p:bldP spid="129041" grpId="0"/>
      <p:bldP spid="129042" grpId="0"/>
      <p:bldP spid="129043" grpId="0"/>
      <p:bldP spid="129047" grpId="0" animBg="1"/>
      <p:bldP spid="129048" grpId="0" animBg="1"/>
      <p:bldP spid="129049" grpId="0" animBg="1"/>
      <p:bldP spid="129050" grpId="0" animBg="1"/>
      <p:bldP spid="129059" grpId="0" animBg="1"/>
      <p:bldP spid="12906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NA simp dibujo 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66688"/>
            <a:ext cx="3916362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6515100" y="2133600"/>
            <a:ext cx="288925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6443663" y="2133600"/>
            <a:ext cx="730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6461125" y="2636838"/>
            <a:ext cx="449263" cy="33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T5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443663" y="2997200"/>
            <a:ext cx="449262" cy="33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T7</a:t>
            </a:r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6443663" y="3333750"/>
            <a:ext cx="449262" cy="336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T9</a:t>
            </a:r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6446838" y="3740150"/>
            <a:ext cx="577402" cy="3385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6524750" y="4077072"/>
            <a:ext cx="423514" cy="3385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L1</a:t>
            </a:r>
          </a:p>
        </p:txBody>
      </p:sp>
      <p:sp>
        <p:nvSpPr>
          <p:cNvPr id="45071" name="Text Box 23"/>
          <p:cNvSpPr txBox="1">
            <a:spLocks noChangeArrowheads="1"/>
          </p:cNvSpPr>
          <p:nvPr/>
        </p:nvSpPr>
        <p:spPr bwMode="auto">
          <a:xfrm>
            <a:off x="2484438" y="3792538"/>
            <a:ext cx="935037" cy="284162"/>
          </a:xfrm>
          <a:prstGeom prst="rect">
            <a:avLst/>
          </a:prstGeom>
          <a:solidFill>
            <a:srgbClr val="FF9966"/>
          </a:solidFill>
          <a:ln w="9525">
            <a:solidFill>
              <a:srgbClr val="FF742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G. Celíaco</a:t>
            </a:r>
          </a:p>
        </p:txBody>
      </p:sp>
      <p:sp>
        <p:nvSpPr>
          <p:cNvPr id="45072" name="Text Box 24"/>
          <p:cNvSpPr txBox="1">
            <a:spLocks noChangeArrowheads="1"/>
          </p:cNvSpPr>
          <p:nvPr/>
        </p:nvSpPr>
        <p:spPr bwMode="auto">
          <a:xfrm>
            <a:off x="2150064" y="4292600"/>
            <a:ext cx="1322798" cy="461665"/>
          </a:xfrm>
          <a:prstGeom prst="rect">
            <a:avLst/>
          </a:prstGeom>
          <a:solidFill>
            <a:srgbClr val="FFCC66"/>
          </a:solidFill>
          <a:ln w="9525">
            <a:solidFill>
              <a:srgbClr val="FF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G. </a:t>
            </a:r>
            <a:r>
              <a:rPr lang="es-ES_tradnl" altLang="es-VE" sz="1200" dirty="0" smtClean="0">
                <a:latin typeface="Comic Sans MS" pitchFamily="66" charset="0"/>
              </a:rPr>
              <a:t>Mesentérico</a:t>
            </a:r>
            <a:endParaRPr lang="es-ES_tradnl" altLang="es-VE" sz="120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 superior</a:t>
            </a:r>
          </a:p>
        </p:txBody>
      </p:sp>
      <p:sp>
        <p:nvSpPr>
          <p:cNvPr id="45073" name="Text Box 25"/>
          <p:cNvSpPr txBox="1">
            <a:spLocks noChangeArrowheads="1"/>
          </p:cNvSpPr>
          <p:nvPr/>
        </p:nvSpPr>
        <p:spPr bwMode="auto">
          <a:xfrm>
            <a:off x="2051050" y="4868863"/>
            <a:ext cx="1387475" cy="466725"/>
          </a:xfrm>
          <a:prstGeom prst="rect">
            <a:avLst/>
          </a:prstGeom>
          <a:solidFill>
            <a:srgbClr val="CCCC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G. Mesentérico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inferior</a:t>
            </a:r>
          </a:p>
        </p:txBody>
      </p:sp>
      <p:sp>
        <p:nvSpPr>
          <p:cNvPr id="45074" name="Line 30"/>
          <p:cNvSpPr>
            <a:spLocks noChangeShapeType="1"/>
          </p:cNvSpPr>
          <p:nvPr/>
        </p:nvSpPr>
        <p:spPr bwMode="auto">
          <a:xfrm>
            <a:off x="3348038" y="3933825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75" name="Line 31"/>
          <p:cNvSpPr>
            <a:spLocks noChangeShapeType="1"/>
          </p:cNvSpPr>
          <p:nvPr/>
        </p:nvSpPr>
        <p:spPr bwMode="auto">
          <a:xfrm flipV="1">
            <a:off x="3203575" y="4508500"/>
            <a:ext cx="504825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76" name="Line 32"/>
          <p:cNvSpPr>
            <a:spLocks noChangeShapeType="1"/>
          </p:cNvSpPr>
          <p:nvPr/>
        </p:nvSpPr>
        <p:spPr bwMode="auto">
          <a:xfrm>
            <a:off x="3276600" y="5084763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81" name="Text Box 33"/>
          <p:cNvSpPr txBox="1">
            <a:spLocks noChangeArrowheads="1"/>
          </p:cNvSpPr>
          <p:nvPr/>
        </p:nvSpPr>
        <p:spPr bwMode="auto">
          <a:xfrm>
            <a:off x="935038" y="5926138"/>
            <a:ext cx="2092325" cy="314325"/>
          </a:xfrm>
          <a:prstGeom prst="rect">
            <a:avLst/>
          </a:prstGeom>
          <a:solidFill>
            <a:srgbClr val="FEE6F4"/>
          </a:solidFill>
          <a:ln w="9525">
            <a:solidFill>
              <a:srgbClr val="A74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Plexo hipogástrico sup</a:t>
            </a:r>
          </a:p>
        </p:txBody>
      </p:sp>
      <p:sp>
        <p:nvSpPr>
          <p:cNvPr id="130082" name="Line 34"/>
          <p:cNvSpPr>
            <a:spLocks noChangeShapeType="1"/>
          </p:cNvSpPr>
          <p:nvPr/>
        </p:nvSpPr>
        <p:spPr bwMode="auto">
          <a:xfrm flipV="1">
            <a:off x="2987675" y="5589588"/>
            <a:ext cx="719138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83" name="Line 35"/>
          <p:cNvSpPr>
            <a:spLocks noChangeShapeType="1"/>
          </p:cNvSpPr>
          <p:nvPr/>
        </p:nvSpPr>
        <p:spPr bwMode="auto">
          <a:xfrm flipV="1">
            <a:off x="2987675" y="5949950"/>
            <a:ext cx="1079500" cy="71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84" name="Text Box 36"/>
          <p:cNvSpPr txBox="1">
            <a:spLocks noChangeArrowheads="1"/>
          </p:cNvSpPr>
          <p:nvPr/>
        </p:nvSpPr>
        <p:spPr bwMode="auto">
          <a:xfrm>
            <a:off x="1693093" y="5491748"/>
            <a:ext cx="1390124" cy="338554"/>
          </a:xfrm>
          <a:prstGeom prst="rect">
            <a:avLst/>
          </a:prstGeom>
          <a:solidFill>
            <a:srgbClr val="FFC9D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130087" name="Line 39"/>
          <p:cNvSpPr>
            <a:spLocks noChangeShapeType="1"/>
          </p:cNvSpPr>
          <p:nvPr/>
        </p:nvSpPr>
        <p:spPr bwMode="auto">
          <a:xfrm flipV="1">
            <a:off x="3059113" y="5300663"/>
            <a:ext cx="936625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95" name="Line 47"/>
          <p:cNvSpPr>
            <a:spLocks noChangeShapeType="1"/>
          </p:cNvSpPr>
          <p:nvPr/>
        </p:nvSpPr>
        <p:spPr bwMode="auto">
          <a:xfrm flipV="1">
            <a:off x="3059113" y="5300663"/>
            <a:ext cx="649287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96" name="Line 48"/>
          <p:cNvSpPr>
            <a:spLocks noChangeShapeType="1"/>
          </p:cNvSpPr>
          <p:nvPr/>
        </p:nvSpPr>
        <p:spPr bwMode="auto">
          <a:xfrm flipV="1">
            <a:off x="3059113" y="4005263"/>
            <a:ext cx="865187" cy="1655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97" name="Line 49"/>
          <p:cNvSpPr>
            <a:spLocks noChangeShapeType="1"/>
          </p:cNvSpPr>
          <p:nvPr/>
        </p:nvSpPr>
        <p:spPr bwMode="auto">
          <a:xfrm flipV="1">
            <a:off x="3059113" y="4652963"/>
            <a:ext cx="792162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85" name="Text Box 52"/>
          <p:cNvSpPr txBox="1">
            <a:spLocks noChangeArrowheads="1"/>
          </p:cNvSpPr>
          <p:nvPr/>
        </p:nvSpPr>
        <p:spPr bwMode="auto">
          <a:xfrm>
            <a:off x="7164388" y="476250"/>
            <a:ext cx="1427162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45086" name="Text Box 54"/>
          <p:cNvSpPr txBox="1">
            <a:spLocks noChangeArrowheads="1"/>
          </p:cNvSpPr>
          <p:nvPr/>
        </p:nvSpPr>
        <p:spPr bwMode="auto">
          <a:xfrm>
            <a:off x="295354" y="798209"/>
            <a:ext cx="1972015" cy="892552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PREvertebrales</a:t>
            </a:r>
            <a:r>
              <a:rPr lang="es-ES" altLang="es-VE" sz="1600" dirty="0" smtClean="0">
                <a:latin typeface="Comic Sans MS" pitchFamily="66" charset="0"/>
              </a:rPr>
              <a:t> </a:t>
            </a:r>
            <a:r>
              <a:rPr lang="es-ES" altLang="es-VE" sz="1600" dirty="0">
                <a:latin typeface="Comic Sans MS" pitchFamily="66" charset="0"/>
              </a:rPr>
              <a:t>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PREaórticos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130103" name="Text Box 55"/>
          <p:cNvSpPr txBox="1">
            <a:spLocks noChangeArrowheads="1"/>
          </p:cNvSpPr>
          <p:nvPr/>
        </p:nvSpPr>
        <p:spPr bwMode="auto">
          <a:xfrm>
            <a:off x="273905" y="276195"/>
            <a:ext cx="24112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Simpática</a:t>
            </a:r>
          </a:p>
        </p:txBody>
      </p:sp>
      <p:sp>
        <p:nvSpPr>
          <p:cNvPr id="130105" name="Text Box 57"/>
          <p:cNvSpPr txBox="1">
            <a:spLocks noChangeArrowheads="1"/>
          </p:cNvSpPr>
          <p:nvPr/>
        </p:nvSpPr>
        <p:spPr bwMode="auto">
          <a:xfrm>
            <a:off x="378905" y="4149725"/>
            <a:ext cx="13446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vísceras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abdominales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pélvicas</a:t>
            </a:r>
          </a:p>
        </p:txBody>
      </p:sp>
      <p:sp>
        <p:nvSpPr>
          <p:cNvPr id="130106" name="Text Box 58"/>
          <p:cNvSpPr txBox="1">
            <a:spLocks noChangeArrowheads="1"/>
          </p:cNvSpPr>
          <p:nvPr/>
        </p:nvSpPr>
        <p:spPr bwMode="auto">
          <a:xfrm>
            <a:off x="7031497" y="3160425"/>
            <a:ext cx="1157689" cy="584775"/>
          </a:xfrm>
          <a:prstGeom prst="rect">
            <a:avLst/>
          </a:prstGeom>
          <a:solidFill>
            <a:srgbClr val="FFCDEA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Pregl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T5-L2</a:t>
            </a: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090" name="Line 59"/>
          <p:cNvSpPr>
            <a:spLocks noChangeShapeType="1"/>
          </p:cNvSpPr>
          <p:nvPr/>
        </p:nvSpPr>
        <p:spPr bwMode="auto">
          <a:xfrm>
            <a:off x="3275013" y="3476625"/>
            <a:ext cx="792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91" name="Text Box 60"/>
          <p:cNvSpPr txBox="1">
            <a:spLocks noChangeArrowheads="1"/>
          </p:cNvSpPr>
          <p:nvPr/>
        </p:nvSpPr>
        <p:spPr bwMode="auto">
          <a:xfrm>
            <a:off x="2109788" y="3189288"/>
            <a:ext cx="1165225" cy="527050"/>
          </a:xfrm>
          <a:prstGeom prst="rect">
            <a:avLst/>
          </a:prstGeom>
          <a:solidFill>
            <a:srgbClr val="E2C5A8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suprarrenal</a:t>
            </a:r>
          </a:p>
        </p:txBody>
      </p:sp>
      <p:sp>
        <p:nvSpPr>
          <p:cNvPr id="130109" name="AutoShape 61"/>
          <p:cNvSpPr>
            <a:spLocks/>
          </p:cNvSpPr>
          <p:nvPr/>
        </p:nvSpPr>
        <p:spPr bwMode="auto">
          <a:xfrm rot="10800000">
            <a:off x="1763713" y="3860800"/>
            <a:ext cx="287337" cy="1439863"/>
          </a:xfrm>
          <a:prstGeom prst="rightBrace">
            <a:avLst>
              <a:gd name="adj1" fmla="val 45958"/>
              <a:gd name="adj2" fmla="val 48894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5093" name="Text Box 4"/>
          <p:cNvSpPr txBox="1">
            <a:spLocks noChangeArrowheads="1"/>
          </p:cNvSpPr>
          <p:nvPr/>
        </p:nvSpPr>
        <p:spPr bwMode="auto">
          <a:xfrm>
            <a:off x="70341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33" name="Text Box 60"/>
          <p:cNvSpPr txBox="1">
            <a:spLocks noChangeArrowheads="1"/>
          </p:cNvSpPr>
          <p:nvPr/>
        </p:nvSpPr>
        <p:spPr bwMode="auto">
          <a:xfrm>
            <a:off x="6201488" y="6083300"/>
            <a:ext cx="870751" cy="52322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Médula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espinal</a:t>
            </a:r>
          </a:p>
        </p:txBody>
      </p:sp>
      <p:sp>
        <p:nvSpPr>
          <p:cNvPr id="34" name="Text Box 61"/>
          <p:cNvSpPr txBox="1">
            <a:spLocks noChangeArrowheads="1"/>
          </p:cNvSpPr>
          <p:nvPr/>
        </p:nvSpPr>
        <p:spPr bwMode="auto">
          <a:xfrm>
            <a:off x="5139177" y="6078349"/>
            <a:ext cx="10038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Cadena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err="1" smtClean="0">
                <a:latin typeface="Comic Sans MS" pitchFamily="66" charset="0"/>
              </a:rPr>
              <a:t>Paravert</a:t>
            </a:r>
            <a:r>
              <a:rPr lang="es-ES" altLang="es-VE" sz="1400" dirty="0" smtClean="0">
                <a:latin typeface="Comic Sans MS" pitchFamily="66" charset="0"/>
              </a:rPr>
              <a:t>.</a:t>
            </a:r>
            <a:endParaRPr lang="es-ES" altLang="es-VE" sz="1400" dirty="0">
              <a:latin typeface="Comic Sans MS" pitchFamily="66" charset="0"/>
            </a:endParaRPr>
          </a:p>
        </p:txBody>
      </p:sp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320601" y="3860800"/>
            <a:ext cx="1372492" cy="338554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G.</a:t>
            </a:r>
            <a:r>
              <a:rPr lang="es-ES_tradnl" altLang="es-VE" sz="1600" dirty="0">
                <a:latin typeface="Comic Sans MS" pitchFamily="66" charset="0"/>
              </a:rPr>
              <a:t> </a:t>
            </a:r>
            <a:r>
              <a:rPr lang="es-ES_tradnl" altLang="es-VE" sz="1600" dirty="0" err="1" smtClean="0">
                <a:latin typeface="Comic Sans MS" pitchFamily="66" charset="0"/>
              </a:rPr>
              <a:t>PREvert</a:t>
            </a:r>
            <a:r>
              <a:rPr lang="es-ES_tradnl" altLang="es-VE" sz="1600" dirty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81" grpId="0" animBg="1"/>
      <p:bldP spid="130082" grpId="0" animBg="1"/>
      <p:bldP spid="130083" grpId="0" animBg="1"/>
      <p:bldP spid="130084" grpId="0" animBg="1"/>
      <p:bldP spid="130087" grpId="0" animBg="1"/>
      <p:bldP spid="130095" grpId="0" animBg="1"/>
      <p:bldP spid="130096" grpId="0" animBg="1"/>
      <p:bldP spid="130097" grpId="0" animBg="1"/>
      <p:bldP spid="130105" grpId="0"/>
      <p:bldP spid="130109" grpId="0" animBg="1"/>
      <p:bldP spid="3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451474" y="908050"/>
            <a:ext cx="1972015" cy="892552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PREvertebrales</a:t>
            </a:r>
            <a:r>
              <a:rPr lang="es-ES" altLang="es-VE" sz="1600" dirty="0" smtClean="0">
                <a:latin typeface="Comic Sans MS" pitchFamily="66" charset="0"/>
              </a:rPr>
              <a:t> </a:t>
            </a:r>
            <a:r>
              <a:rPr lang="es-ES" altLang="es-VE" sz="1600" dirty="0">
                <a:latin typeface="Comic Sans MS" pitchFamily="66" charset="0"/>
              </a:rPr>
              <a:t>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latin typeface="Comic Sans MS" pitchFamily="66" charset="0"/>
              </a:rPr>
              <a:t>Preaórticos</a:t>
            </a:r>
            <a:endParaRPr lang="es-ES" altLang="es-VE" sz="1600" dirty="0">
              <a:latin typeface="Comic Sans MS" pitchFamily="66" charset="0"/>
            </a:endParaRPr>
          </a:p>
        </p:txBody>
      </p:sp>
      <p:pic>
        <p:nvPicPr>
          <p:cNvPr id="43011" name="Picture 6" descr="ganglios prevertebrales Fox h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" r="5995" b="3844"/>
          <a:stretch>
            <a:fillRect/>
          </a:stretch>
        </p:blipFill>
        <p:spPr bwMode="auto">
          <a:xfrm>
            <a:off x="3635375" y="512763"/>
            <a:ext cx="44132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475570" y="2523837"/>
            <a:ext cx="2852737" cy="1069975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Celíaco T5-T9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Mesentérico sup. T7-L1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Renal T12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Mesentérico inf. T9-T10</a:t>
            </a:r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7667625" y="1196975"/>
            <a:ext cx="1186543" cy="338554"/>
          </a:xfrm>
          <a:prstGeom prst="rect">
            <a:avLst/>
          </a:prstGeom>
          <a:solidFill>
            <a:srgbClr val="E7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Celíaco</a:t>
            </a:r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2815763" y="1268413"/>
            <a:ext cx="1704313" cy="584775"/>
          </a:xfrm>
          <a:prstGeom prst="rect">
            <a:avLst/>
          </a:prstGeom>
          <a:solidFill>
            <a:srgbClr val="E7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Mesentérico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superior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7351250" y="3301425"/>
            <a:ext cx="1704313" cy="584775"/>
          </a:xfrm>
          <a:prstGeom prst="rect">
            <a:avLst/>
          </a:prstGeom>
          <a:solidFill>
            <a:srgbClr val="E7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G. Mesentérico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inferior</a:t>
            </a:r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7518400" y="2438400"/>
            <a:ext cx="1471878" cy="584775"/>
          </a:xfrm>
          <a:prstGeom prst="rect">
            <a:avLst/>
          </a:prstGeom>
          <a:solidFill>
            <a:srgbClr val="E7FF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Plexo </a:t>
            </a:r>
            <a:r>
              <a:rPr lang="es-ES_tradnl" altLang="es-VE" sz="1600" dirty="0" smtClean="0">
                <a:latin typeface="Comic Sans MS" pitchFamily="66" charset="0"/>
              </a:rPr>
              <a:t>aórtico</a:t>
            </a:r>
            <a:endParaRPr lang="es-ES_tradnl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Plexo renal</a:t>
            </a:r>
          </a:p>
        </p:txBody>
      </p:sp>
      <p:sp>
        <p:nvSpPr>
          <p:cNvPr id="207884" name="Text Box 12"/>
          <p:cNvSpPr txBox="1">
            <a:spLocks noChangeArrowheads="1"/>
          </p:cNvSpPr>
          <p:nvPr/>
        </p:nvSpPr>
        <p:spPr bwMode="auto">
          <a:xfrm>
            <a:off x="2700338" y="5589588"/>
            <a:ext cx="15224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C. Simpática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pélvica</a:t>
            </a:r>
          </a:p>
        </p:txBody>
      </p:sp>
      <p:sp>
        <p:nvSpPr>
          <p:cNvPr id="207885" name="Oval 13"/>
          <p:cNvSpPr>
            <a:spLocks noChangeArrowheads="1"/>
          </p:cNvSpPr>
          <p:nvPr/>
        </p:nvSpPr>
        <p:spPr bwMode="auto">
          <a:xfrm>
            <a:off x="5867400" y="1196975"/>
            <a:ext cx="504825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86" name="Oval 14"/>
          <p:cNvSpPr>
            <a:spLocks noChangeArrowheads="1"/>
          </p:cNvSpPr>
          <p:nvPr/>
        </p:nvSpPr>
        <p:spPr bwMode="auto">
          <a:xfrm>
            <a:off x="5940425" y="1773238"/>
            <a:ext cx="504825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87" name="Oval 15"/>
          <p:cNvSpPr>
            <a:spLocks noChangeArrowheads="1"/>
          </p:cNvSpPr>
          <p:nvPr/>
        </p:nvSpPr>
        <p:spPr bwMode="auto">
          <a:xfrm>
            <a:off x="6659563" y="2276475"/>
            <a:ext cx="504825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88" name="Oval 16"/>
          <p:cNvSpPr>
            <a:spLocks noChangeArrowheads="1"/>
          </p:cNvSpPr>
          <p:nvPr/>
        </p:nvSpPr>
        <p:spPr bwMode="auto">
          <a:xfrm>
            <a:off x="5867400" y="2708275"/>
            <a:ext cx="504825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89" name="Oval 17"/>
          <p:cNvSpPr>
            <a:spLocks noChangeArrowheads="1"/>
          </p:cNvSpPr>
          <p:nvPr/>
        </p:nvSpPr>
        <p:spPr bwMode="auto">
          <a:xfrm>
            <a:off x="5940425" y="3248025"/>
            <a:ext cx="504825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90" name="Oval 18"/>
          <p:cNvSpPr>
            <a:spLocks noChangeArrowheads="1"/>
          </p:cNvSpPr>
          <p:nvPr/>
        </p:nvSpPr>
        <p:spPr bwMode="auto">
          <a:xfrm>
            <a:off x="5219700" y="5805488"/>
            <a:ext cx="504825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395288" y="20605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468313" y="404813"/>
            <a:ext cx="23622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Simpática</a:t>
            </a:r>
          </a:p>
        </p:txBody>
      </p:sp>
      <p:sp>
        <p:nvSpPr>
          <p:cNvPr id="4302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9" grpId="0" animBg="1"/>
      <p:bldP spid="207880" grpId="0" animBg="1"/>
      <p:bldP spid="207881" grpId="0" animBg="1"/>
      <p:bldP spid="207882" grpId="0" animBg="1"/>
      <p:bldP spid="207883" grpId="0" animBg="1"/>
      <p:bldP spid="207884" grpId="0"/>
      <p:bldP spid="207885" grpId="0" animBg="1"/>
      <p:bldP spid="207886" grpId="0" animBg="1"/>
      <p:bldP spid="207887" grpId="0" animBg="1"/>
      <p:bldP spid="207888" grpId="0" animBg="1"/>
      <p:bldP spid="207889" grpId="0" animBg="1"/>
      <p:bldP spid="20789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900" name="Group 4"/>
          <p:cNvGrpSpPr>
            <a:grpSpLocks/>
          </p:cNvGrpSpPr>
          <p:nvPr/>
        </p:nvGrpSpPr>
        <p:grpSpPr bwMode="auto">
          <a:xfrm>
            <a:off x="899592" y="908050"/>
            <a:ext cx="7343775" cy="5040313"/>
            <a:chOff x="567" y="391"/>
            <a:chExt cx="4626" cy="3175"/>
          </a:xfrm>
        </p:grpSpPr>
        <p:pic>
          <p:nvPicPr>
            <p:cNvPr id="44059" name="Picture 5" descr="cadena ganglionar Fox 2 h"/>
            <p:cNvPicPr>
              <a:picLocks noChangeAspect="1" noChangeArrowheads="1"/>
            </p:cNvPicPr>
            <p:nvPr/>
          </p:nvPicPr>
          <p:blipFill>
            <a:blip r:embed="rId2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" r="4053" b="3792"/>
            <a:stretch>
              <a:fillRect/>
            </a:stretch>
          </p:blipFill>
          <p:spPr bwMode="auto">
            <a:xfrm>
              <a:off x="606" y="482"/>
              <a:ext cx="4547" cy="2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60" name="Rectangle 6"/>
            <p:cNvSpPr>
              <a:spLocks noChangeArrowheads="1"/>
            </p:cNvSpPr>
            <p:nvPr/>
          </p:nvSpPr>
          <p:spPr bwMode="auto">
            <a:xfrm>
              <a:off x="567" y="391"/>
              <a:ext cx="90" cy="1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1" name="Rectangle 7"/>
            <p:cNvSpPr>
              <a:spLocks noChangeArrowheads="1"/>
            </p:cNvSpPr>
            <p:nvPr/>
          </p:nvSpPr>
          <p:spPr bwMode="auto">
            <a:xfrm>
              <a:off x="567" y="3249"/>
              <a:ext cx="90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2" name="Rectangle 8"/>
            <p:cNvSpPr>
              <a:spLocks noChangeArrowheads="1"/>
            </p:cNvSpPr>
            <p:nvPr/>
          </p:nvSpPr>
          <p:spPr bwMode="auto">
            <a:xfrm>
              <a:off x="4876" y="2976"/>
              <a:ext cx="317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3" name="Rectangle 9"/>
            <p:cNvSpPr>
              <a:spLocks noChangeArrowheads="1"/>
            </p:cNvSpPr>
            <p:nvPr/>
          </p:nvSpPr>
          <p:spPr bwMode="auto">
            <a:xfrm>
              <a:off x="3787" y="3430"/>
              <a:ext cx="1134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4" name="Rectangle 10"/>
            <p:cNvSpPr>
              <a:spLocks noChangeArrowheads="1"/>
            </p:cNvSpPr>
            <p:nvPr/>
          </p:nvSpPr>
          <p:spPr bwMode="auto">
            <a:xfrm>
              <a:off x="3742" y="527"/>
              <a:ext cx="952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5" name="Rectangle 11"/>
            <p:cNvSpPr>
              <a:spLocks noChangeArrowheads="1"/>
            </p:cNvSpPr>
            <p:nvPr/>
          </p:nvSpPr>
          <p:spPr bwMode="auto">
            <a:xfrm>
              <a:off x="3198" y="1117"/>
              <a:ext cx="635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6" name="Rectangle 12"/>
            <p:cNvSpPr>
              <a:spLocks noChangeArrowheads="1"/>
            </p:cNvSpPr>
            <p:nvPr/>
          </p:nvSpPr>
          <p:spPr bwMode="auto">
            <a:xfrm>
              <a:off x="3016" y="1525"/>
              <a:ext cx="907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7" name="Rectangle 13"/>
            <p:cNvSpPr>
              <a:spLocks noChangeArrowheads="1"/>
            </p:cNvSpPr>
            <p:nvPr/>
          </p:nvSpPr>
          <p:spPr bwMode="auto">
            <a:xfrm>
              <a:off x="3470" y="1979"/>
              <a:ext cx="499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8" name="Rectangle 14"/>
            <p:cNvSpPr>
              <a:spLocks noChangeArrowheads="1"/>
            </p:cNvSpPr>
            <p:nvPr/>
          </p:nvSpPr>
          <p:spPr bwMode="auto">
            <a:xfrm>
              <a:off x="4150" y="2387"/>
              <a:ext cx="635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69" name="Rectangle 15"/>
            <p:cNvSpPr>
              <a:spLocks noChangeArrowheads="1"/>
            </p:cNvSpPr>
            <p:nvPr/>
          </p:nvSpPr>
          <p:spPr bwMode="auto">
            <a:xfrm>
              <a:off x="4014" y="2387"/>
              <a:ext cx="181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0" name="Rectangle 16"/>
            <p:cNvSpPr>
              <a:spLocks noChangeArrowheads="1"/>
            </p:cNvSpPr>
            <p:nvPr/>
          </p:nvSpPr>
          <p:spPr bwMode="auto">
            <a:xfrm>
              <a:off x="2290" y="2341"/>
              <a:ext cx="544" cy="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1" name="Rectangle 17"/>
            <p:cNvSpPr>
              <a:spLocks noChangeArrowheads="1"/>
            </p:cNvSpPr>
            <p:nvPr/>
          </p:nvSpPr>
          <p:spPr bwMode="auto">
            <a:xfrm>
              <a:off x="1746" y="2160"/>
              <a:ext cx="49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2" name="Rectangle 18"/>
            <p:cNvSpPr>
              <a:spLocks noChangeArrowheads="1"/>
            </p:cNvSpPr>
            <p:nvPr/>
          </p:nvSpPr>
          <p:spPr bwMode="auto">
            <a:xfrm>
              <a:off x="2018" y="1888"/>
              <a:ext cx="544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3" name="Rectangle 19"/>
            <p:cNvSpPr>
              <a:spLocks noChangeArrowheads="1"/>
            </p:cNvSpPr>
            <p:nvPr/>
          </p:nvSpPr>
          <p:spPr bwMode="auto">
            <a:xfrm>
              <a:off x="1338" y="1344"/>
              <a:ext cx="363" cy="2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4" name="Rectangle 20"/>
            <p:cNvSpPr>
              <a:spLocks noChangeArrowheads="1"/>
            </p:cNvSpPr>
            <p:nvPr/>
          </p:nvSpPr>
          <p:spPr bwMode="auto">
            <a:xfrm>
              <a:off x="1973" y="1207"/>
              <a:ext cx="499" cy="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4075" name="Rectangle 21"/>
            <p:cNvSpPr>
              <a:spLocks noChangeArrowheads="1"/>
            </p:cNvSpPr>
            <p:nvPr/>
          </p:nvSpPr>
          <p:spPr bwMode="auto">
            <a:xfrm>
              <a:off x="2517" y="1434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</p:grp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6777905" y="5491748"/>
            <a:ext cx="1789272" cy="338554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G.</a:t>
            </a:r>
            <a:r>
              <a:rPr lang="es-ES_tradnl" altLang="es-VE" sz="1600" dirty="0">
                <a:latin typeface="Comic Sans MS" pitchFamily="66" charset="0"/>
              </a:rPr>
              <a:t> </a:t>
            </a:r>
            <a:r>
              <a:rPr lang="es-ES_tradnl" altLang="es-VE" sz="1600" dirty="0" err="1" smtClean="0">
                <a:latin typeface="Comic Sans MS" pitchFamily="66" charset="0"/>
              </a:rPr>
              <a:t>PREvertebral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208921" name="Line 25"/>
          <p:cNvSpPr>
            <a:spLocks noChangeShapeType="1"/>
          </p:cNvSpPr>
          <p:nvPr/>
        </p:nvSpPr>
        <p:spPr bwMode="auto">
          <a:xfrm flipH="1" flipV="1">
            <a:off x="7308329" y="5157788"/>
            <a:ext cx="142875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08922" name="Text Box 26"/>
          <p:cNvSpPr txBox="1">
            <a:spLocks noChangeArrowheads="1"/>
          </p:cNvSpPr>
          <p:nvPr/>
        </p:nvSpPr>
        <p:spPr bwMode="auto">
          <a:xfrm>
            <a:off x="5092974" y="3396116"/>
            <a:ext cx="1422400" cy="314325"/>
          </a:xfrm>
          <a:prstGeom prst="rect">
            <a:avLst/>
          </a:prstGeom>
          <a:solidFill>
            <a:srgbClr val="9DD3D7"/>
          </a:solidFill>
          <a:ln w="9525" algn="ctr">
            <a:solidFill>
              <a:srgbClr val="9DD3D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esplácnico </a:t>
            </a:r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3583877" y="5968806"/>
            <a:ext cx="1973617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Cadena simpática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 smtClean="0">
                <a:latin typeface="Comic Sans MS" pitchFamily="66" charset="0"/>
              </a:rPr>
              <a:t>PARAvertebral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5885624" y="997214"/>
            <a:ext cx="1893887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Efectores pared: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M. liso vascular,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piloerectores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G. sudoríparas</a:t>
            </a:r>
          </a:p>
        </p:txBody>
      </p:sp>
      <p:sp>
        <p:nvSpPr>
          <p:cNvPr id="208925" name="Text Box 29"/>
          <p:cNvSpPr txBox="1">
            <a:spLocks noChangeArrowheads="1"/>
          </p:cNvSpPr>
          <p:nvPr/>
        </p:nvSpPr>
        <p:spPr bwMode="auto">
          <a:xfrm>
            <a:off x="3647554" y="32004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RC.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blanco</a:t>
            </a:r>
          </a:p>
        </p:txBody>
      </p:sp>
      <p:sp>
        <p:nvSpPr>
          <p:cNvPr id="44041" name="Rectangle 31"/>
          <p:cNvSpPr>
            <a:spLocks noChangeArrowheads="1"/>
          </p:cNvSpPr>
          <p:nvPr/>
        </p:nvSpPr>
        <p:spPr bwMode="auto">
          <a:xfrm>
            <a:off x="2268017" y="2781300"/>
            <a:ext cx="714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4042" name="Rectangle 32"/>
          <p:cNvSpPr>
            <a:spLocks noChangeArrowheads="1"/>
          </p:cNvSpPr>
          <p:nvPr/>
        </p:nvSpPr>
        <p:spPr bwMode="auto">
          <a:xfrm>
            <a:off x="3418954" y="2636838"/>
            <a:ext cx="730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8929" name="Text Box 33"/>
          <p:cNvSpPr txBox="1">
            <a:spLocks noChangeArrowheads="1"/>
          </p:cNvSpPr>
          <p:nvPr/>
        </p:nvSpPr>
        <p:spPr bwMode="auto">
          <a:xfrm>
            <a:off x="3514204" y="2636838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espinal</a:t>
            </a:r>
          </a:p>
        </p:txBody>
      </p:sp>
      <p:sp>
        <p:nvSpPr>
          <p:cNvPr id="208930" name="Text Box 34"/>
          <p:cNvSpPr txBox="1">
            <a:spLocks noChangeArrowheads="1"/>
          </p:cNvSpPr>
          <p:nvPr/>
        </p:nvSpPr>
        <p:spPr bwMode="auto">
          <a:xfrm>
            <a:off x="8087318" y="2800350"/>
            <a:ext cx="1030288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Efector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visceral: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Intestino</a:t>
            </a:r>
          </a:p>
        </p:txBody>
      </p:sp>
      <p:sp>
        <p:nvSpPr>
          <p:cNvPr id="44045" name="Rectangle 35"/>
          <p:cNvSpPr>
            <a:spLocks noChangeArrowheads="1"/>
          </p:cNvSpPr>
          <p:nvPr/>
        </p:nvSpPr>
        <p:spPr bwMode="auto">
          <a:xfrm>
            <a:off x="7308329" y="5084763"/>
            <a:ext cx="287338" cy="73025"/>
          </a:xfrm>
          <a:prstGeom prst="rect">
            <a:avLst/>
          </a:prstGeom>
          <a:solidFill>
            <a:srgbClr val="F3F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4046" name="Rectangle 36"/>
          <p:cNvSpPr>
            <a:spLocks noChangeArrowheads="1"/>
          </p:cNvSpPr>
          <p:nvPr/>
        </p:nvSpPr>
        <p:spPr bwMode="auto">
          <a:xfrm>
            <a:off x="7595667" y="508476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8934" name="Text Box 38"/>
          <p:cNvSpPr txBox="1">
            <a:spLocks noChangeArrowheads="1"/>
          </p:cNvSpPr>
          <p:nvPr/>
        </p:nvSpPr>
        <p:spPr bwMode="auto">
          <a:xfrm>
            <a:off x="2626792" y="3636963"/>
            <a:ext cx="1271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pregangl.</a:t>
            </a:r>
          </a:p>
        </p:txBody>
      </p:sp>
      <p:sp>
        <p:nvSpPr>
          <p:cNvPr id="44048" name="Text Box 41"/>
          <p:cNvSpPr txBox="1">
            <a:spLocks noChangeArrowheads="1"/>
          </p:cNvSpPr>
          <p:nvPr/>
        </p:nvSpPr>
        <p:spPr bwMode="auto">
          <a:xfrm>
            <a:off x="451474" y="981075"/>
            <a:ext cx="1972015" cy="892552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F23C3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G. Simpáticos</a:t>
            </a:r>
            <a:endParaRPr lang="es-ES" altLang="es-VE" sz="10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PREvertebrales</a:t>
            </a:r>
            <a:r>
              <a:rPr lang="es-ES" altLang="es-VE" sz="1600" dirty="0" smtClean="0">
                <a:latin typeface="Comic Sans MS" pitchFamily="66" charset="0"/>
              </a:rPr>
              <a:t> </a:t>
            </a:r>
            <a:r>
              <a:rPr lang="es-ES" altLang="es-VE" sz="1600" dirty="0">
                <a:latin typeface="Comic Sans MS" pitchFamily="66" charset="0"/>
              </a:rPr>
              <a:t>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 smtClean="0">
                <a:latin typeface="Comic Sans MS" pitchFamily="66" charset="0"/>
              </a:rPr>
              <a:t>PREaórticos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208938" name="Text Box 42"/>
          <p:cNvSpPr txBox="1">
            <a:spLocks noChangeArrowheads="1"/>
          </p:cNvSpPr>
          <p:nvPr/>
        </p:nvSpPr>
        <p:spPr bwMode="auto">
          <a:xfrm>
            <a:off x="468313" y="404813"/>
            <a:ext cx="23622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Simpática</a:t>
            </a:r>
          </a:p>
        </p:txBody>
      </p:sp>
      <p:sp>
        <p:nvSpPr>
          <p:cNvPr id="208939" name="Text Box 43"/>
          <p:cNvSpPr txBox="1">
            <a:spLocks noChangeArrowheads="1"/>
          </p:cNvSpPr>
          <p:nvPr/>
        </p:nvSpPr>
        <p:spPr bwMode="auto">
          <a:xfrm>
            <a:off x="2390527" y="10104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8942" name="Text Box 46"/>
          <p:cNvSpPr txBox="1">
            <a:spLocks noChangeArrowheads="1"/>
          </p:cNvSpPr>
          <p:nvPr/>
        </p:nvSpPr>
        <p:spPr bwMode="auto">
          <a:xfrm>
            <a:off x="835728" y="5924128"/>
            <a:ext cx="1627370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espinal</a:t>
            </a:r>
          </a:p>
        </p:txBody>
      </p:sp>
      <p:sp>
        <p:nvSpPr>
          <p:cNvPr id="208944" name="Text Box 48"/>
          <p:cNvSpPr txBox="1">
            <a:spLocks noChangeArrowheads="1"/>
          </p:cNvSpPr>
          <p:nvPr/>
        </p:nvSpPr>
        <p:spPr bwMode="auto">
          <a:xfrm>
            <a:off x="5112592" y="4077072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F. </a:t>
            </a:r>
            <a:r>
              <a:rPr lang="es-ES" altLang="es-VE" sz="1400" dirty="0" err="1">
                <a:latin typeface="Comic Sans MS" pitchFamily="66" charset="0"/>
              </a:rPr>
              <a:t>PREgl</a:t>
            </a:r>
            <a:r>
              <a:rPr lang="es-ES" altLang="es-VE" sz="1400" dirty="0">
                <a:latin typeface="Comic Sans MS" pitchFamily="66" charset="0"/>
              </a:rPr>
              <a:t>. </a:t>
            </a:r>
          </a:p>
        </p:txBody>
      </p:sp>
      <p:sp>
        <p:nvSpPr>
          <p:cNvPr id="208945" name="Text Box 49"/>
          <p:cNvSpPr txBox="1">
            <a:spLocks noChangeArrowheads="1"/>
          </p:cNvSpPr>
          <p:nvPr/>
        </p:nvSpPr>
        <p:spPr bwMode="auto">
          <a:xfrm>
            <a:off x="7779511" y="4599669"/>
            <a:ext cx="1106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F. </a:t>
            </a:r>
            <a:r>
              <a:rPr lang="es-ES" altLang="es-VE" sz="1400" dirty="0" err="1">
                <a:latin typeface="Comic Sans MS" pitchFamily="66" charset="0"/>
              </a:rPr>
              <a:t>POSgl</a:t>
            </a:r>
            <a:r>
              <a:rPr lang="es-ES" altLang="es-VE" sz="1400" dirty="0">
                <a:latin typeface="Comic Sans MS" pitchFamily="66" charset="0"/>
              </a:rPr>
              <a:t>. </a:t>
            </a:r>
          </a:p>
        </p:txBody>
      </p:sp>
      <p:sp>
        <p:nvSpPr>
          <p:cNvPr id="44055" name="Oval 50"/>
          <p:cNvSpPr>
            <a:spLocks noChangeArrowheads="1"/>
          </p:cNvSpPr>
          <p:nvPr/>
        </p:nvSpPr>
        <p:spPr bwMode="auto">
          <a:xfrm>
            <a:off x="4139679" y="414972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4056" name="Line 51"/>
          <p:cNvSpPr>
            <a:spLocks noChangeShapeType="1"/>
          </p:cNvSpPr>
          <p:nvPr/>
        </p:nvSpPr>
        <p:spPr bwMode="auto">
          <a:xfrm>
            <a:off x="4139679" y="1628775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48" name="Text Box 52"/>
          <p:cNvSpPr txBox="1">
            <a:spLocks noChangeArrowheads="1"/>
          </p:cNvSpPr>
          <p:nvPr/>
        </p:nvSpPr>
        <p:spPr bwMode="auto">
          <a:xfrm>
            <a:off x="3642792" y="1341438"/>
            <a:ext cx="7127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RC.gris</a:t>
            </a:r>
          </a:p>
        </p:txBody>
      </p:sp>
      <p:sp>
        <p:nvSpPr>
          <p:cNvPr id="4405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44" name="Text Box 61"/>
          <p:cNvSpPr txBox="1">
            <a:spLocks noChangeArrowheads="1"/>
          </p:cNvSpPr>
          <p:nvPr/>
        </p:nvSpPr>
        <p:spPr bwMode="auto">
          <a:xfrm>
            <a:off x="7379766" y="1453666"/>
            <a:ext cx="1277914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Efectores</a:t>
            </a:r>
            <a:endParaRPr lang="es-ES" alt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5" name="Text Box 56"/>
          <p:cNvSpPr txBox="1">
            <a:spLocks noChangeArrowheads="1"/>
          </p:cNvSpPr>
          <p:nvPr/>
        </p:nvSpPr>
        <p:spPr bwMode="auto">
          <a:xfrm>
            <a:off x="7186775" y="312738"/>
            <a:ext cx="1410963" cy="52322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20" grpId="0" animBg="1"/>
      <p:bldP spid="208921" grpId="0" animBg="1"/>
      <p:bldP spid="208922" grpId="0" animBg="1"/>
      <p:bldP spid="208923" grpId="0" animBg="1"/>
      <p:bldP spid="208924" grpId="0"/>
      <p:bldP spid="208925" grpId="0"/>
      <p:bldP spid="208929" grpId="0"/>
      <p:bldP spid="208930" grpId="0"/>
      <p:bldP spid="208934" grpId="0"/>
      <p:bldP spid="208942" grpId="0" animBg="1"/>
      <p:bldP spid="208944" grpId="0"/>
      <p:bldP spid="208945" grpId="0"/>
      <p:bldP spid="208948" grpId="0"/>
      <p:bldP spid="4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simpatico ganglio toracico tipico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476250"/>
            <a:ext cx="7129463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7"/>
          <p:cNvSpPr>
            <a:spLocks noChangeArrowheads="1"/>
          </p:cNvSpPr>
          <p:nvPr/>
        </p:nvSpPr>
        <p:spPr bwMode="auto">
          <a:xfrm>
            <a:off x="900113" y="2492375"/>
            <a:ext cx="35877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84" name="Rectangle 8"/>
          <p:cNvSpPr>
            <a:spLocks noChangeArrowheads="1"/>
          </p:cNvSpPr>
          <p:nvPr/>
        </p:nvSpPr>
        <p:spPr bwMode="auto">
          <a:xfrm>
            <a:off x="900113" y="4149725"/>
            <a:ext cx="431800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85" name="Rectangle 9"/>
          <p:cNvSpPr>
            <a:spLocks noChangeArrowheads="1"/>
          </p:cNvSpPr>
          <p:nvPr/>
        </p:nvSpPr>
        <p:spPr bwMode="auto">
          <a:xfrm>
            <a:off x="1403350" y="549275"/>
            <a:ext cx="1728788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800" b="0">
              <a:latin typeface="Comic Sans MS" pitchFamily="66" charset="0"/>
            </a:endParaRPr>
          </a:p>
        </p:txBody>
      </p:sp>
      <p:sp>
        <p:nvSpPr>
          <p:cNvPr id="46086" name="Rectangle 10"/>
          <p:cNvSpPr>
            <a:spLocks noChangeArrowheads="1"/>
          </p:cNvSpPr>
          <p:nvPr/>
        </p:nvSpPr>
        <p:spPr bwMode="auto">
          <a:xfrm>
            <a:off x="6227763" y="476250"/>
            <a:ext cx="1800225" cy="2160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800" b="0">
              <a:latin typeface="Comic Sans MS" pitchFamily="66" charset="0"/>
            </a:endParaRP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6443663" y="2781300"/>
            <a:ext cx="15128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88" name="Rectangle 12"/>
          <p:cNvSpPr>
            <a:spLocks noChangeArrowheads="1"/>
          </p:cNvSpPr>
          <p:nvPr/>
        </p:nvSpPr>
        <p:spPr bwMode="auto">
          <a:xfrm>
            <a:off x="7740650" y="3644900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7667625" y="443706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90" name="Rectangle 14"/>
          <p:cNvSpPr>
            <a:spLocks noChangeArrowheads="1"/>
          </p:cNvSpPr>
          <p:nvPr/>
        </p:nvSpPr>
        <p:spPr bwMode="auto">
          <a:xfrm>
            <a:off x="2987675" y="3789363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91" name="Rectangle 15"/>
          <p:cNvSpPr>
            <a:spLocks noChangeArrowheads="1"/>
          </p:cNvSpPr>
          <p:nvPr/>
        </p:nvSpPr>
        <p:spPr bwMode="auto">
          <a:xfrm>
            <a:off x="2411413" y="5084763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092" name="Text Box 18"/>
          <p:cNvSpPr txBox="1">
            <a:spLocks noChangeArrowheads="1"/>
          </p:cNvSpPr>
          <p:nvPr/>
        </p:nvSpPr>
        <p:spPr bwMode="auto">
          <a:xfrm>
            <a:off x="4787900" y="501650"/>
            <a:ext cx="182245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Axón descendente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Eferente del SNC</a:t>
            </a:r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5508625" y="1412875"/>
            <a:ext cx="1368425" cy="527050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Simpática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Preganglionar</a:t>
            </a:r>
          </a:p>
        </p:txBody>
      </p:sp>
      <p:sp>
        <p:nvSpPr>
          <p:cNvPr id="91159" name="Text Box 23"/>
          <p:cNvSpPr txBox="1">
            <a:spLocks noChangeArrowheads="1"/>
          </p:cNvSpPr>
          <p:nvPr/>
        </p:nvSpPr>
        <p:spPr bwMode="auto">
          <a:xfrm>
            <a:off x="7524750" y="3284538"/>
            <a:ext cx="92233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espinal</a:t>
            </a:r>
          </a:p>
        </p:txBody>
      </p:sp>
      <p:sp>
        <p:nvSpPr>
          <p:cNvPr id="91160" name="Text Box 24"/>
          <p:cNvSpPr txBox="1">
            <a:spLocks noChangeArrowheads="1"/>
          </p:cNvSpPr>
          <p:nvPr/>
        </p:nvSpPr>
        <p:spPr bwMode="auto">
          <a:xfrm>
            <a:off x="6677610" y="4423728"/>
            <a:ext cx="1980029" cy="1292662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 b="0" dirty="0"/>
              <a:t>F. </a:t>
            </a:r>
            <a:r>
              <a:rPr lang="es-ES_tradnl" altLang="es-VE" sz="1800" b="0" dirty="0" err="1"/>
              <a:t>P</a:t>
            </a:r>
            <a:r>
              <a:rPr lang="es-ES_tradnl" altLang="es-VE" sz="1800" b="0" dirty="0" err="1" smtClean="0"/>
              <a:t>osgangl</a:t>
            </a:r>
            <a:r>
              <a:rPr lang="es-ES_tradnl" altLang="es-VE" sz="1800" b="0" dirty="0" smtClean="0"/>
              <a:t>. </a:t>
            </a:r>
          </a:p>
          <a:p>
            <a:pPr algn="l">
              <a:defRPr/>
            </a:pPr>
            <a:r>
              <a:rPr lang="es-ES_tradnl" altLang="es-VE" sz="1800" b="0" dirty="0" smtClean="0"/>
              <a:t>a </a:t>
            </a:r>
            <a:r>
              <a:rPr lang="es-ES_tradnl" altLang="es-VE" sz="1800" b="0" dirty="0"/>
              <a:t>la 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PARED</a:t>
            </a:r>
          </a:p>
          <a:p>
            <a:pPr algn="l">
              <a:defRPr/>
            </a:pPr>
            <a:r>
              <a:rPr lang="es-ES_tradnl" altLang="es-VE" sz="1400" dirty="0" smtClean="0"/>
              <a:t>R. </a:t>
            </a:r>
            <a:r>
              <a:rPr lang="es-ES_tradnl" altLang="es-VE" sz="1400" dirty="0"/>
              <a:t>L</a:t>
            </a:r>
            <a:r>
              <a:rPr lang="es-ES_tradnl" altLang="es-VE" sz="1400" dirty="0" smtClean="0"/>
              <a:t>aterales </a:t>
            </a:r>
            <a:endParaRPr lang="es-ES_tradnl" altLang="es-VE" sz="1400" dirty="0"/>
          </a:p>
          <a:p>
            <a:pPr algn="l">
              <a:defRPr/>
            </a:pPr>
            <a:r>
              <a:rPr lang="es-ES_tradnl" altLang="es-VE" sz="1400" b="0" dirty="0"/>
              <a:t>Vasos, g. sudoríparas,</a:t>
            </a:r>
          </a:p>
          <a:p>
            <a:pPr algn="l">
              <a:defRPr/>
            </a:pPr>
            <a:r>
              <a:rPr lang="es-ES_tradnl" altLang="es-VE" sz="1400" b="0" dirty="0"/>
              <a:t>m. </a:t>
            </a:r>
            <a:r>
              <a:rPr lang="es-ES_tradnl" altLang="es-VE" sz="1400" b="0" dirty="0" err="1"/>
              <a:t>piloerectores</a:t>
            </a:r>
            <a:endParaRPr lang="es-ES_tradnl" altLang="es-VE" sz="1800" b="0" dirty="0"/>
          </a:p>
        </p:txBody>
      </p:sp>
      <p:sp>
        <p:nvSpPr>
          <p:cNvPr id="46096" name="Text Box 26"/>
          <p:cNvSpPr txBox="1">
            <a:spLocks noChangeArrowheads="1"/>
          </p:cNvSpPr>
          <p:nvPr/>
        </p:nvSpPr>
        <p:spPr bwMode="auto">
          <a:xfrm>
            <a:off x="3881438" y="2133600"/>
            <a:ext cx="690562" cy="517525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Nivel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T8</a:t>
            </a:r>
          </a:p>
        </p:txBody>
      </p:sp>
      <p:sp>
        <p:nvSpPr>
          <p:cNvPr id="46097" name="Text Box 27"/>
          <p:cNvSpPr txBox="1">
            <a:spLocks noChangeArrowheads="1"/>
          </p:cNvSpPr>
          <p:nvPr/>
        </p:nvSpPr>
        <p:spPr bwMode="auto">
          <a:xfrm>
            <a:off x="6115050" y="2393156"/>
            <a:ext cx="9906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 dirty="0" smtClean="0">
                <a:latin typeface="Comic Sans MS" pitchFamily="66" charset="0"/>
              </a:rPr>
              <a:t>R. C. Gris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 smtClean="0">
                <a:latin typeface="Comic Sans MS" pitchFamily="66" charset="0"/>
              </a:rPr>
              <a:t>(Posterior)</a:t>
            </a:r>
            <a:endParaRPr lang="es-ES_tradnl" altLang="es-VE" sz="1200" b="0" dirty="0">
              <a:latin typeface="Comic Sans MS" pitchFamily="66" charset="0"/>
            </a:endParaRPr>
          </a:p>
        </p:txBody>
      </p:sp>
      <p:sp>
        <p:nvSpPr>
          <p:cNvPr id="91164" name="Text Box 28"/>
          <p:cNvSpPr txBox="1">
            <a:spLocks noChangeArrowheads="1"/>
          </p:cNvSpPr>
          <p:nvPr/>
        </p:nvSpPr>
        <p:spPr bwMode="auto">
          <a:xfrm>
            <a:off x="539750" y="2941638"/>
            <a:ext cx="112712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R. C. Blanco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(Anterior)</a:t>
            </a:r>
          </a:p>
        </p:txBody>
      </p:sp>
      <p:sp>
        <p:nvSpPr>
          <p:cNvPr id="46099" name="Line 29"/>
          <p:cNvSpPr>
            <a:spLocks noChangeShapeType="1"/>
          </p:cNvSpPr>
          <p:nvPr/>
        </p:nvSpPr>
        <p:spPr bwMode="auto">
          <a:xfrm>
            <a:off x="6565900" y="2866005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100" name="Line 30"/>
          <p:cNvSpPr>
            <a:spLocks noChangeShapeType="1"/>
          </p:cNvSpPr>
          <p:nvPr/>
        </p:nvSpPr>
        <p:spPr bwMode="auto">
          <a:xfrm>
            <a:off x="1476375" y="34290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67" name="Text Box 31"/>
          <p:cNvSpPr txBox="1">
            <a:spLocks noChangeArrowheads="1"/>
          </p:cNvSpPr>
          <p:nvPr/>
        </p:nvSpPr>
        <p:spPr bwMode="auto">
          <a:xfrm>
            <a:off x="136685" y="4662229"/>
            <a:ext cx="1739579" cy="30777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G. </a:t>
            </a:r>
            <a:r>
              <a:rPr lang="es-ES_tradnl" altLang="es-VE" sz="1400" dirty="0" err="1" smtClean="0">
                <a:latin typeface="Comic Sans MS" pitchFamily="66" charset="0"/>
              </a:rPr>
              <a:t>PARAvertebral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46102" name="Line 32"/>
          <p:cNvSpPr>
            <a:spLocks noChangeShapeType="1"/>
          </p:cNvSpPr>
          <p:nvPr/>
        </p:nvSpPr>
        <p:spPr bwMode="auto">
          <a:xfrm flipV="1">
            <a:off x="1371600" y="4221162"/>
            <a:ext cx="687389" cy="4318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69" name="Text Box 33"/>
          <p:cNvSpPr txBox="1">
            <a:spLocks noChangeArrowheads="1"/>
          </p:cNvSpPr>
          <p:nvPr/>
        </p:nvSpPr>
        <p:spPr bwMode="auto">
          <a:xfrm>
            <a:off x="2853896" y="3626440"/>
            <a:ext cx="1358064" cy="738664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N. </a:t>
            </a:r>
            <a:r>
              <a:rPr lang="es-ES_tradnl" altLang="es-VE" sz="1400" dirty="0" err="1">
                <a:latin typeface="Comic Sans MS" pitchFamily="66" charset="0"/>
              </a:rPr>
              <a:t>Esplácnico</a:t>
            </a: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F. </a:t>
            </a:r>
            <a:r>
              <a:rPr lang="es-ES_tradnl" altLang="es-VE" sz="1400" dirty="0" err="1">
                <a:latin typeface="Comic Sans MS" pitchFamily="66" charset="0"/>
              </a:rPr>
              <a:t>P</a:t>
            </a:r>
            <a:r>
              <a:rPr lang="es-ES_tradnl" altLang="es-VE" sz="1400" dirty="0" err="1" smtClean="0">
                <a:latin typeface="Comic Sans MS" pitchFamily="66" charset="0"/>
              </a:rPr>
              <a:t>regangl</a:t>
            </a:r>
            <a:r>
              <a:rPr lang="es-ES_tradnl" altLang="es-VE" sz="1400" dirty="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smtClean="0">
                <a:latin typeface="Comic Sans MS" pitchFamily="66" charset="0"/>
              </a:rPr>
              <a:t>R. </a:t>
            </a:r>
            <a:r>
              <a:rPr lang="es-ES_tradnl" altLang="es-VE" sz="1400" dirty="0">
                <a:latin typeface="Comic Sans MS" pitchFamily="66" charset="0"/>
              </a:rPr>
              <a:t>M</a:t>
            </a:r>
            <a:r>
              <a:rPr lang="es-ES_tradnl" altLang="es-VE" sz="1400" dirty="0" smtClean="0">
                <a:latin typeface="Comic Sans MS" pitchFamily="66" charset="0"/>
              </a:rPr>
              <a:t>ediales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46104" name="Line 34"/>
          <p:cNvSpPr>
            <a:spLocks noChangeShapeType="1"/>
          </p:cNvSpPr>
          <p:nvPr/>
        </p:nvSpPr>
        <p:spPr bwMode="auto">
          <a:xfrm flipV="1">
            <a:off x="2915442" y="4365623"/>
            <a:ext cx="216695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72" name="Text Box 36"/>
          <p:cNvSpPr txBox="1">
            <a:spLocks noChangeArrowheads="1"/>
          </p:cNvSpPr>
          <p:nvPr/>
        </p:nvSpPr>
        <p:spPr bwMode="auto">
          <a:xfrm>
            <a:off x="4518138" y="5408613"/>
            <a:ext cx="1407758" cy="646331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 b="0" dirty="0" smtClean="0"/>
              <a:t>F. </a:t>
            </a:r>
            <a:r>
              <a:rPr lang="es-ES_tradnl" altLang="es-VE" sz="1800" b="0" dirty="0" err="1"/>
              <a:t>P</a:t>
            </a:r>
            <a:r>
              <a:rPr lang="es-ES_tradnl" altLang="es-VE" sz="1800" b="0" dirty="0" err="1" smtClean="0"/>
              <a:t>osgangl</a:t>
            </a:r>
            <a:r>
              <a:rPr lang="es-ES_tradnl" altLang="es-VE" sz="1800" b="0" dirty="0"/>
              <a:t>.</a:t>
            </a:r>
          </a:p>
          <a:p>
            <a:pPr algn="l">
              <a:defRPr/>
            </a:pPr>
            <a:r>
              <a:rPr lang="es-ES_tradnl" altLang="es-VE" sz="1800" b="0" dirty="0"/>
              <a:t>a </a:t>
            </a:r>
            <a:r>
              <a:rPr lang="es-ES_tradnl" altLang="es-VE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VÍSCERAS</a:t>
            </a:r>
          </a:p>
        </p:txBody>
      </p:sp>
      <p:sp>
        <p:nvSpPr>
          <p:cNvPr id="91173" name="Line 37"/>
          <p:cNvSpPr>
            <a:spLocks noChangeShapeType="1"/>
          </p:cNvSpPr>
          <p:nvPr/>
        </p:nvSpPr>
        <p:spPr bwMode="auto">
          <a:xfrm flipH="1" flipV="1">
            <a:off x="4224016" y="5489575"/>
            <a:ext cx="294120" cy="17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74" name="Oval 38"/>
          <p:cNvSpPr>
            <a:spLocks noChangeArrowheads="1"/>
          </p:cNvSpPr>
          <p:nvPr/>
        </p:nvSpPr>
        <p:spPr bwMode="auto">
          <a:xfrm>
            <a:off x="3779838" y="5300663"/>
            <a:ext cx="504825" cy="2159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75" name="Line 39"/>
          <p:cNvSpPr>
            <a:spLocks noChangeShapeType="1"/>
          </p:cNvSpPr>
          <p:nvPr/>
        </p:nvSpPr>
        <p:spPr bwMode="auto">
          <a:xfrm flipH="1">
            <a:off x="7235825" y="3789363"/>
            <a:ext cx="3603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77" name="Line 41"/>
          <p:cNvSpPr>
            <a:spLocks noChangeShapeType="1"/>
          </p:cNvSpPr>
          <p:nvPr/>
        </p:nvSpPr>
        <p:spPr bwMode="auto">
          <a:xfrm flipH="1">
            <a:off x="4572000" y="170021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110" name="Rectangle 51"/>
          <p:cNvSpPr>
            <a:spLocks noChangeArrowheads="1"/>
          </p:cNvSpPr>
          <p:nvPr/>
        </p:nvSpPr>
        <p:spPr bwMode="auto">
          <a:xfrm>
            <a:off x="1258888" y="4149725"/>
            <a:ext cx="5762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90" name="Oval 54"/>
          <p:cNvSpPr>
            <a:spLocks noChangeArrowheads="1"/>
          </p:cNvSpPr>
          <p:nvPr/>
        </p:nvSpPr>
        <p:spPr bwMode="auto">
          <a:xfrm>
            <a:off x="5867400" y="3716338"/>
            <a:ext cx="698500" cy="6985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91" name="Text Box 55"/>
          <p:cNvSpPr txBox="1">
            <a:spLocks noChangeArrowheads="1"/>
          </p:cNvSpPr>
          <p:nvPr/>
        </p:nvSpPr>
        <p:spPr bwMode="auto">
          <a:xfrm>
            <a:off x="7380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1192" name="Text Box 56"/>
          <p:cNvSpPr txBox="1">
            <a:spLocks noChangeArrowheads="1"/>
          </p:cNvSpPr>
          <p:nvPr/>
        </p:nvSpPr>
        <p:spPr bwMode="auto">
          <a:xfrm>
            <a:off x="4156075" y="4652963"/>
            <a:ext cx="1352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Gran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divergencia</a:t>
            </a:r>
            <a:r>
              <a:rPr lang="es-ES_tradnl" altLang="es-VE" sz="1400">
                <a:latin typeface="Comic Sans MS" pitchFamily="66" charset="0"/>
              </a:rPr>
              <a:t> </a:t>
            </a:r>
          </a:p>
        </p:txBody>
      </p:sp>
      <p:sp>
        <p:nvSpPr>
          <p:cNvPr id="46114" name="Oval 57"/>
          <p:cNvSpPr>
            <a:spLocks noChangeArrowheads="1"/>
          </p:cNvSpPr>
          <p:nvPr/>
        </p:nvSpPr>
        <p:spPr bwMode="auto">
          <a:xfrm>
            <a:off x="3492500" y="4508500"/>
            <a:ext cx="574675" cy="7921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94" name="Text Box 58"/>
          <p:cNvSpPr txBox="1">
            <a:spLocks noChangeArrowheads="1"/>
          </p:cNvSpPr>
          <p:nvPr/>
        </p:nvSpPr>
        <p:spPr bwMode="auto">
          <a:xfrm>
            <a:off x="1750826" y="5408613"/>
            <a:ext cx="1703387" cy="30777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VE" sz="1400" dirty="0" smtClean="0">
                <a:latin typeface="Comic Sans MS" pitchFamily="66" charset="0"/>
              </a:rPr>
              <a:t>G. </a:t>
            </a:r>
            <a:r>
              <a:rPr lang="es-ES_tradnl" altLang="es-VE" sz="1400" dirty="0" err="1" smtClean="0">
                <a:latin typeface="Comic Sans MS" pitchFamily="66" charset="0"/>
              </a:rPr>
              <a:t>PREvertebral</a:t>
            </a:r>
            <a:endParaRPr lang="es-ES_tradnl" altLang="es-VE" sz="1400" dirty="0">
              <a:latin typeface="Comic Sans MS" pitchFamily="66" charset="0"/>
            </a:endParaRPr>
          </a:p>
        </p:txBody>
      </p:sp>
      <p:sp>
        <p:nvSpPr>
          <p:cNvPr id="91195" name="Text Box 59"/>
          <p:cNvSpPr txBox="1">
            <a:spLocks noChangeArrowheads="1"/>
          </p:cNvSpPr>
          <p:nvPr/>
        </p:nvSpPr>
        <p:spPr bwMode="auto">
          <a:xfrm>
            <a:off x="7693025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6117" name="Rectangle 61"/>
          <p:cNvSpPr>
            <a:spLocks noChangeArrowheads="1"/>
          </p:cNvSpPr>
          <p:nvPr/>
        </p:nvSpPr>
        <p:spPr bwMode="auto">
          <a:xfrm>
            <a:off x="5364163" y="220503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6118" name="Rectangle 62"/>
          <p:cNvSpPr>
            <a:spLocks noChangeArrowheads="1"/>
          </p:cNvSpPr>
          <p:nvPr/>
        </p:nvSpPr>
        <p:spPr bwMode="auto">
          <a:xfrm>
            <a:off x="5508625" y="2492375"/>
            <a:ext cx="5762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201" name="Text Box 65"/>
          <p:cNvSpPr txBox="1">
            <a:spLocks noChangeArrowheads="1"/>
          </p:cNvSpPr>
          <p:nvPr/>
        </p:nvSpPr>
        <p:spPr bwMode="auto">
          <a:xfrm>
            <a:off x="684213" y="692150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Simpática</a:t>
            </a:r>
          </a:p>
        </p:txBody>
      </p:sp>
      <p:sp>
        <p:nvSpPr>
          <p:cNvPr id="4612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 flipV="1">
            <a:off x="2876548" y="5018087"/>
            <a:ext cx="687389" cy="4318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5" grpId="0" animBg="1"/>
      <p:bldP spid="91159" grpId="0" animBg="1"/>
      <p:bldP spid="91160" grpId="0" animBg="1"/>
      <p:bldP spid="46097" grpId="0"/>
      <p:bldP spid="91164" grpId="0"/>
      <p:bldP spid="46099" grpId="0" animBg="1"/>
      <p:bldP spid="91167" grpId="0" animBg="1"/>
      <p:bldP spid="91169" grpId="0" animBg="1"/>
      <p:bldP spid="91172" grpId="0" animBg="1"/>
      <p:bldP spid="91173" grpId="0" animBg="1"/>
      <p:bldP spid="91174" grpId="0" animBg="1"/>
      <p:bldP spid="91175" grpId="0" animBg="1"/>
      <p:bldP spid="91177" grpId="0" animBg="1"/>
      <p:bldP spid="91190" grpId="0" animBg="1"/>
      <p:bldP spid="91192" grpId="0"/>
      <p:bldP spid="9119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5"/>
          <p:cNvSpPr txBox="1">
            <a:spLocks noChangeArrowheads="1"/>
          </p:cNvSpPr>
          <p:nvPr/>
        </p:nvSpPr>
        <p:spPr bwMode="auto">
          <a:xfrm>
            <a:off x="539750" y="1125538"/>
            <a:ext cx="2144713" cy="1098550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ADRENAL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como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Ganglio Simpático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modificado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539750" y="234950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0965" name="Text Box 21"/>
          <p:cNvSpPr txBox="1">
            <a:spLocks noChangeArrowheads="1"/>
          </p:cNvSpPr>
          <p:nvPr/>
        </p:nvSpPr>
        <p:spPr bwMode="auto">
          <a:xfrm>
            <a:off x="539750" y="476250"/>
            <a:ext cx="241123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Simpática</a:t>
            </a:r>
          </a:p>
        </p:txBody>
      </p:sp>
      <p:grpSp>
        <p:nvGrpSpPr>
          <p:cNvPr id="47109" name="Group 24"/>
          <p:cNvGrpSpPr>
            <a:grpSpLocks/>
          </p:cNvGrpSpPr>
          <p:nvPr/>
        </p:nvGrpSpPr>
        <p:grpSpPr bwMode="auto">
          <a:xfrm>
            <a:off x="3276600" y="-1588"/>
            <a:ext cx="5249863" cy="6610351"/>
            <a:chOff x="476" y="-1"/>
            <a:chExt cx="3307" cy="4164"/>
          </a:xfrm>
        </p:grpSpPr>
        <p:pic>
          <p:nvPicPr>
            <p:cNvPr id="47113" name="Picture 4" descr="SNA chart h"/>
            <p:cNvPicPr>
              <a:picLocks noChangeAspect="1" noChangeArrowheads="1"/>
            </p:cNvPicPr>
            <p:nvPr/>
          </p:nvPicPr>
          <p:blipFill>
            <a:blip r:embed="rId2">
              <a:lum bright="-30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81" t="25409" r="58209" b="32324"/>
            <a:stretch>
              <a:fillRect/>
            </a:stretch>
          </p:blipFill>
          <p:spPr bwMode="auto">
            <a:xfrm>
              <a:off x="476" y="241"/>
              <a:ext cx="1769" cy="3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</p:pic>
        <p:sp>
          <p:nvSpPr>
            <p:cNvPr id="47114" name="Rectangle 5"/>
            <p:cNvSpPr>
              <a:spLocks noChangeArrowheads="1"/>
            </p:cNvSpPr>
            <p:nvPr/>
          </p:nvSpPr>
          <p:spPr bwMode="auto">
            <a:xfrm>
              <a:off x="1937" y="747"/>
              <a:ext cx="116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ES" altLang="es-VE" sz="1600" b="0">
                <a:latin typeface="Comic Sans MS" pitchFamily="66" charset="0"/>
              </a:endParaRPr>
            </a:p>
          </p:txBody>
        </p:sp>
        <p:sp>
          <p:nvSpPr>
            <p:cNvPr id="47115" name="Rectangle 7"/>
            <p:cNvSpPr>
              <a:spLocks noChangeArrowheads="1"/>
            </p:cNvSpPr>
            <p:nvPr/>
          </p:nvSpPr>
          <p:spPr bwMode="auto">
            <a:xfrm>
              <a:off x="839" y="3748"/>
              <a:ext cx="590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7116" name="Rectangle 8"/>
            <p:cNvSpPr>
              <a:spLocks noChangeArrowheads="1"/>
            </p:cNvSpPr>
            <p:nvPr/>
          </p:nvSpPr>
          <p:spPr bwMode="auto">
            <a:xfrm>
              <a:off x="1384" y="1661"/>
              <a:ext cx="317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7117" name="Text Box 12"/>
            <p:cNvSpPr txBox="1">
              <a:spLocks noChangeArrowheads="1"/>
            </p:cNvSpPr>
            <p:nvPr/>
          </p:nvSpPr>
          <p:spPr bwMode="auto">
            <a:xfrm>
              <a:off x="567" y="3869"/>
              <a:ext cx="916" cy="29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VE" sz="1200" dirty="0">
                  <a:latin typeface="Comic Sans MS" pitchFamily="66" charset="0"/>
                </a:rPr>
                <a:t>Cadena simpática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VE" sz="1200" dirty="0" err="1" smtClean="0">
                  <a:latin typeface="Comic Sans MS" pitchFamily="66" charset="0"/>
                </a:rPr>
                <a:t>PARAvertebral</a:t>
              </a:r>
              <a:endParaRPr lang="es-ES" altLang="es-VE" sz="1200" dirty="0">
                <a:latin typeface="Comic Sans MS" pitchFamily="66" charset="0"/>
              </a:endParaRPr>
            </a:p>
          </p:txBody>
        </p:sp>
        <p:sp>
          <p:nvSpPr>
            <p:cNvPr id="47118" name="Line 17"/>
            <p:cNvSpPr>
              <a:spLocks noChangeShapeType="1"/>
            </p:cNvSpPr>
            <p:nvPr/>
          </p:nvSpPr>
          <p:spPr bwMode="auto">
            <a:xfrm>
              <a:off x="885" y="3793"/>
              <a:ext cx="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47119" name="Rectangle 22"/>
            <p:cNvSpPr>
              <a:spLocks noChangeArrowheads="1"/>
            </p:cNvSpPr>
            <p:nvPr/>
          </p:nvSpPr>
          <p:spPr bwMode="auto">
            <a:xfrm>
              <a:off x="1701" y="2160"/>
              <a:ext cx="680" cy="1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47120" name="Line 14"/>
            <p:cNvSpPr>
              <a:spLocks noChangeShapeType="1"/>
            </p:cNvSpPr>
            <p:nvPr/>
          </p:nvSpPr>
          <p:spPr bwMode="auto">
            <a:xfrm>
              <a:off x="1701" y="2160"/>
              <a:ext cx="0" cy="16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47121" name="Text Box 13"/>
            <p:cNvSpPr txBox="1">
              <a:spLocks noChangeArrowheads="1"/>
            </p:cNvSpPr>
            <p:nvPr/>
          </p:nvSpPr>
          <p:spPr bwMode="auto">
            <a:xfrm>
              <a:off x="1746" y="2947"/>
              <a:ext cx="1151" cy="19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hlink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VE" sz="1400" dirty="0" err="1">
                  <a:latin typeface="Comic Sans MS" pitchFamily="66" charset="0"/>
                </a:rPr>
                <a:t>Gl</a:t>
              </a:r>
              <a:r>
                <a:rPr lang="es-ES" altLang="es-VE" sz="1400" dirty="0">
                  <a:latin typeface="Comic Sans MS" pitchFamily="66" charset="0"/>
                </a:rPr>
                <a:t>. </a:t>
              </a:r>
              <a:r>
                <a:rPr lang="es-ES" altLang="es-VE" sz="1400" dirty="0" err="1" smtClean="0">
                  <a:latin typeface="Comic Sans MS" pitchFamily="66" charset="0"/>
                </a:rPr>
                <a:t>PREvertebrales</a:t>
              </a:r>
              <a:endParaRPr lang="es-ES" altLang="es-VE" sz="1400" dirty="0">
                <a:latin typeface="Comic Sans MS" pitchFamily="66" charset="0"/>
              </a:endParaRPr>
            </a:p>
          </p:txBody>
        </p:sp>
        <p:sp>
          <p:nvSpPr>
            <p:cNvPr id="47122" name="Rectangle 23"/>
            <p:cNvSpPr>
              <a:spLocks noChangeArrowheads="1"/>
            </p:cNvSpPr>
            <p:nvPr/>
          </p:nvSpPr>
          <p:spPr bwMode="auto">
            <a:xfrm>
              <a:off x="1361" y="-1"/>
              <a:ext cx="998" cy="17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VE" altLang="es-VE" sz="1200">
                <a:latin typeface="Comic Sans MS" pitchFamily="66" charset="0"/>
              </a:endParaRPr>
            </a:p>
          </p:txBody>
        </p:sp>
        <p:sp>
          <p:nvSpPr>
            <p:cNvPr id="210953" name="Text Box 9"/>
            <p:cNvSpPr txBox="1">
              <a:spLocks noChangeArrowheads="1"/>
            </p:cNvSpPr>
            <p:nvPr/>
          </p:nvSpPr>
          <p:spPr bwMode="auto">
            <a:xfrm>
              <a:off x="1499" y="1166"/>
              <a:ext cx="1313" cy="268"/>
            </a:xfrm>
            <a:prstGeom prst="rect">
              <a:avLst/>
            </a:prstGeom>
            <a:solidFill>
              <a:srgbClr val="FBC1DF"/>
            </a:solidFill>
            <a:ln w="28575" algn="ctr">
              <a:solidFill>
                <a:srgbClr val="B6066B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" altLang="es-VE" sz="2000" b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Médula adrenal </a:t>
              </a:r>
            </a:p>
          </p:txBody>
        </p:sp>
        <p:sp>
          <p:nvSpPr>
            <p:cNvPr id="47124" name="Line 10"/>
            <p:cNvSpPr>
              <a:spLocks noChangeShapeType="1"/>
            </p:cNvSpPr>
            <p:nvPr/>
          </p:nvSpPr>
          <p:spPr bwMode="auto">
            <a:xfrm flipH="1">
              <a:off x="1973" y="1434"/>
              <a:ext cx="182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47125" name="Text Box 11"/>
            <p:cNvSpPr txBox="1">
              <a:spLocks noChangeArrowheads="1"/>
            </p:cNvSpPr>
            <p:nvPr/>
          </p:nvSpPr>
          <p:spPr bwMode="auto">
            <a:xfrm>
              <a:off x="2290" y="1751"/>
              <a:ext cx="149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VE" sz="1600" dirty="0">
                  <a:latin typeface="Comic Sans MS" pitchFamily="66" charset="0"/>
                </a:rPr>
                <a:t>Inervación simpática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VE" sz="1800" b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Preganglionar</a:t>
              </a:r>
              <a:r>
                <a:rPr lang="es-ES" altLang="es-VE" sz="1600" dirty="0">
                  <a:latin typeface="Comic Sans MS" pitchFamily="66" charset="0"/>
                </a:rPr>
                <a:t> T8-L1</a:t>
              </a:r>
            </a:p>
          </p:txBody>
        </p:sp>
      </p:grpSp>
      <p:sp>
        <p:nvSpPr>
          <p:cNvPr id="47110" name="Text Box 26"/>
          <p:cNvSpPr txBox="1">
            <a:spLocks noChangeArrowheads="1"/>
          </p:cNvSpPr>
          <p:nvPr/>
        </p:nvSpPr>
        <p:spPr bwMode="auto">
          <a:xfrm>
            <a:off x="7164388" y="476250"/>
            <a:ext cx="1427162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47111" name="Oval 27"/>
          <p:cNvSpPr>
            <a:spLocks noChangeArrowheads="1"/>
          </p:cNvSpPr>
          <p:nvPr/>
        </p:nvSpPr>
        <p:spPr bwMode="auto">
          <a:xfrm>
            <a:off x="5076825" y="2708275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71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3563938" y="1484313"/>
            <a:ext cx="2909887" cy="547687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 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2484438" y="2276475"/>
            <a:ext cx="5122862" cy="3893374"/>
          </a:xfrm>
          <a:prstGeom prst="rect">
            <a:avLst/>
          </a:prstGeom>
          <a:noFill/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9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 el único órgano inervado por un axón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T8-L1</a:t>
            </a:r>
          </a:p>
          <a:p>
            <a:pPr algn="l">
              <a:buFontTx/>
              <a:buChar char="•"/>
              <a:defRPr/>
            </a:pP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N. </a:t>
            </a:r>
            <a:r>
              <a:rPr lang="es-ES_tradnl" altLang="es-VE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 liberan </a:t>
            </a:r>
            <a:r>
              <a:rPr lang="es-ES_tradnl" altLang="es-VE" sz="1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actúan sobre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(RN</a:t>
            </a:r>
            <a:r>
              <a:rPr lang="es-ES_tradnl" altLang="es-VE" sz="1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y estimulan 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células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cromafines</a:t>
            </a: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endParaRPr lang="es-ES_tradnl" altLang="es-VE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cromafines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 originan de la cresta neural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No tienen axones y liberan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NT a la sangre</a:t>
            </a:r>
          </a:p>
          <a:p>
            <a:pPr algn="l">
              <a:buFontTx/>
              <a:buChar char="•"/>
              <a:defRPr/>
            </a:pPr>
            <a:endParaRPr lang="es-ES_tradnl" altLang="es-VE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Sintetizan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más </a:t>
            </a:r>
            <a:r>
              <a:rPr lang="es-ES_tradnl" altLang="es-VE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s-ES_tradnl" altLang="es-VE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liberan poco en CN</a:t>
            </a:r>
          </a:p>
          <a:p>
            <a:pPr algn="l">
              <a:defRPr/>
            </a:pP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estrés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miedo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causan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masiva secreción </a:t>
            </a:r>
            <a:r>
              <a:rPr lang="es-ES_tradnl" altLang="es-VE" sz="6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es-ES_tradnl" altLang="es-VE" sz="6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26" name="Rectangle 6"/>
          <p:cNvSpPr>
            <a:spLocks noChangeArrowheads="1"/>
          </p:cNvSpPr>
          <p:nvPr/>
        </p:nvSpPr>
        <p:spPr bwMode="auto">
          <a:xfrm>
            <a:off x="684213" y="3429000"/>
            <a:ext cx="17605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Como ganglio </a:t>
            </a:r>
          </a:p>
          <a:p>
            <a:pPr>
              <a:defRPr/>
            </a:pPr>
            <a:r>
              <a:rPr lang="es-ES_tradnl" altLang="es-VE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 </a:t>
            </a:r>
          </a:p>
          <a:p>
            <a:pPr>
              <a:defRPr/>
            </a:pPr>
            <a:r>
              <a:rPr lang="es-ES_tradnl" altLang="es-VE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modificado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1116013" y="2636838"/>
            <a:ext cx="9667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800">
                <a:latin typeface="Comic Sans MS" pitchFamily="66" charset="0"/>
              </a:rPr>
              <a:t>¡Ojo!</a:t>
            </a:r>
          </a:p>
        </p:txBody>
      </p:sp>
      <p:sp>
        <p:nvSpPr>
          <p:cNvPr id="209928" name="Text Box 8"/>
          <p:cNvSpPr txBox="1">
            <a:spLocks noChangeArrowheads="1"/>
          </p:cNvSpPr>
          <p:nvPr/>
        </p:nvSpPr>
        <p:spPr bwMode="auto">
          <a:xfrm>
            <a:off x="2411413" y="14128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7132397" y="428625"/>
            <a:ext cx="14943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>
                <a:solidFill>
                  <a:srgbClr val="007774"/>
                </a:solidFill>
              </a:rPr>
              <a:t>II Anatomía </a:t>
            </a:r>
          </a:p>
          <a:p>
            <a:pPr>
              <a:defRPr/>
            </a:pPr>
            <a:r>
              <a:rPr lang="es-ES" altLang="es-VE" sz="16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48136" name="Text Box 11"/>
          <p:cNvSpPr txBox="1">
            <a:spLocks noChangeArrowheads="1"/>
          </p:cNvSpPr>
          <p:nvPr/>
        </p:nvSpPr>
        <p:spPr bwMode="auto">
          <a:xfrm>
            <a:off x="7199554" y="1139825"/>
            <a:ext cx="1427162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539750" y="476250"/>
            <a:ext cx="13747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División </a:t>
            </a:r>
          </a:p>
          <a:p>
            <a:pPr algn="l">
              <a:defRPr/>
            </a:pPr>
            <a:r>
              <a:rPr lang="es-ES_tradnl" altLang="es-VE" sz="2000">
                <a:solidFill>
                  <a:srgbClr val="E60000"/>
                </a:solidFill>
              </a:rPr>
              <a:t>Simpática</a:t>
            </a:r>
          </a:p>
        </p:txBody>
      </p:sp>
      <p:sp>
        <p:nvSpPr>
          <p:cNvPr id="4813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99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99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 animBg="1"/>
      <p:bldP spid="209925" grpId="0" animBg="1"/>
      <p:bldP spid="209926" grpId="0"/>
      <p:bldP spid="20992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6" name="Picture 4" descr="SUPRARRENAL H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03250"/>
            <a:ext cx="7056438" cy="550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2411413" y="5229225"/>
            <a:ext cx="450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2.</a:t>
            </a:r>
          </a:p>
        </p:txBody>
      </p:sp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7451725" y="3230563"/>
            <a:ext cx="996950" cy="396875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Capilar</a:t>
            </a:r>
          </a:p>
        </p:txBody>
      </p:sp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3635375" y="5710238"/>
            <a:ext cx="620713" cy="366712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141326" name="Text Box 14"/>
          <p:cNvSpPr txBox="1">
            <a:spLocks noChangeArrowheads="1"/>
          </p:cNvSpPr>
          <p:nvPr/>
        </p:nvSpPr>
        <p:spPr bwMode="auto">
          <a:xfrm>
            <a:off x="2197100" y="4610100"/>
            <a:ext cx="839788" cy="519113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80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s-ES_tradnl" altLang="es-VE" sz="1600">
                <a:solidFill>
                  <a:srgbClr val="CC0000"/>
                </a:solidFill>
                <a:latin typeface="Comic Sans MS" pitchFamily="66" charset="0"/>
              </a:rPr>
              <a:t>, </a:t>
            </a:r>
            <a:r>
              <a:rPr lang="es-ES_tradnl" altLang="es-VE" sz="1400">
                <a:solidFill>
                  <a:srgbClr val="CC0000"/>
                </a:solidFill>
                <a:latin typeface="Comic Sans MS" pitchFamily="66" charset="0"/>
              </a:rPr>
              <a:t>NE</a:t>
            </a:r>
          </a:p>
        </p:txBody>
      </p:sp>
      <p:sp>
        <p:nvSpPr>
          <p:cNvPr id="141328" name="Line 16"/>
          <p:cNvSpPr>
            <a:spLocks noChangeShapeType="1"/>
          </p:cNvSpPr>
          <p:nvPr/>
        </p:nvSpPr>
        <p:spPr bwMode="auto">
          <a:xfrm flipV="1">
            <a:off x="3059113" y="4924425"/>
            <a:ext cx="506412" cy="17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0" name="Rectangle 20"/>
          <p:cNvSpPr>
            <a:spLocks noChangeArrowheads="1"/>
          </p:cNvSpPr>
          <p:nvPr/>
        </p:nvSpPr>
        <p:spPr bwMode="auto">
          <a:xfrm>
            <a:off x="5365750" y="4995863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9161" name="Rectangle 25"/>
          <p:cNvSpPr>
            <a:spLocks noChangeArrowheads="1"/>
          </p:cNvSpPr>
          <p:nvPr/>
        </p:nvSpPr>
        <p:spPr bwMode="auto">
          <a:xfrm>
            <a:off x="6445250" y="1035050"/>
            <a:ext cx="187325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1336" name="Text Box 24"/>
          <p:cNvSpPr txBox="1">
            <a:spLocks noChangeArrowheads="1"/>
          </p:cNvSpPr>
          <p:nvPr/>
        </p:nvSpPr>
        <p:spPr bwMode="auto">
          <a:xfrm>
            <a:off x="6877050" y="676275"/>
            <a:ext cx="1644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Hormonas entran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 a la sangre</a:t>
            </a:r>
          </a:p>
        </p:txBody>
      </p:sp>
      <p:sp>
        <p:nvSpPr>
          <p:cNvPr id="49163" name="Rectangle 26"/>
          <p:cNvSpPr>
            <a:spLocks noChangeArrowheads="1"/>
          </p:cNvSpPr>
          <p:nvPr/>
        </p:nvSpPr>
        <p:spPr bwMode="auto">
          <a:xfrm>
            <a:off x="4357688" y="5932488"/>
            <a:ext cx="714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49164" name="Rectangle 27"/>
          <p:cNvSpPr>
            <a:spLocks noChangeArrowheads="1"/>
          </p:cNvSpPr>
          <p:nvPr/>
        </p:nvSpPr>
        <p:spPr bwMode="auto">
          <a:xfrm>
            <a:off x="7237413" y="218757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1340" name="Text Box 28"/>
          <p:cNvSpPr txBox="1">
            <a:spLocks noChangeArrowheads="1"/>
          </p:cNvSpPr>
          <p:nvPr/>
        </p:nvSpPr>
        <p:spPr bwMode="auto">
          <a:xfrm>
            <a:off x="5292725" y="458788"/>
            <a:ext cx="839788" cy="519112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80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s-ES_tradnl" altLang="es-VE" sz="1600">
                <a:solidFill>
                  <a:srgbClr val="CC0000"/>
                </a:solidFill>
                <a:latin typeface="Comic Sans MS" pitchFamily="66" charset="0"/>
              </a:rPr>
              <a:t>, </a:t>
            </a:r>
            <a:r>
              <a:rPr lang="es-ES_tradnl" altLang="es-VE" sz="1400">
                <a:solidFill>
                  <a:srgbClr val="CC0000"/>
                </a:solidFill>
                <a:latin typeface="Comic Sans MS" pitchFamily="66" charset="0"/>
              </a:rPr>
              <a:t>NE</a:t>
            </a: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6372225" y="620713"/>
            <a:ext cx="450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3.</a:t>
            </a:r>
          </a:p>
        </p:txBody>
      </p:sp>
      <p:sp>
        <p:nvSpPr>
          <p:cNvPr id="49167" name="Rectangle 30"/>
          <p:cNvSpPr>
            <a:spLocks noChangeArrowheads="1"/>
          </p:cNvSpPr>
          <p:nvPr/>
        </p:nvSpPr>
        <p:spPr bwMode="auto">
          <a:xfrm>
            <a:off x="7237413" y="4419600"/>
            <a:ext cx="9366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1331" name="Text Box 19"/>
          <p:cNvSpPr txBox="1">
            <a:spLocks noChangeArrowheads="1"/>
          </p:cNvSpPr>
          <p:nvPr/>
        </p:nvSpPr>
        <p:spPr bwMode="auto">
          <a:xfrm>
            <a:off x="6696075" y="1985963"/>
            <a:ext cx="1371600" cy="650875"/>
          </a:xfrm>
          <a:prstGeom prst="rect">
            <a:avLst/>
          </a:prstGeom>
          <a:solidFill>
            <a:srgbClr val="FFC9DF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</a:t>
            </a:r>
          </a:p>
          <a:p>
            <a:pPr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cromafines</a:t>
            </a:r>
          </a:p>
        </p:txBody>
      </p:sp>
      <p:sp>
        <p:nvSpPr>
          <p:cNvPr id="141327" name="Line 15"/>
          <p:cNvSpPr>
            <a:spLocks noChangeShapeType="1"/>
          </p:cNvSpPr>
          <p:nvPr/>
        </p:nvSpPr>
        <p:spPr bwMode="auto">
          <a:xfrm flipH="1" flipV="1">
            <a:off x="4429125" y="4995863"/>
            <a:ext cx="1081088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1323" name="Line 11"/>
          <p:cNvSpPr>
            <a:spLocks noChangeShapeType="1"/>
          </p:cNvSpPr>
          <p:nvPr/>
        </p:nvSpPr>
        <p:spPr bwMode="auto">
          <a:xfrm flipV="1">
            <a:off x="6229350" y="4419600"/>
            <a:ext cx="433388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1345" name="Text Box 33"/>
          <p:cNvSpPr txBox="1">
            <a:spLocks noChangeArrowheads="1"/>
          </p:cNvSpPr>
          <p:nvPr/>
        </p:nvSpPr>
        <p:spPr bwMode="auto">
          <a:xfrm>
            <a:off x="406400" y="18875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1351" name="Text Box 39"/>
          <p:cNvSpPr txBox="1">
            <a:spLocks noChangeArrowheads="1"/>
          </p:cNvSpPr>
          <p:nvPr/>
        </p:nvSpPr>
        <p:spPr bwMode="auto">
          <a:xfrm>
            <a:off x="5430044" y="5253718"/>
            <a:ext cx="1404937" cy="7699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Terminal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simpático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err="1">
                <a:latin typeface="Comic Sans MS" pitchFamily="66" charset="0"/>
              </a:rPr>
              <a:t>Pregl</a:t>
            </a:r>
            <a:r>
              <a:rPr lang="es-ES_tradnl" altLang="es-VE" sz="1600" dirty="0">
                <a:latin typeface="Comic Sans MS" pitchFamily="66" charset="0"/>
              </a:rPr>
              <a:t>. </a:t>
            </a:r>
            <a:r>
              <a:rPr lang="es-ES_tradnl" altLang="es-VE" sz="1400" dirty="0">
                <a:latin typeface="Comic Sans MS" pitchFamily="66" charset="0"/>
              </a:rPr>
              <a:t>T8-L1</a:t>
            </a:r>
          </a:p>
        </p:txBody>
      </p:sp>
      <p:sp>
        <p:nvSpPr>
          <p:cNvPr id="141356" name="Line 44"/>
          <p:cNvSpPr>
            <a:spLocks noChangeShapeType="1"/>
          </p:cNvSpPr>
          <p:nvPr/>
        </p:nvSpPr>
        <p:spPr bwMode="auto">
          <a:xfrm flipH="1">
            <a:off x="6011863" y="2492375"/>
            <a:ext cx="64770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1357" name="Line 45"/>
          <p:cNvSpPr>
            <a:spLocks noChangeShapeType="1"/>
          </p:cNvSpPr>
          <p:nvPr/>
        </p:nvSpPr>
        <p:spPr bwMode="auto">
          <a:xfrm flipH="1">
            <a:off x="5867400" y="2492375"/>
            <a:ext cx="792163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77" name="Text Box 46"/>
          <p:cNvSpPr txBox="1">
            <a:spLocks noChangeArrowheads="1"/>
          </p:cNvSpPr>
          <p:nvPr/>
        </p:nvSpPr>
        <p:spPr bwMode="auto">
          <a:xfrm>
            <a:off x="395288" y="981075"/>
            <a:ext cx="2144712" cy="854075"/>
          </a:xfrm>
          <a:prstGeom prst="rect">
            <a:avLst/>
          </a:prstGeom>
          <a:solidFill>
            <a:srgbClr val="FFCDEA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ADRENAL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Ganglio Simpático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modificado</a:t>
            </a:r>
          </a:p>
        </p:txBody>
      </p:sp>
      <p:sp>
        <p:nvSpPr>
          <p:cNvPr id="141360" name="Text Box 48"/>
          <p:cNvSpPr txBox="1">
            <a:spLocks noChangeArrowheads="1"/>
          </p:cNvSpPr>
          <p:nvPr/>
        </p:nvSpPr>
        <p:spPr bwMode="auto">
          <a:xfrm>
            <a:off x="395288" y="452438"/>
            <a:ext cx="196399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>
                <a:solidFill>
                  <a:srgbClr val="E60000"/>
                </a:solidFill>
              </a:rPr>
              <a:t>División Simpática</a:t>
            </a: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4346575" y="5734050"/>
            <a:ext cx="4508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>
                <a:latin typeface="Comic Sans MS" pitchFamily="66" charset="0"/>
              </a:rPr>
              <a:t>1.</a:t>
            </a:r>
          </a:p>
        </p:txBody>
      </p:sp>
      <p:sp>
        <p:nvSpPr>
          <p:cNvPr id="4918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2" name="1 Forma libre"/>
          <p:cNvSpPr/>
          <p:nvPr/>
        </p:nvSpPr>
        <p:spPr>
          <a:xfrm>
            <a:off x="3889829" y="4136571"/>
            <a:ext cx="232228" cy="420915"/>
          </a:xfrm>
          <a:custGeom>
            <a:avLst/>
            <a:gdLst>
              <a:gd name="connsiteX0" fmla="*/ 0 w 232228"/>
              <a:gd name="connsiteY0" fmla="*/ 420915 h 420915"/>
              <a:gd name="connsiteX1" fmla="*/ 232228 w 232228"/>
              <a:gd name="connsiteY1" fmla="*/ 0 h 420915"/>
              <a:gd name="connsiteX2" fmla="*/ 232228 w 232228"/>
              <a:gd name="connsiteY2" fmla="*/ 0 h 420915"/>
              <a:gd name="connsiteX3" fmla="*/ 232228 w 232228"/>
              <a:gd name="connsiteY3" fmla="*/ 0 h 42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28" h="420915">
                <a:moveTo>
                  <a:pt x="0" y="420915"/>
                </a:moveTo>
                <a:lnTo>
                  <a:pt x="232228" y="0"/>
                </a:lnTo>
                <a:lnTo>
                  <a:pt x="232228" y="0"/>
                </a:lnTo>
                <a:lnTo>
                  <a:pt x="232228" y="0"/>
                </a:lnTo>
              </a:path>
            </a:pathLst>
          </a:custGeom>
          <a:ln w="38100">
            <a:solidFill>
              <a:srgbClr val="920000"/>
            </a:solidFill>
            <a:headEnd type="none" w="med" len="med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Forma libre"/>
          <p:cNvSpPr/>
          <p:nvPr/>
        </p:nvSpPr>
        <p:spPr>
          <a:xfrm>
            <a:off x="4429125" y="2857046"/>
            <a:ext cx="928914" cy="943429"/>
          </a:xfrm>
          <a:custGeom>
            <a:avLst/>
            <a:gdLst>
              <a:gd name="connsiteX0" fmla="*/ 0 w 928914"/>
              <a:gd name="connsiteY0" fmla="*/ 943429 h 943429"/>
              <a:gd name="connsiteX1" fmla="*/ 928914 w 928914"/>
              <a:gd name="connsiteY1" fmla="*/ 0 h 943429"/>
              <a:gd name="connsiteX2" fmla="*/ 928914 w 928914"/>
              <a:gd name="connsiteY2" fmla="*/ 0 h 943429"/>
              <a:gd name="connsiteX3" fmla="*/ 928914 w 928914"/>
              <a:gd name="connsiteY3" fmla="*/ 0 h 943429"/>
              <a:gd name="connsiteX4" fmla="*/ 928914 w 928914"/>
              <a:gd name="connsiteY4" fmla="*/ 0 h 943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914" h="943429">
                <a:moveTo>
                  <a:pt x="0" y="943429"/>
                </a:moveTo>
                <a:lnTo>
                  <a:pt x="928914" y="0"/>
                </a:lnTo>
                <a:lnTo>
                  <a:pt x="928914" y="0"/>
                </a:lnTo>
                <a:lnTo>
                  <a:pt x="928914" y="0"/>
                </a:lnTo>
                <a:lnTo>
                  <a:pt x="928914" y="0"/>
                </a:lnTo>
              </a:path>
            </a:pathLst>
          </a:custGeom>
          <a:ln w="38100">
            <a:solidFill>
              <a:srgbClr val="920000"/>
            </a:solidFill>
            <a:headEnd type="none" w="med" len="med"/>
            <a:tailEnd type="arrow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Forma libre"/>
          <p:cNvSpPr/>
          <p:nvPr/>
        </p:nvSpPr>
        <p:spPr>
          <a:xfrm>
            <a:off x="5355771" y="2249714"/>
            <a:ext cx="58058" cy="290286"/>
          </a:xfrm>
          <a:custGeom>
            <a:avLst/>
            <a:gdLst>
              <a:gd name="connsiteX0" fmla="*/ 0 w 58058"/>
              <a:gd name="connsiteY0" fmla="*/ 290286 h 290286"/>
              <a:gd name="connsiteX1" fmla="*/ 58058 w 58058"/>
              <a:gd name="connsiteY1" fmla="*/ 0 h 290286"/>
              <a:gd name="connsiteX2" fmla="*/ 58058 w 58058"/>
              <a:gd name="connsiteY2" fmla="*/ 0 h 29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58" h="290286">
                <a:moveTo>
                  <a:pt x="0" y="290286"/>
                </a:moveTo>
                <a:lnTo>
                  <a:pt x="58058" y="0"/>
                </a:lnTo>
                <a:lnTo>
                  <a:pt x="58058" y="0"/>
                </a:lnTo>
              </a:path>
            </a:pathLst>
          </a:custGeom>
          <a:ln w="38100">
            <a:solidFill>
              <a:srgbClr val="92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rgbClr val="920000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Forma libre"/>
          <p:cNvSpPr/>
          <p:nvPr/>
        </p:nvSpPr>
        <p:spPr>
          <a:xfrm>
            <a:off x="5413830" y="1103086"/>
            <a:ext cx="435428" cy="580571"/>
          </a:xfrm>
          <a:custGeom>
            <a:avLst/>
            <a:gdLst>
              <a:gd name="connsiteX0" fmla="*/ 0 w 362857"/>
              <a:gd name="connsiteY0" fmla="*/ 580571 h 580571"/>
              <a:gd name="connsiteX1" fmla="*/ 362857 w 362857"/>
              <a:gd name="connsiteY1" fmla="*/ 0 h 580571"/>
              <a:gd name="connsiteX2" fmla="*/ 362857 w 362857"/>
              <a:gd name="connsiteY2" fmla="*/ 0 h 58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857" h="580571">
                <a:moveTo>
                  <a:pt x="0" y="580571"/>
                </a:moveTo>
                <a:lnTo>
                  <a:pt x="362857" y="0"/>
                </a:lnTo>
                <a:lnTo>
                  <a:pt x="362857" y="0"/>
                </a:lnTo>
              </a:path>
            </a:pathLst>
          </a:custGeom>
          <a:ln w="57150">
            <a:solidFill>
              <a:srgbClr val="920000"/>
            </a:solidFill>
            <a:headEnd type="none" w="med" len="med"/>
            <a:tailEnd type="arrow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9" grpId="0" animBg="1"/>
      <p:bldP spid="141324" grpId="0" animBg="1"/>
      <p:bldP spid="141325" grpId="0" animBg="1"/>
      <p:bldP spid="141326" grpId="0" animBg="1"/>
      <p:bldP spid="141328" grpId="0" animBg="1"/>
      <p:bldP spid="141336" grpId="0"/>
      <p:bldP spid="141340" grpId="0" animBg="1"/>
      <p:bldP spid="141320" grpId="0" animBg="1"/>
      <p:bldP spid="141331" grpId="0" animBg="1"/>
      <p:bldP spid="141327" grpId="0" animBg="1"/>
      <p:bldP spid="141323" grpId="0" animBg="1"/>
      <p:bldP spid="141351" grpId="0" animBg="1"/>
      <p:bldP spid="141356" grpId="0" animBg="1"/>
      <p:bldP spid="141357" grpId="0" animBg="1"/>
      <p:bldP spid="141318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3141663" y="981075"/>
            <a:ext cx="2860675" cy="485775"/>
          </a:xfrm>
          <a:prstGeom prst="rect">
            <a:avLst/>
          </a:prstGeom>
          <a:solidFill>
            <a:srgbClr val="D0EAEC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Simpática</a:t>
            </a:r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1930400" y="4581525"/>
            <a:ext cx="5283200" cy="1525588"/>
          </a:xfrm>
          <a:prstGeom prst="rect">
            <a:avLst/>
          </a:prstGeom>
          <a:solidFill>
            <a:schemeClr val="accent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VE" sz="1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800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ACCIÓN DIFUSA CORPORAL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800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800" dirty="0">
                <a:solidFill>
                  <a:srgbClr val="E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SIMPÁTICO</a:t>
            </a:r>
          </a:p>
        </p:txBody>
      </p:sp>
      <p:sp>
        <p:nvSpPr>
          <p:cNvPr id="171015" name="Rectangle 7"/>
          <p:cNvSpPr>
            <a:spLocks noChangeArrowheads="1"/>
          </p:cNvSpPr>
          <p:nvPr/>
        </p:nvSpPr>
        <p:spPr bwMode="auto">
          <a:xfrm>
            <a:off x="1819275" y="1773238"/>
            <a:ext cx="5503863" cy="2162175"/>
          </a:xfrm>
          <a:prstGeom prst="rect">
            <a:avLst/>
          </a:prstGeom>
          <a:solidFill>
            <a:srgbClr val="FFCDE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</a:pPr>
            <a:r>
              <a:rPr lang="es-ES_tradnl" altLang="es-VE" sz="2400" b="0">
                <a:latin typeface="Comic Sans MS" pitchFamily="66" charset="0"/>
              </a:rPr>
              <a:t>Alto grado de divergencia simpática</a:t>
            </a: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</a:pPr>
            <a:endParaRPr lang="es-ES_tradnl" altLang="es-VE" sz="8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</a:pPr>
            <a:r>
              <a:rPr lang="es-ES_tradnl" altLang="es-VE" sz="2400" b="0">
                <a:latin typeface="Comic Sans MS" pitchFamily="66" charset="0"/>
              </a:rPr>
              <a:t> Liberación de NE a lo largo de  </a:t>
            </a: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   varicosidades del axón </a:t>
            </a: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</a:pPr>
            <a:endParaRPr lang="es-ES_tradnl" altLang="es-VE" sz="8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</a:pPr>
            <a:r>
              <a:rPr lang="es-ES_tradnl" altLang="es-VE" sz="2400" b="0">
                <a:latin typeface="Comic Sans MS" pitchFamily="66" charset="0"/>
              </a:rPr>
              <a:t> Acción difusa y mayor duración de </a:t>
            </a:r>
          </a:p>
          <a:p>
            <a:pPr eaLnBrk="1" hangingPunct="1">
              <a:spcBef>
                <a:spcPct val="0"/>
              </a:spcBef>
              <a:buClr>
                <a:srgbClr val="CC0000"/>
              </a:buClr>
              <a:buSzPct val="150000"/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   catecolaminas en sangre</a:t>
            </a:r>
          </a:p>
        </p:txBody>
      </p:sp>
      <p:sp>
        <p:nvSpPr>
          <p:cNvPr id="171018" name="Text Box 10"/>
          <p:cNvSpPr txBox="1">
            <a:spLocks noChangeArrowheads="1"/>
          </p:cNvSpPr>
          <p:nvPr/>
        </p:nvSpPr>
        <p:spPr bwMode="auto">
          <a:xfrm>
            <a:off x="609600" y="795338"/>
            <a:ext cx="16002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3" name="Text Box 11"/>
          <p:cNvSpPr txBox="1">
            <a:spLocks noChangeArrowheads="1"/>
          </p:cNvSpPr>
          <p:nvPr/>
        </p:nvSpPr>
        <p:spPr bwMode="auto">
          <a:xfrm>
            <a:off x="6815138" y="428625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>
            <a:off x="4557712" y="4005262"/>
            <a:ext cx="14288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18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1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1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1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1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1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1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71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71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71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71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71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71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710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710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710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 animBg="1"/>
      <p:bldP spid="1710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altLang="es-VE" sz="16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790575" y="515199"/>
            <a:ext cx="7561263" cy="58323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s-ES_tradnl" altLang="es-VE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</a:p>
          <a:p>
            <a:pPr algn="l">
              <a:defRPr/>
            </a:pPr>
            <a:r>
              <a:rPr lang="es-ES_tradnl" altLang="es-VE" sz="900" b="0" dirty="0">
                <a:latin typeface="Arial" charset="0"/>
              </a:rPr>
              <a:t> </a:t>
            </a: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 </a:t>
            </a:r>
            <a:r>
              <a:rPr lang="en-GB" altLang="es-VE" b="0" dirty="0" err="1"/>
              <a:t>Ganong</a:t>
            </a:r>
            <a:r>
              <a:rPr lang="en-GB" altLang="es-VE" b="0" dirty="0" err="1">
                <a:latin typeface="Times New Roman" pitchFamily="18" charset="0"/>
              </a:rPr>
              <a:t>´</a:t>
            </a:r>
            <a:r>
              <a:rPr lang="en-GB" altLang="es-VE" b="0" dirty="0" err="1"/>
              <a:t>s</a:t>
            </a:r>
            <a:r>
              <a:rPr lang="en-GB" altLang="es-VE" b="0" dirty="0"/>
              <a:t> </a:t>
            </a:r>
            <a:r>
              <a:rPr lang="en-GB" altLang="es-VE" b="0" i="1" dirty="0"/>
              <a:t>Review of Medical Physiology</a:t>
            </a:r>
            <a:r>
              <a:rPr lang="en-GB" altLang="es-VE" b="0" dirty="0"/>
              <a:t>. 23</a:t>
            </a:r>
            <a:r>
              <a:rPr lang="en-GB" altLang="es-VE" b="0" baseline="30000" dirty="0"/>
              <a:t>er</a:t>
            </a:r>
            <a:r>
              <a:rPr lang="en-GB" altLang="es-VE" b="0" dirty="0"/>
              <a:t>.  Ed.  K.E. Barrett, S.M. Barman, S. </a:t>
            </a:r>
            <a:r>
              <a:rPr lang="en-GB" altLang="es-VE" b="0" dirty="0" err="1"/>
              <a:t>Boitano</a:t>
            </a:r>
            <a:r>
              <a:rPr lang="en-GB" altLang="es-VE" b="0" dirty="0"/>
              <a:t>, H.L.   </a:t>
            </a:r>
          </a:p>
          <a:p>
            <a:pPr algn="l">
              <a:defRPr/>
            </a:pPr>
            <a:r>
              <a:rPr lang="en-GB" altLang="es-VE" b="0" dirty="0"/>
              <a:t>   Brooks Eds. Lange, </a:t>
            </a:r>
            <a:r>
              <a:rPr lang="en-GB" altLang="es-VE" dirty="0"/>
              <a:t>2010.</a:t>
            </a:r>
          </a:p>
          <a:p>
            <a:pPr algn="l">
              <a:defRPr/>
            </a:pPr>
            <a:endParaRPr lang="en-GB" altLang="es-VE" dirty="0"/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altLang="es-VE" sz="1400" b="0" i="1" dirty="0"/>
              <a:t> </a:t>
            </a:r>
            <a:r>
              <a:rPr lang="es-ES" altLang="es-VE" b="0" i="1" dirty="0"/>
              <a:t>Fisiología Médica</a:t>
            </a:r>
            <a:r>
              <a:rPr lang="es-ES" altLang="es-VE" b="0" dirty="0"/>
              <a:t>. </a:t>
            </a:r>
            <a:r>
              <a:rPr lang="es-ES" altLang="es-VE" b="0" dirty="0" err="1"/>
              <a:t>Fiorenzo</a:t>
            </a:r>
            <a:r>
              <a:rPr lang="es-ES" altLang="es-VE" b="0" dirty="0"/>
              <a:t> </a:t>
            </a:r>
            <a:r>
              <a:rPr lang="es-ES" altLang="es-VE" b="0" dirty="0" err="1"/>
              <a:t>Conti</a:t>
            </a:r>
            <a:r>
              <a:rPr lang="es-ES" altLang="es-VE" b="0" dirty="0"/>
              <a:t> (ed.). </a:t>
            </a:r>
            <a:r>
              <a:rPr lang="en-GB" altLang="es-VE" b="0" dirty="0" err="1"/>
              <a:t>Mc</a:t>
            </a:r>
            <a:r>
              <a:rPr lang="en-GB" altLang="es-VE" b="0" dirty="0"/>
              <a:t> </a:t>
            </a:r>
            <a:r>
              <a:rPr lang="en-GB" altLang="es-VE" b="0" dirty="0" err="1"/>
              <a:t>Graw</a:t>
            </a:r>
            <a:r>
              <a:rPr lang="en-GB" altLang="es-VE" b="0" dirty="0"/>
              <a:t>-Hill, </a:t>
            </a:r>
            <a:r>
              <a:rPr lang="en-GB" altLang="es-VE" dirty="0"/>
              <a:t>2010</a:t>
            </a:r>
            <a:r>
              <a:rPr lang="en-GB" altLang="es-VE" sz="1400" b="0" dirty="0"/>
              <a:t>.</a:t>
            </a:r>
            <a:endParaRPr lang="en-GB" altLang="es-VE" dirty="0"/>
          </a:p>
          <a:p>
            <a:pPr algn="l">
              <a:defRPr/>
            </a:pPr>
            <a:endParaRPr lang="en-GB" altLang="es-VE" b="0" dirty="0"/>
          </a:p>
          <a:p>
            <a:pPr algn="l">
              <a:buClr>
                <a:schemeClr val="tx1"/>
              </a:buClr>
              <a:buSzPts val="1200"/>
              <a:buFont typeface="Wingdings" pitchFamily="2" charset="2"/>
              <a:buChar char="§"/>
              <a:defRPr/>
            </a:pPr>
            <a:r>
              <a:rPr lang="en-GB" altLang="es-VE" b="0" dirty="0"/>
              <a:t> </a:t>
            </a:r>
            <a:r>
              <a:rPr lang="en-GB" altLang="es-VE" b="0" dirty="0" err="1"/>
              <a:t>Silbernagl</a:t>
            </a:r>
            <a:r>
              <a:rPr lang="en-GB" altLang="es-VE" b="0" dirty="0"/>
              <a:t> S. </a:t>
            </a:r>
            <a:r>
              <a:rPr lang="en-GB" altLang="es-VE" b="0" dirty="0" err="1"/>
              <a:t>Despopoulos</a:t>
            </a:r>
            <a:r>
              <a:rPr lang="en-GB" altLang="es-VE" b="0" dirty="0"/>
              <a:t>. </a:t>
            </a:r>
            <a:r>
              <a:rPr lang="en-GB" altLang="es-VE" b="0" dirty="0" err="1"/>
              <a:t>Fisiología</a:t>
            </a:r>
            <a:r>
              <a:rPr lang="en-GB" altLang="es-VE" b="0" dirty="0"/>
              <a:t>. </a:t>
            </a:r>
            <a:r>
              <a:rPr lang="en-GB" altLang="es-VE" b="0" dirty="0" err="1"/>
              <a:t>Texto</a:t>
            </a:r>
            <a:r>
              <a:rPr lang="en-GB" altLang="es-VE" b="0" dirty="0"/>
              <a:t> y Atlas 7</a:t>
            </a:r>
            <a:r>
              <a:rPr lang="en-GB" altLang="es-VE" b="0" baseline="30000" dirty="0"/>
              <a:t>tima</a:t>
            </a:r>
            <a:r>
              <a:rPr lang="en-GB" altLang="es-VE" b="0" dirty="0"/>
              <a:t> Ed. Editorial </a:t>
            </a:r>
            <a:r>
              <a:rPr lang="en-GB" altLang="es-VE" b="0" dirty="0" err="1"/>
              <a:t>Médica</a:t>
            </a:r>
            <a:r>
              <a:rPr lang="en-GB" altLang="es-VE" b="0" dirty="0"/>
              <a:t> </a:t>
            </a:r>
            <a:r>
              <a:rPr lang="en-GB" altLang="es-VE" b="0" dirty="0" err="1"/>
              <a:t>Panamericana</a:t>
            </a:r>
            <a:r>
              <a:rPr lang="en-GB" altLang="es-VE" b="0" dirty="0"/>
              <a:t>, </a:t>
            </a:r>
            <a:r>
              <a:rPr lang="en-GB" altLang="es-VE" dirty="0"/>
              <a:t>2009.</a:t>
            </a:r>
            <a:r>
              <a:rPr lang="en-GB" altLang="es-VE" b="0" dirty="0"/>
              <a:t> </a:t>
            </a:r>
          </a:p>
          <a:p>
            <a:pPr algn="l">
              <a:defRPr/>
            </a:pPr>
            <a:endParaRPr lang="en-GB" altLang="es-VE" b="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Fox S.I. </a:t>
            </a:r>
            <a:r>
              <a:rPr lang="en-GB" altLang="es-VE" b="0" i="1" dirty="0"/>
              <a:t>Human Physiology</a:t>
            </a:r>
            <a:r>
              <a:rPr lang="en-GB" altLang="es-VE" b="0" dirty="0"/>
              <a:t>. 10</a:t>
            </a:r>
            <a:r>
              <a:rPr lang="en-GB" altLang="es-VE" b="0" baseline="30000" dirty="0"/>
              <a:t>th</a:t>
            </a:r>
            <a:r>
              <a:rPr lang="en-GB" altLang="es-VE" b="0" dirty="0"/>
              <a:t> edition. McGraw-Hill, New York, </a:t>
            </a:r>
            <a:r>
              <a:rPr lang="en-GB" altLang="es-VE" dirty="0"/>
              <a:t>2008.</a:t>
            </a:r>
          </a:p>
          <a:p>
            <a:pPr algn="l">
              <a:defRPr/>
            </a:pPr>
            <a:endParaRPr lang="es-ES_tradnl" altLang="es-VE" sz="8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 </a:t>
            </a:r>
            <a:r>
              <a:rPr lang="en-GB" altLang="es-VE" b="0" dirty="0" err="1"/>
              <a:t>McCorry</a:t>
            </a:r>
            <a:r>
              <a:rPr lang="en-GB" altLang="es-VE" b="0" dirty="0"/>
              <a:t> L.K. </a:t>
            </a:r>
            <a:r>
              <a:rPr lang="en-GB" altLang="es-VE" b="0" i="1" dirty="0"/>
              <a:t>Physiology of the Autonomic Nervous System</a:t>
            </a:r>
            <a:r>
              <a:rPr lang="en-GB" altLang="es-VE" b="0" dirty="0"/>
              <a:t>. Am. J. Pharm. </a:t>
            </a:r>
            <a:r>
              <a:rPr lang="en-GB" altLang="es-VE" b="0" dirty="0" err="1"/>
              <a:t>Edu</a:t>
            </a:r>
            <a:r>
              <a:rPr lang="en-GB" altLang="es-VE" b="0" dirty="0"/>
              <a:t>. 71 (4): 78, </a:t>
            </a:r>
            <a:r>
              <a:rPr lang="en-GB" altLang="es-VE" dirty="0"/>
              <a:t>2007.</a:t>
            </a:r>
          </a:p>
          <a:p>
            <a:pPr algn="l">
              <a:defRPr/>
            </a:pPr>
            <a:endParaRPr lang="es-ES_tradnl" altLang="es-VE" sz="8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 Costanzo L.S. </a:t>
            </a:r>
            <a:r>
              <a:rPr lang="en-GB" altLang="es-VE" b="0" i="1" dirty="0"/>
              <a:t>Physiology</a:t>
            </a:r>
            <a:r>
              <a:rPr lang="en-GB" altLang="es-VE" b="0" dirty="0"/>
              <a:t>. 3</a:t>
            </a:r>
            <a:r>
              <a:rPr lang="en-GB" altLang="es-VE" b="0" baseline="30000" dirty="0"/>
              <a:t>er</a:t>
            </a:r>
            <a:r>
              <a:rPr lang="en-GB" altLang="es-VE" b="0" dirty="0"/>
              <a:t> Ed. Saunders Elsevier, </a:t>
            </a:r>
            <a:r>
              <a:rPr lang="en-GB" altLang="es-VE" dirty="0"/>
              <a:t>2006.</a:t>
            </a:r>
          </a:p>
          <a:p>
            <a:pPr algn="l">
              <a:defRPr/>
            </a:pPr>
            <a:endParaRPr lang="en-GB" altLang="es-VE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US" altLang="es-VE" dirty="0"/>
              <a:t> </a:t>
            </a:r>
            <a:r>
              <a:rPr lang="en-US" altLang="es-VE" b="0" i="1" dirty="0"/>
              <a:t>Primer on The Autonomic Nervous System.</a:t>
            </a:r>
            <a:r>
              <a:rPr lang="en-US" altLang="es-VE" b="0" dirty="0"/>
              <a:t> 2nd edition. D. Robertson, Editor-in- chief. Elsevier   </a:t>
            </a:r>
          </a:p>
          <a:p>
            <a:pPr algn="l">
              <a:defRPr/>
            </a:pPr>
            <a:r>
              <a:rPr lang="en-US" altLang="es-VE" b="0" dirty="0"/>
              <a:t>   Academic Press, San Diego, </a:t>
            </a:r>
            <a:r>
              <a:rPr lang="en-US" altLang="es-VE" dirty="0"/>
              <a:t>2004.</a:t>
            </a:r>
          </a:p>
          <a:p>
            <a:pPr algn="l">
              <a:defRPr/>
            </a:pPr>
            <a:endParaRPr lang="es-ES_tradnl" altLang="es-VE" sz="80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</a:t>
            </a:r>
            <a:r>
              <a:rPr lang="en-GB" altLang="es-VE" b="0" dirty="0" err="1"/>
              <a:t>Shen</a:t>
            </a:r>
            <a:r>
              <a:rPr lang="en-GB" altLang="es-VE" b="0" dirty="0"/>
              <a:t> H. </a:t>
            </a:r>
            <a:r>
              <a:rPr lang="en-GB" altLang="es-VE" b="0" i="1" dirty="0"/>
              <a:t>The autonomic nervous system</a:t>
            </a:r>
            <a:r>
              <a:rPr lang="en-GB" altLang="es-VE" b="0" dirty="0"/>
              <a:t>. </a:t>
            </a:r>
            <a:r>
              <a:rPr lang="en-GB" altLang="es-VE" b="0" dirty="0" err="1"/>
              <a:t>Memocharts</a:t>
            </a:r>
            <a:r>
              <a:rPr lang="en-GB" altLang="es-VE" b="0" dirty="0"/>
              <a:t> Pharmacology. An integrated </a:t>
            </a:r>
          </a:p>
          <a:p>
            <a:pPr algn="l">
              <a:defRPr/>
            </a:pPr>
            <a:r>
              <a:rPr lang="en-GB" altLang="es-VE" b="0" dirty="0"/>
              <a:t>   </a:t>
            </a:r>
            <a:r>
              <a:rPr lang="en-GB" altLang="es-VE" b="0" dirty="0" err="1"/>
              <a:t>minireview</a:t>
            </a:r>
            <a:r>
              <a:rPr lang="en-GB" altLang="es-VE" b="0" dirty="0"/>
              <a:t>. </a:t>
            </a:r>
            <a:r>
              <a:rPr lang="es-ES" altLang="es-VE" b="0" dirty="0" err="1"/>
              <a:t>Minireview</a:t>
            </a:r>
            <a:r>
              <a:rPr lang="es-ES" altLang="es-VE" b="0" dirty="0"/>
              <a:t> LLC, </a:t>
            </a:r>
            <a:r>
              <a:rPr lang="es-ES" altLang="es-VE" b="0" dirty="0" err="1"/>
              <a:t>Stow</a:t>
            </a:r>
            <a:r>
              <a:rPr lang="es-ES" altLang="es-VE" b="0" dirty="0"/>
              <a:t>, 2004.</a:t>
            </a:r>
          </a:p>
          <a:p>
            <a:pPr algn="l">
              <a:defRPr/>
            </a:pPr>
            <a:endParaRPr lang="es-ES_tradnl" altLang="es-VE" sz="800" b="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__. </a:t>
            </a:r>
            <a:r>
              <a:rPr lang="en-GB" altLang="es-VE" b="0" i="1" dirty="0"/>
              <a:t>Drugs affecting adrenergic transmission</a:t>
            </a:r>
            <a:r>
              <a:rPr lang="en-GB" altLang="es-VE" b="0" dirty="0"/>
              <a:t>. </a:t>
            </a:r>
            <a:r>
              <a:rPr lang="en-GB" altLang="es-VE" b="0" dirty="0" err="1"/>
              <a:t>Memocharts</a:t>
            </a:r>
            <a:r>
              <a:rPr lang="en-GB" altLang="es-VE" b="0" dirty="0"/>
              <a:t> Pharmacology. An   </a:t>
            </a:r>
          </a:p>
          <a:p>
            <a:pPr algn="l">
              <a:defRPr/>
            </a:pPr>
            <a:r>
              <a:rPr lang="en-GB" altLang="es-VE" b="0" dirty="0"/>
              <a:t>   integrated </a:t>
            </a:r>
            <a:r>
              <a:rPr lang="en-GB" altLang="es-VE" b="0" dirty="0" err="1"/>
              <a:t>minireview</a:t>
            </a:r>
            <a:r>
              <a:rPr lang="en-GB" altLang="es-VE" b="0" dirty="0"/>
              <a:t>. </a:t>
            </a:r>
            <a:r>
              <a:rPr lang="en-GB" altLang="es-VE" b="0" dirty="0" err="1"/>
              <a:t>Minireview</a:t>
            </a:r>
            <a:r>
              <a:rPr lang="en-GB" altLang="es-VE" b="0" dirty="0"/>
              <a:t> LLC, Stow, 2004.</a:t>
            </a:r>
          </a:p>
          <a:p>
            <a:pPr algn="l">
              <a:defRPr/>
            </a:pPr>
            <a:endParaRPr lang="es-ES_tradnl" altLang="es-VE" sz="800" b="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__. </a:t>
            </a:r>
            <a:r>
              <a:rPr lang="en-GB" altLang="es-VE" b="0" i="1" dirty="0"/>
              <a:t>Drugs affecting cholinergic transmission</a:t>
            </a:r>
            <a:r>
              <a:rPr lang="en-GB" altLang="es-VE" b="0" dirty="0"/>
              <a:t>. </a:t>
            </a:r>
            <a:r>
              <a:rPr lang="en-GB" altLang="es-VE" b="0" dirty="0" err="1"/>
              <a:t>Memocharts</a:t>
            </a:r>
            <a:r>
              <a:rPr lang="en-GB" altLang="es-VE" b="0" dirty="0"/>
              <a:t> Pharmacology. An </a:t>
            </a:r>
          </a:p>
          <a:p>
            <a:pPr algn="l">
              <a:defRPr/>
            </a:pPr>
            <a:r>
              <a:rPr lang="en-GB" altLang="es-VE" b="0" dirty="0"/>
              <a:t>   integrated </a:t>
            </a:r>
            <a:r>
              <a:rPr lang="en-GB" altLang="es-VE" b="0" dirty="0" err="1"/>
              <a:t>minireview</a:t>
            </a:r>
            <a:r>
              <a:rPr lang="en-GB" altLang="es-VE" b="0" dirty="0"/>
              <a:t>. </a:t>
            </a:r>
            <a:r>
              <a:rPr lang="en-GB" altLang="es-VE" b="0" dirty="0" err="1"/>
              <a:t>Minireview</a:t>
            </a:r>
            <a:r>
              <a:rPr lang="en-GB" altLang="es-VE" b="0" dirty="0"/>
              <a:t> LLC, Stow, 2004.</a:t>
            </a:r>
          </a:p>
          <a:p>
            <a:pPr algn="l">
              <a:defRPr/>
            </a:pPr>
            <a:endParaRPr lang="es-ES_tradnl" altLang="es-VE" sz="800" b="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i="1" dirty="0"/>
              <a:t> Goodman &amp; Gilman’s The Pharmacological Basis of Therapeutics</a:t>
            </a:r>
            <a:r>
              <a:rPr lang="en-GB" altLang="es-VE" b="0" dirty="0"/>
              <a:t> 10</a:t>
            </a:r>
            <a:r>
              <a:rPr lang="en-GB" altLang="es-VE" b="0" baseline="30000" dirty="0"/>
              <a:t>th</a:t>
            </a:r>
            <a:r>
              <a:rPr lang="en-GB" altLang="es-VE" b="0" dirty="0"/>
              <a:t> Ed. J.G. Hardman, L.E. </a:t>
            </a:r>
          </a:p>
          <a:p>
            <a:pPr algn="l">
              <a:defRPr/>
            </a:pPr>
            <a:r>
              <a:rPr lang="en-GB" altLang="es-VE" b="0" dirty="0"/>
              <a:t>   </a:t>
            </a:r>
            <a:r>
              <a:rPr lang="en-GB" altLang="es-VE" b="0" dirty="0" err="1"/>
              <a:t>Limbird</a:t>
            </a:r>
            <a:r>
              <a:rPr lang="en-GB" altLang="es-VE" b="0" dirty="0"/>
              <a:t> Eds. , A. Goodman Gilman Consulting Ed. McGraw-Hill, 2001.</a:t>
            </a:r>
          </a:p>
          <a:p>
            <a:pPr algn="l">
              <a:defRPr/>
            </a:pPr>
            <a:endParaRPr lang="es-ES_tradnl" altLang="es-VE" sz="800" b="0" dirty="0"/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b="0" dirty="0"/>
              <a:t> Wilson-</a:t>
            </a:r>
            <a:r>
              <a:rPr lang="en-GB" altLang="es-VE" b="0" dirty="0" err="1"/>
              <a:t>Pauwels</a:t>
            </a:r>
            <a:r>
              <a:rPr lang="en-GB" altLang="es-VE" b="0" dirty="0"/>
              <a:t> L., Stewart P.A. </a:t>
            </a:r>
            <a:r>
              <a:rPr lang="en-GB" altLang="es-VE" b="0" dirty="0" err="1"/>
              <a:t>Akesson</a:t>
            </a:r>
            <a:r>
              <a:rPr lang="en-GB" altLang="es-VE" b="0" dirty="0"/>
              <a:t> E.J. </a:t>
            </a:r>
            <a:r>
              <a:rPr lang="en-GB" altLang="es-VE" b="0" i="1" dirty="0"/>
              <a:t>Autonomic Nerves</a:t>
            </a:r>
            <a:r>
              <a:rPr lang="en-GB" altLang="es-VE" b="0" dirty="0"/>
              <a:t>. B.C Decker, 1997.</a:t>
            </a:r>
          </a:p>
          <a:p>
            <a:pPr algn="l">
              <a:defRPr/>
            </a:pPr>
            <a:endParaRPr lang="es-ES" altLang="es-VE" sz="1000" b="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5"/>
          <p:cNvSpPr txBox="1">
            <a:spLocks noChangeArrowheads="1"/>
          </p:cNvSpPr>
          <p:nvPr/>
        </p:nvSpPr>
        <p:spPr bwMode="auto">
          <a:xfrm>
            <a:off x="3636963" y="1651000"/>
            <a:ext cx="1870075" cy="9747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solidFill>
                  <a:srgbClr val="CC0000"/>
                </a:solidFill>
                <a:latin typeface="Comic Sans MS" pitchFamily="66" charset="0"/>
              </a:rPr>
              <a:t>División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solidFill>
                  <a:srgbClr val="CC0000"/>
                </a:solidFill>
                <a:latin typeface="Comic Sans MS" pitchFamily="66" charset="0"/>
              </a:rPr>
              <a:t>Simpática</a:t>
            </a:r>
          </a:p>
        </p:txBody>
      </p:sp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2005013" y="2852738"/>
            <a:ext cx="5133975" cy="257333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007774"/>
              </a:buClr>
              <a:buSzPct val="200000"/>
              <a:buFontTx/>
              <a:buChar char="•"/>
              <a:defRPr/>
            </a:pPr>
            <a:endParaRPr lang="es-ES" altLang="es-VE" sz="800"/>
          </a:p>
          <a:p>
            <a:pPr algn="l">
              <a:buClr>
                <a:srgbClr val="007774"/>
              </a:buClr>
              <a:buSzPct val="200000"/>
              <a:buFontTx/>
              <a:buChar char="•"/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 cabeza, cuello y vísceras torácicas:</a:t>
            </a:r>
            <a:r>
              <a:rPr lang="es-ES" altLang="es-VE" sz="1800"/>
              <a:t> 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800" b="0"/>
              <a:t>   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1800" b="0"/>
              <a:t>   Desde segmentos </a:t>
            </a:r>
            <a:r>
              <a:rPr lang="es-ES" altLang="es-VE" sz="1800"/>
              <a:t>T1-T5 </a:t>
            </a:r>
            <a:r>
              <a:rPr lang="es-ES" altLang="es-VE" sz="1800" b="0"/>
              <a:t>a ganglios 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1800" b="0"/>
              <a:t>   cervicales y torácicos sup.</a:t>
            </a:r>
          </a:p>
          <a:p>
            <a:pPr algn="l">
              <a:buClr>
                <a:srgbClr val="007774"/>
              </a:buClr>
              <a:buFontTx/>
              <a:buChar char="•"/>
              <a:defRPr/>
            </a:pPr>
            <a:endParaRPr lang="es-ES" altLang="es-VE" sz="1800"/>
          </a:p>
          <a:p>
            <a:pPr algn="l">
              <a:buClr>
                <a:srgbClr val="007774"/>
              </a:buClr>
              <a:buSzPct val="200000"/>
              <a:buFontTx/>
              <a:buChar char="•"/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 vísceras abdominales y pélvicas: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800" b="0"/>
              <a:t>   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1800" b="0"/>
              <a:t>   Desde segmentos </a:t>
            </a:r>
            <a:r>
              <a:rPr lang="es-ES" altLang="es-VE" sz="1800"/>
              <a:t>T5-L3</a:t>
            </a:r>
            <a:r>
              <a:rPr lang="es-ES" altLang="es-VE" sz="1800" b="0"/>
              <a:t> a ganglios   </a:t>
            </a:r>
          </a:p>
          <a:p>
            <a:pPr algn="l">
              <a:buClr>
                <a:srgbClr val="007774"/>
              </a:buClr>
              <a:defRPr/>
            </a:pPr>
            <a:r>
              <a:rPr lang="es-ES" altLang="es-VE" sz="1800" b="0"/>
              <a:t>   preaórticos y plexos pélvicos</a:t>
            </a:r>
          </a:p>
          <a:p>
            <a:pPr algn="l">
              <a:buClr>
                <a:srgbClr val="007774"/>
              </a:buClr>
              <a:defRPr/>
            </a:pPr>
            <a:endParaRPr lang="es-ES" altLang="es-VE" sz="800" b="0"/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2525164" y="17224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06" name="Text Box 13"/>
          <p:cNvSpPr txBox="1">
            <a:spLocks noChangeArrowheads="1"/>
          </p:cNvSpPr>
          <p:nvPr/>
        </p:nvSpPr>
        <p:spPr bwMode="auto">
          <a:xfrm>
            <a:off x="6799263" y="596900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5120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23203-002-f00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8" t="3796" r="14424"/>
          <a:stretch>
            <a:fillRect/>
          </a:stretch>
        </p:blipFill>
        <p:spPr bwMode="auto">
          <a:xfrm>
            <a:off x="2195513" y="130175"/>
            <a:ext cx="424815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467544" y="6092825"/>
            <a:ext cx="1644650" cy="527050"/>
          </a:xfrm>
          <a:prstGeom prst="rect">
            <a:avLst/>
          </a:prstGeom>
          <a:solidFill>
            <a:srgbClr val="FFC9DF"/>
          </a:solidFill>
          <a:ln w="19050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Cadenas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PARAvertebrales</a:t>
            </a:r>
          </a:p>
        </p:txBody>
      </p:sp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4356100" y="5949950"/>
            <a:ext cx="1368425" cy="527050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Cadena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PREvertebral</a:t>
            </a:r>
          </a:p>
        </p:txBody>
      </p:sp>
      <p:sp>
        <p:nvSpPr>
          <p:cNvPr id="52229" name="Rectangle 9"/>
          <p:cNvSpPr>
            <a:spLocks noChangeArrowheads="1"/>
          </p:cNvSpPr>
          <p:nvPr/>
        </p:nvSpPr>
        <p:spPr bwMode="auto">
          <a:xfrm>
            <a:off x="2268538" y="6021388"/>
            <a:ext cx="57467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30" name="Line 10"/>
          <p:cNvSpPr>
            <a:spLocks noChangeShapeType="1"/>
          </p:cNvSpPr>
          <p:nvPr/>
        </p:nvSpPr>
        <p:spPr bwMode="auto">
          <a:xfrm flipV="1">
            <a:off x="2124075" y="5949950"/>
            <a:ext cx="43180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1" name="Rectangle 12"/>
          <p:cNvSpPr>
            <a:spLocks noChangeArrowheads="1"/>
          </p:cNvSpPr>
          <p:nvPr/>
        </p:nvSpPr>
        <p:spPr bwMode="auto">
          <a:xfrm>
            <a:off x="3635375" y="6092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32" name="Line 11"/>
          <p:cNvSpPr>
            <a:spLocks noChangeShapeType="1"/>
          </p:cNvSpPr>
          <p:nvPr/>
        </p:nvSpPr>
        <p:spPr bwMode="auto">
          <a:xfrm flipV="1">
            <a:off x="2124075" y="5949950"/>
            <a:ext cx="18002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3" name="Rectangle 13"/>
          <p:cNvSpPr>
            <a:spLocks noChangeArrowheads="1"/>
          </p:cNvSpPr>
          <p:nvPr/>
        </p:nvSpPr>
        <p:spPr bwMode="auto">
          <a:xfrm>
            <a:off x="2916238" y="692150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34" name="Text Box 14"/>
          <p:cNvSpPr txBox="1">
            <a:spLocks noChangeArrowheads="1"/>
          </p:cNvSpPr>
          <p:nvPr/>
        </p:nvSpPr>
        <p:spPr bwMode="auto">
          <a:xfrm>
            <a:off x="395288" y="404813"/>
            <a:ext cx="1846262" cy="547687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800" b="0">
                <a:latin typeface="Comic Sans MS" pitchFamily="66" charset="0"/>
              </a:rPr>
              <a:t>Simpático</a:t>
            </a:r>
          </a:p>
        </p:txBody>
      </p:sp>
      <p:sp>
        <p:nvSpPr>
          <p:cNvPr id="52235" name="Rectangle 16"/>
          <p:cNvSpPr>
            <a:spLocks noChangeArrowheads="1"/>
          </p:cNvSpPr>
          <p:nvPr/>
        </p:nvSpPr>
        <p:spPr bwMode="auto">
          <a:xfrm>
            <a:off x="3563938" y="47625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3132138" y="452438"/>
            <a:ext cx="1295400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>
                <a:latin typeface="Comic Sans MS" pitchFamily="66" charset="0"/>
              </a:rPr>
              <a:t>G. Cervical sup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393700" y="2908300"/>
            <a:ext cx="1657350" cy="952500"/>
          </a:xfrm>
          <a:prstGeom prst="rect">
            <a:avLst/>
          </a:prstGeom>
          <a:solidFill>
            <a:srgbClr val="FFC9DF"/>
          </a:solidFill>
          <a:ln w="12700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u="sng" dirty="0">
                <a:latin typeface="Comic Sans MS" pitchFamily="66" charset="0"/>
              </a:rPr>
              <a:t>A la pared</a:t>
            </a:r>
            <a:r>
              <a:rPr lang="es-ES_tradnl" altLang="es-VE" sz="1400" dirty="0">
                <a:latin typeface="Comic Sans MS" pitchFamily="66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Vasos sanguíneos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M. </a:t>
            </a:r>
            <a:r>
              <a:rPr lang="es-ES_tradnl" altLang="es-VE" sz="1400" dirty="0" err="1">
                <a:latin typeface="Comic Sans MS" pitchFamily="66" charset="0"/>
              </a:rPr>
              <a:t>piloerectores</a:t>
            </a:r>
            <a:endParaRPr lang="es-ES_tradnl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 err="1">
                <a:latin typeface="Comic Sans MS" pitchFamily="66" charset="0"/>
              </a:rPr>
              <a:t>Gl</a:t>
            </a:r>
            <a:r>
              <a:rPr lang="es-ES_tradnl" altLang="es-VE" sz="1400" dirty="0">
                <a:latin typeface="Comic Sans MS" pitchFamily="66" charset="0"/>
              </a:rPr>
              <a:t>. sudoríparas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443663" y="-23813"/>
            <a:ext cx="202565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M. tarsal sup. o M</a:t>
            </a:r>
            <a:r>
              <a:rPr lang="en-US" altLang="es-VE" sz="1400" b="0">
                <a:latin typeface="Comic Sans MS" pitchFamily="66" charset="0"/>
              </a:rPr>
              <a:t>ü</a:t>
            </a:r>
            <a:r>
              <a:rPr lang="es-ES_tradnl" altLang="es-VE" sz="1400" b="0">
                <a:latin typeface="Comic Sans MS" pitchFamily="66" charset="0"/>
              </a:rPr>
              <a:t>ller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6443663" y="236538"/>
            <a:ext cx="1046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G. lacrimal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6443663" y="452438"/>
            <a:ext cx="208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M. radial (dilata pupila)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6443663" y="1028700"/>
            <a:ext cx="12938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G. submaxilar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 y sublingual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6443663" y="1965325"/>
            <a:ext cx="109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G. parótida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443663" y="2828925"/>
            <a:ext cx="842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Corazón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6443663" y="3621088"/>
            <a:ext cx="1450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Árbol bronquial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6443663" y="4197350"/>
            <a:ext cx="976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Estómago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6443663" y="4484688"/>
            <a:ext cx="1011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I. delgado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6443663" y="5205413"/>
            <a:ext cx="620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Colon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6443663" y="5949950"/>
            <a:ext cx="1004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Genitales </a:t>
            </a:r>
          </a:p>
        </p:txBody>
      </p:sp>
      <p:sp>
        <p:nvSpPr>
          <p:cNvPr id="52249" name="Rectangle 31"/>
          <p:cNvSpPr>
            <a:spLocks noChangeArrowheads="1"/>
          </p:cNvSpPr>
          <p:nvPr/>
        </p:nvSpPr>
        <p:spPr bwMode="auto">
          <a:xfrm>
            <a:off x="4716463" y="3357563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50" name="Rectangle 32"/>
          <p:cNvSpPr>
            <a:spLocks noChangeArrowheads="1"/>
          </p:cNvSpPr>
          <p:nvPr/>
        </p:nvSpPr>
        <p:spPr bwMode="auto">
          <a:xfrm>
            <a:off x="4572000" y="41497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51" name="Rectangle 33"/>
          <p:cNvSpPr>
            <a:spLocks noChangeArrowheads="1"/>
          </p:cNvSpPr>
          <p:nvPr/>
        </p:nvSpPr>
        <p:spPr bwMode="auto">
          <a:xfrm>
            <a:off x="5076825" y="4292600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52" name="Rectangle 34"/>
          <p:cNvSpPr>
            <a:spLocks noChangeArrowheads="1"/>
          </p:cNvSpPr>
          <p:nvPr/>
        </p:nvSpPr>
        <p:spPr bwMode="auto">
          <a:xfrm>
            <a:off x="4572000" y="54451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53" name="Rectangle 36"/>
          <p:cNvSpPr>
            <a:spLocks noChangeArrowheads="1"/>
          </p:cNvSpPr>
          <p:nvPr/>
        </p:nvSpPr>
        <p:spPr bwMode="auto">
          <a:xfrm>
            <a:off x="5003800" y="5589588"/>
            <a:ext cx="288925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54" name="Line 15"/>
          <p:cNvSpPr>
            <a:spLocks noChangeShapeType="1"/>
          </p:cNvSpPr>
          <p:nvPr/>
        </p:nvSpPr>
        <p:spPr bwMode="auto">
          <a:xfrm flipH="1" flipV="1">
            <a:off x="5003800" y="544512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55" name="Rectangle 37"/>
          <p:cNvSpPr>
            <a:spLocks noChangeArrowheads="1"/>
          </p:cNvSpPr>
          <p:nvPr/>
        </p:nvSpPr>
        <p:spPr bwMode="auto">
          <a:xfrm>
            <a:off x="5292725" y="4941888"/>
            <a:ext cx="3587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4716463" y="3357563"/>
            <a:ext cx="7889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G. celíaco</a:t>
            </a:r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4427538" y="4221163"/>
            <a:ext cx="1174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G. mesent. sup.</a:t>
            </a:r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4572000" y="5000625"/>
            <a:ext cx="10445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900">
                <a:effectLst>
                  <a:outerShdw blurRad="38100" dist="38100" dir="2700000" algn="tl">
                    <a:srgbClr val="C0C0C0"/>
                  </a:outerShdw>
                </a:effectLst>
              </a:rPr>
              <a:t>G. mesent. inf.</a:t>
            </a:r>
          </a:p>
        </p:txBody>
      </p:sp>
      <p:sp>
        <p:nvSpPr>
          <p:cNvPr id="18473" name="Text Box 41"/>
          <p:cNvSpPr txBox="1">
            <a:spLocks noChangeArrowheads="1"/>
          </p:cNvSpPr>
          <p:nvPr/>
        </p:nvSpPr>
        <p:spPr bwMode="auto">
          <a:xfrm>
            <a:off x="6443663" y="4773613"/>
            <a:ext cx="1438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Médula adrenal</a:t>
            </a:r>
          </a:p>
        </p:txBody>
      </p:sp>
      <p:sp>
        <p:nvSpPr>
          <p:cNvPr id="52260" name="Line 42"/>
          <p:cNvSpPr>
            <a:spLocks noChangeShapeType="1"/>
          </p:cNvSpPr>
          <p:nvPr/>
        </p:nvSpPr>
        <p:spPr bwMode="auto">
          <a:xfrm flipH="1" flipV="1">
            <a:off x="5508625" y="4868863"/>
            <a:ext cx="1008063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492944" y="101255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62" name="Oval 47"/>
          <p:cNvSpPr>
            <a:spLocks noChangeArrowheads="1"/>
          </p:cNvSpPr>
          <p:nvPr/>
        </p:nvSpPr>
        <p:spPr bwMode="auto">
          <a:xfrm>
            <a:off x="3132138" y="2205038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63" name="Oval 48"/>
          <p:cNvSpPr>
            <a:spLocks noChangeArrowheads="1"/>
          </p:cNvSpPr>
          <p:nvPr/>
        </p:nvSpPr>
        <p:spPr bwMode="auto">
          <a:xfrm>
            <a:off x="3132138" y="4797425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2264" name="Text Box 49"/>
          <p:cNvSpPr txBox="1">
            <a:spLocks noChangeArrowheads="1"/>
          </p:cNvSpPr>
          <p:nvPr/>
        </p:nvSpPr>
        <p:spPr bwMode="auto">
          <a:xfrm>
            <a:off x="3017838" y="2157413"/>
            <a:ext cx="4191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T1</a:t>
            </a:r>
          </a:p>
        </p:txBody>
      </p:sp>
      <p:sp>
        <p:nvSpPr>
          <p:cNvPr id="52265" name="Text Box 50"/>
          <p:cNvSpPr txBox="1">
            <a:spLocks noChangeArrowheads="1"/>
          </p:cNvSpPr>
          <p:nvPr/>
        </p:nvSpPr>
        <p:spPr bwMode="auto">
          <a:xfrm>
            <a:off x="3054350" y="4732338"/>
            <a:ext cx="3937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L3</a:t>
            </a:r>
          </a:p>
        </p:txBody>
      </p:sp>
      <p:sp>
        <p:nvSpPr>
          <p:cNvPr id="52266" name="Text Box 51"/>
          <p:cNvSpPr txBox="1">
            <a:spLocks noChangeArrowheads="1"/>
          </p:cNvSpPr>
          <p:nvPr/>
        </p:nvSpPr>
        <p:spPr bwMode="auto">
          <a:xfrm>
            <a:off x="3038475" y="2924175"/>
            <a:ext cx="381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T5</a:t>
            </a:r>
          </a:p>
        </p:txBody>
      </p:sp>
      <p:sp>
        <p:nvSpPr>
          <p:cNvPr id="52268" name="Text Box 53"/>
          <p:cNvSpPr txBox="1">
            <a:spLocks noChangeArrowheads="1"/>
          </p:cNvSpPr>
          <p:nvPr/>
        </p:nvSpPr>
        <p:spPr bwMode="auto">
          <a:xfrm>
            <a:off x="3059113" y="3500438"/>
            <a:ext cx="381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T8</a:t>
            </a:r>
          </a:p>
        </p:txBody>
      </p:sp>
      <p:sp>
        <p:nvSpPr>
          <p:cNvPr id="52269" name="Text Box 54"/>
          <p:cNvSpPr txBox="1">
            <a:spLocks noChangeArrowheads="1"/>
          </p:cNvSpPr>
          <p:nvPr/>
        </p:nvSpPr>
        <p:spPr bwMode="auto">
          <a:xfrm>
            <a:off x="3048000" y="4378325"/>
            <a:ext cx="361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L1</a:t>
            </a:r>
          </a:p>
        </p:txBody>
      </p:sp>
      <p:sp>
        <p:nvSpPr>
          <p:cNvPr id="5227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2" name="1 Abrir corchete"/>
          <p:cNvSpPr/>
          <p:nvPr/>
        </p:nvSpPr>
        <p:spPr bwMode="auto">
          <a:xfrm>
            <a:off x="2151381" y="1089025"/>
            <a:ext cx="117157" cy="4679950"/>
          </a:xfrm>
          <a:prstGeom prst="leftBracket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 animBg="1"/>
      <p:bldP spid="18450" grpId="0" animBg="1"/>
      <p:bldP spid="18451" grpId="0"/>
      <p:bldP spid="18452" grpId="0"/>
      <p:bldP spid="18453" grpId="0"/>
      <p:bldP spid="18455" grpId="0"/>
      <p:bldP spid="18456" grpId="0"/>
      <p:bldP spid="18457" grpId="0"/>
      <p:bldP spid="18458" grpId="0"/>
      <p:bldP spid="18459" grpId="0"/>
      <p:bldP spid="18460" grpId="0"/>
      <p:bldP spid="18461" grpId="0"/>
      <p:bldP spid="18462" grpId="0"/>
      <p:bldP spid="18470" grpId="0"/>
      <p:bldP spid="18471" grpId="0"/>
      <p:bldP spid="18472" grpId="0"/>
      <p:bldP spid="18473" grpId="0"/>
      <p:bldP spid="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1908175" y="2420938"/>
            <a:ext cx="5472113" cy="3402012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Cuerpos: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 T1-L3   </a:t>
            </a:r>
          </a:p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Cuerpos:</a:t>
            </a: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- 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Cervicales y Torácicos </a:t>
            </a:r>
            <a:r>
              <a:rPr lang="es-ES_tradnl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cabeza, cuello y   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vísceras torácicas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T1-T5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- 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_tradnl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Preaórticos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Plexos Pélvicos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vísceras   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abdominales y pélvicas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T5-L3</a:t>
            </a:r>
          </a:p>
          <a:p>
            <a:pPr algn="l"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son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pasan </a:t>
            </a:r>
          </a:p>
          <a:p>
            <a:pPr algn="l">
              <a:buClr>
                <a:srgbClr val="FF0000"/>
              </a:buClr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por la cadena paravertebral y van a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preaórticos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Simpáticos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cortos y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largos</a:t>
            </a:r>
          </a:p>
          <a:p>
            <a:pPr algn="l">
              <a:buClr>
                <a:srgbClr val="FF0000"/>
              </a:buClr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539750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2057400" y="1628775"/>
            <a:ext cx="4983163" cy="485775"/>
          </a:xfrm>
          <a:prstGeom prst="rect">
            <a:avLst/>
          </a:prstGeom>
          <a:solidFill>
            <a:srgbClr val="FECEE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Componentes Motores Simpáticos</a:t>
            </a:r>
          </a:p>
        </p:txBody>
      </p:sp>
      <p:sp>
        <p:nvSpPr>
          <p:cNvPr id="53253" name="Text Box 8"/>
          <p:cNvSpPr txBox="1">
            <a:spLocks noChangeArrowheads="1"/>
          </p:cNvSpPr>
          <p:nvPr/>
        </p:nvSpPr>
        <p:spPr bwMode="auto">
          <a:xfrm>
            <a:off x="6877050" y="476250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1641475" y="2636838"/>
            <a:ext cx="6019006" cy="2569934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FF0000"/>
              </a:buClr>
              <a:buSzPct val="160000"/>
              <a:buFont typeface="Arial" pitchFamily="34" charset="0"/>
              <a:buChar char="•"/>
              <a:defRPr/>
            </a:pP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Los efectores de pared y miembros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sólo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reciben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FF0000"/>
              </a:buClr>
              <a:buSzPct val="160000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Ax.simp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vasos piel, g. sudoríparas y m.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piloerectores</a:t>
            </a: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SzPct val="160000"/>
              <a:buFont typeface="Arial" pitchFamily="34" charset="0"/>
              <a:buChar char="•"/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FF0000"/>
              </a:buClr>
              <a:buSzPct val="160000"/>
              <a:buFont typeface="Arial" pitchFamily="34" charset="0"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El tono vasomotor está dado por el </a:t>
            </a: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FF0000"/>
              </a:buClr>
              <a:buSzPct val="16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La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es por disminución actividad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simpática, </a:t>
            </a: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6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excepto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vasos cabeza y pelvis que reciben inervación dual</a:t>
            </a:r>
          </a:p>
          <a:p>
            <a:pPr marL="171450" indent="-171450" algn="l">
              <a:buSzPct val="160000"/>
              <a:buFont typeface="Arial" pitchFamily="34" charset="0"/>
              <a:buChar char="•"/>
              <a:defRPr/>
            </a:pPr>
            <a:endParaRPr lang="es-ES_tradnl" altLang="es-VE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FF0000"/>
              </a:buClr>
              <a:buSzPct val="160000"/>
              <a:buFont typeface="Arial" pitchFamily="34" charset="0"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médula adrenal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 la única glándula inervada por un </a:t>
            </a:r>
          </a:p>
          <a:p>
            <a:pPr algn="l">
              <a:buClr>
                <a:srgbClr val="FF0000"/>
              </a:buClr>
              <a:defRPr/>
            </a:pP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_tradnl" altLang="es-VE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</a:t>
            </a: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s-ES_tradnl" altLang="es-VE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regl</a:t>
            </a: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., 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 como un ganglio autonómico</a:t>
            </a:r>
          </a:p>
          <a:p>
            <a:pPr algn="l"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275" name="Text Box 6"/>
          <p:cNvSpPr txBox="1">
            <a:spLocks noChangeArrowheads="1"/>
          </p:cNvSpPr>
          <p:nvPr/>
        </p:nvSpPr>
        <p:spPr bwMode="auto">
          <a:xfrm>
            <a:off x="2079625" y="1989138"/>
            <a:ext cx="4983163" cy="485775"/>
          </a:xfrm>
          <a:prstGeom prst="rect">
            <a:avLst/>
          </a:prstGeom>
          <a:solidFill>
            <a:srgbClr val="FECEE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Componentes Motores Simpáticos</a:t>
            </a:r>
          </a:p>
        </p:txBody>
      </p:sp>
      <p:sp>
        <p:nvSpPr>
          <p:cNvPr id="54276" name="Text Box 8"/>
          <p:cNvSpPr txBox="1">
            <a:spLocks noChangeArrowheads="1"/>
          </p:cNvSpPr>
          <p:nvPr/>
        </p:nvSpPr>
        <p:spPr bwMode="auto">
          <a:xfrm>
            <a:off x="6861175" y="573088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755576" y="118268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611188" y="1341438"/>
            <a:ext cx="63579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  <a:buFontTx/>
              <a:buChar char="•"/>
              <a:defRPr/>
            </a:pPr>
            <a:r>
              <a:rPr lang="es-ES" altLang="es-VE" sz="44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División Parasimpática</a:t>
            </a:r>
          </a:p>
        </p:txBody>
      </p:sp>
      <p:sp>
        <p:nvSpPr>
          <p:cNvPr id="55299" name="Text Box 11"/>
          <p:cNvSpPr txBox="1">
            <a:spLocks noChangeArrowheads="1"/>
          </p:cNvSpPr>
          <p:nvPr/>
        </p:nvSpPr>
        <p:spPr bwMode="auto">
          <a:xfrm>
            <a:off x="971550" y="2349500"/>
            <a:ext cx="4864100" cy="2895600"/>
          </a:xfrm>
          <a:prstGeom prst="rect">
            <a:avLst/>
          </a:prstGeom>
          <a:solidFill>
            <a:srgbClr val="CDDE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SzPct val="200000"/>
              <a:buFontTx/>
              <a:buNone/>
            </a:pPr>
            <a:endParaRPr lang="es-ES" altLang="es-VE" sz="9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SzPct val="200000"/>
            </a:pPr>
            <a:r>
              <a:rPr lang="es-ES" altLang="es-VE" sz="2400" b="0" dirty="0">
                <a:latin typeface="Comic Sans MS" pitchFamily="66" charset="0"/>
              </a:rPr>
              <a:t>Características</a:t>
            </a: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SzPct val="200000"/>
              <a:buFontTx/>
              <a:buNone/>
            </a:pPr>
            <a:endParaRPr lang="es-ES" altLang="es-VE" sz="1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SzPct val="200000"/>
            </a:pPr>
            <a:r>
              <a:rPr lang="es-ES" altLang="es-VE" sz="2400" b="0" dirty="0">
                <a:latin typeface="Comic Sans MS" pitchFamily="66" charset="0"/>
              </a:rPr>
              <a:t> Resumen anatómico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900" b="0" dirty="0">
                <a:latin typeface="Comic Sans MS" pitchFamily="66" charset="0"/>
              </a:rPr>
              <a:t>  </a:t>
            </a: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s-ES" altLang="es-VE" sz="1600" b="0" dirty="0">
                <a:latin typeface="Comic Sans MS" pitchFamily="66" charset="0"/>
              </a:rPr>
              <a:t>      </a:t>
            </a:r>
            <a:r>
              <a:rPr lang="es-ES" altLang="es-VE" sz="1600" dirty="0">
                <a:latin typeface="Comic Sans MS" pitchFamily="66" charset="0"/>
              </a:rPr>
              <a:t>-</a:t>
            </a:r>
            <a:r>
              <a:rPr lang="es-ES" altLang="es-VE" sz="1800" b="0" dirty="0">
                <a:latin typeface="Comic Sans MS" pitchFamily="66" charset="0"/>
              </a:rPr>
              <a:t>Cuerpos </a:t>
            </a:r>
            <a:r>
              <a:rPr lang="es-ES" altLang="es-VE" sz="1800" b="0" dirty="0" err="1">
                <a:latin typeface="Comic Sans MS" pitchFamily="66" charset="0"/>
              </a:rPr>
              <a:t>preganglionares</a:t>
            </a:r>
            <a:endParaRPr lang="es-ES" altLang="es-VE" sz="1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s-ES" altLang="es-VE" sz="1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-Axones </a:t>
            </a:r>
            <a:r>
              <a:rPr lang="es-ES" altLang="es-VE" sz="1800" b="0" dirty="0" err="1">
                <a:latin typeface="Comic Sans MS" pitchFamily="66" charset="0"/>
              </a:rPr>
              <a:t>pregl</a:t>
            </a:r>
            <a:r>
              <a:rPr lang="es-ES" altLang="es-VE" sz="1800" b="0" dirty="0">
                <a:latin typeface="Comic Sans MS" pitchFamily="66" charset="0"/>
              </a:rPr>
              <a:t>. proyecciones a ganglios</a:t>
            </a: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s-ES" altLang="es-VE" sz="18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     -Axones </a:t>
            </a:r>
            <a:r>
              <a:rPr lang="es-ES" altLang="es-VE" sz="1800" b="0" dirty="0" err="1" smtClean="0">
                <a:latin typeface="Comic Sans MS" pitchFamily="66" charset="0"/>
              </a:rPr>
              <a:t>posgl</a:t>
            </a:r>
            <a:r>
              <a:rPr lang="es-ES" altLang="es-VE" sz="1800" b="0" dirty="0" smtClean="0">
                <a:latin typeface="Comic Sans MS" pitchFamily="66" charset="0"/>
              </a:rPr>
              <a:t>. </a:t>
            </a:r>
            <a:r>
              <a:rPr lang="es-ES" altLang="es-VE" sz="1800" b="0" dirty="0">
                <a:latin typeface="Comic Sans MS" pitchFamily="66" charset="0"/>
              </a:rPr>
              <a:t>proyecciones a efectores</a:t>
            </a:r>
          </a:p>
          <a:p>
            <a:pPr eaLnBrk="1" hangingPunct="1">
              <a:spcBef>
                <a:spcPct val="0"/>
              </a:spcBef>
              <a:buClr>
                <a:schemeClr val="accent2"/>
              </a:buClr>
            </a:pP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55300" name="Text Box 13"/>
          <p:cNvSpPr txBox="1">
            <a:spLocks noChangeArrowheads="1"/>
          </p:cNvSpPr>
          <p:nvPr/>
        </p:nvSpPr>
        <p:spPr bwMode="auto">
          <a:xfrm>
            <a:off x="6948488" y="476250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pic>
        <p:nvPicPr>
          <p:cNvPr id="55301" name="Picture 16" descr="figure_11_01_labe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4" t="3870" r="8383" b="5009"/>
          <a:stretch>
            <a:fillRect/>
          </a:stretch>
        </p:blipFill>
        <p:spPr bwMode="auto">
          <a:xfrm>
            <a:off x="6084888" y="2060575"/>
            <a:ext cx="2062162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Rectangle 17"/>
          <p:cNvSpPr>
            <a:spLocks noChangeArrowheads="1"/>
          </p:cNvSpPr>
          <p:nvPr/>
        </p:nvSpPr>
        <p:spPr bwMode="auto">
          <a:xfrm>
            <a:off x="4140200" y="6021388"/>
            <a:ext cx="461645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VE" sz="800" b="0">
                <a:latin typeface="Comic Sans MS" pitchFamily="66" charset="0"/>
              </a:rPr>
              <a:t>http://droualb.faculty.mjc.edu/Course%20Materials/Physiology%20101/Chapter%20Notes/Fall%202011/chapter_11%20Fall%202011.htm</a:t>
            </a:r>
          </a:p>
        </p:txBody>
      </p:sp>
      <p:sp>
        <p:nvSpPr>
          <p:cNvPr id="55303" name="Text Box 4"/>
          <p:cNvSpPr txBox="1">
            <a:spLocks noChangeArrowheads="1"/>
          </p:cNvSpPr>
          <p:nvPr/>
        </p:nvSpPr>
        <p:spPr bwMode="auto">
          <a:xfrm>
            <a:off x="10791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840" name="Group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567395"/>
              </p:ext>
            </p:extLst>
          </p:nvPr>
        </p:nvGraphicFramePr>
        <p:xfrm>
          <a:off x="604838" y="1196975"/>
          <a:ext cx="7934325" cy="5033963"/>
        </p:xfrm>
        <a:graphic>
          <a:graphicData uri="http://schemas.openxmlformats.org/drawingml/2006/table">
            <a:tbl>
              <a:tblPr/>
              <a:tblGrid>
                <a:gridCol w="2873375"/>
                <a:gridCol w="5060950"/>
              </a:tblGrid>
              <a:tr h="64016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Característica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División parasimpática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</a:tr>
              <a:tr h="51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Función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Conserva energía y llena almacenes de energía; mantiene homeostasis; digestión y reposo</a:t>
                      </a: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51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Localización cuerpos de neuronas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preganglionares</a:t>
                      </a:r>
                      <a:endParaRPr kumimoji="0" lang="es-ES_tradnl" altLang="es-V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Tallo 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 médula 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S2-S4</a:t>
                      </a: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(división cráneo-sacra)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51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Localización cuerpos de neuronas ganglionares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 terminal o intramural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66455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Divergencia de axones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Poca  (1 axón inerva menos  de 4 cuerpos de células ganglionares); Pre a Post: 1:3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51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Longitud de axón preganglionar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Largo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axón mielínico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51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Longitud de axón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posganglionar</a:t>
                      </a:r>
                      <a:endParaRPr kumimoji="0" lang="es-ES_tradnl" altLang="es-V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Corto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axón amielínico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73162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Localización de ganglios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Ganglios terminales localizados </a:t>
                      </a: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cerca 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del órgano blanco; ganglios </a:t>
                      </a: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intramurales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ubicados en la pared del órgano blanco</a:t>
                      </a: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40645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Rami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comunicantes</a:t>
                      </a:r>
                    </a:p>
                  </a:txBody>
                  <a:tcPr marT="45726" marB="45726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 hay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</a:tbl>
          </a:graphicData>
        </a:graphic>
      </p:graphicFrame>
      <p:sp>
        <p:nvSpPr>
          <p:cNvPr id="117831" name="Text Box 71"/>
          <p:cNvSpPr txBox="1">
            <a:spLocks noChangeArrowheads="1"/>
          </p:cNvSpPr>
          <p:nvPr/>
        </p:nvSpPr>
        <p:spPr bwMode="auto">
          <a:xfrm>
            <a:off x="533400" y="60955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54" name="Text Box 75"/>
          <p:cNvSpPr txBox="1">
            <a:spLocks noChangeArrowheads="1"/>
          </p:cNvSpPr>
          <p:nvPr/>
        </p:nvSpPr>
        <p:spPr bwMode="auto">
          <a:xfrm>
            <a:off x="6804025" y="188913"/>
            <a:ext cx="1878013" cy="73025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latin typeface="Comic Sans MS" pitchFamily="66" charset="0"/>
              </a:rPr>
              <a:t>Visceral</a:t>
            </a:r>
          </a:p>
        </p:txBody>
      </p:sp>
      <p:sp>
        <p:nvSpPr>
          <p:cNvPr id="5635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f18-4_anatomic_differen_c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10065" r="4721" b="60690"/>
          <a:stretch>
            <a:fillRect/>
          </a:stretch>
        </p:blipFill>
        <p:spPr bwMode="auto">
          <a:xfrm>
            <a:off x="755650" y="2679700"/>
            <a:ext cx="756126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2536825" y="1628775"/>
            <a:ext cx="4070350" cy="547688"/>
          </a:xfrm>
          <a:prstGeom prst="rect">
            <a:avLst/>
          </a:prstGeom>
          <a:solidFill>
            <a:srgbClr val="C1D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800">
                <a:latin typeface="Comic Sans MS" pitchFamily="66" charset="0"/>
              </a:rPr>
              <a:t>Sinapsis Parasimpática</a:t>
            </a: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2057638" y="2565400"/>
            <a:ext cx="3365024" cy="369332"/>
          </a:xfrm>
          <a:prstGeom prst="rect">
            <a:avLst/>
          </a:prstGeom>
          <a:solidFill>
            <a:srgbClr val="C1D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Axón </a:t>
            </a:r>
            <a:r>
              <a:rPr lang="es-ES" altLang="es-VE" sz="1800" b="0" dirty="0" err="1" smtClean="0">
                <a:latin typeface="Comic Sans MS" pitchFamily="66" charset="0"/>
              </a:rPr>
              <a:t>pregangl</a:t>
            </a:r>
            <a:r>
              <a:rPr lang="es-ES" altLang="es-VE" sz="1800" b="0" dirty="0" smtClean="0">
                <a:latin typeface="Comic Sans MS" pitchFamily="66" charset="0"/>
              </a:rPr>
              <a:t>. </a:t>
            </a:r>
            <a:r>
              <a:rPr lang="es-ES" altLang="es-VE" sz="1800" b="0" u="sng" dirty="0">
                <a:latin typeface="Comic Sans MS" pitchFamily="66" charset="0"/>
              </a:rPr>
              <a:t>largo</a:t>
            </a: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1800" b="0" dirty="0" err="1">
                <a:latin typeface="Comic Sans MS" pitchFamily="66" charset="0"/>
              </a:rPr>
              <a:t>mielínico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57349" name="Rectangle 9"/>
          <p:cNvSpPr>
            <a:spLocks noChangeArrowheads="1"/>
          </p:cNvSpPr>
          <p:nvPr/>
        </p:nvSpPr>
        <p:spPr bwMode="auto">
          <a:xfrm>
            <a:off x="5364163" y="3182938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5219700" y="3382963"/>
            <a:ext cx="1333500" cy="304800"/>
          </a:xfrm>
          <a:prstGeom prst="rect">
            <a:avLst/>
          </a:prstGeom>
          <a:solidFill>
            <a:srgbClr val="C1D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N. ganglionar</a:t>
            </a:r>
          </a:p>
        </p:txBody>
      </p:sp>
      <p:sp>
        <p:nvSpPr>
          <p:cNvPr id="57351" name="Rectangle 12"/>
          <p:cNvSpPr>
            <a:spLocks noChangeArrowheads="1"/>
          </p:cNvSpPr>
          <p:nvPr/>
        </p:nvSpPr>
        <p:spPr bwMode="auto">
          <a:xfrm>
            <a:off x="6659563" y="2895600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6524064" y="2492375"/>
            <a:ext cx="1888658" cy="646331"/>
          </a:xfrm>
          <a:prstGeom prst="rect">
            <a:avLst/>
          </a:prstGeom>
          <a:solidFill>
            <a:srgbClr val="C1D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Axón </a:t>
            </a:r>
            <a:r>
              <a:rPr lang="es-ES" altLang="es-VE" sz="1800" b="0" dirty="0" err="1" smtClean="0">
                <a:latin typeface="Comic Sans MS" pitchFamily="66" charset="0"/>
              </a:rPr>
              <a:t>posgangl</a:t>
            </a:r>
            <a:r>
              <a:rPr lang="es-ES" altLang="es-VE" sz="1800" b="0" dirty="0" smtClean="0">
                <a:latin typeface="Comic Sans MS" pitchFamily="66" charset="0"/>
              </a:rPr>
              <a:t>.</a:t>
            </a:r>
            <a:endParaRPr lang="es-ES" altLang="es-VE" sz="1800" b="0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 u="sng" dirty="0">
                <a:latin typeface="Comic Sans MS" pitchFamily="66" charset="0"/>
              </a:rPr>
              <a:t>corto</a:t>
            </a: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1800" b="0" dirty="0" err="1">
                <a:latin typeface="Comic Sans MS" pitchFamily="66" charset="0"/>
              </a:rPr>
              <a:t>amielínico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57353" name="Line 13"/>
          <p:cNvSpPr>
            <a:spLocks noChangeShapeType="1"/>
          </p:cNvSpPr>
          <p:nvPr/>
        </p:nvSpPr>
        <p:spPr bwMode="auto">
          <a:xfrm flipV="1">
            <a:off x="7235825" y="318293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54" name="Rectangle 14"/>
          <p:cNvSpPr>
            <a:spLocks noChangeArrowheads="1"/>
          </p:cNvSpPr>
          <p:nvPr/>
        </p:nvSpPr>
        <p:spPr bwMode="auto">
          <a:xfrm>
            <a:off x="2627313" y="3616325"/>
            <a:ext cx="19446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57355" name="Line 15"/>
          <p:cNvSpPr>
            <a:spLocks noChangeShapeType="1"/>
          </p:cNvSpPr>
          <p:nvPr/>
        </p:nvSpPr>
        <p:spPr bwMode="auto">
          <a:xfrm flipV="1">
            <a:off x="3635375" y="29670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539750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7357" name="Rectangle 17"/>
          <p:cNvSpPr>
            <a:spLocks noChangeArrowheads="1"/>
          </p:cNvSpPr>
          <p:nvPr/>
        </p:nvSpPr>
        <p:spPr bwMode="auto">
          <a:xfrm>
            <a:off x="755650" y="3429000"/>
            <a:ext cx="11525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611188" y="3573463"/>
            <a:ext cx="1800225" cy="336550"/>
          </a:xfrm>
          <a:prstGeom prst="rect">
            <a:avLst/>
          </a:prstGeom>
          <a:solidFill>
            <a:srgbClr val="C1D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N.preganglionar</a:t>
            </a:r>
          </a:p>
        </p:txBody>
      </p:sp>
      <p:sp>
        <p:nvSpPr>
          <p:cNvPr id="57359" name="Rectangle 18"/>
          <p:cNvSpPr>
            <a:spLocks noChangeArrowheads="1"/>
          </p:cNvSpPr>
          <p:nvPr/>
        </p:nvSpPr>
        <p:spPr bwMode="auto">
          <a:xfrm>
            <a:off x="5219700" y="4868863"/>
            <a:ext cx="1657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5076825" y="4868863"/>
            <a:ext cx="2016125" cy="581025"/>
          </a:xfrm>
          <a:prstGeom prst="rect">
            <a:avLst/>
          </a:prstGeom>
          <a:solidFill>
            <a:srgbClr val="C1D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Ganglio autonómico</a:t>
            </a:r>
          </a:p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local</a:t>
            </a:r>
          </a:p>
        </p:txBody>
      </p:sp>
      <p:sp>
        <p:nvSpPr>
          <p:cNvPr id="152595" name="Text Box 19"/>
          <p:cNvSpPr txBox="1">
            <a:spLocks noChangeArrowheads="1"/>
          </p:cNvSpPr>
          <p:nvPr/>
        </p:nvSpPr>
        <p:spPr bwMode="auto">
          <a:xfrm>
            <a:off x="7308850" y="4868863"/>
            <a:ext cx="1133475" cy="1069975"/>
          </a:xfrm>
          <a:prstGeom prst="rect">
            <a:avLst/>
          </a:prstGeom>
          <a:solidFill>
            <a:srgbClr val="C1D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Sinapsis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Difusas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efectores</a:t>
            </a:r>
          </a:p>
        </p:txBody>
      </p:sp>
      <p:sp>
        <p:nvSpPr>
          <p:cNvPr id="57362" name="Text Box 20"/>
          <p:cNvSpPr txBox="1">
            <a:spLocks noChangeArrowheads="1"/>
          </p:cNvSpPr>
          <p:nvPr/>
        </p:nvSpPr>
        <p:spPr bwMode="auto">
          <a:xfrm>
            <a:off x="6804025" y="476250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52598" name="Text Box 22"/>
          <p:cNvSpPr txBox="1">
            <a:spLocks noChangeArrowheads="1"/>
          </p:cNvSpPr>
          <p:nvPr/>
        </p:nvSpPr>
        <p:spPr bwMode="auto">
          <a:xfrm>
            <a:off x="5116513" y="5421313"/>
            <a:ext cx="2058987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/>
              <a:t>Sinapsis directas</a:t>
            </a:r>
          </a:p>
          <a:p>
            <a:pPr>
              <a:defRPr/>
            </a:pPr>
            <a:r>
              <a:rPr lang="es-ES" altLang="es-VE" sz="1800"/>
              <a:t>NT: </a:t>
            </a:r>
            <a:r>
              <a:rPr lang="es-ES" altLang="es-VE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6691313" y="5956300"/>
            <a:ext cx="224155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/>
              <a:t>Sinapsis indirectas</a:t>
            </a:r>
          </a:p>
          <a:p>
            <a:pPr>
              <a:defRPr/>
            </a:pPr>
            <a:r>
              <a:rPr lang="es-ES" altLang="es-VE" sz="1800"/>
              <a:t>NT: </a:t>
            </a:r>
            <a:r>
              <a:rPr lang="es-ES" altLang="es-VE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57365" name="Text Box 4"/>
          <p:cNvSpPr txBox="1">
            <a:spLocks noChangeArrowheads="1"/>
          </p:cNvSpPr>
          <p:nvPr/>
        </p:nvSpPr>
        <p:spPr bwMode="auto">
          <a:xfrm>
            <a:off x="107789" y="65246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0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1" grpId="0" animBg="1"/>
      <p:bldP spid="152586" grpId="0" animBg="1"/>
      <p:bldP spid="152582" grpId="0" animBg="1"/>
      <p:bldP spid="152583" grpId="0" animBg="1"/>
      <p:bldP spid="152584" grpId="0" animBg="1"/>
      <p:bldP spid="152595" grpId="0" animBg="1"/>
      <p:bldP spid="152598" grpId="0"/>
      <p:bldP spid="15259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ChangeArrowheads="1"/>
          </p:cNvSpPr>
          <p:nvPr/>
        </p:nvSpPr>
        <p:spPr bwMode="auto">
          <a:xfrm>
            <a:off x="2124075" y="2276475"/>
            <a:ext cx="4927600" cy="31369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algn="l" eaLnBrk="0" hangingPunct="0">
              <a:spcBef>
                <a:spcPct val="20000"/>
              </a:spcBef>
              <a:buChar char="•"/>
              <a:tabLst>
                <a:tab pos="228600" algn="l"/>
                <a:tab pos="1714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228600" algn="l"/>
                <a:tab pos="1714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228600" algn="l"/>
                <a:tab pos="1714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  <a:tab pos="1714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1.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Centro superior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Hipotálamo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2.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Neurona </a:t>
            </a:r>
            <a:r>
              <a:rPr lang="es-ES_tradnl" altLang="es-VE" sz="1600" dirty="0" err="1">
                <a:latin typeface="Comic Sans MS" pitchFamily="66" charset="0"/>
                <a:cs typeface="Times New Roman" pitchFamily="18" charset="0"/>
              </a:rPr>
              <a:t>PREgangl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Cuerpo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400" b="0" dirty="0">
                <a:latin typeface="Comic Sans MS" pitchFamily="66" charset="0"/>
              </a:rPr>
              <a:t>Tallo y médula sacra</a:t>
            </a:r>
          </a:p>
          <a:p>
            <a:pPr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3.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Axón </a:t>
            </a:r>
            <a:r>
              <a:rPr lang="es-ES_tradnl" altLang="es-VE" sz="1600" dirty="0" err="1">
                <a:latin typeface="Comic Sans MS" pitchFamily="66" charset="0"/>
                <a:cs typeface="Times New Roman" pitchFamily="18" charset="0"/>
              </a:rPr>
              <a:t>preganglionar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largo, NT: </a:t>
            </a:r>
            <a:r>
              <a:rPr lang="es-ES_tradnl" altLang="es-VE" sz="1800" dirty="0" err="1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ACh</a:t>
            </a:r>
            <a:r>
              <a:rPr lang="es-ES_tradnl" altLang="es-VE" sz="1400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4.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Neurona </a:t>
            </a:r>
            <a:r>
              <a:rPr lang="es-ES_tradnl" altLang="es-VE" sz="1600" dirty="0" err="1" smtClean="0">
                <a:latin typeface="Comic Sans MS" pitchFamily="66" charset="0"/>
                <a:cs typeface="Times New Roman" pitchFamily="18" charset="0"/>
              </a:rPr>
              <a:t>POSgangl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Cuerpo 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  Ganglios craneales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  G. terminales</a:t>
            </a:r>
            <a:endParaRPr lang="es-ES_tradnl" altLang="es-VE" sz="1400" b="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      </a:t>
            </a: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5.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Axón </a:t>
            </a:r>
            <a:r>
              <a:rPr lang="es-ES_tradnl" altLang="es-VE" sz="1600" dirty="0" err="1" smtClean="0">
                <a:latin typeface="Comic Sans MS" pitchFamily="66" charset="0"/>
                <a:cs typeface="Times New Roman" pitchFamily="18" charset="0"/>
              </a:rPr>
              <a:t>posganglionar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: corto</a:t>
            </a:r>
            <a:r>
              <a:rPr lang="es-ES_tradnl" altLang="es-VE" sz="1400" b="0" dirty="0">
                <a:latin typeface="Comic Sans MS" pitchFamily="66" charset="0"/>
              </a:rPr>
              <a:t>, 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NT: </a:t>
            </a:r>
            <a:r>
              <a:rPr lang="es-ES_tradnl" altLang="es-VE" sz="1800" dirty="0" err="1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ACh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endParaRPr lang="es-ES_tradnl" altLang="es-VE" sz="1400" b="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endParaRPr lang="es-ES_tradnl" altLang="es-VE" sz="1400" dirty="0">
              <a:latin typeface="Comic Sans MS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  <a:cs typeface="Times New Roman" pitchFamily="18" charset="0"/>
              </a:rPr>
              <a:t>6.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altLang="es-VE" sz="1600" dirty="0">
                <a:latin typeface="Comic Sans MS" pitchFamily="66" charset="0"/>
                <a:cs typeface="Times New Roman" pitchFamily="18" charset="0"/>
              </a:rPr>
              <a:t>Efectores</a:t>
            </a:r>
            <a:r>
              <a:rPr lang="es-ES_tradnl" altLang="es-VE" sz="1600" b="0" dirty="0">
                <a:latin typeface="Comic Sans MS" pitchFamily="66" charset="0"/>
                <a:cs typeface="Times New Roman" pitchFamily="18" charset="0"/>
              </a:rPr>
              <a:t>: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 músculo liso, músculo cardiaco</a:t>
            </a:r>
            <a:r>
              <a:rPr lang="es-ES_tradnl" altLang="es-VE" sz="1400" b="0" dirty="0">
                <a:latin typeface="Comic Sans MS" pitchFamily="66" charset="0"/>
              </a:rPr>
              <a:t>, </a:t>
            </a:r>
            <a:r>
              <a:rPr lang="es-ES_tradnl" altLang="es-VE" sz="1400" b="0" dirty="0">
                <a:latin typeface="Comic Sans MS" pitchFamily="66" charset="0"/>
                <a:cs typeface="Times New Roman" pitchFamily="18" charset="0"/>
              </a:rPr>
              <a:t>glándulas.</a:t>
            </a: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58372" name="Rectangle 11"/>
          <p:cNvSpPr>
            <a:spLocks noChangeArrowheads="1"/>
          </p:cNvSpPr>
          <p:nvPr/>
        </p:nvSpPr>
        <p:spPr bwMode="auto">
          <a:xfrm>
            <a:off x="2124075" y="5589588"/>
            <a:ext cx="4897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>
                <a:latin typeface="Comic Sans MS" pitchFamily="66" charset="0"/>
              </a:rPr>
              <a:t>Tomado y traducido de: H. Shen. </a:t>
            </a:r>
            <a:r>
              <a:rPr lang="en-GB" altLang="es-VE" sz="1000" b="0" i="1">
                <a:latin typeface="Comic Sans MS" pitchFamily="66" charset="0"/>
              </a:rPr>
              <a:t>The autonomic nervous system</a:t>
            </a:r>
            <a:r>
              <a:rPr lang="en-GB" altLang="es-VE" sz="1000" b="0">
                <a:latin typeface="Comic Sans MS" pitchFamily="66" charset="0"/>
              </a:rPr>
              <a:t>. Memocharts Pharmacology. </a:t>
            </a:r>
            <a:r>
              <a:rPr lang="es-ES" altLang="es-VE" sz="1000" b="0">
                <a:latin typeface="Comic Sans MS" pitchFamily="66" charset="0"/>
              </a:rPr>
              <a:t>An integrated minireview. Minireview LLC, Stow, 2004</a:t>
            </a:r>
            <a:endParaRPr lang="es-ES_tradnl" altLang="es-VE" sz="1000" b="0">
              <a:latin typeface="Comic Sans MS" pitchFamily="66" charset="0"/>
            </a:endParaRPr>
          </a:p>
        </p:txBody>
      </p:sp>
      <p:sp>
        <p:nvSpPr>
          <p:cNvPr id="168972" name="Text Box 12"/>
          <p:cNvSpPr txBox="1">
            <a:spLocks noChangeArrowheads="1"/>
          </p:cNvSpPr>
          <p:nvPr/>
        </p:nvSpPr>
        <p:spPr bwMode="auto">
          <a:xfrm>
            <a:off x="995363" y="17732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1355725" y="17732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8375" name="Text Box 16"/>
          <p:cNvSpPr txBox="1">
            <a:spLocks noChangeArrowheads="1"/>
          </p:cNvSpPr>
          <p:nvPr/>
        </p:nvSpPr>
        <p:spPr bwMode="auto">
          <a:xfrm>
            <a:off x="6804025" y="476250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5837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2843213" y="1412875"/>
            <a:ext cx="4587875" cy="51403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87413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altLang="es-VE" sz="1600" dirty="0" smtClean="0">
                <a:latin typeface="Comic Sans MS" pitchFamily="66" charset="0"/>
              </a:rPr>
              <a:t>Cuerpos</a:t>
            </a:r>
            <a:r>
              <a:rPr lang="es-ES_tradnl" altLang="es-VE" sz="1600" b="0" dirty="0" smtClean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N. Parasimpáticas </a:t>
            </a:r>
            <a:r>
              <a:rPr lang="es-ES_tradnl" altLang="es-VE" sz="1600" dirty="0" err="1" smtClean="0">
                <a:latin typeface="Comic Sans MS" pitchFamily="66" charset="0"/>
              </a:rPr>
              <a:t>PREgl</a:t>
            </a:r>
            <a:r>
              <a:rPr lang="es-ES_tradnl" altLang="es-VE" sz="1600" dirty="0" smtClean="0">
                <a:latin typeface="Comic Sans MS" pitchFamily="66" charset="0"/>
              </a:rPr>
              <a:t>.</a:t>
            </a:r>
          </a:p>
          <a:p>
            <a:pPr>
              <a:buFontTx/>
              <a:buAutoNum type="arabicPeriod"/>
              <a:defRPr/>
            </a:pPr>
            <a:endParaRPr lang="es-ES_tradnl" altLang="es-VE" sz="800" b="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400" dirty="0" smtClean="0">
                <a:latin typeface="Comic Sans MS" pitchFamily="66" charset="0"/>
              </a:rPr>
              <a:t>    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 </a:t>
            </a:r>
            <a:r>
              <a:rPr lang="es-ES_tradnl" altLang="es-VE" sz="1600" u="sng" dirty="0" smtClean="0">
                <a:latin typeface="Comic Sans MS" pitchFamily="66" charset="0"/>
              </a:rPr>
              <a:t>Tallo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</a:t>
            </a:r>
            <a:r>
              <a:rPr lang="es-ES_tradnl" altLang="es-VE" sz="1400" dirty="0" smtClean="0">
                <a:latin typeface="Comic Sans MS" pitchFamily="66" charset="0"/>
              </a:rPr>
              <a:t>Mesencéfalo</a:t>
            </a:r>
            <a:r>
              <a:rPr lang="es-ES_tradnl" altLang="es-VE" sz="1400" b="0" dirty="0" smtClean="0">
                <a:latin typeface="Comic Sans MS" pitchFamily="66" charset="0"/>
              </a:rPr>
              <a:t>: Núcleo de </a:t>
            </a:r>
            <a:r>
              <a:rPr lang="es-ES_tradnl" altLang="es-VE" sz="1400" b="0" dirty="0" err="1" smtClean="0">
                <a:latin typeface="Comic Sans MS" pitchFamily="66" charset="0"/>
              </a:rPr>
              <a:t>Edinger-Westphal</a:t>
            </a:r>
            <a:endParaRPr lang="es-ES_tradnl" altLang="es-VE" sz="1400" b="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</a:t>
            </a:r>
            <a:r>
              <a:rPr lang="es-ES_tradnl" altLang="es-VE" sz="1400" dirty="0" smtClean="0">
                <a:latin typeface="Comic Sans MS" pitchFamily="66" charset="0"/>
              </a:rPr>
              <a:t>Puente</a:t>
            </a:r>
            <a:r>
              <a:rPr lang="es-ES_tradnl" altLang="es-VE" sz="1400" b="0" dirty="0" smtClean="0">
                <a:latin typeface="Comic Sans MS" pitchFamily="66" charset="0"/>
              </a:rPr>
              <a:t>: N. salival superior</a:t>
            </a:r>
          </a:p>
          <a:p>
            <a:pPr>
              <a:defRPr/>
            </a:pPr>
            <a:r>
              <a:rPr lang="en-US" altLang="es-VE" sz="1400" b="0" dirty="0" smtClean="0">
                <a:latin typeface="Comic Sans MS" pitchFamily="66" charset="0"/>
              </a:rPr>
              <a:t>          </a:t>
            </a:r>
            <a:r>
              <a:rPr lang="es-ES_tradnl" altLang="es-VE" sz="1400" dirty="0" smtClean="0">
                <a:latin typeface="Comic Sans MS" pitchFamily="66" charset="0"/>
              </a:rPr>
              <a:t>Bulbo</a:t>
            </a:r>
            <a:r>
              <a:rPr lang="es-ES_tradnl" altLang="es-VE" sz="1400" b="0" dirty="0" smtClean="0">
                <a:latin typeface="Comic Sans MS" pitchFamily="66" charset="0"/>
              </a:rPr>
              <a:t>:   N. salival inferior</a:t>
            </a:r>
          </a:p>
          <a:p>
            <a:pPr>
              <a:defRPr/>
            </a:pPr>
            <a:r>
              <a:rPr lang="en-US" altLang="es-VE" sz="1400" b="0" dirty="0" smtClean="0">
                <a:latin typeface="Comic Sans MS" pitchFamily="66" charset="0"/>
              </a:rPr>
              <a:t>                       </a:t>
            </a:r>
            <a:r>
              <a:rPr lang="es-ES_tradnl" altLang="es-VE" sz="1400" b="0" dirty="0" smtClean="0">
                <a:latin typeface="Comic Sans MS" pitchFamily="66" charset="0"/>
              </a:rPr>
              <a:t>N.  ambiguo ventral</a:t>
            </a:r>
            <a:endParaRPr lang="es-ES_tradnl" altLang="es-VE" sz="1000" b="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             N.  dorsal del vago</a:t>
            </a:r>
          </a:p>
          <a:p>
            <a:pPr>
              <a:defRPr/>
            </a:pPr>
            <a:r>
              <a:rPr lang="en-U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*</a:t>
            </a:r>
            <a:r>
              <a:rPr lang="en-US" altLang="es-VE" sz="1400" b="0" dirty="0" smtClean="0">
                <a:latin typeface="Comic Sans MS" pitchFamily="66" charset="0"/>
              </a:rPr>
              <a:t> </a:t>
            </a:r>
            <a:r>
              <a:rPr lang="es-ES_tradnl" altLang="es-VE" sz="1600" u="sng" dirty="0" smtClean="0">
                <a:latin typeface="Comic Sans MS" pitchFamily="66" charset="0"/>
              </a:rPr>
              <a:t>Médula</a:t>
            </a:r>
            <a:r>
              <a:rPr lang="es-ES_tradnl" altLang="es-VE" sz="1600" dirty="0" smtClean="0">
                <a:latin typeface="Comic Sans MS" pitchFamily="66" charset="0"/>
              </a:rPr>
              <a:t> S2-S4</a:t>
            </a:r>
            <a:r>
              <a:rPr lang="en-US" altLang="es-VE" sz="1400" b="0" dirty="0" smtClean="0">
                <a:latin typeface="Comic Sans MS" pitchFamily="66" charset="0"/>
              </a:rPr>
              <a:t> </a:t>
            </a:r>
            <a:r>
              <a:rPr lang="es-ES_tradnl" altLang="es-VE" sz="1400" b="0" dirty="0" smtClean="0">
                <a:latin typeface="Comic Sans MS" pitchFamily="66" charset="0"/>
              </a:rPr>
              <a:t>Asta </a:t>
            </a:r>
            <a:r>
              <a:rPr lang="es-ES_tradnl" altLang="es-VE" sz="1400" b="0" dirty="0" err="1" smtClean="0">
                <a:latin typeface="Comic Sans MS" pitchFamily="66" charset="0"/>
              </a:rPr>
              <a:t>intermediolateral</a:t>
            </a:r>
            <a:endParaRPr lang="es-ES_tradnl" altLang="es-VE" sz="1400" b="0" dirty="0" smtClean="0">
              <a:latin typeface="Comic Sans MS" pitchFamily="66" charset="0"/>
            </a:endParaRPr>
          </a:p>
          <a:p>
            <a:pPr>
              <a:defRPr/>
            </a:pPr>
            <a:endParaRPr lang="es-ES_tradnl" altLang="es-VE" sz="1400" b="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600" dirty="0" smtClean="0">
                <a:latin typeface="Comic Sans MS" pitchFamily="66" charset="0"/>
              </a:rPr>
              <a:t>2. Axones N. Parasimpáticas </a:t>
            </a:r>
            <a:r>
              <a:rPr lang="es-ES_tradnl" altLang="es-VE" sz="1600" dirty="0" err="1" smtClean="0">
                <a:latin typeface="Comic Sans MS" pitchFamily="66" charset="0"/>
              </a:rPr>
              <a:t>PREgl</a:t>
            </a:r>
            <a:r>
              <a:rPr lang="es-ES_tradnl" altLang="es-VE" sz="1600" dirty="0" smtClean="0">
                <a:latin typeface="Comic Sans MS" pitchFamily="66" charset="0"/>
              </a:rPr>
              <a:t>.</a:t>
            </a:r>
            <a:r>
              <a:rPr lang="es-ES_tradnl" altLang="es-VE" sz="1400" b="0" dirty="0" smtClean="0"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proyectan a:</a:t>
            </a:r>
          </a:p>
          <a:p>
            <a:pPr>
              <a:defRPr/>
            </a:pPr>
            <a:endParaRPr lang="es-ES_tradnl" altLang="es-VE" sz="800" b="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n-U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n-US" altLang="es-VE" sz="1400" b="0" dirty="0" smtClean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Ganglios craneales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   - Ciliar (III par)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   - </a:t>
            </a:r>
            <a:r>
              <a:rPr lang="es-ES_tradnl" altLang="es-VE" sz="1400" b="0" dirty="0" err="1" smtClean="0">
                <a:latin typeface="Comic Sans MS" pitchFamily="66" charset="0"/>
              </a:rPr>
              <a:t>Pterigopalatino</a:t>
            </a:r>
            <a:r>
              <a:rPr lang="es-ES_tradnl" altLang="es-VE" sz="1400" b="0" dirty="0" smtClean="0">
                <a:latin typeface="Comic Sans MS" pitchFamily="66" charset="0"/>
              </a:rPr>
              <a:t> (VII par)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   - Submaxilar (VII par)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       - </a:t>
            </a:r>
            <a:r>
              <a:rPr lang="es-ES_tradnl" altLang="es-VE" sz="1400" b="0" dirty="0" err="1" smtClean="0">
                <a:latin typeface="Comic Sans MS" pitchFamily="66" charset="0"/>
              </a:rPr>
              <a:t>Ótico</a:t>
            </a:r>
            <a:r>
              <a:rPr lang="es-ES_tradnl" altLang="es-VE" sz="1400" b="0" dirty="0" smtClean="0">
                <a:latin typeface="Comic Sans MS" pitchFamily="66" charset="0"/>
              </a:rPr>
              <a:t> (IX par)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</a:t>
            </a:r>
            <a:r>
              <a:rPr lang="en-U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n-US" altLang="es-VE" sz="1400" b="0" dirty="0" smtClean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Ganglios torácicos y abdominales</a:t>
            </a:r>
            <a:r>
              <a:rPr lang="es-ES_tradnl" altLang="es-VE" sz="1400" dirty="0" smtClean="0">
                <a:latin typeface="Comic Sans MS" pitchFamily="66" charset="0"/>
              </a:rPr>
              <a:t> </a:t>
            </a:r>
            <a:r>
              <a:rPr lang="es-ES_tradnl" altLang="es-VE" sz="1400" b="0" dirty="0" smtClean="0">
                <a:latin typeface="Comic Sans MS" pitchFamily="66" charset="0"/>
              </a:rPr>
              <a:t>(</a:t>
            </a:r>
            <a:r>
              <a:rPr lang="es-ES_tradnl" altLang="es-VE" sz="1400" dirty="0" smtClean="0">
                <a:latin typeface="Comic Sans MS" pitchFamily="66" charset="0"/>
              </a:rPr>
              <a:t>X par</a:t>
            </a:r>
            <a:r>
              <a:rPr lang="es-ES_tradnl" altLang="es-VE" sz="1400" b="0" dirty="0" smtClean="0"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s-ES_tradnl" altLang="es-VE" sz="1400" b="0" dirty="0" smtClean="0">
                <a:latin typeface="Comic Sans MS" pitchFamily="66" charset="0"/>
              </a:rPr>
              <a:t>      </a:t>
            </a:r>
            <a:r>
              <a:rPr lang="en-U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n-US" altLang="es-VE" sz="1400" b="0" dirty="0" smtClean="0">
                <a:latin typeface="Comic Sans MS" pitchFamily="66" charset="0"/>
              </a:rPr>
              <a:t> </a:t>
            </a:r>
            <a:r>
              <a:rPr lang="es-ES_tradnl" altLang="es-VE" sz="1600" dirty="0" smtClean="0">
                <a:latin typeface="Comic Sans MS" pitchFamily="66" charset="0"/>
              </a:rPr>
              <a:t>Ganglios pélvicos plexo pélvico</a:t>
            </a:r>
            <a:r>
              <a:rPr lang="es-ES_tradnl" altLang="es-VE" sz="1400" dirty="0" smtClean="0">
                <a:latin typeface="Comic Sans MS" pitchFamily="66" charset="0"/>
              </a:rPr>
              <a:t> </a:t>
            </a:r>
            <a:r>
              <a:rPr lang="es-ES_tradnl" altLang="es-VE" sz="1400" b="0" dirty="0" smtClean="0">
                <a:latin typeface="Comic Sans MS" pitchFamily="66" charset="0"/>
              </a:rPr>
              <a:t>(</a:t>
            </a:r>
            <a:r>
              <a:rPr lang="es-ES_tradnl" altLang="es-VE" sz="1400" dirty="0" smtClean="0">
                <a:latin typeface="Comic Sans MS" pitchFamily="66" charset="0"/>
              </a:rPr>
              <a:t>S2-S4</a:t>
            </a:r>
            <a:r>
              <a:rPr lang="es-ES_tradnl" altLang="es-VE" sz="1400" b="0" dirty="0" smtClean="0"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s-ES_tradnl" altLang="es-VE" sz="1400" dirty="0" smtClean="0">
                <a:latin typeface="Comic Sans MS" pitchFamily="66" charset="0"/>
              </a:rPr>
              <a:t>      </a:t>
            </a:r>
            <a:r>
              <a:rPr lang="es-ES_tradnl" altLang="es-VE" sz="1400" b="0" dirty="0" smtClean="0">
                <a:latin typeface="Comic Sans MS" pitchFamily="66" charset="0"/>
              </a:rPr>
              <a:t>Receptores en ganglio: </a:t>
            </a:r>
            <a:r>
              <a:rPr lang="es-ES_tradnl" altLang="es-VE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</a:t>
            </a:r>
            <a:r>
              <a:rPr lang="es-ES_tradnl" altLang="es-VE" sz="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</a:t>
            </a:r>
            <a:endParaRPr lang="es-ES_tradnl" altLang="es-VE" sz="14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altLang="es-VE" sz="14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1600" dirty="0" smtClean="0">
                <a:latin typeface="Comic Sans MS" pitchFamily="66" charset="0"/>
              </a:rPr>
              <a:t>3. Axones N. </a:t>
            </a:r>
            <a:r>
              <a:rPr lang="es-ES_tradnl" altLang="es-VE" sz="1600" dirty="0" err="1" smtClean="0">
                <a:latin typeface="Comic Sans MS" pitchFamily="66" charset="0"/>
              </a:rPr>
              <a:t>Parasimp</a:t>
            </a:r>
            <a:r>
              <a:rPr lang="es-ES_tradnl" altLang="es-VE" sz="1600" dirty="0" smtClean="0">
                <a:latin typeface="Comic Sans MS" pitchFamily="66" charset="0"/>
              </a:rPr>
              <a:t>. </a:t>
            </a:r>
            <a:r>
              <a:rPr lang="es-ES_tradnl" altLang="es-VE" sz="1600" dirty="0" err="1" smtClean="0">
                <a:latin typeface="Comic Sans MS" pitchFamily="66" charset="0"/>
              </a:rPr>
              <a:t>Posgl</a:t>
            </a:r>
            <a:r>
              <a:rPr lang="es-ES_tradnl" altLang="es-VE" sz="1600" dirty="0" smtClean="0">
                <a:latin typeface="Comic Sans MS" pitchFamily="66" charset="0"/>
              </a:rPr>
              <a:t>. a efectores</a:t>
            </a:r>
          </a:p>
        </p:txBody>
      </p:sp>
      <p:sp>
        <p:nvSpPr>
          <p:cNvPr id="59395" name="Text Box 7"/>
          <p:cNvSpPr txBox="1">
            <a:spLocks noChangeArrowheads="1"/>
          </p:cNvSpPr>
          <p:nvPr/>
        </p:nvSpPr>
        <p:spPr bwMode="auto">
          <a:xfrm>
            <a:off x="515938" y="549275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145417" name="Text Box 9"/>
          <p:cNvSpPr txBox="1">
            <a:spLocks noChangeArrowheads="1"/>
          </p:cNvSpPr>
          <p:nvPr/>
        </p:nvSpPr>
        <p:spPr bwMode="auto">
          <a:xfrm>
            <a:off x="852488" y="151606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1212850" y="151606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9398" name="Text Box 11"/>
          <p:cNvSpPr txBox="1">
            <a:spLocks noChangeArrowheads="1"/>
          </p:cNvSpPr>
          <p:nvPr/>
        </p:nvSpPr>
        <p:spPr bwMode="auto">
          <a:xfrm>
            <a:off x="6832568" y="420008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1" descr="division parasimpatica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0" r="4924" b="5266"/>
          <a:stretch>
            <a:fillRect/>
          </a:stretch>
        </p:blipFill>
        <p:spPr bwMode="auto">
          <a:xfrm>
            <a:off x="2700338" y="1123950"/>
            <a:ext cx="453707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Rectangle 32"/>
          <p:cNvSpPr>
            <a:spLocks noChangeArrowheads="1"/>
          </p:cNvSpPr>
          <p:nvPr/>
        </p:nvSpPr>
        <p:spPr bwMode="auto">
          <a:xfrm>
            <a:off x="4500563" y="981075"/>
            <a:ext cx="17287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0" name="Rectangle 33"/>
          <p:cNvSpPr>
            <a:spLocks noChangeArrowheads="1"/>
          </p:cNvSpPr>
          <p:nvPr/>
        </p:nvSpPr>
        <p:spPr bwMode="auto">
          <a:xfrm>
            <a:off x="4427538" y="2132013"/>
            <a:ext cx="936625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1" name="Rectangle 34"/>
          <p:cNvSpPr>
            <a:spLocks noChangeArrowheads="1"/>
          </p:cNvSpPr>
          <p:nvPr/>
        </p:nvSpPr>
        <p:spPr bwMode="auto">
          <a:xfrm>
            <a:off x="5867400" y="2636838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2" name="Rectangle 35"/>
          <p:cNvSpPr>
            <a:spLocks noChangeArrowheads="1"/>
          </p:cNvSpPr>
          <p:nvPr/>
        </p:nvSpPr>
        <p:spPr bwMode="auto">
          <a:xfrm>
            <a:off x="6229350" y="184467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3" name="Rectangle 36"/>
          <p:cNvSpPr>
            <a:spLocks noChangeArrowheads="1"/>
          </p:cNvSpPr>
          <p:nvPr/>
        </p:nvSpPr>
        <p:spPr bwMode="auto">
          <a:xfrm>
            <a:off x="2987675" y="1628775"/>
            <a:ext cx="7921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60424" name="Rectangle 37"/>
          <p:cNvSpPr>
            <a:spLocks noChangeArrowheads="1"/>
          </p:cNvSpPr>
          <p:nvPr/>
        </p:nvSpPr>
        <p:spPr bwMode="auto">
          <a:xfrm>
            <a:off x="5364163" y="3932238"/>
            <a:ext cx="19446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5" name="Rectangle 38"/>
          <p:cNvSpPr>
            <a:spLocks noChangeArrowheads="1"/>
          </p:cNvSpPr>
          <p:nvPr/>
        </p:nvSpPr>
        <p:spPr bwMode="auto">
          <a:xfrm>
            <a:off x="3852863" y="6021388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6" name="Rectangle 39"/>
          <p:cNvSpPr>
            <a:spLocks noChangeArrowheads="1"/>
          </p:cNvSpPr>
          <p:nvPr/>
        </p:nvSpPr>
        <p:spPr bwMode="auto">
          <a:xfrm>
            <a:off x="5940425" y="5661025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7" name="Rectangle 40"/>
          <p:cNvSpPr>
            <a:spLocks noChangeArrowheads="1"/>
          </p:cNvSpPr>
          <p:nvPr/>
        </p:nvSpPr>
        <p:spPr bwMode="auto">
          <a:xfrm>
            <a:off x="4284663" y="2565400"/>
            <a:ext cx="2159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28" name="Rectangle 41"/>
          <p:cNvSpPr>
            <a:spLocks noChangeArrowheads="1"/>
          </p:cNvSpPr>
          <p:nvPr/>
        </p:nvSpPr>
        <p:spPr bwMode="auto">
          <a:xfrm>
            <a:off x="4500563" y="38608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5210" name="Text Box 42"/>
          <p:cNvSpPr txBox="1">
            <a:spLocks noChangeArrowheads="1"/>
          </p:cNvSpPr>
          <p:nvPr/>
        </p:nvSpPr>
        <p:spPr bwMode="auto">
          <a:xfrm>
            <a:off x="4500563" y="796637"/>
            <a:ext cx="1832553" cy="584775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 smtClean="0">
                <a:latin typeface="Comic Sans MS" pitchFamily="66" charset="0"/>
              </a:rPr>
              <a:t>N. </a:t>
            </a:r>
            <a:r>
              <a:rPr lang="es-ES_tradnl" altLang="es-VE" sz="1600" dirty="0">
                <a:latin typeface="Comic Sans MS" pitchFamily="66" charset="0"/>
              </a:rPr>
              <a:t>craneales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III, VII, IX, X</a:t>
            </a:r>
          </a:p>
        </p:txBody>
      </p:sp>
      <p:sp>
        <p:nvSpPr>
          <p:cNvPr id="135211" name="Text Box 43"/>
          <p:cNvSpPr txBox="1">
            <a:spLocks noChangeArrowheads="1"/>
          </p:cNvSpPr>
          <p:nvPr/>
        </p:nvSpPr>
        <p:spPr bwMode="auto">
          <a:xfrm>
            <a:off x="4643438" y="1578352"/>
            <a:ext cx="50366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</a:t>
            </a:r>
          </a:p>
        </p:txBody>
      </p:sp>
      <p:sp>
        <p:nvSpPr>
          <p:cNvPr id="135212" name="Text Box 44"/>
          <p:cNvSpPr txBox="1">
            <a:spLocks noChangeArrowheads="1"/>
          </p:cNvSpPr>
          <p:nvPr/>
        </p:nvSpPr>
        <p:spPr bwMode="auto">
          <a:xfrm>
            <a:off x="5580063" y="1578352"/>
            <a:ext cx="5950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Post</a:t>
            </a:r>
          </a:p>
        </p:txBody>
      </p:sp>
      <p:sp>
        <p:nvSpPr>
          <p:cNvPr id="135213" name="Text Box 45"/>
          <p:cNvSpPr txBox="1">
            <a:spLocks noChangeArrowheads="1"/>
          </p:cNvSpPr>
          <p:nvPr/>
        </p:nvSpPr>
        <p:spPr bwMode="auto">
          <a:xfrm>
            <a:off x="4427538" y="2349500"/>
            <a:ext cx="819150" cy="517525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Salida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Craneal</a:t>
            </a:r>
          </a:p>
        </p:txBody>
      </p:sp>
      <p:sp>
        <p:nvSpPr>
          <p:cNvPr id="135214" name="Text Box 46"/>
          <p:cNvSpPr txBox="1">
            <a:spLocks noChangeArrowheads="1"/>
          </p:cNvSpPr>
          <p:nvPr/>
        </p:nvSpPr>
        <p:spPr bwMode="auto">
          <a:xfrm>
            <a:off x="5727700" y="2565400"/>
            <a:ext cx="10358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Efector</a:t>
            </a:r>
          </a:p>
        </p:txBody>
      </p:sp>
      <p:sp>
        <p:nvSpPr>
          <p:cNvPr id="135215" name="Text Box 47"/>
          <p:cNvSpPr txBox="1">
            <a:spLocks noChangeArrowheads="1"/>
          </p:cNvSpPr>
          <p:nvPr/>
        </p:nvSpPr>
        <p:spPr bwMode="auto">
          <a:xfrm>
            <a:off x="4500563" y="5732463"/>
            <a:ext cx="785812" cy="517525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Salida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Sacra</a:t>
            </a:r>
          </a:p>
        </p:txBody>
      </p:sp>
      <p:sp>
        <p:nvSpPr>
          <p:cNvPr id="135216" name="Text Box 48"/>
          <p:cNvSpPr txBox="1">
            <a:spLocks noChangeArrowheads="1"/>
          </p:cNvSpPr>
          <p:nvPr/>
        </p:nvSpPr>
        <p:spPr bwMode="auto">
          <a:xfrm>
            <a:off x="5275524" y="3820031"/>
            <a:ext cx="1417376" cy="584775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N. Espinales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S2-S4</a:t>
            </a:r>
          </a:p>
        </p:txBody>
      </p:sp>
      <p:sp>
        <p:nvSpPr>
          <p:cNvPr id="135217" name="Text Box 49"/>
          <p:cNvSpPr txBox="1">
            <a:spLocks noChangeArrowheads="1"/>
          </p:cNvSpPr>
          <p:nvPr/>
        </p:nvSpPr>
        <p:spPr bwMode="auto">
          <a:xfrm>
            <a:off x="5739927" y="4800600"/>
            <a:ext cx="5084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</a:t>
            </a:r>
          </a:p>
        </p:txBody>
      </p:sp>
      <p:sp>
        <p:nvSpPr>
          <p:cNvPr id="135218" name="Text Box 50"/>
          <p:cNvSpPr txBox="1">
            <a:spLocks noChangeArrowheads="1"/>
          </p:cNvSpPr>
          <p:nvPr/>
        </p:nvSpPr>
        <p:spPr bwMode="auto">
          <a:xfrm>
            <a:off x="6192837" y="4992103"/>
            <a:ext cx="5966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Post</a:t>
            </a:r>
          </a:p>
        </p:txBody>
      </p:sp>
      <p:sp>
        <p:nvSpPr>
          <p:cNvPr id="135219" name="Text Box 51"/>
          <p:cNvSpPr txBox="1">
            <a:spLocks noChangeArrowheads="1"/>
          </p:cNvSpPr>
          <p:nvPr/>
        </p:nvSpPr>
        <p:spPr bwMode="auto">
          <a:xfrm>
            <a:off x="7019925" y="1844675"/>
            <a:ext cx="1398587" cy="425450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CRANEAL</a:t>
            </a:r>
          </a:p>
        </p:txBody>
      </p:sp>
      <p:sp>
        <p:nvSpPr>
          <p:cNvPr id="135220" name="Text Box 52"/>
          <p:cNvSpPr txBox="1">
            <a:spLocks noChangeArrowheads="1"/>
          </p:cNvSpPr>
          <p:nvPr/>
        </p:nvSpPr>
        <p:spPr bwMode="auto">
          <a:xfrm>
            <a:off x="7182643" y="4336824"/>
            <a:ext cx="1073150" cy="425450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SACRA</a:t>
            </a:r>
          </a:p>
        </p:txBody>
      </p:sp>
      <p:sp>
        <p:nvSpPr>
          <p:cNvPr id="135223" name="Text Box 55"/>
          <p:cNvSpPr txBox="1">
            <a:spLocks noChangeArrowheads="1"/>
          </p:cNvSpPr>
          <p:nvPr/>
        </p:nvSpPr>
        <p:spPr bwMode="auto">
          <a:xfrm>
            <a:off x="2916238" y="1989138"/>
            <a:ext cx="7016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135224" name="Text Box 56"/>
          <p:cNvSpPr txBox="1">
            <a:spLocks noChangeArrowheads="1"/>
          </p:cNvSpPr>
          <p:nvPr/>
        </p:nvSpPr>
        <p:spPr bwMode="auto">
          <a:xfrm>
            <a:off x="2700338" y="5451475"/>
            <a:ext cx="10128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</a:t>
            </a:r>
          </a:p>
          <a:p>
            <a:pPr algn="l">
              <a:defRPr/>
            </a:pPr>
            <a:r>
              <a:rPr lang="es-ES_tradnl" altLang="es-VE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135225" name="Oval 57"/>
          <p:cNvSpPr>
            <a:spLocks noChangeArrowheads="1"/>
          </p:cNvSpPr>
          <p:nvPr/>
        </p:nvSpPr>
        <p:spPr bwMode="auto">
          <a:xfrm>
            <a:off x="3706813" y="4437063"/>
            <a:ext cx="576262" cy="64770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35226" name="Text Box 58"/>
          <p:cNvSpPr txBox="1">
            <a:spLocks noChangeArrowheads="1"/>
          </p:cNvSpPr>
          <p:nvPr/>
        </p:nvSpPr>
        <p:spPr bwMode="auto">
          <a:xfrm>
            <a:off x="539750" y="17002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539750" y="765175"/>
            <a:ext cx="1836738" cy="730250"/>
          </a:xfrm>
          <a:prstGeom prst="rect">
            <a:avLst/>
          </a:prstGeom>
          <a:solidFill>
            <a:srgbClr val="C1D6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Div.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60445" name="Text Box 59"/>
          <p:cNvSpPr txBox="1">
            <a:spLocks noChangeArrowheads="1"/>
          </p:cNvSpPr>
          <p:nvPr/>
        </p:nvSpPr>
        <p:spPr bwMode="auto">
          <a:xfrm>
            <a:off x="7019925" y="333375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135229" name="Text Box 61"/>
          <p:cNvSpPr txBox="1">
            <a:spLocks noChangeArrowheads="1"/>
          </p:cNvSpPr>
          <p:nvPr/>
        </p:nvSpPr>
        <p:spPr bwMode="auto">
          <a:xfrm>
            <a:off x="6144305" y="6357937"/>
            <a:ext cx="10038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Víscera</a:t>
            </a:r>
          </a:p>
        </p:txBody>
      </p:sp>
      <p:sp>
        <p:nvSpPr>
          <p:cNvPr id="135230" name="Oval 62"/>
          <p:cNvSpPr>
            <a:spLocks noChangeArrowheads="1"/>
          </p:cNvSpPr>
          <p:nvPr/>
        </p:nvSpPr>
        <p:spPr bwMode="auto">
          <a:xfrm>
            <a:off x="3635375" y="1628775"/>
            <a:ext cx="576263" cy="64770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0448" name="Text Box 4"/>
          <p:cNvSpPr txBox="1">
            <a:spLocks noChangeArrowheads="1"/>
          </p:cNvSpPr>
          <p:nvPr/>
        </p:nvSpPr>
        <p:spPr bwMode="auto">
          <a:xfrm>
            <a:off x="155575" y="6451044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10" grpId="0" animBg="1"/>
      <p:bldP spid="135211" grpId="0"/>
      <p:bldP spid="135212" grpId="0"/>
      <p:bldP spid="135213" grpId="0" animBg="1"/>
      <p:bldP spid="135214" grpId="0"/>
      <p:bldP spid="135215" grpId="0" animBg="1"/>
      <p:bldP spid="135216" grpId="0" animBg="1"/>
      <p:bldP spid="135217" grpId="0"/>
      <p:bldP spid="135218" grpId="0"/>
      <p:bldP spid="135219" grpId="0" animBg="1"/>
      <p:bldP spid="135220" grpId="0" animBg="1"/>
      <p:bldP spid="135223" grpId="0" animBg="1"/>
      <p:bldP spid="135224" grpId="0" animBg="1"/>
      <p:bldP spid="135225" grpId="0" animBg="1"/>
      <p:bldP spid="135229" grpId="0"/>
      <p:bldP spid="1352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1690688" y="1502182"/>
            <a:ext cx="5761037" cy="3831818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Introducción</a:t>
            </a:r>
          </a:p>
          <a:p>
            <a:pPr>
              <a:buClr>
                <a:srgbClr val="007774"/>
              </a:buClr>
              <a:defRPr/>
            </a:pPr>
            <a:endParaRPr lang="es-ES_tradnl" altLang="es-VE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 Anatomía funcional</a:t>
            </a:r>
            <a:endParaRPr lang="es-ES_tradnl" altLang="es-VE" sz="16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3. Salida motora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0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altLang="es-VE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  Neurotransmisión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altLang="es-VE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 Acciones autonómicas en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altLang="es-VE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 </a:t>
            </a:r>
            <a:r>
              <a:rPr lang="es-ES_tradnl" altLang="es-V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Farmacotoxicología</a:t>
            </a: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altLang="es-VE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altLang="es-VE" sz="9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6877050" y="1248182"/>
            <a:ext cx="1332416" cy="707886"/>
          </a:xfrm>
          <a:prstGeom prst="rect">
            <a:avLst/>
          </a:prstGeom>
          <a:solidFill>
            <a:srgbClr val="B1EDB2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EFERENCIAS PARASIMPATICAS PH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73038"/>
            <a:ext cx="5032375" cy="651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 Box 5"/>
          <p:cNvSpPr txBox="1">
            <a:spLocks noChangeArrowheads="1"/>
          </p:cNvSpPr>
          <p:nvPr/>
        </p:nvSpPr>
        <p:spPr bwMode="auto">
          <a:xfrm>
            <a:off x="552450" y="541564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rgbClr val="0000FF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rgbClr val="0000FF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6877050" y="1773238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45" name="Rectangle 8"/>
          <p:cNvSpPr>
            <a:spLocks noChangeArrowheads="1"/>
          </p:cNvSpPr>
          <p:nvPr/>
        </p:nvSpPr>
        <p:spPr bwMode="auto">
          <a:xfrm>
            <a:off x="6443663" y="2781300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46" name="Rectangle 9"/>
          <p:cNvSpPr>
            <a:spLocks noChangeArrowheads="1"/>
          </p:cNvSpPr>
          <p:nvPr/>
        </p:nvSpPr>
        <p:spPr bwMode="auto">
          <a:xfrm>
            <a:off x="5076825" y="328453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2987675" y="2492375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708400" y="5949950"/>
            <a:ext cx="7191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49" name="Rectangle 12"/>
          <p:cNvSpPr>
            <a:spLocks noChangeArrowheads="1"/>
          </p:cNvSpPr>
          <p:nvPr/>
        </p:nvSpPr>
        <p:spPr bwMode="auto">
          <a:xfrm>
            <a:off x="4572000" y="5876925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50" name="Rectangle 13"/>
          <p:cNvSpPr>
            <a:spLocks noChangeArrowheads="1"/>
          </p:cNvSpPr>
          <p:nvPr/>
        </p:nvSpPr>
        <p:spPr bwMode="auto">
          <a:xfrm>
            <a:off x="6804025" y="5229225"/>
            <a:ext cx="5762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51" name="Rectangle 14"/>
          <p:cNvSpPr>
            <a:spLocks noChangeArrowheads="1"/>
          </p:cNvSpPr>
          <p:nvPr/>
        </p:nvSpPr>
        <p:spPr bwMode="auto">
          <a:xfrm>
            <a:off x="6948488" y="5734050"/>
            <a:ext cx="7921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52" name="Rectangle 15"/>
          <p:cNvSpPr>
            <a:spLocks noChangeArrowheads="1"/>
          </p:cNvSpPr>
          <p:nvPr/>
        </p:nvSpPr>
        <p:spPr bwMode="auto">
          <a:xfrm>
            <a:off x="3203575" y="6597650"/>
            <a:ext cx="3600450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6804025" y="1747838"/>
            <a:ext cx="1250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Hipotálamo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4986178" y="3085529"/>
            <a:ext cx="8980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Núcleos </a:t>
            </a:r>
            <a:endParaRPr lang="es-ES" altLang="es-V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motores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allo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3059113" y="5661025"/>
            <a:ext cx="14093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</a:p>
          <a:p>
            <a:pPr algn="l">
              <a:defRPr/>
            </a:pP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Entéricas</a:t>
            </a:r>
          </a:p>
          <a:p>
            <a:pPr algn="l">
              <a:defRPr/>
            </a:pP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(N. </a:t>
            </a:r>
            <a:r>
              <a:rPr lang="es-ES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.)</a:t>
            </a:r>
            <a:endParaRPr lang="es-ES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5131664" y="6267451"/>
            <a:ext cx="108555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1457" name="AutoShape 22"/>
          <p:cNvSpPr>
            <a:spLocks/>
          </p:cNvSpPr>
          <p:nvPr/>
        </p:nvSpPr>
        <p:spPr bwMode="auto">
          <a:xfrm>
            <a:off x="6948488" y="5661025"/>
            <a:ext cx="71437" cy="647700"/>
          </a:xfrm>
          <a:prstGeom prst="rightBrace">
            <a:avLst>
              <a:gd name="adj1" fmla="val 7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7092950" y="5589588"/>
            <a:ext cx="14605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Médula Sacra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A. intermediolat.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S2-S4</a:t>
            </a:r>
          </a:p>
        </p:txBody>
      </p:sp>
      <p:sp>
        <p:nvSpPr>
          <p:cNvPr id="61459" name="Line 24"/>
          <p:cNvSpPr>
            <a:spLocks noChangeShapeType="1"/>
          </p:cNvSpPr>
          <p:nvPr/>
        </p:nvSpPr>
        <p:spPr bwMode="auto">
          <a:xfrm flipH="1">
            <a:off x="5364163" y="1844675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60" name="Line 25"/>
          <p:cNvSpPr>
            <a:spLocks noChangeShapeType="1"/>
          </p:cNvSpPr>
          <p:nvPr/>
        </p:nvSpPr>
        <p:spPr bwMode="auto">
          <a:xfrm flipV="1">
            <a:off x="5292725" y="2852738"/>
            <a:ext cx="28733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61" name="Line 26"/>
          <p:cNvSpPr>
            <a:spLocks noChangeShapeType="1"/>
          </p:cNvSpPr>
          <p:nvPr/>
        </p:nvSpPr>
        <p:spPr bwMode="auto">
          <a:xfrm flipV="1">
            <a:off x="4067175" y="5661025"/>
            <a:ext cx="2889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62" name="Line 27"/>
          <p:cNvSpPr>
            <a:spLocks noChangeShapeType="1"/>
          </p:cNvSpPr>
          <p:nvPr/>
        </p:nvSpPr>
        <p:spPr bwMode="auto">
          <a:xfrm flipV="1">
            <a:off x="5580062" y="6080353"/>
            <a:ext cx="0" cy="2979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99" name="Oval 31"/>
          <p:cNvSpPr>
            <a:spLocks noChangeArrowheads="1"/>
          </p:cNvSpPr>
          <p:nvPr/>
        </p:nvSpPr>
        <p:spPr bwMode="auto">
          <a:xfrm>
            <a:off x="3708400" y="2205038"/>
            <a:ext cx="287338" cy="3603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9600" name="Text Box 32"/>
          <p:cNvSpPr txBox="1">
            <a:spLocks noChangeArrowheads="1"/>
          </p:cNvSpPr>
          <p:nvPr/>
        </p:nvSpPr>
        <p:spPr bwMode="auto">
          <a:xfrm>
            <a:off x="3308497" y="2780929"/>
            <a:ext cx="11190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09601" name="Line 33"/>
          <p:cNvSpPr>
            <a:spLocks noChangeShapeType="1"/>
          </p:cNvSpPr>
          <p:nvPr/>
        </p:nvSpPr>
        <p:spPr bwMode="auto">
          <a:xfrm flipV="1">
            <a:off x="3883819" y="2466976"/>
            <a:ext cx="215900" cy="385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602" name="Text Box 34"/>
          <p:cNvSpPr txBox="1">
            <a:spLocks noChangeArrowheads="1"/>
          </p:cNvSpPr>
          <p:nvPr/>
        </p:nvSpPr>
        <p:spPr bwMode="auto">
          <a:xfrm>
            <a:off x="2411413" y="2636838"/>
            <a:ext cx="10807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09603" name="Line 35"/>
          <p:cNvSpPr>
            <a:spLocks noChangeShapeType="1"/>
          </p:cNvSpPr>
          <p:nvPr/>
        </p:nvSpPr>
        <p:spPr bwMode="auto">
          <a:xfrm flipV="1">
            <a:off x="3348038" y="2276475"/>
            <a:ext cx="144462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604" name="Text Box 36"/>
          <p:cNvSpPr txBox="1">
            <a:spLocks noChangeArrowheads="1"/>
          </p:cNvSpPr>
          <p:nvPr/>
        </p:nvSpPr>
        <p:spPr bwMode="auto">
          <a:xfrm>
            <a:off x="6315869" y="2691929"/>
            <a:ext cx="1265237" cy="485775"/>
          </a:xfrm>
          <a:prstGeom prst="rect">
            <a:avLst/>
          </a:prstGeom>
          <a:solidFill>
            <a:srgbClr val="AACD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Craneal</a:t>
            </a:r>
          </a:p>
        </p:txBody>
      </p:sp>
      <p:sp>
        <p:nvSpPr>
          <p:cNvPr id="109605" name="Text Box 37"/>
          <p:cNvSpPr txBox="1">
            <a:spLocks noChangeArrowheads="1"/>
          </p:cNvSpPr>
          <p:nvPr/>
        </p:nvSpPr>
        <p:spPr bwMode="auto">
          <a:xfrm>
            <a:off x="7152707" y="5103813"/>
            <a:ext cx="1038225" cy="485775"/>
          </a:xfrm>
          <a:prstGeom prst="rect">
            <a:avLst/>
          </a:prstGeom>
          <a:solidFill>
            <a:srgbClr val="AACD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Sacra</a:t>
            </a:r>
          </a:p>
        </p:txBody>
      </p:sp>
      <p:sp>
        <p:nvSpPr>
          <p:cNvPr id="109606" name="Text Box 38"/>
          <p:cNvSpPr txBox="1">
            <a:spLocks noChangeArrowheads="1"/>
          </p:cNvSpPr>
          <p:nvPr/>
        </p:nvSpPr>
        <p:spPr bwMode="auto">
          <a:xfrm>
            <a:off x="3492500" y="1557338"/>
            <a:ext cx="782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109607" name="Line 39"/>
          <p:cNvSpPr>
            <a:spLocks noChangeShapeType="1"/>
          </p:cNvSpPr>
          <p:nvPr/>
        </p:nvSpPr>
        <p:spPr bwMode="auto">
          <a:xfrm>
            <a:off x="3851275" y="19161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608" name="Text Box 40"/>
          <p:cNvSpPr txBox="1">
            <a:spLocks noChangeArrowheads="1"/>
          </p:cNvSpPr>
          <p:nvPr/>
        </p:nvSpPr>
        <p:spPr bwMode="auto">
          <a:xfrm>
            <a:off x="552450" y="14636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1474" name="Text Box 41"/>
          <p:cNvSpPr txBox="1">
            <a:spLocks noChangeArrowheads="1"/>
          </p:cNvSpPr>
          <p:nvPr/>
        </p:nvSpPr>
        <p:spPr bwMode="auto">
          <a:xfrm>
            <a:off x="6959600" y="357188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61475" name="Oval 43"/>
          <p:cNvSpPr>
            <a:spLocks noChangeArrowheads="1"/>
          </p:cNvSpPr>
          <p:nvPr/>
        </p:nvSpPr>
        <p:spPr bwMode="auto">
          <a:xfrm rot="2510580">
            <a:off x="4257675" y="4932363"/>
            <a:ext cx="504825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1476" name="Text Box 4"/>
          <p:cNvSpPr txBox="1">
            <a:spLocks noChangeArrowheads="1"/>
          </p:cNvSpPr>
          <p:nvPr/>
        </p:nvSpPr>
        <p:spPr bwMode="auto">
          <a:xfrm>
            <a:off x="93663" y="6524624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4" grpId="0"/>
      <p:bldP spid="109586" grpId="0"/>
      <p:bldP spid="109587" grpId="0"/>
      <p:bldP spid="109588" grpId="0"/>
      <p:bldP spid="109591" grpId="0"/>
      <p:bldP spid="109599" grpId="0" animBg="1"/>
      <p:bldP spid="109600" grpId="0"/>
      <p:bldP spid="109601" grpId="0" animBg="1"/>
      <p:bldP spid="109602" grpId="0"/>
      <p:bldP spid="109603" grpId="0" animBg="1"/>
      <p:bldP spid="109604" grpId="0" animBg="1"/>
      <p:bldP spid="109605" grpId="0" animBg="1"/>
      <p:bldP spid="109606" grpId="0"/>
      <p:bldP spid="10960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152" name="Group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42137"/>
              </p:ext>
            </p:extLst>
          </p:nvPr>
        </p:nvGraphicFramePr>
        <p:xfrm>
          <a:off x="142875" y="1341438"/>
          <a:ext cx="8918576" cy="4406944"/>
        </p:xfrm>
        <a:graphic>
          <a:graphicData uri="http://schemas.openxmlformats.org/drawingml/2006/table">
            <a:tbl>
              <a:tblPr/>
              <a:tblGrid>
                <a:gridCol w="2224009"/>
                <a:gridCol w="4265460"/>
                <a:gridCol w="208274"/>
                <a:gridCol w="2220833"/>
              </a:tblGrid>
              <a:tr h="7920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Neuronas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Preganglionares</a:t>
                      </a: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Neuronas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Posganglionares</a:t>
                      </a:r>
                      <a:endParaRPr kumimoji="0" lang="es-ES_tradnl" altLang="es-VE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DB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FC2F1"/>
                    </a:solidFill>
                  </a:tcPr>
                </a:tc>
              </a:tr>
              <a:tr h="220061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N. Autonómicos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Parasimpáticos</a:t>
                      </a: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Núcleos Craneales y  del Tallo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Accesorio oculomotor (E. Westphal)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superior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inferior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Dorsal del vago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Ambiguo ventrolateral</a:t>
                      </a: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Ciliar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Pterigopalatino y submaxilar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Ótico</a:t>
                      </a: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Torác. y Abdomin.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Cardiacos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101800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Núcleos Sacros Med. Espinal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Asta intermediolat. M. Espinal S2-S4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Gs. Pélvicos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E9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39622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FEDE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7" marR="91437" marT="45713" marB="45713" horzOverflow="overflow">
                    <a:lnL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E7F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495" name="Line 39"/>
          <p:cNvSpPr>
            <a:spLocks noChangeShapeType="1"/>
          </p:cNvSpPr>
          <p:nvPr/>
        </p:nvSpPr>
        <p:spPr bwMode="auto">
          <a:xfrm>
            <a:off x="5940425" y="262413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96" name="Line 40"/>
          <p:cNvSpPr>
            <a:spLocks noChangeShapeType="1"/>
          </p:cNvSpPr>
          <p:nvPr/>
        </p:nvSpPr>
        <p:spPr bwMode="auto">
          <a:xfrm>
            <a:off x="4211638" y="291306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97" name="Line 42"/>
          <p:cNvSpPr>
            <a:spLocks noChangeShapeType="1"/>
          </p:cNvSpPr>
          <p:nvPr/>
        </p:nvSpPr>
        <p:spPr bwMode="auto">
          <a:xfrm>
            <a:off x="4067175" y="3416300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98" name="Line 43"/>
          <p:cNvSpPr>
            <a:spLocks noChangeShapeType="1"/>
          </p:cNvSpPr>
          <p:nvPr/>
        </p:nvSpPr>
        <p:spPr bwMode="auto">
          <a:xfrm>
            <a:off x="4211637" y="3645024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99" name="Line 44"/>
          <p:cNvSpPr>
            <a:spLocks noChangeShapeType="1"/>
          </p:cNvSpPr>
          <p:nvPr/>
        </p:nvSpPr>
        <p:spPr bwMode="auto">
          <a:xfrm>
            <a:off x="4859338" y="39211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00" name="Line 45"/>
          <p:cNvSpPr>
            <a:spLocks noChangeShapeType="1"/>
          </p:cNvSpPr>
          <p:nvPr/>
        </p:nvSpPr>
        <p:spPr bwMode="auto">
          <a:xfrm>
            <a:off x="5580063" y="47244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8113" name="Text Box 113"/>
          <p:cNvSpPr txBox="1">
            <a:spLocks noChangeArrowheads="1"/>
          </p:cNvSpPr>
          <p:nvPr/>
        </p:nvSpPr>
        <p:spPr bwMode="auto">
          <a:xfrm>
            <a:off x="250825" y="404813"/>
            <a:ext cx="183673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División </a:t>
            </a:r>
          </a:p>
          <a:p>
            <a:pPr algn="l">
              <a:defRPr/>
            </a:pPr>
            <a:r>
              <a:rPr lang="es-ES_tradnl" altLang="es-VE" sz="2000" b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  <p:sp>
        <p:nvSpPr>
          <p:cNvPr id="62502" name="Text Box 121"/>
          <p:cNvSpPr txBox="1">
            <a:spLocks noChangeArrowheads="1"/>
          </p:cNvSpPr>
          <p:nvPr/>
        </p:nvSpPr>
        <p:spPr bwMode="auto">
          <a:xfrm>
            <a:off x="2268538" y="765175"/>
            <a:ext cx="506901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Proyecciones de N. pre a </a:t>
            </a:r>
            <a:r>
              <a:rPr lang="es-ES" altLang="es-VE" sz="2000" b="0" dirty="0" err="1" smtClean="0">
                <a:latin typeface="Comic Sans MS" pitchFamily="66" charset="0"/>
              </a:rPr>
              <a:t>posganglionares</a:t>
            </a:r>
            <a:endParaRPr lang="es-ES" altLang="es-VE" sz="2000" b="0" dirty="0">
              <a:latin typeface="Comic Sans MS" pitchFamily="66" charset="0"/>
            </a:endParaRPr>
          </a:p>
        </p:txBody>
      </p:sp>
      <p:sp>
        <p:nvSpPr>
          <p:cNvPr id="128122" name="Text Box 122"/>
          <p:cNvSpPr txBox="1">
            <a:spLocks noChangeArrowheads="1"/>
          </p:cNvSpPr>
          <p:nvPr/>
        </p:nvSpPr>
        <p:spPr bwMode="auto">
          <a:xfrm>
            <a:off x="77406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8123" name="Text Box 123"/>
          <p:cNvSpPr txBox="1">
            <a:spLocks noChangeArrowheads="1"/>
          </p:cNvSpPr>
          <p:nvPr/>
        </p:nvSpPr>
        <p:spPr bwMode="auto">
          <a:xfrm>
            <a:off x="8101013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2505" name="Text Box 4"/>
          <p:cNvSpPr txBox="1">
            <a:spLocks noChangeArrowheads="1"/>
          </p:cNvSpPr>
          <p:nvPr/>
        </p:nvSpPr>
        <p:spPr bwMode="auto">
          <a:xfrm>
            <a:off x="6832569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ULA 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900363" y="765175"/>
            <a:ext cx="3343275" cy="48577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División Parasimpática</a:t>
            </a:r>
          </a:p>
        </p:txBody>
      </p:sp>
      <p:graphicFrame>
        <p:nvGraphicFramePr>
          <p:cNvPr id="61506" name="Group 66"/>
          <p:cNvGraphicFramePr>
            <a:graphicFrameLocks noGrp="1"/>
          </p:cNvGraphicFramePr>
          <p:nvPr/>
        </p:nvGraphicFramePr>
        <p:xfrm>
          <a:off x="1042988" y="1538288"/>
          <a:ext cx="6985000" cy="1503362"/>
        </p:xfrm>
        <a:graphic>
          <a:graphicData uri="http://schemas.openxmlformats.org/drawingml/2006/table">
            <a:tbl>
              <a:tblPr/>
              <a:tblGrid>
                <a:gridCol w="2160587"/>
                <a:gridCol w="1512888"/>
                <a:gridCol w="1379537"/>
                <a:gridCol w="1931988"/>
              </a:tblGrid>
              <a:tr h="57924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Ubicación cuerpo celular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Nervio Periférico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Órgano inervado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</a:tr>
              <a:tr h="92412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Edinger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-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Westphal</a:t>
                      </a:r>
                      <a:endParaRPr kumimoji="0" lang="es-ES_tradnl" altLang="es-V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Oculomotor</a:t>
                      </a: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III par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Ciliar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 iris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M. ciliar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1042988" y="3068638"/>
            <a:ext cx="69850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502" name="Text Box 62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1503" name="Text Box 63"/>
          <p:cNvSpPr txBox="1">
            <a:spLocks noChangeArrowheads="1"/>
          </p:cNvSpPr>
          <p:nvPr/>
        </p:nvSpPr>
        <p:spPr bwMode="auto">
          <a:xfrm>
            <a:off x="827088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3511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2014</a:t>
            </a:r>
            <a:endParaRPr lang="es-ES" altLang="es-VE" sz="14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350" name="Group 70"/>
          <p:cNvGraphicFramePr>
            <a:graphicFrameLocks noGrp="1"/>
          </p:cNvGraphicFramePr>
          <p:nvPr/>
        </p:nvGraphicFramePr>
        <p:xfrm>
          <a:off x="468313" y="1412875"/>
          <a:ext cx="8280400" cy="2832100"/>
        </p:xfrm>
        <a:graphic>
          <a:graphicData uri="http://schemas.openxmlformats.org/drawingml/2006/table">
            <a:tbl>
              <a:tblPr/>
              <a:tblGrid>
                <a:gridCol w="2160587"/>
                <a:gridCol w="1638300"/>
                <a:gridCol w="1630363"/>
                <a:gridCol w="2851150"/>
              </a:tblGrid>
              <a:tr h="57914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Ubicación cuerpo celular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Nervio Periférico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Órgano inervado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</a:tr>
              <a:tr h="92396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Edinger -Westphal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Oculomotor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III par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Ciliar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 iris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M. ciliar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3289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superior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inferior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Facial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VII par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Glosofaríngeo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IX par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Pterigopalatino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 submaxilar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Ótico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lagrimal,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submaxilar y sublingual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parótida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97283" name="Line 3"/>
          <p:cNvSpPr>
            <a:spLocks noChangeShapeType="1"/>
          </p:cNvSpPr>
          <p:nvPr/>
        </p:nvSpPr>
        <p:spPr bwMode="auto">
          <a:xfrm>
            <a:off x="431800" y="4221163"/>
            <a:ext cx="82804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4537" name="Text Box 61"/>
          <p:cNvSpPr txBox="1">
            <a:spLocks noChangeArrowheads="1"/>
          </p:cNvSpPr>
          <p:nvPr/>
        </p:nvSpPr>
        <p:spPr bwMode="auto">
          <a:xfrm>
            <a:off x="2859088" y="765175"/>
            <a:ext cx="3343275" cy="48577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División Parasimpática</a:t>
            </a:r>
          </a:p>
        </p:txBody>
      </p:sp>
      <p:sp>
        <p:nvSpPr>
          <p:cNvPr id="97342" name="Text Box 62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7343" name="Text Box 63"/>
          <p:cNvSpPr txBox="1">
            <a:spLocks noChangeArrowheads="1"/>
          </p:cNvSpPr>
          <p:nvPr/>
        </p:nvSpPr>
        <p:spPr bwMode="auto">
          <a:xfrm>
            <a:off x="827088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454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GANGLIOS PARASIMPATICAS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608"/>
          <a:stretch>
            <a:fillRect/>
          </a:stretch>
        </p:blipFill>
        <p:spPr bwMode="auto">
          <a:xfrm>
            <a:off x="1438275" y="869950"/>
            <a:ext cx="6267450" cy="457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 Box 8"/>
          <p:cNvSpPr txBox="1">
            <a:spLocks noChangeArrowheads="1"/>
          </p:cNvSpPr>
          <p:nvPr/>
        </p:nvSpPr>
        <p:spPr bwMode="auto">
          <a:xfrm>
            <a:off x="500517" y="404813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6961527" y="1174080"/>
            <a:ext cx="1584325" cy="109537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altLang="es-VE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 craneales</a:t>
            </a:r>
          </a:p>
          <a:p>
            <a:pPr algn="l">
              <a:defRPr/>
            </a:pPr>
            <a:r>
              <a:rPr lang="es-ES" altLang="es-VE" sz="1400" b="0" dirty="0"/>
              <a:t>Cuerpos N. </a:t>
            </a:r>
            <a:r>
              <a:rPr lang="es-ES" altLang="es-VE" sz="1400" b="0" dirty="0" err="1"/>
              <a:t>Parasimp</a:t>
            </a:r>
            <a:r>
              <a:rPr lang="es-ES" altLang="es-VE" sz="1400" b="0" dirty="0"/>
              <a:t>. </a:t>
            </a:r>
            <a:r>
              <a:rPr lang="es-ES" altLang="es-VE" sz="1400" b="0" dirty="0" err="1" smtClean="0"/>
              <a:t>Posgl</a:t>
            </a:r>
            <a:r>
              <a:rPr lang="es-ES" altLang="es-VE" sz="1400" b="0" dirty="0"/>
              <a:t>.</a:t>
            </a:r>
          </a:p>
        </p:txBody>
      </p:sp>
      <p:sp>
        <p:nvSpPr>
          <p:cNvPr id="66565" name="Rectangle 10"/>
          <p:cNvSpPr>
            <a:spLocks noChangeArrowheads="1"/>
          </p:cNvSpPr>
          <p:nvPr/>
        </p:nvSpPr>
        <p:spPr bwMode="auto">
          <a:xfrm>
            <a:off x="1692275" y="2492375"/>
            <a:ext cx="503238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66" name="Rectangle 11"/>
          <p:cNvSpPr>
            <a:spLocks noChangeArrowheads="1"/>
          </p:cNvSpPr>
          <p:nvPr/>
        </p:nvSpPr>
        <p:spPr bwMode="auto">
          <a:xfrm>
            <a:off x="1403350" y="3933825"/>
            <a:ext cx="792163" cy="1871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67" name="Rectangle 12"/>
          <p:cNvSpPr>
            <a:spLocks noChangeArrowheads="1"/>
          </p:cNvSpPr>
          <p:nvPr/>
        </p:nvSpPr>
        <p:spPr bwMode="auto">
          <a:xfrm>
            <a:off x="6443663" y="2565400"/>
            <a:ext cx="1081087" cy="2808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68" name="Rectangle 13"/>
          <p:cNvSpPr>
            <a:spLocks noChangeArrowheads="1"/>
          </p:cNvSpPr>
          <p:nvPr/>
        </p:nvSpPr>
        <p:spPr bwMode="auto">
          <a:xfrm>
            <a:off x="1547813" y="3429000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69" name="Rectangle 14"/>
          <p:cNvSpPr>
            <a:spLocks noChangeArrowheads="1"/>
          </p:cNvSpPr>
          <p:nvPr/>
        </p:nvSpPr>
        <p:spPr bwMode="auto">
          <a:xfrm>
            <a:off x="1403350" y="3716338"/>
            <a:ext cx="5762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70" name="Rectangle 15"/>
          <p:cNvSpPr>
            <a:spLocks noChangeArrowheads="1"/>
          </p:cNvSpPr>
          <p:nvPr/>
        </p:nvSpPr>
        <p:spPr bwMode="auto">
          <a:xfrm>
            <a:off x="6372225" y="2997200"/>
            <a:ext cx="215900" cy="2303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3059113" y="1989138"/>
            <a:ext cx="946150" cy="36512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VE" sz="16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G.Ciliar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5508625" y="2565400"/>
            <a:ext cx="1900238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b="0">
                <a:latin typeface="Comic Sans MS" pitchFamily="66" charset="0"/>
              </a:rPr>
              <a:t>N. Edinger Westphal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5761038" y="3716338"/>
            <a:ext cx="1906587" cy="304800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b="0">
                <a:latin typeface="Comic Sans MS" pitchFamily="66" charset="0"/>
              </a:rPr>
              <a:t>N. Salivales sup e inf</a:t>
            </a:r>
          </a:p>
        </p:txBody>
      </p:sp>
      <p:sp>
        <p:nvSpPr>
          <p:cNvPr id="66574" name="Rectangle 23"/>
          <p:cNvSpPr>
            <a:spLocks noChangeArrowheads="1"/>
          </p:cNvSpPr>
          <p:nvPr/>
        </p:nvSpPr>
        <p:spPr bwMode="auto">
          <a:xfrm>
            <a:off x="6084888" y="443706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75" name="Rectangle 24"/>
          <p:cNvSpPr>
            <a:spLocks noChangeArrowheads="1"/>
          </p:cNvSpPr>
          <p:nvPr/>
        </p:nvSpPr>
        <p:spPr bwMode="auto">
          <a:xfrm>
            <a:off x="2195513" y="465296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6576" name="Rectangle 25"/>
          <p:cNvSpPr>
            <a:spLocks noChangeArrowheads="1"/>
          </p:cNvSpPr>
          <p:nvPr/>
        </p:nvSpPr>
        <p:spPr bwMode="auto">
          <a:xfrm>
            <a:off x="2124075" y="3068638"/>
            <a:ext cx="360363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47" name="Text Box 27"/>
          <p:cNvSpPr txBox="1">
            <a:spLocks noChangeArrowheads="1"/>
          </p:cNvSpPr>
          <p:nvPr/>
        </p:nvSpPr>
        <p:spPr bwMode="auto">
          <a:xfrm>
            <a:off x="1042988" y="5326063"/>
            <a:ext cx="1417637" cy="517525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Gl. Sublingual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Gl. submaxilar</a:t>
            </a:r>
          </a:p>
        </p:txBody>
      </p:sp>
      <p:sp>
        <p:nvSpPr>
          <p:cNvPr id="66578" name="Rectangle 28"/>
          <p:cNvSpPr>
            <a:spLocks noChangeArrowheads="1"/>
          </p:cNvSpPr>
          <p:nvPr/>
        </p:nvSpPr>
        <p:spPr bwMode="auto">
          <a:xfrm>
            <a:off x="2195513" y="4076700"/>
            <a:ext cx="1444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52" name="Line 32"/>
          <p:cNvSpPr>
            <a:spLocks noChangeShapeType="1"/>
          </p:cNvSpPr>
          <p:nvPr/>
        </p:nvSpPr>
        <p:spPr bwMode="auto">
          <a:xfrm flipV="1">
            <a:off x="2411413" y="4941888"/>
            <a:ext cx="64770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53" name="Line 33"/>
          <p:cNvSpPr>
            <a:spLocks noChangeShapeType="1"/>
          </p:cNvSpPr>
          <p:nvPr/>
        </p:nvSpPr>
        <p:spPr bwMode="auto">
          <a:xfrm flipV="1">
            <a:off x="2555875" y="5013325"/>
            <a:ext cx="1150938" cy="647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55" name="Line 35"/>
          <p:cNvSpPr>
            <a:spLocks noChangeShapeType="1"/>
          </p:cNvSpPr>
          <p:nvPr/>
        </p:nvSpPr>
        <p:spPr bwMode="auto">
          <a:xfrm flipH="1" flipV="1">
            <a:off x="4572000" y="4292600"/>
            <a:ext cx="107950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56" name="Line 36"/>
          <p:cNvSpPr>
            <a:spLocks noChangeShapeType="1"/>
          </p:cNvSpPr>
          <p:nvPr/>
        </p:nvSpPr>
        <p:spPr bwMode="auto">
          <a:xfrm>
            <a:off x="5219700" y="3860800"/>
            <a:ext cx="5762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59" name="Oval 39"/>
          <p:cNvSpPr>
            <a:spLocks noChangeArrowheads="1"/>
          </p:cNvSpPr>
          <p:nvPr/>
        </p:nvSpPr>
        <p:spPr bwMode="auto">
          <a:xfrm>
            <a:off x="3563938" y="3357563"/>
            <a:ext cx="287337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60" name="Oval 40"/>
          <p:cNvSpPr>
            <a:spLocks noChangeArrowheads="1"/>
          </p:cNvSpPr>
          <p:nvPr/>
        </p:nvSpPr>
        <p:spPr bwMode="auto">
          <a:xfrm>
            <a:off x="3276600" y="2997200"/>
            <a:ext cx="431800" cy="3603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61" name="Oval 41"/>
          <p:cNvSpPr>
            <a:spLocks noChangeArrowheads="1"/>
          </p:cNvSpPr>
          <p:nvPr/>
        </p:nvSpPr>
        <p:spPr bwMode="auto">
          <a:xfrm>
            <a:off x="4140200" y="3502025"/>
            <a:ext cx="215900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62" name="Oval 42"/>
          <p:cNvSpPr>
            <a:spLocks noChangeArrowheads="1"/>
          </p:cNvSpPr>
          <p:nvPr/>
        </p:nvSpPr>
        <p:spPr bwMode="auto">
          <a:xfrm>
            <a:off x="3708400" y="4365625"/>
            <a:ext cx="358775" cy="503238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64" name="Text Box 44"/>
          <p:cNvSpPr txBox="1">
            <a:spLocks noChangeArrowheads="1"/>
          </p:cNvSpPr>
          <p:nvPr/>
        </p:nvSpPr>
        <p:spPr bwMode="auto">
          <a:xfrm>
            <a:off x="500517" y="134076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7565" name="Line 45"/>
          <p:cNvSpPr>
            <a:spLocks noChangeShapeType="1"/>
          </p:cNvSpPr>
          <p:nvPr/>
        </p:nvSpPr>
        <p:spPr bwMode="auto">
          <a:xfrm flipH="1">
            <a:off x="4932363" y="2852738"/>
            <a:ext cx="64770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66" name="Text Box 46"/>
          <p:cNvSpPr txBox="1">
            <a:spLocks noChangeArrowheads="1"/>
          </p:cNvSpPr>
          <p:nvPr/>
        </p:nvSpPr>
        <p:spPr bwMode="auto">
          <a:xfrm>
            <a:off x="611188" y="3573463"/>
            <a:ext cx="1970087" cy="36512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VE" sz="16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G. Pterigopalatino</a:t>
            </a:r>
          </a:p>
        </p:txBody>
      </p:sp>
      <p:sp>
        <p:nvSpPr>
          <p:cNvPr id="107567" name="Text Box 47"/>
          <p:cNvSpPr txBox="1">
            <a:spLocks noChangeArrowheads="1"/>
          </p:cNvSpPr>
          <p:nvPr/>
        </p:nvSpPr>
        <p:spPr bwMode="auto">
          <a:xfrm>
            <a:off x="2195513" y="4071938"/>
            <a:ext cx="1054100" cy="36512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VE" sz="16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G. Ótico</a:t>
            </a:r>
          </a:p>
        </p:txBody>
      </p:sp>
      <p:sp>
        <p:nvSpPr>
          <p:cNvPr id="107568" name="Text Box 48"/>
          <p:cNvSpPr txBox="1">
            <a:spLocks noChangeArrowheads="1"/>
          </p:cNvSpPr>
          <p:nvPr/>
        </p:nvSpPr>
        <p:spPr bwMode="auto">
          <a:xfrm>
            <a:off x="827088" y="4581525"/>
            <a:ext cx="1611312" cy="36512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VE" sz="16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G. Submaxilar</a:t>
            </a:r>
          </a:p>
        </p:txBody>
      </p:sp>
      <p:sp>
        <p:nvSpPr>
          <p:cNvPr id="107569" name="Line 49"/>
          <p:cNvSpPr>
            <a:spLocks noChangeShapeType="1"/>
          </p:cNvSpPr>
          <p:nvPr/>
        </p:nvSpPr>
        <p:spPr bwMode="auto">
          <a:xfrm flipV="1">
            <a:off x="2339975" y="4581525"/>
            <a:ext cx="151130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70" name="Line 50"/>
          <p:cNvSpPr>
            <a:spLocks noChangeShapeType="1"/>
          </p:cNvSpPr>
          <p:nvPr/>
        </p:nvSpPr>
        <p:spPr bwMode="auto">
          <a:xfrm flipV="1">
            <a:off x="3203575" y="3702050"/>
            <a:ext cx="1008063" cy="447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71" name="Line 51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72" name="Line 52"/>
          <p:cNvSpPr>
            <a:spLocks noChangeShapeType="1"/>
          </p:cNvSpPr>
          <p:nvPr/>
        </p:nvSpPr>
        <p:spPr bwMode="auto">
          <a:xfrm flipV="1">
            <a:off x="2484438" y="3644900"/>
            <a:ext cx="107950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96" name="Rectangle 53"/>
          <p:cNvSpPr>
            <a:spLocks noChangeArrowheads="1"/>
          </p:cNvSpPr>
          <p:nvPr/>
        </p:nvSpPr>
        <p:spPr bwMode="auto">
          <a:xfrm>
            <a:off x="6156325" y="4076700"/>
            <a:ext cx="3603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41" name="Text Box 21"/>
          <p:cNvSpPr txBox="1">
            <a:spLocks noChangeArrowheads="1"/>
          </p:cNvSpPr>
          <p:nvPr/>
        </p:nvSpPr>
        <p:spPr bwMode="auto">
          <a:xfrm>
            <a:off x="5580063" y="4437063"/>
            <a:ext cx="1219200" cy="3048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Gl. Parótida</a:t>
            </a:r>
          </a:p>
        </p:txBody>
      </p:sp>
      <p:sp>
        <p:nvSpPr>
          <p:cNvPr id="66598" name="Text Box 55"/>
          <p:cNvSpPr txBox="1">
            <a:spLocks noChangeArrowheads="1"/>
          </p:cNvSpPr>
          <p:nvPr/>
        </p:nvSpPr>
        <p:spPr bwMode="auto">
          <a:xfrm>
            <a:off x="6954383" y="476672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66599" name="Rectangle 57"/>
          <p:cNvSpPr>
            <a:spLocks noChangeArrowheads="1"/>
          </p:cNvSpPr>
          <p:nvPr/>
        </p:nvSpPr>
        <p:spPr bwMode="auto">
          <a:xfrm>
            <a:off x="6156325" y="4868863"/>
            <a:ext cx="3603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78" name="Text Box 58"/>
          <p:cNvSpPr txBox="1">
            <a:spLocks noChangeArrowheads="1"/>
          </p:cNvSpPr>
          <p:nvPr/>
        </p:nvSpPr>
        <p:spPr bwMode="auto">
          <a:xfrm>
            <a:off x="827088" y="2374900"/>
            <a:ext cx="11715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Gl. lagrimal</a:t>
            </a:r>
          </a:p>
        </p:txBody>
      </p:sp>
      <p:sp>
        <p:nvSpPr>
          <p:cNvPr id="107579" name="Line 59"/>
          <p:cNvSpPr>
            <a:spLocks noChangeShapeType="1"/>
          </p:cNvSpPr>
          <p:nvPr/>
        </p:nvSpPr>
        <p:spPr bwMode="auto">
          <a:xfrm>
            <a:off x="2195513" y="2708275"/>
            <a:ext cx="936625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7580" name="Text Box 60"/>
          <p:cNvSpPr txBox="1">
            <a:spLocks noChangeArrowheads="1"/>
          </p:cNvSpPr>
          <p:nvPr/>
        </p:nvSpPr>
        <p:spPr bwMode="auto">
          <a:xfrm>
            <a:off x="755650" y="2844800"/>
            <a:ext cx="1062038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M. ciliar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M. pupilar</a:t>
            </a:r>
          </a:p>
        </p:txBody>
      </p:sp>
      <p:sp>
        <p:nvSpPr>
          <p:cNvPr id="107581" name="Line 61"/>
          <p:cNvSpPr>
            <a:spLocks noChangeShapeType="1"/>
          </p:cNvSpPr>
          <p:nvPr/>
        </p:nvSpPr>
        <p:spPr bwMode="auto">
          <a:xfrm>
            <a:off x="1979613" y="3068638"/>
            <a:ext cx="720725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604" name="Oval 65"/>
          <p:cNvSpPr>
            <a:spLocks noChangeArrowheads="1"/>
          </p:cNvSpPr>
          <p:nvPr/>
        </p:nvSpPr>
        <p:spPr bwMode="auto">
          <a:xfrm>
            <a:off x="5076825" y="4652963"/>
            <a:ext cx="719138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07574" name="Text Box 54"/>
          <p:cNvSpPr txBox="1">
            <a:spLocks noChangeArrowheads="1"/>
          </p:cNvSpPr>
          <p:nvPr/>
        </p:nvSpPr>
        <p:spPr bwMode="auto">
          <a:xfrm>
            <a:off x="4572000" y="4764087"/>
            <a:ext cx="2573338" cy="1323975"/>
          </a:xfrm>
          <a:prstGeom prst="rect">
            <a:avLst/>
          </a:prstGeom>
          <a:solidFill>
            <a:srgbClr val="B3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Miosis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Acomodación cristalino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Lágrimas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Sec. Nasal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s-VE" sz="1600">
                <a:latin typeface="Comic Sans MS" pitchFamily="66" charset="0"/>
              </a:rPr>
              <a:t> Saliva</a:t>
            </a:r>
          </a:p>
        </p:txBody>
      </p:sp>
      <p:sp>
        <p:nvSpPr>
          <p:cNvPr id="66606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2014</a:t>
            </a:r>
            <a:endParaRPr lang="es-ES" altLang="es-VE" sz="14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7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0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6" grpId="0" animBg="1"/>
      <p:bldP spid="107537" grpId="0" animBg="1"/>
      <p:bldP spid="107538" grpId="0" animBg="1"/>
      <p:bldP spid="107547" grpId="0" animBg="1"/>
      <p:bldP spid="107552" grpId="0" animBg="1"/>
      <p:bldP spid="107553" grpId="0" animBg="1"/>
      <p:bldP spid="107555" grpId="0" animBg="1"/>
      <p:bldP spid="107556" grpId="0" animBg="1"/>
      <p:bldP spid="107559" grpId="0" animBg="1"/>
      <p:bldP spid="107559" grpId="1" animBg="1"/>
      <p:bldP spid="107560" grpId="0" animBg="1"/>
      <p:bldP spid="107561" grpId="0" animBg="1"/>
      <p:bldP spid="107562" grpId="0" animBg="1"/>
      <p:bldP spid="107565" grpId="0" animBg="1"/>
      <p:bldP spid="107566" grpId="0" animBg="1"/>
      <p:bldP spid="107567" grpId="0" animBg="1"/>
      <p:bldP spid="107568" grpId="0" animBg="1"/>
      <p:bldP spid="107569" grpId="0" animBg="1"/>
      <p:bldP spid="107570" grpId="0" animBg="1"/>
      <p:bldP spid="107571" grpId="0" animBg="1"/>
      <p:bldP spid="107572" grpId="0" animBg="1"/>
      <p:bldP spid="107541" grpId="0" animBg="1"/>
      <p:bldP spid="107578" grpId="0" animBg="1"/>
      <p:bldP spid="107579" grpId="0" animBg="1"/>
      <p:bldP spid="107580" grpId="0" animBg="1"/>
      <p:bldP spid="107581" grpId="0" animBg="1"/>
      <p:bldP spid="10757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4" descr="OJO 3 001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129462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67588" name="Rectangle 8"/>
          <p:cNvSpPr>
            <a:spLocks noChangeArrowheads="1"/>
          </p:cNvSpPr>
          <p:nvPr/>
        </p:nvSpPr>
        <p:spPr bwMode="auto">
          <a:xfrm>
            <a:off x="5580063" y="17002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89" name="Rectangle 9"/>
          <p:cNvSpPr>
            <a:spLocks noChangeArrowheads="1"/>
          </p:cNvSpPr>
          <p:nvPr/>
        </p:nvSpPr>
        <p:spPr bwMode="auto">
          <a:xfrm>
            <a:off x="4787900" y="2276475"/>
            <a:ext cx="13684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90" name="Rectangle 10"/>
          <p:cNvSpPr>
            <a:spLocks noChangeArrowheads="1"/>
          </p:cNvSpPr>
          <p:nvPr/>
        </p:nvSpPr>
        <p:spPr bwMode="auto">
          <a:xfrm>
            <a:off x="2627313" y="22050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91" name="Rectangle 11"/>
          <p:cNvSpPr>
            <a:spLocks noChangeArrowheads="1"/>
          </p:cNvSpPr>
          <p:nvPr/>
        </p:nvSpPr>
        <p:spPr bwMode="auto">
          <a:xfrm>
            <a:off x="2051050" y="5229225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92" name="Rectangle 12"/>
          <p:cNvSpPr>
            <a:spLocks noChangeArrowheads="1"/>
          </p:cNvSpPr>
          <p:nvPr/>
        </p:nvSpPr>
        <p:spPr bwMode="auto">
          <a:xfrm>
            <a:off x="3995738" y="5229225"/>
            <a:ext cx="41052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6732588" y="1787525"/>
            <a:ext cx="2303462" cy="346075"/>
          </a:xfrm>
          <a:prstGeom prst="rect">
            <a:avLst/>
          </a:prstGeom>
          <a:solidFill>
            <a:srgbClr val="DDE8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N. Edinger-Westphal</a:t>
            </a: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6011863" y="2084388"/>
            <a:ext cx="925512" cy="336550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III par</a:t>
            </a:r>
          </a:p>
        </p:txBody>
      </p:sp>
      <p:sp>
        <p:nvSpPr>
          <p:cNvPr id="67595" name="Text Box 15"/>
          <p:cNvSpPr txBox="1">
            <a:spLocks noChangeArrowheads="1"/>
          </p:cNvSpPr>
          <p:nvPr/>
        </p:nvSpPr>
        <p:spPr bwMode="auto">
          <a:xfrm>
            <a:off x="7164388" y="5108575"/>
            <a:ext cx="1249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N. Salival Sup.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N. Lagrimal </a:t>
            </a:r>
          </a:p>
        </p:txBody>
      </p:sp>
      <p:sp>
        <p:nvSpPr>
          <p:cNvPr id="67596" name="Text Box 16"/>
          <p:cNvSpPr txBox="1">
            <a:spLocks noChangeArrowheads="1"/>
          </p:cNvSpPr>
          <p:nvPr/>
        </p:nvSpPr>
        <p:spPr bwMode="auto">
          <a:xfrm>
            <a:off x="6084888" y="5181600"/>
            <a:ext cx="7254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VII par</a:t>
            </a:r>
          </a:p>
        </p:txBody>
      </p:sp>
      <p:sp>
        <p:nvSpPr>
          <p:cNvPr id="67597" name="Rectangle 17"/>
          <p:cNvSpPr>
            <a:spLocks noChangeArrowheads="1"/>
          </p:cNvSpPr>
          <p:nvPr/>
        </p:nvSpPr>
        <p:spPr bwMode="auto">
          <a:xfrm>
            <a:off x="5867400" y="4724400"/>
            <a:ext cx="1444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98" name="Rectangle 19"/>
          <p:cNvSpPr>
            <a:spLocks noChangeArrowheads="1"/>
          </p:cNvSpPr>
          <p:nvPr/>
        </p:nvSpPr>
        <p:spPr bwMode="auto">
          <a:xfrm>
            <a:off x="4211638" y="4940300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7599" name="Text Box 18"/>
          <p:cNvSpPr txBox="1">
            <a:spLocks noChangeArrowheads="1"/>
          </p:cNvSpPr>
          <p:nvPr/>
        </p:nvSpPr>
        <p:spPr bwMode="auto">
          <a:xfrm>
            <a:off x="4295775" y="5022850"/>
            <a:ext cx="1247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Ganglio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pterigopalatino</a:t>
            </a:r>
          </a:p>
        </p:txBody>
      </p:sp>
      <p:sp>
        <p:nvSpPr>
          <p:cNvPr id="67600" name="Text Box 20"/>
          <p:cNvSpPr txBox="1">
            <a:spLocks noChangeArrowheads="1"/>
          </p:cNvSpPr>
          <p:nvPr/>
        </p:nvSpPr>
        <p:spPr bwMode="auto">
          <a:xfrm>
            <a:off x="2124075" y="2205038"/>
            <a:ext cx="1573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b="0">
                <a:latin typeface="Comic Sans MS" pitchFamily="66" charset="0"/>
              </a:rPr>
              <a:t>Glándula lagrimal</a:t>
            </a:r>
          </a:p>
        </p:txBody>
      </p:sp>
      <p:sp>
        <p:nvSpPr>
          <p:cNvPr id="144405" name="Text Box 21"/>
          <p:cNvSpPr txBox="1">
            <a:spLocks noChangeArrowheads="1"/>
          </p:cNvSpPr>
          <p:nvPr/>
        </p:nvSpPr>
        <p:spPr bwMode="auto">
          <a:xfrm>
            <a:off x="3348038" y="4941888"/>
            <a:ext cx="877887" cy="590550"/>
          </a:xfrm>
          <a:prstGeom prst="rect">
            <a:avLst/>
          </a:prstGeom>
          <a:solidFill>
            <a:srgbClr val="DDE8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Ganglio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ciliar</a:t>
            </a:r>
          </a:p>
        </p:txBody>
      </p:sp>
      <p:sp>
        <p:nvSpPr>
          <p:cNvPr id="144406" name="Text Box 22"/>
          <p:cNvSpPr txBox="1">
            <a:spLocks noChangeArrowheads="1"/>
          </p:cNvSpPr>
          <p:nvPr/>
        </p:nvSpPr>
        <p:spPr bwMode="auto">
          <a:xfrm>
            <a:off x="2489200" y="5589588"/>
            <a:ext cx="1246188" cy="581025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N. Ciliares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Cortos</a:t>
            </a:r>
          </a:p>
        </p:txBody>
      </p:sp>
      <p:sp>
        <p:nvSpPr>
          <p:cNvPr id="144407" name="Text Box 23"/>
          <p:cNvSpPr txBox="1">
            <a:spLocks noChangeArrowheads="1"/>
          </p:cNvSpPr>
          <p:nvPr/>
        </p:nvSpPr>
        <p:spPr bwMode="auto">
          <a:xfrm>
            <a:off x="1881188" y="5084763"/>
            <a:ext cx="746125" cy="581025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Mus.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ciliar</a:t>
            </a:r>
          </a:p>
        </p:txBody>
      </p:sp>
      <p:sp>
        <p:nvSpPr>
          <p:cNvPr id="144408" name="Text Box 24"/>
          <p:cNvSpPr txBox="1">
            <a:spLocks noChangeArrowheads="1"/>
          </p:cNvSpPr>
          <p:nvPr/>
        </p:nvSpPr>
        <p:spPr bwMode="auto">
          <a:xfrm>
            <a:off x="544513" y="4941888"/>
            <a:ext cx="1276350" cy="581025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Constrictor</a:t>
            </a:r>
          </a:p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144409" name="Line 25"/>
          <p:cNvSpPr>
            <a:spLocks noChangeShapeType="1"/>
          </p:cNvSpPr>
          <p:nvPr/>
        </p:nvSpPr>
        <p:spPr bwMode="auto">
          <a:xfrm flipV="1">
            <a:off x="1692275" y="4149725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10" name="Line 26"/>
          <p:cNvSpPr>
            <a:spLocks noChangeShapeType="1"/>
          </p:cNvSpPr>
          <p:nvPr/>
        </p:nvSpPr>
        <p:spPr bwMode="auto">
          <a:xfrm flipV="1">
            <a:off x="2051050" y="4292600"/>
            <a:ext cx="0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11" name="Line 27"/>
          <p:cNvSpPr>
            <a:spLocks noChangeShapeType="1"/>
          </p:cNvSpPr>
          <p:nvPr/>
        </p:nvSpPr>
        <p:spPr bwMode="auto">
          <a:xfrm flipV="1">
            <a:off x="3203575" y="4076700"/>
            <a:ext cx="0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12" name="Line 28"/>
          <p:cNvSpPr>
            <a:spLocks noChangeShapeType="1"/>
          </p:cNvSpPr>
          <p:nvPr/>
        </p:nvSpPr>
        <p:spPr bwMode="auto">
          <a:xfrm flipV="1">
            <a:off x="3708400" y="3860800"/>
            <a:ext cx="0" cy="1081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09" name="Line 29"/>
          <p:cNvSpPr>
            <a:spLocks noChangeShapeType="1"/>
          </p:cNvSpPr>
          <p:nvPr/>
        </p:nvSpPr>
        <p:spPr bwMode="auto">
          <a:xfrm flipH="1" flipV="1">
            <a:off x="4211638" y="4797425"/>
            <a:ext cx="360362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0" name="Line 30"/>
          <p:cNvSpPr>
            <a:spLocks noChangeShapeType="1"/>
          </p:cNvSpPr>
          <p:nvPr/>
        </p:nvSpPr>
        <p:spPr bwMode="auto">
          <a:xfrm flipV="1">
            <a:off x="6443663" y="4076700"/>
            <a:ext cx="0" cy="1081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1" name="Line 31"/>
          <p:cNvSpPr>
            <a:spLocks noChangeShapeType="1"/>
          </p:cNvSpPr>
          <p:nvPr/>
        </p:nvSpPr>
        <p:spPr bwMode="auto">
          <a:xfrm flipV="1">
            <a:off x="7524750" y="3933825"/>
            <a:ext cx="0" cy="1150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2" name="Line 32"/>
          <p:cNvSpPr>
            <a:spLocks noChangeShapeType="1"/>
          </p:cNvSpPr>
          <p:nvPr/>
        </p:nvSpPr>
        <p:spPr bwMode="auto">
          <a:xfrm flipH="1">
            <a:off x="7235825" y="3933825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3" name="Line 33"/>
          <p:cNvSpPr>
            <a:spLocks noChangeShapeType="1"/>
          </p:cNvSpPr>
          <p:nvPr/>
        </p:nvSpPr>
        <p:spPr bwMode="auto">
          <a:xfrm>
            <a:off x="7092950" y="2133600"/>
            <a:ext cx="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4" name="Line 34"/>
          <p:cNvSpPr>
            <a:spLocks noChangeShapeType="1"/>
          </p:cNvSpPr>
          <p:nvPr/>
        </p:nvSpPr>
        <p:spPr bwMode="auto">
          <a:xfrm>
            <a:off x="6516688" y="234950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615" name="Line 35"/>
          <p:cNvSpPr>
            <a:spLocks noChangeShapeType="1"/>
          </p:cNvSpPr>
          <p:nvPr/>
        </p:nvSpPr>
        <p:spPr bwMode="auto">
          <a:xfrm>
            <a:off x="2700338" y="242093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21" name="Oval 37"/>
          <p:cNvSpPr>
            <a:spLocks noChangeArrowheads="1"/>
          </p:cNvSpPr>
          <p:nvPr/>
        </p:nvSpPr>
        <p:spPr bwMode="auto">
          <a:xfrm>
            <a:off x="3492500" y="3429000"/>
            <a:ext cx="431800" cy="6477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4422" name="Text Box 38"/>
          <p:cNvSpPr txBox="1">
            <a:spLocks noChangeArrowheads="1"/>
          </p:cNvSpPr>
          <p:nvPr/>
        </p:nvSpPr>
        <p:spPr bwMode="auto">
          <a:xfrm>
            <a:off x="4934751" y="5661025"/>
            <a:ext cx="308449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solidFill>
                  <a:schemeClr val="accent2"/>
                </a:solidFill>
              </a:rPr>
              <a:t>Control tamaño pupilar </a:t>
            </a:r>
          </a:p>
          <a:p>
            <a:pPr>
              <a:defRPr/>
            </a:pPr>
            <a:r>
              <a:rPr lang="es-ES_tradnl" altLang="es-VE" sz="2000">
                <a:solidFill>
                  <a:schemeClr val="accent2"/>
                </a:solidFill>
              </a:rPr>
              <a:t>y acomodación</a:t>
            </a:r>
          </a:p>
        </p:txBody>
      </p:sp>
      <p:sp>
        <p:nvSpPr>
          <p:cNvPr id="144423" name="Text Box 39"/>
          <p:cNvSpPr txBox="1">
            <a:spLocks noChangeArrowheads="1"/>
          </p:cNvSpPr>
          <p:nvPr/>
        </p:nvSpPr>
        <p:spPr bwMode="auto">
          <a:xfrm>
            <a:off x="2771775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7620" name="Text Box 40"/>
          <p:cNvSpPr txBox="1">
            <a:spLocks noChangeArrowheads="1"/>
          </p:cNvSpPr>
          <p:nvPr/>
        </p:nvSpPr>
        <p:spPr bwMode="auto">
          <a:xfrm>
            <a:off x="7380288" y="2636838"/>
            <a:ext cx="1246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Mesencéfalo</a:t>
            </a:r>
          </a:p>
        </p:txBody>
      </p:sp>
      <p:sp>
        <p:nvSpPr>
          <p:cNvPr id="67621" name="Text Box 4"/>
          <p:cNvSpPr txBox="1">
            <a:spLocks noChangeArrowheads="1"/>
          </p:cNvSpPr>
          <p:nvPr/>
        </p:nvSpPr>
        <p:spPr bwMode="auto">
          <a:xfrm>
            <a:off x="68036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animBg="1"/>
      <p:bldP spid="144398" grpId="0" animBg="1"/>
      <p:bldP spid="144405" grpId="0" animBg="1"/>
      <p:bldP spid="144406" grpId="0" animBg="1"/>
      <p:bldP spid="144407" grpId="0" animBg="1"/>
      <p:bldP spid="144408" grpId="0" animBg="1"/>
      <p:bldP spid="144409" grpId="0" animBg="1"/>
      <p:bldP spid="144410" grpId="0" animBg="1"/>
      <p:bldP spid="144411" grpId="0" animBg="1"/>
      <p:bldP spid="144412" grpId="0" animBg="1"/>
      <p:bldP spid="144421" grpId="0" animBg="1"/>
      <p:bldP spid="14442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OJO 3 001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628775"/>
            <a:ext cx="7129463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39750" y="490538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5372100" y="17002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4579938" y="2276475"/>
            <a:ext cx="13684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14" name="Rectangle 8"/>
          <p:cNvSpPr>
            <a:spLocks noChangeArrowheads="1"/>
          </p:cNvSpPr>
          <p:nvPr/>
        </p:nvSpPr>
        <p:spPr bwMode="auto">
          <a:xfrm>
            <a:off x="2419350" y="2205038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15" name="Rectangle 9"/>
          <p:cNvSpPr>
            <a:spLocks noChangeArrowheads="1"/>
          </p:cNvSpPr>
          <p:nvPr/>
        </p:nvSpPr>
        <p:spPr bwMode="auto">
          <a:xfrm>
            <a:off x="1843088" y="5229225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16" name="Rectangle 10"/>
          <p:cNvSpPr>
            <a:spLocks noChangeArrowheads="1"/>
          </p:cNvSpPr>
          <p:nvPr/>
        </p:nvSpPr>
        <p:spPr bwMode="auto">
          <a:xfrm>
            <a:off x="3787775" y="5229225"/>
            <a:ext cx="41052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17" name="Text Box 11"/>
          <p:cNvSpPr txBox="1">
            <a:spLocks noChangeArrowheads="1"/>
          </p:cNvSpPr>
          <p:nvPr/>
        </p:nvSpPr>
        <p:spPr bwMode="auto">
          <a:xfrm>
            <a:off x="6092825" y="1844675"/>
            <a:ext cx="165735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N. Edinger Westphal</a:t>
            </a:r>
          </a:p>
        </p:txBody>
      </p:sp>
      <p:sp>
        <p:nvSpPr>
          <p:cNvPr id="68618" name="Text Box 12"/>
          <p:cNvSpPr txBox="1">
            <a:spLocks noChangeArrowheads="1"/>
          </p:cNvSpPr>
          <p:nvPr/>
        </p:nvSpPr>
        <p:spPr bwMode="auto">
          <a:xfrm>
            <a:off x="5876925" y="2084388"/>
            <a:ext cx="709613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III par</a:t>
            </a:r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6956425" y="4627563"/>
            <a:ext cx="1792288" cy="590550"/>
          </a:xfrm>
          <a:prstGeom prst="rect">
            <a:avLst/>
          </a:prstGeom>
          <a:solidFill>
            <a:srgbClr val="DDE8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N. Salival Sup.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N. Lagrimal </a:t>
            </a: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5876925" y="5132388"/>
            <a:ext cx="950913" cy="336550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VII par</a:t>
            </a:r>
          </a:p>
        </p:txBody>
      </p:sp>
      <p:sp>
        <p:nvSpPr>
          <p:cNvPr id="68621" name="Rectangle 15"/>
          <p:cNvSpPr>
            <a:spLocks noChangeArrowheads="1"/>
          </p:cNvSpPr>
          <p:nvPr/>
        </p:nvSpPr>
        <p:spPr bwMode="auto">
          <a:xfrm>
            <a:off x="5659438" y="4724400"/>
            <a:ext cx="1444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8622" name="Rectangle 16"/>
          <p:cNvSpPr>
            <a:spLocks noChangeArrowheads="1"/>
          </p:cNvSpPr>
          <p:nvPr/>
        </p:nvSpPr>
        <p:spPr bwMode="auto">
          <a:xfrm>
            <a:off x="4003675" y="4940300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3859213" y="5203825"/>
            <a:ext cx="1635125" cy="590550"/>
          </a:xfrm>
          <a:prstGeom prst="rect">
            <a:avLst/>
          </a:prstGeom>
          <a:solidFill>
            <a:srgbClr val="DDE8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Ganglio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pterigopalatino</a:t>
            </a:r>
          </a:p>
        </p:txBody>
      </p:sp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1916113" y="2146300"/>
            <a:ext cx="1846262" cy="346075"/>
          </a:xfrm>
          <a:prstGeom prst="rect">
            <a:avLst/>
          </a:prstGeom>
          <a:solidFill>
            <a:srgbClr val="9BB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 lagrimal</a:t>
            </a:r>
          </a:p>
        </p:txBody>
      </p:sp>
      <p:sp>
        <p:nvSpPr>
          <p:cNvPr id="68625" name="Text Box 19"/>
          <p:cNvSpPr txBox="1">
            <a:spLocks noChangeArrowheads="1"/>
          </p:cNvSpPr>
          <p:nvPr/>
        </p:nvSpPr>
        <p:spPr bwMode="auto">
          <a:xfrm>
            <a:off x="3157538" y="5383213"/>
            <a:ext cx="6889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Ganglio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ciliar</a:t>
            </a:r>
          </a:p>
        </p:txBody>
      </p:sp>
      <p:sp>
        <p:nvSpPr>
          <p:cNvPr id="68626" name="Text Box 20"/>
          <p:cNvSpPr txBox="1">
            <a:spLocks noChangeArrowheads="1"/>
          </p:cNvSpPr>
          <p:nvPr/>
        </p:nvSpPr>
        <p:spPr bwMode="auto">
          <a:xfrm>
            <a:off x="2203450" y="5613400"/>
            <a:ext cx="919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N. Ciliares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Cortos</a:t>
            </a:r>
          </a:p>
        </p:txBody>
      </p:sp>
      <p:sp>
        <p:nvSpPr>
          <p:cNvPr id="68627" name="Text Box 21"/>
          <p:cNvSpPr txBox="1">
            <a:spLocks noChangeArrowheads="1"/>
          </p:cNvSpPr>
          <p:nvPr/>
        </p:nvSpPr>
        <p:spPr bwMode="auto">
          <a:xfrm>
            <a:off x="1700213" y="5108575"/>
            <a:ext cx="55721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Mus.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ciliar</a:t>
            </a:r>
          </a:p>
        </p:txBody>
      </p:sp>
      <p:sp>
        <p:nvSpPr>
          <p:cNvPr id="68628" name="Text Box 22"/>
          <p:cNvSpPr txBox="1">
            <a:spLocks noChangeArrowheads="1"/>
          </p:cNvSpPr>
          <p:nvPr/>
        </p:nvSpPr>
        <p:spPr bwMode="auto">
          <a:xfrm>
            <a:off x="403225" y="4965700"/>
            <a:ext cx="99853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Constrictor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pupila</a:t>
            </a:r>
          </a:p>
        </p:txBody>
      </p:sp>
      <p:sp>
        <p:nvSpPr>
          <p:cNvPr id="68629" name="Line 23"/>
          <p:cNvSpPr>
            <a:spLocks noChangeShapeType="1"/>
          </p:cNvSpPr>
          <p:nvPr/>
        </p:nvSpPr>
        <p:spPr bwMode="auto">
          <a:xfrm flipV="1">
            <a:off x="1484313" y="4149725"/>
            <a:ext cx="0" cy="792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0" name="Line 24"/>
          <p:cNvSpPr>
            <a:spLocks noChangeShapeType="1"/>
          </p:cNvSpPr>
          <p:nvPr/>
        </p:nvSpPr>
        <p:spPr bwMode="auto">
          <a:xfrm flipV="1">
            <a:off x="1843088" y="4292600"/>
            <a:ext cx="0" cy="865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1" name="Line 25"/>
          <p:cNvSpPr>
            <a:spLocks noChangeShapeType="1"/>
          </p:cNvSpPr>
          <p:nvPr/>
        </p:nvSpPr>
        <p:spPr bwMode="auto">
          <a:xfrm flipV="1">
            <a:off x="2995613" y="4076700"/>
            <a:ext cx="0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2" name="Line 26"/>
          <p:cNvSpPr>
            <a:spLocks noChangeShapeType="1"/>
          </p:cNvSpPr>
          <p:nvPr/>
        </p:nvSpPr>
        <p:spPr bwMode="auto">
          <a:xfrm flipV="1">
            <a:off x="3500438" y="3860800"/>
            <a:ext cx="0" cy="1512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59" name="Line 27"/>
          <p:cNvSpPr>
            <a:spLocks noChangeShapeType="1"/>
          </p:cNvSpPr>
          <p:nvPr/>
        </p:nvSpPr>
        <p:spPr bwMode="auto">
          <a:xfrm flipV="1">
            <a:off x="4003675" y="479742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60" name="Line 28"/>
          <p:cNvSpPr>
            <a:spLocks noChangeShapeType="1"/>
          </p:cNvSpPr>
          <p:nvPr/>
        </p:nvSpPr>
        <p:spPr bwMode="auto">
          <a:xfrm flipV="1">
            <a:off x="6235700" y="4076700"/>
            <a:ext cx="0" cy="1081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61" name="Line 29"/>
          <p:cNvSpPr>
            <a:spLocks noChangeShapeType="1"/>
          </p:cNvSpPr>
          <p:nvPr/>
        </p:nvSpPr>
        <p:spPr bwMode="auto">
          <a:xfrm flipV="1">
            <a:off x="7316788" y="3933825"/>
            <a:ext cx="0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62" name="Line 30"/>
          <p:cNvSpPr>
            <a:spLocks noChangeShapeType="1"/>
          </p:cNvSpPr>
          <p:nvPr/>
        </p:nvSpPr>
        <p:spPr bwMode="auto">
          <a:xfrm flipH="1">
            <a:off x="7027863" y="3933825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7" name="Line 31"/>
          <p:cNvSpPr>
            <a:spLocks noChangeShapeType="1"/>
          </p:cNvSpPr>
          <p:nvPr/>
        </p:nvSpPr>
        <p:spPr bwMode="auto">
          <a:xfrm>
            <a:off x="6884988" y="2133600"/>
            <a:ext cx="0" cy="574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8" name="Line 32"/>
          <p:cNvSpPr>
            <a:spLocks noChangeShapeType="1"/>
          </p:cNvSpPr>
          <p:nvPr/>
        </p:nvSpPr>
        <p:spPr bwMode="auto">
          <a:xfrm>
            <a:off x="6308725" y="2349500"/>
            <a:ext cx="0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65" name="Line 33"/>
          <p:cNvSpPr>
            <a:spLocks noChangeShapeType="1"/>
          </p:cNvSpPr>
          <p:nvPr/>
        </p:nvSpPr>
        <p:spPr bwMode="auto">
          <a:xfrm>
            <a:off x="2492375" y="2420938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6123117" y="5734050"/>
            <a:ext cx="256672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solidFill>
                  <a:schemeClr val="accent2"/>
                </a:solidFill>
              </a:rPr>
              <a:t>Control producción </a:t>
            </a:r>
          </a:p>
          <a:p>
            <a:pPr>
              <a:defRPr/>
            </a:pPr>
            <a:r>
              <a:rPr lang="es-ES_tradnl" altLang="es-VE" sz="2000">
                <a:solidFill>
                  <a:schemeClr val="accent2"/>
                </a:solidFill>
              </a:rPr>
              <a:t>lágrimas</a:t>
            </a:r>
          </a:p>
        </p:txBody>
      </p:sp>
      <p:sp>
        <p:nvSpPr>
          <p:cNvPr id="146468" name="Oval 36"/>
          <p:cNvSpPr>
            <a:spLocks noChangeArrowheads="1"/>
          </p:cNvSpPr>
          <p:nvPr/>
        </p:nvSpPr>
        <p:spPr bwMode="auto">
          <a:xfrm>
            <a:off x="3762375" y="4437063"/>
            <a:ext cx="530225" cy="57626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6469" name="Text Box 37"/>
          <p:cNvSpPr txBox="1">
            <a:spLocks noChangeArrowheads="1"/>
          </p:cNvSpPr>
          <p:nvPr/>
        </p:nvSpPr>
        <p:spPr bwMode="auto">
          <a:xfrm>
            <a:off x="28432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8644" name="Text Box 38"/>
          <p:cNvSpPr txBox="1">
            <a:spLocks noChangeArrowheads="1"/>
          </p:cNvSpPr>
          <p:nvPr/>
        </p:nvSpPr>
        <p:spPr bwMode="auto">
          <a:xfrm>
            <a:off x="7235825" y="3644900"/>
            <a:ext cx="7762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Puente</a:t>
            </a:r>
          </a:p>
        </p:txBody>
      </p:sp>
      <p:sp>
        <p:nvSpPr>
          <p:cNvPr id="68645" name="Text Box 4"/>
          <p:cNvSpPr txBox="1">
            <a:spLocks noChangeArrowheads="1"/>
          </p:cNvSpPr>
          <p:nvPr/>
        </p:nvSpPr>
        <p:spPr bwMode="auto">
          <a:xfrm>
            <a:off x="35521" y="6524625"/>
            <a:ext cx="21419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5" grpId="0" animBg="1"/>
      <p:bldP spid="146446" grpId="0" animBg="1"/>
      <p:bldP spid="146449" grpId="0" animBg="1"/>
      <p:bldP spid="146450" grpId="0" animBg="1"/>
      <p:bldP spid="146459" grpId="0" animBg="1"/>
      <p:bldP spid="146460" grpId="0" animBg="1"/>
      <p:bldP spid="146461" grpId="0" animBg="1"/>
      <p:bldP spid="146462" grpId="0" animBg="1"/>
      <p:bldP spid="146465" grpId="0" animBg="1"/>
      <p:bldP spid="146467" grpId="0" animBg="1"/>
      <p:bldP spid="14646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3"/>
          <p:cNvSpPr txBox="1">
            <a:spLocks noChangeArrowheads="1"/>
          </p:cNvSpPr>
          <p:nvPr/>
        </p:nvSpPr>
        <p:spPr bwMode="auto">
          <a:xfrm>
            <a:off x="971550" y="549275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rgbClr val="0000FF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rgbClr val="0000FF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69635" name="Rectangle 12"/>
          <p:cNvSpPr>
            <a:spLocks noChangeArrowheads="1"/>
          </p:cNvSpPr>
          <p:nvPr/>
        </p:nvSpPr>
        <p:spPr bwMode="auto">
          <a:xfrm>
            <a:off x="3203575" y="6597650"/>
            <a:ext cx="3600450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36" name="Text Box 35"/>
          <p:cNvSpPr txBox="1">
            <a:spLocks noChangeArrowheads="1"/>
          </p:cNvSpPr>
          <p:nvPr/>
        </p:nvSpPr>
        <p:spPr bwMode="auto">
          <a:xfrm>
            <a:off x="7366000" y="82550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pic>
        <p:nvPicPr>
          <p:cNvPr id="69637" name="Picture 39" descr="SNA2"/>
          <p:cNvPicPr>
            <a:picLocks noChangeAspect="1" noChangeArrowheads="1"/>
          </p:cNvPicPr>
          <p:nvPr/>
        </p:nvPicPr>
        <p:blipFill>
          <a:blip r:embed="rId2">
            <a:lum bright="-24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9" r="10178" b="7701"/>
          <a:stretch>
            <a:fillRect/>
          </a:stretch>
        </p:blipFill>
        <p:spPr bwMode="auto">
          <a:xfrm rot="-152342">
            <a:off x="1049338" y="234950"/>
            <a:ext cx="6402387" cy="604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Rectangle 40"/>
          <p:cNvSpPr>
            <a:spLocks noChangeArrowheads="1"/>
          </p:cNvSpPr>
          <p:nvPr/>
        </p:nvSpPr>
        <p:spPr bwMode="auto">
          <a:xfrm>
            <a:off x="250825" y="6381750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s-ES" altLang="es-VE" sz="1000" b="0" i="1"/>
              <a:t>Fisiología Médica</a:t>
            </a:r>
            <a:r>
              <a:rPr lang="es-ES" altLang="es-VE" sz="1000" b="0"/>
              <a:t>. Fiorenzo Conti (Ed.). </a:t>
            </a:r>
            <a:r>
              <a:rPr lang="en-GB" altLang="es-VE" sz="1000" b="0"/>
              <a:t>Mc Graw-Hill, 2010.</a:t>
            </a:r>
          </a:p>
        </p:txBody>
      </p:sp>
      <p:sp>
        <p:nvSpPr>
          <p:cNvPr id="69639" name="Rectangle 41"/>
          <p:cNvSpPr>
            <a:spLocks noChangeArrowheads="1"/>
          </p:cNvSpPr>
          <p:nvPr/>
        </p:nvSpPr>
        <p:spPr bwMode="auto">
          <a:xfrm>
            <a:off x="827088" y="404813"/>
            <a:ext cx="14398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16106" name="Text Box 42"/>
          <p:cNvSpPr txBox="1">
            <a:spLocks noChangeArrowheads="1"/>
          </p:cNvSpPr>
          <p:nvPr/>
        </p:nvSpPr>
        <p:spPr bwMode="auto">
          <a:xfrm>
            <a:off x="330565" y="700088"/>
            <a:ext cx="20505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N. </a:t>
            </a:r>
            <a:r>
              <a:rPr lang="es-ES" altLang="es-VE" sz="1400" dirty="0" err="1">
                <a:latin typeface="Comic Sans MS" pitchFamily="66" charset="0"/>
              </a:rPr>
              <a:t>Edinger-Westphal</a:t>
            </a:r>
            <a:endParaRPr lang="es-ES" altLang="es-VE" sz="1400" dirty="0">
              <a:latin typeface="Comic Sans MS" pitchFamily="66" charset="0"/>
            </a:endParaRPr>
          </a:p>
        </p:txBody>
      </p:sp>
      <p:sp>
        <p:nvSpPr>
          <p:cNvPr id="69641" name="Rectangle 43"/>
          <p:cNvSpPr>
            <a:spLocks noChangeArrowheads="1"/>
          </p:cNvSpPr>
          <p:nvPr/>
        </p:nvSpPr>
        <p:spPr bwMode="auto">
          <a:xfrm>
            <a:off x="2268538" y="4797425"/>
            <a:ext cx="647700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16108" name="Text Box 44"/>
          <p:cNvSpPr txBox="1">
            <a:spLocks noChangeArrowheads="1"/>
          </p:cNvSpPr>
          <p:nvPr/>
        </p:nvSpPr>
        <p:spPr bwMode="auto">
          <a:xfrm>
            <a:off x="2051050" y="4724400"/>
            <a:ext cx="12522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salivales</a:t>
            </a:r>
          </a:p>
        </p:txBody>
      </p:sp>
      <p:sp>
        <p:nvSpPr>
          <p:cNvPr id="69643" name="Rectangle 45"/>
          <p:cNvSpPr>
            <a:spLocks noChangeArrowheads="1"/>
          </p:cNvSpPr>
          <p:nvPr/>
        </p:nvSpPr>
        <p:spPr bwMode="auto">
          <a:xfrm>
            <a:off x="1979613" y="5445125"/>
            <a:ext cx="936625" cy="792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16110" name="Text Box 46"/>
          <p:cNvSpPr txBox="1">
            <a:spLocks noChangeArrowheads="1"/>
          </p:cNvSpPr>
          <p:nvPr/>
        </p:nvSpPr>
        <p:spPr bwMode="auto">
          <a:xfrm>
            <a:off x="1979613" y="5300663"/>
            <a:ext cx="12731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Ambiguo</a:t>
            </a:r>
          </a:p>
        </p:txBody>
      </p:sp>
      <p:sp>
        <p:nvSpPr>
          <p:cNvPr id="216111" name="Text Box 47"/>
          <p:cNvSpPr txBox="1">
            <a:spLocks noChangeArrowheads="1"/>
          </p:cNvSpPr>
          <p:nvPr/>
        </p:nvSpPr>
        <p:spPr bwMode="auto">
          <a:xfrm>
            <a:off x="1908175" y="5805488"/>
            <a:ext cx="21836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N. Motor dorsal vago</a:t>
            </a:r>
          </a:p>
        </p:txBody>
      </p:sp>
      <p:sp>
        <p:nvSpPr>
          <p:cNvPr id="69646" name="Rectangle 48"/>
          <p:cNvSpPr>
            <a:spLocks noChangeArrowheads="1"/>
          </p:cNvSpPr>
          <p:nvPr/>
        </p:nvSpPr>
        <p:spPr bwMode="auto">
          <a:xfrm>
            <a:off x="5292725" y="476250"/>
            <a:ext cx="9350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47" name="Rectangle 49"/>
          <p:cNvSpPr>
            <a:spLocks noChangeArrowheads="1"/>
          </p:cNvSpPr>
          <p:nvPr/>
        </p:nvSpPr>
        <p:spPr bwMode="auto">
          <a:xfrm>
            <a:off x="5076825" y="2636838"/>
            <a:ext cx="12954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48" name="Rectangle 50"/>
          <p:cNvSpPr>
            <a:spLocks noChangeArrowheads="1"/>
          </p:cNvSpPr>
          <p:nvPr/>
        </p:nvSpPr>
        <p:spPr bwMode="auto">
          <a:xfrm>
            <a:off x="4932363" y="4508500"/>
            <a:ext cx="15843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16115" name="Text Box 51"/>
          <p:cNvSpPr txBox="1">
            <a:spLocks noChangeArrowheads="1"/>
          </p:cNvSpPr>
          <p:nvPr/>
        </p:nvSpPr>
        <p:spPr bwMode="auto">
          <a:xfrm>
            <a:off x="4198541" y="2047874"/>
            <a:ext cx="1525587" cy="366713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Mesencéfalo</a:t>
            </a:r>
          </a:p>
        </p:txBody>
      </p:sp>
      <p:sp>
        <p:nvSpPr>
          <p:cNvPr id="216116" name="Text Box 52"/>
          <p:cNvSpPr txBox="1">
            <a:spLocks noChangeArrowheads="1"/>
          </p:cNvSpPr>
          <p:nvPr/>
        </p:nvSpPr>
        <p:spPr bwMode="auto">
          <a:xfrm>
            <a:off x="4211960" y="4077072"/>
            <a:ext cx="1585690" cy="369332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Bulbo </a:t>
            </a:r>
            <a:r>
              <a:rPr lang="es-ES" altLang="es-VE" sz="1800" b="0" dirty="0" smtClean="0">
                <a:latin typeface="Comic Sans MS" pitchFamily="66" charset="0"/>
              </a:rPr>
              <a:t>rostral</a:t>
            </a:r>
            <a:endParaRPr lang="es-ES" altLang="es-VE" sz="1800" b="0" dirty="0">
              <a:latin typeface="Comic Sans MS" pitchFamily="66" charset="0"/>
            </a:endParaRPr>
          </a:p>
        </p:txBody>
      </p:sp>
      <p:sp>
        <p:nvSpPr>
          <p:cNvPr id="69652" name="Text Box 54"/>
          <p:cNvSpPr txBox="1">
            <a:spLocks noChangeArrowheads="1"/>
          </p:cNvSpPr>
          <p:nvPr/>
        </p:nvSpPr>
        <p:spPr bwMode="auto">
          <a:xfrm>
            <a:off x="7308850" y="765175"/>
            <a:ext cx="968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N. E-W</a:t>
            </a:r>
          </a:p>
        </p:txBody>
      </p:sp>
      <p:sp>
        <p:nvSpPr>
          <p:cNvPr id="216119" name="Text Box 55"/>
          <p:cNvSpPr txBox="1">
            <a:spLocks noChangeArrowheads="1"/>
          </p:cNvSpPr>
          <p:nvPr/>
        </p:nvSpPr>
        <p:spPr bwMode="auto">
          <a:xfrm>
            <a:off x="7380288" y="1773238"/>
            <a:ext cx="1428750" cy="9159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oculomotor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III par</a:t>
            </a:r>
          </a:p>
        </p:txBody>
      </p:sp>
      <p:sp>
        <p:nvSpPr>
          <p:cNvPr id="69654" name="Rectangle 56"/>
          <p:cNvSpPr>
            <a:spLocks noChangeArrowheads="1"/>
          </p:cNvSpPr>
          <p:nvPr/>
        </p:nvSpPr>
        <p:spPr bwMode="auto">
          <a:xfrm>
            <a:off x="7451725" y="3716338"/>
            <a:ext cx="9366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55" name="Rectangle 57"/>
          <p:cNvSpPr>
            <a:spLocks noChangeArrowheads="1"/>
          </p:cNvSpPr>
          <p:nvPr/>
        </p:nvSpPr>
        <p:spPr bwMode="auto">
          <a:xfrm>
            <a:off x="7164388" y="2852738"/>
            <a:ext cx="576262" cy="35290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56" name="Text Box 58"/>
          <p:cNvSpPr txBox="1">
            <a:spLocks noChangeArrowheads="1"/>
          </p:cNvSpPr>
          <p:nvPr/>
        </p:nvSpPr>
        <p:spPr bwMode="auto">
          <a:xfrm>
            <a:off x="7164388" y="2852738"/>
            <a:ext cx="137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N. salivales</a:t>
            </a:r>
          </a:p>
        </p:txBody>
      </p:sp>
      <p:sp>
        <p:nvSpPr>
          <p:cNvPr id="216123" name="Text Box 59"/>
          <p:cNvSpPr txBox="1">
            <a:spLocks noChangeArrowheads="1"/>
          </p:cNvSpPr>
          <p:nvPr/>
        </p:nvSpPr>
        <p:spPr bwMode="auto">
          <a:xfrm>
            <a:off x="7218363" y="3644900"/>
            <a:ext cx="1925637" cy="9159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Nervios facial 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Glosofaríngeo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VII y IX pares</a:t>
            </a:r>
          </a:p>
        </p:txBody>
      </p:sp>
      <p:sp>
        <p:nvSpPr>
          <p:cNvPr id="69658" name="Text Box 60"/>
          <p:cNvSpPr txBox="1">
            <a:spLocks noChangeArrowheads="1"/>
          </p:cNvSpPr>
          <p:nvPr/>
        </p:nvSpPr>
        <p:spPr bwMode="auto">
          <a:xfrm>
            <a:off x="7092950" y="4868863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N. Motor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dorsal vago</a:t>
            </a:r>
          </a:p>
        </p:txBody>
      </p:sp>
      <p:sp>
        <p:nvSpPr>
          <p:cNvPr id="69659" name="Text Box 61"/>
          <p:cNvSpPr txBox="1">
            <a:spLocks noChangeArrowheads="1"/>
          </p:cNvSpPr>
          <p:nvPr/>
        </p:nvSpPr>
        <p:spPr bwMode="auto">
          <a:xfrm>
            <a:off x="7092950" y="5445125"/>
            <a:ext cx="1395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N. Ambiguo</a:t>
            </a:r>
          </a:p>
        </p:txBody>
      </p:sp>
      <p:sp>
        <p:nvSpPr>
          <p:cNvPr id="216126" name="Text Box 62"/>
          <p:cNvSpPr txBox="1">
            <a:spLocks noChangeArrowheads="1"/>
          </p:cNvSpPr>
          <p:nvPr/>
        </p:nvSpPr>
        <p:spPr bwMode="auto">
          <a:xfrm>
            <a:off x="7019925" y="5949950"/>
            <a:ext cx="20859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Nervio vago X par</a:t>
            </a:r>
          </a:p>
        </p:txBody>
      </p:sp>
      <p:sp>
        <p:nvSpPr>
          <p:cNvPr id="69661" name="Rectangle 63"/>
          <p:cNvSpPr>
            <a:spLocks noChangeArrowheads="1"/>
          </p:cNvSpPr>
          <p:nvPr/>
        </p:nvSpPr>
        <p:spPr bwMode="auto">
          <a:xfrm>
            <a:off x="4572000" y="5949950"/>
            <a:ext cx="215900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62" name="Text Box 64"/>
          <p:cNvSpPr txBox="1">
            <a:spLocks noChangeArrowheads="1"/>
          </p:cNvSpPr>
          <p:nvPr/>
        </p:nvSpPr>
        <p:spPr bwMode="auto">
          <a:xfrm>
            <a:off x="3275856" y="83096"/>
            <a:ext cx="2595563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Organización eferente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parasimpática CRANEAL</a:t>
            </a:r>
          </a:p>
        </p:txBody>
      </p:sp>
      <p:sp>
        <p:nvSpPr>
          <p:cNvPr id="216098" name="Text Box 34"/>
          <p:cNvSpPr txBox="1">
            <a:spLocks noChangeArrowheads="1"/>
          </p:cNvSpPr>
          <p:nvPr/>
        </p:nvSpPr>
        <p:spPr bwMode="auto">
          <a:xfrm>
            <a:off x="1739900" y="5442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9664" name="Oval 65"/>
          <p:cNvSpPr>
            <a:spLocks noChangeArrowheads="1"/>
          </p:cNvSpPr>
          <p:nvPr/>
        </p:nvSpPr>
        <p:spPr bwMode="auto">
          <a:xfrm>
            <a:off x="6443663" y="5876925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69665" name="Text Box 4"/>
          <p:cNvSpPr txBox="1">
            <a:spLocks noChangeArrowheads="1"/>
          </p:cNvSpPr>
          <p:nvPr/>
        </p:nvSpPr>
        <p:spPr bwMode="auto">
          <a:xfrm>
            <a:off x="6920509" y="6524625"/>
            <a:ext cx="21419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  <p:sp>
        <p:nvSpPr>
          <p:cNvPr id="216117" name="Text Box 53"/>
          <p:cNvSpPr txBox="1">
            <a:spLocks noChangeArrowheads="1"/>
          </p:cNvSpPr>
          <p:nvPr/>
        </p:nvSpPr>
        <p:spPr bwMode="auto">
          <a:xfrm>
            <a:off x="4156911" y="5805264"/>
            <a:ext cx="1999265" cy="369332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 dirty="0">
                <a:latin typeface="Comic Sans MS" pitchFamily="66" charset="0"/>
              </a:rPr>
              <a:t>Bulbo </a:t>
            </a:r>
            <a:r>
              <a:rPr lang="es-ES" altLang="es-VE" sz="1800" b="0" dirty="0" smtClean="0">
                <a:latin typeface="Comic Sans MS" pitchFamily="66" charset="0"/>
              </a:rPr>
              <a:t>intermedio</a:t>
            </a:r>
            <a:endParaRPr lang="es-ES" altLang="es-VE" sz="18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06" grpId="0"/>
      <p:bldP spid="216108" grpId="0"/>
      <p:bldP spid="216110" grpId="0"/>
      <p:bldP spid="216111" grpId="0"/>
      <p:bldP spid="216115" grpId="0" animBg="1"/>
      <p:bldP spid="216116" grpId="0" animBg="1"/>
      <p:bldP spid="216119" grpId="0" animBg="1"/>
      <p:bldP spid="216123" grpId="0" animBg="1"/>
      <p:bldP spid="216126" grpId="0" animBg="1"/>
      <p:bldP spid="21611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80" name="Group 76"/>
          <p:cNvGraphicFramePr>
            <a:graphicFrameLocks noGrp="1"/>
          </p:cNvGraphicFramePr>
          <p:nvPr/>
        </p:nvGraphicFramePr>
        <p:xfrm>
          <a:off x="323850" y="1349375"/>
          <a:ext cx="8496300" cy="4627564"/>
        </p:xfrm>
        <a:graphic>
          <a:graphicData uri="http://schemas.openxmlformats.org/drawingml/2006/table">
            <a:tbl>
              <a:tblPr/>
              <a:tblGrid>
                <a:gridCol w="2281238"/>
                <a:gridCol w="1968500"/>
                <a:gridCol w="1765300"/>
                <a:gridCol w="2481262"/>
              </a:tblGrid>
              <a:tr h="57917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Ubicación cuerpo celular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Nervio Periférico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Órgano inervado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</a:tr>
              <a:tr h="77159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Edinger -Westphal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Oculomotor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III par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Ciliar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 iris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M. ciliar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3685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superior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inferior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Facial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VII par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Glosofaríngeo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IX par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Pterigopalatino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 submaxilar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Ótico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Lagrimal,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submaxilar y sublingual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Parótida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90823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Ambiguo ventral (CCV inhibidor) 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Dorsal vago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Vago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X par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Diversos ganglios terminales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Corazón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Árbol bronquial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Pulmones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Hígado, vesícula,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Páncreas, riñón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Esófago, estómago, colon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98308" name="Line 4"/>
          <p:cNvSpPr>
            <a:spLocks noChangeShapeType="1"/>
          </p:cNvSpPr>
          <p:nvPr/>
        </p:nvSpPr>
        <p:spPr bwMode="auto">
          <a:xfrm>
            <a:off x="323850" y="6021388"/>
            <a:ext cx="84963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86" name="Text Box 55"/>
          <p:cNvSpPr txBox="1">
            <a:spLocks noChangeArrowheads="1"/>
          </p:cNvSpPr>
          <p:nvPr/>
        </p:nvSpPr>
        <p:spPr bwMode="auto">
          <a:xfrm>
            <a:off x="2859088" y="692150"/>
            <a:ext cx="3343275" cy="48577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División Parasimpática</a:t>
            </a:r>
          </a:p>
        </p:txBody>
      </p:sp>
      <p:sp>
        <p:nvSpPr>
          <p:cNvPr id="98360" name="Text Box 56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8361" name="Text Box 57"/>
          <p:cNvSpPr txBox="1">
            <a:spLocks noChangeArrowheads="1"/>
          </p:cNvSpPr>
          <p:nvPr/>
        </p:nvSpPr>
        <p:spPr bwMode="auto">
          <a:xfrm>
            <a:off x="827088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0689" name="Text Box 4"/>
          <p:cNvSpPr txBox="1">
            <a:spLocks noChangeArrowheads="1"/>
          </p:cNvSpPr>
          <p:nvPr/>
        </p:nvSpPr>
        <p:spPr bwMode="auto">
          <a:xfrm>
            <a:off x="6919913" y="6524625"/>
            <a:ext cx="214312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 descr="SNA parasimp dibujo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188913"/>
            <a:ext cx="3719513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Rectangle 7"/>
          <p:cNvSpPr>
            <a:spLocks noChangeArrowheads="1"/>
          </p:cNvSpPr>
          <p:nvPr/>
        </p:nvSpPr>
        <p:spPr bwMode="auto">
          <a:xfrm>
            <a:off x="6415088" y="2060575"/>
            <a:ext cx="10795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684" name="Rectangle 8"/>
          <p:cNvSpPr>
            <a:spLocks noChangeArrowheads="1"/>
          </p:cNvSpPr>
          <p:nvPr/>
        </p:nvSpPr>
        <p:spPr bwMode="auto">
          <a:xfrm>
            <a:off x="6486525" y="7651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6986" name="Text Box 10"/>
          <p:cNvSpPr txBox="1">
            <a:spLocks noChangeArrowheads="1"/>
          </p:cNvSpPr>
          <p:nvPr/>
        </p:nvSpPr>
        <p:spPr bwMode="auto">
          <a:xfrm>
            <a:off x="6775450" y="981075"/>
            <a:ext cx="1354138" cy="517525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Edinger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Westphal III</a:t>
            </a:r>
          </a:p>
        </p:txBody>
      </p:sp>
      <p:sp>
        <p:nvSpPr>
          <p:cNvPr id="71686" name="Line 11"/>
          <p:cNvSpPr>
            <a:spLocks noChangeShapeType="1"/>
          </p:cNvSpPr>
          <p:nvPr/>
        </p:nvSpPr>
        <p:spPr bwMode="auto">
          <a:xfrm flipH="1">
            <a:off x="6199188" y="1125538"/>
            <a:ext cx="503237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3924300" y="476250"/>
            <a:ext cx="884238" cy="304800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ciliar</a:t>
            </a:r>
          </a:p>
        </p:txBody>
      </p:sp>
      <p:sp>
        <p:nvSpPr>
          <p:cNvPr id="126989" name="Line 13"/>
          <p:cNvSpPr>
            <a:spLocks noChangeShapeType="1"/>
          </p:cNvSpPr>
          <p:nvPr/>
        </p:nvSpPr>
        <p:spPr bwMode="auto">
          <a:xfrm>
            <a:off x="4543425" y="765175"/>
            <a:ext cx="35877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93" name="Text Box 17"/>
          <p:cNvSpPr txBox="1">
            <a:spLocks noChangeArrowheads="1"/>
          </p:cNvSpPr>
          <p:nvPr/>
        </p:nvSpPr>
        <p:spPr bwMode="auto">
          <a:xfrm>
            <a:off x="6732588" y="1844675"/>
            <a:ext cx="1860550" cy="304800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Salival sup. VII</a:t>
            </a:r>
          </a:p>
        </p:txBody>
      </p:sp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6804025" y="2349500"/>
            <a:ext cx="1730375" cy="304800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Salival inf. IX</a:t>
            </a:r>
          </a:p>
        </p:txBody>
      </p:sp>
      <p:sp>
        <p:nvSpPr>
          <p:cNvPr id="126995" name="Text Box 19"/>
          <p:cNvSpPr txBox="1">
            <a:spLocks noChangeArrowheads="1"/>
          </p:cNvSpPr>
          <p:nvPr/>
        </p:nvSpPr>
        <p:spPr bwMode="auto">
          <a:xfrm>
            <a:off x="6804025" y="2708275"/>
            <a:ext cx="1344613" cy="52705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Dorsal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motor vago X</a:t>
            </a:r>
          </a:p>
        </p:txBody>
      </p:sp>
      <p:sp>
        <p:nvSpPr>
          <p:cNvPr id="126996" name="Text Box 20"/>
          <p:cNvSpPr txBox="1">
            <a:spLocks noChangeArrowheads="1"/>
          </p:cNvSpPr>
          <p:nvPr/>
        </p:nvSpPr>
        <p:spPr bwMode="auto">
          <a:xfrm>
            <a:off x="2987675" y="1125538"/>
            <a:ext cx="1062038" cy="517525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Pterigo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palatino</a:t>
            </a:r>
          </a:p>
        </p:txBody>
      </p:sp>
      <p:sp>
        <p:nvSpPr>
          <p:cNvPr id="126997" name="Line 21"/>
          <p:cNvSpPr>
            <a:spLocks noChangeShapeType="1"/>
          </p:cNvSpPr>
          <p:nvPr/>
        </p:nvSpPr>
        <p:spPr bwMode="auto">
          <a:xfrm>
            <a:off x="3995738" y="1484313"/>
            <a:ext cx="10080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98" name="Text Box 22"/>
          <p:cNvSpPr txBox="1">
            <a:spLocks noChangeArrowheads="1"/>
          </p:cNvSpPr>
          <p:nvPr/>
        </p:nvSpPr>
        <p:spPr bwMode="auto">
          <a:xfrm>
            <a:off x="2916238" y="1893888"/>
            <a:ext cx="873125" cy="304800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ótico</a:t>
            </a:r>
          </a:p>
        </p:txBody>
      </p:sp>
      <p:sp>
        <p:nvSpPr>
          <p:cNvPr id="126999" name="Line 23"/>
          <p:cNvSpPr>
            <a:spLocks noChangeShapeType="1"/>
          </p:cNvSpPr>
          <p:nvPr/>
        </p:nvSpPr>
        <p:spPr bwMode="auto">
          <a:xfrm>
            <a:off x="3779838" y="2060575"/>
            <a:ext cx="1728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7001" name="Text Box 25"/>
          <p:cNvSpPr txBox="1">
            <a:spLocks noChangeArrowheads="1"/>
          </p:cNvSpPr>
          <p:nvPr/>
        </p:nvSpPr>
        <p:spPr bwMode="auto">
          <a:xfrm>
            <a:off x="3059113" y="2349500"/>
            <a:ext cx="1163637" cy="304800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G. submax.</a:t>
            </a:r>
          </a:p>
        </p:txBody>
      </p:sp>
      <p:sp>
        <p:nvSpPr>
          <p:cNvPr id="71697" name="Line 26"/>
          <p:cNvSpPr>
            <a:spLocks noChangeShapeType="1"/>
          </p:cNvSpPr>
          <p:nvPr/>
        </p:nvSpPr>
        <p:spPr bwMode="auto">
          <a:xfrm flipV="1">
            <a:off x="4067175" y="2420938"/>
            <a:ext cx="86518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698" name="Line 27"/>
          <p:cNvSpPr>
            <a:spLocks noChangeShapeType="1"/>
          </p:cNvSpPr>
          <p:nvPr/>
        </p:nvSpPr>
        <p:spPr bwMode="auto">
          <a:xfrm flipH="1">
            <a:off x="6300788" y="1989138"/>
            <a:ext cx="4318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699" name="Line 28"/>
          <p:cNvSpPr>
            <a:spLocks noChangeShapeType="1"/>
          </p:cNvSpPr>
          <p:nvPr/>
        </p:nvSpPr>
        <p:spPr bwMode="auto">
          <a:xfrm flipH="1" flipV="1">
            <a:off x="6227763" y="2276475"/>
            <a:ext cx="576262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700" name="Line 29"/>
          <p:cNvSpPr>
            <a:spLocks noChangeShapeType="1"/>
          </p:cNvSpPr>
          <p:nvPr/>
        </p:nvSpPr>
        <p:spPr bwMode="auto">
          <a:xfrm flipH="1" flipV="1">
            <a:off x="6156325" y="2420938"/>
            <a:ext cx="720725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7006" name="Text Box 30"/>
          <p:cNvSpPr txBox="1">
            <a:spLocks noChangeArrowheads="1"/>
          </p:cNvSpPr>
          <p:nvPr/>
        </p:nvSpPr>
        <p:spPr bwMode="auto">
          <a:xfrm>
            <a:off x="7164388" y="3644900"/>
            <a:ext cx="107791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000" b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 vago</a:t>
            </a:r>
          </a:p>
        </p:txBody>
      </p:sp>
      <p:sp>
        <p:nvSpPr>
          <p:cNvPr id="127007" name="Line 31"/>
          <p:cNvSpPr>
            <a:spLocks noChangeShapeType="1"/>
          </p:cNvSpPr>
          <p:nvPr/>
        </p:nvSpPr>
        <p:spPr bwMode="auto">
          <a:xfrm flipH="1" flipV="1">
            <a:off x="5938838" y="2709863"/>
            <a:ext cx="122555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7008" name="Text Box 32"/>
          <p:cNvSpPr txBox="1">
            <a:spLocks noChangeArrowheads="1"/>
          </p:cNvSpPr>
          <p:nvPr/>
        </p:nvSpPr>
        <p:spPr bwMode="auto">
          <a:xfrm>
            <a:off x="2570163" y="5902325"/>
            <a:ext cx="1433512" cy="527050"/>
          </a:xfrm>
          <a:prstGeom prst="rect">
            <a:avLst/>
          </a:prstGeom>
          <a:solidFill>
            <a:srgbClr val="A1E1FD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 Esplácnico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pélvico</a:t>
            </a:r>
          </a:p>
        </p:txBody>
      </p:sp>
      <p:sp>
        <p:nvSpPr>
          <p:cNvPr id="127009" name="Line 33"/>
          <p:cNvSpPr>
            <a:spLocks noChangeShapeType="1"/>
          </p:cNvSpPr>
          <p:nvPr/>
        </p:nvSpPr>
        <p:spPr bwMode="auto">
          <a:xfrm flipV="1">
            <a:off x="3995738" y="5805488"/>
            <a:ext cx="1728787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705" name="Rectangle 34"/>
          <p:cNvSpPr>
            <a:spLocks noChangeArrowheads="1"/>
          </p:cNvSpPr>
          <p:nvPr/>
        </p:nvSpPr>
        <p:spPr bwMode="auto">
          <a:xfrm>
            <a:off x="6372225" y="5300663"/>
            <a:ext cx="215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7011" name="Text Box 35"/>
          <p:cNvSpPr txBox="1">
            <a:spLocks noChangeArrowheads="1"/>
          </p:cNvSpPr>
          <p:nvPr/>
        </p:nvSpPr>
        <p:spPr bwMode="auto">
          <a:xfrm>
            <a:off x="6372225" y="5203825"/>
            <a:ext cx="458788" cy="835025"/>
          </a:xfrm>
          <a:prstGeom prst="rect">
            <a:avLst/>
          </a:prstGeom>
          <a:solidFill>
            <a:srgbClr val="C1D6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S2</a:t>
            </a:r>
          </a:p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S3</a:t>
            </a:r>
          </a:p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S4</a:t>
            </a:r>
          </a:p>
        </p:txBody>
      </p:sp>
      <p:sp>
        <p:nvSpPr>
          <p:cNvPr id="71707" name="Text Box 38"/>
          <p:cNvSpPr txBox="1">
            <a:spLocks noChangeArrowheads="1"/>
          </p:cNvSpPr>
          <p:nvPr/>
        </p:nvSpPr>
        <p:spPr bwMode="auto">
          <a:xfrm>
            <a:off x="611188" y="476250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127015" name="Text Box 39"/>
          <p:cNvSpPr txBox="1">
            <a:spLocks noChangeArrowheads="1"/>
          </p:cNvSpPr>
          <p:nvPr/>
        </p:nvSpPr>
        <p:spPr bwMode="auto">
          <a:xfrm>
            <a:off x="684213" y="1484313"/>
            <a:ext cx="1428750" cy="1035050"/>
          </a:xfrm>
          <a:prstGeom prst="rect">
            <a:avLst/>
          </a:prstGeom>
          <a:solidFill>
            <a:srgbClr val="DDE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Núcleos y </a:t>
            </a:r>
          </a:p>
          <a:p>
            <a:pPr>
              <a:defRPr/>
            </a:pPr>
            <a:r>
              <a:rPr lang="es-ES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</a:t>
            </a:r>
          </a:p>
          <a:p>
            <a:pPr>
              <a:defRPr/>
            </a:pPr>
            <a:r>
              <a:rPr lang="es-ES" altLang="es-VE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craneales</a:t>
            </a:r>
          </a:p>
        </p:txBody>
      </p:sp>
      <p:sp>
        <p:nvSpPr>
          <p:cNvPr id="127017" name="Text Box 41"/>
          <p:cNvSpPr txBox="1">
            <a:spLocks noChangeArrowheads="1"/>
          </p:cNvSpPr>
          <p:nvPr/>
        </p:nvSpPr>
        <p:spPr bwMode="auto">
          <a:xfrm>
            <a:off x="684213" y="2667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7018" name="Oval 42"/>
          <p:cNvSpPr>
            <a:spLocks noChangeArrowheads="1"/>
          </p:cNvSpPr>
          <p:nvPr/>
        </p:nvSpPr>
        <p:spPr bwMode="auto">
          <a:xfrm>
            <a:off x="3635375" y="2492375"/>
            <a:ext cx="3097213" cy="3168650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27019" name="Text Box 43"/>
          <p:cNvSpPr txBox="1">
            <a:spLocks noChangeArrowheads="1"/>
          </p:cNvSpPr>
          <p:nvPr/>
        </p:nvSpPr>
        <p:spPr bwMode="auto">
          <a:xfrm>
            <a:off x="1044575" y="2667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1712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2014</a:t>
            </a:r>
            <a:endParaRPr lang="es-ES" altLang="es-VE" sz="14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6" dur="3000" fill="hold"/>
                                        <p:tgtEl>
                                          <p:spTgt spid="1270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6" grpId="0" animBg="1"/>
      <p:bldP spid="126988" grpId="0" animBg="1"/>
      <p:bldP spid="126989" grpId="0" animBg="1"/>
      <p:bldP spid="126993" grpId="0" animBg="1"/>
      <p:bldP spid="126994" grpId="0" animBg="1"/>
      <p:bldP spid="126995" grpId="0" animBg="1"/>
      <p:bldP spid="126996" grpId="0" animBg="1"/>
      <p:bldP spid="126997" grpId="0" animBg="1"/>
      <p:bldP spid="126998" grpId="0" animBg="1"/>
      <p:bldP spid="126999" grpId="0" animBg="1"/>
      <p:bldP spid="127001" grpId="0" animBg="1"/>
      <p:bldP spid="127006" grpId="0" animBg="1"/>
      <p:bldP spid="127007" grpId="0" animBg="1"/>
      <p:bldP spid="127008" grpId="0" animBg="1"/>
      <p:bldP spid="127009" grpId="0" animBg="1"/>
      <p:bldP spid="127011" grpId="0" animBg="1"/>
      <p:bldP spid="127018" grpId="0" animBg="1"/>
      <p:bldP spid="1270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1" descr="DIF EN EFERENTES MOTORES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6" t="3732" r="22049" b="4144"/>
          <a:stretch>
            <a:fillRect/>
          </a:stretch>
        </p:blipFill>
        <p:spPr bwMode="auto">
          <a:xfrm>
            <a:off x="4859338" y="908050"/>
            <a:ext cx="2808287" cy="53292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2"/>
          <p:cNvSpPr>
            <a:spLocks noChangeArrowheads="1"/>
          </p:cNvSpPr>
          <p:nvPr/>
        </p:nvSpPr>
        <p:spPr bwMode="auto">
          <a:xfrm>
            <a:off x="6516688" y="2924175"/>
            <a:ext cx="936625" cy="50482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600">
              <a:latin typeface="Comic Sans MS" pitchFamily="66" charset="0"/>
            </a:endParaRPr>
          </a:p>
        </p:txBody>
      </p:sp>
      <p:sp>
        <p:nvSpPr>
          <p:cNvPr id="7173" name="Rectangle 23"/>
          <p:cNvSpPr>
            <a:spLocks noChangeArrowheads="1"/>
          </p:cNvSpPr>
          <p:nvPr/>
        </p:nvSpPr>
        <p:spPr bwMode="auto">
          <a:xfrm>
            <a:off x="6588124" y="908050"/>
            <a:ext cx="1235075" cy="53292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600" b="0">
              <a:latin typeface="Comic Sans MS" pitchFamily="66" charset="0"/>
            </a:endParaRPr>
          </a:p>
        </p:txBody>
      </p:sp>
      <p:sp>
        <p:nvSpPr>
          <p:cNvPr id="7174" name="Rectangle 24"/>
          <p:cNvSpPr>
            <a:spLocks noChangeArrowheads="1"/>
          </p:cNvSpPr>
          <p:nvPr/>
        </p:nvSpPr>
        <p:spPr bwMode="auto">
          <a:xfrm>
            <a:off x="6661150" y="2276475"/>
            <a:ext cx="7905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75" name="Text Box 25"/>
          <p:cNvSpPr txBox="1">
            <a:spLocks noChangeArrowheads="1"/>
          </p:cNvSpPr>
          <p:nvPr/>
        </p:nvSpPr>
        <p:spPr bwMode="auto">
          <a:xfrm>
            <a:off x="6516688" y="2060575"/>
            <a:ext cx="936625" cy="517525"/>
          </a:xfrm>
          <a:prstGeom prst="rect">
            <a:avLst/>
          </a:prstGeom>
          <a:solidFill>
            <a:srgbClr val="9BB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Entrada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sensorial</a:t>
            </a:r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6875463" y="1484313"/>
            <a:ext cx="433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77" name="Text Box 27"/>
          <p:cNvSpPr txBox="1">
            <a:spLocks noChangeArrowheads="1"/>
          </p:cNvSpPr>
          <p:nvPr/>
        </p:nvSpPr>
        <p:spPr bwMode="auto">
          <a:xfrm>
            <a:off x="6877050" y="3260725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VE" sz="1600" b="0">
              <a:latin typeface="Comic Sans MS" pitchFamily="66" charset="0"/>
            </a:endParaRPr>
          </a:p>
        </p:txBody>
      </p:sp>
      <p:sp>
        <p:nvSpPr>
          <p:cNvPr id="148508" name="Text Box 28"/>
          <p:cNvSpPr txBox="1">
            <a:spLocks noChangeArrowheads="1"/>
          </p:cNvSpPr>
          <p:nvPr/>
        </p:nvSpPr>
        <p:spPr bwMode="auto">
          <a:xfrm>
            <a:off x="6156325" y="1582738"/>
            <a:ext cx="1165225" cy="304800"/>
          </a:xfrm>
          <a:prstGeom prst="rect">
            <a:avLst/>
          </a:prstGeom>
          <a:solidFill>
            <a:srgbClr val="DBFF7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5D7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</p:txBody>
      </p:sp>
      <p:sp>
        <p:nvSpPr>
          <p:cNvPr id="148509" name="Text Box 29"/>
          <p:cNvSpPr txBox="1">
            <a:spLocks noChangeArrowheads="1"/>
          </p:cNvSpPr>
          <p:nvPr/>
        </p:nvSpPr>
        <p:spPr bwMode="auto">
          <a:xfrm>
            <a:off x="5375275" y="5675767"/>
            <a:ext cx="8413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Efector</a:t>
            </a:r>
          </a:p>
        </p:txBody>
      </p:sp>
      <p:sp>
        <p:nvSpPr>
          <p:cNvPr id="7180" name="Rectangle 30"/>
          <p:cNvSpPr>
            <a:spLocks noChangeArrowheads="1"/>
          </p:cNvSpPr>
          <p:nvPr/>
        </p:nvSpPr>
        <p:spPr bwMode="auto">
          <a:xfrm>
            <a:off x="4812847" y="871538"/>
            <a:ext cx="643844" cy="3457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81" name="Rectangle 31"/>
          <p:cNvSpPr>
            <a:spLocks noChangeArrowheads="1"/>
          </p:cNvSpPr>
          <p:nvPr/>
        </p:nvSpPr>
        <p:spPr bwMode="auto">
          <a:xfrm>
            <a:off x="6301134" y="4005263"/>
            <a:ext cx="719138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82" name="Rectangle 32"/>
          <p:cNvSpPr>
            <a:spLocks noChangeArrowheads="1"/>
          </p:cNvSpPr>
          <p:nvPr/>
        </p:nvSpPr>
        <p:spPr bwMode="auto">
          <a:xfrm>
            <a:off x="6155977" y="29972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83" name="Rectangle 33"/>
          <p:cNvSpPr>
            <a:spLocks noChangeArrowheads="1"/>
          </p:cNvSpPr>
          <p:nvPr/>
        </p:nvSpPr>
        <p:spPr bwMode="auto">
          <a:xfrm>
            <a:off x="6300117" y="3213100"/>
            <a:ext cx="792163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184" name="Line 35"/>
          <p:cNvSpPr>
            <a:spLocks noChangeShapeType="1"/>
          </p:cNvSpPr>
          <p:nvPr/>
        </p:nvSpPr>
        <p:spPr bwMode="auto">
          <a:xfrm flipH="1">
            <a:off x="5580063" y="3716338"/>
            <a:ext cx="936625" cy="2889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85" name="Line 36"/>
          <p:cNvSpPr>
            <a:spLocks noChangeShapeType="1"/>
          </p:cNvSpPr>
          <p:nvPr/>
        </p:nvSpPr>
        <p:spPr bwMode="auto">
          <a:xfrm flipV="1">
            <a:off x="5795963" y="3789363"/>
            <a:ext cx="720725" cy="5762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86" name="Rectangle 37"/>
          <p:cNvSpPr>
            <a:spLocks noChangeArrowheads="1"/>
          </p:cNvSpPr>
          <p:nvPr/>
        </p:nvSpPr>
        <p:spPr bwMode="auto">
          <a:xfrm>
            <a:off x="6301581" y="5230813"/>
            <a:ext cx="57467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8519" name="Text Box 39"/>
          <p:cNvSpPr txBox="1">
            <a:spLocks noChangeArrowheads="1"/>
          </p:cNvSpPr>
          <p:nvPr/>
        </p:nvSpPr>
        <p:spPr bwMode="auto">
          <a:xfrm>
            <a:off x="6277315" y="4768851"/>
            <a:ext cx="16557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Simpático</a:t>
            </a:r>
          </a:p>
          <a:p>
            <a:pPr algn="l">
              <a:defRPr/>
            </a:pPr>
            <a:r>
              <a:rPr lang="es-ES_tradnl" altLang="es-VE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Parasimpático</a:t>
            </a:r>
          </a:p>
        </p:txBody>
      </p:sp>
      <p:sp>
        <p:nvSpPr>
          <p:cNvPr id="7188" name="Line 40"/>
          <p:cNvSpPr>
            <a:spLocks noChangeShapeType="1"/>
          </p:cNvSpPr>
          <p:nvPr/>
        </p:nvSpPr>
        <p:spPr bwMode="auto">
          <a:xfrm flipV="1">
            <a:off x="5867400" y="4221163"/>
            <a:ext cx="720725" cy="2159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89" name="Line 41"/>
          <p:cNvSpPr>
            <a:spLocks noChangeShapeType="1"/>
          </p:cNvSpPr>
          <p:nvPr/>
        </p:nvSpPr>
        <p:spPr bwMode="auto">
          <a:xfrm flipV="1">
            <a:off x="5795963" y="4292600"/>
            <a:ext cx="792162" cy="64928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4" name="Text Box 34"/>
          <p:cNvSpPr txBox="1">
            <a:spLocks noChangeArrowheads="1"/>
          </p:cNvSpPr>
          <p:nvPr/>
        </p:nvSpPr>
        <p:spPr bwMode="auto">
          <a:xfrm>
            <a:off x="6443663" y="3524250"/>
            <a:ext cx="1379537" cy="1216025"/>
          </a:xfrm>
          <a:prstGeom prst="rect">
            <a:avLst/>
          </a:prstGeom>
          <a:solidFill>
            <a:srgbClr val="FC9AD2"/>
          </a:solidFill>
          <a:ln w="28575" algn="ctr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Salida </a:t>
            </a:r>
          </a:p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Motora</a:t>
            </a:r>
          </a:p>
          <a:p>
            <a:pPr algn="l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148523" name="Text Box 43"/>
          <p:cNvSpPr txBox="1">
            <a:spLocks noChangeArrowheads="1"/>
          </p:cNvSpPr>
          <p:nvPr/>
        </p:nvSpPr>
        <p:spPr bwMode="auto">
          <a:xfrm>
            <a:off x="6948488" y="571500"/>
            <a:ext cx="1349375" cy="730250"/>
          </a:xfrm>
          <a:prstGeom prst="rect">
            <a:avLst/>
          </a:prstGeom>
          <a:solidFill>
            <a:srgbClr val="A3FBA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719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576369" y="1628775"/>
            <a:ext cx="471635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32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II. Anatomía funcional</a:t>
            </a:r>
          </a:p>
          <a:p>
            <a:pPr algn="l">
              <a:defRPr/>
            </a:pPr>
            <a:r>
              <a:rPr lang="es-ES" altLang="es-VE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</a:t>
            </a:r>
          </a:p>
          <a:p>
            <a:pPr algn="l">
              <a:defRPr/>
            </a:pP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1. Entrada 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sensorial visceral</a:t>
            </a:r>
            <a:endParaRPr lang="es-ES_tradnl" altLang="es-VE" sz="8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2. Centros 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  <a:p>
            <a:pPr algn="l">
              <a:defRPr/>
            </a:pPr>
            <a:endParaRPr lang="es-ES_tradnl" altLang="es-VE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altLang="es-VE" sz="24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3. </a:t>
            </a:r>
            <a:r>
              <a:rPr lang="es-ES" altLang="es-VE" sz="28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Salida </a:t>
            </a:r>
            <a:r>
              <a:rPr lang="es-ES" altLang="es-VE" sz="28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motora</a:t>
            </a:r>
            <a:endParaRPr lang="es-ES" altLang="es-VE" sz="2800" b="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" altLang="es-VE" sz="1400" b="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es-ES" altLang="es-VE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" altLang="es-VE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División </a:t>
            </a:r>
            <a:r>
              <a:rPr lang="es-ES" altLang="es-VE" sz="24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  <a:p>
            <a:pPr algn="l">
              <a:defRPr/>
            </a:pPr>
            <a:r>
              <a:rPr lang="es-ES" altLang="es-VE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</a:t>
            </a:r>
            <a:r>
              <a:rPr lang="es-ES" altLang="es-VE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División </a:t>
            </a:r>
            <a:r>
              <a:rPr lang="es-ES" altLang="es-VE" sz="2400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485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485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14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4" descr="distribucion vago 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522288"/>
            <a:ext cx="5005387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Rectangle 7"/>
          <p:cNvSpPr>
            <a:spLocks noChangeArrowheads="1"/>
          </p:cNvSpPr>
          <p:nvPr/>
        </p:nvSpPr>
        <p:spPr bwMode="auto">
          <a:xfrm>
            <a:off x="5580063" y="1052513"/>
            <a:ext cx="13684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08" name="Rectangle 8"/>
          <p:cNvSpPr>
            <a:spLocks noChangeArrowheads="1"/>
          </p:cNvSpPr>
          <p:nvPr/>
        </p:nvSpPr>
        <p:spPr bwMode="auto">
          <a:xfrm>
            <a:off x="2411413" y="908050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09" name="Rectangle 9"/>
          <p:cNvSpPr>
            <a:spLocks noChangeArrowheads="1"/>
          </p:cNvSpPr>
          <p:nvPr/>
        </p:nvSpPr>
        <p:spPr bwMode="auto">
          <a:xfrm>
            <a:off x="1979613" y="1412875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5508625" y="981075"/>
            <a:ext cx="1054100" cy="701675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solidFill>
                  <a:schemeClr val="accent2"/>
                </a:solidFill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solidFill>
                  <a:schemeClr val="accent2"/>
                </a:solidFill>
                <a:latin typeface="Comic Sans MS" pitchFamily="66" charset="0"/>
              </a:rPr>
              <a:t>Vago</a:t>
            </a:r>
          </a:p>
        </p:txBody>
      </p:sp>
      <p:sp>
        <p:nvSpPr>
          <p:cNvPr id="72711" name="Rectangle 10"/>
          <p:cNvSpPr>
            <a:spLocks noChangeArrowheads="1"/>
          </p:cNvSpPr>
          <p:nvPr/>
        </p:nvSpPr>
        <p:spPr bwMode="auto">
          <a:xfrm>
            <a:off x="1979613" y="1916113"/>
            <a:ext cx="936625" cy="338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12" name="Oval 11"/>
          <p:cNvSpPr>
            <a:spLocks noChangeArrowheads="1"/>
          </p:cNvSpPr>
          <p:nvPr/>
        </p:nvSpPr>
        <p:spPr bwMode="auto">
          <a:xfrm>
            <a:off x="1908175" y="1989138"/>
            <a:ext cx="5032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13" name="Rectangle 12"/>
          <p:cNvSpPr>
            <a:spLocks noChangeArrowheads="1"/>
          </p:cNvSpPr>
          <p:nvPr/>
        </p:nvSpPr>
        <p:spPr bwMode="auto">
          <a:xfrm>
            <a:off x="6372225" y="1989138"/>
            <a:ext cx="936625" cy="2376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14" name="Text Box 5"/>
          <p:cNvSpPr txBox="1">
            <a:spLocks noChangeArrowheads="1"/>
          </p:cNvSpPr>
          <p:nvPr/>
        </p:nvSpPr>
        <p:spPr bwMode="auto">
          <a:xfrm>
            <a:off x="468313" y="692150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72715" name="Rectangle 14"/>
          <p:cNvSpPr>
            <a:spLocks noChangeArrowheads="1"/>
          </p:cNvSpPr>
          <p:nvPr/>
        </p:nvSpPr>
        <p:spPr bwMode="auto">
          <a:xfrm>
            <a:off x="2843213" y="2060575"/>
            <a:ext cx="1728787" cy="730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16" name="Rectangle 15"/>
          <p:cNvSpPr>
            <a:spLocks noChangeArrowheads="1"/>
          </p:cNvSpPr>
          <p:nvPr/>
        </p:nvSpPr>
        <p:spPr bwMode="auto">
          <a:xfrm>
            <a:off x="2916238" y="2565400"/>
            <a:ext cx="1079500" cy="71438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17" name="Text Box 16"/>
          <p:cNvSpPr txBox="1">
            <a:spLocks noChangeArrowheads="1"/>
          </p:cNvSpPr>
          <p:nvPr/>
        </p:nvSpPr>
        <p:spPr bwMode="auto">
          <a:xfrm>
            <a:off x="6300788" y="2924175"/>
            <a:ext cx="1450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Plexo pulmonar</a:t>
            </a:r>
          </a:p>
        </p:txBody>
      </p:sp>
      <p:sp>
        <p:nvSpPr>
          <p:cNvPr id="72718" name="Text Box 17"/>
          <p:cNvSpPr txBox="1">
            <a:spLocks noChangeArrowheads="1"/>
          </p:cNvSpPr>
          <p:nvPr/>
        </p:nvSpPr>
        <p:spPr bwMode="auto">
          <a:xfrm>
            <a:off x="6300788" y="3340100"/>
            <a:ext cx="1430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Rama cardiaca</a:t>
            </a:r>
          </a:p>
        </p:txBody>
      </p:sp>
      <p:sp>
        <p:nvSpPr>
          <p:cNvPr id="72719" name="Text Box 18"/>
          <p:cNvSpPr txBox="1">
            <a:spLocks noChangeArrowheads="1"/>
          </p:cNvSpPr>
          <p:nvPr/>
        </p:nvSpPr>
        <p:spPr bwMode="auto">
          <a:xfrm>
            <a:off x="1692275" y="4005263"/>
            <a:ext cx="1279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Plexo celíaco</a:t>
            </a:r>
          </a:p>
        </p:txBody>
      </p:sp>
      <p:sp>
        <p:nvSpPr>
          <p:cNvPr id="72720" name="Text Box 19"/>
          <p:cNvSpPr txBox="1">
            <a:spLocks noChangeArrowheads="1"/>
          </p:cNvSpPr>
          <p:nvPr/>
        </p:nvSpPr>
        <p:spPr bwMode="auto">
          <a:xfrm>
            <a:off x="6300788" y="3716338"/>
            <a:ext cx="1400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Rama gástrica</a:t>
            </a:r>
          </a:p>
        </p:txBody>
      </p:sp>
      <p:sp>
        <p:nvSpPr>
          <p:cNvPr id="72721" name="Rectangle 20"/>
          <p:cNvSpPr>
            <a:spLocks noChangeArrowheads="1"/>
          </p:cNvSpPr>
          <p:nvPr/>
        </p:nvSpPr>
        <p:spPr bwMode="auto">
          <a:xfrm>
            <a:off x="5364163" y="4292600"/>
            <a:ext cx="1008062" cy="730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2722" name="Text Box 21"/>
          <p:cNvSpPr txBox="1">
            <a:spLocks noChangeArrowheads="1"/>
          </p:cNvSpPr>
          <p:nvPr/>
        </p:nvSpPr>
        <p:spPr bwMode="auto">
          <a:xfrm>
            <a:off x="1392238" y="4797425"/>
            <a:ext cx="18065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Plexo mesentérico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inferior</a:t>
            </a:r>
          </a:p>
        </p:txBody>
      </p:sp>
      <p:sp>
        <p:nvSpPr>
          <p:cNvPr id="199703" name="Text Box 23"/>
          <p:cNvSpPr txBox="1">
            <a:spLocks noChangeArrowheads="1"/>
          </p:cNvSpPr>
          <p:nvPr/>
        </p:nvSpPr>
        <p:spPr bwMode="auto">
          <a:xfrm>
            <a:off x="611188" y="2133600"/>
            <a:ext cx="213836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Vagal </a:t>
            </a:r>
          </a:p>
          <a:p>
            <a:pPr algn="l">
              <a:defRPr/>
            </a:pPr>
            <a:r>
              <a:rPr lang="es-ES_tradnl" altLang="es-VE" sz="1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Vísceras </a:t>
            </a:r>
          </a:p>
          <a:p>
            <a:pPr algn="l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Tóraco-abdominales</a:t>
            </a:r>
          </a:p>
        </p:txBody>
      </p:sp>
      <p:sp>
        <p:nvSpPr>
          <p:cNvPr id="199705" name="Line 25"/>
          <p:cNvSpPr>
            <a:spLocks noChangeShapeType="1"/>
          </p:cNvSpPr>
          <p:nvPr/>
        </p:nvSpPr>
        <p:spPr bwMode="auto">
          <a:xfrm flipH="1">
            <a:off x="4859338" y="1268413"/>
            <a:ext cx="6492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725" name="Text Box 27"/>
          <p:cNvSpPr txBox="1">
            <a:spLocks noChangeArrowheads="1"/>
          </p:cNvSpPr>
          <p:nvPr/>
        </p:nvSpPr>
        <p:spPr bwMode="auto">
          <a:xfrm>
            <a:off x="7192168" y="400731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7272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6" grpId="0" animBg="1"/>
      <p:bldP spid="19970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parasimpatico vias 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" b="2592"/>
          <a:stretch>
            <a:fillRect/>
          </a:stretch>
        </p:blipFill>
        <p:spPr bwMode="auto">
          <a:xfrm>
            <a:off x="3708400" y="0"/>
            <a:ext cx="4279900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Rectangle 4"/>
          <p:cNvSpPr>
            <a:spLocks noChangeArrowheads="1"/>
          </p:cNvSpPr>
          <p:nvPr/>
        </p:nvSpPr>
        <p:spPr bwMode="auto">
          <a:xfrm>
            <a:off x="3563938" y="765175"/>
            <a:ext cx="6477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6659563" y="836613"/>
            <a:ext cx="1441450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3" name="Rectangle 7"/>
          <p:cNvSpPr>
            <a:spLocks noChangeArrowheads="1"/>
          </p:cNvSpPr>
          <p:nvPr/>
        </p:nvSpPr>
        <p:spPr bwMode="auto">
          <a:xfrm>
            <a:off x="7092950" y="5300663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4" name="Rectangle 8"/>
          <p:cNvSpPr>
            <a:spLocks noChangeArrowheads="1"/>
          </p:cNvSpPr>
          <p:nvPr/>
        </p:nvSpPr>
        <p:spPr bwMode="auto">
          <a:xfrm>
            <a:off x="7092950" y="6021388"/>
            <a:ext cx="9350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5" name="Rectangle 9"/>
          <p:cNvSpPr>
            <a:spLocks noChangeArrowheads="1"/>
          </p:cNvSpPr>
          <p:nvPr/>
        </p:nvSpPr>
        <p:spPr bwMode="auto">
          <a:xfrm>
            <a:off x="7019925" y="3429000"/>
            <a:ext cx="8651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6" name="Text Box 11"/>
          <p:cNvSpPr txBox="1">
            <a:spLocks noChangeArrowheads="1"/>
          </p:cNvSpPr>
          <p:nvPr/>
        </p:nvSpPr>
        <p:spPr bwMode="auto">
          <a:xfrm>
            <a:off x="611188" y="620713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539750" y="4437063"/>
            <a:ext cx="2352675" cy="1504950"/>
          </a:xfrm>
          <a:prstGeom prst="rect">
            <a:avLst/>
          </a:prstGeom>
          <a:solidFill>
            <a:srgbClr val="DDE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 torácicos</a:t>
            </a:r>
          </a:p>
          <a:p>
            <a:pPr algn="l">
              <a:defRPr/>
            </a:pPr>
            <a:r>
              <a:rPr lang="es-ES" altLang="es-VE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abdominales</a:t>
            </a:r>
            <a:r>
              <a:rPr lang="es-ES" altLang="es-VE" sz="2000" dirty="0"/>
              <a:t> </a:t>
            </a:r>
          </a:p>
          <a:p>
            <a:pPr algn="l">
              <a:defRPr/>
            </a:pPr>
            <a:endParaRPr lang="es-ES" altLang="es-VE" sz="900" b="0" dirty="0"/>
          </a:p>
          <a:p>
            <a:pPr algn="l">
              <a:defRPr/>
            </a:pPr>
            <a:r>
              <a:rPr lang="es-ES" altLang="es-VE" sz="1400" dirty="0"/>
              <a:t>N. Parasimpáticas</a:t>
            </a:r>
          </a:p>
          <a:p>
            <a:pPr algn="l">
              <a:defRPr/>
            </a:pPr>
            <a:r>
              <a:rPr lang="es-ES" altLang="es-VE" sz="1400" dirty="0" err="1" smtClean="0"/>
              <a:t>posganglionares</a:t>
            </a:r>
            <a:endParaRPr lang="es-ES" altLang="es-VE" sz="1400" dirty="0"/>
          </a:p>
          <a:p>
            <a:pPr algn="l">
              <a:defRPr/>
            </a:pPr>
            <a:r>
              <a:rPr lang="es-ES" altLang="es-VE" sz="1400" b="0" dirty="0"/>
              <a:t>en órganos blancos</a:t>
            </a:r>
          </a:p>
        </p:txBody>
      </p:sp>
      <p:sp>
        <p:nvSpPr>
          <p:cNvPr id="73738" name="Rectangle 15"/>
          <p:cNvSpPr>
            <a:spLocks noChangeArrowheads="1"/>
          </p:cNvSpPr>
          <p:nvPr/>
        </p:nvSpPr>
        <p:spPr bwMode="auto">
          <a:xfrm>
            <a:off x="6084888" y="1268413"/>
            <a:ext cx="7191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39" name="Rectangle 16"/>
          <p:cNvSpPr>
            <a:spLocks noChangeArrowheads="1"/>
          </p:cNvSpPr>
          <p:nvPr/>
        </p:nvSpPr>
        <p:spPr bwMode="auto">
          <a:xfrm>
            <a:off x="4211638" y="908050"/>
            <a:ext cx="3603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40" name="Rectangle 17"/>
          <p:cNvSpPr>
            <a:spLocks noChangeArrowheads="1"/>
          </p:cNvSpPr>
          <p:nvPr/>
        </p:nvSpPr>
        <p:spPr bwMode="auto">
          <a:xfrm>
            <a:off x="4140200" y="1773238"/>
            <a:ext cx="6477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6948488" y="3144838"/>
            <a:ext cx="1689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Axones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preganglionares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7524750" y="4868863"/>
            <a:ext cx="1181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</a:p>
          <a:p>
            <a:pPr algn="l">
              <a:defRPr/>
            </a:pPr>
            <a:r>
              <a:rPr lang="es-ES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entéricas</a:t>
            </a:r>
          </a:p>
        </p:txBody>
      </p:sp>
      <p:sp>
        <p:nvSpPr>
          <p:cNvPr id="73743" name="Line 20"/>
          <p:cNvSpPr>
            <a:spLocks noChangeShapeType="1"/>
          </p:cNvSpPr>
          <p:nvPr/>
        </p:nvSpPr>
        <p:spPr bwMode="auto">
          <a:xfrm>
            <a:off x="7019925" y="36449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7019925" y="5876925"/>
            <a:ext cx="9699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Ganglios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entéricos</a:t>
            </a:r>
          </a:p>
        </p:txBody>
      </p:sp>
      <p:sp>
        <p:nvSpPr>
          <p:cNvPr id="73745" name="Line 22"/>
          <p:cNvSpPr>
            <a:spLocks noChangeShapeType="1"/>
          </p:cNvSpPr>
          <p:nvPr/>
        </p:nvSpPr>
        <p:spPr bwMode="auto">
          <a:xfrm>
            <a:off x="5867400" y="616585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6588125" y="1916113"/>
            <a:ext cx="1501775" cy="395287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Nervio Vago</a:t>
            </a:r>
          </a:p>
        </p:txBody>
      </p:sp>
      <p:sp>
        <p:nvSpPr>
          <p:cNvPr id="93207" name="Line 23"/>
          <p:cNvSpPr>
            <a:spLocks noChangeShapeType="1"/>
          </p:cNvSpPr>
          <p:nvPr/>
        </p:nvSpPr>
        <p:spPr bwMode="auto">
          <a:xfrm flipH="1">
            <a:off x="5724525" y="2205038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8" name="Line 24"/>
          <p:cNvSpPr>
            <a:spLocks noChangeShapeType="1"/>
          </p:cNvSpPr>
          <p:nvPr/>
        </p:nvSpPr>
        <p:spPr bwMode="auto">
          <a:xfrm flipH="1" flipV="1">
            <a:off x="5003800" y="1916113"/>
            <a:ext cx="1008063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9" name="Line 25"/>
          <p:cNvSpPr>
            <a:spLocks noChangeShapeType="1"/>
          </p:cNvSpPr>
          <p:nvPr/>
        </p:nvSpPr>
        <p:spPr bwMode="auto">
          <a:xfrm flipH="1">
            <a:off x="5364163" y="10525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10" name="Line 26"/>
          <p:cNvSpPr>
            <a:spLocks noChangeShapeType="1"/>
          </p:cNvSpPr>
          <p:nvPr/>
        </p:nvSpPr>
        <p:spPr bwMode="auto">
          <a:xfrm flipH="1">
            <a:off x="6011863" y="3789363"/>
            <a:ext cx="6477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11" name="Line 27"/>
          <p:cNvSpPr>
            <a:spLocks noChangeShapeType="1"/>
          </p:cNvSpPr>
          <p:nvPr/>
        </p:nvSpPr>
        <p:spPr bwMode="auto">
          <a:xfrm flipH="1" flipV="1">
            <a:off x="5940425" y="4437063"/>
            <a:ext cx="7191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5940425" y="4221163"/>
            <a:ext cx="287338" cy="2159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6659563" y="3789363"/>
            <a:ext cx="1152525" cy="1079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539750" y="3163888"/>
            <a:ext cx="2663825" cy="10334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Dorsal Vago</a:t>
            </a:r>
            <a:r>
              <a:rPr lang="es-ES_tradnl" altLang="es-VE" sz="1400" b="0" dirty="0"/>
              <a:t> </a:t>
            </a:r>
            <a:r>
              <a:rPr lang="es-ES_tradnl" altLang="es-VE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 algn="l">
              <a:defRPr/>
            </a:pPr>
            <a:r>
              <a:rPr lang="es-ES_tradnl" altLang="es-VE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Único</a:t>
            </a:r>
            <a:r>
              <a:rPr lang="es-ES_tradnl" altLang="es-VE" sz="1400" dirty="0"/>
              <a:t> origen</a:t>
            </a:r>
            <a:r>
              <a:rPr lang="es-ES_tradnl" altLang="es-VE" sz="1400" b="0" dirty="0"/>
              <a:t> </a:t>
            </a:r>
            <a:r>
              <a:rPr lang="es-ES_tradnl" altLang="es-VE" sz="1400" dirty="0" err="1"/>
              <a:t>vagal</a:t>
            </a:r>
            <a:r>
              <a:rPr lang="es-ES_tradnl" altLang="es-VE" sz="1400" dirty="0"/>
              <a:t> inervación</a:t>
            </a:r>
          </a:p>
          <a:p>
            <a:pPr algn="l">
              <a:defRPr/>
            </a:pPr>
            <a:r>
              <a:rPr lang="es-ES_tradnl" altLang="es-VE" sz="1400" dirty="0"/>
              <a:t>a vísceras torácicas y</a:t>
            </a:r>
          </a:p>
          <a:p>
            <a:pPr algn="l">
              <a:defRPr/>
            </a:pPr>
            <a:r>
              <a:rPr lang="es-ES_tradnl" altLang="es-VE" sz="1400" dirty="0"/>
              <a:t>abdominales</a:t>
            </a:r>
          </a:p>
        </p:txBody>
      </p:sp>
      <p:sp>
        <p:nvSpPr>
          <p:cNvPr id="93215" name="Text Box 31"/>
          <p:cNvSpPr txBox="1">
            <a:spLocks noChangeArrowheads="1"/>
          </p:cNvSpPr>
          <p:nvPr/>
        </p:nvSpPr>
        <p:spPr bwMode="auto">
          <a:xfrm>
            <a:off x="539750" y="1674813"/>
            <a:ext cx="3106941" cy="1231106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Ambiguo</a:t>
            </a:r>
            <a:r>
              <a:rPr lang="es-ES_tradnl" altLang="es-VE" sz="1400" b="0" dirty="0"/>
              <a:t> </a:t>
            </a:r>
          </a:p>
          <a:p>
            <a:pPr algn="l">
              <a:defRPr/>
            </a:pPr>
            <a:r>
              <a:rPr lang="es-ES_tradnl" altLang="es-VE" sz="1400" dirty="0"/>
              <a:t>Dorsal</a:t>
            </a:r>
            <a:r>
              <a:rPr lang="es-ES_tradnl" altLang="es-VE" sz="1400" b="0" dirty="0"/>
              <a:t>: inervación </a:t>
            </a:r>
            <a:r>
              <a:rPr lang="es-ES_tradnl" altLang="es-VE" sz="1400" b="0" dirty="0" smtClean="0"/>
              <a:t>motora som</a:t>
            </a:r>
            <a:r>
              <a:rPr lang="es-ES_tradnl" altLang="es-VE" sz="1400" b="0" dirty="0" smtClean="0"/>
              <a:t>ática</a:t>
            </a:r>
            <a:endParaRPr lang="es-ES_tradnl" altLang="es-VE" sz="1400" b="0" dirty="0"/>
          </a:p>
          <a:p>
            <a:pPr algn="l">
              <a:defRPr/>
            </a:pPr>
            <a:r>
              <a:rPr lang="es-ES_tradnl" altLang="es-VE" sz="1400" b="0" dirty="0"/>
              <a:t>paladar blando, faringe, </a:t>
            </a:r>
            <a:r>
              <a:rPr lang="es-ES_tradnl" altLang="es-VE" sz="1400" b="0" dirty="0" smtClean="0"/>
              <a:t>esófago</a:t>
            </a:r>
            <a:r>
              <a:rPr lang="es-ES_tradnl" altLang="es-VE" sz="1400" b="0" dirty="0"/>
              <a:t>, </a:t>
            </a:r>
            <a:endParaRPr lang="es-ES_tradnl" altLang="es-VE" sz="1400" b="0" dirty="0" smtClean="0"/>
          </a:p>
          <a:p>
            <a:pPr algn="l">
              <a:defRPr/>
            </a:pPr>
            <a:r>
              <a:rPr lang="es-ES_tradnl" altLang="es-VE" sz="1400" b="0" dirty="0" smtClean="0"/>
              <a:t>laringe</a:t>
            </a:r>
            <a:endParaRPr lang="es-ES_tradnl" altLang="es-VE" sz="1400" b="0" dirty="0"/>
          </a:p>
          <a:p>
            <a:pPr algn="l">
              <a:defRPr/>
            </a:pPr>
            <a:r>
              <a:rPr lang="es-ES_tradnl" altLang="es-VE" sz="14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Ventrolateral</a:t>
            </a:r>
            <a:r>
              <a:rPr lang="es-ES_tradnl" altLang="es-VE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(CCV)</a:t>
            </a:r>
            <a:r>
              <a:rPr lang="es-ES_tradnl" altLang="es-VE" sz="1400" dirty="0" smtClean="0">
                <a:solidFill>
                  <a:srgbClr val="0000FF"/>
                </a:solidFill>
              </a:rPr>
              <a:t>:</a:t>
            </a:r>
            <a:r>
              <a:rPr lang="es-ES_tradnl" altLang="es-VE" sz="1600" b="0" dirty="0" smtClean="0">
                <a:solidFill>
                  <a:srgbClr val="0000FF"/>
                </a:solidFill>
              </a:rPr>
              <a:t> </a:t>
            </a:r>
            <a:r>
              <a:rPr lang="es-ES_tradnl" altLang="es-VE" sz="1400" dirty="0"/>
              <a:t>corazón</a:t>
            </a: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16" name="Text Box 32"/>
          <p:cNvSpPr txBox="1">
            <a:spLocks noChangeArrowheads="1"/>
          </p:cNvSpPr>
          <p:nvPr/>
        </p:nvSpPr>
        <p:spPr bwMode="auto">
          <a:xfrm>
            <a:off x="291623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6227763" y="866775"/>
            <a:ext cx="1617751" cy="523220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N. </a:t>
            </a:r>
            <a:r>
              <a:rPr lang="es-ES" altLang="es-VE" sz="1400" dirty="0" smtClean="0">
                <a:latin typeface="Comic Sans MS" pitchFamily="66" charset="0"/>
              </a:rPr>
              <a:t>Ambiguo CCV</a:t>
            </a:r>
            <a:endParaRPr lang="es-ES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N. Dorsal vago</a:t>
            </a:r>
          </a:p>
        </p:txBody>
      </p:sp>
      <p:sp>
        <p:nvSpPr>
          <p:cNvPr id="93217" name="Text Box 33"/>
          <p:cNvSpPr txBox="1">
            <a:spLocks noChangeArrowheads="1"/>
          </p:cNvSpPr>
          <p:nvPr/>
        </p:nvSpPr>
        <p:spPr bwMode="auto">
          <a:xfrm>
            <a:off x="3276600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3219" name="Oval 35"/>
          <p:cNvSpPr>
            <a:spLocks noChangeArrowheads="1"/>
          </p:cNvSpPr>
          <p:nvPr/>
        </p:nvSpPr>
        <p:spPr bwMode="auto">
          <a:xfrm>
            <a:off x="5508625" y="5949950"/>
            <a:ext cx="287338" cy="3587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3760" name="Text Box 4"/>
          <p:cNvSpPr txBox="1">
            <a:spLocks noChangeArrowheads="1"/>
          </p:cNvSpPr>
          <p:nvPr/>
        </p:nvSpPr>
        <p:spPr bwMode="auto">
          <a:xfrm>
            <a:off x="7065802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0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6" grpId="0" animBg="1"/>
      <p:bldP spid="93202" grpId="0"/>
      <p:bldP spid="93203" grpId="0"/>
      <p:bldP spid="93205" grpId="0"/>
      <p:bldP spid="93197" grpId="0" animBg="1"/>
      <p:bldP spid="93207" grpId="0" animBg="1"/>
      <p:bldP spid="93208" grpId="0" animBg="1"/>
      <p:bldP spid="93209" grpId="0" animBg="1"/>
      <p:bldP spid="93210" grpId="0" animBg="1"/>
      <p:bldP spid="93211" grpId="0" animBg="1"/>
      <p:bldP spid="93212" grpId="0" animBg="1"/>
      <p:bldP spid="93213" grpId="0" animBg="1"/>
      <p:bldP spid="93214" grpId="0" animBg="1"/>
      <p:bldP spid="93215" grpId="0" animBg="1"/>
      <p:bldP spid="93198" grpId="0" animBg="1"/>
      <p:bldP spid="93219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86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950359"/>
              </p:ext>
            </p:extLst>
          </p:nvPr>
        </p:nvGraphicFramePr>
        <p:xfrm>
          <a:off x="503238" y="836613"/>
          <a:ext cx="8135937" cy="5697567"/>
        </p:xfrm>
        <a:graphic>
          <a:graphicData uri="http://schemas.openxmlformats.org/drawingml/2006/table">
            <a:tbl>
              <a:tblPr/>
              <a:tblGrid>
                <a:gridCol w="2184400"/>
                <a:gridCol w="1884362"/>
                <a:gridCol w="1690688"/>
                <a:gridCol w="2376487"/>
              </a:tblGrid>
              <a:tr h="57909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Ubicación cuerpo celular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Nervio Periférico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Ganglio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Órgano inervado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FFF"/>
                    </a:solidFill>
                  </a:tcPr>
                </a:tc>
              </a:tr>
              <a:tr h="923731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Edinger -Westphal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Oculomotor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III par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Ciliar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Esfínter iris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M. ciliar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39670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superior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Salival inferior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Facial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VII par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Glosofaríngeo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IX par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Pterigopalatino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 submaxilar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Ótico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Lagrimal,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submaxilar y sublingual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Gl. Parótida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58492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Ambiguo ventral 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Dorsal vago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Vago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X par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Diversos ganglios terminales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Corazón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Árbol bronquial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Pulmones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Hígado, vesícula, páncreas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Riñones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Esófago a colon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  <a:tr h="12130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Médula sacra </a:t>
                      </a: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*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</a:t>
                      </a:r>
                      <a:r>
                        <a:rPr kumimoji="0" lang="es-ES_tradnl" altLang="es-V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Esplácnico</a:t>
                      </a: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pélvico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Plexo pélvico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Colon descendente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Recto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Vejiga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Genitales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74786" name="Text Box 48"/>
          <p:cNvSpPr txBox="1">
            <a:spLocks noChangeArrowheads="1"/>
          </p:cNvSpPr>
          <p:nvPr/>
        </p:nvSpPr>
        <p:spPr bwMode="auto">
          <a:xfrm>
            <a:off x="2859088" y="298450"/>
            <a:ext cx="3343275" cy="485775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División Parasimpática</a:t>
            </a:r>
          </a:p>
        </p:txBody>
      </p:sp>
      <p:sp>
        <p:nvSpPr>
          <p:cNvPr id="99377" name="Text Box 49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9378" name="Text Box 50"/>
          <p:cNvSpPr txBox="1">
            <a:spLocks noChangeArrowheads="1"/>
          </p:cNvSpPr>
          <p:nvPr/>
        </p:nvSpPr>
        <p:spPr bwMode="auto">
          <a:xfrm>
            <a:off x="827088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4789" name="Text Box 4"/>
          <p:cNvSpPr txBox="1">
            <a:spLocks noChangeArrowheads="1"/>
          </p:cNvSpPr>
          <p:nvPr/>
        </p:nvSpPr>
        <p:spPr bwMode="auto">
          <a:xfrm>
            <a:off x="6966546" y="6623050"/>
            <a:ext cx="21419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4"/>
          <p:cNvSpPr txBox="1">
            <a:spLocks noChangeArrowheads="1"/>
          </p:cNvSpPr>
          <p:nvPr/>
        </p:nvSpPr>
        <p:spPr bwMode="auto">
          <a:xfrm>
            <a:off x="7164388" y="260350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75779" name="Rectangle 25"/>
          <p:cNvSpPr>
            <a:spLocks noChangeArrowheads="1"/>
          </p:cNvSpPr>
          <p:nvPr/>
        </p:nvSpPr>
        <p:spPr bwMode="auto">
          <a:xfrm>
            <a:off x="7164388" y="2852738"/>
            <a:ext cx="576262" cy="35290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pic>
        <p:nvPicPr>
          <p:cNvPr id="75780" name="Picture 35" descr="SNA3"/>
          <p:cNvPicPr>
            <a:picLocks noChangeAspect="1" noChangeArrowheads="1"/>
          </p:cNvPicPr>
          <p:nvPr/>
        </p:nvPicPr>
        <p:blipFill>
          <a:blip r:embed="rId2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15369" r="68500" b="14832"/>
          <a:stretch>
            <a:fillRect/>
          </a:stretch>
        </p:blipFill>
        <p:spPr bwMode="auto">
          <a:xfrm>
            <a:off x="250825" y="1196975"/>
            <a:ext cx="356393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Rectangle 36"/>
          <p:cNvSpPr>
            <a:spLocks noChangeArrowheads="1"/>
          </p:cNvSpPr>
          <p:nvPr/>
        </p:nvSpPr>
        <p:spPr bwMode="auto">
          <a:xfrm>
            <a:off x="250825" y="5373688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s-ES" altLang="es-VE" sz="1000" b="0" i="1"/>
              <a:t>Fisiología Médica</a:t>
            </a:r>
            <a:r>
              <a:rPr lang="es-ES" altLang="es-VE" sz="1000" b="0"/>
              <a:t>. Fiorenzo Conti (Ed.). </a:t>
            </a:r>
            <a:r>
              <a:rPr lang="en-GB" altLang="es-VE" sz="1000" b="0"/>
              <a:t>Mc Graw-Hill, 2010.</a:t>
            </a:r>
          </a:p>
        </p:txBody>
      </p:sp>
      <p:pic>
        <p:nvPicPr>
          <p:cNvPr id="75782" name="Picture 37" descr="SNA3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75" t="21809" r="7875" b="18707"/>
          <a:stretch>
            <a:fillRect/>
          </a:stretch>
        </p:blipFill>
        <p:spPr bwMode="auto">
          <a:xfrm>
            <a:off x="4284663" y="2924175"/>
            <a:ext cx="4103687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3" name="Rectangle 38"/>
          <p:cNvSpPr>
            <a:spLocks noChangeArrowheads="1"/>
          </p:cNvSpPr>
          <p:nvPr/>
        </p:nvSpPr>
        <p:spPr bwMode="auto">
          <a:xfrm>
            <a:off x="1187450" y="1125538"/>
            <a:ext cx="22320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84" name="Text Box 39"/>
          <p:cNvSpPr txBox="1">
            <a:spLocks noChangeArrowheads="1"/>
          </p:cNvSpPr>
          <p:nvPr/>
        </p:nvSpPr>
        <p:spPr bwMode="auto">
          <a:xfrm>
            <a:off x="1403350" y="1004888"/>
            <a:ext cx="1570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Sustancia gris</a:t>
            </a:r>
          </a:p>
        </p:txBody>
      </p:sp>
      <p:sp>
        <p:nvSpPr>
          <p:cNvPr id="75785" name="Text Box 40"/>
          <p:cNvSpPr txBox="1">
            <a:spLocks noChangeArrowheads="1"/>
          </p:cNvSpPr>
          <p:nvPr/>
        </p:nvSpPr>
        <p:spPr bwMode="auto">
          <a:xfrm>
            <a:off x="2987675" y="1054100"/>
            <a:ext cx="14112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Asta dorsal</a:t>
            </a:r>
          </a:p>
        </p:txBody>
      </p:sp>
      <p:sp>
        <p:nvSpPr>
          <p:cNvPr id="217129" name="Text Box 41"/>
          <p:cNvSpPr txBox="1">
            <a:spLocks noChangeArrowheads="1"/>
          </p:cNvSpPr>
          <p:nvPr/>
        </p:nvSpPr>
        <p:spPr bwMode="auto">
          <a:xfrm>
            <a:off x="3708400" y="1581150"/>
            <a:ext cx="151606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N. pregangl.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S2-S4</a:t>
            </a:r>
          </a:p>
        </p:txBody>
      </p:sp>
      <p:sp>
        <p:nvSpPr>
          <p:cNvPr id="75787" name="Rectangle 42"/>
          <p:cNvSpPr>
            <a:spLocks noChangeArrowheads="1"/>
          </p:cNvSpPr>
          <p:nvPr/>
        </p:nvSpPr>
        <p:spPr bwMode="auto">
          <a:xfrm>
            <a:off x="3492500" y="2636838"/>
            <a:ext cx="3587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88" name="Text Box 43"/>
          <p:cNvSpPr txBox="1">
            <a:spLocks noChangeArrowheads="1"/>
          </p:cNvSpPr>
          <p:nvPr/>
        </p:nvSpPr>
        <p:spPr bwMode="auto">
          <a:xfrm>
            <a:off x="3276600" y="2589213"/>
            <a:ext cx="1409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Asta ventral</a:t>
            </a:r>
          </a:p>
        </p:txBody>
      </p:sp>
      <p:sp>
        <p:nvSpPr>
          <p:cNvPr id="75789" name="Rectangle 44"/>
          <p:cNvSpPr>
            <a:spLocks noChangeArrowheads="1"/>
          </p:cNvSpPr>
          <p:nvPr/>
        </p:nvSpPr>
        <p:spPr bwMode="auto">
          <a:xfrm>
            <a:off x="1331913" y="3860800"/>
            <a:ext cx="1223962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0" name="Text Box 45"/>
          <p:cNvSpPr txBox="1">
            <a:spLocks noChangeArrowheads="1"/>
          </p:cNvSpPr>
          <p:nvPr/>
        </p:nvSpPr>
        <p:spPr bwMode="auto">
          <a:xfrm>
            <a:off x="1331913" y="4100513"/>
            <a:ext cx="1612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espinal</a:t>
            </a:r>
          </a:p>
        </p:txBody>
      </p:sp>
      <p:sp>
        <p:nvSpPr>
          <p:cNvPr id="75791" name="Text Box 46"/>
          <p:cNvSpPr txBox="1">
            <a:spLocks noChangeArrowheads="1"/>
          </p:cNvSpPr>
          <p:nvPr/>
        </p:nvSpPr>
        <p:spPr bwMode="auto">
          <a:xfrm>
            <a:off x="5580063" y="2589213"/>
            <a:ext cx="1589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G. Raíz dorsal</a:t>
            </a:r>
          </a:p>
        </p:txBody>
      </p:sp>
      <p:sp>
        <p:nvSpPr>
          <p:cNvPr id="217135" name="Text Box 47"/>
          <p:cNvSpPr txBox="1">
            <a:spLocks noChangeArrowheads="1"/>
          </p:cNvSpPr>
          <p:nvPr/>
        </p:nvSpPr>
        <p:spPr bwMode="auto">
          <a:xfrm>
            <a:off x="7499350" y="6237288"/>
            <a:ext cx="16446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A las vísceras</a:t>
            </a:r>
          </a:p>
        </p:txBody>
      </p:sp>
      <p:sp>
        <p:nvSpPr>
          <p:cNvPr id="75793" name="Rectangle 48"/>
          <p:cNvSpPr>
            <a:spLocks noChangeArrowheads="1"/>
          </p:cNvSpPr>
          <p:nvPr/>
        </p:nvSpPr>
        <p:spPr bwMode="auto">
          <a:xfrm>
            <a:off x="4284663" y="2924175"/>
            <a:ext cx="503237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4" name="Rectangle 49"/>
          <p:cNvSpPr>
            <a:spLocks noChangeArrowheads="1"/>
          </p:cNvSpPr>
          <p:nvPr/>
        </p:nvSpPr>
        <p:spPr bwMode="auto">
          <a:xfrm>
            <a:off x="7235825" y="3284538"/>
            <a:ext cx="9366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5" name="Rectangle 50"/>
          <p:cNvSpPr>
            <a:spLocks noChangeArrowheads="1"/>
          </p:cNvSpPr>
          <p:nvPr/>
        </p:nvSpPr>
        <p:spPr bwMode="auto">
          <a:xfrm>
            <a:off x="7667625" y="4292600"/>
            <a:ext cx="649288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6" name="Rectangle 51"/>
          <p:cNvSpPr>
            <a:spLocks noChangeArrowheads="1"/>
          </p:cNvSpPr>
          <p:nvPr/>
        </p:nvSpPr>
        <p:spPr bwMode="auto">
          <a:xfrm>
            <a:off x="6300788" y="5516563"/>
            <a:ext cx="1223962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7" name="Rectangle 52"/>
          <p:cNvSpPr>
            <a:spLocks noChangeArrowheads="1"/>
          </p:cNvSpPr>
          <p:nvPr/>
        </p:nvSpPr>
        <p:spPr bwMode="auto">
          <a:xfrm>
            <a:off x="5003800" y="5300663"/>
            <a:ext cx="7207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8" name="Rectangle 53"/>
          <p:cNvSpPr>
            <a:spLocks noChangeArrowheads="1"/>
          </p:cNvSpPr>
          <p:nvPr/>
        </p:nvSpPr>
        <p:spPr bwMode="auto">
          <a:xfrm>
            <a:off x="5651500" y="3716338"/>
            <a:ext cx="792163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799" name="Text Box 54"/>
          <p:cNvSpPr txBox="1">
            <a:spLocks noChangeArrowheads="1"/>
          </p:cNvSpPr>
          <p:nvPr/>
        </p:nvSpPr>
        <p:spPr bwMode="auto">
          <a:xfrm>
            <a:off x="5508625" y="3644900"/>
            <a:ext cx="1082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Neurona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pregangl</a:t>
            </a:r>
          </a:p>
        </p:txBody>
      </p:sp>
      <p:sp>
        <p:nvSpPr>
          <p:cNvPr id="217143" name="Text Box 55"/>
          <p:cNvSpPr txBox="1">
            <a:spLocks noChangeArrowheads="1"/>
          </p:cNvSpPr>
          <p:nvPr/>
        </p:nvSpPr>
        <p:spPr bwMode="auto">
          <a:xfrm>
            <a:off x="7175500" y="3316288"/>
            <a:ext cx="1531938" cy="581025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Ax. Pregangl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parasimp</a:t>
            </a:r>
          </a:p>
        </p:txBody>
      </p:sp>
      <p:sp>
        <p:nvSpPr>
          <p:cNvPr id="217144" name="Text Box 56"/>
          <p:cNvSpPr txBox="1">
            <a:spLocks noChangeArrowheads="1"/>
          </p:cNvSpPr>
          <p:nvPr/>
        </p:nvSpPr>
        <p:spPr bwMode="auto">
          <a:xfrm>
            <a:off x="7596188" y="4187825"/>
            <a:ext cx="1241425" cy="825500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Nervio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esplácnico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pélvico</a:t>
            </a:r>
          </a:p>
        </p:txBody>
      </p:sp>
      <p:sp>
        <p:nvSpPr>
          <p:cNvPr id="217145" name="Text Box 57"/>
          <p:cNvSpPr txBox="1">
            <a:spLocks noChangeArrowheads="1"/>
          </p:cNvSpPr>
          <p:nvPr/>
        </p:nvSpPr>
        <p:spPr bwMode="auto">
          <a:xfrm>
            <a:off x="6011863" y="5589588"/>
            <a:ext cx="1447832" cy="584775"/>
          </a:xfrm>
          <a:prstGeom prst="rect">
            <a:avLst/>
          </a:prstGeom>
          <a:solidFill>
            <a:srgbClr val="9DD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latin typeface="Comic Sans MS" pitchFamily="66" charset="0"/>
              </a:rPr>
              <a:t>Ax</a:t>
            </a:r>
            <a:r>
              <a:rPr lang="es-ES" altLang="es-VE" sz="1600" dirty="0">
                <a:latin typeface="Comic Sans MS" pitchFamily="66" charset="0"/>
              </a:rPr>
              <a:t>. </a:t>
            </a:r>
            <a:r>
              <a:rPr lang="es-ES" altLang="es-VE" sz="1600" dirty="0" err="1" smtClean="0">
                <a:latin typeface="Comic Sans MS" pitchFamily="66" charset="0"/>
              </a:rPr>
              <a:t>Posgangl</a:t>
            </a:r>
            <a:endParaRPr lang="es-ES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latin typeface="Comic Sans MS" pitchFamily="66" charset="0"/>
              </a:rPr>
              <a:t>parasimp</a:t>
            </a:r>
            <a:endParaRPr lang="es-ES" altLang="es-VE" sz="1600" dirty="0">
              <a:latin typeface="Comic Sans MS" pitchFamily="66" charset="0"/>
            </a:endParaRPr>
          </a:p>
        </p:txBody>
      </p:sp>
      <p:sp>
        <p:nvSpPr>
          <p:cNvPr id="75803" name="Rectangle 58"/>
          <p:cNvSpPr>
            <a:spLocks noChangeArrowheads="1"/>
          </p:cNvSpPr>
          <p:nvPr/>
        </p:nvSpPr>
        <p:spPr bwMode="auto">
          <a:xfrm>
            <a:off x="4356100" y="2997200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5804" name="Text Box 59"/>
          <p:cNvSpPr txBox="1">
            <a:spLocks noChangeArrowheads="1"/>
          </p:cNvSpPr>
          <p:nvPr/>
        </p:nvSpPr>
        <p:spPr bwMode="auto">
          <a:xfrm>
            <a:off x="3708400" y="3021013"/>
            <a:ext cx="1487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 sacra</a:t>
            </a:r>
          </a:p>
        </p:txBody>
      </p:sp>
      <p:sp>
        <p:nvSpPr>
          <p:cNvPr id="75805" name="Text Box 60"/>
          <p:cNvSpPr txBox="1">
            <a:spLocks noChangeArrowheads="1"/>
          </p:cNvSpPr>
          <p:nvPr/>
        </p:nvSpPr>
        <p:spPr bwMode="auto">
          <a:xfrm>
            <a:off x="4284663" y="5373688"/>
            <a:ext cx="1590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Ax eferentes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viscerales</a:t>
            </a:r>
          </a:p>
        </p:txBody>
      </p:sp>
      <p:sp>
        <p:nvSpPr>
          <p:cNvPr id="75806" name="Text Box 61"/>
          <p:cNvSpPr txBox="1">
            <a:spLocks noChangeArrowheads="1"/>
          </p:cNvSpPr>
          <p:nvPr/>
        </p:nvSpPr>
        <p:spPr bwMode="auto">
          <a:xfrm>
            <a:off x="3233737" y="260350"/>
            <a:ext cx="26765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Organización eferente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parasimpática SACRA</a:t>
            </a:r>
          </a:p>
        </p:txBody>
      </p:sp>
      <p:sp>
        <p:nvSpPr>
          <p:cNvPr id="75807" name="Text Box 4"/>
          <p:cNvSpPr txBox="1">
            <a:spLocks noChangeArrowheads="1"/>
          </p:cNvSpPr>
          <p:nvPr/>
        </p:nvSpPr>
        <p:spPr bwMode="auto">
          <a:xfrm>
            <a:off x="126009" y="6524625"/>
            <a:ext cx="21419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1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1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1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29" grpId="0" animBg="1"/>
      <p:bldP spid="217135" grpId="0" animBg="1"/>
      <p:bldP spid="217143" grpId="0" animBg="1"/>
      <p:bldP spid="217144" grpId="0" animBg="1"/>
      <p:bldP spid="21714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5" descr="parasimpatico vias 2 H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246063"/>
            <a:ext cx="3292475" cy="63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 Box 26"/>
          <p:cNvSpPr txBox="1">
            <a:spLocks noChangeArrowheads="1"/>
          </p:cNvSpPr>
          <p:nvPr/>
        </p:nvSpPr>
        <p:spPr bwMode="auto">
          <a:xfrm>
            <a:off x="827088" y="981075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76804" name="Text Box 27"/>
          <p:cNvSpPr txBox="1">
            <a:spLocks noChangeArrowheads="1"/>
          </p:cNvSpPr>
          <p:nvPr/>
        </p:nvSpPr>
        <p:spPr bwMode="auto">
          <a:xfrm>
            <a:off x="827088" y="1989138"/>
            <a:ext cx="2187575" cy="425450"/>
          </a:xfrm>
          <a:prstGeom prst="rect">
            <a:avLst/>
          </a:prstGeom>
          <a:solidFill>
            <a:srgbClr val="DDE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latin typeface="Comic Sans MS" pitchFamily="66" charset="0"/>
              </a:rPr>
              <a:t>Ganglios pélvicos</a:t>
            </a:r>
          </a:p>
        </p:txBody>
      </p:sp>
      <p:sp>
        <p:nvSpPr>
          <p:cNvPr id="76805" name="Text Box 28"/>
          <p:cNvSpPr txBox="1">
            <a:spLocks noChangeArrowheads="1"/>
          </p:cNvSpPr>
          <p:nvPr/>
        </p:nvSpPr>
        <p:spPr bwMode="auto">
          <a:xfrm>
            <a:off x="5883275" y="4724400"/>
            <a:ext cx="4889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S2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S3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S4</a:t>
            </a:r>
          </a:p>
        </p:txBody>
      </p:sp>
      <p:sp>
        <p:nvSpPr>
          <p:cNvPr id="76806" name="Rectangle 29"/>
          <p:cNvSpPr>
            <a:spLocks noChangeArrowheads="1"/>
          </p:cNvSpPr>
          <p:nvPr/>
        </p:nvSpPr>
        <p:spPr bwMode="auto">
          <a:xfrm>
            <a:off x="2843213" y="5373688"/>
            <a:ext cx="5762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6807" name="AutoShape 30"/>
          <p:cNvSpPr>
            <a:spLocks/>
          </p:cNvSpPr>
          <p:nvPr/>
        </p:nvSpPr>
        <p:spPr bwMode="auto">
          <a:xfrm>
            <a:off x="6372225" y="4437063"/>
            <a:ext cx="215900" cy="1584325"/>
          </a:xfrm>
          <a:prstGeom prst="rightBrace">
            <a:avLst>
              <a:gd name="adj1" fmla="val 611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6659563" y="4819650"/>
            <a:ext cx="13890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Nervios</a:t>
            </a:r>
          </a:p>
          <a:p>
            <a:pPr algn="l">
              <a:defRPr/>
            </a:pPr>
            <a:r>
              <a:rPr lang="es-ES" altLang="es-VE" sz="1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</a:p>
          <a:p>
            <a:pPr algn="l">
              <a:defRPr/>
            </a:pPr>
            <a:r>
              <a:rPr lang="es-ES" altLang="es-VE" sz="1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Pélvicos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88225" y="5502652"/>
            <a:ext cx="1545616" cy="338554"/>
          </a:xfrm>
          <a:prstGeom prst="rect">
            <a:avLst/>
          </a:prstGeom>
          <a:solidFill>
            <a:srgbClr val="C1D6FF"/>
          </a:solidFill>
          <a:ln w="9525">
            <a:solidFill>
              <a:srgbClr val="9DD3D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solidFill>
                  <a:srgbClr val="0000FF"/>
                </a:solidFill>
                <a:latin typeface="Comic Sans MS" pitchFamily="66" charset="0"/>
              </a:rPr>
              <a:t>Ax</a:t>
            </a:r>
            <a:r>
              <a:rPr lang="es-ES" altLang="es-VE" sz="1600" dirty="0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s-ES" altLang="es-VE" sz="1600" dirty="0" err="1" smtClean="0">
                <a:solidFill>
                  <a:srgbClr val="0000FF"/>
                </a:solidFill>
                <a:latin typeface="Comic Sans MS" pitchFamily="66" charset="0"/>
              </a:rPr>
              <a:t>Pregangl</a:t>
            </a:r>
            <a:r>
              <a:rPr lang="es-ES" altLang="es-VE" sz="1600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es-ES" altLang="es-VE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1881875" y="6074305"/>
            <a:ext cx="1537600" cy="338554"/>
          </a:xfrm>
          <a:prstGeom prst="rect">
            <a:avLst/>
          </a:prstGeom>
          <a:solidFill>
            <a:srgbClr val="C1D6FF"/>
          </a:solidFill>
          <a:ln w="9525">
            <a:solidFill>
              <a:srgbClr val="9DD3D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 err="1">
                <a:solidFill>
                  <a:srgbClr val="0000FF"/>
                </a:solidFill>
                <a:latin typeface="Comic Sans MS" pitchFamily="66" charset="0"/>
              </a:rPr>
              <a:t>Ax</a:t>
            </a:r>
            <a:r>
              <a:rPr lang="es-ES" altLang="es-VE" sz="1600" dirty="0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es-ES" altLang="es-VE" sz="1600" dirty="0" err="1" smtClean="0">
                <a:solidFill>
                  <a:srgbClr val="0000FF"/>
                </a:solidFill>
                <a:latin typeface="Comic Sans MS" pitchFamily="66" charset="0"/>
              </a:rPr>
              <a:t>Posgangl</a:t>
            </a:r>
            <a:r>
              <a:rPr lang="es-ES" altLang="es-VE" sz="1600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es-ES" altLang="es-VE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6811" name="Line 35"/>
          <p:cNvSpPr>
            <a:spLocks noChangeShapeType="1"/>
          </p:cNvSpPr>
          <p:nvPr/>
        </p:nvSpPr>
        <p:spPr bwMode="auto">
          <a:xfrm>
            <a:off x="3419475" y="55895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812" name="Line 36"/>
          <p:cNvSpPr>
            <a:spLocks noChangeShapeType="1"/>
          </p:cNvSpPr>
          <p:nvPr/>
        </p:nvSpPr>
        <p:spPr bwMode="auto">
          <a:xfrm>
            <a:off x="3419475" y="62372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813" name="Oval 38"/>
          <p:cNvSpPr>
            <a:spLocks noChangeArrowheads="1"/>
          </p:cNvSpPr>
          <p:nvPr/>
        </p:nvSpPr>
        <p:spPr bwMode="auto">
          <a:xfrm>
            <a:off x="5508625" y="4868863"/>
            <a:ext cx="215900" cy="2889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6814" name="Oval 39"/>
          <p:cNvSpPr>
            <a:spLocks noChangeArrowheads="1"/>
          </p:cNvSpPr>
          <p:nvPr/>
        </p:nvSpPr>
        <p:spPr bwMode="auto">
          <a:xfrm>
            <a:off x="5435600" y="5157788"/>
            <a:ext cx="215900" cy="287337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6815" name="Oval 40"/>
          <p:cNvSpPr>
            <a:spLocks noChangeArrowheads="1"/>
          </p:cNvSpPr>
          <p:nvPr/>
        </p:nvSpPr>
        <p:spPr bwMode="auto">
          <a:xfrm>
            <a:off x="5148263" y="5516563"/>
            <a:ext cx="215900" cy="3603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6816" name="Rectangle 41"/>
          <p:cNvSpPr>
            <a:spLocks noChangeArrowheads="1"/>
          </p:cNvSpPr>
          <p:nvPr/>
        </p:nvSpPr>
        <p:spPr bwMode="auto">
          <a:xfrm>
            <a:off x="5292725" y="5949950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43402" name="Text Box 42"/>
          <p:cNvSpPr txBox="1">
            <a:spLocks noChangeArrowheads="1"/>
          </p:cNvSpPr>
          <p:nvPr/>
        </p:nvSpPr>
        <p:spPr bwMode="auto">
          <a:xfrm>
            <a:off x="5148263" y="6140450"/>
            <a:ext cx="965200" cy="365125"/>
          </a:xfrm>
          <a:prstGeom prst="rect">
            <a:avLst/>
          </a:prstGeom>
          <a:solidFill>
            <a:srgbClr val="C1D6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ganglios</a:t>
            </a:r>
          </a:p>
        </p:txBody>
      </p:sp>
      <p:sp>
        <p:nvSpPr>
          <p:cNvPr id="76818" name="Line 43"/>
          <p:cNvSpPr>
            <a:spLocks noChangeShapeType="1"/>
          </p:cNvSpPr>
          <p:nvPr/>
        </p:nvSpPr>
        <p:spPr bwMode="auto">
          <a:xfrm flipH="1" flipV="1">
            <a:off x="5292725" y="5876925"/>
            <a:ext cx="358775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819" name="Line 44"/>
          <p:cNvSpPr>
            <a:spLocks noChangeShapeType="1"/>
          </p:cNvSpPr>
          <p:nvPr/>
        </p:nvSpPr>
        <p:spPr bwMode="auto">
          <a:xfrm flipH="1" flipV="1">
            <a:off x="5508625" y="5445125"/>
            <a:ext cx="142875" cy="792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820" name="Line 45"/>
          <p:cNvSpPr>
            <a:spLocks noChangeShapeType="1"/>
          </p:cNvSpPr>
          <p:nvPr/>
        </p:nvSpPr>
        <p:spPr bwMode="auto">
          <a:xfrm flipV="1">
            <a:off x="5651500" y="5084763"/>
            <a:ext cx="73025" cy="1152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6821" name="Text Box 46"/>
          <p:cNvSpPr txBox="1">
            <a:spLocks noChangeArrowheads="1"/>
          </p:cNvSpPr>
          <p:nvPr/>
        </p:nvSpPr>
        <p:spPr bwMode="auto">
          <a:xfrm>
            <a:off x="6670675" y="500063"/>
            <a:ext cx="1712913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76822" name="Text Box 4"/>
          <p:cNvSpPr txBox="1">
            <a:spLocks noChangeArrowheads="1"/>
          </p:cNvSpPr>
          <p:nvPr/>
        </p:nvSpPr>
        <p:spPr bwMode="auto">
          <a:xfrm>
            <a:off x="6670675" y="650557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2" grpId="0" animBg="1"/>
      <p:bldP spid="143393" grpId="0" animBg="1"/>
      <p:bldP spid="143402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4"/>
          <p:cNvSpPr txBox="1">
            <a:spLocks noChangeArrowheads="1"/>
          </p:cNvSpPr>
          <p:nvPr/>
        </p:nvSpPr>
        <p:spPr bwMode="auto">
          <a:xfrm>
            <a:off x="3462338" y="1557338"/>
            <a:ext cx="2219325" cy="850900"/>
          </a:xfrm>
          <a:prstGeom prst="rect">
            <a:avLst/>
          </a:prstGeom>
          <a:solidFill>
            <a:srgbClr val="D3E7F9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División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solidFill>
                  <a:schemeClr val="accent2"/>
                </a:solidFill>
                <a:latin typeface="Comic Sans MS" pitchFamily="66" charset="0"/>
              </a:rPr>
              <a:t>Parasimpática</a:t>
            </a:r>
          </a:p>
        </p:txBody>
      </p:sp>
      <p:sp>
        <p:nvSpPr>
          <p:cNvPr id="186391" name="Text Box 23"/>
          <p:cNvSpPr txBox="1">
            <a:spLocks noChangeArrowheads="1"/>
          </p:cNvSpPr>
          <p:nvPr/>
        </p:nvSpPr>
        <p:spPr bwMode="auto">
          <a:xfrm>
            <a:off x="2328863" y="2852738"/>
            <a:ext cx="1265237" cy="485775"/>
          </a:xfrm>
          <a:prstGeom prst="rect">
            <a:avLst/>
          </a:prstGeom>
          <a:solidFill>
            <a:srgbClr val="ABC7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Craneal</a:t>
            </a:r>
          </a:p>
        </p:txBody>
      </p:sp>
      <p:sp>
        <p:nvSpPr>
          <p:cNvPr id="186392" name="Text Box 24"/>
          <p:cNvSpPr txBox="1">
            <a:spLocks noChangeArrowheads="1"/>
          </p:cNvSpPr>
          <p:nvPr/>
        </p:nvSpPr>
        <p:spPr bwMode="auto">
          <a:xfrm>
            <a:off x="2339975" y="4365625"/>
            <a:ext cx="1038225" cy="485775"/>
          </a:xfrm>
          <a:prstGeom prst="rect">
            <a:avLst/>
          </a:prstGeom>
          <a:solidFill>
            <a:srgbClr val="ABC7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 b="0">
                <a:latin typeface="Comic Sans MS" pitchFamily="66" charset="0"/>
              </a:rPr>
              <a:t>Sacra</a:t>
            </a:r>
          </a:p>
        </p:txBody>
      </p:sp>
      <p:sp>
        <p:nvSpPr>
          <p:cNvPr id="186393" name="Text Box 25"/>
          <p:cNvSpPr txBox="1">
            <a:spLocks noChangeArrowheads="1"/>
          </p:cNvSpPr>
          <p:nvPr/>
        </p:nvSpPr>
        <p:spPr bwMode="auto">
          <a:xfrm>
            <a:off x="2255838" y="3411538"/>
            <a:ext cx="5157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000"/>
              <a:t>A Cabeza:</a:t>
            </a:r>
            <a:r>
              <a:rPr lang="es-ES" altLang="es-VE" sz="1800"/>
              <a:t> </a:t>
            </a:r>
            <a:r>
              <a:rPr lang="es-ES" altLang="es-VE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por III, VII y IX pares craneales</a:t>
            </a:r>
          </a:p>
          <a:p>
            <a:pPr algn="l">
              <a:defRPr/>
            </a:pPr>
            <a:r>
              <a:rPr lang="es-ES" altLang="es-VE" sz="2000"/>
              <a:t>A Tórax y Abdomen:</a:t>
            </a:r>
            <a:r>
              <a:rPr lang="es-ES" altLang="es-VE" sz="1800"/>
              <a:t> </a:t>
            </a:r>
            <a:r>
              <a:rPr lang="es-ES" altLang="es-VE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por X par craneal</a:t>
            </a:r>
          </a:p>
        </p:txBody>
      </p:sp>
      <p:sp>
        <p:nvSpPr>
          <p:cNvPr id="186394" name="Text Box 26"/>
          <p:cNvSpPr txBox="1">
            <a:spLocks noChangeArrowheads="1"/>
          </p:cNvSpPr>
          <p:nvPr/>
        </p:nvSpPr>
        <p:spPr bwMode="auto">
          <a:xfrm>
            <a:off x="2268538" y="4845050"/>
            <a:ext cx="458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>
                <a:latin typeface="Comic Sans MS" pitchFamily="66" charset="0"/>
              </a:rPr>
              <a:t>A Pelvis:</a:t>
            </a:r>
            <a:r>
              <a:rPr lang="es-ES" altLang="es-VE" sz="1800">
                <a:latin typeface="Comic Sans MS" pitchFamily="66" charset="0"/>
              </a:rPr>
              <a:t> </a:t>
            </a:r>
            <a:r>
              <a:rPr lang="es-ES" altLang="es-VE" sz="1800" b="0">
                <a:latin typeface="Comic Sans MS" pitchFamily="66" charset="0"/>
              </a:rPr>
              <a:t>por Nervios pélvicos de S2-S4</a:t>
            </a:r>
          </a:p>
        </p:txBody>
      </p:sp>
      <p:sp>
        <p:nvSpPr>
          <p:cNvPr id="186395" name="Text Box 27"/>
          <p:cNvSpPr txBox="1">
            <a:spLocks noChangeArrowheads="1"/>
          </p:cNvSpPr>
          <p:nvPr/>
        </p:nvSpPr>
        <p:spPr bwMode="auto">
          <a:xfrm>
            <a:off x="996950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6396" name="Text Box 28"/>
          <p:cNvSpPr txBox="1">
            <a:spLocks noChangeArrowheads="1"/>
          </p:cNvSpPr>
          <p:nvPr/>
        </p:nvSpPr>
        <p:spPr bwMode="auto">
          <a:xfrm>
            <a:off x="1284288" y="11541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7833" name="Text Box 29"/>
          <p:cNvSpPr txBox="1">
            <a:spLocks noChangeArrowheads="1"/>
          </p:cNvSpPr>
          <p:nvPr/>
        </p:nvSpPr>
        <p:spPr bwMode="auto">
          <a:xfrm>
            <a:off x="6376988" y="428625"/>
            <a:ext cx="1712912" cy="669925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800" b="0">
                <a:latin typeface="Comic Sans MS" pitchFamily="66" charset="0"/>
              </a:rPr>
              <a:t>Visceral</a:t>
            </a:r>
          </a:p>
        </p:txBody>
      </p:sp>
      <p:sp>
        <p:nvSpPr>
          <p:cNvPr id="7783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91" grpId="0" animBg="1"/>
      <p:bldP spid="186392" grpId="0" animBg="1"/>
      <p:bldP spid="186393" grpId="0"/>
      <p:bldP spid="18639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641475" y="2852936"/>
            <a:ext cx="5859463" cy="2301875"/>
          </a:xfrm>
          <a:prstGeom prst="rect">
            <a:avLst/>
          </a:prstGeom>
          <a:noFill/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Cuerpos: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tallo, médula S2-S4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Cuerpos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- 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craneales y locales e </a:t>
            </a:r>
            <a:r>
              <a:rPr lang="es-ES_tradnl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intramurales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cabeza y vísceras    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toracoabdominales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- </a:t>
            </a:r>
            <a:r>
              <a:rPr lang="es-ES_tradnl" altLang="es-V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pélvicos e </a:t>
            </a:r>
            <a:r>
              <a:rPr lang="es-ES_tradnl" altLang="es-VE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intramurales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colon distal y vísceras pélvicas</a:t>
            </a:r>
          </a:p>
          <a:p>
            <a:pPr algn="l"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largos y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cortos</a:t>
            </a:r>
          </a:p>
          <a:p>
            <a:pPr algn="l"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490538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77946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8853" name="Text Box 8"/>
          <p:cNvSpPr txBox="1">
            <a:spLocks noChangeArrowheads="1"/>
          </p:cNvSpPr>
          <p:nvPr/>
        </p:nvSpPr>
        <p:spPr bwMode="auto">
          <a:xfrm>
            <a:off x="1803400" y="2060575"/>
            <a:ext cx="5535613" cy="485775"/>
          </a:xfrm>
          <a:prstGeom prst="rect">
            <a:avLst/>
          </a:prstGeom>
          <a:solidFill>
            <a:srgbClr val="B3CCF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Componentes Motores Parasimpáticos</a:t>
            </a:r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7019925" y="333375"/>
            <a:ext cx="16605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altLang="es-VE" sz="1800">
                <a:solidFill>
                  <a:srgbClr val="007774"/>
                </a:solidFill>
              </a:rPr>
              <a:t>II Anatomía </a:t>
            </a:r>
          </a:p>
          <a:p>
            <a:pPr algn="l">
              <a:defRPr/>
            </a:pPr>
            <a:r>
              <a:rPr lang="es-ES" altLang="es-VE" sz="1800">
                <a:solidFill>
                  <a:srgbClr val="007774"/>
                </a:solidFill>
              </a:rPr>
              <a:t>     funcional    </a:t>
            </a: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7092950" y="1125538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Salida Motora</a:t>
            </a:r>
          </a:p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7885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4" descr="S23203-002-f00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6" t="4861" r="15123"/>
          <a:stretch>
            <a:fillRect/>
          </a:stretch>
        </p:blipFill>
        <p:spPr bwMode="auto">
          <a:xfrm>
            <a:off x="3635375" y="333375"/>
            <a:ext cx="338455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7019925" y="1052513"/>
            <a:ext cx="1606550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lagrimal y nasales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7019925" y="333375"/>
            <a:ext cx="210185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Esfínter pupila </a:t>
            </a:r>
            <a:r>
              <a:rPr lang="es-ES_tradnl" altLang="es-VE" sz="1000" b="0">
                <a:latin typeface="Comic Sans MS" pitchFamily="66" charset="0"/>
              </a:rPr>
              <a:t>(cierra pupila)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7019925" y="1268413"/>
            <a:ext cx="113823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submaxilar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 y sublingual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019925" y="1773238"/>
            <a:ext cx="963613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parótida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7092950" y="2420938"/>
            <a:ext cx="747713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Corazón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7019925" y="3154363"/>
            <a:ext cx="1268413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Árbol bronquial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7019925" y="3789363"/>
            <a:ext cx="862013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Estómago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7019925" y="4149725"/>
            <a:ext cx="892175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I. delgado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7019925" y="4594225"/>
            <a:ext cx="6477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Colon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7019925" y="5949950"/>
            <a:ext cx="889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Genitales 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7019925" y="549275"/>
            <a:ext cx="1820863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M. ciliar </a:t>
            </a:r>
            <a:r>
              <a:rPr lang="es-ES_tradnl" altLang="es-VE" sz="1000" b="0">
                <a:latin typeface="Comic Sans MS" pitchFamily="66" charset="0"/>
              </a:rPr>
              <a:t>(visión cercana)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7019925" y="5229225"/>
            <a:ext cx="6477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Vejiga</a:t>
            </a:r>
          </a:p>
        </p:txBody>
      </p:sp>
      <p:sp>
        <p:nvSpPr>
          <p:cNvPr id="79887" name="Rectangle 21"/>
          <p:cNvSpPr>
            <a:spLocks noChangeArrowheads="1"/>
          </p:cNvSpPr>
          <p:nvPr/>
        </p:nvSpPr>
        <p:spPr bwMode="auto">
          <a:xfrm>
            <a:off x="5219700" y="573405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4859338" y="5805488"/>
            <a:ext cx="1192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N. Esplácnicos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 pélvicos</a:t>
            </a:r>
          </a:p>
        </p:txBody>
      </p:sp>
      <p:sp>
        <p:nvSpPr>
          <p:cNvPr id="79889" name="Rectangle 23"/>
          <p:cNvSpPr>
            <a:spLocks noChangeArrowheads="1"/>
          </p:cNvSpPr>
          <p:nvPr/>
        </p:nvSpPr>
        <p:spPr bwMode="auto">
          <a:xfrm>
            <a:off x="3419475" y="4076700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0" name="Rectangle 24"/>
          <p:cNvSpPr>
            <a:spLocks noChangeArrowheads="1"/>
          </p:cNvSpPr>
          <p:nvPr/>
        </p:nvSpPr>
        <p:spPr bwMode="auto">
          <a:xfrm>
            <a:off x="5148263" y="2492375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1" name="Rectangle 25"/>
          <p:cNvSpPr>
            <a:spLocks noChangeArrowheads="1"/>
          </p:cNvSpPr>
          <p:nvPr/>
        </p:nvSpPr>
        <p:spPr bwMode="auto">
          <a:xfrm>
            <a:off x="4932363" y="1844675"/>
            <a:ext cx="2873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2" name="Oval 26"/>
          <p:cNvSpPr>
            <a:spLocks noChangeArrowheads="1"/>
          </p:cNvSpPr>
          <p:nvPr/>
        </p:nvSpPr>
        <p:spPr bwMode="auto">
          <a:xfrm>
            <a:off x="4859338" y="184467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4716463" y="2349500"/>
            <a:ext cx="669925" cy="304800"/>
          </a:xfrm>
          <a:prstGeom prst="rect">
            <a:avLst/>
          </a:prstGeom>
          <a:solidFill>
            <a:srgbClr val="B3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X par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4692650" y="1671638"/>
            <a:ext cx="600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E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IX par</a:t>
            </a:r>
          </a:p>
        </p:txBody>
      </p:sp>
      <p:sp>
        <p:nvSpPr>
          <p:cNvPr id="79895" name="Rectangle 30"/>
          <p:cNvSpPr>
            <a:spLocks noChangeArrowheads="1"/>
          </p:cNvSpPr>
          <p:nvPr/>
        </p:nvSpPr>
        <p:spPr bwMode="auto">
          <a:xfrm>
            <a:off x="5364163" y="18446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6" name="Rectangle 31"/>
          <p:cNvSpPr>
            <a:spLocks noChangeArrowheads="1"/>
          </p:cNvSpPr>
          <p:nvPr/>
        </p:nvSpPr>
        <p:spPr bwMode="auto">
          <a:xfrm>
            <a:off x="5364163" y="1341438"/>
            <a:ext cx="9366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7" name="Rectangle 32"/>
          <p:cNvSpPr>
            <a:spLocks noChangeArrowheads="1"/>
          </p:cNvSpPr>
          <p:nvPr/>
        </p:nvSpPr>
        <p:spPr bwMode="auto">
          <a:xfrm>
            <a:off x="5292725" y="908050"/>
            <a:ext cx="10080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8" name="Rectangle 33"/>
          <p:cNvSpPr>
            <a:spLocks noChangeArrowheads="1"/>
          </p:cNvSpPr>
          <p:nvPr/>
        </p:nvSpPr>
        <p:spPr bwMode="auto">
          <a:xfrm>
            <a:off x="5364163" y="404813"/>
            <a:ext cx="5762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899" name="Rectangle 34"/>
          <p:cNvSpPr>
            <a:spLocks noChangeArrowheads="1"/>
          </p:cNvSpPr>
          <p:nvPr/>
        </p:nvSpPr>
        <p:spPr bwMode="auto">
          <a:xfrm>
            <a:off x="5003800" y="126841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900" name="Oval 36"/>
          <p:cNvSpPr>
            <a:spLocks noChangeArrowheads="1"/>
          </p:cNvSpPr>
          <p:nvPr/>
        </p:nvSpPr>
        <p:spPr bwMode="auto">
          <a:xfrm>
            <a:off x="5148263" y="1268413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79901" name="Rectangle 37"/>
          <p:cNvSpPr>
            <a:spLocks noChangeArrowheads="1"/>
          </p:cNvSpPr>
          <p:nvPr/>
        </p:nvSpPr>
        <p:spPr bwMode="auto">
          <a:xfrm>
            <a:off x="4859338" y="692150"/>
            <a:ext cx="2889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4787900" y="836613"/>
            <a:ext cx="663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VII par</a:t>
            </a:r>
          </a:p>
        </p:txBody>
      </p:sp>
      <p:sp>
        <p:nvSpPr>
          <p:cNvPr id="20518" name="Text Box 38"/>
          <p:cNvSpPr txBox="1">
            <a:spLocks noChangeArrowheads="1"/>
          </p:cNvSpPr>
          <p:nvPr/>
        </p:nvSpPr>
        <p:spPr bwMode="auto">
          <a:xfrm>
            <a:off x="4787900" y="333375"/>
            <a:ext cx="647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>
                <a:latin typeface="Comic Sans MS" pitchFamily="66" charset="0"/>
              </a:rPr>
              <a:t>III par</a:t>
            </a:r>
          </a:p>
        </p:txBody>
      </p:sp>
      <p:sp>
        <p:nvSpPr>
          <p:cNvPr id="79904" name="Rectangle 44"/>
          <p:cNvSpPr>
            <a:spLocks noChangeArrowheads="1"/>
          </p:cNvSpPr>
          <p:nvPr/>
        </p:nvSpPr>
        <p:spPr bwMode="auto">
          <a:xfrm>
            <a:off x="3635375" y="476250"/>
            <a:ext cx="360363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2555875" y="549275"/>
            <a:ext cx="14795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N. Edinger Westphal</a:t>
            </a:r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3074988" y="836613"/>
            <a:ext cx="9032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N. Lagrimal</a:t>
            </a:r>
          </a:p>
        </p:txBody>
      </p: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2932113" y="1009650"/>
            <a:ext cx="11001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N. Salival sup.</a:t>
            </a: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2987675" y="1312863"/>
            <a:ext cx="10699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N. Salival inf.</a:t>
            </a:r>
          </a:p>
        </p:txBody>
      </p:sp>
      <p:sp>
        <p:nvSpPr>
          <p:cNvPr id="20523" name="Text Box 43"/>
          <p:cNvSpPr txBox="1">
            <a:spLocks noChangeArrowheads="1"/>
          </p:cNvSpPr>
          <p:nvPr/>
        </p:nvSpPr>
        <p:spPr bwMode="auto">
          <a:xfrm>
            <a:off x="2700338" y="1528763"/>
            <a:ext cx="1368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N. Dorsal del vago</a:t>
            </a:r>
          </a:p>
        </p:txBody>
      </p:sp>
      <p:sp>
        <p:nvSpPr>
          <p:cNvPr id="20525" name="Text Box 45"/>
          <p:cNvSpPr txBox="1">
            <a:spLocks noChangeArrowheads="1"/>
          </p:cNvSpPr>
          <p:nvPr/>
        </p:nvSpPr>
        <p:spPr bwMode="auto">
          <a:xfrm>
            <a:off x="1331913" y="549275"/>
            <a:ext cx="1246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u="sng">
                <a:latin typeface="Comic Sans MS" pitchFamily="66" charset="0"/>
              </a:rPr>
              <a:t>Mesencéfalo</a:t>
            </a:r>
          </a:p>
        </p:txBody>
      </p:sp>
      <p:sp>
        <p:nvSpPr>
          <p:cNvPr id="20526" name="Text Box 46"/>
          <p:cNvSpPr txBox="1">
            <a:spLocks noChangeArrowheads="1"/>
          </p:cNvSpPr>
          <p:nvPr/>
        </p:nvSpPr>
        <p:spPr bwMode="auto">
          <a:xfrm>
            <a:off x="2119313" y="865188"/>
            <a:ext cx="74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u="sng">
                <a:latin typeface="Comic Sans MS" pitchFamily="66" charset="0"/>
              </a:rPr>
              <a:t>Puente</a:t>
            </a:r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2063750" y="1341438"/>
            <a:ext cx="636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u="sng">
                <a:latin typeface="Comic Sans MS" pitchFamily="66" charset="0"/>
              </a:rPr>
              <a:t>Bulbo</a:t>
            </a:r>
          </a:p>
        </p:txBody>
      </p:sp>
      <p:sp>
        <p:nvSpPr>
          <p:cNvPr id="79913" name="Line 48"/>
          <p:cNvSpPr>
            <a:spLocks noChangeShapeType="1"/>
          </p:cNvSpPr>
          <p:nvPr/>
        </p:nvSpPr>
        <p:spPr bwMode="auto">
          <a:xfrm>
            <a:off x="2700338" y="1341438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914" name="Line 49"/>
          <p:cNvSpPr>
            <a:spLocks noChangeShapeType="1"/>
          </p:cNvSpPr>
          <p:nvPr/>
        </p:nvSpPr>
        <p:spPr bwMode="auto">
          <a:xfrm>
            <a:off x="2843213" y="83661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915" name="Line 50"/>
          <p:cNvSpPr>
            <a:spLocks noChangeShapeType="1"/>
          </p:cNvSpPr>
          <p:nvPr/>
        </p:nvSpPr>
        <p:spPr bwMode="auto">
          <a:xfrm>
            <a:off x="2555875" y="6207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916" name="AutoShape 51"/>
          <p:cNvSpPr>
            <a:spLocks/>
          </p:cNvSpPr>
          <p:nvPr/>
        </p:nvSpPr>
        <p:spPr bwMode="auto">
          <a:xfrm>
            <a:off x="3779838" y="1773238"/>
            <a:ext cx="215900" cy="4824412"/>
          </a:xfrm>
          <a:prstGeom prst="rightBrace">
            <a:avLst>
              <a:gd name="adj1" fmla="val 18621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2373313" y="5300663"/>
            <a:ext cx="13255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 u="sng">
                <a:latin typeface="Comic Sans MS" pitchFamily="66" charset="0"/>
              </a:rPr>
              <a:t>Médula sacra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S2-S4</a:t>
            </a:r>
          </a:p>
        </p:txBody>
      </p:sp>
      <p:sp>
        <p:nvSpPr>
          <p:cNvPr id="79918" name="Text Box 53"/>
          <p:cNvSpPr txBox="1">
            <a:spLocks noChangeArrowheads="1"/>
          </p:cNvSpPr>
          <p:nvPr/>
        </p:nvSpPr>
        <p:spPr bwMode="auto">
          <a:xfrm>
            <a:off x="539750" y="2943225"/>
            <a:ext cx="2209800" cy="485775"/>
          </a:xfrm>
          <a:prstGeom prst="rect">
            <a:avLst/>
          </a:prstGeom>
          <a:solidFill>
            <a:srgbClr val="C1D6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latin typeface="Comic Sans MS" pitchFamily="66" charset="0"/>
              </a:rPr>
              <a:t>Parasimpático</a:t>
            </a:r>
          </a:p>
        </p:txBody>
      </p:sp>
      <p:sp>
        <p:nvSpPr>
          <p:cNvPr id="20536" name="Text Box 56"/>
          <p:cNvSpPr txBox="1">
            <a:spLocks noChangeArrowheads="1"/>
          </p:cNvSpPr>
          <p:nvPr/>
        </p:nvSpPr>
        <p:spPr bwMode="auto">
          <a:xfrm>
            <a:off x="539750" y="342900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38" name="Text Box 58"/>
          <p:cNvSpPr txBox="1">
            <a:spLocks noChangeArrowheads="1"/>
          </p:cNvSpPr>
          <p:nvPr/>
        </p:nvSpPr>
        <p:spPr bwMode="auto">
          <a:xfrm>
            <a:off x="179388" y="836613"/>
            <a:ext cx="1071562" cy="406400"/>
          </a:xfrm>
          <a:prstGeom prst="rect">
            <a:avLst/>
          </a:prstGeom>
          <a:solidFill>
            <a:srgbClr val="9BB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Craneal</a:t>
            </a:r>
          </a:p>
        </p:txBody>
      </p:sp>
      <p:sp>
        <p:nvSpPr>
          <p:cNvPr id="20539" name="Text Box 59"/>
          <p:cNvSpPr txBox="1">
            <a:spLocks noChangeArrowheads="1"/>
          </p:cNvSpPr>
          <p:nvPr/>
        </p:nvSpPr>
        <p:spPr bwMode="auto">
          <a:xfrm>
            <a:off x="1331913" y="5300663"/>
            <a:ext cx="885825" cy="406400"/>
          </a:xfrm>
          <a:prstGeom prst="rect">
            <a:avLst/>
          </a:prstGeom>
          <a:solidFill>
            <a:srgbClr val="9BBC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Sacro</a:t>
            </a:r>
          </a:p>
        </p:txBody>
      </p:sp>
      <p:sp>
        <p:nvSpPr>
          <p:cNvPr id="79922" name="Line 62"/>
          <p:cNvSpPr>
            <a:spLocks noChangeShapeType="1"/>
          </p:cNvSpPr>
          <p:nvPr/>
        </p:nvSpPr>
        <p:spPr bwMode="auto">
          <a:xfrm>
            <a:off x="1331913" y="620713"/>
            <a:ext cx="0" cy="10795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9923" name="Text Box 63"/>
          <p:cNvSpPr txBox="1">
            <a:spLocks noChangeArrowheads="1"/>
          </p:cNvSpPr>
          <p:nvPr/>
        </p:nvSpPr>
        <p:spPr bwMode="auto">
          <a:xfrm>
            <a:off x="5364163" y="404813"/>
            <a:ext cx="7048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g. ciliar</a:t>
            </a:r>
          </a:p>
        </p:txBody>
      </p:sp>
      <p:sp>
        <p:nvSpPr>
          <p:cNvPr id="79924" name="Text Box 64"/>
          <p:cNvSpPr txBox="1">
            <a:spLocks noChangeArrowheads="1"/>
          </p:cNvSpPr>
          <p:nvPr/>
        </p:nvSpPr>
        <p:spPr bwMode="auto">
          <a:xfrm>
            <a:off x="5287963" y="836613"/>
            <a:ext cx="863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g. pterigp</a:t>
            </a:r>
          </a:p>
        </p:txBody>
      </p:sp>
      <p:sp>
        <p:nvSpPr>
          <p:cNvPr id="79925" name="Text Box 65"/>
          <p:cNvSpPr txBox="1">
            <a:spLocks noChangeArrowheads="1"/>
          </p:cNvSpPr>
          <p:nvPr/>
        </p:nvSpPr>
        <p:spPr bwMode="auto">
          <a:xfrm>
            <a:off x="5346700" y="1341438"/>
            <a:ext cx="8810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g. submax</a:t>
            </a:r>
          </a:p>
        </p:txBody>
      </p:sp>
      <p:sp>
        <p:nvSpPr>
          <p:cNvPr id="79926" name="Text Box 66"/>
          <p:cNvSpPr txBox="1">
            <a:spLocks noChangeArrowheads="1"/>
          </p:cNvSpPr>
          <p:nvPr/>
        </p:nvSpPr>
        <p:spPr bwMode="auto">
          <a:xfrm>
            <a:off x="5384800" y="1844675"/>
            <a:ext cx="7000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b="0">
                <a:latin typeface="Comic Sans MS" pitchFamily="66" charset="0"/>
              </a:rPr>
              <a:t>g. ótico</a:t>
            </a:r>
          </a:p>
        </p:txBody>
      </p:sp>
      <p:sp>
        <p:nvSpPr>
          <p:cNvPr id="7992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  <p:bldP spid="20495" grpId="0" animBg="1"/>
      <p:bldP spid="20496" grpId="0" animBg="1"/>
      <p:bldP spid="20497" grpId="0" animBg="1"/>
      <p:bldP spid="20499" grpId="0" animBg="1"/>
      <p:bldP spid="20500" grpId="0" animBg="1"/>
      <p:bldP spid="20502" grpId="0"/>
      <p:bldP spid="20507" grpId="0" animBg="1"/>
      <p:bldP spid="20508" grpId="0"/>
      <p:bldP spid="20509" grpId="0"/>
      <p:bldP spid="20518" grpId="0"/>
      <p:bldP spid="20519" grpId="0"/>
      <p:bldP spid="20520" grpId="0"/>
      <p:bldP spid="20521" grpId="0"/>
      <p:bldP spid="20522" grpId="0"/>
      <p:bldP spid="20523" grpId="0"/>
      <p:bldP spid="20525" grpId="0"/>
      <p:bldP spid="20526" grpId="0"/>
      <p:bldP spid="20527" grpId="0"/>
      <p:bldP spid="20532" grpId="0"/>
      <p:bldP spid="20538" grpId="0" animBg="1"/>
      <p:bldP spid="20539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/>
          <p:cNvSpPr txBox="1">
            <a:spLocks noChangeArrowheads="1"/>
          </p:cNvSpPr>
          <p:nvPr/>
        </p:nvSpPr>
        <p:spPr bwMode="auto">
          <a:xfrm>
            <a:off x="2566988" y="836613"/>
            <a:ext cx="4010025" cy="485775"/>
          </a:xfrm>
          <a:prstGeom prst="rect">
            <a:avLst/>
          </a:prstGeom>
          <a:solidFill>
            <a:srgbClr val="ECDF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400">
                <a:latin typeface="Comic Sans MS" pitchFamily="66" charset="0"/>
              </a:rPr>
              <a:t>Sistema nervioso entérico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827088" y="4841875"/>
            <a:ext cx="328295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Circuitos locales: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N. sensoriales, </a:t>
            </a:r>
            <a:r>
              <a:rPr lang="es-ES_tradnl" altLang="es-VE" sz="1600" b="0" dirty="0" err="1">
                <a:latin typeface="Comic Sans MS" pitchFamily="66" charset="0"/>
              </a:rPr>
              <a:t>interneuronas</a:t>
            </a:r>
            <a:r>
              <a:rPr lang="es-ES_tradnl" altLang="es-VE" sz="1600" b="0" dirty="0">
                <a:latin typeface="Comic Sans MS" pitchFamily="66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N. motoras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827088" y="2844800"/>
            <a:ext cx="3311525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 dirty="0">
                <a:latin typeface="Comic Sans MS" pitchFamily="66" charset="0"/>
              </a:rPr>
              <a:t>Plexos en la pared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dirty="0">
                <a:latin typeface="Comic Sans MS" pitchFamily="66" charset="0"/>
              </a:rPr>
              <a:t>TGI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   </a:t>
            </a:r>
            <a:r>
              <a:rPr lang="es-ES_tradnl" altLang="es-VE" sz="1600" dirty="0" err="1">
                <a:latin typeface="Comic Sans MS" pitchFamily="66" charset="0"/>
              </a:rPr>
              <a:t>Mientérico</a:t>
            </a:r>
            <a:r>
              <a:rPr lang="es-ES_tradnl" altLang="es-VE" sz="1600" b="0" dirty="0">
                <a:latin typeface="Comic Sans MS" pitchFamily="66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 entre capas m. liso circular 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 longitudinal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   Submucoso:</a:t>
            </a:r>
            <a:r>
              <a:rPr lang="es-ES_tradnl" altLang="es-VE" sz="1600" b="0" dirty="0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  en la submucosa entre </a:t>
            </a:r>
            <a:r>
              <a:rPr lang="es-ES_tradnl" altLang="es-VE" sz="1600" b="0" dirty="0" smtClean="0">
                <a:latin typeface="Comic Sans MS" pitchFamily="66" charset="0"/>
              </a:rPr>
              <a:t>capa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</a:t>
            </a:r>
            <a:r>
              <a:rPr lang="es-ES_tradnl" altLang="es-VE" sz="1600" b="0" dirty="0" smtClean="0">
                <a:latin typeface="Comic Sans MS" pitchFamily="66" charset="0"/>
              </a:rPr>
              <a:t>    m</a:t>
            </a:r>
            <a:r>
              <a:rPr lang="es-ES_tradnl" altLang="es-VE" sz="1600" b="0" dirty="0">
                <a:latin typeface="Comic Sans MS" pitchFamily="66" charset="0"/>
              </a:rPr>
              <a:t>. </a:t>
            </a:r>
            <a:r>
              <a:rPr lang="es-ES_tradnl" altLang="es-VE" sz="1600" b="0" dirty="0" smtClean="0">
                <a:latin typeface="Comic Sans MS" pitchFamily="66" charset="0"/>
              </a:rPr>
              <a:t>circular y </a:t>
            </a:r>
            <a:r>
              <a:rPr lang="es-ES_tradnl" altLang="es-VE" sz="1600" b="0" dirty="0">
                <a:latin typeface="Comic Sans MS" pitchFamily="66" charset="0"/>
              </a:rPr>
              <a:t>la mucosa</a:t>
            </a:r>
          </a:p>
        </p:txBody>
      </p:sp>
      <p:sp>
        <p:nvSpPr>
          <p:cNvPr id="80901" name="Text Box 11"/>
          <p:cNvSpPr txBox="1">
            <a:spLocks noChangeArrowheads="1"/>
          </p:cNvSpPr>
          <p:nvPr/>
        </p:nvSpPr>
        <p:spPr bwMode="auto">
          <a:xfrm>
            <a:off x="1763713" y="1412875"/>
            <a:ext cx="2474912" cy="974725"/>
          </a:xfrm>
          <a:prstGeom prst="rect">
            <a:avLst/>
          </a:prstGeom>
          <a:solidFill>
            <a:srgbClr val="BBE0E3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800" b="0">
                <a:latin typeface="Comic Sans MS" pitchFamily="66" charset="0"/>
              </a:rPr>
              <a:t>2do. Cerebro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800" b="0">
                <a:latin typeface="Comic Sans MS" pitchFamily="66" charset="0"/>
              </a:rPr>
              <a:t>SNE</a:t>
            </a:r>
          </a:p>
        </p:txBody>
      </p:sp>
      <p:sp>
        <p:nvSpPr>
          <p:cNvPr id="80902" name="Text Box 12"/>
          <p:cNvSpPr txBox="1">
            <a:spLocks noChangeArrowheads="1"/>
          </p:cNvSpPr>
          <p:nvPr/>
        </p:nvSpPr>
        <p:spPr bwMode="auto">
          <a:xfrm>
            <a:off x="4356100" y="1557338"/>
            <a:ext cx="4094163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 smtClean="0">
                <a:latin typeface="Comic Sans MS" pitchFamily="66" charset="0"/>
              </a:rPr>
              <a:t>Se estudia </a:t>
            </a:r>
            <a:r>
              <a:rPr lang="es-ES" altLang="es-VE" sz="2000" b="0" dirty="0">
                <a:latin typeface="Comic Sans MS" pitchFamily="66" charset="0"/>
              </a:rPr>
              <a:t>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2000" b="0" dirty="0">
                <a:latin typeface="Comic Sans MS" pitchFamily="66" charset="0"/>
              </a:rPr>
              <a:t>Fisiología del Aparato Digestivo…</a:t>
            </a:r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6111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9461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80905" name="Picture 15" descr="parasimpatico vias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7" t="53931" b="21368"/>
          <a:stretch>
            <a:fillRect/>
          </a:stretch>
        </p:blipFill>
        <p:spPr bwMode="auto">
          <a:xfrm>
            <a:off x="4643438" y="3114675"/>
            <a:ext cx="29845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6" name="Rectangle 16"/>
          <p:cNvSpPr>
            <a:spLocks noChangeArrowheads="1"/>
          </p:cNvSpPr>
          <p:nvPr/>
        </p:nvSpPr>
        <p:spPr bwMode="auto">
          <a:xfrm>
            <a:off x="6775450" y="4910138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0907" name="Rectangle 17"/>
          <p:cNvSpPr>
            <a:spLocks noChangeArrowheads="1"/>
          </p:cNvSpPr>
          <p:nvPr/>
        </p:nvSpPr>
        <p:spPr bwMode="auto">
          <a:xfrm>
            <a:off x="6702425" y="3038475"/>
            <a:ext cx="8651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6372225" y="2682875"/>
            <a:ext cx="1689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Axones </a:t>
            </a:r>
          </a:p>
          <a:p>
            <a:pPr algn="l">
              <a:defRPr/>
            </a:pPr>
            <a:r>
              <a:rPr lang="es-ES" altLang="es-VE" sz="16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preganglionares</a:t>
            </a:r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7207250" y="4478338"/>
            <a:ext cx="1181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</a:p>
          <a:p>
            <a:pPr algn="l">
              <a:defRPr/>
            </a:pPr>
            <a:r>
              <a:rPr lang="es-ES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entéricas</a:t>
            </a:r>
          </a:p>
        </p:txBody>
      </p:sp>
      <p:sp>
        <p:nvSpPr>
          <p:cNvPr id="80910" name="Line 20"/>
          <p:cNvSpPr>
            <a:spLocks noChangeShapeType="1"/>
          </p:cNvSpPr>
          <p:nvPr/>
        </p:nvSpPr>
        <p:spPr bwMode="auto">
          <a:xfrm>
            <a:off x="6702425" y="32543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0911" name="Line 21"/>
          <p:cNvSpPr>
            <a:spLocks noChangeShapeType="1"/>
          </p:cNvSpPr>
          <p:nvPr/>
        </p:nvSpPr>
        <p:spPr bwMode="auto">
          <a:xfrm flipH="1">
            <a:off x="5694363" y="3398838"/>
            <a:ext cx="6477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0912" name="Line 22"/>
          <p:cNvSpPr>
            <a:spLocks noChangeShapeType="1"/>
          </p:cNvSpPr>
          <p:nvPr/>
        </p:nvSpPr>
        <p:spPr bwMode="auto">
          <a:xfrm flipH="1" flipV="1">
            <a:off x="5622925" y="4046538"/>
            <a:ext cx="7191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0913" name="Rectangle 23"/>
          <p:cNvSpPr>
            <a:spLocks noChangeArrowheads="1"/>
          </p:cNvSpPr>
          <p:nvPr/>
        </p:nvSpPr>
        <p:spPr bwMode="auto">
          <a:xfrm>
            <a:off x="5622925" y="3830638"/>
            <a:ext cx="287338" cy="2159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0914" name="Rectangle 24"/>
          <p:cNvSpPr>
            <a:spLocks noChangeArrowheads="1"/>
          </p:cNvSpPr>
          <p:nvPr/>
        </p:nvSpPr>
        <p:spPr bwMode="auto">
          <a:xfrm>
            <a:off x="6342063" y="3398838"/>
            <a:ext cx="1152525" cy="1079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0915" name="Text Box 25"/>
          <p:cNvSpPr txBox="1">
            <a:spLocks noChangeArrowheads="1"/>
          </p:cNvSpPr>
          <p:nvPr/>
        </p:nvSpPr>
        <p:spPr bwMode="auto">
          <a:xfrm>
            <a:off x="7005638" y="428625"/>
            <a:ext cx="1598612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4499992" y="5157192"/>
            <a:ext cx="3984625" cy="914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dirty="0">
                <a:latin typeface="Comic Sans MS" pitchFamily="66" charset="0"/>
              </a:rPr>
              <a:t>Control extrínseco autonómico</a:t>
            </a:r>
            <a:r>
              <a:rPr lang="es-ES_tradnl" altLang="es-VE" sz="1600" b="0" dirty="0">
                <a:latin typeface="Comic Sans MS" pitchFamily="66" charset="0"/>
              </a:rPr>
              <a:t>: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b="0" dirty="0">
                <a:latin typeface="Comic Sans MS" pitchFamily="66" charset="0"/>
              </a:rPr>
              <a:t>   </a:t>
            </a:r>
            <a:r>
              <a:rPr lang="es-ES_tradnl" altLang="es-VE" sz="1600" dirty="0">
                <a:latin typeface="Comic Sans MS" pitchFamily="66" charset="0"/>
              </a:rPr>
              <a:t>Simpático </a:t>
            </a:r>
            <a:r>
              <a:rPr lang="es-ES_tradnl" altLang="es-VE" sz="1600" dirty="0" err="1" smtClean="0">
                <a:latin typeface="Comic Sans MS" pitchFamily="66" charset="0"/>
              </a:rPr>
              <a:t>posganglionar</a:t>
            </a:r>
            <a:endParaRPr lang="es-ES_tradnl" altLang="es-VE" sz="16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600" dirty="0">
                <a:latin typeface="Comic Sans MS" pitchFamily="66" charset="0"/>
              </a:rPr>
              <a:t>  Parasimpático </a:t>
            </a:r>
            <a:r>
              <a:rPr lang="es-ES_tradnl" altLang="es-VE" sz="1600" dirty="0" err="1">
                <a:latin typeface="Comic Sans MS" pitchFamily="66" charset="0"/>
              </a:rPr>
              <a:t>preganglionar</a:t>
            </a:r>
            <a:endParaRPr lang="es-ES_tradnl" altLang="es-VE" sz="1600" dirty="0">
              <a:latin typeface="Comic Sans MS" pitchFamily="66" charset="0"/>
            </a:endParaRPr>
          </a:p>
        </p:txBody>
      </p:sp>
      <p:sp>
        <p:nvSpPr>
          <p:cNvPr id="8091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0" grpId="0"/>
      <p:bldP spid="172041" grpId="0"/>
      <p:bldP spid="172039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12"/>
          <p:cNvSpPr txBox="1">
            <a:spLocks noChangeArrowheads="1"/>
          </p:cNvSpPr>
          <p:nvPr/>
        </p:nvSpPr>
        <p:spPr bwMode="auto">
          <a:xfrm>
            <a:off x="2828925" y="1125538"/>
            <a:ext cx="3471863" cy="850900"/>
          </a:xfrm>
          <a:prstGeom prst="rect">
            <a:avLst/>
          </a:prstGeom>
          <a:solidFill>
            <a:srgbClr val="FECEE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Resumen Componentes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400" b="0">
                <a:latin typeface="Comic Sans MS" pitchFamily="66" charset="0"/>
              </a:rPr>
              <a:t>Motores Autonómicos</a:t>
            </a: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1524000" y="2276475"/>
            <a:ext cx="6094413" cy="3524250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Todas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las vísceras están inervadas por  el SNA</a:t>
            </a:r>
          </a:p>
          <a:p>
            <a:pPr algn="l">
              <a:buClr>
                <a:srgbClr val="FF0000"/>
              </a:buClr>
              <a:buSzPct val="15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La mayoría de órganos reciben inervación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dual y antagónica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El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 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depende del tipo de  transmisores, receptores y </a:t>
            </a:r>
          </a:p>
          <a:p>
            <a:pPr algn="l">
              <a:buClr>
                <a:srgbClr val="FF0000"/>
              </a:buClr>
              <a:buSzPct val="15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mecanismos de señalización intracelular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La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salida motora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 una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cadena de dos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neuronas. </a:t>
            </a:r>
          </a:p>
          <a:p>
            <a:pPr algn="l">
              <a:buClr>
                <a:srgbClr val="FF0000"/>
              </a:buClr>
              <a:buSzPct val="15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Una n.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que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sinapsa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muchas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Una n.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puede </a:t>
            </a:r>
            <a:r>
              <a:rPr lang="es-ES_tradnl" altLang="es-VE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sinapsar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r>
              <a:rPr lang="es-ES_tradnl" altLang="es-VE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altLang="es-VE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defRPr/>
            </a:pP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excitadoras e inhibidoras, por tanto puede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excitar e     </a:t>
            </a:r>
          </a:p>
          <a:p>
            <a:pPr algn="l">
              <a:buClr>
                <a:srgbClr val="FF0000"/>
              </a:buClr>
              <a:buSzPct val="150000"/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inhibir</a:t>
            </a:r>
            <a:r>
              <a:rPr lang="es-ES_tradnl" altLang="es-VE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diversos blancos</a:t>
            </a:r>
          </a:p>
          <a:p>
            <a:pPr algn="l">
              <a:buClr>
                <a:srgbClr val="FF0000"/>
              </a:buClr>
              <a:buFontTx/>
              <a:buChar char="•"/>
              <a:defRPr/>
            </a:pPr>
            <a:endParaRPr lang="es-ES_tradnl" altLang="es-VE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7408" name="Text Box 16"/>
          <p:cNvSpPr txBox="1">
            <a:spLocks noChangeArrowheads="1"/>
          </p:cNvSpPr>
          <p:nvPr/>
        </p:nvSpPr>
        <p:spPr bwMode="auto">
          <a:xfrm>
            <a:off x="7092950" y="476250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Salida Motora</a:t>
            </a:r>
          </a:p>
          <a:p>
            <a:pPr>
              <a:defRPr/>
            </a:pPr>
            <a:r>
              <a:rPr lang="es-ES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187411" name="Text Box 19"/>
          <p:cNvSpPr txBox="1">
            <a:spLocks noChangeArrowheads="1"/>
          </p:cNvSpPr>
          <p:nvPr/>
        </p:nvSpPr>
        <p:spPr bwMode="auto">
          <a:xfrm>
            <a:off x="792163" y="10858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7412" name="Line 20"/>
          <p:cNvSpPr>
            <a:spLocks noChangeShapeType="1"/>
          </p:cNvSpPr>
          <p:nvPr/>
        </p:nvSpPr>
        <p:spPr bwMode="auto">
          <a:xfrm>
            <a:off x="468313" y="3500438"/>
            <a:ext cx="6477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2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2627397" y="2028616"/>
            <a:ext cx="3889206" cy="2800767"/>
          </a:xfrm>
          <a:prstGeom prst="rect">
            <a:avLst/>
          </a:prstGeom>
          <a:solidFill>
            <a:srgbClr val="FDBBE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E60000"/>
              </a:buClr>
              <a:buFontTx/>
              <a:buNone/>
            </a:pPr>
            <a:endParaRPr lang="es-ES" altLang="es-VE" sz="1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2000" b="0" dirty="0">
                <a:latin typeface="Comic Sans MS" pitchFamily="66" charset="0"/>
              </a:rPr>
              <a:t>Introducción</a:t>
            </a: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endParaRPr lang="es-ES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2000" b="0" dirty="0">
                <a:latin typeface="Comic Sans MS" pitchFamily="66" charset="0"/>
              </a:rPr>
              <a:t>División </a:t>
            </a:r>
            <a:r>
              <a:rPr lang="es-ES" altLang="es-VE" sz="2000" b="0" dirty="0" smtClean="0">
                <a:latin typeface="Comic Sans MS" pitchFamily="66" charset="0"/>
              </a:rPr>
              <a:t>Simpática</a:t>
            </a:r>
            <a:endParaRPr lang="es-ES" altLang="es-VE" sz="2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  <a:buFontTx/>
              <a:buNone/>
            </a:pPr>
            <a:r>
              <a:rPr lang="es-ES" altLang="es-VE" sz="1400" b="0" dirty="0">
                <a:latin typeface="Comic Sans MS" pitchFamily="66" charset="0"/>
              </a:rPr>
              <a:t>   </a:t>
            </a: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2000" b="0" dirty="0">
                <a:latin typeface="Comic Sans MS" pitchFamily="66" charset="0"/>
              </a:rPr>
              <a:t>División </a:t>
            </a:r>
            <a:r>
              <a:rPr lang="es-ES" altLang="es-VE" sz="2000" b="0" dirty="0" smtClean="0">
                <a:latin typeface="Comic Sans MS" pitchFamily="66" charset="0"/>
              </a:rPr>
              <a:t>Parasimpática</a:t>
            </a:r>
            <a:endParaRPr lang="es-ES" altLang="es-VE" sz="20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  <a:buFontTx/>
              <a:buNone/>
            </a:pPr>
            <a:endParaRPr lang="es-ES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2000" b="0" dirty="0">
                <a:latin typeface="Comic Sans MS" pitchFamily="66" charset="0"/>
              </a:rPr>
              <a:t>Resumen Salida Motora</a:t>
            </a:r>
          </a:p>
          <a:p>
            <a:pPr eaLnBrk="1" hangingPunct="1">
              <a:spcBef>
                <a:spcPct val="0"/>
              </a:spcBef>
              <a:buClr>
                <a:srgbClr val="E60000"/>
              </a:buClr>
              <a:buFontTx/>
              <a:buNone/>
            </a:pPr>
            <a:endParaRPr lang="es-ES" altLang="es-VE" sz="14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E60000"/>
              </a:buClr>
            </a:pPr>
            <a:r>
              <a:rPr lang="es-ES" altLang="es-VE" sz="1800" b="0" dirty="0">
                <a:latin typeface="Comic Sans MS" pitchFamily="66" charset="0"/>
              </a:rPr>
              <a:t> </a:t>
            </a:r>
            <a:r>
              <a:rPr lang="es-ES" altLang="es-VE" sz="2000" b="0" dirty="0">
                <a:latin typeface="Comic Sans MS" pitchFamily="66" charset="0"/>
              </a:rPr>
              <a:t>Inervación autonómica cuerpo</a:t>
            </a:r>
          </a:p>
          <a:p>
            <a:pPr eaLnBrk="1" hangingPunct="1">
              <a:spcBef>
                <a:spcPct val="0"/>
              </a:spcBef>
              <a:buClr>
                <a:srgbClr val="E60000"/>
              </a:buClr>
              <a:buFontTx/>
              <a:buNone/>
            </a:pPr>
            <a:r>
              <a:rPr lang="es-ES" altLang="es-VE" sz="1000" b="0" dirty="0">
                <a:latin typeface="Comic Sans MS" pitchFamily="66" charset="0"/>
              </a:rPr>
              <a:t>   </a:t>
            </a:r>
          </a:p>
        </p:txBody>
      </p:sp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6757988" y="898550"/>
            <a:ext cx="1878012" cy="73025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 b="0">
                <a:latin typeface="Comic Sans MS" pitchFamily="66" charset="0"/>
              </a:rPr>
              <a:t>Visceral</a:t>
            </a: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5884926" y="404664"/>
            <a:ext cx="275107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800">
                <a:solidFill>
                  <a:srgbClr val="007774"/>
                </a:solidFill>
              </a:rPr>
              <a:t>II. Anatomía Funcional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0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2378075" y="2997200"/>
            <a:ext cx="4386263" cy="1508125"/>
          </a:xfrm>
          <a:prstGeom prst="rect">
            <a:avLst/>
          </a:prstGeom>
          <a:solidFill>
            <a:srgbClr val="FFD1D2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 SNA </a:t>
            </a:r>
            <a:r>
              <a:rPr lang="es-ES_tradnl" altLang="es-VE" sz="3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_tradnl" altLang="es-VE" sz="2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determina </a:t>
            </a:r>
          </a:p>
          <a:p>
            <a:pPr>
              <a:defRPr/>
            </a:pPr>
            <a:r>
              <a:rPr lang="es-ES_tradnl" altLang="es-VE" sz="2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actividad de efectores</a:t>
            </a:r>
          </a:p>
          <a:p>
            <a:pPr>
              <a:defRPr/>
            </a:pPr>
            <a:r>
              <a:rPr lang="es-ES_tradnl" altLang="es-VE" sz="2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sino que la modifica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971550" y="3108325"/>
            <a:ext cx="1189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3600">
                <a:latin typeface="Comic Sans MS" pitchFamily="66" charset="0"/>
              </a:rPr>
              <a:t>¡Ojo!</a:t>
            </a:r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2478088" y="2205038"/>
            <a:ext cx="4187825" cy="547687"/>
          </a:xfrm>
          <a:prstGeom prst="rect">
            <a:avLst/>
          </a:prstGeom>
          <a:solidFill>
            <a:srgbClr val="FDC7E6"/>
          </a:solidFill>
          <a:ln w="28575" algn="ctr">
            <a:solidFill>
              <a:srgbClr val="006666"/>
            </a:solidFill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Salida eferente motora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971550" y="146480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6987151" y="404813"/>
            <a:ext cx="165622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II Anatomía </a:t>
            </a:r>
          </a:p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  funcional</a:t>
            </a:r>
          </a:p>
        </p:txBody>
      </p:sp>
      <p:sp>
        <p:nvSpPr>
          <p:cNvPr id="8295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945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 animBg="1"/>
      <p:bldP spid="19456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2451100" y="1499394"/>
            <a:ext cx="4241800" cy="547687"/>
          </a:xfrm>
          <a:prstGeom prst="rect">
            <a:avLst/>
          </a:prstGeom>
          <a:solidFill>
            <a:srgbClr val="FDC7E6"/>
          </a:solidFill>
          <a:ln w="28575" algn="ctr">
            <a:solidFill>
              <a:srgbClr val="006666"/>
            </a:solidFill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Salida eferente motora</a:t>
            </a: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685800" y="99754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923370" y="2362200"/>
            <a:ext cx="5311775" cy="3354765"/>
          </a:xfrm>
          <a:prstGeom prst="rect">
            <a:avLst/>
          </a:prstGeom>
          <a:solidFill>
            <a:srgbClr val="FFD1D2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altLang="es-VE" sz="8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 </a:t>
            </a:r>
            <a:r>
              <a:rPr lang="es-ES_tradnl" altLang="es-VE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estado de acción de órganos </a:t>
            </a:r>
            <a:endParaRPr lang="es-ES_tradnl" altLang="es-VE" sz="3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 igual a:</a:t>
            </a:r>
          </a:p>
          <a:p>
            <a:pPr>
              <a:defRPr/>
            </a:pPr>
            <a:endParaRPr lang="es-ES_tradnl" altLang="es-VE" sz="14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intrínseca órgano</a:t>
            </a:r>
            <a:r>
              <a:rPr lang="es-ES_tradnl" altLang="es-VE" sz="32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6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altLang="es-VE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4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SNA</a:t>
            </a:r>
            <a:r>
              <a:rPr lang="es-ES_tradnl" altLang="es-VE" sz="4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539750" y="3108325"/>
            <a:ext cx="1189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¡Ojo!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6987151" y="404813"/>
            <a:ext cx="165622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II Anatomía </a:t>
            </a:r>
          </a:p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  funcional</a:t>
            </a:r>
          </a:p>
        </p:txBody>
      </p:sp>
      <p:sp>
        <p:nvSpPr>
          <p:cNvPr id="8397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animBg="1"/>
      <p:bldP spid="195592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1732586" y="2395840"/>
            <a:ext cx="2810385" cy="2369880"/>
          </a:xfrm>
          <a:prstGeom prst="rect">
            <a:avLst/>
          </a:prstGeom>
          <a:solidFill>
            <a:srgbClr val="A3D5D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_tradnl" altLang="es-VE" sz="1000" b="0" dirty="0" smtClean="0"/>
          </a:p>
          <a:p>
            <a:pPr>
              <a:defRPr/>
            </a:pPr>
            <a:r>
              <a:rPr lang="es-ES_tradnl" altLang="es-VE" sz="3200" b="0" dirty="0" smtClean="0"/>
              <a:t>Inervación </a:t>
            </a:r>
          </a:p>
          <a:p>
            <a:pPr>
              <a:defRPr/>
            </a:pPr>
            <a:r>
              <a:rPr lang="es-ES_tradnl" altLang="es-VE" sz="3200" b="0" dirty="0" smtClean="0"/>
              <a:t>Autonómica</a:t>
            </a:r>
            <a:endParaRPr lang="es-ES_tradnl" altLang="es-VE" sz="3200" b="0" dirty="0"/>
          </a:p>
          <a:p>
            <a:pPr>
              <a:defRPr/>
            </a:pPr>
            <a:r>
              <a:rPr lang="es-ES_tradnl" altLang="es-VE" sz="3200" b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  <a:endParaRPr lang="es-ES_tradnl" altLang="es-VE" sz="3200" b="0" dirty="0" smtClean="0"/>
          </a:p>
          <a:p>
            <a:pPr>
              <a:defRPr/>
            </a:pPr>
            <a:r>
              <a:rPr lang="es-ES_tradnl" altLang="es-VE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  <a:p>
            <a:pPr>
              <a:defRPr/>
            </a:pPr>
            <a:endParaRPr lang="es-ES_tradnl" altLang="es-VE" sz="1000" b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4784693" y="2348880"/>
            <a:ext cx="2047875" cy="2463800"/>
          </a:xfrm>
          <a:prstGeom prst="rect">
            <a:avLst/>
          </a:prstGeom>
          <a:solidFill>
            <a:srgbClr val="DDE8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_tradnl" altLang="es-VE" sz="9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altLang="es-VE" sz="2000" b="0">
                <a:latin typeface="Comic Sans MS" pitchFamily="66" charset="0"/>
              </a:rPr>
              <a:t> Cabeza, cuello</a:t>
            </a:r>
          </a:p>
          <a:p>
            <a:pPr eaLnBrk="1" hangingPunct="1">
              <a:spcBef>
                <a:spcPct val="0"/>
              </a:spcBef>
            </a:pPr>
            <a:endParaRPr lang="es-ES_tradnl" altLang="es-VE" sz="9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altLang="es-VE" sz="2000" b="0">
                <a:latin typeface="Comic Sans MS" pitchFamily="66" charset="0"/>
              </a:rPr>
              <a:t> Tórax</a:t>
            </a:r>
          </a:p>
          <a:p>
            <a:pPr eaLnBrk="1" hangingPunct="1">
              <a:spcBef>
                <a:spcPct val="0"/>
              </a:spcBef>
            </a:pPr>
            <a:endParaRPr lang="es-ES_tradnl" altLang="es-VE" sz="9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altLang="es-VE" sz="2000" b="0">
                <a:latin typeface="Comic Sans MS" pitchFamily="66" charset="0"/>
              </a:rPr>
              <a:t> Abdomen</a:t>
            </a:r>
          </a:p>
          <a:p>
            <a:pPr eaLnBrk="1" hangingPunct="1">
              <a:spcBef>
                <a:spcPct val="0"/>
              </a:spcBef>
            </a:pPr>
            <a:endParaRPr lang="es-ES_tradnl" altLang="es-VE" sz="9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altLang="es-VE" sz="2000" b="0">
                <a:latin typeface="Comic Sans MS" pitchFamily="66" charset="0"/>
              </a:rPr>
              <a:t> Pelvis</a:t>
            </a:r>
          </a:p>
          <a:p>
            <a:pPr eaLnBrk="1" hangingPunct="1">
              <a:spcBef>
                <a:spcPct val="0"/>
              </a:spcBef>
            </a:pPr>
            <a:endParaRPr lang="es-ES_tradnl" altLang="es-VE" sz="900" b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altLang="es-VE" sz="2000" b="0">
                <a:latin typeface="Comic Sans MS" pitchFamily="66" charset="0"/>
              </a:rPr>
              <a:t> Piel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900" b="0">
              <a:latin typeface="Comic Sans MS" pitchFamily="66" charset="0"/>
            </a:endParaRPr>
          </a:p>
        </p:txBody>
      </p:sp>
      <p:sp>
        <p:nvSpPr>
          <p:cNvPr id="84996" name="Text Box 8"/>
          <p:cNvSpPr txBox="1">
            <a:spLocks noChangeArrowheads="1"/>
          </p:cNvSpPr>
          <p:nvPr/>
        </p:nvSpPr>
        <p:spPr bwMode="auto">
          <a:xfrm>
            <a:off x="7044761" y="1136197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8499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987151" y="404813"/>
            <a:ext cx="165622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II Anatomía </a:t>
            </a:r>
          </a:p>
          <a:p>
            <a:pPr>
              <a:defRPr/>
            </a:pPr>
            <a:r>
              <a:rPr lang="es-ES" altLang="es-VE" sz="1800">
                <a:solidFill>
                  <a:srgbClr val="007774"/>
                </a:solidFill>
              </a:rPr>
              <a:t>  funcional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t="5902" r="6963" b="56555"/>
          <a:stretch>
            <a:fillRect/>
          </a:stretch>
        </p:blipFill>
        <p:spPr bwMode="auto">
          <a:xfrm>
            <a:off x="358775" y="1112838"/>
            <a:ext cx="8424863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5940425" y="5345113"/>
            <a:ext cx="108108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468313" y="1196975"/>
            <a:ext cx="1944687" cy="477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6443663" y="1268413"/>
            <a:ext cx="2376487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3" name="Rectangle 11"/>
          <p:cNvSpPr>
            <a:spLocks noChangeArrowheads="1"/>
          </p:cNvSpPr>
          <p:nvPr/>
        </p:nvSpPr>
        <p:spPr bwMode="auto">
          <a:xfrm>
            <a:off x="2627313" y="3789363"/>
            <a:ext cx="4681537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5858782" y="4802642"/>
            <a:ext cx="1908175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Parasimpático</a:t>
            </a:r>
          </a:p>
        </p:txBody>
      </p:sp>
      <p:sp>
        <p:nvSpPr>
          <p:cNvPr id="86024" name="Rectangle 12"/>
          <p:cNvSpPr>
            <a:spLocks noChangeArrowheads="1"/>
          </p:cNvSpPr>
          <p:nvPr/>
        </p:nvSpPr>
        <p:spPr bwMode="auto">
          <a:xfrm>
            <a:off x="4140200" y="3571875"/>
            <a:ext cx="17272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5" name="Rectangle 13"/>
          <p:cNvSpPr>
            <a:spLocks noChangeArrowheads="1"/>
          </p:cNvSpPr>
          <p:nvPr/>
        </p:nvSpPr>
        <p:spPr bwMode="auto">
          <a:xfrm>
            <a:off x="395288" y="1773238"/>
            <a:ext cx="1655762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86026" name="Rectangle 14"/>
          <p:cNvSpPr>
            <a:spLocks noChangeArrowheads="1"/>
          </p:cNvSpPr>
          <p:nvPr/>
        </p:nvSpPr>
        <p:spPr bwMode="auto">
          <a:xfrm>
            <a:off x="1979613" y="2276475"/>
            <a:ext cx="2159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7" name="Rectangle 15"/>
          <p:cNvSpPr>
            <a:spLocks noChangeArrowheads="1"/>
          </p:cNvSpPr>
          <p:nvPr/>
        </p:nvSpPr>
        <p:spPr bwMode="auto">
          <a:xfrm>
            <a:off x="539750" y="4652963"/>
            <a:ext cx="360363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28" name="Rectangle 16"/>
          <p:cNvSpPr>
            <a:spLocks noChangeArrowheads="1"/>
          </p:cNvSpPr>
          <p:nvPr/>
        </p:nvSpPr>
        <p:spPr bwMode="auto">
          <a:xfrm>
            <a:off x="2339975" y="3644900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2339975" y="3668713"/>
            <a:ext cx="99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G. Cervical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superior</a:t>
            </a:r>
          </a:p>
        </p:txBody>
      </p:sp>
      <p:sp>
        <p:nvSpPr>
          <p:cNvPr id="86030" name="Rectangle 18"/>
          <p:cNvSpPr>
            <a:spLocks noChangeArrowheads="1"/>
          </p:cNvSpPr>
          <p:nvPr/>
        </p:nvSpPr>
        <p:spPr bwMode="auto">
          <a:xfrm>
            <a:off x="3995738" y="2852738"/>
            <a:ext cx="7921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4475162" y="3013075"/>
            <a:ext cx="1392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err="1">
                <a:latin typeface="Comic Sans MS" pitchFamily="66" charset="0"/>
              </a:rPr>
              <a:t>Gl</a:t>
            </a:r>
            <a:r>
              <a:rPr lang="es-ES_tradnl" altLang="es-VE" sz="1200" dirty="0">
                <a:latin typeface="Comic Sans MS" pitchFamily="66" charset="0"/>
              </a:rPr>
              <a:t> submaxilar 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sublingual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4529641" y="3494088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err="1">
                <a:latin typeface="Comic Sans MS" pitchFamily="66" charset="0"/>
              </a:rPr>
              <a:t>Gl</a:t>
            </a:r>
            <a:r>
              <a:rPr lang="es-ES_tradnl" altLang="es-VE" sz="1200" dirty="0">
                <a:latin typeface="Comic Sans MS" pitchFamily="66" charset="0"/>
              </a:rPr>
              <a:t>. parótida</a:t>
            </a:r>
          </a:p>
        </p:txBody>
      </p:sp>
      <p:sp>
        <p:nvSpPr>
          <p:cNvPr id="86033" name="Rectangle 21"/>
          <p:cNvSpPr>
            <a:spLocks noChangeArrowheads="1"/>
          </p:cNvSpPr>
          <p:nvPr/>
        </p:nvSpPr>
        <p:spPr bwMode="auto">
          <a:xfrm>
            <a:off x="4211638" y="2636838"/>
            <a:ext cx="18002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3924300" y="2589213"/>
            <a:ext cx="850900" cy="274637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m. radial</a:t>
            </a:r>
          </a:p>
        </p:txBody>
      </p:sp>
      <p:sp>
        <p:nvSpPr>
          <p:cNvPr id="154648" name="Text Box 24"/>
          <p:cNvSpPr txBox="1">
            <a:spLocks noChangeArrowheads="1"/>
          </p:cNvSpPr>
          <p:nvPr/>
        </p:nvSpPr>
        <p:spPr bwMode="auto">
          <a:xfrm>
            <a:off x="5545849" y="2550467"/>
            <a:ext cx="5501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m. </a:t>
            </a:r>
            <a:endParaRPr lang="es-ES_tradnl" altLang="es-VE" sz="1200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smtClean="0">
                <a:latin typeface="Comic Sans MS" pitchFamily="66" charset="0"/>
              </a:rPr>
              <a:t>ciliar</a:t>
            </a:r>
            <a:endParaRPr lang="es-ES_tradnl" altLang="es-VE" sz="1200" dirty="0">
              <a:latin typeface="Comic Sans MS" pitchFamily="66" charset="0"/>
            </a:endParaRPr>
          </a:p>
        </p:txBody>
      </p:sp>
      <p:sp>
        <p:nvSpPr>
          <p:cNvPr id="86036" name="Rectangle 26"/>
          <p:cNvSpPr>
            <a:spLocks noChangeArrowheads="1"/>
          </p:cNvSpPr>
          <p:nvPr/>
        </p:nvSpPr>
        <p:spPr bwMode="auto">
          <a:xfrm>
            <a:off x="3132138" y="2781300"/>
            <a:ext cx="7191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49" name="Text Box 25"/>
          <p:cNvSpPr txBox="1">
            <a:spLocks noChangeArrowheads="1"/>
          </p:cNvSpPr>
          <p:nvPr/>
        </p:nvSpPr>
        <p:spPr bwMode="auto">
          <a:xfrm>
            <a:off x="6172200" y="2590800"/>
            <a:ext cx="697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err="1">
                <a:latin typeface="Comic Sans MS" pitchFamily="66" charset="0"/>
              </a:rPr>
              <a:t>Gl</a:t>
            </a:r>
            <a:r>
              <a:rPr lang="es-ES_tradnl" altLang="es-VE" sz="1200" dirty="0" smtClean="0">
                <a:latin typeface="Comic Sans MS" pitchFamily="66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smtClean="0">
                <a:latin typeface="Comic Sans MS" pitchFamily="66" charset="0"/>
              </a:rPr>
              <a:t> </a:t>
            </a:r>
            <a:r>
              <a:rPr lang="es-ES_tradnl" altLang="es-VE" sz="1200" dirty="0" err="1" smtClean="0">
                <a:latin typeface="Comic Sans MS" pitchFamily="66" charset="0"/>
              </a:rPr>
              <a:t>lagrim</a:t>
            </a:r>
            <a:endParaRPr lang="es-ES_tradnl" altLang="es-VE" sz="1200" dirty="0">
              <a:latin typeface="Comic Sans MS" pitchFamily="66" charset="0"/>
            </a:endParaRPr>
          </a:p>
        </p:txBody>
      </p:sp>
      <p:sp>
        <p:nvSpPr>
          <p:cNvPr id="86038" name="Rectangle 28"/>
          <p:cNvSpPr>
            <a:spLocks noChangeArrowheads="1"/>
          </p:cNvSpPr>
          <p:nvPr/>
        </p:nvSpPr>
        <p:spPr bwMode="auto">
          <a:xfrm>
            <a:off x="2051050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2124075" y="1628775"/>
            <a:ext cx="981075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m. tarsal</a:t>
            </a:r>
          </a:p>
        </p:txBody>
      </p:sp>
      <p:sp>
        <p:nvSpPr>
          <p:cNvPr id="86040" name="Text Box 29"/>
          <p:cNvSpPr txBox="1">
            <a:spLocks noChangeArrowheads="1"/>
          </p:cNvSpPr>
          <p:nvPr/>
        </p:nvSpPr>
        <p:spPr bwMode="auto">
          <a:xfrm>
            <a:off x="611188" y="674688"/>
            <a:ext cx="1555750" cy="60801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b="0">
                <a:latin typeface="Comic Sans MS" pitchFamily="66" charset="0"/>
              </a:rPr>
              <a:t>Cabeza</a:t>
            </a:r>
          </a:p>
        </p:txBody>
      </p:sp>
      <p:sp>
        <p:nvSpPr>
          <p:cNvPr id="86041" name="Rectangle 30"/>
          <p:cNvSpPr>
            <a:spLocks noChangeArrowheads="1"/>
          </p:cNvSpPr>
          <p:nvPr/>
        </p:nvSpPr>
        <p:spPr bwMode="auto">
          <a:xfrm>
            <a:off x="8388350" y="3716338"/>
            <a:ext cx="287338" cy="208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42" name="Rectangle 31"/>
          <p:cNvSpPr>
            <a:spLocks noChangeArrowheads="1"/>
          </p:cNvSpPr>
          <p:nvPr/>
        </p:nvSpPr>
        <p:spPr bwMode="auto">
          <a:xfrm>
            <a:off x="755650" y="3429000"/>
            <a:ext cx="503238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43" name="Rectangle 32"/>
          <p:cNvSpPr>
            <a:spLocks noChangeArrowheads="1"/>
          </p:cNvSpPr>
          <p:nvPr/>
        </p:nvSpPr>
        <p:spPr bwMode="auto">
          <a:xfrm>
            <a:off x="7019925" y="1916113"/>
            <a:ext cx="7921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44" name="Text Box 34"/>
          <p:cNvSpPr txBox="1">
            <a:spLocks noChangeArrowheads="1"/>
          </p:cNvSpPr>
          <p:nvPr/>
        </p:nvSpPr>
        <p:spPr bwMode="auto">
          <a:xfrm>
            <a:off x="6568171" y="1628775"/>
            <a:ext cx="7826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G. ciliar</a:t>
            </a:r>
          </a:p>
        </p:txBody>
      </p:sp>
      <p:sp>
        <p:nvSpPr>
          <p:cNvPr id="154659" name="Rectangle 35"/>
          <p:cNvSpPr>
            <a:spLocks noChangeArrowheads="1"/>
          </p:cNvSpPr>
          <p:nvPr/>
        </p:nvSpPr>
        <p:spPr bwMode="auto">
          <a:xfrm>
            <a:off x="7885113" y="2420938"/>
            <a:ext cx="431800" cy="144462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60" name="Rectangle 36"/>
          <p:cNvSpPr>
            <a:spLocks noChangeArrowheads="1"/>
          </p:cNvSpPr>
          <p:nvPr/>
        </p:nvSpPr>
        <p:spPr bwMode="auto">
          <a:xfrm>
            <a:off x="7956550" y="2781300"/>
            <a:ext cx="287338" cy="142875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61" name="Rectangle 37"/>
          <p:cNvSpPr>
            <a:spLocks noChangeArrowheads="1"/>
          </p:cNvSpPr>
          <p:nvPr/>
        </p:nvSpPr>
        <p:spPr bwMode="auto">
          <a:xfrm>
            <a:off x="7885113" y="3284538"/>
            <a:ext cx="431800" cy="144462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4662" name="Text Box 38"/>
          <p:cNvSpPr txBox="1">
            <a:spLocks noChangeArrowheads="1"/>
          </p:cNvSpPr>
          <p:nvPr/>
        </p:nvSpPr>
        <p:spPr bwMode="auto">
          <a:xfrm>
            <a:off x="7451725" y="2349500"/>
            <a:ext cx="12271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mesencéfalo</a:t>
            </a:r>
          </a:p>
        </p:txBody>
      </p:sp>
      <p:sp>
        <p:nvSpPr>
          <p:cNvPr id="154663" name="Text Box 39"/>
          <p:cNvSpPr txBox="1">
            <a:spLocks noChangeArrowheads="1"/>
          </p:cNvSpPr>
          <p:nvPr/>
        </p:nvSpPr>
        <p:spPr bwMode="auto">
          <a:xfrm>
            <a:off x="7740650" y="2708275"/>
            <a:ext cx="74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puente</a:t>
            </a:r>
          </a:p>
        </p:txBody>
      </p:sp>
      <p:sp>
        <p:nvSpPr>
          <p:cNvPr id="154664" name="Text Box 40"/>
          <p:cNvSpPr txBox="1">
            <a:spLocks noChangeArrowheads="1"/>
          </p:cNvSpPr>
          <p:nvPr/>
        </p:nvSpPr>
        <p:spPr bwMode="auto">
          <a:xfrm>
            <a:off x="7812088" y="3195638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bulbo</a:t>
            </a:r>
          </a:p>
        </p:txBody>
      </p:sp>
      <p:sp>
        <p:nvSpPr>
          <p:cNvPr id="86051" name="Rectangle 41"/>
          <p:cNvSpPr>
            <a:spLocks noChangeArrowheads="1"/>
          </p:cNvSpPr>
          <p:nvPr/>
        </p:nvSpPr>
        <p:spPr bwMode="auto">
          <a:xfrm>
            <a:off x="6516688" y="1196975"/>
            <a:ext cx="223202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52" name="Text Box 42"/>
          <p:cNvSpPr txBox="1">
            <a:spLocks noChangeArrowheads="1"/>
          </p:cNvSpPr>
          <p:nvPr/>
        </p:nvSpPr>
        <p:spPr bwMode="auto">
          <a:xfrm>
            <a:off x="1763713" y="5805488"/>
            <a:ext cx="1355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Cadena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paravertebral</a:t>
            </a:r>
          </a:p>
        </p:txBody>
      </p:sp>
      <p:sp>
        <p:nvSpPr>
          <p:cNvPr id="86053" name="Text Box 43"/>
          <p:cNvSpPr txBox="1">
            <a:spLocks noChangeArrowheads="1"/>
          </p:cNvSpPr>
          <p:nvPr/>
        </p:nvSpPr>
        <p:spPr bwMode="auto">
          <a:xfrm>
            <a:off x="323850" y="4868863"/>
            <a:ext cx="871538" cy="8255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Espinal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T1-T5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211138" y="3000375"/>
            <a:ext cx="1377950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Simpático</a:t>
            </a:r>
          </a:p>
        </p:txBody>
      </p:sp>
      <p:sp>
        <p:nvSpPr>
          <p:cNvPr id="86055" name="Rectangle 45"/>
          <p:cNvSpPr>
            <a:spLocks noChangeArrowheads="1"/>
          </p:cNvSpPr>
          <p:nvPr/>
        </p:nvSpPr>
        <p:spPr bwMode="auto">
          <a:xfrm>
            <a:off x="4787900" y="5589588"/>
            <a:ext cx="2808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 dirty="0" err="1">
                <a:latin typeface="Comic Sans MS" pitchFamily="66" charset="0"/>
              </a:rPr>
              <a:t>Tomado</a:t>
            </a:r>
            <a:r>
              <a:rPr lang="en-US" altLang="es-VE" sz="1000" b="0" dirty="0">
                <a:latin typeface="Comic Sans MS" pitchFamily="66" charset="0"/>
              </a:rPr>
              <a:t> de: </a:t>
            </a:r>
            <a:r>
              <a:rPr lang="en-US" altLang="es-VE" sz="1000" b="0" dirty="0" err="1">
                <a:latin typeface="Comic Sans MS" pitchFamily="66" charset="0"/>
              </a:rPr>
              <a:t>Shen</a:t>
            </a:r>
            <a:r>
              <a:rPr lang="en-US" altLang="es-VE" sz="1000" b="0" dirty="0">
                <a:latin typeface="Comic Sans MS" pitchFamily="66" charset="0"/>
              </a:rPr>
              <a:t> H. The autonomic nervous system. </a:t>
            </a:r>
            <a:r>
              <a:rPr lang="en-US" altLang="es-VE" sz="1000" b="0" dirty="0" err="1">
                <a:latin typeface="Comic Sans MS" pitchFamily="66" charset="0"/>
              </a:rPr>
              <a:t>Memocharts</a:t>
            </a:r>
            <a:r>
              <a:rPr lang="en-US" altLang="es-VE" sz="1000" b="0" dirty="0">
                <a:latin typeface="Comic Sans MS" pitchFamily="66" charset="0"/>
              </a:rPr>
              <a:t> Pharmacology. An integrated </a:t>
            </a:r>
            <a:r>
              <a:rPr lang="en-US" altLang="es-VE" sz="1000" b="0" dirty="0" err="1">
                <a:latin typeface="Comic Sans MS" pitchFamily="66" charset="0"/>
              </a:rPr>
              <a:t>minireview</a:t>
            </a:r>
            <a:r>
              <a:rPr lang="en-US" altLang="es-VE" sz="1000" b="0" dirty="0">
                <a:latin typeface="Comic Sans MS" pitchFamily="66" charset="0"/>
              </a:rPr>
              <a:t>. </a:t>
            </a:r>
            <a:r>
              <a:rPr lang="en-US" altLang="es-VE" sz="1000" b="0" dirty="0" err="1">
                <a:latin typeface="Comic Sans MS" pitchFamily="66" charset="0"/>
              </a:rPr>
              <a:t>Minireview</a:t>
            </a:r>
            <a:r>
              <a:rPr lang="en-US" altLang="es-VE" sz="1000" b="0" dirty="0">
                <a:latin typeface="Comic Sans MS" pitchFamily="66" charset="0"/>
              </a:rPr>
              <a:t> LLC, Stow, 2004.</a:t>
            </a:r>
            <a:endParaRPr lang="es-ES" altLang="es-VE" sz="1000" b="0" dirty="0">
              <a:latin typeface="Comic Sans MS" pitchFamily="66" charset="0"/>
            </a:endParaRPr>
          </a:p>
        </p:txBody>
      </p:sp>
      <p:sp>
        <p:nvSpPr>
          <p:cNvPr id="86056" name="Text Box 46"/>
          <p:cNvSpPr txBox="1">
            <a:spLocks noChangeArrowheads="1"/>
          </p:cNvSpPr>
          <p:nvPr/>
        </p:nvSpPr>
        <p:spPr bwMode="auto">
          <a:xfrm>
            <a:off x="7119257" y="389845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54673" name="Text Box 49"/>
          <p:cNvSpPr txBox="1">
            <a:spLocks noChangeArrowheads="1"/>
          </p:cNvSpPr>
          <p:nvPr/>
        </p:nvSpPr>
        <p:spPr bwMode="auto">
          <a:xfrm>
            <a:off x="7734300" y="4005263"/>
            <a:ext cx="785813" cy="314325"/>
          </a:xfrm>
          <a:prstGeom prst="rect">
            <a:avLst/>
          </a:prstGeom>
          <a:solidFill>
            <a:srgbClr val="AFCAFF"/>
          </a:solidFill>
          <a:ln w="9525">
            <a:solidFill>
              <a:srgbClr val="9DD3D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>
            <a:off x="4805412" y="2540000"/>
            <a:ext cx="774700" cy="4572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esfínter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iris</a:t>
            </a:r>
          </a:p>
        </p:txBody>
      </p:sp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2195513" y="6508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6060" name="Rectangle 52"/>
          <p:cNvSpPr>
            <a:spLocks noChangeArrowheads="1"/>
          </p:cNvSpPr>
          <p:nvPr/>
        </p:nvSpPr>
        <p:spPr bwMode="auto">
          <a:xfrm>
            <a:off x="7092950" y="3644900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61" name="Oval 53"/>
          <p:cNvSpPr>
            <a:spLocks noChangeArrowheads="1"/>
          </p:cNvSpPr>
          <p:nvPr/>
        </p:nvSpPr>
        <p:spPr bwMode="auto">
          <a:xfrm>
            <a:off x="6804025" y="2852738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62" name="Oval 54"/>
          <p:cNvSpPr>
            <a:spLocks noChangeArrowheads="1"/>
          </p:cNvSpPr>
          <p:nvPr/>
        </p:nvSpPr>
        <p:spPr bwMode="auto">
          <a:xfrm>
            <a:off x="6732588" y="3213100"/>
            <a:ext cx="2873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63" name="Oval 55"/>
          <p:cNvSpPr>
            <a:spLocks noChangeArrowheads="1"/>
          </p:cNvSpPr>
          <p:nvPr/>
        </p:nvSpPr>
        <p:spPr bwMode="auto">
          <a:xfrm>
            <a:off x="6732588" y="3644900"/>
            <a:ext cx="3603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606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7885112" y="5589588"/>
            <a:ext cx="604837" cy="215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 animBg="1"/>
      <p:bldP spid="154641" grpId="0"/>
      <p:bldP spid="154643" grpId="0"/>
      <p:bldP spid="154644" grpId="0"/>
      <p:bldP spid="154646" grpId="0" animBg="1"/>
      <p:bldP spid="154648" grpId="0"/>
      <p:bldP spid="154649" grpId="0"/>
      <p:bldP spid="154651" grpId="0" animBg="1"/>
      <p:bldP spid="86044" grpId="0"/>
      <p:bldP spid="154659" grpId="0" animBg="1"/>
      <p:bldP spid="154660" grpId="0" animBg="1"/>
      <p:bldP spid="154661" grpId="0" animBg="1"/>
      <p:bldP spid="154662" grpId="0"/>
      <p:bldP spid="154663" grpId="0"/>
      <p:bldP spid="154664" grpId="0"/>
      <p:bldP spid="86053" grpId="0" animBg="1"/>
      <p:bldP spid="154630" grpId="0" animBg="1"/>
      <p:bldP spid="154673" grpId="0" animBg="1"/>
      <p:bldP spid="15464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25180" r="10184" b="55693"/>
          <a:stretch>
            <a:fillRect/>
          </a:stretch>
        </p:blipFill>
        <p:spPr bwMode="auto">
          <a:xfrm>
            <a:off x="655638" y="2420938"/>
            <a:ext cx="783113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5940425" y="5345113"/>
            <a:ext cx="108108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1690688" y="0"/>
            <a:ext cx="1368425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5651500" y="0"/>
            <a:ext cx="151288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1908175" y="6207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7047" name="Rectangle 11"/>
          <p:cNvSpPr>
            <a:spLocks noChangeArrowheads="1"/>
          </p:cNvSpPr>
          <p:nvPr/>
        </p:nvSpPr>
        <p:spPr bwMode="auto">
          <a:xfrm>
            <a:off x="1403350" y="1989138"/>
            <a:ext cx="10810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48" name="Rectangle 12"/>
          <p:cNvSpPr>
            <a:spLocks noChangeArrowheads="1"/>
          </p:cNvSpPr>
          <p:nvPr/>
        </p:nvSpPr>
        <p:spPr bwMode="auto">
          <a:xfrm>
            <a:off x="1403350" y="2205038"/>
            <a:ext cx="288131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49" name="Rectangle 13"/>
          <p:cNvSpPr>
            <a:spLocks noChangeArrowheads="1"/>
          </p:cNvSpPr>
          <p:nvPr/>
        </p:nvSpPr>
        <p:spPr bwMode="auto">
          <a:xfrm>
            <a:off x="2916238" y="2349500"/>
            <a:ext cx="7191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50" name="Rectangle 14"/>
          <p:cNvSpPr>
            <a:spLocks noChangeArrowheads="1"/>
          </p:cNvSpPr>
          <p:nvPr/>
        </p:nvSpPr>
        <p:spPr bwMode="auto">
          <a:xfrm>
            <a:off x="5435600" y="1989138"/>
            <a:ext cx="18002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51" name="Rectangle 15"/>
          <p:cNvSpPr>
            <a:spLocks noChangeArrowheads="1"/>
          </p:cNvSpPr>
          <p:nvPr/>
        </p:nvSpPr>
        <p:spPr bwMode="auto">
          <a:xfrm>
            <a:off x="5724525" y="2420938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52" name="Oval 16"/>
          <p:cNvSpPr>
            <a:spLocks noChangeArrowheads="1"/>
          </p:cNvSpPr>
          <p:nvPr/>
        </p:nvSpPr>
        <p:spPr bwMode="auto">
          <a:xfrm>
            <a:off x="1547813" y="2349500"/>
            <a:ext cx="6477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53" name="Rectangle 17"/>
          <p:cNvSpPr>
            <a:spLocks noChangeArrowheads="1"/>
          </p:cNvSpPr>
          <p:nvPr/>
        </p:nvSpPr>
        <p:spPr bwMode="auto">
          <a:xfrm>
            <a:off x="8388350" y="2708275"/>
            <a:ext cx="215900" cy="2160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54" name="Rectangle 18"/>
          <p:cNvSpPr>
            <a:spLocks noChangeArrowheads="1"/>
          </p:cNvSpPr>
          <p:nvPr/>
        </p:nvSpPr>
        <p:spPr bwMode="auto">
          <a:xfrm>
            <a:off x="3563938" y="2997200"/>
            <a:ext cx="792162" cy="360363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3494088" y="2876550"/>
            <a:ext cx="9763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Pulmones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bronquios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6942529" y="2834343"/>
            <a:ext cx="559769" cy="523220"/>
          </a:xfrm>
          <a:prstGeom prst="rect">
            <a:avLst/>
          </a:prstGeom>
          <a:solidFill>
            <a:srgbClr val="81C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N.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vago</a:t>
            </a:r>
          </a:p>
        </p:txBody>
      </p:sp>
      <p:sp>
        <p:nvSpPr>
          <p:cNvPr id="87057" name="Text Box 23"/>
          <p:cNvSpPr txBox="1">
            <a:spLocks noChangeArrowheads="1"/>
          </p:cNvSpPr>
          <p:nvPr/>
        </p:nvSpPr>
        <p:spPr bwMode="auto">
          <a:xfrm>
            <a:off x="7812088" y="2420938"/>
            <a:ext cx="63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Bulbo</a:t>
            </a:r>
          </a:p>
        </p:txBody>
      </p:sp>
      <p:sp>
        <p:nvSpPr>
          <p:cNvPr id="87058" name="Text Box 24"/>
          <p:cNvSpPr txBox="1">
            <a:spLocks noChangeArrowheads="1"/>
          </p:cNvSpPr>
          <p:nvPr/>
        </p:nvSpPr>
        <p:spPr bwMode="auto">
          <a:xfrm>
            <a:off x="539750" y="644525"/>
            <a:ext cx="1346200" cy="60801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b="0">
                <a:latin typeface="Comic Sans MS" pitchFamily="66" charset="0"/>
              </a:rPr>
              <a:t>Tórax</a:t>
            </a:r>
          </a:p>
        </p:txBody>
      </p:sp>
      <p:sp>
        <p:nvSpPr>
          <p:cNvPr id="87059" name="Oval 26"/>
          <p:cNvSpPr>
            <a:spLocks noChangeArrowheads="1"/>
          </p:cNvSpPr>
          <p:nvPr/>
        </p:nvSpPr>
        <p:spPr bwMode="auto">
          <a:xfrm>
            <a:off x="2484438" y="3860800"/>
            <a:ext cx="647700" cy="504825"/>
          </a:xfrm>
          <a:prstGeom prst="ellipse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5673" name="Text Box 25"/>
          <p:cNvSpPr txBox="1">
            <a:spLocks noChangeArrowheads="1"/>
          </p:cNvSpPr>
          <p:nvPr/>
        </p:nvSpPr>
        <p:spPr bwMode="auto">
          <a:xfrm>
            <a:off x="2411413" y="3860800"/>
            <a:ext cx="858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Lipolisis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Adipocito</a:t>
            </a:r>
          </a:p>
        </p:txBody>
      </p:sp>
      <p:sp>
        <p:nvSpPr>
          <p:cNvPr id="87061" name="Rectangle 28"/>
          <p:cNvSpPr>
            <a:spLocks noChangeArrowheads="1"/>
          </p:cNvSpPr>
          <p:nvPr/>
        </p:nvSpPr>
        <p:spPr bwMode="auto">
          <a:xfrm>
            <a:off x="2700338" y="4437063"/>
            <a:ext cx="7191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62" name="Rectangle 32"/>
          <p:cNvSpPr>
            <a:spLocks noChangeArrowheads="1"/>
          </p:cNvSpPr>
          <p:nvPr/>
        </p:nvSpPr>
        <p:spPr bwMode="auto">
          <a:xfrm>
            <a:off x="4140200" y="4149725"/>
            <a:ext cx="863600" cy="142875"/>
          </a:xfrm>
          <a:prstGeom prst="rect">
            <a:avLst/>
          </a:prstGeom>
          <a:solidFill>
            <a:srgbClr val="F8B3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64" name="Oval 33"/>
          <p:cNvSpPr>
            <a:spLocks noChangeArrowheads="1"/>
          </p:cNvSpPr>
          <p:nvPr/>
        </p:nvSpPr>
        <p:spPr bwMode="auto">
          <a:xfrm>
            <a:off x="7164388" y="2349500"/>
            <a:ext cx="503237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65" name="Rectangle 34"/>
          <p:cNvSpPr>
            <a:spLocks noChangeArrowheads="1"/>
          </p:cNvSpPr>
          <p:nvPr/>
        </p:nvSpPr>
        <p:spPr bwMode="auto">
          <a:xfrm>
            <a:off x="6011863" y="3933825"/>
            <a:ext cx="6477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66" name="Text Box 35"/>
          <p:cNvSpPr txBox="1">
            <a:spLocks noChangeArrowheads="1"/>
          </p:cNvSpPr>
          <p:nvPr/>
        </p:nvSpPr>
        <p:spPr bwMode="auto">
          <a:xfrm>
            <a:off x="1258888" y="5084763"/>
            <a:ext cx="1185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Cadena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paravertebral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539750" y="1892300"/>
            <a:ext cx="1377950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Simpático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6877050" y="1844675"/>
            <a:ext cx="1908175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Parasimpático</a:t>
            </a:r>
          </a:p>
        </p:txBody>
      </p:sp>
      <p:sp>
        <p:nvSpPr>
          <p:cNvPr id="87069" name="Rectangle 37"/>
          <p:cNvSpPr>
            <a:spLocks noChangeArrowheads="1"/>
          </p:cNvSpPr>
          <p:nvPr/>
        </p:nvSpPr>
        <p:spPr bwMode="auto">
          <a:xfrm>
            <a:off x="5219700" y="5229225"/>
            <a:ext cx="2808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>
                <a:latin typeface="Comic Sans MS" pitchFamily="66" charset="0"/>
              </a:rPr>
              <a:t>Tomado de: Shen H. The autonomic nervous system. Memocharts Pharmacology. An integrated minireview. Minireview LLC, Stow, 2004.</a:t>
            </a:r>
            <a:endParaRPr lang="es-ES" altLang="es-VE" sz="1000" b="0">
              <a:latin typeface="Comic Sans MS" pitchFamily="66" charset="0"/>
            </a:endParaRPr>
          </a:p>
        </p:txBody>
      </p:sp>
      <p:sp>
        <p:nvSpPr>
          <p:cNvPr id="87070" name="Text Box 38"/>
          <p:cNvSpPr txBox="1">
            <a:spLocks noChangeArrowheads="1"/>
          </p:cNvSpPr>
          <p:nvPr/>
        </p:nvSpPr>
        <p:spPr bwMode="auto">
          <a:xfrm>
            <a:off x="7019925" y="404813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4464050" y="3946525"/>
            <a:ext cx="755650" cy="274638"/>
          </a:xfrm>
          <a:prstGeom prst="rect">
            <a:avLst/>
          </a:prstGeom>
          <a:solidFill>
            <a:srgbClr val="FFB7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Corazón</a:t>
            </a:r>
          </a:p>
        </p:txBody>
      </p:sp>
      <p:sp>
        <p:nvSpPr>
          <p:cNvPr id="87072" name="Rectangle 41"/>
          <p:cNvSpPr>
            <a:spLocks noChangeArrowheads="1"/>
          </p:cNvSpPr>
          <p:nvPr/>
        </p:nvSpPr>
        <p:spPr bwMode="auto">
          <a:xfrm>
            <a:off x="2051050" y="4797425"/>
            <a:ext cx="66246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73" name="Rectangle 42"/>
          <p:cNvSpPr>
            <a:spLocks noChangeArrowheads="1"/>
          </p:cNvSpPr>
          <p:nvPr/>
        </p:nvSpPr>
        <p:spPr bwMode="auto">
          <a:xfrm>
            <a:off x="3851275" y="4508500"/>
            <a:ext cx="1512888" cy="288925"/>
          </a:xfrm>
          <a:prstGeom prst="rect">
            <a:avLst/>
          </a:prstGeom>
          <a:solidFill>
            <a:srgbClr val="FF373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7074" name="Text Box 44"/>
          <p:cNvSpPr txBox="1">
            <a:spLocks noChangeArrowheads="1"/>
          </p:cNvSpPr>
          <p:nvPr/>
        </p:nvSpPr>
        <p:spPr bwMode="auto">
          <a:xfrm>
            <a:off x="323850" y="5084763"/>
            <a:ext cx="871538" cy="8255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Médula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Espinal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T1-T5</a:t>
            </a:r>
          </a:p>
        </p:txBody>
      </p:sp>
      <p:sp>
        <p:nvSpPr>
          <p:cNvPr id="87075" name="Oval 45"/>
          <p:cNvSpPr>
            <a:spLocks noChangeArrowheads="1"/>
          </p:cNvSpPr>
          <p:nvPr/>
        </p:nvSpPr>
        <p:spPr bwMode="auto">
          <a:xfrm>
            <a:off x="6516688" y="3429000"/>
            <a:ext cx="142875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5677" name="Text Box 29"/>
          <p:cNvSpPr txBox="1">
            <a:spLocks noChangeArrowheads="1"/>
          </p:cNvSpPr>
          <p:nvPr/>
        </p:nvSpPr>
        <p:spPr bwMode="auto">
          <a:xfrm>
            <a:off x="2916238" y="4508500"/>
            <a:ext cx="12554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 smtClean="0">
                <a:latin typeface="Comic Sans MS" pitchFamily="66" charset="0"/>
              </a:rPr>
              <a:t>Vasodilatación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 smtClean="0">
                <a:latin typeface="Comic Sans MS" pitchFamily="66" charset="0"/>
              </a:rPr>
              <a:t>Arteriola</a:t>
            </a:r>
            <a:endParaRPr lang="es-ES" altLang="es-VE" sz="12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m. esquelético</a:t>
            </a:r>
          </a:p>
        </p:txBody>
      </p:sp>
      <p:sp>
        <p:nvSpPr>
          <p:cNvPr id="8707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1690688" y="2565400"/>
            <a:ext cx="360362" cy="3111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1619672" y="2307495"/>
            <a:ext cx="99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G. Cervical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err="1" smtClean="0">
                <a:latin typeface="Comic Sans MS" pitchFamily="66" charset="0"/>
              </a:rPr>
              <a:t>Sup</a:t>
            </a:r>
            <a:r>
              <a:rPr lang="es-ES_tradnl" altLang="es-VE" sz="1200" dirty="0" smtClean="0">
                <a:latin typeface="Comic Sans MS" pitchFamily="66" charset="0"/>
              </a:rPr>
              <a:t>.</a:t>
            </a:r>
            <a:endParaRPr lang="es-ES_tradnl" altLang="es-VE" sz="1200" dirty="0">
              <a:latin typeface="Comic Sans MS" pitchFamily="66" charset="0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1870869" y="2762427"/>
            <a:ext cx="8210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latin typeface="Comic Sans MS" pitchFamily="66" charset="0"/>
              </a:rPr>
              <a:t>G. </a:t>
            </a:r>
            <a:r>
              <a:rPr lang="es-ES_tradnl" altLang="es-VE" sz="1200" dirty="0" err="1" smtClean="0">
                <a:latin typeface="Comic Sans MS" pitchFamily="66" charset="0"/>
              </a:rPr>
              <a:t>Cerv</a:t>
            </a:r>
            <a:r>
              <a:rPr lang="es-ES_tradnl" altLang="es-VE" sz="1200" dirty="0" smtClean="0">
                <a:latin typeface="Comic Sans MS" pitchFamily="66" charset="0"/>
              </a:rPr>
              <a:t>.</a:t>
            </a:r>
            <a:endParaRPr lang="es-ES_tradnl" altLang="es-VE" sz="12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 smtClean="0">
                <a:latin typeface="Comic Sans MS" pitchFamily="66" charset="0"/>
              </a:rPr>
              <a:t>medio</a:t>
            </a:r>
            <a:endParaRPr lang="es-ES_tradnl" altLang="es-VE" sz="1200" dirty="0">
              <a:latin typeface="Comic Sans MS" pitchFamily="66" charset="0"/>
            </a:endParaRPr>
          </a:p>
        </p:txBody>
      </p:sp>
      <p:sp>
        <p:nvSpPr>
          <p:cNvPr id="155679" name="Text Box 31"/>
          <p:cNvSpPr txBox="1">
            <a:spLocks noChangeArrowheads="1"/>
          </p:cNvSpPr>
          <p:nvPr/>
        </p:nvSpPr>
        <p:spPr bwMode="auto">
          <a:xfrm>
            <a:off x="4017963" y="4420344"/>
            <a:ext cx="13035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err="1" smtClean="0">
                <a:latin typeface="Comic Sans MS" pitchFamily="66" charset="0"/>
              </a:rPr>
              <a:t>Glicogenolisis</a:t>
            </a:r>
            <a:endParaRPr lang="es-ES" altLang="es-VE" sz="1400" dirty="0" smtClean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smtClean="0">
                <a:latin typeface="Comic Sans MS" pitchFamily="66" charset="0"/>
              </a:rPr>
              <a:t>m. </a:t>
            </a:r>
            <a:r>
              <a:rPr lang="es-ES" altLang="es-VE" sz="1400" dirty="0" err="1" smtClean="0">
                <a:latin typeface="Comic Sans MS" pitchFamily="66" charset="0"/>
              </a:rPr>
              <a:t>esquel</a:t>
            </a:r>
            <a:r>
              <a:rPr lang="es-ES" altLang="es-VE" sz="1400" dirty="0" smtClean="0">
                <a:latin typeface="Comic Sans MS" pitchFamily="66" charset="0"/>
              </a:rPr>
              <a:t>.</a:t>
            </a:r>
            <a:endParaRPr lang="es-ES" altLang="es-VE" sz="1400" dirty="0">
              <a:latin typeface="Comic Sans MS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 flipH="1" flipV="1">
            <a:off x="4140200" y="4318000"/>
            <a:ext cx="215900" cy="190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 flipH="1">
            <a:off x="1619672" y="3135312"/>
            <a:ext cx="324222" cy="2222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7" grpId="0"/>
      <p:bldP spid="155670" grpId="0" animBg="1"/>
      <p:bldP spid="155673" grpId="0"/>
      <p:bldP spid="155654" grpId="0" animBg="1"/>
      <p:bldP spid="155655" grpId="0" animBg="1"/>
      <p:bldP spid="155668" grpId="0" animBg="1"/>
      <p:bldP spid="87074" grpId="0" animBg="1"/>
      <p:bldP spid="155677" grpId="0"/>
      <p:bldP spid="15567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24641" r="10184" b="35712"/>
          <a:stretch>
            <a:fillRect/>
          </a:stretch>
        </p:blipFill>
        <p:spPr bwMode="auto">
          <a:xfrm>
            <a:off x="655638" y="765175"/>
            <a:ext cx="7831137" cy="537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Rectangle 17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68" name="Rectangle 25"/>
          <p:cNvSpPr>
            <a:spLocks noChangeArrowheads="1"/>
          </p:cNvSpPr>
          <p:nvPr/>
        </p:nvSpPr>
        <p:spPr bwMode="auto">
          <a:xfrm>
            <a:off x="1835150" y="693738"/>
            <a:ext cx="50419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69" name="Rectangle 26"/>
          <p:cNvSpPr>
            <a:spLocks noChangeArrowheads="1"/>
          </p:cNvSpPr>
          <p:nvPr/>
        </p:nvSpPr>
        <p:spPr bwMode="auto">
          <a:xfrm>
            <a:off x="1908175" y="1125538"/>
            <a:ext cx="4535488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88070" name="Rectangle 27"/>
          <p:cNvSpPr>
            <a:spLocks noChangeArrowheads="1"/>
          </p:cNvSpPr>
          <p:nvPr/>
        </p:nvSpPr>
        <p:spPr bwMode="auto">
          <a:xfrm>
            <a:off x="2411413" y="2492375"/>
            <a:ext cx="10080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71" name="Rectangle 28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72" name="Text Box 29"/>
          <p:cNvSpPr txBox="1">
            <a:spLocks noChangeArrowheads="1"/>
          </p:cNvSpPr>
          <p:nvPr/>
        </p:nvSpPr>
        <p:spPr bwMode="auto">
          <a:xfrm>
            <a:off x="7812088" y="836613"/>
            <a:ext cx="63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>
                <a:latin typeface="Comic Sans MS" pitchFamily="66" charset="0"/>
              </a:rPr>
              <a:t>Bulbo</a:t>
            </a:r>
          </a:p>
        </p:txBody>
      </p:sp>
      <p:sp>
        <p:nvSpPr>
          <p:cNvPr id="88073" name="Rectangle 31"/>
          <p:cNvSpPr>
            <a:spLocks noChangeArrowheads="1"/>
          </p:cNvSpPr>
          <p:nvPr/>
        </p:nvSpPr>
        <p:spPr bwMode="auto">
          <a:xfrm>
            <a:off x="2051050" y="299720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74" name="Rectangle 32"/>
          <p:cNvSpPr>
            <a:spLocks noChangeArrowheads="1"/>
          </p:cNvSpPr>
          <p:nvPr/>
        </p:nvSpPr>
        <p:spPr bwMode="auto">
          <a:xfrm>
            <a:off x="5651500" y="5013325"/>
            <a:ext cx="18002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75" name="Rectangle 33"/>
          <p:cNvSpPr>
            <a:spLocks noChangeArrowheads="1"/>
          </p:cNvSpPr>
          <p:nvPr/>
        </p:nvSpPr>
        <p:spPr bwMode="auto">
          <a:xfrm>
            <a:off x="7740650" y="4292600"/>
            <a:ext cx="792163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76" name="Rectangle 34"/>
          <p:cNvSpPr>
            <a:spLocks noChangeArrowheads="1"/>
          </p:cNvSpPr>
          <p:nvPr/>
        </p:nvSpPr>
        <p:spPr bwMode="auto">
          <a:xfrm>
            <a:off x="7956550" y="2997200"/>
            <a:ext cx="360363" cy="431800"/>
          </a:xfrm>
          <a:prstGeom prst="rect">
            <a:avLst/>
          </a:prstGeom>
          <a:solidFill>
            <a:srgbClr val="FFFC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708" name="Text Box 36"/>
          <p:cNvSpPr txBox="1">
            <a:spLocks noChangeArrowheads="1"/>
          </p:cNvSpPr>
          <p:nvPr/>
        </p:nvSpPr>
        <p:spPr bwMode="auto">
          <a:xfrm>
            <a:off x="1763713" y="2973388"/>
            <a:ext cx="1127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dirty="0">
                <a:latin typeface="Comic Sans MS" pitchFamily="66" charset="0"/>
              </a:rPr>
              <a:t>M. adrenal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7451725" y="1268413"/>
            <a:ext cx="1439863" cy="42545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Parasimp.</a:t>
            </a:r>
          </a:p>
        </p:txBody>
      </p:sp>
      <p:sp>
        <p:nvSpPr>
          <p:cNvPr id="88079" name="Rectangle 37"/>
          <p:cNvSpPr>
            <a:spLocks noChangeArrowheads="1"/>
          </p:cNvSpPr>
          <p:nvPr/>
        </p:nvSpPr>
        <p:spPr bwMode="auto">
          <a:xfrm>
            <a:off x="468313" y="692150"/>
            <a:ext cx="1439862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539750" y="2349500"/>
            <a:ext cx="1377950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Simpático</a:t>
            </a: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2627313" y="620713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8082" name="Text Box 24"/>
          <p:cNvSpPr txBox="1">
            <a:spLocks noChangeArrowheads="1"/>
          </p:cNvSpPr>
          <p:nvPr/>
        </p:nvSpPr>
        <p:spPr bwMode="auto">
          <a:xfrm>
            <a:off x="611188" y="620713"/>
            <a:ext cx="1954212" cy="60801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b="0">
                <a:latin typeface="Comic Sans MS" pitchFamily="66" charset="0"/>
              </a:rPr>
              <a:t>Abdomen</a:t>
            </a:r>
          </a:p>
        </p:txBody>
      </p:sp>
      <p:sp>
        <p:nvSpPr>
          <p:cNvPr id="88083" name="Rectangle 38"/>
          <p:cNvSpPr>
            <a:spLocks noChangeArrowheads="1"/>
          </p:cNvSpPr>
          <p:nvPr/>
        </p:nvSpPr>
        <p:spPr bwMode="auto">
          <a:xfrm>
            <a:off x="3419475" y="2565400"/>
            <a:ext cx="259238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84" name="Oval 39"/>
          <p:cNvSpPr>
            <a:spLocks noChangeArrowheads="1"/>
          </p:cNvSpPr>
          <p:nvPr/>
        </p:nvSpPr>
        <p:spPr bwMode="auto">
          <a:xfrm>
            <a:off x="3492500" y="2636838"/>
            <a:ext cx="71913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85" name="Oval 40"/>
          <p:cNvSpPr>
            <a:spLocks noChangeArrowheads="1"/>
          </p:cNvSpPr>
          <p:nvPr/>
        </p:nvSpPr>
        <p:spPr bwMode="auto">
          <a:xfrm>
            <a:off x="3348038" y="26368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86" name="Rectangle 41"/>
          <p:cNvSpPr>
            <a:spLocks noChangeArrowheads="1"/>
          </p:cNvSpPr>
          <p:nvPr/>
        </p:nvSpPr>
        <p:spPr bwMode="auto">
          <a:xfrm rot="-1391916">
            <a:off x="3276600" y="270827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87" name="Rectangle 43"/>
          <p:cNvSpPr>
            <a:spLocks noChangeArrowheads="1"/>
          </p:cNvSpPr>
          <p:nvPr/>
        </p:nvSpPr>
        <p:spPr bwMode="auto">
          <a:xfrm>
            <a:off x="4140200" y="2997200"/>
            <a:ext cx="1008063" cy="360363"/>
          </a:xfrm>
          <a:prstGeom prst="rect">
            <a:avLst/>
          </a:prstGeom>
          <a:solidFill>
            <a:srgbClr val="FB89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88" name="Rectangle 44"/>
          <p:cNvSpPr>
            <a:spLocks noChangeArrowheads="1"/>
          </p:cNvSpPr>
          <p:nvPr/>
        </p:nvSpPr>
        <p:spPr bwMode="auto">
          <a:xfrm>
            <a:off x="6156325" y="4797425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88089" name="Rectangle 45"/>
          <p:cNvSpPr>
            <a:spLocks noChangeArrowheads="1"/>
          </p:cNvSpPr>
          <p:nvPr/>
        </p:nvSpPr>
        <p:spPr bwMode="auto">
          <a:xfrm>
            <a:off x="6011863" y="3141663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90" name="Rectangle 46"/>
          <p:cNvSpPr>
            <a:spLocks noChangeArrowheads="1"/>
          </p:cNvSpPr>
          <p:nvPr/>
        </p:nvSpPr>
        <p:spPr bwMode="auto">
          <a:xfrm>
            <a:off x="3563938" y="3716338"/>
            <a:ext cx="287337" cy="144462"/>
          </a:xfrm>
          <a:prstGeom prst="rect">
            <a:avLst/>
          </a:prstGeom>
          <a:solidFill>
            <a:srgbClr val="F94F3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91" name="Rectangle 47"/>
          <p:cNvSpPr>
            <a:spLocks noChangeArrowheads="1"/>
          </p:cNvSpPr>
          <p:nvPr/>
        </p:nvSpPr>
        <p:spPr bwMode="auto">
          <a:xfrm>
            <a:off x="5795963" y="3933825"/>
            <a:ext cx="431800" cy="215900"/>
          </a:xfrm>
          <a:prstGeom prst="rect">
            <a:avLst/>
          </a:prstGeom>
          <a:solidFill>
            <a:srgbClr val="FAB89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92" name="Text Box 42"/>
          <p:cNvSpPr txBox="1">
            <a:spLocks noChangeArrowheads="1"/>
          </p:cNvSpPr>
          <p:nvPr/>
        </p:nvSpPr>
        <p:spPr bwMode="auto">
          <a:xfrm>
            <a:off x="4067175" y="2971800"/>
            <a:ext cx="1408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 dirty="0" err="1">
                <a:latin typeface="Comic Sans MS" pitchFamily="66" charset="0"/>
              </a:rPr>
              <a:t>Gluoconeogénesis</a:t>
            </a:r>
            <a:endParaRPr lang="es-ES" altLang="es-VE" sz="1200" b="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b="0" dirty="0" err="1">
                <a:latin typeface="Comic Sans MS" pitchFamily="66" charset="0"/>
              </a:rPr>
              <a:t>Glicogenolisis</a:t>
            </a:r>
            <a:endParaRPr lang="es-ES" altLang="es-VE" sz="1200" b="0" dirty="0">
              <a:latin typeface="Comic Sans MS" pitchFamily="66" charset="0"/>
            </a:endParaRPr>
          </a:p>
        </p:txBody>
      </p:sp>
      <p:sp>
        <p:nvSpPr>
          <p:cNvPr id="88093" name="Rectangle 48"/>
          <p:cNvSpPr>
            <a:spLocks noChangeArrowheads="1"/>
          </p:cNvSpPr>
          <p:nvPr/>
        </p:nvSpPr>
        <p:spPr bwMode="auto">
          <a:xfrm>
            <a:off x="2484438" y="5589588"/>
            <a:ext cx="35877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94" name="Rectangle 49"/>
          <p:cNvSpPr>
            <a:spLocks noChangeArrowheads="1"/>
          </p:cNvSpPr>
          <p:nvPr/>
        </p:nvSpPr>
        <p:spPr bwMode="auto">
          <a:xfrm>
            <a:off x="2771775" y="58769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722" name="Text Box 50"/>
          <p:cNvSpPr txBox="1">
            <a:spLocks noChangeArrowheads="1"/>
          </p:cNvSpPr>
          <p:nvPr/>
        </p:nvSpPr>
        <p:spPr bwMode="auto">
          <a:xfrm>
            <a:off x="5940425" y="3068638"/>
            <a:ext cx="576263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bazo</a:t>
            </a:r>
          </a:p>
        </p:txBody>
      </p:sp>
      <p:sp>
        <p:nvSpPr>
          <p:cNvPr id="156723" name="Text Box 51"/>
          <p:cNvSpPr txBox="1">
            <a:spLocks noChangeArrowheads="1"/>
          </p:cNvSpPr>
          <p:nvPr/>
        </p:nvSpPr>
        <p:spPr bwMode="auto">
          <a:xfrm>
            <a:off x="5784850" y="3860800"/>
            <a:ext cx="600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riñón</a:t>
            </a:r>
          </a:p>
        </p:txBody>
      </p:sp>
      <p:sp>
        <p:nvSpPr>
          <p:cNvPr id="88097" name="Oval 53"/>
          <p:cNvSpPr>
            <a:spLocks noChangeArrowheads="1"/>
          </p:cNvSpPr>
          <p:nvPr/>
        </p:nvSpPr>
        <p:spPr bwMode="auto">
          <a:xfrm>
            <a:off x="2051050" y="4437063"/>
            <a:ext cx="217488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098" name="Text Box 52"/>
          <p:cNvSpPr txBox="1">
            <a:spLocks noChangeArrowheads="1"/>
          </p:cNvSpPr>
          <p:nvPr/>
        </p:nvSpPr>
        <p:spPr bwMode="auto">
          <a:xfrm>
            <a:off x="1797050" y="4365625"/>
            <a:ext cx="887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g. celíaco</a:t>
            </a:r>
          </a:p>
        </p:txBody>
      </p:sp>
      <p:sp>
        <p:nvSpPr>
          <p:cNvPr id="156726" name="Text Box 54"/>
          <p:cNvSpPr txBox="1">
            <a:spLocks noChangeArrowheads="1"/>
          </p:cNvSpPr>
          <p:nvPr/>
        </p:nvSpPr>
        <p:spPr bwMode="auto">
          <a:xfrm>
            <a:off x="3419475" y="3429000"/>
            <a:ext cx="727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hígado</a:t>
            </a:r>
          </a:p>
        </p:txBody>
      </p:sp>
      <p:sp>
        <p:nvSpPr>
          <p:cNvPr id="88100" name="Oval 55"/>
          <p:cNvSpPr>
            <a:spLocks noChangeArrowheads="1"/>
          </p:cNvSpPr>
          <p:nvPr/>
        </p:nvSpPr>
        <p:spPr bwMode="auto">
          <a:xfrm>
            <a:off x="2124075" y="515778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101" name="Oval 56"/>
          <p:cNvSpPr>
            <a:spLocks noChangeArrowheads="1"/>
          </p:cNvSpPr>
          <p:nvPr/>
        </p:nvSpPr>
        <p:spPr bwMode="auto">
          <a:xfrm>
            <a:off x="2124075" y="5734050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102" name="Text Box 57"/>
          <p:cNvSpPr txBox="1">
            <a:spLocks noChangeArrowheads="1"/>
          </p:cNvSpPr>
          <p:nvPr/>
        </p:nvSpPr>
        <p:spPr bwMode="auto">
          <a:xfrm>
            <a:off x="613683" y="5292824"/>
            <a:ext cx="736099" cy="307777"/>
          </a:xfrm>
          <a:prstGeom prst="rect">
            <a:avLst/>
          </a:prstGeom>
          <a:solidFill>
            <a:srgbClr val="FFBD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smtClean="0">
                <a:latin typeface="Comic Sans MS" pitchFamily="66" charset="0"/>
              </a:rPr>
              <a:t>T5-L3</a:t>
            </a:r>
            <a:endParaRPr lang="es-ES" altLang="es-VE" sz="1400" dirty="0">
              <a:latin typeface="Comic Sans MS" pitchFamily="66" charset="0"/>
            </a:endParaRPr>
          </a:p>
        </p:txBody>
      </p:sp>
      <p:sp>
        <p:nvSpPr>
          <p:cNvPr id="88103" name="Rectangle 58"/>
          <p:cNvSpPr>
            <a:spLocks noChangeArrowheads="1"/>
          </p:cNvSpPr>
          <p:nvPr/>
        </p:nvSpPr>
        <p:spPr bwMode="auto">
          <a:xfrm>
            <a:off x="539750" y="2924175"/>
            <a:ext cx="12954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8104" name="Rectangle 59"/>
          <p:cNvSpPr>
            <a:spLocks noChangeArrowheads="1"/>
          </p:cNvSpPr>
          <p:nvPr/>
        </p:nvSpPr>
        <p:spPr bwMode="auto">
          <a:xfrm>
            <a:off x="1763713" y="5013325"/>
            <a:ext cx="792162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88105" name="Text Box 61"/>
          <p:cNvSpPr txBox="1">
            <a:spLocks noChangeArrowheads="1"/>
          </p:cNvSpPr>
          <p:nvPr/>
        </p:nvSpPr>
        <p:spPr bwMode="auto">
          <a:xfrm>
            <a:off x="6084888" y="4748213"/>
            <a:ext cx="811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intestino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 delgado</a:t>
            </a:r>
          </a:p>
        </p:txBody>
      </p:sp>
      <p:sp>
        <p:nvSpPr>
          <p:cNvPr id="156734" name="Text Box 62"/>
          <p:cNvSpPr txBox="1">
            <a:spLocks noChangeArrowheads="1"/>
          </p:cNvSpPr>
          <p:nvPr/>
        </p:nvSpPr>
        <p:spPr bwMode="auto">
          <a:xfrm>
            <a:off x="3395663" y="5432312"/>
            <a:ext cx="606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colon</a:t>
            </a:r>
          </a:p>
        </p:txBody>
      </p:sp>
      <p:sp>
        <p:nvSpPr>
          <p:cNvPr id="156736" name="Text Box 64"/>
          <p:cNvSpPr txBox="1">
            <a:spLocks noChangeArrowheads="1"/>
          </p:cNvSpPr>
          <p:nvPr/>
        </p:nvSpPr>
        <p:spPr bwMode="auto">
          <a:xfrm>
            <a:off x="6516688" y="4030663"/>
            <a:ext cx="973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estómago</a:t>
            </a:r>
          </a:p>
        </p:txBody>
      </p:sp>
      <p:sp>
        <p:nvSpPr>
          <p:cNvPr id="88108" name="Rectangle 66"/>
          <p:cNvSpPr>
            <a:spLocks noChangeArrowheads="1"/>
          </p:cNvSpPr>
          <p:nvPr/>
        </p:nvSpPr>
        <p:spPr bwMode="auto">
          <a:xfrm>
            <a:off x="6011863" y="5661025"/>
            <a:ext cx="2808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>
                <a:latin typeface="Comic Sans MS" pitchFamily="66" charset="0"/>
              </a:rPr>
              <a:t>Tomado de: Shen H. The autonomic nervous system. Memocharts Pharmacology. An integrated minireview. Minireview LLC, Stow, 2004.</a:t>
            </a:r>
            <a:endParaRPr lang="es-ES" altLang="es-VE" sz="1000" b="0">
              <a:latin typeface="Comic Sans MS" pitchFamily="66" charset="0"/>
            </a:endParaRPr>
          </a:p>
        </p:txBody>
      </p:sp>
      <p:sp>
        <p:nvSpPr>
          <p:cNvPr id="88109" name="Text Box 67"/>
          <p:cNvSpPr txBox="1">
            <a:spLocks noChangeArrowheads="1"/>
          </p:cNvSpPr>
          <p:nvPr/>
        </p:nvSpPr>
        <p:spPr bwMode="auto">
          <a:xfrm>
            <a:off x="7524750" y="188913"/>
            <a:ext cx="1427163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156741" name="Text Box 69"/>
          <p:cNvSpPr txBox="1">
            <a:spLocks noChangeArrowheads="1"/>
          </p:cNvSpPr>
          <p:nvPr/>
        </p:nvSpPr>
        <p:spPr bwMode="auto">
          <a:xfrm>
            <a:off x="6598104" y="2055812"/>
            <a:ext cx="609600" cy="581025"/>
          </a:xfrm>
          <a:prstGeom prst="rect">
            <a:avLst/>
          </a:prstGeom>
          <a:solidFill>
            <a:srgbClr val="81C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N.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600">
                <a:latin typeface="Comic Sans MS" pitchFamily="66" charset="0"/>
              </a:rPr>
              <a:t>vago</a:t>
            </a:r>
          </a:p>
        </p:txBody>
      </p:sp>
      <p:sp>
        <p:nvSpPr>
          <p:cNvPr id="156742" name="Text Box 70"/>
          <p:cNvSpPr txBox="1">
            <a:spLocks noChangeArrowheads="1"/>
          </p:cNvSpPr>
          <p:nvPr/>
        </p:nvSpPr>
        <p:spPr bwMode="auto">
          <a:xfrm>
            <a:off x="4284663" y="6070600"/>
            <a:ext cx="731837" cy="304800"/>
          </a:xfrm>
          <a:prstGeom prst="rect">
            <a:avLst/>
          </a:prstGeom>
          <a:solidFill>
            <a:srgbClr val="FFCDEA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ureter</a:t>
            </a:r>
          </a:p>
        </p:txBody>
      </p:sp>
      <p:sp>
        <p:nvSpPr>
          <p:cNvPr id="88112" name="Rectangle 71"/>
          <p:cNvSpPr>
            <a:spLocks noChangeArrowheads="1"/>
          </p:cNvSpPr>
          <p:nvPr/>
        </p:nvSpPr>
        <p:spPr bwMode="auto">
          <a:xfrm>
            <a:off x="4284663" y="4941888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744" name="Text Box 72"/>
          <p:cNvSpPr txBox="1">
            <a:spLocks noChangeArrowheads="1"/>
          </p:cNvSpPr>
          <p:nvPr/>
        </p:nvSpPr>
        <p:spPr bwMode="auto">
          <a:xfrm>
            <a:off x="3395663" y="3765550"/>
            <a:ext cx="7445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vesícula</a:t>
            </a:r>
          </a:p>
        </p:txBody>
      </p:sp>
      <p:sp>
        <p:nvSpPr>
          <p:cNvPr id="88114" name="Rectangle 75"/>
          <p:cNvSpPr>
            <a:spLocks noChangeArrowheads="1"/>
          </p:cNvSpPr>
          <p:nvPr/>
        </p:nvSpPr>
        <p:spPr bwMode="auto">
          <a:xfrm>
            <a:off x="5219700" y="4221163"/>
            <a:ext cx="504825" cy="144462"/>
          </a:xfrm>
          <a:prstGeom prst="rect">
            <a:avLst/>
          </a:prstGeom>
          <a:solidFill>
            <a:srgbClr val="EBE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746" name="Text Box 74"/>
          <p:cNvSpPr txBox="1">
            <a:spLocks noChangeArrowheads="1"/>
          </p:cNvSpPr>
          <p:nvPr/>
        </p:nvSpPr>
        <p:spPr bwMode="auto">
          <a:xfrm>
            <a:off x="5292725" y="4149725"/>
            <a:ext cx="8239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páncreas</a:t>
            </a:r>
          </a:p>
        </p:txBody>
      </p:sp>
      <p:sp>
        <p:nvSpPr>
          <p:cNvPr id="88116" name="Oval 78"/>
          <p:cNvSpPr>
            <a:spLocks noChangeArrowheads="1"/>
          </p:cNvSpPr>
          <p:nvPr/>
        </p:nvSpPr>
        <p:spPr bwMode="auto">
          <a:xfrm rot="-2901987">
            <a:off x="5106194" y="3844131"/>
            <a:ext cx="431800" cy="179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6737" name="Line 65"/>
          <p:cNvSpPr>
            <a:spLocks noChangeShapeType="1"/>
          </p:cNvSpPr>
          <p:nvPr/>
        </p:nvSpPr>
        <p:spPr bwMode="auto">
          <a:xfrm flipH="1" flipV="1">
            <a:off x="5292725" y="3933825"/>
            <a:ext cx="1223963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8118" name="Text Box 4"/>
          <p:cNvSpPr txBox="1">
            <a:spLocks noChangeArrowheads="1"/>
          </p:cNvSpPr>
          <p:nvPr/>
        </p:nvSpPr>
        <p:spPr bwMode="auto">
          <a:xfrm>
            <a:off x="6723031" y="65484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9" grpId="0" animBg="1"/>
      <p:bldP spid="156678" grpId="0" animBg="1"/>
      <p:bldP spid="88092" grpId="0"/>
      <p:bldP spid="156722" grpId="0" animBg="1"/>
      <p:bldP spid="156723" grpId="0"/>
      <p:bldP spid="156726" grpId="0"/>
      <p:bldP spid="88102" grpId="0" animBg="1"/>
      <p:bldP spid="156734" grpId="0"/>
      <p:bldP spid="156736" grpId="0"/>
      <p:bldP spid="156741" grpId="0" animBg="1"/>
      <p:bldP spid="156742" grpId="0" animBg="1"/>
      <p:bldP spid="156744" grpId="0"/>
      <p:bldP spid="156746" grpId="0"/>
      <p:bldP spid="15673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51732" r="10184" b="8325"/>
          <a:stretch>
            <a:fillRect/>
          </a:stretch>
        </p:blipFill>
        <p:spPr bwMode="auto">
          <a:xfrm>
            <a:off x="655638" y="836613"/>
            <a:ext cx="7831137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Rectangle 4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092" name="Rectangle 5"/>
          <p:cNvSpPr>
            <a:spLocks noChangeArrowheads="1"/>
          </p:cNvSpPr>
          <p:nvPr/>
        </p:nvSpPr>
        <p:spPr bwMode="auto">
          <a:xfrm>
            <a:off x="1835150" y="693738"/>
            <a:ext cx="50419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093" name="Rectangle 8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094" name="Rectangle 12"/>
          <p:cNvSpPr>
            <a:spLocks noChangeArrowheads="1"/>
          </p:cNvSpPr>
          <p:nvPr/>
        </p:nvSpPr>
        <p:spPr bwMode="auto">
          <a:xfrm>
            <a:off x="6659563" y="3644900"/>
            <a:ext cx="1873250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7235825" y="1412875"/>
            <a:ext cx="1728788" cy="395288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b="0">
                <a:latin typeface="Comic Sans MS" pitchFamily="66" charset="0"/>
              </a:rPr>
              <a:t>Parasimpático</a:t>
            </a:r>
          </a:p>
        </p:txBody>
      </p:sp>
      <p:sp>
        <p:nvSpPr>
          <p:cNvPr id="157714" name="Text Box 18"/>
          <p:cNvSpPr txBox="1">
            <a:spLocks noChangeArrowheads="1"/>
          </p:cNvSpPr>
          <p:nvPr/>
        </p:nvSpPr>
        <p:spPr bwMode="auto">
          <a:xfrm>
            <a:off x="395288" y="333375"/>
            <a:ext cx="1377950" cy="4254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Simpático</a:t>
            </a:r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>
            <a:off x="4613275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9098" name="Rectangle 23"/>
          <p:cNvSpPr>
            <a:spLocks noChangeArrowheads="1"/>
          </p:cNvSpPr>
          <p:nvPr/>
        </p:nvSpPr>
        <p:spPr bwMode="auto">
          <a:xfrm>
            <a:off x="468313" y="3429000"/>
            <a:ext cx="1727200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VE" sz="1400" b="0">
              <a:latin typeface="Comic Sans MS" pitchFamily="66" charset="0"/>
            </a:endParaRPr>
          </a:p>
        </p:txBody>
      </p:sp>
      <p:sp>
        <p:nvSpPr>
          <p:cNvPr id="89099" name="Rectangle 24"/>
          <p:cNvSpPr>
            <a:spLocks noChangeArrowheads="1"/>
          </p:cNvSpPr>
          <p:nvPr/>
        </p:nvSpPr>
        <p:spPr bwMode="auto">
          <a:xfrm>
            <a:off x="2411413" y="981075"/>
            <a:ext cx="32400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0" name="Rectangle 26"/>
          <p:cNvSpPr>
            <a:spLocks noChangeArrowheads="1"/>
          </p:cNvSpPr>
          <p:nvPr/>
        </p:nvSpPr>
        <p:spPr bwMode="auto">
          <a:xfrm>
            <a:off x="5580063" y="9810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1" name="Rectangle 27"/>
          <p:cNvSpPr>
            <a:spLocks noChangeArrowheads="1"/>
          </p:cNvSpPr>
          <p:nvPr/>
        </p:nvSpPr>
        <p:spPr bwMode="auto">
          <a:xfrm>
            <a:off x="1116013" y="2852738"/>
            <a:ext cx="9350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2" name="Oval 29"/>
          <p:cNvSpPr>
            <a:spLocks noChangeArrowheads="1"/>
          </p:cNvSpPr>
          <p:nvPr/>
        </p:nvSpPr>
        <p:spPr bwMode="auto">
          <a:xfrm>
            <a:off x="2051050" y="1628775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3" name="Oval 30"/>
          <p:cNvSpPr>
            <a:spLocks noChangeArrowheads="1"/>
          </p:cNvSpPr>
          <p:nvPr/>
        </p:nvSpPr>
        <p:spPr bwMode="auto">
          <a:xfrm>
            <a:off x="2124075" y="2133600"/>
            <a:ext cx="3603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4" name="Rectangle 31"/>
          <p:cNvSpPr>
            <a:spLocks noChangeArrowheads="1"/>
          </p:cNvSpPr>
          <p:nvPr/>
        </p:nvSpPr>
        <p:spPr bwMode="auto">
          <a:xfrm>
            <a:off x="2989263" y="1700213"/>
            <a:ext cx="27352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5" name="Oval 32"/>
          <p:cNvSpPr>
            <a:spLocks noChangeArrowheads="1"/>
          </p:cNvSpPr>
          <p:nvPr/>
        </p:nvSpPr>
        <p:spPr bwMode="auto">
          <a:xfrm>
            <a:off x="5580063" y="1268413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6" name="Rectangle 33"/>
          <p:cNvSpPr>
            <a:spLocks noChangeArrowheads="1"/>
          </p:cNvSpPr>
          <p:nvPr/>
        </p:nvSpPr>
        <p:spPr bwMode="auto">
          <a:xfrm>
            <a:off x="4067175" y="2205038"/>
            <a:ext cx="21605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7" name="Oval 34"/>
          <p:cNvSpPr>
            <a:spLocks noChangeArrowheads="1"/>
          </p:cNvSpPr>
          <p:nvPr/>
        </p:nvSpPr>
        <p:spPr bwMode="auto">
          <a:xfrm>
            <a:off x="5724525" y="20605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08" name="Rectangle 35"/>
          <p:cNvSpPr>
            <a:spLocks noChangeArrowheads="1"/>
          </p:cNvSpPr>
          <p:nvPr/>
        </p:nvSpPr>
        <p:spPr bwMode="auto">
          <a:xfrm>
            <a:off x="6877050" y="198913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33" name="Text Box 37"/>
          <p:cNvSpPr txBox="1">
            <a:spLocks noChangeArrowheads="1"/>
          </p:cNvSpPr>
          <p:nvPr/>
        </p:nvSpPr>
        <p:spPr bwMode="auto">
          <a:xfrm>
            <a:off x="6732588" y="1844675"/>
            <a:ext cx="7350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colon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distal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recto</a:t>
            </a:r>
          </a:p>
        </p:txBody>
      </p:sp>
      <p:sp>
        <p:nvSpPr>
          <p:cNvPr id="89110" name="Rectangle 38"/>
          <p:cNvSpPr>
            <a:spLocks noChangeArrowheads="1"/>
          </p:cNvSpPr>
          <p:nvPr/>
        </p:nvSpPr>
        <p:spPr bwMode="auto">
          <a:xfrm>
            <a:off x="6732588" y="3213100"/>
            <a:ext cx="12239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35" name="Text Box 39"/>
          <p:cNvSpPr txBox="1">
            <a:spLocks noChangeArrowheads="1"/>
          </p:cNvSpPr>
          <p:nvPr/>
        </p:nvSpPr>
        <p:spPr bwMode="auto">
          <a:xfrm>
            <a:off x="6877050" y="3141663"/>
            <a:ext cx="12842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n. </a:t>
            </a:r>
            <a:r>
              <a:rPr lang="es-ES" altLang="es-VE" sz="1400" dirty="0" err="1">
                <a:latin typeface="Comic Sans MS" pitchFamily="66" charset="0"/>
              </a:rPr>
              <a:t>esplácnico</a:t>
            </a:r>
            <a:endParaRPr lang="es-ES" altLang="es-VE" sz="1400" dirty="0"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 pélvico</a:t>
            </a:r>
          </a:p>
        </p:txBody>
      </p:sp>
      <p:sp>
        <p:nvSpPr>
          <p:cNvPr id="89112" name="Rectangle 40"/>
          <p:cNvSpPr>
            <a:spLocks noChangeArrowheads="1"/>
          </p:cNvSpPr>
          <p:nvPr/>
        </p:nvSpPr>
        <p:spPr bwMode="auto">
          <a:xfrm>
            <a:off x="3348038" y="2708275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37" name="Text Box 41"/>
          <p:cNvSpPr txBox="1">
            <a:spLocks noChangeArrowheads="1"/>
          </p:cNvSpPr>
          <p:nvPr/>
        </p:nvSpPr>
        <p:spPr bwMode="auto">
          <a:xfrm>
            <a:off x="3152775" y="2636838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 err="1">
                <a:latin typeface="Comic Sans MS" pitchFamily="66" charset="0"/>
              </a:rPr>
              <a:t>detrusor</a:t>
            </a:r>
            <a:endParaRPr lang="es-ES" altLang="es-VE" sz="1400" dirty="0">
              <a:latin typeface="Comic Sans MS" pitchFamily="66" charset="0"/>
            </a:endParaRPr>
          </a:p>
        </p:txBody>
      </p:sp>
      <p:sp>
        <p:nvSpPr>
          <p:cNvPr id="89114" name="Rectangle 42"/>
          <p:cNvSpPr>
            <a:spLocks noChangeArrowheads="1"/>
          </p:cNvSpPr>
          <p:nvPr/>
        </p:nvSpPr>
        <p:spPr bwMode="auto">
          <a:xfrm>
            <a:off x="4427538" y="3068638"/>
            <a:ext cx="865187" cy="215900"/>
          </a:xfrm>
          <a:prstGeom prst="rect">
            <a:avLst/>
          </a:prstGeom>
          <a:solidFill>
            <a:srgbClr val="E31C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15" name="Text Box 43"/>
          <p:cNvSpPr txBox="1">
            <a:spLocks noChangeArrowheads="1"/>
          </p:cNvSpPr>
          <p:nvPr/>
        </p:nvSpPr>
        <p:spPr bwMode="auto">
          <a:xfrm>
            <a:off x="4427537" y="2997200"/>
            <a:ext cx="936625" cy="338554"/>
          </a:xfrm>
          <a:prstGeom prst="rect">
            <a:avLst/>
          </a:prstGeom>
          <a:solidFill>
            <a:srgbClr val="FF373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 dirty="0">
                <a:latin typeface="Comic Sans MS" pitchFamily="66" charset="0"/>
              </a:rPr>
              <a:t>vejiga</a:t>
            </a:r>
          </a:p>
        </p:txBody>
      </p:sp>
      <p:sp>
        <p:nvSpPr>
          <p:cNvPr id="89116" name="Rectangle 44"/>
          <p:cNvSpPr>
            <a:spLocks noChangeArrowheads="1"/>
          </p:cNvSpPr>
          <p:nvPr/>
        </p:nvSpPr>
        <p:spPr bwMode="auto">
          <a:xfrm>
            <a:off x="5364163" y="5589588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41" name="Text Box 45"/>
          <p:cNvSpPr txBox="1">
            <a:spLocks noChangeArrowheads="1"/>
          </p:cNvSpPr>
          <p:nvPr/>
        </p:nvSpPr>
        <p:spPr bwMode="auto">
          <a:xfrm>
            <a:off x="5292725" y="5373688"/>
            <a:ext cx="1101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Cuerpos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cavernosos</a:t>
            </a:r>
          </a:p>
        </p:txBody>
      </p:sp>
      <p:sp>
        <p:nvSpPr>
          <p:cNvPr id="89118" name="Rectangle 47"/>
          <p:cNvSpPr>
            <a:spLocks noChangeArrowheads="1"/>
          </p:cNvSpPr>
          <p:nvPr/>
        </p:nvSpPr>
        <p:spPr bwMode="auto">
          <a:xfrm>
            <a:off x="3492500" y="5589588"/>
            <a:ext cx="9350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44" name="Text Box 48"/>
          <p:cNvSpPr txBox="1">
            <a:spLocks noChangeArrowheads="1"/>
          </p:cNvSpPr>
          <p:nvPr/>
        </p:nvSpPr>
        <p:spPr bwMode="auto">
          <a:xfrm>
            <a:off x="2627313" y="4221163"/>
            <a:ext cx="796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Conducto </a:t>
            </a:r>
          </a:p>
          <a:p>
            <a:pPr algn="l">
              <a:defRPr/>
            </a:pPr>
            <a:r>
              <a:rPr lang="es-ES" altLang="es-VE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deferente</a:t>
            </a:r>
          </a:p>
        </p:txBody>
      </p:sp>
      <p:sp>
        <p:nvSpPr>
          <p:cNvPr id="89120" name="Rectangle 49"/>
          <p:cNvSpPr>
            <a:spLocks noChangeArrowheads="1"/>
          </p:cNvSpPr>
          <p:nvPr/>
        </p:nvSpPr>
        <p:spPr bwMode="auto">
          <a:xfrm>
            <a:off x="3565525" y="4005263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7746" name="Text Box 50"/>
          <p:cNvSpPr txBox="1">
            <a:spLocks noChangeArrowheads="1"/>
          </p:cNvSpPr>
          <p:nvPr/>
        </p:nvSpPr>
        <p:spPr bwMode="auto">
          <a:xfrm>
            <a:off x="3779838" y="4005263"/>
            <a:ext cx="825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E. Uretral</a:t>
            </a:r>
          </a:p>
          <a:p>
            <a:pPr algn="l">
              <a:defRPr/>
            </a:pPr>
            <a:r>
              <a:rPr lang="es-ES" altLang="es-VE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</a:p>
        </p:txBody>
      </p:sp>
      <p:sp>
        <p:nvSpPr>
          <p:cNvPr id="89122" name="Text Box 21"/>
          <p:cNvSpPr txBox="1">
            <a:spLocks noChangeArrowheads="1"/>
          </p:cNvSpPr>
          <p:nvPr/>
        </p:nvSpPr>
        <p:spPr bwMode="auto">
          <a:xfrm>
            <a:off x="3128257" y="524203"/>
            <a:ext cx="2807179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800" b="0" dirty="0" smtClean="0">
                <a:latin typeface="Comic Sans MS" pitchFamily="66" charset="0"/>
              </a:rPr>
              <a:t>Abdomen-Pelvis</a:t>
            </a:r>
            <a:endParaRPr lang="es-ES_tradnl" altLang="es-VE" sz="2800" b="0" dirty="0">
              <a:latin typeface="Comic Sans MS" pitchFamily="66" charset="0"/>
            </a:endParaRPr>
          </a:p>
        </p:txBody>
      </p:sp>
      <p:sp>
        <p:nvSpPr>
          <p:cNvPr id="89123" name="Text Box 52"/>
          <p:cNvSpPr txBox="1">
            <a:spLocks noChangeArrowheads="1"/>
          </p:cNvSpPr>
          <p:nvPr/>
        </p:nvSpPr>
        <p:spPr bwMode="auto">
          <a:xfrm>
            <a:off x="323850" y="2924175"/>
            <a:ext cx="1122363" cy="304800"/>
          </a:xfrm>
          <a:prstGeom prst="rect">
            <a:avLst/>
          </a:prstGeom>
          <a:solidFill>
            <a:srgbClr val="FFBD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T12-L1,L3</a:t>
            </a:r>
          </a:p>
        </p:txBody>
      </p:sp>
      <p:sp>
        <p:nvSpPr>
          <p:cNvPr id="89124" name="Rectangle 53"/>
          <p:cNvSpPr>
            <a:spLocks noChangeArrowheads="1"/>
          </p:cNvSpPr>
          <p:nvPr/>
        </p:nvSpPr>
        <p:spPr bwMode="auto">
          <a:xfrm>
            <a:off x="6011863" y="4292600"/>
            <a:ext cx="2808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>
                <a:latin typeface="Comic Sans MS" pitchFamily="66" charset="0"/>
              </a:rPr>
              <a:t>Tomado de: Shen H. The autonomic nervous system. Memocharts Pharmacology. An integrated minireview. Minireview LLC, Stow, 2004.</a:t>
            </a:r>
            <a:endParaRPr lang="es-ES" altLang="es-VE" sz="1000" b="0">
              <a:latin typeface="Comic Sans MS" pitchFamily="66" charset="0"/>
            </a:endParaRPr>
          </a:p>
        </p:txBody>
      </p:sp>
      <p:sp>
        <p:nvSpPr>
          <p:cNvPr id="89125" name="Text Box 54"/>
          <p:cNvSpPr txBox="1">
            <a:spLocks noChangeArrowheads="1"/>
          </p:cNvSpPr>
          <p:nvPr/>
        </p:nvSpPr>
        <p:spPr bwMode="auto">
          <a:xfrm>
            <a:off x="7451725" y="333375"/>
            <a:ext cx="1427163" cy="5461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Visceral</a:t>
            </a:r>
          </a:p>
        </p:txBody>
      </p:sp>
      <p:sp>
        <p:nvSpPr>
          <p:cNvPr id="89126" name="Line 55"/>
          <p:cNvSpPr>
            <a:spLocks noChangeShapeType="1"/>
          </p:cNvSpPr>
          <p:nvPr/>
        </p:nvSpPr>
        <p:spPr bwMode="auto">
          <a:xfrm>
            <a:off x="8388350" y="2133600"/>
            <a:ext cx="0" cy="5032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52" name="Text Box 56"/>
          <p:cNvSpPr txBox="1">
            <a:spLocks noChangeArrowheads="1"/>
          </p:cNvSpPr>
          <p:nvPr/>
        </p:nvSpPr>
        <p:spPr bwMode="auto">
          <a:xfrm>
            <a:off x="1187450" y="3429000"/>
            <a:ext cx="1273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g. mesentérico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inferior</a:t>
            </a:r>
          </a:p>
        </p:txBody>
      </p:sp>
      <p:sp>
        <p:nvSpPr>
          <p:cNvPr id="157755" name="Text Box 59"/>
          <p:cNvSpPr txBox="1">
            <a:spLocks noChangeArrowheads="1"/>
          </p:cNvSpPr>
          <p:nvPr/>
        </p:nvSpPr>
        <p:spPr bwMode="auto">
          <a:xfrm>
            <a:off x="1908175" y="5734050"/>
            <a:ext cx="636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400" dirty="0">
                <a:latin typeface="Comic Sans MS" pitchFamily="66" charset="0"/>
              </a:rPr>
              <a:t>útero</a:t>
            </a:r>
          </a:p>
        </p:txBody>
      </p:sp>
      <p:sp>
        <p:nvSpPr>
          <p:cNvPr id="89129" name="Rectangle 60"/>
          <p:cNvSpPr>
            <a:spLocks noChangeArrowheads="1"/>
          </p:cNvSpPr>
          <p:nvPr/>
        </p:nvSpPr>
        <p:spPr bwMode="auto">
          <a:xfrm>
            <a:off x="2843213" y="573405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89130" name="Text Box 62"/>
          <p:cNvSpPr txBox="1">
            <a:spLocks noChangeArrowheads="1"/>
          </p:cNvSpPr>
          <p:nvPr/>
        </p:nvSpPr>
        <p:spPr bwMode="auto">
          <a:xfrm>
            <a:off x="2056607" y="1381919"/>
            <a:ext cx="1339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g. mesentérico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 dirty="0">
                <a:latin typeface="Comic Sans MS" pitchFamily="66" charset="0"/>
              </a:rPr>
              <a:t>superior</a:t>
            </a:r>
          </a:p>
        </p:txBody>
      </p:sp>
      <p:sp>
        <p:nvSpPr>
          <p:cNvPr id="157759" name="Line 63"/>
          <p:cNvSpPr>
            <a:spLocks noChangeShapeType="1"/>
          </p:cNvSpPr>
          <p:nvPr/>
        </p:nvSpPr>
        <p:spPr bwMode="auto">
          <a:xfrm flipV="1">
            <a:off x="1908175" y="2492375"/>
            <a:ext cx="28733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9132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2014</a:t>
            </a:r>
            <a:endParaRPr lang="es-ES" altLang="es-VE" sz="14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2" grpId="0" animBg="1"/>
      <p:bldP spid="157714" grpId="0" animBg="1"/>
      <p:bldP spid="157733" grpId="0"/>
      <p:bldP spid="157735" grpId="0"/>
      <p:bldP spid="157737" grpId="0"/>
      <p:bldP spid="89115" grpId="0" animBg="1"/>
      <p:bldP spid="157741" grpId="0"/>
      <p:bldP spid="157744" grpId="0"/>
      <p:bldP spid="157746" grpId="0"/>
      <p:bldP spid="89123" grpId="0" animBg="1"/>
      <p:bldP spid="157752" grpId="0"/>
      <p:bldP spid="157755" grpId="0"/>
      <p:bldP spid="89130" grpId="0"/>
      <p:bldP spid="157759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SNA chart h"/>
          <p:cNvPicPr>
            <a:picLocks noChangeAspect="1" noChangeArrowheads="1"/>
          </p:cNvPicPr>
          <p:nvPr/>
        </p:nvPicPr>
        <p:blipFill>
          <a:blip r:embed="rId2">
            <a:lum bright="-42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35132" r="70711" b="14264"/>
          <a:stretch>
            <a:fillRect/>
          </a:stretch>
        </p:blipFill>
        <p:spPr bwMode="auto">
          <a:xfrm>
            <a:off x="3203575" y="0"/>
            <a:ext cx="2447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5" name="Rectangle 4"/>
          <p:cNvSpPr>
            <a:spLocks noChangeArrowheads="1"/>
          </p:cNvSpPr>
          <p:nvPr/>
        </p:nvSpPr>
        <p:spPr bwMode="auto">
          <a:xfrm>
            <a:off x="8388350" y="1196975"/>
            <a:ext cx="2159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16" name="Rectangle 6"/>
          <p:cNvSpPr>
            <a:spLocks noChangeArrowheads="1"/>
          </p:cNvSpPr>
          <p:nvPr/>
        </p:nvSpPr>
        <p:spPr bwMode="auto">
          <a:xfrm>
            <a:off x="6732588" y="693738"/>
            <a:ext cx="935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17" name="Rectangle 7"/>
          <p:cNvSpPr>
            <a:spLocks noChangeArrowheads="1"/>
          </p:cNvSpPr>
          <p:nvPr/>
        </p:nvSpPr>
        <p:spPr bwMode="auto">
          <a:xfrm>
            <a:off x="6659563" y="3644900"/>
            <a:ext cx="1873250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1630363" y="7953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0119" name="Rectangle 15"/>
          <p:cNvSpPr>
            <a:spLocks noChangeArrowheads="1"/>
          </p:cNvSpPr>
          <p:nvPr/>
        </p:nvSpPr>
        <p:spPr bwMode="auto">
          <a:xfrm>
            <a:off x="5580063" y="9810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20" name="Rectangle 16"/>
          <p:cNvSpPr>
            <a:spLocks noChangeArrowheads="1"/>
          </p:cNvSpPr>
          <p:nvPr/>
        </p:nvSpPr>
        <p:spPr bwMode="auto">
          <a:xfrm>
            <a:off x="4859338" y="0"/>
            <a:ext cx="1008062" cy="4652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21" name="Oval 17"/>
          <p:cNvSpPr>
            <a:spLocks noChangeArrowheads="1"/>
          </p:cNvSpPr>
          <p:nvPr/>
        </p:nvSpPr>
        <p:spPr bwMode="auto">
          <a:xfrm>
            <a:off x="4714875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158738" name="Text Box 18"/>
          <p:cNvSpPr txBox="1">
            <a:spLocks noChangeArrowheads="1"/>
          </p:cNvSpPr>
          <p:nvPr/>
        </p:nvSpPr>
        <p:spPr bwMode="auto">
          <a:xfrm>
            <a:off x="1187450" y="4221163"/>
            <a:ext cx="2293938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>
                <a:solidFill>
                  <a:srgbClr val="CC0000"/>
                </a:solidFill>
                <a:latin typeface="Comic Sans MS" pitchFamily="66" charset="0"/>
              </a:rPr>
              <a:t>F. adrenérgicas</a:t>
            </a:r>
            <a:r>
              <a:rPr lang="es-ES" altLang="es-VE" sz="1600">
                <a:solidFill>
                  <a:srgbClr val="CC0000"/>
                </a:solidFill>
                <a:latin typeface="Comic Sans MS" pitchFamily="66" charset="0"/>
              </a:rPr>
              <a:t> </a:t>
            </a:r>
            <a:r>
              <a:rPr lang="es-ES" altLang="es-VE" sz="1600">
                <a:latin typeface="Comic Sans MS" pitchFamily="66" charset="0"/>
              </a:rPr>
              <a:t>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vasos y m.piloerector</a:t>
            </a:r>
          </a:p>
        </p:txBody>
      </p:sp>
      <p:sp>
        <p:nvSpPr>
          <p:cNvPr id="158739" name="Rectangle 19"/>
          <p:cNvSpPr>
            <a:spLocks noChangeArrowheads="1"/>
          </p:cNvSpPr>
          <p:nvPr/>
        </p:nvSpPr>
        <p:spPr bwMode="auto">
          <a:xfrm>
            <a:off x="1187450" y="4868863"/>
            <a:ext cx="201612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>
                <a:solidFill>
                  <a:srgbClr val="0000FF"/>
                </a:solidFill>
                <a:latin typeface="Comic Sans MS" pitchFamily="66" charset="0"/>
              </a:rPr>
              <a:t>F. colinérgicas</a:t>
            </a:r>
            <a:r>
              <a:rPr lang="es-ES" altLang="es-VE" sz="160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s-ES" altLang="es-VE" sz="1600">
                <a:latin typeface="Comic Sans MS" pitchFamily="66" charset="0"/>
              </a:rPr>
              <a:t>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gl. sudoríparas 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ciertos vasos</a:t>
            </a:r>
          </a:p>
        </p:txBody>
      </p:sp>
      <p:sp>
        <p:nvSpPr>
          <p:cNvPr id="90124" name="Rectangle 20"/>
          <p:cNvSpPr>
            <a:spLocks noChangeArrowheads="1"/>
          </p:cNvSpPr>
          <p:nvPr/>
        </p:nvSpPr>
        <p:spPr bwMode="auto">
          <a:xfrm>
            <a:off x="3348038" y="0"/>
            <a:ext cx="360362" cy="4076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25" name="Rectangle 21"/>
          <p:cNvSpPr>
            <a:spLocks noChangeArrowheads="1"/>
          </p:cNvSpPr>
          <p:nvPr/>
        </p:nvSpPr>
        <p:spPr bwMode="auto">
          <a:xfrm>
            <a:off x="3276600" y="6597650"/>
            <a:ext cx="2519363" cy="1889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26" name="Text Box 22"/>
          <p:cNvSpPr txBox="1">
            <a:spLocks noChangeArrowheads="1"/>
          </p:cNvSpPr>
          <p:nvPr/>
        </p:nvSpPr>
        <p:spPr bwMode="auto">
          <a:xfrm>
            <a:off x="2627313" y="6165850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arteriola</a:t>
            </a:r>
          </a:p>
        </p:txBody>
      </p:sp>
      <p:sp>
        <p:nvSpPr>
          <p:cNvPr id="90127" name="Text Box 23"/>
          <p:cNvSpPr txBox="1">
            <a:spLocks noChangeArrowheads="1"/>
          </p:cNvSpPr>
          <p:nvPr/>
        </p:nvSpPr>
        <p:spPr bwMode="auto">
          <a:xfrm>
            <a:off x="3563938" y="6524625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m. piloerector</a:t>
            </a:r>
          </a:p>
        </p:txBody>
      </p:sp>
      <p:sp>
        <p:nvSpPr>
          <p:cNvPr id="90128" name="Text Box 24"/>
          <p:cNvSpPr txBox="1">
            <a:spLocks noChangeArrowheads="1"/>
          </p:cNvSpPr>
          <p:nvPr/>
        </p:nvSpPr>
        <p:spPr bwMode="auto">
          <a:xfrm>
            <a:off x="5076825" y="6508750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g. sudorípara</a:t>
            </a:r>
          </a:p>
        </p:txBody>
      </p:sp>
      <p:sp>
        <p:nvSpPr>
          <p:cNvPr id="90129" name="Line 25"/>
          <p:cNvSpPr>
            <a:spLocks noChangeShapeType="1"/>
          </p:cNvSpPr>
          <p:nvPr/>
        </p:nvSpPr>
        <p:spPr bwMode="auto">
          <a:xfrm flipH="1" flipV="1">
            <a:off x="4067175" y="5805488"/>
            <a:ext cx="217488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0130" name="Line 26"/>
          <p:cNvSpPr>
            <a:spLocks noChangeShapeType="1"/>
          </p:cNvSpPr>
          <p:nvPr/>
        </p:nvSpPr>
        <p:spPr bwMode="auto">
          <a:xfrm flipV="1">
            <a:off x="5364163" y="616585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0131" name="Line 27"/>
          <p:cNvSpPr>
            <a:spLocks noChangeShapeType="1"/>
          </p:cNvSpPr>
          <p:nvPr/>
        </p:nvSpPr>
        <p:spPr bwMode="auto">
          <a:xfrm>
            <a:off x="3492500" y="6308725"/>
            <a:ext cx="14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0132" name="Rectangle 28"/>
          <p:cNvSpPr>
            <a:spLocks noChangeArrowheads="1"/>
          </p:cNvSpPr>
          <p:nvPr/>
        </p:nvSpPr>
        <p:spPr bwMode="auto">
          <a:xfrm>
            <a:off x="4140200" y="4868863"/>
            <a:ext cx="2873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0133" name="Text Box 29"/>
          <p:cNvSpPr txBox="1">
            <a:spLocks noChangeArrowheads="1"/>
          </p:cNvSpPr>
          <p:nvPr/>
        </p:nvSpPr>
        <p:spPr bwMode="auto">
          <a:xfrm>
            <a:off x="4052888" y="4724400"/>
            <a:ext cx="522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400">
                <a:latin typeface="Comic Sans MS" pitchFamily="66" charset="0"/>
              </a:rPr>
              <a:t>pelo</a:t>
            </a:r>
          </a:p>
        </p:txBody>
      </p:sp>
      <p:sp>
        <p:nvSpPr>
          <p:cNvPr id="90134" name="Text Box 31"/>
          <p:cNvSpPr txBox="1">
            <a:spLocks noChangeArrowheads="1"/>
          </p:cNvSpPr>
          <p:nvPr/>
        </p:nvSpPr>
        <p:spPr bwMode="auto">
          <a:xfrm>
            <a:off x="5076825" y="1412875"/>
            <a:ext cx="895350" cy="369888"/>
          </a:xfrm>
          <a:prstGeom prst="rect">
            <a:avLst/>
          </a:prstGeom>
          <a:solidFill>
            <a:srgbClr val="FFC9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VE" sz="1800">
                <a:latin typeface="Comic Sans MS" pitchFamily="66" charset="0"/>
              </a:rPr>
              <a:t>T1-L3</a:t>
            </a:r>
          </a:p>
        </p:txBody>
      </p:sp>
      <p:sp>
        <p:nvSpPr>
          <p:cNvPr id="90135" name="Rectangle 32"/>
          <p:cNvSpPr>
            <a:spLocks noChangeArrowheads="1"/>
          </p:cNvSpPr>
          <p:nvPr/>
        </p:nvSpPr>
        <p:spPr bwMode="auto">
          <a:xfrm>
            <a:off x="6011863" y="5661025"/>
            <a:ext cx="2808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VE" sz="1000" b="0">
                <a:latin typeface="Comic Sans MS" pitchFamily="66" charset="0"/>
              </a:rPr>
              <a:t>Tomado de: Shen H. The autonomic nervous system. Memocharts Pharmacology. An integrated minireview. Minireview LLC, Stow, 2004.</a:t>
            </a:r>
            <a:endParaRPr lang="es-ES" altLang="es-VE" sz="1000" b="0">
              <a:latin typeface="Comic Sans MS" pitchFamily="66" charset="0"/>
            </a:endParaRPr>
          </a:p>
        </p:txBody>
      </p:sp>
      <p:sp>
        <p:nvSpPr>
          <p:cNvPr id="90136" name="Text Box 33"/>
          <p:cNvSpPr txBox="1">
            <a:spLocks noChangeArrowheads="1"/>
          </p:cNvSpPr>
          <p:nvPr/>
        </p:nvSpPr>
        <p:spPr bwMode="auto">
          <a:xfrm>
            <a:off x="7092950" y="404813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90137" name="Text Box 12"/>
          <p:cNvSpPr txBox="1">
            <a:spLocks noChangeArrowheads="1"/>
          </p:cNvSpPr>
          <p:nvPr/>
        </p:nvSpPr>
        <p:spPr bwMode="auto">
          <a:xfrm>
            <a:off x="611188" y="765175"/>
            <a:ext cx="935037" cy="60801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b="0">
                <a:latin typeface="Comic Sans MS" pitchFamily="66" charset="0"/>
              </a:rPr>
              <a:t>Piel</a:t>
            </a: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611188" y="1557338"/>
            <a:ext cx="2606675" cy="730250"/>
          </a:xfrm>
          <a:prstGeom prst="rect">
            <a:avLst/>
          </a:prstGeom>
          <a:solidFill>
            <a:srgbClr val="FECE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>
                <a:latin typeface="Comic Sans MS" pitchFamily="66" charset="0"/>
              </a:rPr>
              <a:t>Inervación eferente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2000" b="0" u="sng">
                <a:latin typeface="Comic Sans MS" pitchFamily="66" charset="0"/>
              </a:rPr>
              <a:t>sólo</a:t>
            </a:r>
            <a:r>
              <a:rPr lang="es-ES_tradnl" altLang="es-VE" sz="2000" b="0">
                <a:latin typeface="Comic Sans MS" pitchFamily="66" charset="0"/>
              </a:rPr>
              <a:t> Simpática</a:t>
            </a:r>
          </a:p>
        </p:txBody>
      </p:sp>
      <p:sp>
        <p:nvSpPr>
          <p:cNvPr id="90139" name="Line 35"/>
          <p:cNvSpPr>
            <a:spLocks noChangeShapeType="1"/>
          </p:cNvSpPr>
          <p:nvPr/>
        </p:nvSpPr>
        <p:spPr bwMode="auto">
          <a:xfrm>
            <a:off x="4932363" y="188913"/>
            <a:ext cx="0" cy="27368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0140" name="Text Box 36"/>
          <p:cNvSpPr txBox="1">
            <a:spLocks noChangeArrowheads="1"/>
          </p:cNvSpPr>
          <p:nvPr/>
        </p:nvSpPr>
        <p:spPr bwMode="auto">
          <a:xfrm>
            <a:off x="5003800" y="4724400"/>
            <a:ext cx="5794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200">
                <a:latin typeface="Comic Sans MS" pitchFamily="66" charset="0"/>
              </a:rPr>
              <a:t>sudor</a:t>
            </a:r>
          </a:p>
        </p:txBody>
      </p:sp>
      <p:sp>
        <p:nvSpPr>
          <p:cNvPr id="9014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38" grpId="0"/>
      <p:bldP spid="158739" grpId="0"/>
      <p:bldP spid="158729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4" descr="brazo efenrente autonomo Fox 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r="4701" b="2864"/>
          <a:stretch>
            <a:fillRect/>
          </a:stretch>
        </p:blipFill>
        <p:spPr bwMode="auto">
          <a:xfrm>
            <a:off x="1493838" y="0"/>
            <a:ext cx="6248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Text Box 5"/>
          <p:cNvSpPr txBox="1">
            <a:spLocks noChangeArrowheads="1"/>
          </p:cNvSpPr>
          <p:nvPr/>
        </p:nvSpPr>
        <p:spPr bwMode="auto">
          <a:xfrm>
            <a:off x="468313" y="5829300"/>
            <a:ext cx="12588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>
                <a:latin typeface="Comic Sans MS" pitchFamily="66" charset="0"/>
              </a:rPr>
              <a:t>S.I. Fox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i="1">
                <a:latin typeface="Comic Sans MS" pitchFamily="66" charset="0"/>
              </a:rPr>
              <a:t>Human Physiology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>
                <a:latin typeface="Comic Sans MS" pitchFamily="66" charset="0"/>
              </a:rPr>
              <a:t>2008.</a:t>
            </a:r>
          </a:p>
        </p:txBody>
      </p:sp>
      <p:sp>
        <p:nvSpPr>
          <p:cNvPr id="91140" name="Rectangle 7"/>
          <p:cNvSpPr>
            <a:spLocks noChangeArrowheads="1"/>
          </p:cNvSpPr>
          <p:nvPr/>
        </p:nvSpPr>
        <p:spPr bwMode="auto">
          <a:xfrm>
            <a:off x="2339975" y="5661025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41" name="Text Box 8"/>
          <p:cNvSpPr txBox="1">
            <a:spLocks noChangeArrowheads="1"/>
          </p:cNvSpPr>
          <p:nvPr/>
        </p:nvSpPr>
        <p:spPr bwMode="auto">
          <a:xfrm>
            <a:off x="2339975" y="5589588"/>
            <a:ext cx="8763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Nervios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pélvicos</a:t>
            </a:r>
          </a:p>
        </p:txBody>
      </p:sp>
      <p:sp>
        <p:nvSpPr>
          <p:cNvPr id="91142" name="Rectangle 9"/>
          <p:cNvSpPr>
            <a:spLocks noChangeArrowheads="1"/>
          </p:cNvSpPr>
          <p:nvPr/>
        </p:nvSpPr>
        <p:spPr bwMode="auto">
          <a:xfrm>
            <a:off x="3419475" y="5084763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43" name="Text Box 10"/>
          <p:cNvSpPr txBox="1">
            <a:spLocks noChangeArrowheads="1"/>
          </p:cNvSpPr>
          <p:nvPr/>
        </p:nvSpPr>
        <p:spPr bwMode="auto">
          <a:xfrm>
            <a:off x="3132138" y="5013325"/>
            <a:ext cx="1081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mesent.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inf.</a:t>
            </a:r>
          </a:p>
        </p:txBody>
      </p:sp>
      <p:sp>
        <p:nvSpPr>
          <p:cNvPr id="91144" name="Rectangle 11"/>
          <p:cNvSpPr>
            <a:spLocks noChangeArrowheads="1"/>
          </p:cNvSpPr>
          <p:nvPr/>
        </p:nvSpPr>
        <p:spPr bwMode="auto">
          <a:xfrm>
            <a:off x="3419475" y="3933825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45" name="Text Box 12"/>
          <p:cNvSpPr txBox="1">
            <a:spLocks noChangeArrowheads="1"/>
          </p:cNvSpPr>
          <p:nvPr/>
        </p:nvSpPr>
        <p:spPr bwMode="auto">
          <a:xfrm>
            <a:off x="3243263" y="3933825"/>
            <a:ext cx="96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mesent.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sup.</a:t>
            </a:r>
          </a:p>
        </p:txBody>
      </p:sp>
      <p:sp>
        <p:nvSpPr>
          <p:cNvPr id="91146" name="Rectangle 13"/>
          <p:cNvSpPr>
            <a:spLocks noChangeArrowheads="1"/>
          </p:cNvSpPr>
          <p:nvPr/>
        </p:nvSpPr>
        <p:spPr bwMode="auto">
          <a:xfrm>
            <a:off x="2987675" y="3573463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47" name="Text Box 14"/>
          <p:cNvSpPr txBox="1">
            <a:spLocks noChangeArrowheads="1"/>
          </p:cNvSpPr>
          <p:nvPr/>
        </p:nvSpPr>
        <p:spPr bwMode="auto">
          <a:xfrm>
            <a:off x="2916238" y="3429000"/>
            <a:ext cx="957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Esplácnico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menor</a:t>
            </a:r>
          </a:p>
        </p:txBody>
      </p:sp>
      <p:sp>
        <p:nvSpPr>
          <p:cNvPr id="91148" name="Rectangle 15"/>
          <p:cNvSpPr>
            <a:spLocks noChangeArrowheads="1"/>
          </p:cNvSpPr>
          <p:nvPr/>
        </p:nvSpPr>
        <p:spPr bwMode="auto">
          <a:xfrm>
            <a:off x="2987675" y="2924175"/>
            <a:ext cx="10080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49" name="Rectangle 16"/>
          <p:cNvSpPr>
            <a:spLocks noChangeArrowheads="1"/>
          </p:cNvSpPr>
          <p:nvPr/>
        </p:nvSpPr>
        <p:spPr bwMode="auto">
          <a:xfrm>
            <a:off x="2987675" y="3068638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0" name="Text Box 17"/>
          <p:cNvSpPr txBox="1">
            <a:spLocks noChangeArrowheads="1"/>
          </p:cNvSpPr>
          <p:nvPr/>
        </p:nvSpPr>
        <p:spPr bwMode="auto">
          <a:xfrm>
            <a:off x="3049588" y="2863850"/>
            <a:ext cx="957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Esplácnico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mayor</a:t>
            </a:r>
          </a:p>
        </p:txBody>
      </p:sp>
      <p:sp>
        <p:nvSpPr>
          <p:cNvPr id="91151" name="Rectangle 18"/>
          <p:cNvSpPr>
            <a:spLocks noChangeArrowheads="1"/>
          </p:cNvSpPr>
          <p:nvPr/>
        </p:nvSpPr>
        <p:spPr bwMode="auto">
          <a:xfrm>
            <a:off x="3059113" y="2636838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2" name="Text Box 19"/>
          <p:cNvSpPr txBox="1">
            <a:spLocks noChangeArrowheads="1"/>
          </p:cNvSpPr>
          <p:nvPr/>
        </p:nvSpPr>
        <p:spPr bwMode="auto">
          <a:xfrm>
            <a:off x="2906713" y="2571750"/>
            <a:ext cx="7159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C. simp.</a:t>
            </a:r>
          </a:p>
        </p:txBody>
      </p:sp>
      <p:sp>
        <p:nvSpPr>
          <p:cNvPr id="91153" name="Rectangle 20"/>
          <p:cNvSpPr>
            <a:spLocks noChangeArrowheads="1"/>
          </p:cNvSpPr>
          <p:nvPr/>
        </p:nvSpPr>
        <p:spPr bwMode="auto">
          <a:xfrm>
            <a:off x="4356100" y="2492375"/>
            <a:ext cx="5032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4" name="Text Box 21"/>
          <p:cNvSpPr txBox="1">
            <a:spLocks noChangeArrowheads="1"/>
          </p:cNvSpPr>
          <p:nvPr/>
        </p:nvSpPr>
        <p:spPr bwMode="auto">
          <a:xfrm>
            <a:off x="3851275" y="2516188"/>
            <a:ext cx="8524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G. celíaco</a:t>
            </a:r>
          </a:p>
        </p:txBody>
      </p:sp>
      <p:sp>
        <p:nvSpPr>
          <p:cNvPr id="91155" name="Rectangle 22"/>
          <p:cNvSpPr>
            <a:spLocks noChangeArrowheads="1"/>
          </p:cNvSpPr>
          <p:nvPr/>
        </p:nvSpPr>
        <p:spPr bwMode="auto">
          <a:xfrm>
            <a:off x="1331913" y="47625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6" name="Text Box 23"/>
          <p:cNvSpPr txBox="1">
            <a:spLocks noChangeArrowheads="1"/>
          </p:cNvSpPr>
          <p:nvPr/>
        </p:nvSpPr>
        <p:spPr bwMode="auto">
          <a:xfrm>
            <a:off x="1116013" y="549275"/>
            <a:ext cx="587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400" b="0">
                <a:latin typeface="Comic Sans MS" pitchFamily="66" charset="0"/>
              </a:rPr>
              <a:t>Tallo</a:t>
            </a:r>
          </a:p>
        </p:txBody>
      </p:sp>
      <p:sp>
        <p:nvSpPr>
          <p:cNvPr id="91157" name="Rectangle 24"/>
          <p:cNvSpPr>
            <a:spLocks noChangeArrowheads="1"/>
          </p:cNvSpPr>
          <p:nvPr/>
        </p:nvSpPr>
        <p:spPr bwMode="auto">
          <a:xfrm>
            <a:off x="2484438" y="188913"/>
            <a:ext cx="9350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8" name="Rectangle 25"/>
          <p:cNvSpPr>
            <a:spLocks noChangeArrowheads="1"/>
          </p:cNvSpPr>
          <p:nvPr/>
        </p:nvSpPr>
        <p:spPr bwMode="auto">
          <a:xfrm>
            <a:off x="2555875" y="547688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59" name="Rectangle 26"/>
          <p:cNvSpPr>
            <a:spLocks noChangeArrowheads="1"/>
          </p:cNvSpPr>
          <p:nvPr/>
        </p:nvSpPr>
        <p:spPr bwMode="auto">
          <a:xfrm>
            <a:off x="2555875" y="7651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60" name="Rectangle 27"/>
          <p:cNvSpPr>
            <a:spLocks noChangeArrowheads="1"/>
          </p:cNvSpPr>
          <p:nvPr/>
        </p:nvSpPr>
        <p:spPr bwMode="auto">
          <a:xfrm>
            <a:off x="2555875" y="1052513"/>
            <a:ext cx="7921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s-VE" sz="1200">
              <a:latin typeface="Comic Sans MS" pitchFamily="66" charset="0"/>
            </a:endParaRPr>
          </a:p>
        </p:txBody>
      </p:sp>
      <p:sp>
        <p:nvSpPr>
          <p:cNvPr id="91161" name="Text Box 28"/>
          <p:cNvSpPr txBox="1">
            <a:spLocks noChangeArrowheads="1"/>
          </p:cNvSpPr>
          <p:nvPr/>
        </p:nvSpPr>
        <p:spPr bwMode="auto">
          <a:xfrm>
            <a:off x="2339975" y="130175"/>
            <a:ext cx="12668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III par craneal</a:t>
            </a:r>
          </a:p>
        </p:txBody>
      </p:sp>
      <p:sp>
        <p:nvSpPr>
          <p:cNvPr id="91162" name="Text Box 29"/>
          <p:cNvSpPr txBox="1">
            <a:spLocks noChangeArrowheads="1"/>
          </p:cNvSpPr>
          <p:nvPr/>
        </p:nvSpPr>
        <p:spPr bwMode="auto">
          <a:xfrm>
            <a:off x="2268538" y="490538"/>
            <a:ext cx="1282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VII par craneal</a:t>
            </a:r>
          </a:p>
        </p:txBody>
      </p:sp>
      <p:sp>
        <p:nvSpPr>
          <p:cNvPr id="91163" name="Text Box 30"/>
          <p:cNvSpPr txBox="1">
            <a:spLocks noChangeArrowheads="1"/>
          </p:cNvSpPr>
          <p:nvPr/>
        </p:nvSpPr>
        <p:spPr bwMode="auto">
          <a:xfrm>
            <a:off x="2268538" y="777875"/>
            <a:ext cx="12112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IX par craneal</a:t>
            </a:r>
          </a:p>
        </p:txBody>
      </p:sp>
      <p:sp>
        <p:nvSpPr>
          <p:cNvPr id="91164" name="Text Box 31"/>
          <p:cNvSpPr txBox="1">
            <a:spLocks noChangeArrowheads="1"/>
          </p:cNvSpPr>
          <p:nvPr/>
        </p:nvSpPr>
        <p:spPr bwMode="auto">
          <a:xfrm>
            <a:off x="2290763" y="1066800"/>
            <a:ext cx="11287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>
                <a:latin typeface="Comic Sans MS" pitchFamily="66" charset="0"/>
              </a:rPr>
              <a:t>X par craneal</a:t>
            </a:r>
          </a:p>
        </p:txBody>
      </p:sp>
      <p:sp>
        <p:nvSpPr>
          <p:cNvPr id="91165" name="Text Box 34"/>
          <p:cNvSpPr txBox="1">
            <a:spLocks noChangeArrowheads="1"/>
          </p:cNvSpPr>
          <p:nvPr/>
        </p:nvSpPr>
        <p:spPr bwMode="auto">
          <a:xfrm>
            <a:off x="7308850" y="260350"/>
            <a:ext cx="1598613" cy="609600"/>
          </a:xfrm>
          <a:prstGeom prst="rect">
            <a:avLst/>
          </a:prstGeom>
          <a:solidFill>
            <a:srgbClr val="FEDEF0"/>
          </a:solidFill>
          <a:ln w="28575">
            <a:solidFill>
              <a:srgbClr val="E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Salida Motora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1600">
                <a:latin typeface="Comic Sans MS" pitchFamily="66" charset="0"/>
              </a:rPr>
              <a:t>Visceral</a:t>
            </a:r>
          </a:p>
        </p:txBody>
      </p:sp>
      <p:sp>
        <p:nvSpPr>
          <p:cNvPr id="91166" name="Text Box 4"/>
          <p:cNvSpPr txBox="1">
            <a:spLocks noChangeArrowheads="1"/>
          </p:cNvSpPr>
          <p:nvPr/>
        </p:nvSpPr>
        <p:spPr bwMode="auto">
          <a:xfrm>
            <a:off x="80963" y="6532563"/>
            <a:ext cx="1970087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0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1852613" y="2133600"/>
            <a:ext cx="5437187" cy="327660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Introducción</a:t>
            </a:r>
          </a:p>
          <a:p>
            <a:pPr>
              <a:buClr>
                <a:srgbClr val="007774"/>
              </a:buClr>
              <a:defRPr/>
            </a:pPr>
            <a:endParaRPr lang="es-ES_tradnl" altLang="es-VE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  Anatomía funcional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0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altLang="es-VE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III Neurotransmisión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0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 Acciones autonómicas en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altLang="es-VE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 Farmacotoxicología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altLang="es-VE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altLang="es-V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altLang="es-VE" sz="9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1681163" y="1293813"/>
            <a:ext cx="117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Sigue…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727200" y="3403600"/>
            <a:ext cx="1287463" cy="730250"/>
          </a:xfrm>
          <a:prstGeom prst="rect">
            <a:avLst/>
          </a:prstGeom>
          <a:solidFill>
            <a:srgbClr val="8FC2F1"/>
          </a:solidFill>
          <a:ln w="28575">
            <a:solidFill>
              <a:srgbClr val="CC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>
                <a:latin typeface="Comic Sans MS" pitchFamily="66" charset="0"/>
              </a:rPr>
              <a:t>Entrada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>
                <a:latin typeface="Comic Sans MS" pitchFamily="66" charset="0"/>
              </a:rPr>
              <a:t>sensorial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765550" y="1557338"/>
            <a:ext cx="1611313" cy="7302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>
                <a:latin typeface="Comic Sans MS" pitchFamily="66" charset="0"/>
              </a:rPr>
              <a:t>Centros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2000">
                <a:latin typeface="Comic Sans MS" pitchFamily="66" charset="0"/>
              </a:rPr>
              <a:t>Integración</a:t>
            </a:r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6011863" y="3024188"/>
            <a:ext cx="1931987" cy="1339850"/>
          </a:xfrm>
          <a:prstGeom prst="rect">
            <a:avLst/>
          </a:prstGeom>
          <a:solidFill>
            <a:srgbClr val="FC9A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4000">
                <a:latin typeface="Comic Sans MS" pitchFamily="66" charset="0"/>
              </a:rPr>
              <a:t>Salida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VE" sz="4000">
                <a:latin typeface="Comic Sans MS" pitchFamily="66" charset="0"/>
              </a:rPr>
              <a:t>motora</a:t>
            </a:r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 flipV="1">
            <a:off x="2700338" y="2311400"/>
            <a:ext cx="1008062" cy="1044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0472" name="Line 8"/>
          <p:cNvSpPr>
            <a:spLocks noChangeShapeType="1"/>
          </p:cNvSpPr>
          <p:nvPr/>
        </p:nvSpPr>
        <p:spPr bwMode="auto">
          <a:xfrm>
            <a:off x="5580063" y="1987550"/>
            <a:ext cx="107950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0473" name="Text Box 9"/>
          <p:cNvSpPr txBox="1">
            <a:spLocks noChangeArrowheads="1"/>
          </p:cNvSpPr>
          <p:nvPr/>
        </p:nvSpPr>
        <p:spPr bwMode="auto">
          <a:xfrm>
            <a:off x="6011863" y="4437063"/>
            <a:ext cx="24961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_tradnl" altLang="es-VE" sz="1800" dirty="0">
                <a:latin typeface="Comic Sans MS" pitchFamily="66" charset="0"/>
              </a:rPr>
              <a:t>Músculo cardiaco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dirty="0" smtClean="0">
                <a:latin typeface="Comic Sans MS" pitchFamily="66" charset="0"/>
              </a:rPr>
              <a:t>Músculo </a:t>
            </a:r>
            <a:r>
              <a:rPr lang="es-ES_tradnl" altLang="es-VE" sz="1800" dirty="0">
                <a:latin typeface="Comic Sans MS" pitchFamily="66" charset="0"/>
              </a:rPr>
              <a:t>liso vascular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dirty="0" smtClean="0">
                <a:latin typeface="Comic Sans MS" pitchFamily="66" charset="0"/>
              </a:rPr>
              <a:t>Músculo </a:t>
            </a:r>
            <a:r>
              <a:rPr lang="es-ES_tradnl" altLang="es-VE" sz="1800" dirty="0">
                <a:latin typeface="Comic Sans MS" pitchFamily="66" charset="0"/>
              </a:rPr>
              <a:t>liso otros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800" dirty="0">
                <a:latin typeface="Comic Sans MS" pitchFamily="66" charset="0"/>
              </a:rPr>
              <a:t>Glándulas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1141413" y="3573463"/>
            <a:ext cx="477837" cy="42545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1.</a:t>
            </a:r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3203575" y="1700213"/>
            <a:ext cx="477838" cy="425450"/>
          </a:xfrm>
          <a:prstGeom prst="rect">
            <a:avLst/>
          </a:prstGeom>
          <a:noFill/>
          <a:ln w="28575">
            <a:solidFill>
              <a:srgbClr val="79A4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2000">
                <a:latin typeface="Comic Sans MS" pitchFamily="66" charset="0"/>
              </a:rPr>
              <a:t>2.</a:t>
            </a:r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5219700" y="3335338"/>
            <a:ext cx="690563" cy="669925"/>
          </a:xfrm>
          <a:prstGeom prst="rect">
            <a:avLst/>
          </a:prstGeom>
          <a:solidFill>
            <a:srgbClr val="FFC9D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3600">
                <a:latin typeface="Comic Sans MS" pitchFamily="66" charset="0"/>
              </a:rPr>
              <a:t>3.</a:t>
            </a:r>
          </a:p>
        </p:txBody>
      </p:sp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1187450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altLang="es-VE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6728797" y="492095"/>
            <a:ext cx="185980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2000">
                <a:solidFill>
                  <a:srgbClr val="007774"/>
                </a:solidFill>
              </a:rPr>
              <a:t>SN Autónomo</a:t>
            </a:r>
          </a:p>
        </p:txBody>
      </p:sp>
      <p:sp>
        <p:nvSpPr>
          <p:cNvPr id="922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altLang="es-VE" sz="1400" b="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0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0" grpId="0" animBg="1"/>
      <p:bldP spid="190472" grpId="0" animBg="1"/>
      <p:bldP spid="190473" grpId="0"/>
      <p:bldP spid="19047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V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VE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6988</TotalTime>
  <Words>5429</Words>
  <Application>Microsoft Office PowerPoint</Application>
  <PresentationFormat>Presentación en pantalla (4:3)</PresentationFormat>
  <Paragraphs>1970</Paragraphs>
  <Slides>89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89</vt:i4>
      </vt:variant>
    </vt:vector>
  </HeadingPairs>
  <TitlesOfParts>
    <vt:vector size="90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469</cp:revision>
  <dcterms:created xsi:type="dcterms:W3CDTF">2008-10-26T17:07:44Z</dcterms:created>
  <dcterms:modified xsi:type="dcterms:W3CDTF">2015-11-08T13:22:54Z</dcterms:modified>
</cp:coreProperties>
</file>