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4"/>
  </p:notesMasterIdLst>
  <p:sldIdLst>
    <p:sldId id="520" r:id="rId2"/>
    <p:sldId id="589" r:id="rId3"/>
    <p:sldId id="521" r:id="rId4"/>
    <p:sldId id="522" r:id="rId5"/>
    <p:sldId id="523" r:id="rId6"/>
    <p:sldId id="373" r:id="rId7"/>
    <p:sldId id="256" r:id="rId8"/>
    <p:sldId id="399" r:id="rId9"/>
    <p:sldId id="500" r:id="rId10"/>
    <p:sldId id="258" r:id="rId11"/>
    <p:sldId id="354" r:id="rId12"/>
    <p:sldId id="588" r:id="rId13"/>
    <p:sldId id="408" r:id="rId14"/>
    <p:sldId id="524" r:id="rId15"/>
    <p:sldId id="516" r:id="rId16"/>
    <p:sldId id="341" r:id="rId17"/>
    <p:sldId id="357" r:id="rId18"/>
    <p:sldId id="358" r:id="rId19"/>
    <p:sldId id="359" r:id="rId20"/>
    <p:sldId id="360" r:id="rId21"/>
    <p:sldId id="501" r:id="rId22"/>
    <p:sldId id="507" r:id="rId23"/>
    <p:sldId id="512" r:id="rId24"/>
    <p:sldId id="464" r:id="rId25"/>
    <p:sldId id="455" r:id="rId26"/>
    <p:sldId id="506" r:id="rId27"/>
    <p:sldId id="513" r:id="rId28"/>
    <p:sldId id="465" r:id="rId29"/>
    <p:sldId id="403" r:id="rId30"/>
    <p:sldId id="401" r:id="rId31"/>
    <p:sldId id="405" r:id="rId32"/>
    <p:sldId id="363" r:id="rId33"/>
    <p:sldId id="503" r:id="rId34"/>
    <p:sldId id="364" r:id="rId35"/>
    <p:sldId id="457" r:id="rId36"/>
    <p:sldId id="454" r:id="rId37"/>
    <p:sldId id="370" r:id="rId38"/>
    <p:sldId id="514" r:id="rId39"/>
    <p:sldId id="533" r:id="rId40"/>
    <p:sldId id="534" r:id="rId41"/>
    <p:sldId id="532" r:id="rId42"/>
    <p:sldId id="590" r:id="rId43"/>
    <p:sldId id="531" r:id="rId44"/>
    <p:sldId id="458" r:id="rId45"/>
    <p:sldId id="529" r:id="rId46"/>
    <p:sldId id="535" r:id="rId47"/>
    <p:sldId id="466" r:id="rId48"/>
    <p:sldId id="497" r:id="rId49"/>
    <p:sldId id="467" r:id="rId50"/>
    <p:sldId id="530" r:id="rId51"/>
    <p:sldId id="322" r:id="rId52"/>
    <p:sldId id="470" r:id="rId53"/>
    <p:sldId id="472" r:id="rId54"/>
    <p:sldId id="499" r:id="rId55"/>
    <p:sldId id="519" r:id="rId56"/>
    <p:sldId id="515" r:id="rId57"/>
    <p:sldId id="509" r:id="rId58"/>
    <p:sldId id="511" r:id="rId59"/>
    <p:sldId id="479" r:id="rId60"/>
    <p:sldId id="525" r:id="rId61"/>
    <p:sldId id="482" r:id="rId62"/>
    <p:sldId id="526" r:id="rId63"/>
    <p:sldId id="488" r:id="rId64"/>
    <p:sldId id="527" r:id="rId65"/>
    <p:sldId id="487" r:id="rId66"/>
    <p:sldId id="489" r:id="rId67"/>
    <p:sldId id="493" r:id="rId68"/>
    <p:sldId id="505" r:id="rId69"/>
    <p:sldId id="492" r:id="rId70"/>
    <p:sldId id="494" r:id="rId71"/>
    <p:sldId id="541" r:id="rId72"/>
    <p:sldId id="543" r:id="rId73"/>
    <p:sldId id="544" r:id="rId74"/>
    <p:sldId id="545" r:id="rId75"/>
    <p:sldId id="547" r:id="rId76"/>
    <p:sldId id="548" r:id="rId77"/>
    <p:sldId id="550" r:id="rId78"/>
    <p:sldId id="551" r:id="rId79"/>
    <p:sldId id="552" r:id="rId80"/>
    <p:sldId id="553" r:id="rId81"/>
    <p:sldId id="554" r:id="rId82"/>
    <p:sldId id="555" r:id="rId83"/>
    <p:sldId id="556" r:id="rId84"/>
    <p:sldId id="557" r:id="rId85"/>
    <p:sldId id="558" r:id="rId86"/>
    <p:sldId id="559" r:id="rId87"/>
    <p:sldId id="560" r:id="rId88"/>
    <p:sldId id="561" r:id="rId89"/>
    <p:sldId id="562" r:id="rId90"/>
    <p:sldId id="563" r:id="rId91"/>
    <p:sldId id="564" r:id="rId92"/>
    <p:sldId id="565" r:id="rId93"/>
    <p:sldId id="566" r:id="rId94"/>
    <p:sldId id="567" r:id="rId95"/>
    <p:sldId id="568" r:id="rId96"/>
    <p:sldId id="569" r:id="rId97"/>
    <p:sldId id="570" r:id="rId98"/>
    <p:sldId id="572" r:id="rId99"/>
    <p:sldId id="573" r:id="rId100"/>
    <p:sldId id="571" r:id="rId101"/>
    <p:sldId id="574" r:id="rId102"/>
    <p:sldId id="575" r:id="rId103"/>
    <p:sldId id="576" r:id="rId104"/>
    <p:sldId id="577" r:id="rId105"/>
    <p:sldId id="578" r:id="rId106"/>
    <p:sldId id="579" r:id="rId107"/>
    <p:sldId id="580" r:id="rId108"/>
    <p:sldId id="581" r:id="rId109"/>
    <p:sldId id="584" r:id="rId110"/>
    <p:sldId id="585" r:id="rId111"/>
    <p:sldId id="586" r:id="rId112"/>
    <p:sldId id="587" r:id="rId113"/>
  </p:sldIdLst>
  <p:sldSz cx="9144000" cy="6858000" type="screen4x3"/>
  <p:notesSz cx="6858000" cy="9144000"/>
  <p:defaultTextStyle>
    <a:defPPr>
      <a:defRPr lang="es-ES_tradnl"/>
    </a:defPPr>
    <a:lvl1pPr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C5DC"/>
    <a:srgbClr val="A3FBAB"/>
    <a:srgbClr val="F2E6A0"/>
    <a:srgbClr val="FFE1FF"/>
    <a:srgbClr val="FFCCFF"/>
    <a:srgbClr val="CC0000"/>
    <a:srgbClr val="A7C4FF"/>
    <a:srgbClr val="85AEFF"/>
    <a:srgbClr val="9A5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348" autoAdjust="0"/>
    <p:restoredTop sz="94981" autoAdjust="0"/>
  </p:normalViewPr>
  <p:slideViewPr>
    <p:cSldViewPr showGuides="1">
      <p:cViewPr>
        <p:scale>
          <a:sx n="66" d="100"/>
          <a:sy n="66" d="100"/>
        </p:scale>
        <p:origin x="-216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4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theme" Target="theme/theme1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24086-7740-4ED9-8914-2C10D0F968BD}" type="datetimeFigureOut">
              <a:rPr lang="es-VE" smtClean="0"/>
              <a:t>09/11/2015</a:t>
            </a:fld>
            <a:endParaRPr lang="es-V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6889FD-5401-43E2-A36E-EE49BCFC20F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846235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6889FD-5401-43E2-A36E-EE49BCFC20F8}" type="slidenum">
              <a:rPr lang="es-VE" smtClean="0"/>
              <a:t>25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02944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6889FD-5401-43E2-A36E-EE49BCFC20F8}" type="slidenum">
              <a:rPr lang="es-VE" smtClean="0"/>
              <a:t>34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43925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346BD-D3A6-423C-8AC3-16B2130DC5A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99081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67FB7-47C8-4332-9AA3-A597FEE367A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29574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CABA1E-F611-4EA8-9353-CFDF90BBC75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5980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C435F-390A-4BB9-9FF6-872678E1ED1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06901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7B9FA-B3C7-474C-AE3E-FE4B3A6B7DC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77339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B04CF-E41B-47B7-8778-7A498EED970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70961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7E3AA-F7F1-4691-AF8F-03FF5175F7B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01318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66BD0-5D2D-4BBE-BB38-99CDF69D44C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86467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B13734-91E1-4F13-B4A5-C685D8AA1C8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88599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F35E6-7EE6-4241-BC46-A324085F174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02338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VE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98683-7BC0-4795-8298-AA1DEE331AC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73122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effectLst/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/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/>
                <a:latin typeface="+mn-lt"/>
              </a:defRPr>
            </a:lvl1pPr>
          </a:lstStyle>
          <a:p>
            <a:pPr>
              <a:defRPr/>
            </a:pPr>
            <a:fld id="{78491C72-F4A3-43B1-8595-B287AC6C911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6" name="Text Box 4"/>
          <p:cNvSpPr txBox="1">
            <a:spLocks noChangeArrowheads="1"/>
          </p:cNvSpPr>
          <p:nvPr/>
        </p:nvSpPr>
        <p:spPr bwMode="auto">
          <a:xfrm>
            <a:off x="1487488" y="1062038"/>
            <a:ext cx="6169025" cy="4732337"/>
          </a:xfrm>
          <a:prstGeom prst="rect">
            <a:avLst/>
          </a:prstGeom>
          <a:solidFill>
            <a:srgbClr val="ECE1B2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es-ES" sz="9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Universidad de los Andes</a:t>
            </a:r>
          </a:p>
          <a:p>
            <a:pPr>
              <a:defRPr/>
            </a:pPr>
            <a:r>
              <a:rPr lang="es-E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para Medicina</a:t>
            </a:r>
          </a:p>
          <a:p>
            <a:pPr>
              <a:defRPr/>
            </a:pPr>
            <a:endParaRPr lang="es-ES" sz="2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 </a:t>
            </a:r>
          </a:p>
          <a:p>
            <a:pPr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SISTEMA NERVIOSO </a:t>
            </a:r>
          </a:p>
          <a:p>
            <a:pPr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AUTÓNOMO</a:t>
            </a:r>
            <a:endParaRPr lang="es-ES" sz="40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es-E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2015</a:t>
            </a:r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endParaRPr lang="es-ES" sz="2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  <a:p>
            <a:pPr>
              <a:defRPr/>
            </a:pPr>
            <a:endParaRPr lang="es-ES" sz="9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pic>
        <p:nvPicPr>
          <p:cNvPr id="2051" name="Picture 5" descr="Frightened Cat"/>
          <p:cNvPicPr>
            <a:picLocks noChangeAspect="1" noChangeArrowheads="1"/>
          </p:cNvPicPr>
          <p:nvPr/>
        </p:nvPicPr>
        <p:blipFill>
          <a:blip r:embed="rId2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67" b="29062"/>
          <a:stretch>
            <a:fillRect/>
          </a:stretch>
        </p:blipFill>
        <p:spPr bwMode="auto">
          <a:xfrm>
            <a:off x="5652120" y="4365104"/>
            <a:ext cx="2365160" cy="158219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f14-13a-b_synapses_c"/>
          <p:cNvPicPr>
            <a:picLocks noChangeAspect="1" noChangeArrowheads="1"/>
          </p:cNvPicPr>
          <p:nvPr/>
        </p:nvPicPr>
        <p:blipFill>
          <a:blip r:embed="rId2">
            <a:lum bright="-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7" t="66782" b="5232"/>
          <a:stretch>
            <a:fillRect/>
          </a:stretch>
        </p:blipFill>
        <p:spPr bwMode="auto">
          <a:xfrm>
            <a:off x="468313" y="3429000"/>
            <a:ext cx="79565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370013" y="3260725"/>
            <a:ext cx="2722562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>
                <a:effectLst/>
              </a:rPr>
              <a:t>Neurona Presináptica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4860925" y="3262313"/>
            <a:ext cx="282160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 dirty="0">
                <a:effectLst/>
              </a:rPr>
              <a:t>Neurona </a:t>
            </a:r>
            <a:r>
              <a:rPr lang="es-ES" sz="2000" dirty="0" smtClean="0">
                <a:effectLst/>
              </a:rPr>
              <a:t>Postsináptica</a:t>
            </a:r>
            <a:endParaRPr lang="es-ES" sz="2000" dirty="0">
              <a:effectLst/>
            </a:endParaRPr>
          </a:p>
        </p:txBody>
      </p:sp>
      <p:sp>
        <p:nvSpPr>
          <p:cNvPr id="10245" name="Rectangle 12"/>
          <p:cNvSpPr>
            <a:spLocks noChangeArrowheads="1"/>
          </p:cNvSpPr>
          <p:nvPr/>
        </p:nvSpPr>
        <p:spPr bwMode="auto">
          <a:xfrm>
            <a:off x="468313" y="4149725"/>
            <a:ext cx="496887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sz="1800" b="1">
              <a:effectLst/>
            </a:endParaRPr>
          </a:p>
        </p:txBody>
      </p:sp>
      <p:sp>
        <p:nvSpPr>
          <p:cNvPr id="10246" name="Text Box 15"/>
          <p:cNvSpPr txBox="1">
            <a:spLocks noChangeArrowheads="1"/>
          </p:cNvSpPr>
          <p:nvPr/>
        </p:nvSpPr>
        <p:spPr bwMode="auto">
          <a:xfrm>
            <a:off x="539750" y="4149725"/>
            <a:ext cx="901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b="1">
                <a:effectLst/>
              </a:rPr>
              <a:t>cuerpo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4211638" y="4061040"/>
            <a:ext cx="1069524" cy="36933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dirty="0"/>
              <a:t>S</a:t>
            </a:r>
            <a:r>
              <a:rPr lang="es-ES" sz="1800" dirty="0" smtClean="0"/>
              <a:t>inapsis</a:t>
            </a:r>
            <a:endParaRPr lang="es-ES" sz="1800" dirty="0"/>
          </a:p>
        </p:txBody>
      </p:sp>
      <p:sp>
        <p:nvSpPr>
          <p:cNvPr id="4124" name="Line 28"/>
          <p:cNvSpPr>
            <a:spLocks noChangeShapeType="1"/>
          </p:cNvSpPr>
          <p:nvPr/>
        </p:nvSpPr>
        <p:spPr bwMode="auto">
          <a:xfrm>
            <a:off x="3060700" y="3717925"/>
            <a:ext cx="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4126" name="Line 30"/>
          <p:cNvSpPr>
            <a:spLocks noChangeShapeType="1"/>
          </p:cNvSpPr>
          <p:nvPr/>
        </p:nvSpPr>
        <p:spPr bwMode="auto">
          <a:xfrm>
            <a:off x="6661150" y="3717925"/>
            <a:ext cx="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4114" name="Rectangle 18"/>
          <p:cNvSpPr>
            <a:spLocks noChangeArrowheads="1"/>
          </p:cNvSpPr>
          <p:nvPr/>
        </p:nvSpPr>
        <p:spPr bwMode="auto">
          <a:xfrm>
            <a:off x="1981200" y="4292600"/>
            <a:ext cx="6477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251" name="Text Box 16"/>
          <p:cNvSpPr txBox="1">
            <a:spLocks noChangeArrowheads="1"/>
          </p:cNvSpPr>
          <p:nvPr/>
        </p:nvSpPr>
        <p:spPr bwMode="auto">
          <a:xfrm>
            <a:off x="1981200" y="4149725"/>
            <a:ext cx="685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b="1">
                <a:effectLst/>
              </a:rPr>
              <a:t>axón</a:t>
            </a:r>
          </a:p>
        </p:txBody>
      </p:sp>
      <p:sp>
        <p:nvSpPr>
          <p:cNvPr id="4127" name="Text Box 31"/>
          <p:cNvSpPr txBox="1">
            <a:spLocks noChangeArrowheads="1"/>
          </p:cNvSpPr>
          <p:nvPr/>
        </p:nvSpPr>
        <p:spPr bwMode="auto">
          <a:xfrm>
            <a:off x="3789363" y="2133600"/>
            <a:ext cx="1563687" cy="5476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Sinapsis</a:t>
            </a:r>
          </a:p>
        </p:txBody>
      </p:sp>
      <p:sp>
        <p:nvSpPr>
          <p:cNvPr id="4129" name="Text Box 33"/>
          <p:cNvSpPr txBox="1">
            <a:spLocks noChangeArrowheads="1"/>
          </p:cNvSpPr>
          <p:nvPr/>
        </p:nvSpPr>
        <p:spPr bwMode="auto">
          <a:xfrm rot="5400000">
            <a:off x="7883525" y="4575175"/>
            <a:ext cx="962025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Efector</a:t>
            </a:r>
          </a:p>
        </p:txBody>
      </p:sp>
      <p:sp>
        <p:nvSpPr>
          <p:cNvPr id="4130" name="AutoShape 34"/>
          <p:cNvSpPr>
            <a:spLocks/>
          </p:cNvSpPr>
          <p:nvPr/>
        </p:nvSpPr>
        <p:spPr bwMode="auto">
          <a:xfrm rot="5400000">
            <a:off x="4697413" y="4706938"/>
            <a:ext cx="180975" cy="1152525"/>
          </a:xfrm>
          <a:prstGeom prst="rightBracket">
            <a:avLst>
              <a:gd name="adj" fmla="val 14912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6271728" y="404813"/>
            <a:ext cx="2390774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b="1" dirty="0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 dirty="0">
                <a:solidFill>
                  <a:srgbClr val="007774"/>
                </a:solidFill>
                <a:effectLst/>
              </a:rPr>
              <a:t>     </a:t>
            </a:r>
            <a:r>
              <a:rPr lang="es-ES_tradnl" b="1" dirty="0" smtClean="0">
                <a:solidFill>
                  <a:srgbClr val="007774"/>
                </a:solidFill>
                <a:effectLst/>
              </a:rPr>
              <a:t>autonómica</a:t>
            </a:r>
            <a:endParaRPr lang="es-ES_tradnl" b="1" dirty="0">
              <a:solidFill>
                <a:srgbClr val="007774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" grpId="0" animBg="1"/>
      <p:bldP spid="4107" grpId="0" animBg="1"/>
      <p:bldP spid="4113" grpId="0" animBg="1"/>
      <p:bldP spid="4129" grpId="0" animBg="1"/>
      <p:bldP spid="4130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 descr="NT4 PH"/>
          <p:cNvPicPr>
            <a:picLocks noChangeAspect="1" noChangeArrowheads="1"/>
          </p:cNvPicPr>
          <p:nvPr/>
        </p:nvPicPr>
        <p:blipFill>
          <a:blip r:embed="rId2">
            <a:lum bright="-24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" t="3796" r="1837" b="2383"/>
          <a:stretch>
            <a:fillRect/>
          </a:stretch>
        </p:blipFill>
        <p:spPr bwMode="auto">
          <a:xfrm>
            <a:off x="898525" y="188913"/>
            <a:ext cx="7416800" cy="5688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3043" name="Text Box 3"/>
          <p:cNvSpPr txBox="1">
            <a:spLocks noChangeArrowheads="1"/>
          </p:cNvSpPr>
          <p:nvPr/>
        </p:nvSpPr>
        <p:spPr bwMode="auto">
          <a:xfrm>
            <a:off x="6300788" y="260350"/>
            <a:ext cx="2378075" cy="850900"/>
          </a:xfrm>
          <a:prstGeom prst="rect">
            <a:avLst/>
          </a:prstGeom>
          <a:solidFill>
            <a:srgbClr val="F2E6A0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Corazón</a:t>
            </a:r>
          </a:p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C.Marcapasos </a:t>
            </a:r>
          </a:p>
        </p:txBody>
      </p:sp>
      <p:sp>
        <p:nvSpPr>
          <p:cNvPr id="343044" name="Text Box 4"/>
          <p:cNvSpPr txBox="1">
            <a:spLocks noChangeArrowheads="1"/>
          </p:cNvSpPr>
          <p:nvPr/>
        </p:nvSpPr>
        <p:spPr bwMode="auto">
          <a:xfrm rot="-1975360">
            <a:off x="1490663" y="3837559"/>
            <a:ext cx="596900" cy="519113"/>
          </a:xfrm>
          <a:prstGeom prst="rect">
            <a:avLst/>
          </a:prstGeom>
          <a:solidFill>
            <a:srgbClr val="FCEE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_tradnl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343045" name="Text Box 5"/>
          <p:cNvSpPr txBox="1">
            <a:spLocks noChangeArrowheads="1"/>
          </p:cNvSpPr>
          <p:nvPr/>
        </p:nvSpPr>
        <p:spPr bwMode="auto">
          <a:xfrm>
            <a:off x="2051050" y="3168650"/>
            <a:ext cx="695325" cy="519113"/>
          </a:xfrm>
          <a:prstGeom prst="rect">
            <a:avLst/>
          </a:prstGeom>
          <a:solidFill>
            <a:srgbClr val="FCEE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</a:t>
            </a:r>
          </a:p>
        </p:txBody>
      </p:sp>
      <p:sp>
        <p:nvSpPr>
          <p:cNvPr id="343046" name="Rectangle 6"/>
          <p:cNvSpPr>
            <a:spLocks noChangeArrowheads="1"/>
          </p:cNvSpPr>
          <p:nvPr/>
        </p:nvSpPr>
        <p:spPr bwMode="auto">
          <a:xfrm>
            <a:off x="6731000" y="5300663"/>
            <a:ext cx="1295400" cy="287337"/>
          </a:xfrm>
          <a:prstGeom prst="rect">
            <a:avLst/>
          </a:prstGeom>
          <a:solidFill>
            <a:srgbClr val="C9C9C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3047" name="Text Box 7"/>
          <p:cNvSpPr txBox="1">
            <a:spLocks noChangeArrowheads="1"/>
          </p:cNvSpPr>
          <p:nvPr/>
        </p:nvSpPr>
        <p:spPr bwMode="auto">
          <a:xfrm>
            <a:off x="5597861" y="5301208"/>
            <a:ext cx="3366627" cy="1446550"/>
          </a:xfrm>
          <a:prstGeom prst="rect">
            <a:avLst/>
          </a:prstGeom>
          <a:solidFill>
            <a:srgbClr val="FDCBE8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Fosforilación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canales Ca</a:t>
            </a:r>
            <a:r>
              <a:rPr lang="es-ES_tradnl" sz="2000" b="1" baseline="30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++</a:t>
            </a:r>
          </a:p>
          <a:p>
            <a:pPr algn="l">
              <a:defRPr/>
            </a:pPr>
            <a:r>
              <a:rPr lang="es-ES_tradnl" b="1" dirty="0">
                <a:effectLst/>
              </a:rPr>
              <a:t>Aumenta entrada Ca</a:t>
            </a:r>
            <a:r>
              <a:rPr lang="es-ES_tradnl" b="1" baseline="30000" dirty="0">
                <a:effectLst/>
              </a:rPr>
              <a:t>++</a:t>
            </a:r>
            <a:endParaRPr lang="es-ES_tradnl" b="1" dirty="0">
              <a:effectLst/>
            </a:endParaRPr>
          </a:p>
          <a:p>
            <a:pPr algn="l">
              <a:defRPr/>
            </a:pPr>
            <a:r>
              <a:rPr lang="es-ES_tradnl" b="1" dirty="0">
                <a:effectLst/>
              </a:rPr>
              <a:t>Despolarización</a:t>
            </a:r>
          </a:p>
          <a:p>
            <a:pPr algn="l">
              <a:defRPr/>
            </a:pPr>
            <a:r>
              <a:rPr lang="es-ES_tradnl" b="1" dirty="0">
                <a:effectLst/>
              </a:rPr>
              <a:t>Aumenta </a:t>
            </a:r>
            <a:r>
              <a:rPr lang="es-ES_tradnl" b="1" dirty="0" smtClean="0">
                <a:effectLst/>
              </a:rPr>
              <a:t>tasa disparos </a:t>
            </a:r>
            <a:r>
              <a:rPr lang="es-ES_tradnl" b="1" dirty="0">
                <a:effectLst/>
              </a:rPr>
              <a:t>PA</a:t>
            </a:r>
          </a:p>
          <a:p>
            <a:pPr algn="l">
              <a:defRPr/>
            </a:pP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Aumenta FC</a:t>
            </a:r>
          </a:p>
        </p:txBody>
      </p:sp>
      <p:sp>
        <p:nvSpPr>
          <p:cNvPr id="343048" name="Rectangle 8"/>
          <p:cNvSpPr>
            <a:spLocks noChangeArrowheads="1"/>
          </p:cNvSpPr>
          <p:nvPr/>
        </p:nvSpPr>
        <p:spPr bwMode="auto">
          <a:xfrm rot="-913047">
            <a:off x="4187825" y="2505075"/>
            <a:ext cx="1439863" cy="2159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3050" name="Oval 10"/>
          <p:cNvSpPr>
            <a:spLocks noChangeArrowheads="1"/>
          </p:cNvSpPr>
          <p:nvPr/>
        </p:nvSpPr>
        <p:spPr bwMode="auto">
          <a:xfrm>
            <a:off x="4641850" y="2924175"/>
            <a:ext cx="649288" cy="5048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3051" name="Oval 11"/>
          <p:cNvSpPr>
            <a:spLocks noChangeArrowheads="1"/>
          </p:cNvSpPr>
          <p:nvPr/>
        </p:nvSpPr>
        <p:spPr bwMode="auto">
          <a:xfrm>
            <a:off x="5291138" y="4941888"/>
            <a:ext cx="504825" cy="360362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3052" name="Oval 12"/>
          <p:cNvSpPr>
            <a:spLocks noChangeArrowheads="1"/>
          </p:cNvSpPr>
          <p:nvPr/>
        </p:nvSpPr>
        <p:spPr bwMode="auto">
          <a:xfrm>
            <a:off x="6946900" y="3105150"/>
            <a:ext cx="1296988" cy="97155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3053" name="Text Box 13"/>
          <p:cNvSpPr txBox="1">
            <a:spLocks noChangeArrowheads="1"/>
          </p:cNvSpPr>
          <p:nvPr/>
        </p:nvSpPr>
        <p:spPr bwMode="auto">
          <a:xfrm>
            <a:off x="250825" y="404813"/>
            <a:ext cx="1587500" cy="669925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adrenérgicos</a:t>
            </a:r>
          </a:p>
        </p:txBody>
      </p:sp>
      <p:sp>
        <p:nvSpPr>
          <p:cNvPr id="343054" name="Text Box 14"/>
          <p:cNvSpPr txBox="1">
            <a:spLocks noChangeArrowheads="1"/>
          </p:cNvSpPr>
          <p:nvPr/>
        </p:nvSpPr>
        <p:spPr bwMode="auto">
          <a:xfrm>
            <a:off x="7988300" y="1628775"/>
            <a:ext cx="1155700" cy="825500"/>
          </a:xfrm>
          <a:prstGeom prst="rect">
            <a:avLst/>
          </a:prstGeom>
          <a:solidFill>
            <a:srgbClr val="FDCB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Apertura </a:t>
            </a:r>
          </a:p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canal </a:t>
            </a:r>
          </a:p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de Ca</a:t>
            </a:r>
            <a:r>
              <a:rPr lang="en-US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</a:p>
        </p:txBody>
      </p:sp>
      <p:sp>
        <p:nvSpPr>
          <p:cNvPr id="343055" name="Text Box 15"/>
          <p:cNvSpPr txBox="1">
            <a:spLocks noChangeArrowheads="1"/>
          </p:cNvSpPr>
          <p:nvPr/>
        </p:nvSpPr>
        <p:spPr bwMode="auto">
          <a:xfrm>
            <a:off x="5148263" y="335870"/>
            <a:ext cx="1152525" cy="762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4400" b="1" dirty="0">
                <a:solidFill>
                  <a:srgbClr val="CC0000"/>
                </a:solidFill>
              </a:rPr>
              <a:t>***</a:t>
            </a:r>
          </a:p>
        </p:txBody>
      </p:sp>
      <p:sp>
        <p:nvSpPr>
          <p:cNvPr id="343056" name="Oval 16"/>
          <p:cNvSpPr>
            <a:spLocks noChangeArrowheads="1"/>
          </p:cNvSpPr>
          <p:nvPr/>
        </p:nvSpPr>
        <p:spPr bwMode="auto">
          <a:xfrm>
            <a:off x="6946900" y="2349500"/>
            <a:ext cx="287338" cy="433388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3058" name="Oval 18"/>
          <p:cNvSpPr>
            <a:spLocks noChangeArrowheads="1"/>
          </p:cNvSpPr>
          <p:nvPr/>
        </p:nvSpPr>
        <p:spPr bwMode="auto">
          <a:xfrm>
            <a:off x="7667625" y="3284538"/>
            <a:ext cx="358775" cy="360362"/>
          </a:xfrm>
          <a:prstGeom prst="ellipse">
            <a:avLst/>
          </a:prstGeom>
          <a:solidFill>
            <a:srgbClr val="D5D5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3059" name="Oval 19"/>
          <p:cNvSpPr>
            <a:spLocks noChangeArrowheads="1"/>
          </p:cNvSpPr>
          <p:nvPr/>
        </p:nvSpPr>
        <p:spPr bwMode="auto">
          <a:xfrm>
            <a:off x="7018338" y="3429000"/>
            <a:ext cx="358775" cy="360363"/>
          </a:xfrm>
          <a:prstGeom prst="ellipse">
            <a:avLst/>
          </a:prstGeom>
          <a:solidFill>
            <a:srgbClr val="D5D5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3060" name="Rectangle 20"/>
          <p:cNvSpPr>
            <a:spLocks noChangeArrowheads="1"/>
          </p:cNvSpPr>
          <p:nvPr/>
        </p:nvSpPr>
        <p:spPr bwMode="auto">
          <a:xfrm>
            <a:off x="7594600" y="3230563"/>
            <a:ext cx="682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ES_tradnl" sz="20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endParaRPr lang="es-ES" sz="2000" b="1" baseline="30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3061" name="Rectangle 21"/>
          <p:cNvSpPr>
            <a:spLocks noChangeArrowheads="1"/>
          </p:cNvSpPr>
          <p:nvPr/>
        </p:nvSpPr>
        <p:spPr bwMode="auto">
          <a:xfrm>
            <a:off x="6946900" y="3429000"/>
            <a:ext cx="682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ES_tradnl" sz="20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endParaRPr lang="es-ES" sz="2000" b="1" baseline="30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3062" name="Text Box 22"/>
          <p:cNvSpPr txBox="1">
            <a:spLocks noChangeArrowheads="1"/>
          </p:cNvSpPr>
          <p:nvPr/>
        </p:nvSpPr>
        <p:spPr bwMode="auto">
          <a:xfrm>
            <a:off x="250825" y="1268413"/>
            <a:ext cx="1044575" cy="547687"/>
          </a:xfrm>
          <a:prstGeom prst="rect">
            <a:avLst/>
          </a:prstGeom>
          <a:solidFill>
            <a:srgbClr val="FED2EB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R. </a:t>
            </a: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343063" name="Text Box 23"/>
          <p:cNvSpPr txBox="1">
            <a:spLocks noChangeArrowheads="1"/>
          </p:cNvSpPr>
          <p:nvPr/>
        </p:nvSpPr>
        <p:spPr bwMode="auto">
          <a:xfrm>
            <a:off x="827088" y="5565775"/>
            <a:ext cx="1668462" cy="527050"/>
          </a:xfrm>
          <a:prstGeom prst="rect">
            <a:avLst/>
          </a:prstGeom>
          <a:solidFill>
            <a:srgbClr val="FCEEF6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Isoproterenol (</a:t>
            </a:r>
            <a:r>
              <a:rPr lang="es-ES_tradnl" sz="1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Atenolol (</a:t>
            </a:r>
            <a:r>
              <a:rPr lang="es-ES_tradnl" sz="1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</p:txBody>
      </p:sp>
      <p:sp>
        <p:nvSpPr>
          <p:cNvPr id="343064" name="Oval 24"/>
          <p:cNvSpPr>
            <a:spLocks noChangeArrowheads="1"/>
          </p:cNvSpPr>
          <p:nvPr/>
        </p:nvSpPr>
        <p:spPr bwMode="auto">
          <a:xfrm rot="-1148126">
            <a:off x="3348038" y="3103563"/>
            <a:ext cx="1008062" cy="649287"/>
          </a:xfrm>
          <a:prstGeom prst="ellipse">
            <a:avLst/>
          </a:prstGeom>
          <a:noFill/>
          <a:ln w="38100">
            <a:solidFill>
              <a:srgbClr val="C00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254632" y="6503761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ULA 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" name="Text Box 24"/>
          <p:cNvSpPr txBox="1">
            <a:spLocks noChangeArrowheads="1"/>
          </p:cNvSpPr>
          <p:nvPr/>
        </p:nvSpPr>
        <p:spPr bwMode="auto">
          <a:xfrm rot="20698879">
            <a:off x="4132780" y="1722497"/>
            <a:ext cx="1598515" cy="646331"/>
          </a:xfrm>
          <a:prstGeom prst="rect">
            <a:avLst/>
          </a:prstGeom>
          <a:solidFill>
            <a:srgbClr val="FCEE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Adenilciclasa</a:t>
            </a:r>
          </a:p>
          <a:p>
            <a:pPr>
              <a:defRPr/>
            </a:pP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Activada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3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3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3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3" dur="2000" fill="hold"/>
                                        <p:tgtEl>
                                          <p:spTgt spid="343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43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3" grpId="0" animBg="1"/>
      <p:bldP spid="343044" grpId="0" animBg="1"/>
      <p:bldP spid="343047" grpId="0" animBg="1"/>
      <p:bldP spid="343050" grpId="0" animBg="1"/>
      <p:bldP spid="343051" grpId="0" animBg="1"/>
      <p:bldP spid="343052" grpId="0" animBg="1"/>
      <p:bldP spid="343052" grpId="1" animBg="1"/>
      <p:bldP spid="343054" grpId="0" animBg="1"/>
      <p:bldP spid="343056" grpId="0" animBg="1"/>
      <p:bldP spid="343056" grpId="1" animBg="1"/>
      <p:bldP spid="343060" grpId="0"/>
      <p:bldP spid="343061" grpId="0"/>
      <p:bldP spid="343063" grpId="0" animBg="1"/>
      <p:bldP spid="343064" grpId="0" animBg="1"/>
      <p:bldP spid="25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Line 2"/>
          <p:cNvSpPr>
            <a:spLocks noChangeShapeType="1"/>
          </p:cNvSpPr>
          <p:nvPr/>
        </p:nvSpPr>
        <p:spPr bwMode="auto">
          <a:xfrm>
            <a:off x="4572000" y="1341438"/>
            <a:ext cx="0" cy="4462462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46115" name="Text Box 3"/>
          <p:cNvSpPr txBox="1">
            <a:spLocks noChangeArrowheads="1"/>
          </p:cNvSpPr>
          <p:nvPr/>
        </p:nvSpPr>
        <p:spPr bwMode="auto">
          <a:xfrm>
            <a:off x="539552" y="754773"/>
            <a:ext cx="2498725" cy="850900"/>
          </a:xfrm>
          <a:prstGeom prst="rect">
            <a:avLst/>
          </a:prstGeom>
          <a:solidFill>
            <a:srgbClr val="F2E6A0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Corazón</a:t>
            </a:r>
          </a:p>
          <a:p>
            <a:pPr algn="l"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C. Marcapasos </a:t>
            </a:r>
          </a:p>
        </p:txBody>
      </p:sp>
      <p:sp>
        <p:nvSpPr>
          <p:cNvPr id="346116" name="Text Box 4"/>
          <p:cNvSpPr txBox="1">
            <a:spLocks noChangeArrowheads="1"/>
          </p:cNvSpPr>
          <p:nvPr/>
        </p:nvSpPr>
        <p:spPr bwMode="auto">
          <a:xfrm>
            <a:off x="6689717" y="454250"/>
            <a:ext cx="1997075" cy="850900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Transmisión </a:t>
            </a:r>
          </a:p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Simpática</a:t>
            </a:r>
          </a:p>
        </p:txBody>
      </p:sp>
      <p:sp>
        <p:nvSpPr>
          <p:cNvPr id="346117" name="Text Box 5"/>
          <p:cNvSpPr txBox="1">
            <a:spLocks noChangeArrowheads="1"/>
          </p:cNvSpPr>
          <p:nvPr/>
        </p:nvSpPr>
        <p:spPr bwMode="auto">
          <a:xfrm>
            <a:off x="1028541" y="1660768"/>
            <a:ext cx="1511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6119" name="Text Box 7"/>
          <p:cNvSpPr txBox="1">
            <a:spLocks noChangeArrowheads="1"/>
          </p:cNvSpPr>
          <p:nvPr/>
        </p:nvSpPr>
        <p:spPr bwMode="auto">
          <a:xfrm>
            <a:off x="4211960" y="786605"/>
            <a:ext cx="695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346120" name="Text Box 8"/>
          <p:cNvSpPr txBox="1">
            <a:spLocks noChangeArrowheads="1"/>
          </p:cNvSpPr>
          <p:nvPr/>
        </p:nvSpPr>
        <p:spPr bwMode="auto">
          <a:xfrm>
            <a:off x="3698875" y="1652588"/>
            <a:ext cx="2022475" cy="457200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r>
              <a:rPr lang="es-ES_tradnl" sz="200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– PGs - AC</a:t>
            </a:r>
          </a:p>
        </p:txBody>
      </p:sp>
      <p:sp>
        <p:nvSpPr>
          <p:cNvPr id="346121" name="Text Box 9"/>
          <p:cNvSpPr txBox="1">
            <a:spLocks noChangeArrowheads="1"/>
          </p:cNvSpPr>
          <p:nvPr/>
        </p:nvSpPr>
        <p:spPr bwMode="auto">
          <a:xfrm>
            <a:off x="4208463" y="2252663"/>
            <a:ext cx="939681" cy="400110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0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AMPc</a:t>
            </a:r>
            <a:endParaRPr lang="es-ES_tradnl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46122" name="Text Box 10"/>
          <p:cNvSpPr txBox="1">
            <a:spLocks noChangeArrowheads="1"/>
          </p:cNvSpPr>
          <p:nvPr/>
        </p:nvSpPr>
        <p:spPr bwMode="auto">
          <a:xfrm>
            <a:off x="4287838" y="2781300"/>
            <a:ext cx="752129" cy="369332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PKA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46123" name="Text Box 11"/>
          <p:cNvSpPr txBox="1">
            <a:spLocks noChangeArrowheads="1"/>
          </p:cNvSpPr>
          <p:nvPr/>
        </p:nvSpPr>
        <p:spPr bwMode="auto">
          <a:xfrm>
            <a:off x="2389257" y="3230563"/>
            <a:ext cx="4414991" cy="400110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s-ES_tradnl" sz="20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Fosforilación</a:t>
            </a:r>
            <a:r>
              <a:rPr lang="es-ES_tradnl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canales Ca</a:t>
            </a:r>
            <a:r>
              <a:rPr lang="es-ES_tradnl" sz="2000" b="1" baseline="30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++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tipo L</a:t>
            </a:r>
          </a:p>
        </p:txBody>
      </p:sp>
      <p:sp>
        <p:nvSpPr>
          <p:cNvPr id="346124" name="Text Box 12"/>
          <p:cNvSpPr txBox="1">
            <a:spLocks noChangeArrowheads="1"/>
          </p:cNvSpPr>
          <p:nvPr/>
        </p:nvSpPr>
        <p:spPr bwMode="auto">
          <a:xfrm>
            <a:off x="4060907" y="3717925"/>
            <a:ext cx="1087157" cy="461665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Ca</a:t>
            </a:r>
            <a:r>
              <a:rPr lang="es-ES_tradnl" sz="240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i</a:t>
            </a:r>
          </a:p>
        </p:txBody>
      </p:sp>
      <p:sp>
        <p:nvSpPr>
          <p:cNvPr id="346125" name="Text Box 13"/>
          <p:cNvSpPr txBox="1">
            <a:spLocks noChangeArrowheads="1"/>
          </p:cNvSpPr>
          <p:nvPr/>
        </p:nvSpPr>
        <p:spPr bwMode="auto">
          <a:xfrm>
            <a:off x="3740150" y="4214813"/>
            <a:ext cx="1996059" cy="369332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Despolarización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46126" name="Text Box 14"/>
          <p:cNvSpPr txBox="1">
            <a:spLocks noChangeArrowheads="1"/>
          </p:cNvSpPr>
          <p:nvPr/>
        </p:nvSpPr>
        <p:spPr bwMode="auto">
          <a:xfrm>
            <a:off x="3429000" y="4646613"/>
            <a:ext cx="2699778" cy="369332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Frecuencia 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disparo PA</a:t>
            </a:r>
          </a:p>
        </p:txBody>
      </p:sp>
      <p:sp>
        <p:nvSpPr>
          <p:cNvPr id="346127" name="Text Box 15"/>
          <p:cNvSpPr txBox="1">
            <a:spLocks noChangeArrowheads="1"/>
          </p:cNvSpPr>
          <p:nvPr/>
        </p:nvSpPr>
        <p:spPr bwMode="auto">
          <a:xfrm>
            <a:off x="3482975" y="5149850"/>
            <a:ext cx="2480166" cy="369332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Frecuencia 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Cardiaca</a:t>
            </a:r>
          </a:p>
        </p:txBody>
      </p:sp>
      <p:sp>
        <p:nvSpPr>
          <p:cNvPr id="346128" name="Text Box 16"/>
          <p:cNvSpPr txBox="1">
            <a:spLocks noChangeArrowheads="1"/>
          </p:cNvSpPr>
          <p:nvPr/>
        </p:nvSpPr>
        <p:spPr bwMode="auto">
          <a:xfrm>
            <a:off x="2698977" y="5878294"/>
            <a:ext cx="3663182" cy="646331"/>
          </a:xfrm>
          <a:prstGeom prst="rect">
            <a:avLst/>
          </a:prstGeom>
          <a:solidFill>
            <a:srgbClr val="FFC5DC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6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TAQUICARDIA</a:t>
            </a:r>
          </a:p>
        </p:txBody>
      </p:sp>
      <p:sp>
        <p:nvSpPr>
          <p:cNvPr id="346129" name="Line 17"/>
          <p:cNvSpPr>
            <a:spLocks noChangeShapeType="1"/>
          </p:cNvSpPr>
          <p:nvPr/>
        </p:nvSpPr>
        <p:spPr bwMode="auto">
          <a:xfrm>
            <a:off x="4283968" y="227806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46130" name="Line 18"/>
          <p:cNvSpPr>
            <a:spLocks noChangeShapeType="1"/>
          </p:cNvSpPr>
          <p:nvPr/>
        </p:nvSpPr>
        <p:spPr bwMode="auto">
          <a:xfrm>
            <a:off x="4355976" y="2781300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46131" name="Line 19"/>
          <p:cNvSpPr>
            <a:spLocks noChangeShapeType="1"/>
          </p:cNvSpPr>
          <p:nvPr/>
        </p:nvSpPr>
        <p:spPr bwMode="auto">
          <a:xfrm>
            <a:off x="2555776" y="3284538"/>
            <a:ext cx="0" cy="2873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46132" name="Line 20"/>
          <p:cNvSpPr>
            <a:spLocks noChangeShapeType="1"/>
          </p:cNvSpPr>
          <p:nvPr/>
        </p:nvSpPr>
        <p:spPr bwMode="auto">
          <a:xfrm>
            <a:off x="4211960" y="3789363"/>
            <a:ext cx="0" cy="2873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es-VE" dirty="0" smtClean="0"/>
              <a:t> </a:t>
            </a:r>
            <a:endParaRPr lang="es-VE" dirty="0"/>
          </a:p>
        </p:txBody>
      </p:sp>
      <p:sp>
        <p:nvSpPr>
          <p:cNvPr id="346133" name="Line 21"/>
          <p:cNvSpPr>
            <a:spLocks noChangeShapeType="1"/>
          </p:cNvSpPr>
          <p:nvPr/>
        </p:nvSpPr>
        <p:spPr bwMode="auto">
          <a:xfrm>
            <a:off x="3851920" y="4238625"/>
            <a:ext cx="0" cy="2873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46134" name="Line 22"/>
          <p:cNvSpPr>
            <a:spLocks noChangeShapeType="1"/>
          </p:cNvSpPr>
          <p:nvPr/>
        </p:nvSpPr>
        <p:spPr bwMode="auto">
          <a:xfrm>
            <a:off x="3563888" y="4670425"/>
            <a:ext cx="0" cy="2873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46135" name="Line 23"/>
          <p:cNvSpPr>
            <a:spLocks noChangeShapeType="1"/>
          </p:cNvSpPr>
          <p:nvPr/>
        </p:nvSpPr>
        <p:spPr bwMode="auto">
          <a:xfrm>
            <a:off x="3563888" y="5157192"/>
            <a:ext cx="0" cy="2873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6736212" y="6524624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46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128" grpId="0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NT6 PH"/>
          <p:cNvPicPr>
            <a:picLocks noChangeAspect="1" noChangeArrowheads="1"/>
          </p:cNvPicPr>
          <p:nvPr/>
        </p:nvPicPr>
        <p:blipFill>
          <a:blip r:embed="rId2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75" y="304800"/>
            <a:ext cx="7451725" cy="6246813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7140" name="Rectangle 4"/>
          <p:cNvSpPr>
            <a:spLocks noChangeArrowheads="1"/>
          </p:cNvSpPr>
          <p:nvPr/>
        </p:nvSpPr>
        <p:spPr bwMode="auto">
          <a:xfrm>
            <a:off x="1116013" y="3284538"/>
            <a:ext cx="1800225" cy="1028700"/>
          </a:xfrm>
          <a:prstGeom prst="rect">
            <a:avLst/>
          </a:prstGeom>
          <a:solidFill>
            <a:srgbClr val="E3D9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7141" name="Text Box 5"/>
          <p:cNvSpPr txBox="1">
            <a:spLocks noChangeArrowheads="1"/>
          </p:cNvSpPr>
          <p:nvPr/>
        </p:nvSpPr>
        <p:spPr bwMode="auto">
          <a:xfrm rot="-126351">
            <a:off x="1476375" y="1266825"/>
            <a:ext cx="536575" cy="457200"/>
          </a:xfrm>
          <a:prstGeom prst="rect">
            <a:avLst/>
          </a:prstGeom>
          <a:solidFill>
            <a:srgbClr val="FCEE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_tradnl" sz="2400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347142" name="Text Box 6"/>
          <p:cNvSpPr txBox="1">
            <a:spLocks noChangeArrowheads="1"/>
          </p:cNvSpPr>
          <p:nvPr/>
        </p:nvSpPr>
        <p:spPr bwMode="auto">
          <a:xfrm>
            <a:off x="1908175" y="549275"/>
            <a:ext cx="622300" cy="457200"/>
          </a:xfrm>
          <a:prstGeom prst="rect">
            <a:avLst/>
          </a:prstGeom>
          <a:solidFill>
            <a:srgbClr val="FCEE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</a:t>
            </a:r>
          </a:p>
        </p:txBody>
      </p:sp>
      <p:sp>
        <p:nvSpPr>
          <p:cNvPr id="347143" name="Rectangle 7"/>
          <p:cNvSpPr>
            <a:spLocks noChangeArrowheads="1"/>
          </p:cNvSpPr>
          <p:nvPr/>
        </p:nvSpPr>
        <p:spPr bwMode="auto">
          <a:xfrm>
            <a:off x="2627313" y="836613"/>
            <a:ext cx="1223962" cy="431800"/>
          </a:xfrm>
          <a:prstGeom prst="rect">
            <a:avLst/>
          </a:prstGeom>
          <a:solidFill>
            <a:srgbClr val="CAA6B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5479" name="Text Box 8"/>
          <p:cNvSpPr txBox="1">
            <a:spLocks noChangeArrowheads="1"/>
          </p:cNvSpPr>
          <p:nvPr/>
        </p:nvSpPr>
        <p:spPr bwMode="auto">
          <a:xfrm>
            <a:off x="231775" y="43894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sz="1800" b="1">
              <a:effectLst/>
            </a:endParaRPr>
          </a:p>
        </p:txBody>
      </p:sp>
      <p:sp>
        <p:nvSpPr>
          <p:cNvPr id="347145" name="Oval 9"/>
          <p:cNvSpPr>
            <a:spLocks noChangeArrowheads="1"/>
          </p:cNvSpPr>
          <p:nvPr/>
        </p:nvSpPr>
        <p:spPr bwMode="auto">
          <a:xfrm>
            <a:off x="3419475" y="1773238"/>
            <a:ext cx="792163" cy="287337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7146" name="Oval 10"/>
          <p:cNvSpPr>
            <a:spLocks noChangeArrowheads="1"/>
          </p:cNvSpPr>
          <p:nvPr/>
        </p:nvSpPr>
        <p:spPr bwMode="auto">
          <a:xfrm>
            <a:off x="5795963" y="1916113"/>
            <a:ext cx="431800" cy="503237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7147" name="Oval 11"/>
          <p:cNvSpPr>
            <a:spLocks noChangeArrowheads="1"/>
          </p:cNvSpPr>
          <p:nvPr/>
        </p:nvSpPr>
        <p:spPr bwMode="auto">
          <a:xfrm>
            <a:off x="3275856" y="3140968"/>
            <a:ext cx="358775" cy="4318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7148" name="Oval 12"/>
          <p:cNvSpPr>
            <a:spLocks noChangeArrowheads="1"/>
          </p:cNvSpPr>
          <p:nvPr/>
        </p:nvSpPr>
        <p:spPr bwMode="auto">
          <a:xfrm>
            <a:off x="4932363" y="1700213"/>
            <a:ext cx="503237" cy="576262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7149" name="Text Box 13"/>
          <p:cNvSpPr txBox="1">
            <a:spLocks noChangeArrowheads="1"/>
          </p:cNvSpPr>
          <p:nvPr/>
        </p:nvSpPr>
        <p:spPr bwMode="auto">
          <a:xfrm>
            <a:off x="323850" y="3644900"/>
            <a:ext cx="2741613" cy="1219200"/>
          </a:xfrm>
          <a:prstGeom prst="rect">
            <a:avLst/>
          </a:prstGeom>
          <a:solidFill>
            <a:srgbClr val="FDCBE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 err="1">
                <a:effectLst/>
              </a:rPr>
              <a:t>Fosforilación</a:t>
            </a:r>
            <a:r>
              <a:rPr lang="es-ES_tradnl" b="1" dirty="0">
                <a:effectLst/>
              </a:rPr>
              <a:t> canales Ca</a:t>
            </a:r>
            <a:r>
              <a:rPr lang="es-ES_tradnl" b="1" baseline="30000" dirty="0">
                <a:effectLst/>
              </a:rPr>
              <a:t>++</a:t>
            </a:r>
          </a:p>
          <a:p>
            <a:pPr algn="l">
              <a:defRPr/>
            </a:pPr>
            <a:r>
              <a:rPr lang="es-ES_tradnl" b="1" dirty="0">
                <a:effectLst/>
              </a:rPr>
              <a:t>Aumenta Ca</a:t>
            </a:r>
            <a:r>
              <a:rPr lang="es-ES_tradnl" b="1" baseline="30000" dirty="0">
                <a:effectLst/>
              </a:rPr>
              <a:t>++ </a:t>
            </a:r>
            <a:r>
              <a:rPr lang="es-ES_tradnl" b="1" dirty="0">
                <a:effectLst/>
              </a:rPr>
              <a:t>intracelular</a:t>
            </a:r>
          </a:p>
          <a:p>
            <a:pPr algn="l">
              <a:defRPr/>
            </a:pP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Aumenta fuerza</a:t>
            </a:r>
          </a:p>
          <a:p>
            <a:pPr algn="l">
              <a:defRPr/>
            </a:pP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contracción</a:t>
            </a:r>
          </a:p>
        </p:txBody>
      </p:sp>
      <p:sp>
        <p:nvSpPr>
          <p:cNvPr id="347150" name="Oval 14"/>
          <p:cNvSpPr>
            <a:spLocks noChangeArrowheads="1"/>
          </p:cNvSpPr>
          <p:nvPr/>
        </p:nvSpPr>
        <p:spPr bwMode="auto">
          <a:xfrm>
            <a:off x="4140200" y="4797425"/>
            <a:ext cx="1871663" cy="122386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7151" name="Text Box 15"/>
          <p:cNvSpPr txBox="1">
            <a:spLocks noChangeArrowheads="1"/>
          </p:cNvSpPr>
          <p:nvPr/>
        </p:nvSpPr>
        <p:spPr bwMode="auto">
          <a:xfrm>
            <a:off x="7380288" y="188913"/>
            <a:ext cx="1362075" cy="850900"/>
          </a:xfrm>
          <a:prstGeom prst="rect">
            <a:avLst/>
          </a:prstGeom>
          <a:solidFill>
            <a:srgbClr val="F2E6A0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Corazón</a:t>
            </a:r>
          </a:p>
          <a:p>
            <a:pPr algn="l"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Músculo</a:t>
            </a:r>
          </a:p>
        </p:txBody>
      </p:sp>
      <p:sp>
        <p:nvSpPr>
          <p:cNvPr id="347152" name="Text Box 16"/>
          <p:cNvSpPr txBox="1">
            <a:spLocks noChangeArrowheads="1"/>
          </p:cNvSpPr>
          <p:nvPr/>
        </p:nvSpPr>
        <p:spPr bwMode="auto">
          <a:xfrm>
            <a:off x="6078538" y="219075"/>
            <a:ext cx="1081087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347153" name="Text Box 17"/>
          <p:cNvSpPr txBox="1">
            <a:spLocks noChangeArrowheads="1"/>
          </p:cNvSpPr>
          <p:nvPr/>
        </p:nvSpPr>
        <p:spPr bwMode="auto">
          <a:xfrm>
            <a:off x="4643438" y="644525"/>
            <a:ext cx="1435100" cy="396875"/>
          </a:xfrm>
          <a:prstGeom prst="rect">
            <a:avLst/>
          </a:prstGeom>
          <a:solidFill>
            <a:srgbClr val="FFEB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Canal Ca</a:t>
            </a:r>
            <a:r>
              <a:rPr lang="es-ES_tradnl" sz="20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</a:p>
        </p:txBody>
      </p:sp>
      <p:sp>
        <p:nvSpPr>
          <p:cNvPr id="347154" name="Line 18"/>
          <p:cNvSpPr>
            <a:spLocks noChangeShapeType="1"/>
          </p:cNvSpPr>
          <p:nvPr/>
        </p:nvSpPr>
        <p:spPr bwMode="auto">
          <a:xfrm>
            <a:off x="4932363" y="1052513"/>
            <a:ext cx="287337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47155" name="Oval 19"/>
          <p:cNvSpPr>
            <a:spLocks noChangeArrowheads="1"/>
          </p:cNvSpPr>
          <p:nvPr/>
        </p:nvSpPr>
        <p:spPr bwMode="auto">
          <a:xfrm>
            <a:off x="4643438" y="3429000"/>
            <a:ext cx="360362" cy="504825"/>
          </a:xfrm>
          <a:prstGeom prst="ellipse">
            <a:avLst/>
          </a:prstGeom>
          <a:solidFill>
            <a:srgbClr val="D5D5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7156" name="Rectangle 20"/>
          <p:cNvSpPr>
            <a:spLocks noChangeArrowheads="1"/>
          </p:cNvSpPr>
          <p:nvPr/>
        </p:nvSpPr>
        <p:spPr bwMode="auto">
          <a:xfrm>
            <a:off x="3995738" y="3429000"/>
            <a:ext cx="9874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ES_tradnl" sz="32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endParaRPr lang="es-ES" sz="3200" b="1" baseline="30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7157" name="Text Box 21"/>
          <p:cNvSpPr txBox="1">
            <a:spLocks noChangeArrowheads="1"/>
          </p:cNvSpPr>
          <p:nvPr/>
        </p:nvSpPr>
        <p:spPr bwMode="auto">
          <a:xfrm>
            <a:off x="108857" y="155802"/>
            <a:ext cx="1450975" cy="609600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adrenérgicos</a:t>
            </a:r>
          </a:p>
        </p:txBody>
      </p:sp>
      <p:sp>
        <p:nvSpPr>
          <p:cNvPr id="347158" name="Text Box 22"/>
          <p:cNvSpPr txBox="1">
            <a:spLocks noChangeArrowheads="1"/>
          </p:cNvSpPr>
          <p:nvPr/>
        </p:nvSpPr>
        <p:spPr bwMode="auto">
          <a:xfrm>
            <a:off x="51934" y="1700213"/>
            <a:ext cx="1044575" cy="547688"/>
          </a:xfrm>
          <a:prstGeom prst="rect">
            <a:avLst/>
          </a:prstGeom>
          <a:solidFill>
            <a:srgbClr val="FED2EB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R. </a:t>
            </a: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347159" name="Oval 23"/>
          <p:cNvSpPr>
            <a:spLocks noChangeArrowheads="1"/>
          </p:cNvSpPr>
          <p:nvPr/>
        </p:nvSpPr>
        <p:spPr bwMode="auto">
          <a:xfrm rot="-1148126">
            <a:off x="2268538" y="1557338"/>
            <a:ext cx="1008062" cy="649287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7160" name="Text Box 24"/>
          <p:cNvSpPr txBox="1">
            <a:spLocks noChangeArrowheads="1"/>
          </p:cNvSpPr>
          <p:nvPr/>
        </p:nvSpPr>
        <p:spPr bwMode="auto">
          <a:xfrm>
            <a:off x="2627313" y="765175"/>
            <a:ext cx="1431925" cy="581025"/>
          </a:xfrm>
          <a:prstGeom prst="rect">
            <a:avLst/>
          </a:prstGeom>
          <a:solidFill>
            <a:srgbClr val="FCEE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 err="1">
                <a:solidFill>
                  <a:srgbClr val="CC0000"/>
                </a:solidFill>
              </a:rPr>
              <a:t>Adenilciclasa</a:t>
            </a:r>
            <a:endParaRPr lang="es-ES_tradnl" b="1" dirty="0">
              <a:solidFill>
                <a:srgbClr val="CC0000"/>
              </a:solidFill>
            </a:endParaRPr>
          </a:p>
          <a:p>
            <a:pPr>
              <a:defRPr/>
            </a:pPr>
            <a:r>
              <a:rPr lang="es-ES_tradnl" b="1" dirty="0">
                <a:solidFill>
                  <a:srgbClr val="CC0000"/>
                </a:solidFill>
              </a:rPr>
              <a:t>Activada</a:t>
            </a: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6832568" y="6608763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7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7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7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7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7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347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" dur="2000" fill="hold"/>
                                        <p:tgtEl>
                                          <p:spTgt spid="347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47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7145" grpId="0" animBg="1"/>
      <p:bldP spid="347146" grpId="0" animBg="1"/>
      <p:bldP spid="347147" grpId="0" animBg="1"/>
      <p:bldP spid="347148" grpId="0" animBg="1"/>
      <p:bldP spid="347148" grpId="1" animBg="1"/>
      <p:bldP spid="347149" grpId="0" animBg="1"/>
      <p:bldP spid="347150" grpId="0" animBg="1"/>
      <p:bldP spid="347150" grpId="1" animBg="1"/>
      <p:bldP spid="347151" grpId="0" animBg="1"/>
      <p:bldP spid="347153" grpId="0" animBg="1"/>
      <p:bldP spid="347156" grpId="0"/>
      <p:bldP spid="347159" grpId="0" animBg="1"/>
      <p:bldP spid="347160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3"/>
          <p:cNvSpPr txBox="1">
            <a:spLocks noChangeArrowheads="1"/>
          </p:cNvSpPr>
          <p:nvPr/>
        </p:nvSpPr>
        <p:spPr bwMode="auto">
          <a:xfrm>
            <a:off x="231775" y="43894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sz="1800" b="1">
              <a:effectLst/>
            </a:endParaRPr>
          </a:p>
        </p:txBody>
      </p:sp>
      <p:sp>
        <p:nvSpPr>
          <p:cNvPr id="348164" name="Text Box 4"/>
          <p:cNvSpPr txBox="1">
            <a:spLocks noChangeArrowheads="1"/>
          </p:cNvSpPr>
          <p:nvPr/>
        </p:nvSpPr>
        <p:spPr bwMode="auto">
          <a:xfrm>
            <a:off x="743483" y="1264195"/>
            <a:ext cx="1362075" cy="850900"/>
          </a:xfrm>
          <a:prstGeom prst="rect">
            <a:avLst/>
          </a:prstGeom>
          <a:solidFill>
            <a:srgbClr val="F2E6A0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Corazón</a:t>
            </a:r>
          </a:p>
          <a:p>
            <a:pPr algn="l"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Músculo</a:t>
            </a:r>
          </a:p>
        </p:txBody>
      </p:sp>
      <p:sp>
        <p:nvSpPr>
          <p:cNvPr id="348165" name="Text Box 5"/>
          <p:cNvSpPr txBox="1">
            <a:spLocks noChangeArrowheads="1"/>
          </p:cNvSpPr>
          <p:nvPr/>
        </p:nvSpPr>
        <p:spPr bwMode="auto">
          <a:xfrm>
            <a:off x="664778" y="2154734"/>
            <a:ext cx="144078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8166" name="Text Box 6"/>
          <p:cNvSpPr txBox="1">
            <a:spLocks noChangeArrowheads="1"/>
          </p:cNvSpPr>
          <p:nvPr/>
        </p:nvSpPr>
        <p:spPr bwMode="auto">
          <a:xfrm>
            <a:off x="6832568" y="476672"/>
            <a:ext cx="1688283" cy="707886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Transmisión </a:t>
            </a:r>
          </a:p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Simpática</a:t>
            </a:r>
          </a:p>
        </p:txBody>
      </p:sp>
      <p:sp>
        <p:nvSpPr>
          <p:cNvPr id="348167" name="Line 7"/>
          <p:cNvSpPr>
            <a:spLocks noChangeShapeType="1"/>
          </p:cNvSpPr>
          <p:nvPr/>
        </p:nvSpPr>
        <p:spPr bwMode="auto">
          <a:xfrm>
            <a:off x="4478338" y="1628775"/>
            <a:ext cx="0" cy="3816350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48168" name="Text Box 8"/>
          <p:cNvSpPr txBox="1">
            <a:spLocks noChangeArrowheads="1"/>
          </p:cNvSpPr>
          <p:nvPr/>
        </p:nvSpPr>
        <p:spPr bwMode="auto">
          <a:xfrm>
            <a:off x="4167188" y="1146175"/>
            <a:ext cx="695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348169" name="Text Box 9"/>
          <p:cNvSpPr txBox="1">
            <a:spLocks noChangeArrowheads="1"/>
          </p:cNvSpPr>
          <p:nvPr/>
        </p:nvSpPr>
        <p:spPr bwMode="auto">
          <a:xfrm>
            <a:off x="3533775" y="2011363"/>
            <a:ext cx="2179638" cy="457200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– </a:t>
            </a: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PGs - AC</a:t>
            </a:r>
          </a:p>
        </p:txBody>
      </p:sp>
      <p:sp>
        <p:nvSpPr>
          <p:cNvPr id="348170" name="Text Box 10"/>
          <p:cNvSpPr txBox="1">
            <a:spLocks noChangeArrowheads="1"/>
          </p:cNvSpPr>
          <p:nvPr/>
        </p:nvSpPr>
        <p:spPr bwMode="auto">
          <a:xfrm>
            <a:off x="4043363" y="2611438"/>
            <a:ext cx="855662" cy="396875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AMPc</a:t>
            </a:r>
          </a:p>
        </p:txBody>
      </p:sp>
      <p:sp>
        <p:nvSpPr>
          <p:cNvPr id="348171" name="Text Box 11"/>
          <p:cNvSpPr txBox="1">
            <a:spLocks noChangeArrowheads="1"/>
          </p:cNvSpPr>
          <p:nvPr/>
        </p:nvSpPr>
        <p:spPr bwMode="auto">
          <a:xfrm>
            <a:off x="4122738" y="3140075"/>
            <a:ext cx="609600" cy="366713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PKA</a:t>
            </a:r>
          </a:p>
        </p:txBody>
      </p:sp>
      <p:sp>
        <p:nvSpPr>
          <p:cNvPr id="348172" name="Text Box 12"/>
          <p:cNvSpPr txBox="1">
            <a:spLocks noChangeArrowheads="1"/>
          </p:cNvSpPr>
          <p:nvPr/>
        </p:nvSpPr>
        <p:spPr bwMode="auto">
          <a:xfrm>
            <a:off x="2094155" y="3573016"/>
            <a:ext cx="4841390" cy="461665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es-ES_tradnl" sz="24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Fosforilación</a:t>
            </a:r>
            <a:r>
              <a:rPr lang="es-ES_tradnl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canales Ca</a:t>
            </a:r>
            <a:r>
              <a:rPr lang="es-ES_tradnl" sz="2000" b="1" baseline="30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++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tipo L</a:t>
            </a:r>
          </a:p>
        </p:txBody>
      </p:sp>
      <p:sp>
        <p:nvSpPr>
          <p:cNvPr id="348173" name="Text Box 13"/>
          <p:cNvSpPr txBox="1">
            <a:spLocks noChangeArrowheads="1"/>
          </p:cNvSpPr>
          <p:nvPr/>
        </p:nvSpPr>
        <p:spPr bwMode="auto">
          <a:xfrm>
            <a:off x="4041775" y="4076700"/>
            <a:ext cx="896938" cy="457200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Ca</a:t>
            </a:r>
            <a:r>
              <a:rPr lang="es-ES_tradnl" sz="24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i</a:t>
            </a:r>
          </a:p>
        </p:txBody>
      </p:sp>
      <p:sp>
        <p:nvSpPr>
          <p:cNvPr id="348174" name="Text Box 14"/>
          <p:cNvSpPr txBox="1">
            <a:spLocks noChangeArrowheads="1"/>
          </p:cNvSpPr>
          <p:nvPr/>
        </p:nvSpPr>
        <p:spPr bwMode="auto">
          <a:xfrm>
            <a:off x="2894013" y="4573588"/>
            <a:ext cx="3048000" cy="366712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Interacción actina miosina</a:t>
            </a:r>
          </a:p>
        </p:txBody>
      </p:sp>
      <p:sp>
        <p:nvSpPr>
          <p:cNvPr id="348175" name="Text Box 15"/>
          <p:cNvSpPr txBox="1">
            <a:spLocks noChangeArrowheads="1"/>
          </p:cNvSpPr>
          <p:nvPr/>
        </p:nvSpPr>
        <p:spPr bwMode="auto">
          <a:xfrm>
            <a:off x="2627784" y="5484813"/>
            <a:ext cx="3733714" cy="646331"/>
          </a:xfrm>
          <a:prstGeom prst="rect">
            <a:avLst/>
          </a:prstGeom>
          <a:solidFill>
            <a:srgbClr val="FFC5DC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6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CONTRACCIÓN</a:t>
            </a:r>
          </a:p>
        </p:txBody>
      </p:sp>
      <p:sp>
        <p:nvSpPr>
          <p:cNvPr id="348176" name="Line 16"/>
          <p:cNvSpPr>
            <a:spLocks noChangeShapeType="1"/>
          </p:cNvSpPr>
          <p:nvPr/>
        </p:nvSpPr>
        <p:spPr bwMode="auto">
          <a:xfrm>
            <a:off x="4046538" y="2636838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48177" name="Line 17"/>
          <p:cNvSpPr>
            <a:spLocks noChangeShapeType="1"/>
          </p:cNvSpPr>
          <p:nvPr/>
        </p:nvSpPr>
        <p:spPr bwMode="auto">
          <a:xfrm>
            <a:off x="4119563" y="3140075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48178" name="Line 18"/>
          <p:cNvSpPr>
            <a:spLocks noChangeShapeType="1"/>
          </p:cNvSpPr>
          <p:nvPr/>
        </p:nvSpPr>
        <p:spPr bwMode="auto">
          <a:xfrm>
            <a:off x="2339752" y="3573016"/>
            <a:ext cx="0" cy="46166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48179" name="Line 19"/>
          <p:cNvSpPr>
            <a:spLocks noChangeShapeType="1"/>
          </p:cNvSpPr>
          <p:nvPr/>
        </p:nvSpPr>
        <p:spPr bwMode="auto">
          <a:xfrm>
            <a:off x="4046538" y="4148138"/>
            <a:ext cx="0" cy="2873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48180" name="Line 20"/>
          <p:cNvSpPr>
            <a:spLocks noChangeShapeType="1"/>
          </p:cNvSpPr>
          <p:nvPr/>
        </p:nvSpPr>
        <p:spPr bwMode="auto">
          <a:xfrm>
            <a:off x="2933700" y="4597400"/>
            <a:ext cx="0" cy="2873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2014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48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5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 descr="NT10 PH"/>
          <p:cNvPicPr>
            <a:picLocks noChangeAspect="1" noChangeArrowheads="1"/>
          </p:cNvPicPr>
          <p:nvPr/>
        </p:nvPicPr>
        <p:blipFill>
          <a:blip r:embed="rId2">
            <a:lum bright="-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3" y="393700"/>
            <a:ext cx="8243887" cy="606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Text Box 3"/>
          <p:cNvSpPr txBox="1">
            <a:spLocks noChangeArrowheads="1"/>
          </p:cNvSpPr>
          <p:nvPr/>
        </p:nvSpPr>
        <p:spPr bwMode="auto">
          <a:xfrm>
            <a:off x="1979613" y="2922588"/>
            <a:ext cx="695325" cy="519112"/>
          </a:xfrm>
          <a:prstGeom prst="rect">
            <a:avLst/>
          </a:prstGeom>
          <a:solidFill>
            <a:srgbClr val="FCEE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2800" b="1">
                <a:solidFill>
                  <a:srgbClr val="CC0000"/>
                </a:solidFill>
                <a:effectLst/>
              </a:rPr>
              <a:t>NE</a:t>
            </a:r>
          </a:p>
        </p:txBody>
      </p:sp>
      <p:sp>
        <p:nvSpPr>
          <p:cNvPr id="349188" name="Text Box 4"/>
          <p:cNvSpPr txBox="1">
            <a:spLocks noChangeArrowheads="1"/>
          </p:cNvSpPr>
          <p:nvPr/>
        </p:nvSpPr>
        <p:spPr bwMode="auto">
          <a:xfrm rot="-2300891">
            <a:off x="1366838" y="4130675"/>
            <a:ext cx="596900" cy="519113"/>
          </a:xfrm>
          <a:prstGeom prst="rect">
            <a:avLst/>
          </a:prstGeom>
          <a:solidFill>
            <a:srgbClr val="FCEE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349189" name="Text Box 5"/>
          <p:cNvSpPr txBox="1">
            <a:spLocks noChangeArrowheads="1"/>
          </p:cNvSpPr>
          <p:nvPr/>
        </p:nvSpPr>
        <p:spPr bwMode="auto">
          <a:xfrm>
            <a:off x="4418013" y="188913"/>
            <a:ext cx="2090737" cy="850900"/>
          </a:xfrm>
          <a:prstGeom prst="rect">
            <a:avLst/>
          </a:prstGeom>
          <a:solidFill>
            <a:srgbClr val="F2E6A0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Bronquios</a:t>
            </a:r>
          </a:p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 </a:t>
            </a:r>
          </a:p>
        </p:txBody>
      </p:sp>
      <p:sp>
        <p:nvSpPr>
          <p:cNvPr id="349190" name="Rectangle 6"/>
          <p:cNvSpPr>
            <a:spLocks noChangeArrowheads="1"/>
          </p:cNvSpPr>
          <p:nvPr/>
        </p:nvSpPr>
        <p:spPr bwMode="auto">
          <a:xfrm>
            <a:off x="6877050" y="5661025"/>
            <a:ext cx="935038" cy="576263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9191" name="Oval 7"/>
          <p:cNvSpPr>
            <a:spLocks noChangeArrowheads="1"/>
          </p:cNvSpPr>
          <p:nvPr/>
        </p:nvSpPr>
        <p:spPr bwMode="auto">
          <a:xfrm>
            <a:off x="4643438" y="3429000"/>
            <a:ext cx="863600" cy="79216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9192" name="Text Box 8"/>
          <p:cNvSpPr txBox="1">
            <a:spLocks noChangeArrowheads="1"/>
          </p:cNvSpPr>
          <p:nvPr/>
        </p:nvSpPr>
        <p:spPr bwMode="auto">
          <a:xfrm>
            <a:off x="6227763" y="5157788"/>
            <a:ext cx="2662237" cy="1403350"/>
          </a:xfrm>
          <a:prstGeom prst="rect">
            <a:avLst/>
          </a:prstGeom>
          <a:solidFill>
            <a:srgbClr val="FCEEF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Fosforilación</a:t>
            </a: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canales K</a:t>
            </a:r>
            <a:r>
              <a:rPr lang="es-ES_tradnl" b="1" baseline="30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</a:p>
          <a:p>
            <a:pPr algn="l">
              <a:defRPr/>
            </a:pPr>
            <a:r>
              <a:rPr lang="es-ES_tradnl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Hiperpolarización</a:t>
            </a: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por salida K</a:t>
            </a:r>
            <a:r>
              <a:rPr lang="es-ES_tradnl" b="1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Disminución entrada Ca</a:t>
            </a:r>
            <a:r>
              <a:rPr lang="es-ES_tradnl" b="1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</a:p>
          <a:p>
            <a:pPr algn="l">
              <a:defRPr/>
            </a:pP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Relajación mus liso</a:t>
            </a:r>
          </a:p>
        </p:txBody>
      </p:sp>
      <p:sp>
        <p:nvSpPr>
          <p:cNvPr id="349193" name="Text Box 9"/>
          <p:cNvSpPr txBox="1">
            <a:spLocks noChangeArrowheads="1"/>
          </p:cNvSpPr>
          <p:nvPr/>
        </p:nvSpPr>
        <p:spPr bwMode="auto">
          <a:xfrm>
            <a:off x="6948488" y="692150"/>
            <a:ext cx="39370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K</a:t>
            </a:r>
            <a:r>
              <a:rPr lang="es-ES_tradnl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</p:txBody>
      </p:sp>
      <p:sp>
        <p:nvSpPr>
          <p:cNvPr id="349194" name="Text Box 10"/>
          <p:cNvSpPr txBox="1">
            <a:spLocks noChangeArrowheads="1"/>
          </p:cNvSpPr>
          <p:nvPr/>
        </p:nvSpPr>
        <p:spPr bwMode="auto">
          <a:xfrm>
            <a:off x="7667625" y="692150"/>
            <a:ext cx="39370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K</a:t>
            </a:r>
            <a:r>
              <a:rPr lang="es-ES_tradnl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</p:txBody>
      </p:sp>
      <p:sp>
        <p:nvSpPr>
          <p:cNvPr id="349195" name="Text Box 11"/>
          <p:cNvSpPr txBox="1">
            <a:spLocks noChangeArrowheads="1"/>
          </p:cNvSpPr>
          <p:nvPr/>
        </p:nvSpPr>
        <p:spPr bwMode="auto">
          <a:xfrm>
            <a:off x="8243888" y="1341438"/>
            <a:ext cx="39370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K</a:t>
            </a:r>
            <a:r>
              <a:rPr lang="es-ES_tradnl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</p:txBody>
      </p:sp>
      <p:sp>
        <p:nvSpPr>
          <p:cNvPr id="349196" name="Text Box 12"/>
          <p:cNvSpPr txBox="1">
            <a:spLocks noChangeArrowheads="1"/>
          </p:cNvSpPr>
          <p:nvPr/>
        </p:nvSpPr>
        <p:spPr bwMode="auto">
          <a:xfrm>
            <a:off x="6483350" y="1628775"/>
            <a:ext cx="39370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K</a:t>
            </a:r>
            <a:r>
              <a:rPr lang="es-ES_tradnl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</p:txBody>
      </p:sp>
      <p:sp>
        <p:nvSpPr>
          <p:cNvPr id="349197" name="Oval 13"/>
          <p:cNvSpPr>
            <a:spLocks noChangeArrowheads="1"/>
          </p:cNvSpPr>
          <p:nvPr/>
        </p:nvSpPr>
        <p:spPr bwMode="auto">
          <a:xfrm>
            <a:off x="4932363" y="5516563"/>
            <a:ext cx="647700" cy="360362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9198" name="Oval 14"/>
          <p:cNvSpPr>
            <a:spLocks noChangeArrowheads="1"/>
          </p:cNvSpPr>
          <p:nvPr/>
        </p:nvSpPr>
        <p:spPr bwMode="auto">
          <a:xfrm>
            <a:off x="6732588" y="2636838"/>
            <a:ext cx="647700" cy="5048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9199" name="Text Box 15"/>
          <p:cNvSpPr txBox="1">
            <a:spLocks noChangeArrowheads="1"/>
          </p:cNvSpPr>
          <p:nvPr/>
        </p:nvSpPr>
        <p:spPr bwMode="auto">
          <a:xfrm>
            <a:off x="7885113" y="1820863"/>
            <a:ext cx="1162050" cy="641350"/>
          </a:xfrm>
          <a:prstGeom prst="rect">
            <a:avLst/>
          </a:prstGeom>
          <a:solidFill>
            <a:srgbClr val="FCEE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Apertura</a:t>
            </a:r>
          </a:p>
          <a:p>
            <a:pPr algn="l">
              <a:defRPr/>
            </a:pPr>
            <a:r>
              <a:rPr lang="es-ES" sz="1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canal K</a:t>
            </a:r>
            <a:r>
              <a:rPr lang="en-US" sz="1800" baseline="300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</a:p>
        </p:txBody>
      </p:sp>
      <p:sp>
        <p:nvSpPr>
          <p:cNvPr id="349200" name="Text Box 16"/>
          <p:cNvSpPr txBox="1">
            <a:spLocks noChangeArrowheads="1"/>
          </p:cNvSpPr>
          <p:nvPr/>
        </p:nvSpPr>
        <p:spPr bwMode="auto">
          <a:xfrm>
            <a:off x="2268538" y="0"/>
            <a:ext cx="11525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ED2EB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349202" name="Text Box 18"/>
          <p:cNvSpPr txBox="1">
            <a:spLocks noChangeArrowheads="1"/>
          </p:cNvSpPr>
          <p:nvPr/>
        </p:nvSpPr>
        <p:spPr bwMode="auto">
          <a:xfrm>
            <a:off x="380604" y="5830888"/>
            <a:ext cx="1679784" cy="738664"/>
          </a:xfrm>
          <a:prstGeom prst="rect">
            <a:avLst/>
          </a:prstGeom>
          <a:solidFill>
            <a:srgbClr val="FCEEF6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14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Isoproterenol</a:t>
            </a:r>
            <a:r>
              <a:rPr lang="es-ES_tradnl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(</a:t>
            </a:r>
            <a:r>
              <a:rPr lang="es-ES_tradnl" sz="14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s-ES_tradnl" sz="1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Salbutamol </a:t>
            </a:r>
            <a:r>
              <a:rPr lang="es-ES_tradnl" sz="1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es-ES_tradnl" sz="1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s-ES_tradnl" sz="1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Propanolol</a:t>
            </a:r>
            <a:r>
              <a:rPr lang="es-ES_tradnl" sz="1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(</a:t>
            </a:r>
            <a:r>
              <a:rPr lang="es-ES_tradnl" sz="14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  <a:r>
              <a:rPr lang="es-ES_tradnl" sz="1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endParaRPr lang="es-ES_tradnl" sz="1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49203" name="Text Box 19"/>
          <p:cNvSpPr txBox="1">
            <a:spLocks noChangeArrowheads="1"/>
          </p:cNvSpPr>
          <p:nvPr/>
        </p:nvSpPr>
        <p:spPr bwMode="auto">
          <a:xfrm>
            <a:off x="250825" y="260350"/>
            <a:ext cx="1450975" cy="609600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adrenérgicos</a:t>
            </a:r>
          </a:p>
        </p:txBody>
      </p:sp>
      <p:sp>
        <p:nvSpPr>
          <p:cNvPr id="349204" name="Text Box 20"/>
          <p:cNvSpPr txBox="1">
            <a:spLocks noChangeArrowheads="1"/>
          </p:cNvSpPr>
          <p:nvPr/>
        </p:nvSpPr>
        <p:spPr bwMode="auto">
          <a:xfrm>
            <a:off x="395288" y="981075"/>
            <a:ext cx="1044575" cy="547688"/>
          </a:xfrm>
          <a:prstGeom prst="rect">
            <a:avLst/>
          </a:prstGeom>
          <a:solidFill>
            <a:srgbClr val="FED2EB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R. </a:t>
            </a: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349205" name="Oval 21"/>
          <p:cNvSpPr>
            <a:spLocks noChangeArrowheads="1"/>
          </p:cNvSpPr>
          <p:nvPr/>
        </p:nvSpPr>
        <p:spPr bwMode="auto">
          <a:xfrm rot="-1148126">
            <a:off x="3081338" y="3471863"/>
            <a:ext cx="1296987" cy="746125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9206" name="Rectangle 22"/>
          <p:cNvSpPr>
            <a:spLocks noChangeArrowheads="1"/>
          </p:cNvSpPr>
          <p:nvPr/>
        </p:nvSpPr>
        <p:spPr bwMode="auto">
          <a:xfrm>
            <a:off x="3348038" y="2349500"/>
            <a:ext cx="1511300" cy="287338"/>
          </a:xfrm>
          <a:prstGeom prst="rect">
            <a:avLst/>
          </a:prstGeom>
          <a:solidFill>
            <a:srgbClr val="ADAE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9207" name="Text Box 23"/>
          <p:cNvSpPr txBox="1">
            <a:spLocks noChangeArrowheads="1"/>
          </p:cNvSpPr>
          <p:nvPr/>
        </p:nvSpPr>
        <p:spPr bwMode="auto">
          <a:xfrm>
            <a:off x="3132138" y="2223269"/>
            <a:ext cx="1719262" cy="701675"/>
          </a:xfrm>
          <a:prstGeom prst="rect">
            <a:avLst/>
          </a:prstGeom>
          <a:solidFill>
            <a:srgbClr val="FCEE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>
                <a:solidFill>
                  <a:srgbClr val="CC0000"/>
                </a:solidFill>
              </a:rPr>
              <a:t>Adenilciclasa</a:t>
            </a:r>
          </a:p>
          <a:p>
            <a:pPr>
              <a:defRPr/>
            </a:pPr>
            <a:r>
              <a:rPr lang="es-ES_tradnl" sz="2000">
                <a:solidFill>
                  <a:srgbClr val="CC0000"/>
                </a:solidFill>
              </a:rPr>
              <a:t>Activada</a:t>
            </a: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7210264" y="6638925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9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9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9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9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9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349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49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49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49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49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49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188" grpId="0" animBg="1"/>
      <p:bldP spid="349189" grpId="0" animBg="1"/>
      <p:bldP spid="349191" grpId="0" animBg="1"/>
      <p:bldP spid="349192" grpId="0" animBg="1"/>
      <p:bldP spid="349193" grpId="0" animBg="1"/>
      <p:bldP spid="349194" grpId="0" animBg="1"/>
      <p:bldP spid="349195" grpId="0" animBg="1"/>
      <p:bldP spid="349196" grpId="0" animBg="1"/>
      <p:bldP spid="349197" grpId="0" animBg="1"/>
      <p:bldP spid="349198" grpId="0" animBg="1"/>
      <p:bldP spid="349198" grpId="1" animBg="1"/>
      <p:bldP spid="349199" grpId="0" animBg="1"/>
      <p:bldP spid="349202" grpId="0" animBg="1"/>
      <p:bldP spid="349205" grpId="0" animBg="1"/>
      <p:bldP spid="349207" grpId="0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Text Box 2"/>
          <p:cNvSpPr txBox="1">
            <a:spLocks noChangeArrowheads="1"/>
          </p:cNvSpPr>
          <p:nvPr/>
        </p:nvSpPr>
        <p:spPr bwMode="auto">
          <a:xfrm>
            <a:off x="835092" y="714375"/>
            <a:ext cx="2090738" cy="850900"/>
          </a:xfrm>
          <a:prstGeom prst="rect">
            <a:avLst/>
          </a:prstGeom>
          <a:solidFill>
            <a:srgbClr val="F2E6A0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Bronquios</a:t>
            </a:r>
          </a:p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 </a:t>
            </a:r>
          </a:p>
        </p:txBody>
      </p:sp>
      <p:sp>
        <p:nvSpPr>
          <p:cNvPr id="350211" name="Text Box 3"/>
          <p:cNvSpPr txBox="1">
            <a:spLocks noChangeArrowheads="1"/>
          </p:cNvSpPr>
          <p:nvPr/>
        </p:nvSpPr>
        <p:spPr bwMode="auto">
          <a:xfrm>
            <a:off x="6997154" y="371336"/>
            <a:ext cx="1688283" cy="707886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Transmisión </a:t>
            </a:r>
          </a:p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Simpática</a:t>
            </a:r>
          </a:p>
        </p:txBody>
      </p:sp>
      <p:sp>
        <p:nvSpPr>
          <p:cNvPr id="350213" name="Text Box 5"/>
          <p:cNvSpPr txBox="1">
            <a:spLocks noChangeArrowheads="1"/>
          </p:cNvSpPr>
          <p:nvPr/>
        </p:nvSpPr>
        <p:spPr bwMode="auto">
          <a:xfrm>
            <a:off x="1151533" y="1623829"/>
            <a:ext cx="1419225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0215" name="Line 7"/>
          <p:cNvSpPr>
            <a:spLocks noChangeShapeType="1"/>
          </p:cNvSpPr>
          <p:nvPr/>
        </p:nvSpPr>
        <p:spPr bwMode="auto">
          <a:xfrm>
            <a:off x="4572000" y="1174750"/>
            <a:ext cx="0" cy="4462463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50216" name="Text Box 8"/>
          <p:cNvSpPr txBox="1">
            <a:spLocks noChangeArrowheads="1"/>
          </p:cNvSpPr>
          <p:nvPr/>
        </p:nvSpPr>
        <p:spPr bwMode="auto">
          <a:xfrm>
            <a:off x="4332288" y="620713"/>
            <a:ext cx="695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350217" name="Text Box 9"/>
          <p:cNvSpPr txBox="1">
            <a:spLocks noChangeArrowheads="1"/>
          </p:cNvSpPr>
          <p:nvPr/>
        </p:nvSpPr>
        <p:spPr bwMode="auto">
          <a:xfrm>
            <a:off x="3698875" y="1485900"/>
            <a:ext cx="2146300" cy="457200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– </a:t>
            </a: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PGs - AC</a:t>
            </a:r>
          </a:p>
        </p:txBody>
      </p:sp>
      <p:sp>
        <p:nvSpPr>
          <p:cNvPr id="350218" name="Text Box 10"/>
          <p:cNvSpPr txBox="1">
            <a:spLocks noChangeArrowheads="1"/>
          </p:cNvSpPr>
          <p:nvPr/>
        </p:nvSpPr>
        <p:spPr bwMode="auto">
          <a:xfrm>
            <a:off x="4208463" y="2109788"/>
            <a:ext cx="788987" cy="366712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AMPc</a:t>
            </a:r>
          </a:p>
        </p:txBody>
      </p:sp>
      <p:sp>
        <p:nvSpPr>
          <p:cNvPr id="350219" name="Text Box 11"/>
          <p:cNvSpPr txBox="1">
            <a:spLocks noChangeArrowheads="1"/>
          </p:cNvSpPr>
          <p:nvPr/>
        </p:nvSpPr>
        <p:spPr bwMode="auto">
          <a:xfrm>
            <a:off x="4287838" y="2614613"/>
            <a:ext cx="609600" cy="366712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PKA</a:t>
            </a:r>
          </a:p>
        </p:txBody>
      </p:sp>
      <p:sp>
        <p:nvSpPr>
          <p:cNvPr id="350220" name="Text Box 12"/>
          <p:cNvSpPr txBox="1">
            <a:spLocks noChangeArrowheads="1"/>
          </p:cNvSpPr>
          <p:nvPr/>
        </p:nvSpPr>
        <p:spPr bwMode="auto">
          <a:xfrm>
            <a:off x="2684464" y="3140968"/>
            <a:ext cx="3975768" cy="461665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s-ES_tradnl" sz="24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Fosforilación</a:t>
            </a:r>
            <a:r>
              <a:rPr lang="es-ES_tradnl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canales K</a:t>
            </a:r>
            <a:r>
              <a:rPr lang="es-ES_tradnl" sz="2400" b="1" baseline="30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</a:p>
        </p:txBody>
      </p:sp>
      <p:sp>
        <p:nvSpPr>
          <p:cNvPr id="350221" name="Text Box 13"/>
          <p:cNvSpPr txBox="1">
            <a:spLocks noChangeArrowheads="1"/>
          </p:cNvSpPr>
          <p:nvPr/>
        </p:nvSpPr>
        <p:spPr bwMode="auto">
          <a:xfrm>
            <a:off x="3779912" y="4270375"/>
            <a:ext cx="1585690" cy="369332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Entrada 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Ca</a:t>
            </a:r>
            <a:r>
              <a:rPr lang="es-ES_tradnl" sz="180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50222" name="Text Box 14"/>
          <p:cNvSpPr txBox="1">
            <a:spLocks noChangeArrowheads="1"/>
          </p:cNvSpPr>
          <p:nvPr/>
        </p:nvSpPr>
        <p:spPr bwMode="auto">
          <a:xfrm>
            <a:off x="3491880" y="3694113"/>
            <a:ext cx="2193229" cy="369332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_tradnl" sz="18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Hiperpolarización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50223" name="Text Box 15"/>
          <p:cNvSpPr txBox="1">
            <a:spLocks noChangeArrowheads="1"/>
          </p:cNvSpPr>
          <p:nvPr/>
        </p:nvSpPr>
        <p:spPr bwMode="auto">
          <a:xfrm>
            <a:off x="2339975" y="5734050"/>
            <a:ext cx="4664075" cy="608013"/>
          </a:xfrm>
          <a:prstGeom prst="rect">
            <a:avLst/>
          </a:prstGeom>
          <a:solidFill>
            <a:srgbClr val="FFC5DC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BRONCODILATACIÓN</a:t>
            </a:r>
          </a:p>
        </p:txBody>
      </p:sp>
      <p:sp>
        <p:nvSpPr>
          <p:cNvPr id="350224" name="Line 16"/>
          <p:cNvSpPr>
            <a:spLocks noChangeShapeType="1"/>
          </p:cNvSpPr>
          <p:nvPr/>
        </p:nvSpPr>
        <p:spPr bwMode="auto">
          <a:xfrm>
            <a:off x="4211638" y="2111375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50225" name="Line 17"/>
          <p:cNvSpPr>
            <a:spLocks noChangeShapeType="1"/>
          </p:cNvSpPr>
          <p:nvPr/>
        </p:nvSpPr>
        <p:spPr bwMode="auto">
          <a:xfrm>
            <a:off x="4284663" y="261461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50226" name="Line 18"/>
          <p:cNvSpPr>
            <a:spLocks noChangeShapeType="1"/>
          </p:cNvSpPr>
          <p:nvPr/>
        </p:nvSpPr>
        <p:spPr bwMode="auto">
          <a:xfrm>
            <a:off x="2865742" y="3140968"/>
            <a:ext cx="0" cy="41175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50227" name="Line 19"/>
          <p:cNvSpPr>
            <a:spLocks noChangeShapeType="1"/>
          </p:cNvSpPr>
          <p:nvPr/>
        </p:nvSpPr>
        <p:spPr bwMode="auto">
          <a:xfrm flipV="1">
            <a:off x="3851920" y="4341813"/>
            <a:ext cx="0" cy="2952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50228" name="Line 20"/>
          <p:cNvSpPr>
            <a:spLocks noChangeShapeType="1"/>
          </p:cNvSpPr>
          <p:nvPr/>
        </p:nvSpPr>
        <p:spPr bwMode="auto">
          <a:xfrm>
            <a:off x="3635896" y="3717925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50229" name="Text Box 21"/>
          <p:cNvSpPr txBox="1">
            <a:spLocks noChangeArrowheads="1"/>
          </p:cNvSpPr>
          <p:nvPr/>
        </p:nvSpPr>
        <p:spPr bwMode="auto">
          <a:xfrm>
            <a:off x="4088631" y="4703763"/>
            <a:ext cx="987425" cy="457200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Ca</a:t>
            </a:r>
            <a:r>
              <a:rPr lang="es-ES_tradnl" sz="24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i</a:t>
            </a:r>
          </a:p>
        </p:txBody>
      </p:sp>
      <p:sp>
        <p:nvSpPr>
          <p:cNvPr id="350230" name="Line 22"/>
          <p:cNvSpPr>
            <a:spLocks noChangeShapeType="1"/>
          </p:cNvSpPr>
          <p:nvPr/>
        </p:nvSpPr>
        <p:spPr bwMode="auto">
          <a:xfrm flipV="1">
            <a:off x="4160068" y="4789488"/>
            <a:ext cx="0" cy="2952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50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50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223" grpId="2" animBg="1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234" name="Picture 2" descr="receptor beta 3"/>
          <p:cNvPicPr>
            <a:picLocks noChangeAspect="1" noChangeArrowheads="1"/>
          </p:cNvPicPr>
          <p:nvPr/>
        </p:nvPicPr>
        <p:blipFill>
          <a:blip r:embed="rId2">
            <a:lum bright="-48000" contras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9" t="24706" r="12772" b="28116"/>
          <a:stretch>
            <a:fillRect/>
          </a:stretch>
        </p:blipFill>
        <p:spPr bwMode="auto">
          <a:xfrm>
            <a:off x="2617788" y="3965575"/>
            <a:ext cx="1655762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1236" name="Text Box 4"/>
          <p:cNvSpPr txBox="1">
            <a:spLocks noChangeArrowheads="1"/>
          </p:cNvSpPr>
          <p:nvPr/>
        </p:nvSpPr>
        <p:spPr bwMode="auto">
          <a:xfrm>
            <a:off x="3049588" y="4652963"/>
            <a:ext cx="479425" cy="396875"/>
          </a:xfrm>
          <a:prstGeom prst="rect">
            <a:avLst/>
          </a:prstGeom>
          <a:solidFill>
            <a:srgbClr val="FEE6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351237" name="Text Box 5"/>
          <p:cNvSpPr txBox="1">
            <a:spLocks noChangeArrowheads="1"/>
          </p:cNvSpPr>
          <p:nvPr/>
        </p:nvSpPr>
        <p:spPr bwMode="auto">
          <a:xfrm>
            <a:off x="2978150" y="3860800"/>
            <a:ext cx="5492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pic>
        <p:nvPicPr>
          <p:cNvPr id="351238" name="Picture 6" descr="recep beta 2 h"/>
          <p:cNvPicPr>
            <a:picLocks noChangeAspect="1" noChangeArrowheads="1"/>
          </p:cNvPicPr>
          <p:nvPr/>
        </p:nvPicPr>
        <p:blipFill>
          <a:blip r:embed="rId3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870" b="37581"/>
          <a:stretch>
            <a:fillRect/>
          </a:stretch>
        </p:blipFill>
        <p:spPr bwMode="auto">
          <a:xfrm>
            <a:off x="4830763" y="1408113"/>
            <a:ext cx="2930525" cy="338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1239" name="Rectangle 7"/>
          <p:cNvSpPr>
            <a:spLocks noChangeArrowheads="1"/>
          </p:cNvSpPr>
          <p:nvPr/>
        </p:nvSpPr>
        <p:spPr bwMode="auto">
          <a:xfrm>
            <a:off x="5695950" y="4071938"/>
            <a:ext cx="14287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51240" name="Oval 8"/>
          <p:cNvSpPr>
            <a:spLocks noChangeArrowheads="1"/>
          </p:cNvSpPr>
          <p:nvPr/>
        </p:nvSpPr>
        <p:spPr bwMode="auto">
          <a:xfrm>
            <a:off x="5695950" y="3711575"/>
            <a:ext cx="2159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1241" name="Text Box 9"/>
          <p:cNvSpPr txBox="1">
            <a:spLocks noChangeArrowheads="1"/>
          </p:cNvSpPr>
          <p:nvPr/>
        </p:nvSpPr>
        <p:spPr bwMode="auto">
          <a:xfrm>
            <a:off x="5983288" y="1550988"/>
            <a:ext cx="792162" cy="523220"/>
          </a:xfrm>
          <a:prstGeom prst="rect">
            <a:avLst/>
          </a:prstGeom>
          <a:solidFill>
            <a:srgbClr val="FEE6F4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 b</a:t>
            </a: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351242" name="Rectangle 10"/>
          <p:cNvSpPr>
            <a:spLocks noChangeArrowheads="1"/>
          </p:cNvSpPr>
          <p:nvPr/>
        </p:nvSpPr>
        <p:spPr bwMode="auto">
          <a:xfrm>
            <a:off x="5767388" y="3783013"/>
            <a:ext cx="8413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Lipasa</a:t>
            </a:r>
          </a:p>
        </p:txBody>
      </p:sp>
      <p:sp>
        <p:nvSpPr>
          <p:cNvPr id="351243" name="Text Box 11"/>
          <p:cNvSpPr txBox="1">
            <a:spLocks noChangeArrowheads="1"/>
          </p:cNvSpPr>
          <p:nvPr/>
        </p:nvSpPr>
        <p:spPr bwMode="auto">
          <a:xfrm>
            <a:off x="5530850" y="4095750"/>
            <a:ext cx="495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TG</a:t>
            </a:r>
          </a:p>
        </p:txBody>
      </p:sp>
      <p:sp>
        <p:nvSpPr>
          <p:cNvPr id="351244" name="Line 12"/>
          <p:cNvSpPr>
            <a:spLocks noChangeShapeType="1"/>
          </p:cNvSpPr>
          <p:nvPr/>
        </p:nvSpPr>
        <p:spPr bwMode="auto">
          <a:xfrm>
            <a:off x="6054725" y="4287838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51245" name="Text Box 13"/>
          <p:cNvSpPr txBox="1">
            <a:spLocks noChangeArrowheads="1"/>
          </p:cNvSpPr>
          <p:nvPr/>
        </p:nvSpPr>
        <p:spPr bwMode="auto">
          <a:xfrm>
            <a:off x="6343650" y="4071938"/>
            <a:ext cx="14208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Ac. grasos</a:t>
            </a:r>
          </a:p>
        </p:txBody>
      </p:sp>
      <p:sp>
        <p:nvSpPr>
          <p:cNvPr id="351246" name="Text Box 14"/>
          <p:cNvSpPr txBox="1">
            <a:spLocks noChangeArrowheads="1"/>
          </p:cNvSpPr>
          <p:nvPr/>
        </p:nvSpPr>
        <p:spPr bwMode="auto">
          <a:xfrm>
            <a:off x="5335588" y="4883150"/>
            <a:ext cx="2181225" cy="850900"/>
          </a:xfrm>
          <a:prstGeom prst="rect">
            <a:avLst/>
          </a:prstGeom>
          <a:solidFill>
            <a:srgbClr val="FFC5DC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Lipolisis</a:t>
            </a:r>
          </a:p>
          <a:p>
            <a:pPr algn="l"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Termogénesis</a:t>
            </a:r>
          </a:p>
        </p:txBody>
      </p:sp>
      <p:sp>
        <p:nvSpPr>
          <p:cNvPr id="351247" name="Text Box 15"/>
          <p:cNvSpPr txBox="1">
            <a:spLocks noChangeArrowheads="1"/>
          </p:cNvSpPr>
          <p:nvPr/>
        </p:nvSpPr>
        <p:spPr bwMode="auto">
          <a:xfrm>
            <a:off x="2082800" y="1916113"/>
            <a:ext cx="2417763" cy="1954212"/>
          </a:xfrm>
          <a:prstGeom prst="rect">
            <a:avLst/>
          </a:prstGeom>
          <a:solidFill>
            <a:srgbClr val="FFC5DC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Proteína Gs</a:t>
            </a:r>
          </a:p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Activación AC</a:t>
            </a:r>
          </a:p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</a:t>
            </a:r>
            <a:r>
              <a:rPr lang="es-ES_tradnl" sz="18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AMPc</a:t>
            </a:r>
            <a:endParaRPr lang="es-ES_tradnl" sz="1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Activación PKA</a:t>
            </a:r>
          </a:p>
          <a:p>
            <a:pPr algn="l">
              <a:defRPr/>
            </a:pP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Activación lipasa</a:t>
            </a:r>
          </a:p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ácidos grasos</a:t>
            </a:r>
          </a:p>
        </p:txBody>
      </p:sp>
      <p:sp>
        <p:nvSpPr>
          <p:cNvPr id="351248" name="Rectangle 16"/>
          <p:cNvSpPr>
            <a:spLocks noChangeArrowheads="1"/>
          </p:cNvSpPr>
          <p:nvPr/>
        </p:nvSpPr>
        <p:spPr bwMode="auto">
          <a:xfrm>
            <a:off x="7135813" y="1695450"/>
            <a:ext cx="1323975" cy="40640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Adipocito</a:t>
            </a:r>
            <a:endParaRPr lang="es-ES_tradnl" sz="1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51249" name="Text Box 17"/>
          <p:cNvSpPr txBox="1">
            <a:spLocks noChangeArrowheads="1"/>
          </p:cNvSpPr>
          <p:nvPr/>
        </p:nvSpPr>
        <p:spPr bwMode="auto">
          <a:xfrm>
            <a:off x="6300788" y="467961"/>
            <a:ext cx="24016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      autonómica</a:t>
            </a:r>
          </a:p>
        </p:txBody>
      </p:sp>
      <p:sp>
        <p:nvSpPr>
          <p:cNvPr id="351250" name="Text Box 18"/>
          <p:cNvSpPr txBox="1">
            <a:spLocks noChangeArrowheads="1"/>
          </p:cNvSpPr>
          <p:nvPr/>
        </p:nvSpPr>
        <p:spPr bwMode="auto">
          <a:xfrm>
            <a:off x="468313" y="549275"/>
            <a:ext cx="1450975" cy="609600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adrenérgicos</a:t>
            </a:r>
          </a:p>
        </p:txBody>
      </p:sp>
      <p:sp>
        <p:nvSpPr>
          <p:cNvPr id="351251" name="Text Box 19"/>
          <p:cNvSpPr txBox="1">
            <a:spLocks noChangeArrowheads="1"/>
          </p:cNvSpPr>
          <p:nvPr/>
        </p:nvSpPr>
        <p:spPr bwMode="auto">
          <a:xfrm>
            <a:off x="684213" y="1341438"/>
            <a:ext cx="1044575" cy="547687"/>
          </a:xfrm>
          <a:prstGeom prst="rect">
            <a:avLst/>
          </a:prstGeom>
          <a:solidFill>
            <a:srgbClr val="FED2EB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R. </a:t>
            </a: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351253" name="Line 21"/>
          <p:cNvSpPr>
            <a:spLocks noChangeShapeType="1"/>
          </p:cNvSpPr>
          <p:nvPr/>
        </p:nvSpPr>
        <p:spPr bwMode="auto">
          <a:xfrm flipV="1">
            <a:off x="6516688" y="4076700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6832568" y="658177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351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1236" grpId="0" animBg="1"/>
      <p:bldP spid="351237" grpId="0"/>
      <p:bldP spid="351240" grpId="0" animBg="1"/>
      <p:bldP spid="351241" grpId="0" animBg="1"/>
      <p:bldP spid="351242" grpId="0"/>
      <p:bldP spid="351243" grpId="0"/>
      <p:bldP spid="351245" grpId="0"/>
      <p:bldP spid="351246" grpId="0" animBg="1"/>
      <p:bldP spid="351247" grpId="0" animBg="1"/>
      <p:bldP spid="351253" grpId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Text Box 2"/>
          <p:cNvSpPr txBox="1">
            <a:spLocks noChangeArrowheads="1"/>
          </p:cNvSpPr>
          <p:nvPr/>
        </p:nvSpPr>
        <p:spPr bwMode="auto">
          <a:xfrm>
            <a:off x="631825" y="934814"/>
            <a:ext cx="456882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Mec. Señalización Intracelular</a:t>
            </a:r>
          </a:p>
        </p:txBody>
      </p:sp>
      <p:sp>
        <p:nvSpPr>
          <p:cNvPr id="110595" name="Text Box 3"/>
          <p:cNvSpPr txBox="1">
            <a:spLocks noChangeArrowheads="1"/>
          </p:cNvSpPr>
          <p:nvPr/>
        </p:nvSpPr>
        <p:spPr bwMode="auto">
          <a:xfrm>
            <a:off x="2032000" y="20129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sz="1800" b="1">
              <a:effectLst/>
            </a:endParaRPr>
          </a:p>
        </p:txBody>
      </p:sp>
      <p:sp>
        <p:nvSpPr>
          <p:cNvPr id="352260" name="Text Box 4"/>
          <p:cNvSpPr txBox="1">
            <a:spLocks noChangeArrowheads="1"/>
          </p:cNvSpPr>
          <p:nvPr/>
        </p:nvSpPr>
        <p:spPr bwMode="auto">
          <a:xfrm>
            <a:off x="7156150" y="354104"/>
            <a:ext cx="1527818" cy="646331"/>
          </a:xfrm>
          <a:prstGeom prst="rect">
            <a:avLst/>
          </a:prstGeom>
          <a:solidFill>
            <a:srgbClr val="FED2EB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Transmisión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Simpática</a:t>
            </a:r>
          </a:p>
        </p:txBody>
      </p:sp>
      <p:sp>
        <p:nvSpPr>
          <p:cNvPr id="352261" name="Text Box 5"/>
          <p:cNvSpPr txBox="1">
            <a:spLocks noChangeArrowheads="1"/>
          </p:cNvSpPr>
          <p:nvPr/>
        </p:nvSpPr>
        <p:spPr bwMode="auto">
          <a:xfrm>
            <a:off x="971550" y="1822450"/>
            <a:ext cx="6010275" cy="19526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Gq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Músculo liso, </a:t>
            </a: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vasos, hígado</a:t>
            </a:r>
            <a:endParaRPr lang="es-ES_tradnl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</a:t>
            </a:r>
            <a:r>
              <a:rPr lang="es-ES_tradnl" b="1" dirty="0">
                <a:effectLst/>
              </a:rPr>
              <a:t>activación</a:t>
            </a:r>
            <a:r>
              <a:rPr lang="es-ES_tradnl" dirty="0">
                <a:effectLst/>
              </a:rPr>
              <a:t> </a:t>
            </a:r>
            <a:r>
              <a:rPr lang="es-ES_tradnl" b="1" dirty="0">
                <a:effectLst/>
              </a:rPr>
              <a:t>PLC</a:t>
            </a:r>
            <a:r>
              <a:rPr lang="es-ES_tradnl" dirty="0">
                <a:effectLst/>
              </a:rPr>
              <a:t>, </a:t>
            </a:r>
            <a:r>
              <a:rPr lang="es-ES_tradnl" b="1" dirty="0">
                <a:effectLst/>
              </a:rPr>
              <a:t>aumento Ca</a:t>
            </a:r>
            <a:r>
              <a:rPr lang="es-ES_tradnl" b="1" baseline="30000" dirty="0">
                <a:effectLst/>
              </a:rPr>
              <a:t>++</a:t>
            </a:r>
            <a:r>
              <a:rPr lang="es-ES_tradnl" b="1" dirty="0">
                <a:effectLst/>
              </a:rPr>
              <a:t> i,</a:t>
            </a:r>
            <a:r>
              <a:rPr lang="es-ES_tradnl" dirty="0">
                <a:effectLst/>
              </a:rPr>
              <a:t> </a:t>
            </a:r>
          </a:p>
          <a:p>
            <a:pPr algn="l">
              <a:defRPr/>
            </a:pPr>
            <a:r>
              <a:rPr lang="es-ES_tradnl" dirty="0">
                <a:effectLst/>
              </a:rPr>
              <a:t>             aumento contracción m. liso, hiperglicemia, sec. saliva</a:t>
            </a:r>
          </a:p>
          <a:p>
            <a:pPr algn="l">
              <a:defRPr/>
            </a:pPr>
            <a:r>
              <a:rPr lang="es-ES_tradnl" sz="2000" b="1" dirty="0">
                <a:effectLst/>
                <a:latin typeface="Symbol" pitchFamily="18" charset="2"/>
              </a:rPr>
              <a:t>a</a:t>
            </a:r>
            <a:r>
              <a:rPr lang="es-ES_tradnl" sz="2000" b="1" dirty="0">
                <a:effectLst/>
              </a:rPr>
              <a:t>2</a:t>
            </a:r>
            <a:r>
              <a:rPr lang="es-ES_tradnl" b="1" dirty="0">
                <a:effectLst/>
              </a:rPr>
              <a:t> Gi: Terminales nerviosos, páncreas, m. liso GI</a:t>
            </a:r>
          </a:p>
          <a:p>
            <a:pPr algn="l">
              <a:defRPr/>
            </a:pPr>
            <a:r>
              <a:rPr lang="es-ES_tradnl" b="1" dirty="0">
                <a:effectLst/>
              </a:rPr>
              <a:t>         disminuye activación</a:t>
            </a:r>
            <a:r>
              <a:rPr lang="es-ES_tradnl" dirty="0">
                <a:effectLst/>
              </a:rPr>
              <a:t> </a:t>
            </a:r>
            <a:r>
              <a:rPr lang="es-ES_tradnl" b="1" dirty="0">
                <a:effectLst/>
              </a:rPr>
              <a:t>AC</a:t>
            </a:r>
            <a:r>
              <a:rPr lang="es-ES_tradnl" dirty="0">
                <a:effectLst/>
              </a:rPr>
              <a:t>, </a:t>
            </a:r>
            <a:r>
              <a:rPr lang="es-ES_tradnl" b="1" dirty="0">
                <a:effectLst/>
              </a:rPr>
              <a:t>disminuye </a:t>
            </a:r>
            <a:r>
              <a:rPr lang="es-ES_tradnl" b="1" dirty="0" err="1">
                <a:effectLst/>
              </a:rPr>
              <a:t>AMPc</a:t>
            </a:r>
            <a:endParaRPr lang="es-ES_tradnl" b="1" dirty="0">
              <a:effectLst/>
            </a:endParaRP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disminuye Ca</a:t>
            </a:r>
            <a:r>
              <a:rPr lang="es-ES_tradnl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i, </a:t>
            </a:r>
            <a:r>
              <a:rPr lang="es-ES_tradnl" dirty="0">
                <a:effectLst/>
              </a:rPr>
              <a:t>disminuye liberación NT, </a:t>
            </a:r>
          </a:p>
          <a:p>
            <a:pPr algn="l">
              <a:defRPr/>
            </a:pPr>
            <a:r>
              <a:rPr lang="es-ES_tradnl" dirty="0">
                <a:effectLst/>
              </a:rPr>
              <a:t>             disminuye contracción y secreción insulina</a:t>
            </a:r>
          </a:p>
        </p:txBody>
      </p:sp>
      <p:sp>
        <p:nvSpPr>
          <p:cNvPr id="352262" name="Text Box 6"/>
          <p:cNvSpPr txBox="1">
            <a:spLocks noChangeArrowheads="1"/>
          </p:cNvSpPr>
          <p:nvPr/>
        </p:nvSpPr>
        <p:spPr bwMode="auto">
          <a:xfrm>
            <a:off x="2916238" y="3860800"/>
            <a:ext cx="5040312" cy="25019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Gs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Corazón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activación AC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</a:t>
            </a:r>
            <a:r>
              <a:rPr lang="es-ES_tradnl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AMPc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apertura canales Ca</a:t>
            </a:r>
            <a:r>
              <a:rPr lang="es-ES_tradnl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aumenta FC 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y contracción</a:t>
            </a:r>
          </a:p>
          <a:p>
            <a:pPr algn="l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Gs: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Bronquios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activación AC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 </a:t>
            </a:r>
            <a:r>
              <a:rPr lang="es-ES_tradnl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AMPc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apertura canales K</a:t>
            </a:r>
            <a:r>
              <a:rPr lang="es-ES_tradnl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relajación muscular</a:t>
            </a:r>
          </a:p>
          <a:p>
            <a:pPr algn="l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Gs: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Tejido adiposo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activación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 </a:t>
            </a:r>
            <a:r>
              <a:rPr lang="es-ES_tradnl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AMPc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lipolisis</a:t>
            </a:r>
          </a:p>
        </p:txBody>
      </p:sp>
      <p:sp>
        <p:nvSpPr>
          <p:cNvPr id="352263" name="Text Box 7"/>
          <p:cNvSpPr txBox="1">
            <a:spLocks noChangeArrowheads="1"/>
          </p:cNvSpPr>
          <p:nvPr/>
        </p:nvSpPr>
        <p:spPr bwMode="auto">
          <a:xfrm>
            <a:off x="5317750" y="859359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2266" name="Text Box 10"/>
          <p:cNvSpPr txBox="1">
            <a:spLocks noChangeArrowheads="1"/>
          </p:cNvSpPr>
          <p:nvPr/>
        </p:nvSpPr>
        <p:spPr bwMode="auto">
          <a:xfrm>
            <a:off x="6300788" y="1989138"/>
            <a:ext cx="1710725" cy="400110"/>
          </a:xfrm>
          <a:prstGeom prst="rect">
            <a:avLst/>
          </a:prstGeom>
          <a:solidFill>
            <a:srgbClr val="FED2EB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>
                <a:solidFill>
                  <a:srgbClr val="CC0000"/>
                </a:solidFill>
              </a:rPr>
              <a:t>Sistema PLC</a:t>
            </a:r>
          </a:p>
        </p:txBody>
      </p:sp>
      <p:sp>
        <p:nvSpPr>
          <p:cNvPr id="352267" name="Text Box 11"/>
          <p:cNvSpPr txBox="1">
            <a:spLocks noChangeArrowheads="1"/>
          </p:cNvSpPr>
          <p:nvPr/>
        </p:nvSpPr>
        <p:spPr bwMode="auto">
          <a:xfrm>
            <a:off x="6516688" y="2852738"/>
            <a:ext cx="1842171" cy="400110"/>
          </a:xfrm>
          <a:prstGeom prst="rect">
            <a:avLst/>
          </a:prstGeom>
          <a:solidFill>
            <a:srgbClr val="FED2EB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>
                <a:solidFill>
                  <a:srgbClr val="CC0000"/>
                </a:solidFill>
              </a:rPr>
              <a:t>  Sistema AC</a:t>
            </a:r>
          </a:p>
        </p:txBody>
      </p:sp>
      <p:sp>
        <p:nvSpPr>
          <p:cNvPr id="352268" name="Text Box 12"/>
          <p:cNvSpPr txBox="1">
            <a:spLocks noChangeArrowheads="1"/>
          </p:cNvSpPr>
          <p:nvPr/>
        </p:nvSpPr>
        <p:spPr bwMode="auto">
          <a:xfrm>
            <a:off x="7164388" y="4868863"/>
            <a:ext cx="1842171" cy="400110"/>
          </a:xfrm>
          <a:prstGeom prst="rect">
            <a:avLst/>
          </a:prstGeom>
          <a:solidFill>
            <a:srgbClr val="FED2EB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 smtClean="0">
                <a:solidFill>
                  <a:srgbClr val="CC0000"/>
                </a:solidFill>
              </a:rPr>
              <a:t>  Sistema </a:t>
            </a:r>
            <a:r>
              <a:rPr lang="es-ES" sz="2000" b="1" dirty="0">
                <a:solidFill>
                  <a:srgbClr val="CC0000"/>
                </a:solidFill>
              </a:rPr>
              <a:t>AC</a:t>
            </a:r>
          </a:p>
        </p:txBody>
      </p:sp>
      <p:sp>
        <p:nvSpPr>
          <p:cNvPr id="352269" name="Line 13"/>
          <p:cNvSpPr>
            <a:spLocks noChangeShapeType="1"/>
          </p:cNvSpPr>
          <p:nvPr/>
        </p:nvSpPr>
        <p:spPr bwMode="auto">
          <a:xfrm>
            <a:off x="6659563" y="2924175"/>
            <a:ext cx="0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5464" y="658177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 flipV="1">
            <a:off x="7308304" y="4929156"/>
            <a:ext cx="0" cy="27952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2266" grpId="0" animBg="1"/>
      <p:bldP spid="352267" grpId="0" animBg="1"/>
      <p:bldP spid="352268" grpId="0" animBg="1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receptores adrenergicos"/>
          <p:cNvPicPr>
            <a:picLocks noChangeAspect="1" noChangeArrowheads="1"/>
          </p:cNvPicPr>
          <p:nvPr/>
        </p:nvPicPr>
        <p:blipFill>
          <a:blip r:embed="rId2">
            <a:lum bright="-30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4" t="3889" r="6805" b="72617"/>
          <a:stretch>
            <a:fillRect/>
          </a:stretch>
        </p:blipFill>
        <p:spPr bwMode="auto">
          <a:xfrm>
            <a:off x="250825" y="1944688"/>
            <a:ext cx="864235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3283" name="Text Box 3"/>
          <p:cNvSpPr txBox="1">
            <a:spLocks noChangeArrowheads="1"/>
          </p:cNvSpPr>
          <p:nvPr/>
        </p:nvSpPr>
        <p:spPr bwMode="auto">
          <a:xfrm>
            <a:off x="468313" y="476250"/>
            <a:ext cx="1905000" cy="669925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R. Adrenérgicos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Acciones</a:t>
            </a:r>
          </a:p>
        </p:txBody>
      </p:sp>
      <p:sp>
        <p:nvSpPr>
          <p:cNvPr id="353284" name="Text Box 4"/>
          <p:cNvSpPr txBox="1">
            <a:spLocks noChangeArrowheads="1"/>
          </p:cNvSpPr>
          <p:nvPr/>
        </p:nvSpPr>
        <p:spPr bwMode="auto">
          <a:xfrm>
            <a:off x="250825" y="3213100"/>
            <a:ext cx="1792478" cy="2185214"/>
          </a:xfrm>
          <a:prstGeom prst="rect">
            <a:avLst/>
          </a:prstGeom>
          <a:solidFill>
            <a:srgbClr val="F9F5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</a:t>
            </a:r>
          </a:p>
          <a:p>
            <a:pPr algn="l">
              <a:defRPr/>
            </a:pPr>
            <a:r>
              <a:rPr lang="es-ES_tradnl" sz="1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Vasoconstricción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Midriasis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Erección </a:t>
            </a:r>
            <a:r>
              <a:rPr lang="es-ES_tradnl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pelo</a:t>
            </a:r>
            <a:endParaRPr lang="es-ES_tradnl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Contracción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esfínteres, uréter</a:t>
            </a:r>
          </a:p>
          <a:p>
            <a:pPr algn="l">
              <a:defRPr/>
            </a:pPr>
            <a:endParaRPr lang="es-ES_tradnl" sz="12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1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Glándulas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Salivación espesa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Disminución secreción 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bronquial, pancreática</a:t>
            </a:r>
          </a:p>
        </p:txBody>
      </p:sp>
      <p:sp>
        <p:nvSpPr>
          <p:cNvPr id="353285" name="Text Box 5"/>
          <p:cNvSpPr txBox="1">
            <a:spLocks noChangeArrowheads="1"/>
          </p:cNvSpPr>
          <p:nvPr/>
        </p:nvSpPr>
        <p:spPr bwMode="auto">
          <a:xfrm>
            <a:off x="2268538" y="3232150"/>
            <a:ext cx="1144587" cy="701675"/>
          </a:xfrm>
          <a:prstGeom prst="rect">
            <a:avLst/>
          </a:prstGeom>
          <a:solidFill>
            <a:srgbClr val="F9F5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Terminal </a:t>
            </a:r>
            <a:endParaRPr lang="es-ES_tradnl" sz="12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Disminuye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liberación NT</a:t>
            </a:r>
          </a:p>
        </p:txBody>
      </p:sp>
      <p:sp>
        <p:nvSpPr>
          <p:cNvPr id="353286" name="Text Box 6"/>
          <p:cNvSpPr txBox="1">
            <a:spLocks noChangeArrowheads="1"/>
          </p:cNvSpPr>
          <p:nvPr/>
        </p:nvSpPr>
        <p:spPr bwMode="auto">
          <a:xfrm>
            <a:off x="4127500" y="3213100"/>
            <a:ext cx="1308100" cy="1066800"/>
          </a:xfrm>
          <a:prstGeom prst="rect">
            <a:avLst/>
          </a:prstGeom>
          <a:solidFill>
            <a:srgbClr val="F9F5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Corazón 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Aumenta 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FC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Conducción AV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Contractilidad</a:t>
            </a:r>
          </a:p>
        </p:txBody>
      </p:sp>
      <p:sp>
        <p:nvSpPr>
          <p:cNvPr id="353287" name="Text Box 7"/>
          <p:cNvSpPr txBox="1">
            <a:spLocks noChangeArrowheads="1"/>
          </p:cNvSpPr>
          <p:nvPr/>
        </p:nvSpPr>
        <p:spPr bwMode="auto">
          <a:xfrm>
            <a:off x="5651500" y="3213100"/>
            <a:ext cx="1362075" cy="1249363"/>
          </a:xfrm>
          <a:prstGeom prst="rect">
            <a:avLst/>
          </a:prstGeom>
          <a:solidFill>
            <a:srgbClr val="F9F5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</a:t>
            </a:r>
          </a:p>
          <a:p>
            <a:pPr algn="l">
              <a:defRPr/>
            </a:pPr>
            <a:r>
              <a:rPr lang="es-ES_tradnl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Broncodilatación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Vasodilatación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Relajación 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vejiga, útero,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vesícula</a:t>
            </a:r>
            <a:endParaRPr lang="es-ES_tradnl" sz="12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53288" name="Text Box 8"/>
          <p:cNvSpPr txBox="1">
            <a:spLocks noChangeArrowheads="1"/>
          </p:cNvSpPr>
          <p:nvPr/>
        </p:nvSpPr>
        <p:spPr bwMode="auto">
          <a:xfrm>
            <a:off x="7524750" y="3284538"/>
            <a:ext cx="1185863" cy="519112"/>
          </a:xfrm>
          <a:prstGeom prst="rect">
            <a:avLst/>
          </a:prstGeom>
          <a:solidFill>
            <a:srgbClr val="F9F5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Adipocitos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Lipolisis</a:t>
            </a:r>
          </a:p>
        </p:txBody>
      </p:sp>
      <p:sp>
        <p:nvSpPr>
          <p:cNvPr id="353289" name="Text Box 9"/>
          <p:cNvSpPr txBox="1">
            <a:spLocks noChangeArrowheads="1"/>
          </p:cNvSpPr>
          <p:nvPr/>
        </p:nvSpPr>
        <p:spPr bwMode="auto">
          <a:xfrm>
            <a:off x="5651500" y="4724400"/>
            <a:ext cx="1165225" cy="519113"/>
          </a:xfrm>
          <a:prstGeom prst="rect">
            <a:avLst/>
          </a:prstGeom>
          <a:solidFill>
            <a:srgbClr val="F9F5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Hígado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Glucogenolisis</a:t>
            </a:r>
            <a:endParaRPr lang="es-ES_tradnl" sz="12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53290" name="Text Box 10"/>
          <p:cNvSpPr txBox="1">
            <a:spLocks noChangeArrowheads="1"/>
          </p:cNvSpPr>
          <p:nvPr/>
        </p:nvSpPr>
        <p:spPr bwMode="auto">
          <a:xfrm>
            <a:off x="4183063" y="4705350"/>
            <a:ext cx="919162" cy="884238"/>
          </a:xfrm>
          <a:prstGeom prst="rect">
            <a:avLst/>
          </a:prstGeom>
          <a:solidFill>
            <a:srgbClr val="F9F5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Riñón</a:t>
            </a:r>
            <a:endParaRPr lang="es-ES_tradnl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Aumenta 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liberación 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renina</a:t>
            </a:r>
          </a:p>
        </p:txBody>
      </p:sp>
      <p:sp>
        <p:nvSpPr>
          <p:cNvPr id="353291" name="Text Box 11"/>
          <p:cNvSpPr txBox="1">
            <a:spLocks noChangeArrowheads="1"/>
          </p:cNvSpPr>
          <p:nvPr/>
        </p:nvSpPr>
        <p:spPr bwMode="auto">
          <a:xfrm>
            <a:off x="2195513" y="4076700"/>
            <a:ext cx="1465466" cy="1323439"/>
          </a:xfrm>
          <a:prstGeom prst="rect">
            <a:avLst/>
          </a:prstGeom>
          <a:solidFill>
            <a:srgbClr val="F9F5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M. liso GI</a:t>
            </a:r>
          </a:p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Glándulas GI</a:t>
            </a:r>
          </a:p>
          <a:p>
            <a:pPr algn="l">
              <a:defRPr/>
            </a:pPr>
            <a:r>
              <a:rPr lang="es-ES_tradnl" sz="1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Disminución</a:t>
            </a:r>
          </a:p>
          <a:p>
            <a:pPr algn="l">
              <a:defRPr/>
            </a:pPr>
            <a:r>
              <a:rPr lang="es-ES_tradnl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Contracción    </a:t>
            </a:r>
            <a:endParaRPr lang="es-ES_tradnl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12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Disminución</a:t>
            </a:r>
            <a:r>
              <a:rPr lang="es-ES_tradnl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_tradnl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Secreción insulina</a:t>
            </a:r>
            <a:endParaRPr lang="es-ES_tradnl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53292" name="Text Box 12"/>
          <p:cNvSpPr txBox="1">
            <a:spLocks noChangeArrowheads="1"/>
          </p:cNvSpPr>
          <p:nvPr/>
        </p:nvSpPr>
        <p:spPr bwMode="auto">
          <a:xfrm>
            <a:off x="250825" y="5445125"/>
            <a:ext cx="1328738" cy="519113"/>
          </a:xfrm>
          <a:prstGeom prst="rect">
            <a:avLst/>
          </a:prstGeom>
          <a:solidFill>
            <a:srgbClr val="F9F5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Hígado</a:t>
            </a:r>
            <a:endParaRPr lang="es-ES_tradnl" sz="12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Gluconeogénesis</a:t>
            </a:r>
          </a:p>
        </p:txBody>
      </p:sp>
      <p:sp>
        <p:nvSpPr>
          <p:cNvPr id="353293" name="Text Box 13"/>
          <p:cNvSpPr txBox="1">
            <a:spLocks noChangeArrowheads="1"/>
          </p:cNvSpPr>
          <p:nvPr/>
        </p:nvSpPr>
        <p:spPr bwMode="auto">
          <a:xfrm>
            <a:off x="4284663" y="6092825"/>
            <a:ext cx="44164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Tomado: H. Shen </a:t>
            </a:r>
            <a:r>
              <a:rPr lang="es-ES_tradnl" sz="1000" i="1">
                <a:effectLst>
                  <a:outerShdw blurRad="38100" dist="38100" dir="2700000" algn="tl">
                    <a:srgbClr val="C0C0C0"/>
                  </a:outerShdw>
                </a:effectLst>
              </a:rPr>
              <a:t>Drugs affecting adrenergic transmission.</a:t>
            </a:r>
            <a:r>
              <a:rPr lang="es-ES_tradnl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 Memocharts</a:t>
            </a:r>
          </a:p>
        </p:txBody>
      </p:sp>
      <p:sp>
        <p:nvSpPr>
          <p:cNvPr id="353294" name="Line 14"/>
          <p:cNvSpPr>
            <a:spLocks noChangeShapeType="1"/>
          </p:cNvSpPr>
          <p:nvPr/>
        </p:nvSpPr>
        <p:spPr bwMode="auto">
          <a:xfrm>
            <a:off x="3924300" y="1628800"/>
            <a:ext cx="0" cy="45085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53295" name="Text Box 15"/>
          <p:cNvSpPr txBox="1">
            <a:spLocks noChangeArrowheads="1"/>
          </p:cNvSpPr>
          <p:nvPr/>
        </p:nvSpPr>
        <p:spPr bwMode="auto">
          <a:xfrm>
            <a:off x="2393013" y="498972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3296" name="Text Box 16"/>
          <p:cNvSpPr txBox="1">
            <a:spLocks noChangeArrowheads="1"/>
          </p:cNvSpPr>
          <p:nvPr/>
        </p:nvSpPr>
        <p:spPr bwMode="auto">
          <a:xfrm>
            <a:off x="6539593" y="360472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autonómica</a:t>
            </a:r>
          </a:p>
        </p:txBody>
      </p:sp>
      <p:sp>
        <p:nvSpPr>
          <p:cNvPr id="353298" name="Text Box 18"/>
          <p:cNvSpPr txBox="1">
            <a:spLocks noChangeArrowheads="1"/>
          </p:cNvSpPr>
          <p:nvPr/>
        </p:nvSpPr>
        <p:spPr bwMode="auto">
          <a:xfrm>
            <a:off x="5940425" y="1412875"/>
            <a:ext cx="827088" cy="547688"/>
          </a:xfrm>
          <a:prstGeom prst="rect">
            <a:avLst/>
          </a:prstGeom>
          <a:solidFill>
            <a:srgbClr val="FED2EB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R. </a:t>
            </a: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endParaRPr lang="es-ES_tradnl" sz="28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3299" name="Text Box 19"/>
          <p:cNvSpPr txBox="1">
            <a:spLocks noChangeArrowheads="1"/>
          </p:cNvSpPr>
          <p:nvPr/>
        </p:nvSpPr>
        <p:spPr bwMode="auto">
          <a:xfrm>
            <a:off x="1331913" y="1484313"/>
            <a:ext cx="855662" cy="547687"/>
          </a:xfrm>
          <a:prstGeom prst="rect">
            <a:avLst/>
          </a:prstGeom>
          <a:solidFill>
            <a:srgbClr val="FED2EB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R. </a:t>
            </a: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a</a:t>
            </a:r>
            <a:endParaRPr lang="es-ES_tradnl" sz="28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53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3284" grpId="0" animBg="1"/>
      <p:bldP spid="353285" grpId="0" animBg="1"/>
      <p:bldP spid="353286" grpId="0" animBg="1"/>
      <p:bldP spid="353287" grpId="0" animBg="1"/>
      <p:bldP spid="353288" grpId="0" animBg="1"/>
      <p:bldP spid="353289" grpId="0" animBg="1"/>
      <p:bldP spid="353290" grpId="0" animBg="1"/>
      <p:bldP spid="353291" grpId="0" animBg="1"/>
      <p:bldP spid="353292" grpId="0" animBg="1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2" descr="GI 2 H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1" r="12946"/>
          <a:stretch>
            <a:fillRect/>
          </a:stretch>
        </p:blipFill>
        <p:spPr bwMode="auto">
          <a:xfrm>
            <a:off x="684213" y="1125538"/>
            <a:ext cx="2519362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3" name="Picture 3" descr="GI 3 H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0" t="4291" r="5298" b="5893"/>
          <a:stretch>
            <a:fillRect/>
          </a:stretch>
        </p:blipFill>
        <p:spPr bwMode="auto">
          <a:xfrm>
            <a:off x="4643438" y="3141663"/>
            <a:ext cx="3816350" cy="3024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6357" name="Line 5"/>
          <p:cNvSpPr>
            <a:spLocks noChangeShapeType="1"/>
          </p:cNvSpPr>
          <p:nvPr/>
        </p:nvSpPr>
        <p:spPr bwMode="auto">
          <a:xfrm flipV="1">
            <a:off x="1331913" y="3141663"/>
            <a:ext cx="3311525" cy="863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56358" name="Line 6"/>
          <p:cNvSpPr>
            <a:spLocks noChangeShapeType="1"/>
          </p:cNvSpPr>
          <p:nvPr/>
        </p:nvSpPr>
        <p:spPr bwMode="auto">
          <a:xfrm>
            <a:off x="1403350" y="4581525"/>
            <a:ext cx="3240088" cy="15843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56359" name="Rectangle 7"/>
          <p:cNvSpPr>
            <a:spLocks noChangeArrowheads="1"/>
          </p:cNvSpPr>
          <p:nvPr/>
        </p:nvSpPr>
        <p:spPr bwMode="auto">
          <a:xfrm>
            <a:off x="611188" y="1125538"/>
            <a:ext cx="865187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56360" name="Rectangle 8"/>
          <p:cNvSpPr>
            <a:spLocks noChangeArrowheads="1"/>
          </p:cNvSpPr>
          <p:nvPr/>
        </p:nvSpPr>
        <p:spPr bwMode="auto">
          <a:xfrm>
            <a:off x="1692275" y="2852738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56361" name="Rectangle 9"/>
          <p:cNvSpPr>
            <a:spLocks noChangeArrowheads="1"/>
          </p:cNvSpPr>
          <p:nvPr/>
        </p:nvSpPr>
        <p:spPr bwMode="auto">
          <a:xfrm>
            <a:off x="1692275" y="2133600"/>
            <a:ext cx="7191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56362" name="Text Box 10"/>
          <p:cNvSpPr txBox="1">
            <a:spLocks noChangeArrowheads="1"/>
          </p:cNvSpPr>
          <p:nvPr/>
        </p:nvSpPr>
        <p:spPr bwMode="auto">
          <a:xfrm>
            <a:off x="684213" y="739775"/>
            <a:ext cx="11049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Asta 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Interme-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diolat</a:t>
            </a:r>
          </a:p>
        </p:txBody>
      </p:sp>
      <p:sp>
        <p:nvSpPr>
          <p:cNvPr id="356363" name="Line 11"/>
          <p:cNvSpPr>
            <a:spLocks noChangeShapeType="1"/>
          </p:cNvSpPr>
          <p:nvPr/>
        </p:nvSpPr>
        <p:spPr bwMode="auto">
          <a:xfrm>
            <a:off x="1619250" y="1196975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56364" name="Text Box 12"/>
          <p:cNvSpPr txBox="1">
            <a:spLocks noChangeArrowheads="1"/>
          </p:cNvSpPr>
          <p:nvPr/>
        </p:nvSpPr>
        <p:spPr bwMode="auto">
          <a:xfrm>
            <a:off x="755650" y="2708275"/>
            <a:ext cx="12239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Ganglio 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preaórtico</a:t>
            </a:r>
          </a:p>
        </p:txBody>
      </p:sp>
      <p:sp>
        <p:nvSpPr>
          <p:cNvPr id="356365" name="Text Box 13"/>
          <p:cNvSpPr txBox="1">
            <a:spLocks noChangeArrowheads="1"/>
          </p:cNvSpPr>
          <p:nvPr/>
        </p:nvSpPr>
        <p:spPr bwMode="auto">
          <a:xfrm>
            <a:off x="3492500" y="2492375"/>
            <a:ext cx="15247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F. </a:t>
            </a:r>
            <a:r>
              <a:rPr lang="es-ES_tradnl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POSgang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  <a:p>
            <a:pPr algn="l">
              <a:defRPr/>
            </a:pP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simpáticas</a:t>
            </a:r>
          </a:p>
        </p:txBody>
      </p:sp>
      <p:sp>
        <p:nvSpPr>
          <p:cNvPr id="356366" name="Text Box 14"/>
          <p:cNvSpPr txBox="1">
            <a:spLocks noChangeArrowheads="1"/>
          </p:cNvSpPr>
          <p:nvPr/>
        </p:nvSpPr>
        <p:spPr bwMode="auto">
          <a:xfrm>
            <a:off x="2700338" y="1724025"/>
            <a:ext cx="146867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F. </a:t>
            </a:r>
            <a:r>
              <a:rPr lang="es-ES_tradnl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PREgang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  <a:p>
            <a:pPr algn="l">
              <a:defRPr/>
            </a:pP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simpáticas</a:t>
            </a:r>
          </a:p>
        </p:txBody>
      </p:sp>
      <p:sp>
        <p:nvSpPr>
          <p:cNvPr id="356367" name="Line 15"/>
          <p:cNvSpPr>
            <a:spLocks noChangeShapeType="1"/>
          </p:cNvSpPr>
          <p:nvPr/>
        </p:nvSpPr>
        <p:spPr bwMode="auto">
          <a:xfrm flipH="1" flipV="1">
            <a:off x="1692275" y="2060575"/>
            <a:ext cx="11509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56368" name="Text Box 16"/>
          <p:cNvSpPr txBox="1">
            <a:spLocks noChangeArrowheads="1"/>
          </p:cNvSpPr>
          <p:nvPr/>
        </p:nvSpPr>
        <p:spPr bwMode="auto">
          <a:xfrm>
            <a:off x="5323212" y="1302603"/>
            <a:ext cx="3018775" cy="166199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 dirty="0">
                <a:solidFill>
                  <a:srgbClr val="CC0000"/>
                </a:solidFill>
                <a:effectLst/>
              </a:rPr>
              <a:t>Inhibición </a:t>
            </a:r>
            <a:r>
              <a:rPr lang="es-ES_tradnl" sz="2000" b="1" dirty="0" smtClean="0">
                <a:solidFill>
                  <a:srgbClr val="CC0000"/>
                </a:solidFill>
                <a:effectLst/>
              </a:rPr>
              <a:t>actividad GI</a:t>
            </a:r>
          </a:p>
          <a:p>
            <a:pPr algn="l">
              <a:defRPr/>
            </a:pPr>
            <a:r>
              <a:rPr lang="es-ES_tradnl" sz="1800" b="1" dirty="0" smtClean="0">
                <a:solidFill>
                  <a:srgbClr val="CC0000"/>
                </a:solidFill>
                <a:effectLst/>
              </a:rPr>
              <a:t>Disminución contracción</a:t>
            </a:r>
          </a:p>
          <a:p>
            <a:pPr algn="l">
              <a:defRPr/>
            </a:pPr>
            <a:r>
              <a:rPr lang="es-ES_tradnl" sz="1800" b="1" dirty="0" smtClean="0">
                <a:solidFill>
                  <a:srgbClr val="CC0000"/>
                </a:solidFill>
                <a:effectLst/>
              </a:rPr>
              <a:t>Contracción esfínteres</a:t>
            </a:r>
          </a:p>
          <a:p>
            <a:pPr algn="l">
              <a:defRPr/>
            </a:pPr>
            <a:r>
              <a:rPr lang="es-ES_tradnl" sz="1800" b="1" dirty="0" smtClean="0">
                <a:solidFill>
                  <a:srgbClr val="CC0000"/>
                </a:solidFill>
                <a:effectLst/>
              </a:rPr>
              <a:t>Disminución secreciones</a:t>
            </a:r>
          </a:p>
          <a:p>
            <a:pPr algn="l">
              <a:defRPr/>
            </a:pPr>
            <a:endParaRPr lang="es-ES_tradnl" sz="1000" b="1" dirty="0">
              <a:solidFill>
                <a:srgbClr val="CC0000"/>
              </a:solidFill>
              <a:effectLst/>
            </a:endParaRPr>
          </a:p>
          <a:p>
            <a:pPr algn="l">
              <a:defRPr/>
            </a:pPr>
            <a:r>
              <a:rPr lang="es-ES_tradnl" sz="1800" b="1" dirty="0" smtClean="0">
                <a:solidFill>
                  <a:srgbClr val="CC0000"/>
                </a:solidFill>
                <a:effectLst/>
              </a:rPr>
              <a:t>Vasoconstricción</a:t>
            </a:r>
            <a:endParaRPr lang="es-ES_tradnl" sz="1800" b="1" dirty="0">
              <a:solidFill>
                <a:srgbClr val="CC0000"/>
              </a:solidFill>
              <a:effectLst/>
            </a:endParaRPr>
          </a:p>
        </p:txBody>
      </p:sp>
      <p:sp>
        <p:nvSpPr>
          <p:cNvPr id="356370" name="Oval 18"/>
          <p:cNvSpPr>
            <a:spLocks noChangeArrowheads="1"/>
          </p:cNvSpPr>
          <p:nvPr/>
        </p:nvSpPr>
        <p:spPr bwMode="auto">
          <a:xfrm>
            <a:off x="5651500" y="3429000"/>
            <a:ext cx="1368425" cy="16557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56371" name="Rectangle 19"/>
          <p:cNvSpPr>
            <a:spLocks noChangeArrowheads="1"/>
          </p:cNvSpPr>
          <p:nvPr/>
        </p:nvSpPr>
        <p:spPr bwMode="auto">
          <a:xfrm>
            <a:off x="2771775" y="2708275"/>
            <a:ext cx="360363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56372" name="Line 20"/>
          <p:cNvSpPr>
            <a:spLocks noChangeShapeType="1"/>
          </p:cNvSpPr>
          <p:nvPr/>
        </p:nvSpPr>
        <p:spPr bwMode="auto">
          <a:xfrm flipH="1">
            <a:off x="2411413" y="3068638"/>
            <a:ext cx="1152525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56373" name="Line 21"/>
          <p:cNvSpPr>
            <a:spLocks noChangeShapeType="1"/>
          </p:cNvSpPr>
          <p:nvPr/>
        </p:nvSpPr>
        <p:spPr bwMode="auto">
          <a:xfrm>
            <a:off x="1547813" y="2924175"/>
            <a:ext cx="7921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56374" name="Oval 22"/>
          <p:cNvSpPr>
            <a:spLocks noChangeArrowheads="1"/>
          </p:cNvSpPr>
          <p:nvPr/>
        </p:nvSpPr>
        <p:spPr bwMode="auto">
          <a:xfrm>
            <a:off x="2124075" y="2492375"/>
            <a:ext cx="719138" cy="72072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56375" name="Rectangle 23"/>
          <p:cNvSpPr>
            <a:spLocks noChangeArrowheads="1"/>
          </p:cNvSpPr>
          <p:nvPr/>
        </p:nvSpPr>
        <p:spPr bwMode="auto">
          <a:xfrm>
            <a:off x="1403350" y="4005263"/>
            <a:ext cx="720725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56376" name="Text Box 24"/>
          <p:cNvSpPr txBox="1">
            <a:spLocks noChangeArrowheads="1"/>
          </p:cNvSpPr>
          <p:nvPr/>
        </p:nvSpPr>
        <p:spPr bwMode="auto">
          <a:xfrm>
            <a:off x="6551613" y="372600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autonómica</a:t>
            </a: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6660232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ULA 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3427867" y="460627"/>
            <a:ext cx="1960793" cy="646331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R. Adrenérgicos</a:t>
            </a:r>
          </a:p>
          <a:p>
            <a:pPr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Acciones en TGI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364" grpId="0"/>
      <p:bldP spid="356365" grpId="0"/>
      <p:bldP spid="356366" grpId="0"/>
      <p:bldP spid="356368" grpId="0" animBg="1"/>
      <p:bldP spid="356370" grpId="0" animBg="1"/>
      <p:bldP spid="35637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SINAPSIS PH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000" contras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189" t="4869" r="17348" b="9633"/>
          <a:stretch>
            <a:fillRect/>
          </a:stretch>
        </p:blipFill>
        <p:spPr bwMode="auto">
          <a:xfrm>
            <a:off x="1169988" y="1268413"/>
            <a:ext cx="6804025" cy="376872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1468438" y="5637213"/>
            <a:ext cx="25082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Sinapsis en ganglios</a:t>
            </a:r>
          </a:p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autonómicos</a:t>
            </a:r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4656138" y="5572125"/>
            <a:ext cx="3521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Sinapsis en uniones </a:t>
            </a:r>
          </a:p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autonómicas neuroefectoras</a:t>
            </a:r>
          </a:p>
        </p:txBody>
      </p:sp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1403350" y="5133975"/>
            <a:ext cx="2765425" cy="425450"/>
          </a:xfrm>
          <a:prstGeom prst="rect">
            <a:avLst/>
          </a:prstGeom>
          <a:solidFill>
            <a:srgbClr val="8FC2F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2000">
                <a:effectLst/>
              </a:rPr>
              <a:t>SINAPSIS DIRECTA</a:t>
            </a:r>
          </a:p>
        </p:txBody>
      </p:sp>
      <p:sp>
        <p:nvSpPr>
          <p:cNvPr id="106504" name="Text Box 8"/>
          <p:cNvSpPr txBox="1">
            <a:spLocks noChangeArrowheads="1"/>
          </p:cNvSpPr>
          <p:nvPr/>
        </p:nvSpPr>
        <p:spPr bwMode="auto">
          <a:xfrm>
            <a:off x="5076825" y="5133975"/>
            <a:ext cx="2638425" cy="425450"/>
          </a:xfrm>
          <a:prstGeom prst="rect">
            <a:avLst/>
          </a:prstGeom>
          <a:solidFill>
            <a:srgbClr val="8FC2F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2000">
                <a:effectLst/>
              </a:rPr>
              <a:t>SINAPSIS DIFUSA</a:t>
            </a:r>
          </a:p>
        </p:txBody>
      </p:sp>
      <p:sp>
        <p:nvSpPr>
          <p:cNvPr id="106505" name="Text Box 9"/>
          <p:cNvSpPr txBox="1">
            <a:spLocks noChangeArrowheads="1"/>
          </p:cNvSpPr>
          <p:nvPr/>
        </p:nvSpPr>
        <p:spPr bwMode="auto">
          <a:xfrm>
            <a:off x="5292725" y="1412875"/>
            <a:ext cx="2054225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Varicosidades</a:t>
            </a:r>
          </a:p>
          <a:p>
            <a:pPr>
              <a:defRPr/>
            </a:pPr>
            <a:r>
              <a:rPr lang="es-ES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boutons en passant</a:t>
            </a:r>
            <a:endParaRPr lang="es-ES_tradnl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6506" name="Line 10"/>
          <p:cNvSpPr>
            <a:spLocks noChangeShapeType="1"/>
          </p:cNvSpPr>
          <p:nvPr/>
        </p:nvSpPr>
        <p:spPr bwMode="auto">
          <a:xfrm flipH="1">
            <a:off x="5940425" y="1916113"/>
            <a:ext cx="287338" cy="10080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06507" name="Line 11"/>
          <p:cNvSpPr>
            <a:spLocks noChangeShapeType="1"/>
          </p:cNvSpPr>
          <p:nvPr/>
        </p:nvSpPr>
        <p:spPr bwMode="auto">
          <a:xfrm>
            <a:off x="6227763" y="1916113"/>
            <a:ext cx="649287" cy="6492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06508" name="Text Box 12"/>
          <p:cNvSpPr txBox="1">
            <a:spLocks noChangeArrowheads="1"/>
          </p:cNvSpPr>
          <p:nvPr/>
        </p:nvSpPr>
        <p:spPr bwMode="auto">
          <a:xfrm>
            <a:off x="6659563" y="3981450"/>
            <a:ext cx="644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NT</a:t>
            </a:r>
          </a:p>
        </p:txBody>
      </p:sp>
      <p:sp>
        <p:nvSpPr>
          <p:cNvPr id="106509" name="Line 13"/>
          <p:cNvSpPr>
            <a:spLocks noChangeShapeType="1"/>
          </p:cNvSpPr>
          <p:nvPr/>
        </p:nvSpPr>
        <p:spPr bwMode="auto">
          <a:xfrm flipH="1">
            <a:off x="6300788" y="4292600"/>
            <a:ext cx="2873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06510" name="Text Box 14"/>
          <p:cNvSpPr txBox="1">
            <a:spLocks noChangeArrowheads="1"/>
          </p:cNvSpPr>
          <p:nvPr/>
        </p:nvSpPr>
        <p:spPr bwMode="auto">
          <a:xfrm>
            <a:off x="2627313" y="1628775"/>
            <a:ext cx="161290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Botón terminal</a:t>
            </a:r>
          </a:p>
        </p:txBody>
      </p:sp>
      <p:sp>
        <p:nvSpPr>
          <p:cNvPr id="106511" name="Line 15"/>
          <p:cNvSpPr>
            <a:spLocks noChangeShapeType="1"/>
          </p:cNvSpPr>
          <p:nvPr/>
        </p:nvSpPr>
        <p:spPr bwMode="auto">
          <a:xfrm flipH="1">
            <a:off x="2843212" y="1965325"/>
            <a:ext cx="428625" cy="6000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06512" name="Text Box 16"/>
          <p:cNvSpPr txBox="1">
            <a:spLocks noChangeArrowheads="1"/>
          </p:cNvSpPr>
          <p:nvPr/>
        </p:nvSpPr>
        <p:spPr bwMode="auto">
          <a:xfrm>
            <a:off x="3054350" y="549275"/>
            <a:ext cx="303530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Transmisión química</a:t>
            </a:r>
          </a:p>
        </p:txBody>
      </p:sp>
      <p:sp>
        <p:nvSpPr>
          <p:cNvPr id="106515" name="Text Box 19"/>
          <p:cNvSpPr txBox="1">
            <a:spLocks noChangeArrowheads="1"/>
          </p:cNvSpPr>
          <p:nvPr/>
        </p:nvSpPr>
        <p:spPr bwMode="auto">
          <a:xfrm>
            <a:off x="539750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6516" name="Text Box 20"/>
          <p:cNvSpPr txBox="1">
            <a:spLocks noChangeArrowheads="1"/>
          </p:cNvSpPr>
          <p:nvPr/>
        </p:nvSpPr>
        <p:spPr bwMode="auto">
          <a:xfrm>
            <a:off x="2627313" y="4076700"/>
            <a:ext cx="644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NT</a:t>
            </a:r>
          </a:p>
        </p:txBody>
      </p:sp>
      <p:sp>
        <p:nvSpPr>
          <p:cNvPr id="106517" name="Line 21"/>
          <p:cNvSpPr>
            <a:spLocks noChangeShapeType="1"/>
          </p:cNvSpPr>
          <p:nvPr/>
        </p:nvSpPr>
        <p:spPr bwMode="auto">
          <a:xfrm flipH="1" flipV="1">
            <a:off x="2268538" y="3933825"/>
            <a:ext cx="287337" cy="454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06518" name="Text Box 22"/>
          <p:cNvSpPr txBox="1">
            <a:spLocks noChangeArrowheads="1"/>
          </p:cNvSpPr>
          <p:nvPr/>
        </p:nvSpPr>
        <p:spPr bwMode="auto">
          <a:xfrm>
            <a:off x="8270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1" grpId="0"/>
      <p:bldP spid="106502" grpId="0"/>
      <p:bldP spid="106503" grpId="0" animBg="1"/>
      <p:bldP spid="106504" grpId="0" animBg="1"/>
      <p:bldP spid="106505" grpId="0" animBg="1"/>
      <p:bldP spid="106508" grpId="0"/>
      <p:bldP spid="106510" grpId="0" animBg="1"/>
      <p:bldP spid="106516" grpId="0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7378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663131"/>
              </p:ext>
            </p:extLst>
          </p:nvPr>
        </p:nvGraphicFramePr>
        <p:xfrm>
          <a:off x="179388" y="1055688"/>
          <a:ext cx="8893175" cy="5468040"/>
        </p:xfrm>
        <a:graphic>
          <a:graphicData uri="http://schemas.openxmlformats.org/drawingml/2006/table">
            <a:tbl>
              <a:tblPr/>
              <a:tblGrid>
                <a:gridCol w="630237"/>
                <a:gridCol w="1223963"/>
                <a:gridCol w="2754312"/>
                <a:gridCol w="1584325"/>
                <a:gridCol w="341313"/>
                <a:gridCol w="2359025"/>
              </a:tblGrid>
              <a:tr h="3961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NT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DE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Receptor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DE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Efectores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DE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2do mensajero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DE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V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Efecto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DEF0"/>
                    </a:solidFill>
                  </a:tcPr>
                </a:tc>
              </a:tr>
              <a:tr h="6399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NE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Symbol" pitchFamily="18" charset="2"/>
                        </a:rPr>
                        <a:t>a</a:t>
                      </a: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1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Mus liso vascular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Gq/IP3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Ca</a:t>
                      </a:r>
                      <a:r>
                        <a:rPr kumimoji="0" lang="es-ES_tradnl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++</a:t>
                      </a: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Contracción muscular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VE"/>
                    </a:p>
                  </a:txBody>
                  <a:tcPr/>
                </a:tc>
              </a:tr>
              <a:tr h="10239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NE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Symbol" pitchFamily="18" charset="2"/>
                        </a:rPr>
                        <a:t>a</a:t>
                      </a: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2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Terminales </a:t>
                      </a:r>
                      <a:r>
                        <a:rPr kumimoji="0" lang="es-ES_tradnl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presinápticos</a:t>
                      </a: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glándulas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DisminuciónAMPc/Gi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Disminución Ca</a:t>
                      </a:r>
                      <a:r>
                        <a:rPr kumimoji="0" lang="es-ES_tradnl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++</a:t>
                      </a: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Inhib</a:t>
                      </a: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. liberación 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Inhib</a:t>
                      </a: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. secreción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VE"/>
                    </a:p>
                  </a:txBody>
                  <a:tcPr/>
                </a:tc>
              </a:tr>
              <a:tr h="7009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NE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Symbol" pitchFamily="18" charset="2"/>
                        </a:rPr>
                        <a:t>b</a:t>
                      </a: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1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Cardiomiocitos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AMPc/Gs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Ca</a:t>
                      </a:r>
                      <a:r>
                        <a:rPr kumimoji="0" lang="es-ES_tradnl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++</a:t>
                      </a: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y </a:t>
                      </a: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fuerza contracción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VE"/>
                    </a:p>
                  </a:txBody>
                  <a:tcPr/>
                </a:tc>
              </a:tr>
              <a:tr h="12434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NE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Symbol" pitchFamily="18" charset="2"/>
                        </a:rPr>
                        <a:t>b</a:t>
                      </a: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1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Marcapasos cardiacos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AMPc/Gs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gCa</a:t>
                      </a:r>
                      <a:r>
                        <a:rPr kumimoji="0" lang="es-ES_tradnl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++</a:t>
                      </a: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Despolarización más rápida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Aumento frec PA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VE"/>
                    </a:p>
                  </a:txBody>
                  <a:tcPr/>
                </a:tc>
              </a:tr>
              <a:tr h="1462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NE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Symbol" pitchFamily="18" charset="2"/>
                        </a:rPr>
                        <a:t>b</a:t>
                      </a: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2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Mus liso vascular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coronario y pulmonar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Bronquios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AMPc/Gs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</a:t>
                      </a:r>
                      <a:r>
                        <a:rPr kumimoji="0" lang="es-ES_tradnl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gK</a:t>
                      </a:r>
                      <a:r>
                        <a:rPr kumimoji="0" lang="es-ES_tradnl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, </a:t>
                      </a:r>
                      <a:r>
                        <a:rPr kumimoji="0" lang="es-ES_tradnl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Hiperpolarización</a:t>
                      </a: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, Disminución transmisión PA, </a:t>
                      </a: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Relajación muscular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V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57423" name="Text Box 47"/>
          <p:cNvSpPr txBox="1">
            <a:spLocks noChangeArrowheads="1"/>
          </p:cNvSpPr>
          <p:nvPr/>
        </p:nvSpPr>
        <p:spPr bwMode="auto">
          <a:xfrm>
            <a:off x="2878138" y="476250"/>
            <a:ext cx="3529012" cy="485775"/>
          </a:xfrm>
          <a:prstGeom prst="rect">
            <a:avLst/>
          </a:prstGeom>
          <a:solidFill>
            <a:srgbClr val="FED6ED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Transmisión Simpática</a:t>
            </a:r>
          </a:p>
        </p:txBody>
      </p:sp>
      <p:sp>
        <p:nvSpPr>
          <p:cNvPr id="357424" name="Text Box 48"/>
          <p:cNvSpPr txBox="1">
            <a:spLocks noChangeArrowheads="1"/>
          </p:cNvSpPr>
          <p:nvPr/>
        </p:nvSpPr>
        <p:spPr bwMode="auto">
          <a:xfrm>
            <a:off x="468313" y="333375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" name="Text Box 4"/>
          <p:cNvSpPr txBox="1">
            <a:spLocks noChangeArrowheads="1"/>
          </p:cNvSpPr>
          <p:nvPr/>
        </p:nvSpPr>
        <p:spPr bwMode="auto">
          <a:xfrm>
            <a:off x="7065802" y="6597650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03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36771"/>
              </p:ext>
            </p:extLst>
          </p:nvPr>
        </p:nvGraphicFramePr>
        <p:xfrm>
          <a:off x="683568" y="2871639"/>
          <a:ext cx="7704138" cy="2141537"/>
        </p:xfrm>
        <a:graphic>
          <a:graphicData uri="http://schemas.openxmlformats.org/drawingml/2006/table">
            <a:tbl>
              <a:tblPr/>
              <a:tblGrid>
                <a:gridCol w="2197100"/>
                <a:gridCol w="827088"/>
                <a:gridCol w="3311525"/>
                <a:gridCol w="1368425"/>
              </a:tblGrid>
              <a:tr h="21415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pitchFamily="18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Metabotrópicos</a:t>
                      </a:r>
                      <a:endParaRPr kumimoji="0" lang="es-ES_tradnl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CB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a</a:t>
                      </a: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Symbol" pitchFamily="18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a</a:t>
                      </a: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Symbol" pitchFamily="18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s-ES_tradnl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CB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PLC: Aumento IP3, DAG</a:t>
                      </a:r>
                      <a:r>
                        <a:rPr kumimoji="0" lang="es-ES_trad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AC: Disminución </a:t>
                      </a:r>
                      <a:r>
                        <a:rPr kumimoji="0" lang="es-ES_tradnl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AMPc</a:t>
                      </a:r>
                      <a:r>
                        <a:rPr kumimoji="0" lang="es-ES_trad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</a:t>
                      </a:r>
                      <a:r>
                        <a:rPr kumimoji="0" lang="es-ES_tradnl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gK</a:t>
                      </a:r>
                      <a:r>
                        <a:rPr kumimoji="0" lang="es-ES_tradnl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  <a:r>
                        <a:rPr kumimoji="0" lang="es-ES_trad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y disminución </a:t>
                      </a:r>
                      <a:r>
                        <a:rPr kumimoji="0" lang="es-ES_tradnl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gCa</a:t>
                      </a:r>
                      <a:r>
                        <a:rPr kumimoji="0" lang="es-ES_tradnl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++</a:t>
                      </a: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AC: Aumento </a:t>
                      </a:r>
                      <a:r>
                        <a:rPr kumimoji="0" lang="es-ES_tradnl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AMPc</a:t>
                      </a:r>
                      <a:r>
                        <a:rPr kumimoji="0" lang="es-ES_trad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Aumento </a:t>
                      </a:r>
                      <a:r>
                        <a:rPr kumimoji="0" lang="es-ES_tradnl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AMPc</a:t>
                      </a:r>
                      <a:r>
                        <a:rPr kumimoji="0" lang="es-ES_trad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</a:t>
                      </a: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(E&gt;&gt;NE)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CB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CBE8"/>
                    </a:solidFill>
                  </a:tcPr>
                </a:tc>
              </a:tr>
            </a:tbl>
          </a:graphicData>
        </a:graphic>
      </p:graphicFrame>
      <p:sp>
        <p:nvSpPr>
          <p:cNvPr id="358415" name="Text Box 15"/>
          <p:cNvSpPr txBox="1">
            <a:spLocks noChangeArrowheads="1"/>
          </p:cNvSpPr>
          <p:nvPr/>
        </p:nvSpPr>
        <p:spPr bwMode="auto">
          <a:xfrm>
            <a:off x="1847206" y="2150914"/>
            <a:ext cx="5418471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/>
              <a:t>Receptores, mecanismos señales, NT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6732240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6551613" y="372600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autonómica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96428" y="1105662"/>
            <a:ext cx="1527818" cy="646331"/>
          </a:xfrm>
          <a:prstGeom prst="rect">
            <a:avLst/>
          </a:prstGeom>
          <a:solidFill>
            <a:srgbClr val="FED2EB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Transmisión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Simpática</a:t>
            </a:r>
          </a:p>
        </p:txBody>
      </p:sp>
      <p:sp>
        <p:nvSpPr>
          <p:cNvPr id="7" name="Text Box 57"/>
          <p:cNvSpPr txBox="1">
            <a:spLocks noChangeArrowheads="1"/>
          </p:cNvSpPr>
          <p:nvPr/>
        </p:nvSpPr>
        <p:spPr bwMode="auto">
          <a:xfrm>
            <a:off x="2483768" y="1044106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9" name="Text Box 5"/>
          <p:cNvSpPr txBox="1">
            <a:spLocks noChangeArrowheads="1"/>
          </p:cNvSpPr>
          <p:nvPr/>
        </p:nvSpPr>
        <p:spPr bwMode="auto">
          <a:xfrm>
            <a:off x="1870075" y="1525588"/>
            <a:ext cx="5402263" cy="3647152"/>
          </a:xfrm>
          <a:prstGeom prst="rect">
            <a:avLst/>
          </a:prstGeom>
          <a:solidFill>
            <a:srgbClr val="CCE8EA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 typeface="Comic Sans MS" pitchFamily="66" charset="0"/>
              <a:buAutoNum type="romanUcPeriod"/>
              <a:defRPr/>
            </a:pPr>
            <a:endParaRPr lang="es-ES_tradnl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AutoNum type="romanUcPeriod"/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Introducción</a:t>
            </a:r>
          </a:p>
          <a:p>
            <a:pPr>
              <a:buClr>
                <a:srgbClr val="007774"/>
              </a:buClr>
              <a:defRPr/>
            </a:pPr>
            <a:endParaRPr lang="es-ES_tradnl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   Anatomía funcional SNA</a:t>
            </a:r>
            <a:endParaRPr lang="es-ES_tradnl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endParaRPr lang="es-ES_tradnl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  Neurotransmisión autonómica</a:t>
            </a:r>
            <a:endParaRPr lang="es-ES_tradnl" sz="10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Char char="•"/>
              <a:defRPr/>
            </a:pPr>
            <a:endParaRPr lang="es-ES_tradnl" sz="14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IV Acciones autonómicas </a:t>
            </a: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 en órganos y tejidos</a:t>
            </a:r>
            <a:r>
              <a:rPr lang="es-ES_tradnl" sz="32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endParaRPr lang="es-ES_tradnl" sz="1400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     Farmacotoxicología autonómica</a:t>
            </a:r>
          </a:p>
          <a:p>
            <a:pPr>
              <a:buClr>
                <a:schemeClr val="tx1"/>
              </a:buClr>
              <a:buFont typeface="Comic Sans MS" pitchFamily="66" charset="0"/>
              <a:buChar char="•"/>
              <a:defRPr/>
            </a:pPr>
            <a:endParaRPr lang="es-ES_tradnl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VI   Clínica autonómica</a:t>
            </a: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endParaRPr lang="es-ES_tradnl" sz="9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359430" name="Text Box 6"/>
          <p:cNvSpPr txBox="1">
            <a:spLocks noChangeArrowheads="1"/>
          </p:cNvSpPr>
          <p:nvPr/>
        </p:nvSpPr>
        <p:spPr bwMode="auto">
          <a:xfrm>
            <a:off x="1865313" y="893763"/>
            <a:ext cx="13382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Sigue…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</a:t>
            </a:r>
            <a:r>
              <a:rPr lang="es-ES_tradnl" sz="1200">
                <a:solidFill>
                  <a:schemeClr val="bg2"/>
                </a:solidFill>
                <a:effectLst/>
                <a:latin typeface="Times New Roman" pitchFamily="18" charset="0"/>
              </a:rPr>
              <a:t>ULA </a:t>
            </a:r>
            <a:r>
              <a:rPr lang="es-ES_tradnl" sz="120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66" name="Text Box 18"/>
          <p:cNvSpPr txBox="1">
            <a:spLocks noChangeArrowheads="1"/>
          </p:cNvSpPr>
          <p:nvPr/>
        </p:nvSpPr>
        <p:spPr bwMode="auto">
          <a:xfrm>
            <a:off x="466607" y="1841663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0467" name="Text Box 19"/>
          <p:cNvSpPr txBox="1">
            <a:spLocks noChangeArrowheads="1"/>
          </p:cNvSpPr>
          <p:nvPr/>
        </p:nvSpPr>
        <p:spPr bwMode="auto">
          <a:xfrm>
            <a:off x="6109749" y="405720"/>
            <a:ext cx="2401618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autonómica</a:t>
            </a:r>
          </a:p>
        </p:txBody>
      </p:sp>
      <p:sp>
        <p:nvSpPr>
          <p:cNvPr id="13317" name="Rectangle 21"/>
          <p:cNvSpPr>
            <a:spLocks noChangeArrowheads="1"/>
          </p:cNvSpPr>
          <p:nvPr/>
        </p:nvSpPr>
        <p:spPr bwMode="auto">
          <a:xfrm>
            <a:off x="3490913" y="6137275"/>
            <a:ext cx="35528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>
              <a:buClr>
                <a:schemeClr val="tx1"/>
              </a:buClr>
            </a:pPr>
            <a:r>
              <a:rPr lang="es-ES" sz="1000" i="1">
                <a:effectLst/>
                <a:latin typeface="Arial" charset="0"/>
              </a:rPr>
              <a:t>Fisiología Médica</a:t>
            </a:r>
            <a:r>
              <a:rPr lang="es-ES" sz="1000">
                <a:effectLst/>
                <a:latin typeface="Arial" charset="0"/>
              </a:rPr>
              <a:t>. Fiorenzo Conti (Ed.). </a:t>
            </a:r>
            <a:r>
              <a:rPr lang="en-GB" sz="1000">
                <a:effectLst/>
                <a:latin typeface="Arial" charset="0"/>
              </a:rPr>
              <a:t>Mc Graw-Hill, 2010.</a:t>
            </a:r>
          </a:p>
        </p:txBody>
      </p:sp>
      <p:pic>
        <p:nvPicPr>
          <p:cNvPr id="13318" name="Picture 22" descr="SNA4"/>
          <p:cNvPicPr>
            <a:picLocks noChangeAspect="1" noChangeArrowheads="1"/>
          </p:cNvPicPr>
          <p:nvPr/>
        </p:nvPicPr>
        <p:blipFill>
          <a:blip r:embed="rId2">
            <a:lum bright="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7" t="10042" r="3127" b="37456"/>
          <a:stretch>
            <a:fillRect/>
          </a:stretch>
        </p:blipFill>
        <p:spPr bwMode="auto">
          <a:xfrm>
            <a:off x="2339975" y="1744663"/>
            <a:ext cx="4751388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Text Box 23"/>
          <p:cNvSpPr txBox="1">
            <a:spLocks noChangeArrowheads="1"/>
          </p:cNvSpPr>
          <p:nvPr/>
        </p:nvSpPr>
        <p:spPr bwMode="auto">
          <a:xfrm>
            <a:off x="3419475" y="5703888"/>
            <a:ext cx="17002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>
                <a:effectLst/>
              </a:rPr>
              <a:t>C. músculo liso</a:t>
            </a:r>
          </a:p>
        </p:txBody>
      </p:sp>
      <p:sp>
        <p:nvSpPr>
          <p:cNvPr id="360472" name="Rectangle 24"/>
          <p:cNvSpPr>
            <a:spLocks noChangeArrowheads="1"/>
          </p:cNvSpPr>
          <p:nvPr/>
        </p:nvSpPr>
        <p:spPr bwMode="auto">
          <a:xfrm>
            <a:off x="5580063" y="4192588"/>
            <a:ext cx="8636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321" name="Text Box 25"/>
          <p:cNvSpPr txBox="1">
            <a:spLocks noChangeArrowheads="1"/>
          </p:cNvSpPr>
          <p:nvPr/>
        </p:nvSpPr>
        <p:spPr bwMode="auto">
          <a:xfrm>
            <a:off x="5364163" y="4048125"/>
            <a:ext cx="1168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400" b="1">
                <a:effectLst/>
              </a:rPr>
              <a:t>Varicosidad</a:t>
            </a:r>
          </a:p>
        </p:txBody>
      </p:sp>
      <p:sp>
        <p:nvSpPr>
          <p:cNvPr id="13322" name="Text Box 26"/>
          <p:cNvSpPr txBox="1">
            <a:spLocks noChangeArrowheads="1"/>
          </p:cNvSpPr>
          <p:nvPr/>
        </p:nvSpPr>
        <p:spPr bwMode="auto">
          <a:xfrm>
            <a:off x="3203575" y="1311275"/>
            <a:ext cx="19923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>
                <a:effectLst/>
              </a:rPr>
              <a:t>Vesículas con NT</a:t>
            </a:r>
          </a:p>
        </p:txBody>
      </p:sp>
      <p:sp>
        <p:nvSpPr>
          <p:cNvPr id="360475" name="Rectangle 27"/>
          <p:cNvSpPr>
            <a:spLocks noChangeArrowheads="1"/>
          </p:cNvSpPr>
          <p:nvPr/>
        </p:nvSpPr>
        <p:spPr bwMode="auto">
          <a:xfrm>
            <a:off x="3059113" y="1671638"/>
            <a:ext cx="8636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324" name="Text Box 28"/>
          <p:cNvSpPr txBox="1">
            <a:spLocks noChangeArrowheads="1"/>
          </p:cNvSpPr>
          <p:nvPr/>
        </p:nvSpPr>
        <p:spPr bwMode="auto">
          <a:xfrm>
            <a:off x="2535238" y="1665288"/>
            <a:ext cx="1460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>
                <a:effectLst/>
              </a:rPr>
              <a:t>Mitocondria</a:t>
            </a:r>
          </a:p>
        </p:txBody>
      </p:sp>
      <p:sp>
        <p:nvSpPr>
          <p:cNvPr id="360477" name="Rectangle 29"/>
          <p:cNvSpPr>
            <a:spLocks noChangeArrowheads="1"/>
          </p:cNvSpPr>
          <p:nvPr/>
        </p:nvSpPr>
        <p:spPr bwMode="auto">
          <a:xfrm>
            <a:off x="5364163" y="1744663"/>
            <a:ext cx="12954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326" name="Text Box 30"/>
          <p:cNvSpPr txBox="1">
            <a:spLocks noChangeArrowheads="1"/>
          </p:cNvSpPr>
          <p:nvPr/>
        </p:nvSpPr>
        <p:spPr bwMode="auto">
          <a:xfrm>
            <a:off x="5924186" y="1848644"/>
            <a:ext cx="2053767" cy="707886"/>
          </a:xfrm>
          <a:prstGeom prst="rect">
            <a:avLst/>
          </a:prstGeom>
          <a:solidFill>
            <a:srgbClr val="F8A2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 err="1">
                <a:effectLst/>
              </a:rPr>
              <a:t>Ax</a:t>
            </a:r>
            <a:r>
              <a:rPr lang="es-ES" sz="2000" dirty="0">
                <a:effectLst/>
              </a:rPr>
              <a:t>. simpáticos </a:t>
            </a:r>
          </a:p>
          <a:p>
            <a:pPr eaLnBrk="1" hangingPunct="1"/>
            <a:r>
              <a:rPr lang="es-ES" sz="2000" dirty="0" err="1" smtClean="0">
                <a:effectLst/>
              </a:rPr>
              <a:t>posganglionares</a:t>
            </a:r>
            <a:endParaRPr lang="es-ES" sz="2000" dirty="0">
              <a:effectLst/>
            </a:endParaRPr>
          </a:p>
        </p:txBody>
      </p:sp>
      <p:sp>
        <p:nvSpPr>
          <p:cNvPr id="360462" name="Text Box 14"/>
          <p:cNvSpPr txBox="1">
            <a:spLocks noChangeArrowheads="1"/>
          </p:cNvSpPr>
          <p:nvPr/>
        </p:nvSpPr>
        <p:spPr bwMode="auto">
          <a:xfrm>
            <a:off x="468313" y="814388"/>
            <a:ext cx="1997075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Transmisión </a:t>
            </a:r>
          </a:p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química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272405" y="3432346"/>
            <a:ext cx="1688283" cy="707886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/>
              <a:t>Transmisión </a:t>
            </a:r>
          </a:p>
          <a:p>
            <a:r>
              <a:rPr lang="es-VE" sz="2000" dirty="0" smtClean="0"/>
              <a:t>de volumen</a:t>
            </a:r>
            <a:endParaRPr lang="es-VE" sz="2000" dirty="0"/>
          </a:p>
        </p:txBody>
      </p:sp>
      <p:cxnSp>
        <p:nvCxnSpPr>
          <p:cNvPr id="4" name="3 Conector recto de flecha"/>
          <p:cNvCxnSpPr/>
          <p:nvPr/>
        </p:nvCxnSpPr>
        <p:spPr bwMode="auto">
          <a:xfrm flipV="1">
            <a:off x="3995738" y="2492896"/>
            <a:ext cx="203993" cy="21602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19 Conector recto de flecha"/>
          <p:cNvCxnSpPr/>
          <p:nvPr/>
        </p:nvCxnSpPr>
        <p:spPr bwMode="auto">
          <a:xfrm flipV="1">
            <a:off x="4295999" y="2708920"/>
            <a:ext cx="203993" cy="21602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20 Conector recto de flecha"/>
          <p:cNvCxnSpPr/>
          <p:nvPr/>
        </p:nvCxnSpPr>
        <p:spPr bwMode="auto">
          <a:xfrm flipV="1">
            <a:off x="5478066" y="2846839"/>
            <a:ext cx="203993" cy="21602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21 Conector recto de flecha"/>
          <p:cNvCxnSpPr/>
          <p:nvPr/>
        </p:nvCxnSpPr>
        <p:spPr bwMode="auto">
          <a:xfrm flipV="1">
            <a:off x="5304111" y="2708919"/>
            <a:ext cx="203993" cy="21602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23 Conector recto de flecha"/>
          <p:cNvCxnSpPr/>
          <p:nvPr/>
        </p:nvCxnSpPr>
        <p:spPr bwMode="auto">
          <a:xfrm flipH="1">
            <a:off x="4860032" y="3445767"/>
            <a:ext cx="244748" cy="34327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25 Conector recto de flecha"/>
          <p:cNvCxnSpPr/>
          <p:nvPr/>
        </p:nvCxnSpPr>
        <p:spPr bwMode="auto">
          <a:xfrm flipH="1">
            <a:off x="3563888" y="3140968"/>
            <a:ext cx="244748" cy="34327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6832568" y="3263460"/>
            <a:ext cx="1600118" cy="707886"/>
          </a:xfrm>
          <a:prstGeom prst="rect">
            <a:avLst/>
          </a:prstGeom>
          <a:solidFill>
            <a:srgbClr val="8FC2F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2000" dirty="0">
                <a:effectLst/>
              </a:rPr>
              <a:t>SINAPSIS </a:t>
            </a:r>
            <a:endParaRPr lang="es-ES_tradnl" sz="2000" dirty="0" smtClean="0">
              <a:effectLst/>
            </a:endParaRPr>
          </a:p>
          <a:p>
            <a:pPr algn="l" eaLnBrk="1" hangingPunct="1"/>
            <a:r>
              <a:rPr lang="es-ES_tradnl" sz="2000" dirty="0" smtClean="0">
                <a:effectLst/>
              </a:rPr>
              <a:t>DIFUSA</a:t>
            </a:r>
            <a:endParaRPr lang="es-ES_tradnl" sz="20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4" name="Text Box 8"/>
          <p:cNvSpPr txBox="1">
            <a:spLocks noChangeArrowheads="1"/>
          </p:cNvSpPr>
          <p:nvPr/>
        </p:nvSpPr>
        <p:spPr bwMode="auto">
          <a:xfrm>
            <a:off x="3338512" y="1629009"/>
            <a:ext cx="2466975" cy="5476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Transmisores</a:t>
            </a:r>
          </a:p>
        </p:txBody>
      </p:sp>
      <p:sp>
        <p:nvSpPr>
          <p:cNvPr id="167953" name="Text Box 17"/>
          <p:cNvSpPr txBox="1">
            <a:spLocks noChangeArrowheads="1"/>
          </p:cNvSpPr>
          <p:nvPr/>
        </p:nvSpPr>
        <p:spPr bwMode="auto">
          <a:xfrm>
            <a:off x="1331913" y="2851150"/>
            <a:ext cx="2808287" cy="1169988"/>
          </a:xfrm>
          <a:prstGeom prst="rect">
            <a:avLst/>
          </a:prstGeom>
          <a:solidFill>
            <a:srgbClr val="D6F6E2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3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Clásicos</a:t>
            </a:r>
          </a:p>
          <a:p>
            <a:pPr>
              <a:defRPr/>
            </a:pPr>
            <a:endParaRPr lang="es-ES_tradnl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24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ACh</a:t>
            </a:r>
            <a:r>
              <a:rPr lang="es-ES_tradnl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NE, E</a:t>
            </a:r>
            <a:r>
              <a:rPr lang="es-ES_tradnl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</a:t>
            </a:r>
          </a:p>
        </p:txBody>
      </p:sp>
      <p:sp>
        <p:nvSpPr>
          <p:cNvPr id="167955" name="Text Box 19"/>
          <p:cNvSpPr txBox="1">
            <a:spLocks noChangeArrowheads="1"/>
          </p:cNvSpPr>
          <p:nvPr/>
        </p:nvSpPr>
        <p:spPr bwMode="auto">
          <a:xfrm>
            <a:off x="4945063" y="2849563"/>
            <a:ext cx="3009900" cy="1169987"/>
          </a:xfrm>
          <a:prstGeom prst="rect">
            <a:avLst/>
          </a:prstGeom>
          <a:solidFill>
            <a:srgbClr val="F7C5A7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3200" b="1">
                <a:effectLst/>
              </a:rPr>
              <a:t>Neuropéptidos</a:t>
            </a:r>
          </a:p>
          <a:p>
            <a:pPr eaLnBrk="1" hangingPunct="1"/>
            <a:endParaRPr lang="es-ES_tradnl" sz="1000">
              <a:effectLst/>
            </a:endParaRPr>
          </a:p>
          <a:p>
            <a:pPr eaLnBrk="1" hangingPunct="1"/>
            <a:r>
              <a:rPr lang="es-ES_tradnl" sz="2000">
                <a:effectLst/>
              </a:rPr>
              <a:t>VIP, Sustancia P, etc.</a:t>
            </a:r>
          </a:p>
          <a:p>
            <a:pPr eaLnBrk="1" hangingPunct="1"/>
            <a:endParaRPr lang="es-ES_tradnl" sz="800">
              <a:effectLst/>
            </a:endParaRPr>
          </a:p>
        </p:txBody>
      </p:sp>
      <p:sp>
        <p:nvSpPr>
          <p:cNvPr id="167956" name="Text Box 20"/>
          <p:cNvSpPr txBox="1">
            <a:spLocks noChangeArrowheads="1"/>
          </p:cNvSpPr>
          <p:nvPr/>
        </p:nvSpPr>
        <p:spPr bwMode="auto">
          <a:xfrm>
            <a:off x="2708275" y="4437063"/>
            <a:ext cx="3727450" cy="1108075"/>
          </a:xfrm>
          <a:prstGeom prst="rect">
            <a:avLst/>
          </a:prstGeom>
          <a:solidFill>
            <a:srgbClr val="EFC2F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3200" b="1" dirty="0">
                <a:effectLst/>
              </a:rPr>
              <a:t>No convencionales</a:t>
            </a:r>
          </a:p>
          <a:p>
            <a:pPr eaLnBrk="1" hangingPunct="1"/>
            <a:endParaRPr lang="es-ES_tradnl" sz="1000" dirty="0">
              <a:effectLst/>
            </a:endParaRPr>
          </a:p>
          <a:p>
            <a:pPr eaLnBrk="1" hangingPunct="1"/>
            <a:r>
              <a:rPr lang="es-ES_tradnl" sz="2400" b="1" dirty="0">
                <a:effectLst/>
              </a:rPr>
              <a:t>Óxido nítrico, </a:t>
            </a:r>
            <a:r>
              <a:rPr lang="es-ES_tradnl" sz="2400" b="1" dirty="0" smtClean="0">
                <a:effectLst/>
              </a:rPr>
              <a:t>ATP etc.</a:t>
            </a:r>
            <a:endParaRPr lang="es-ES_tradnl" sz="2400" b="1" dirty="0">
              <a:effectLst/>
            </a:endParaRPr>
          </a:p>
        </p:txBody>
      </p:sp>
      <p:sp>
        <p:nvSpPr>
          <p:cNvPr id="167957" name="Text Box 21"/>
          <p:cNvSpPr txBox="1">
            <a:spLocks noChangeArrowheads="1"/>
          </p:cNvSpPr>
          <p:nvPr/>
        </p:nvSpPr>
        <p:spPr bwMode="auto">
          <a:xfrm>
            <a:off x="2168704" y="1518132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7959" name="Text Box 23"/>
          <p:cNvSpPr txBox="1">
            <a:spLocks noChangeArrowheads="1"/>
          </p:cNvSpPr>
          <p:nvPr/>
        </p:nvSpPr>
        <p:spPr bwMode="auto">
          <a:xfrm>
            <a:off x="6156325" y="404813"/>
            <a:ext cx="24016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53" grpId="0" animBg="1"/>
      <p:bldP spid="167955" grpId="0" animBg="1"/>
      <p:bldP spid="16795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Text Box 2"/>
          <p:cNvSpPr txBox="1">
            <a:spLocks noChangeArrowheads="1"/>
          </p:cNvSpPr>
          <p:nvPr/>
        </p:nvSpPr>
        <p:spPr bwMode="auto">
          <a:xfrm>
            <a:off x="827088" y="3284538"/>
            <a:ext cx="2803525" cy="1338828"/>
          </a:xfrm>
          <a:prstGeom prst="rect">
            <a:avLst/>
          </a:prstGeom>
          <a:solidFill>
            <a:srgbClr val="8FC2F1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endParaRPr lang="es-ES_tradnl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3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Acetilcolina </a:t>
            </a: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es-ES_tradnl" sz="36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ACh</a:t>
            </a: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</p:txBody>
      </p:sp>
      <p:sp>
        <p:nvSpPr>
          <p:cNvPr id="293891" name="Text Box 3"/>
          <p:cNvSpPr txBox="1">
            <a:spLocks noChangeArrowheads="1"/>
          </p:cNvSpPr>
          <p:nvPr/>
        </p:nvSpPr>
        <p:spPr bwMode="auto">
          <a:xfrm>
            <a:off x="4932363" y="2492375"/>
            <a:ext cx="2952750" cy="1292662"/>
          </a:xfrm>
          <a:prstGeom prst="rect">
            <a:avLst/>
          </a:prstGeom>
          <a:solidFill>
            <a:srgbClr val="FC9AD2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Norepinefrina</a:t>
            </a:r>
          </a:p>
          <a:p>
            <a:pPr>
              <a:defRPr/>
            </a:pP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es-ES_tradnl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</a:t>
            </a: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r>
              <a:rPr lang="es-ES_tradnl" sz="3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3893" name="Text Box 5"/>
          <p:cNvSpPr txBox="1">
            <a:spLocks noChangeArrowheads="1"/>
          </p:cNvSpPr>
          <p:nvPr/>
        </p:nvSpPr>
        <p:spPr bwMode="auto">
          <a:xfrm>
            <a:off x="611188" y="620713"/>
            <a:ext cx="212090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Transmisores</a:t>
            </a:r>
          </a:p>
        </p:txBody>
      </p:sp>
      <p:sp>
        <p:nvSpPr>
          <p:cNvPr id="293896" name="Rectangle 8"/>
          <p:cNvSpPr>
            <a:spLocks noChangeArrowheads="1"/>
          </p:cNvSpPr>
          <p:nvPr/>
        </p:nvSpPr>
        <p:spPr bwMode="auto">
          <a:xfrm>
            <a:off x="725488" y="2430463"/>
            <a:ext cx="33416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Neuronas</a:t>
            </a: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Colinérgicas</a:t>
            </a:r>
            <a:r>
              <a:rPr lang="es-ES_tradnl" sz="24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liberan de sus terminales:</a:t>
            </a:r>
            <a:endParaRPr lang="es-ES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3897" name="Rectangle 9"/>
          <p:cNvSpPr>
            <a:spLocks noChangeArrowheads="1"/>
          </p:cNvSpPr>
          <p:nvPr/>
        </p:nvSpPr>
        <p:spPr bwMode="auto">
          <a:xfrm>
            <a:off x="4826000" y="1628775"/>
            <a:ext cx="35623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Neuronas </a:t>
            </a: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Adrenérgicas</a:t>
            </a:r>
            <a:r>
              <a:rPr lang="es-ES_tradnl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liberan de sus terminales:</a:t>
            </a:r>
            <a:endParaRPr lang="es-ES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3898" name="Text Box 10"/>
          <p:cNvSpPr txBox="1">
            <a:spLocks noChangeArrowheads="1"/>
          </p:cNvSpPr>
          <p:nvPr/>
        </p:nvSpPr>
        <p:spPr bwMode="auto">
          <a:xfrm>
            <a:off x="4859338" y="4941888"/>
            <a:ext cx="3852862" cy="1157287"/>
          </a:xfrm>
          <a:prstGeom prst="rect">
            <a:avLst/>
          </a:prstGeom>
          <a:solidFill>
            <a:srgbClr val="FC9AD2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3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Epinefrina </a:t>
            </a: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es-ES_tradnl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r>
              <a:rPr lang="es-ES_tradnl" sz="3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000" dirty="0">
                <a:effectLst/>
              </a:rPr>
              <a:t>(80%) </a:t>
            </a:r>
          </a:p>
          <a:p>
            <a:pPr>
              <a:defRPr/>
            </a:pP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</a:t>
            </a:r>
            <a:r>
              <a:rPr lang="es-ES_tradnl" sz="3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800" dirty="0">
                <a:effectLst/>
              </a:rPr>
              <a:t>(20%)</a:t>
            </a:r>
            <a:r>
              <a:rPr lang="es-ES_tradnl" sz="3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293899" name="Rectangle 11"/>
          <p:cNvSpPr>
            <a:spLocks noChangeArrowheads="1"/>
          </p:cNvSpPr>
          <p:nvPr/>
        </p:nvSpPr>
        <p:spPr bwMode="auto">
          <a:xfrm>
            <a:off x="4859338" y="4076700"/>
            <a:ext cx="31099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Células cromafines</a:t>
            </a: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(médula adrenal) liberan:</a:t>
            </a:r>
            <a:endParaRPr lang="es-ES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3901" name="Text Box 13"/>
          <p:cNvSpPr txBox="1">
            <a:spLocks noChangeArrowheads="1"/>
          </p:cNvSpPr>
          <p:nvPr/>
        </p:nvSpPr>
        <p:spPr bwMode="auto">
          <a:xfrm>
            <a:off x="2886919" y="1291407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3902" name="Text Box 14"/>
          <p:cNvSpPr txBox="1">
            <a:spLocks noChangeArrowheads="1"/>
          </p:cNvSpPr>
          <p:nvPr/>
        </p:nvSpPr>
        <p:spPr bwMode="auto">
          <a:xfrm>
            <a:off x="611189" y="1231561"/>
            <a:ext cx="1785142" cy="584775"/>
          </a:xfrm>
          <a:prstGeom prst="rect">
            <a:avLst/>
          </a:prstGeom>
          <a:solidFill>
            <a:srgbClr val="D6F6E2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Clásicos</a:t>
            </a:r>
          </a:p>
        </p:txBody>
      </p:sp>
      <p:sp>
        <p:nvSpPr>
          <p:cNvPr id="293903" name="Text Box 15"/>
          <p:cNvSpPr txBox="1">
            <a:spLocks noChangeArrowheads="1"/>
          </p:cNvSpPr>
          <p:nvPr/>
        </p:nvSpPr>
        <p:spPr bwMode="auto">
          <a:xfrm>
            <a:off x="6156325" y="404813"/>
            <a:ext cx="24016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890" grpId="0" animBg="1"/>
      <p:bldP spid="293891" grpId="0" animBg="1"/>
      <p:bldP spid="293896" grpId="0"/>
      <p:bldP spid="293897" grpId="0"/>
      <p:bldP spid="293898" grpId="0" animBg="1"/>
      <p:bldP spid="293899" grpId="0"/>
      <p:bldP spid="29390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5800" name="Group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137244"/>
              </p:ext>
            </p:extLst>
          </p:nvPr>
        </p:nvGraphicFramePr>
        <p:xfrm>
          <a:off x="179388" y="2464607"/>
          <a:ext cx="8785225" cy="3700697"/>
        </p:xfrm>
        <a:graphic>
          <a:graphicData uri="http://schemas.openxmlformats.org/drawingml/2006/table">
            <a:tbl>
              <a:tblPr/>
              <a:tblGrid>
                <a:gridCol w="1871662"/>
                <a:gridCol w="2736850"/>
                <a:gridCol w="2447925"/>
                <a:gridCol w="1728788"/>
              </a:tblGrid>
              <a:tr h="5763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Características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4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</a:rPr>
                        <a:t>Acetilcolina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1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Norepinefrina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CE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</a:rPr>
                        <a:t>Epinefrina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BAE1"/>
                    </a:solidFill>
                  </a:tcPr>
                </a:tc>
              </a:tr>
              <a:tr h="8718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Sitio de liberación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4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Todas N. </a:t>
                      </a:r>
                      <a:r>
                        <a:rPr kumimoji="0" lang="es-E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pregl</a:t>
                      </a: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. y las </a:t>
                      </a:r>
                      <a:r>
                        <a:rPr kumimoji="0" lang="es-E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parasimp</a:t>
                      </a: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. </a:t>
                      </a:r>
                      <a:r>
                        <a:rPr kumimoji="0" lang="es-E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posgangl</a:t>
                      </a: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.;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algunas N. </a:t>
                      </a:r>
                      <a:r>
                        <a:rPr kumimoji="0" lang="es-E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simp</a:t>
                      </a: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. </a:t>
                      </a:r>
                      <a:r>
                        <a:rPr kumimoji="0" lang="es-E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posgangl</a:t>
                      </a: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.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1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Mayoría de N. </a:t>
                      </a:r>
                      <a:r>
                        <a:rPr kumimoji="0" lang="es-E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simp</a:t>
                      </a: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. </a:t>
                      </a:r>
                      <a:r>
                        <a:rPr kumimoji="0" lang="es-E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posgangl</a:t>
                      </a: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.;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Médula adrenal </a:t>
                      </a: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20%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CE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Médula adrenal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80%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BAE1"/>
                    </a:solidFill>
                  </a:tcPr>
                </a:tc>
              </a:tr>
              <a:tr h="6279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Receptor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4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Nicotínicos, muscarínicos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1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</a:rPr>
                        <a:t>a</a:t>
                      </a:r>
                      <a:r>
                        <a:rPr kumimoji="0" lang="es-ES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1</a:t>
                      </a: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, </a:t>
                      </a: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a</a:t>
                      </a: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2, </a:t>
                      </a: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1, </a:t>
                      </a: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CE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a</a:t>
                      </a: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1, </a:t>
                      </a: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a</a:t>
                      </a: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2, </a:t>
                      </a: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1, </a:t>
                      </a:r>
                      <a:r>
                        <a:rPr kumimoji="0" lang="es-ES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</a:rPr>
                        <a:t>b</a:t>
                      </a:r>
                      <a:r>
                        <a:rPr kumimoji="0" lang="es-ES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BAE1"/>
                    </a:solidFill>
                  </a:tcPr>
                </a:tc>
              </a:tr>
              <a:tr h="15940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Terminación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de actividad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4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Degradación enzimática</a:t>
                      </a: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por acetilcolinesterasa (</a:t>
                      </a:r>
                      <a:r>
                        <a:rPr kumimoji="0" lang="es-E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AChE</a:t>
                      </a: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1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Recaptura</a:t>
                      </a: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dentro del  terminal; difusión fuera espacio sináptico, metabolismo por </a:t>
                      </a: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MAO</a:t>
                      </a: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dentro terminal o por </a:t>
                      </a: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COMT</a:t>
                      </a: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en hígado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CE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Degradación</a:t>
                      </a: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por COMT en hígado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BAE1"/>
                    </a:solidFill>
                  </a:tcPr>
                </a:tc>
              </a:tr>
            </a:tbl>
          </a:graphicData>
        </a:graphic>
      </p:graphicFrame>
      <p:sp>
        <p:nvSpPr>
          <p:cNvPr id="285764" name="Text Box 68"/>
          <p:cNvSpPr txBox="1">
            <a:spLocks noChangeArrowheads="1"/>
          </p:cNvSpPr>
          <p:nvPr/>
        </p:nvSpPr>
        <p:spPr bwMode="auto">
          <a:xfrm>
            <a:off x="6451265" y="1068656"/>
            <a:ext cx="212090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Transmisores</a:t>
            </a:r>
          </a:p>
        </p:txBody>
      </p:sp>
      <p:sp>
        <p:nvSpPr>
          <p:cNvPr id="285793" name="Text Box 97"/>
          <p:cNvSpPr txBox="1">
            <a:spLocks noChangeArrowheads="1"/>
          </p:cNvSpPr>
          <p:nvPr/>
        </p:nvSpPr>
        <p:spPr bwMode="auto">
          <a:xfrm>
            <a:off x="2411760" y="1511917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5796" name="Text Box 100"/>
          <p:cNvSpPr txBox="1">
            <a:spLocks noChangeArrowheads="1"/>
          </p:cNvSpPr>
          <p:nvPr/>
        </p:nvSpPr>
        <p:spPr bwMode="auto">
          <a:xfrm>
            <a:off x="6156325" y="404813"/>
            <a:ext cx="24016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3679429" y="1604251"/>
            <a:ext cx="1785142" cy="584775"/>
          </a:xfrm>
          <a:prstGeom prst="rect">
            <a:avLst/>
          </a:prstGeom>
          <a:solidFill>
            <a:srgbClr val="D6F6E2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Clásicos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NT3 PH"/>
          <p:cNvPicPr>
            <a:picLocks noChangeAspect="1" noChangeArrowheads="1"/>
          </p:cNvPicPr>
          <p:nvPr/>
        </p:nvPicPr>
        <p:blipFill>
          <a:blip r:embed="rId2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6" r="3542"/>
          <a:stretch>
            <a:fillRect/>
          </a:stretch>
        </p:blipFill>
        <p:spPr bwMode="auto">
          <a:xfrm>
            <a:off x="161925" y="1557338"/>
            <a:ext cx="8820150" cy="455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755650" y="1125538"/>
            <a:ext cx="1747838" cy="584775"/>
          </a:xfrm>
          <a:prstGeom prst="rect">
            <a:avLst/>
          </a:prstGeom>
          <a:solidFill>
            <a:srgbClr val="FDCBE8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N. Simpática </a:t>
            </a:r>
          </a:p>
          <a:p>
            <a:pPr>
              <a:defRPr/>
            </a:pPr>
            <a:r>
              <a:rPr lang="es-ES_tradnl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Pregangl</a:t>
            </a: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s-ES_tradnl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4241164" y="1149350"/>
            <a:ext cx="1576072" cy="584775"/>
          </a:xfrm>
          <a:prstGeom prst="rect">
            <a:avLst/>
          </a:prstGeom>
          <a:solidFill>
            <a:srgbClr val="FDCBE8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N. Simpática </a:t>
            </a:r>
          </a:p>
          <a:p>
            <a:pPr>
              <a:defRPr/>
            </a:pPr>
            <a:r>
              <a:rPr lang="es-ES_tradnl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Posgangl</a:t>
            </a: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s-ES_tradnl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3191" name="Rectangle 7"/>
          <p:cNvSpPr>
            <a:spLocks noChangeArrowheads="1"/>
          </p:cNvSpPr>
          <p:nvPr/>
        </p:nvSpPr>
        <p:spPr bwMode="auto">
          <a:xfrm>
            <a:off x="250825" y="4508500"/>
            <a:ext cx="15843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3192" name="Rectangle 8"/>
          <p:cNvSpPr>
            <a:spLocks noChangeArrowheads="1"/>
          </p:cNvSpPr>
          <p:nvPr/>
        </p:nvSpPr>
        <p:spPr bwMode="auto">
          <a:xfrm>
            <a:off x="6300788" y="4579938"/>
            <a:ext cx="18002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3194" name="Text Box 10"/>
          <p:cNvSpPr txBox="1">
            <a:spLocks noChangeArrowheads="1"/>
          </p:cNvSpPr>
          <p:nvPr/>
        </p:nvSpPr>
        <p:spPr bwMode="auto">
          <a:xfrm>
            <a:off x="5939477" y="4532313"/>
            <a:ext cx="1968808" cy="584775"/>
          </a:xfrm>
          <a:prstGeom prst="rect">
            <a:avLst/>
          </a:prstGeom>
          <a:solidFill>
            <a:srgbClr val="8FC2F1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N. Parasimpática </a:t>
            </a:r>
          </a:p>
          <a:p>
            <a:pPr>
              <a:defRPr/>
            </a:pPr>
            <a:r>
              <a:rPr lang="es-ES_tradnl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Posgangl</a:t>
            </a: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s-ES_tradnl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1331913" y="1844675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1331913" y="2708275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3199" name="Rectangle 15"/>
          <p:cNvSpPr>
            <a:spLocks noChangeArrowheads="1"/>
          </p:cNvSpPr>
          <p:nvPr/>
        </p:nvSpPr>
        <p:spPr bwMode="auto">
          <a:xfrm>
            <a:off x="1331913" y="3525838"/>
            <a:ext cx="863600" cy="334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4572000" y="1844675"/>
            <a:ext cx="10795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4787900" y="2708275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3202" name="Rectangle 18"/>
          <p:cNvSpPr>
            <a:spLocks noChangeArrowheads="1"/>
          </p:cNvSpPr>
          <p:nvPr/>
        </p:nvSpPr>
        <p:spPr bwMode="auto">
          <a:xfrm>
            <a:off x="1258888" y="5229225"/>
            <a:ext cx="100965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6588125" y="5229225"/>
            <a:ext cx="9366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3204" name="Text Box 20"/>
          <p:cNvSpPr txBox="1">
            <a:spLocks noChangeArrowheads="1"/>
          </p:cNvSpPr>
          <p:nvPr/>
        </p:nvSpPr>
        <p:spPr bwMode="auto">
          <a:xfrm>
            <a:off x="1187450" y="1795463"/>
            <a:ext cx="1209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colinérgica</a:t>
            </a:r>
          </a:p>
        </p:txBody>
      </p:sp>
      <p:sp>
        <p:nvSpPr>
          <p:cNvPr id="93205" name="Text Box 21"/>
          <p:cNvSpPr txBox="1">
            <a:spLocks noChangeArrowheads="1"/>
          </p:cNvSpPr>
          <p:nvPr/>
        </p:nvSpPr>
        <p:spPr bwMode="auto">
          <a:xfrm>
            <a:off x="1187450" y="2659063"/>
            <a:ext cx="1209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colinérgica</a:t>
            </a:r>
          </a:p>
        </p:txBody>
      </p:sp>
      <p:sp>
        <p:nvSpPr>
          <p:cNvPr id="93206" name="Text Box 22"/>
          <p:cNvSpPr txBox="1">
            <a:spLocks noChangeArrowheads="1"/>
          </p:cNvSpPr>
          <p:nvPr/>
        </p:nvSpPr>
        <p:spPr bwMode="auto">
          <a:xfrm>
            <a:off x="5076825" y="3644900"/>
            <a:ext cx="1209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colinérgica</a:t>
            </a:r>
          </a:p>
        </p:txBody>
      </p:sp>
      <p:sp>
        <p:nvSpPr>
          <p:cNvPr id="93207" name="Text Box 23"/>
          <p:cNvSpPr txBox="1">
            <a:spLocks noChangeArrowheads="1"/>
          </p:cNvSpPr>
          <p:nvPr/>
        </p:nvSpPr>
        <p:spPr bwMode="auto">
          <a:xfrm>
            <a:off x="5076825" y="1916113"/>
            <a:ext cx="1330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adrenérgica</a:t>
            </a:r>
          </a:p>
        </p:txBody>
      </p:sp>
      <p:sp>
        <p:nvSpPr>
          <p:cNvPr id="93208" name="Text Box 24"/>
          <p:cNvSpPr txBox="1">
            <a:spLocks noChangeArrowheads="1"/>
          </p:cNvSpPr>
          <p:nvPr/>
        </p:nvSpPr>
        <p:spPr bwMode="auto">
          <a:xfrm>
            <a:off x="5076825" y="2781300"/>
            <a:ext cx="1209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colinérgica</a:t>
            </a:r>
          </a:p>
        </p:txBody>
      </p:sp>
      <p:sp>
        <p:nvSpPr>
          <p:cNvPr id="93209" name="Text Box 25"/>
          <p:cNvSpPr txBox="1">
            <a:spLocks noChangeArrowheads="1"/>
          </p:cNvSpPr>
          <p:nvPr/>
        </p:nvSpPr>
        <p:spPr bwMode="auto">
          <a:xfrm>
            <a:off x="1201738" y="5876925"/>
            <a:ext cx="1209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colinérgica</a:t>
            </a:r>
          </a:p>
        </p:txBody>
      </p:sp>
      <p:sp>
        <p:nvSpPr>
          <p:cNvPr id="93210" name="Text Box 26"/>
          <p:cNvSpPr txBox="1">
            <a:spLocks noChangeArrowheads="1"/>
          </p:cNvSpPr>
          <p:nvPr/>
        </p:nvSpPr>
        <p:spPr bwMode="auto">
          <a:xfrm>
            <a:off x="6530975" y="5805488"/>
            <a:ext cx="1209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colinérgica</a:t>
            </a:r>
          </a:p>
        </p:txBody>
      </p:sp>
      <p:sp>
        <p:nvSpPr>
          <p:cNvPr id="93213" name="Oval 29"/>
          <p:cNvSpPr>
            <a:spLocks noChangeArrowheads="1"/>
          </p:cNvSpPr>
          <p:nvPr/>
        </p:nvSpPr>
        <p:spPr bwMode="auto">
          <a:xfrm>
            <a:off x="2268538" y="1773238"/>
            <a:ext cx="1512887" cy="1871662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dash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3214" name="Oval 30"/>
          <p:cNvSpPr>
            <a:spLocks noChangeArrowheads="1"/>
          </p:cNvSpPr>
          <p:nvPr/>
        </p:nvSpPr>
        <p:spPr bwMode="auto">
          <a:xfrm>
            <a:off x="7135811" y="1572270"/>
            <a:ext cx="1612901" cy="1280468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/>
          </a:ln>
          <a:effectLst>
            <a:outerShdw dist="12700" dir="54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3215" name="Oval 31"/>
          <p:cNvSpPr>
            <a:spLocks noChangeArrowheads="1"/>
          </p:cNvSpPr>
          <p:nvPr/>
        </p:nvSpPr>
        <p:spPr bwMode="auto">
          <a:xfrm>
            <a:off x="7308850" y="2924175"/>
            <a:ext cx="1150938" cy="720725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dash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3216" name="Oval 32"/>
          <p:cNvSpPr>
            <a:spLocks noChangeArrowheads="1"/>
          </p:cNvSpPr>
          <p:nvPr/>
        </p:nvSpPr>
        <p:spPr bwMode="auto">
          <a:xfrm>
            <a:off x="7524750" y="3716338"/>
            <a:ext cx="935038" cy="720725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dash"/>
            <a:round/>
            <a:headEnd/>
            <a:tailEnd/>
          </a:ln>
          <a:effectLst>
            <a:outerShdw dist="12700" dir="54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3217" name="Oval 33"/>
          <p:cNvSpPr>
            <a:spLocks noChangeArrowheads="1"/>
          </p:cNvSpPr>
          <p:nvPr/>
        </p:nvSpPr>
        <p:spPr bwMode="auto">
          <a:xfrm>
            <a:off x="5219700" y="5300663"/>
            <a:ext cx="1368425" cy="1008062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dash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3218" name="Oval 34"/>
          <p:cNvSpPr>
            <a:spLocks noChangeArrowheads="1"/>
          </p:cNvSpPr>
          <p:nvPr/>
        </p:nvSpPr>
        <p:spPr bwMode="auto">
          <a:xfrm>
            <a:off x="7596188" y="5300663"/>
            <a:ext cx="863600" cy="912812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dash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3220" name="Text Box 36"/>
          <p:cNvSpPr txBox="1">
            <a:spLocks noChangeArrowheads="1"/>
          </p:cNvSpPr>
          <p:nvPr/>
        </p:nvSpPr>
        <p:spPr bwMode="auto">
          <a:xfrm>
            <a:off x="371475" y="4048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93221" name="Text Box 37"/>
          <p:cNvSpPr txBox="1">
            <a:spLocks noChangeArrowheads="1"/>
          </p:cNvSpPr>
          <p:nvPr/>
        </p:nvSpPr>
        <p:spPr bwMode="auto">
          <a:xfrm>
            <a:off x="708025" y="4048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93193" name="Text Box 9"/>
          <p:cNvSpPr txBox="1">
            <a:spLocks noChangeArrowheads="1"/>
          </p:cNvSpPr>
          <p:nvPr/>
        </p:nvSpPr>
        <p:spPr bwMode="auto">
          <a:xfrm>
            <a:off x="437202" y="4565650"/>
            <a:ext cx="1968808" cy="584775"/>
          </a:xfrm>
          <a:prstGeom prst="rect">
            <a:avLst/>
          </a:prstGeom>
          <a:solidFill>
            <a:srgbClr val="8FC2F1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N. Parasimpática </a:t>
            </a:r>
          </a:p>
          <a:p>
            <a:pPr>
              <a:defRPr/>
            </a:pPr>
            <a:r>
              <a:rPr lang="es-ES_tradnl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Pregangl</a:t>
            </a: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s-ES_tradnl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3223" name="Text Box 39"/>
          <p:cNvSpPr txBox="1">
            <a:spLocks noChangeArrowheads="1"/>
          </p:cNvSpPr>
          <p:nvPr/>
        </p:nvSpPr>
        <p:spPr bwMode="auto">
          <a:xfrm>
            <a:off x="1692275" y="476250"/>
            <a:ext cx="164465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Transmisores</a:t>
            </a:r>
          </a:p>
        </p:txBody>
      </p:sp>
      <p:sp>
        <p:nvSpPr>
          <p:cNvPr id="93226" name="Text Box 42"/>
          <p:cNvSpPr txBox="1">
            <a:spLocks noChangeArrowheads="1"/>
          </p:cNvSpPr>
          <p:nvPr/>
        </p:nvSpPr>
        <p:spPr bwMode="auto">
          <a:xfrm>
            <a:off x="2597993" y="1341438"/>
            <a:ext cx="7777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" sz="24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3227" name="Text Box 43"/>
          <p:cNvSpPr txBox="1">
            <a:spLocks noChangeArrowheads="1"/>
          </p:cNvSpPr>
          <p:nvPr/>
        </p:nvSpPr>
        <p:spPr bwMode="auto">
          <a:xfrm>
            <a:off x="7083160" y="3548063"/>
            <a:ext cx="6783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" sz="20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3228" name="Text Box 44"/>
          <p:cNvSpPr txBox="1">
            <a:spLocks noChangeArrowheads="1"/>
          </p:cNvSpPr>
          <p:nvPr/>
        </p:nvSpPr>
        <p:spPr bwMode="auto">
          <a:xfrm>
            <a:off x="5527411" y="5949950"/>
            <a:ext cx="6783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93229" name="Text Box 45"/>
          <p:cNvSpPr txBox="1">
            <a:spLocks noChangeArrowheads="1"/>
          </p:cNvSpPr>
          <p:nvPr/>
        </p:nvSpPr>
        <p:spPr bwMode="auto">
          <a:xfrm>
            <a:off x="7687998" y="5805488"/>
            <a:ext cx="6783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" sz="20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3230" name="Rectangle 46"/>
          <p:cNvSpPr>
            <a:spLocks noChangeArrowheads="1"/>
          </p:cNvSpPr>
          <p:nvPr/>
        </p:nvSpPr>
        <p:spPr bwMode="auto">
          <a:xfrm>
            <a:off x="6382" y="4460989"/>
            <a:ext cx="9144000" cy="2159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1" name="Text Box 4"/>
          <p:cNvSpPr txBox="1">
            <a:spLocks noChangeArrowheads="1"/>
          </p:cNvSpPr>
          <p:nvPr/>
        </p:nvSpPr>
        <p:spPr bwMode="auto">
          <a:xfrm>
            <a:off x="7115807" y="6604454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8" name="Text Box 42"/>
          <p:cNvSpPr txBox="1">
            <a:spLocks noChangeArrowheads="1"/>
          </p:cNvSpPr>
          <p:nvPr/>
        </p:nvSpPr>
        <p:spPr bwMode="auto">
          <a:xfrm>
            <a:off x="7714440" y="1095673"/>
            <a:ext cx="6270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  <a:endParaRPr lang="es-ES" sz="2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18" dur="2000" fill="hold"/>
                                        <p:tgtEl>
                                          <p:spTgt spid="932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4" dur="2000" fill="hold"/>
                                        <p:tgtEl>
                                          <p:spTgt spid="932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6" dur="2000" fill="hold"/>
                                        <p:tgtEl>
                                          <p:spTgt spid="932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8" dur="2000" fill="hold"/>
                                        <p:tgtEl>
                                          <p:spTgt spid="932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93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3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3" dur="2000" fill="hold"/>
                                        <p:tgtEl>
                                          <p:spTgt spid="932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5" dur="2000" fill="hold"/>
                                        <p:tgtEl>
                                          <p:spTgt spid="93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07" grpId="0"/>
      <p:bldP spid="93208" grpId="0"/>
      <p:bldP spid="93213" grpId="0" animBg="1"/>
      <p:bldP spid="93213" grpId="1" animBg="1"/>
      <p:bldP spid="93214" grpId="0" animBg="1"/>
      <p:bldP spid="93214" grpId="1" animBg="1"/>
      <p:bldP spid="93215" grpId="0" animBg="1"/>
      <p:bldP spid="93215" grpId="1" animBg="1"/>
      <p:bldP spid="93216" grpId="0" animBg="1"/>
      <p:bldP spid="93216" grpId="1" animBg="1"/>
      <p:bldP spid="93217" grpId="0" animBg="1"/>
      <p:bldP spid="93218" grpId="0" animBg="1"/>
      <p:bldP spid="93228" grpId="0"/>
      <p:bldP spid="93229" grpId="0"/>
      <p:bldP spid="932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S23203-002-f001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046"/>
          <a:stretch>
            <a:fillRect/>
          </a:stretch>
        </p:blipFill>
        <p:spPr bwMode="auto">
          <a:xfrm>
            <a:off x="1014413" y="842963"/>
            <a:ext cx="7115175" cy="129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1258888" y="908050"/>
            <a:ext cx="1800225" cy="288925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9573" name="Rectangle 5"/>
          <p:cNvSpPr>
            <a:spLocks noChangeArrowheads="1"/>
          </p:cNvSpPr>
          <p:nvPr/>
        </p:nvSpPr>
        <p:spPr bwMode="auto">
          <a:xfrm>
            <a:off x="1116013" y="1484313"/>
            <a:ext cx="576262" cy="2159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1476375" y="884238"/>
            <a:ext cx="733425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2000" b="1">
                <a:effectLst/>
              </a:rPr>
              <a:t>SNC</a:t>
            </a:r>
          </a:p>
        </p:txBody>
      </p:sp>
      <p:sp>
        <p:nvSpPr>
          <p:cNvPr id="109575" name="Text Box 7"/>
          <p:cNvSpPr txBox="1">
            <a:spLocks noChangeArrowheads="1"/>
          </p:cNvSpPr>
          <p:nvPr/>
        </p:nvSpPr>
        <p:spPr bwMode="auto">
          <a:xfrm>
            <a:off x="909638" y="1341438"/>
            <a:ext cx="1285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Somático</a:t>
            </a:r>
          </a:p>
        </p:txBody>
      </p:sp>
      <p:sp>
        <p:nvSpPr>
          <p:cNvPr id="109576" name="Rectangle 8"/>
          <p:cNvSpPr>
            <a:spLocks noChangeArrowheads="1"/>
          </p:cNvSpPr>
          <p:nvPr/>
        </p:nvSpPr>
        <p:spPr bwMode="auto">
          <a:xfrm>
            <a:off x="7092950" y="1484313"/>
            <a:ext cx="863600" cy="2159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9577" name="Text Box 9"/>
          <p:cNvSpPr txBox="1">
            <a:spLocks noChangeArrowheads="1"/>
          </p:cNvSpPr>
          <p:nvPr/>
        </p:nvSpPr>
        <p:spPr bwMode="auto">
          <a:xfrm>
            <a:off x="6948488" y="1341438"/>
            <a:ext cx="1123950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Músculo </a:t>
            </a:r>
          </a:p>
          <a:p>
            <a:pPr algn="l">
              <a:defRPr/>
            </a:pPr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esquelético</a:t>
            </a:r>
          </a:p>
        </p:txBody>
      </p:sp>
      <p:sp>
        <p:nvSpPr>
          <p:cNvPr id="109578" name="Rectangle 10"/>
          <p:cNvSpPr>
            <a:spLocks noChangeArrowheads="1"/>
          </p:cNvSpPr>
          <p:nvPr/>
        </p:nvSpPr>
        <p:spPr bwMode="auto">
          <a:xfrm>
            <a:off x="6659563" y="908050"/>
            <a:ext cx="1225550" cy="21748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9579" name="Text Box 11"/>
          <p:cNvSpPr txBox="1">
            <a:spLocks noChangeArrowheads="1"/>
          </p:cNvSpPr>
          <p:nvPr/>
        </p:nvSpPr>
        <p:spPr bwMode="auto">
          <a:xfrm>
            <a:off x="6659563" y="908050"/>
            <a:ext cx="1247775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EFECTORES</a:t>
            </a:r>
          </a:p>
        </p:txBody>
      </p:sp>
      <p:sp>
        <p:nvSpPr>
          <p:cNvPr id="109580" name="Rectangle 12"/>
          <p:cNvSpPr>
            <a:spLocks noChangeArrowheads="1"/>
          </p:cNvSpPr>
          <p:nvPr/>
        </p:nvSpPr>
        <p:spPr bwMode="auto">
          <a:xfrm>
            <a:off x="3851275" y="1341438"/>
            <a:ext cx="720725" cy="2159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9581" name="Text Box 13"/>
          <p:cNvSpPr txBox="1">
            <a:spLocks noChangeArrowheads="1"/>
          </p:cNvSpPr>
          <p:nvPr/>
        </p:nvSpPr>
        <p:spPr bwMode="auto">
          <a:xfrm>
            <a:off x="3563938" y="1252538"/>
            <a:ext cx="1270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Motoneurona</a:t>
            </a:r>
          </a:p>
        </p:txBody>
      </p:sp>
      <p:sp>
        <p:nvSpPr>
          <p:cNvPr id="109582" name="Oval 14"/>
          <p:cNvSpPr>
            <a:spLocks noChangeArrowheads="1"/>
          </p:cNvSpPr>
          <p:nvPr/>
        </p:nvSpPr>
        <p:spPr bwMode="auto">
          <a:xfrm>
            <a:off x="6011863" y="1341438"/>
            <a:ext cx="576262" cy="503237"/>
          </a:xfrm>
          <a:prstGeom prst="ellipse">
            <a:avLst/>
          </a:prstGeom>
          <a:noFill/>
          <a:ln w="28575">
            <a:solidFill>
              <a:srgbClr val="66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09583" name="Text Box 15"/>
          <p:cNvSpPr txBox="1">
            <a:spLocks noChangeArrowheads="1"/>
          </p:cNvSpPr>
          <p:nvPr/>
        </p:nvSpPr>
        <p:spPr bwMode="auto">
          <a:xfrm>
            <a:off x="323850" y="59055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09585" name="Text Box 17"/>
          <p:cNvSpPr txBox="1">
            <a:spLocks noChangeArrowheads="1"/>
          </p:cNvSpPr>
          <p:nvPr/>
        </p:nvSpPr>
        <p:spPr bwMode="auto">
          <a:xfrm>
            <a:off x="1187450" y="331788"/>
            <a:ext cx="1644650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Transmisores</a:t>
            </a:r>
          </a:p>
        </p:txBody>
      </p:sp>
      <p:sp>
        <p:nvSpPr>
          <p:cNvPr id="109586" name="Text Box 18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" name="Text Box 37"/>
          <p:cNvSpPr txBox="1">
            <a:spLocks noChangeArrowheads="1"/>
          </p:cNvSpPr>
          <p:nvPr/>
        </p:nvSpPr>
        <p:spPr bwMode="auto">
          <a:xfrm>
            <a:off x="6516688" y="188913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8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S23203-002-f001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52"/>
          <a:stretch>
            <a:fillRect/>
          </a:stretch>
        </p:blipFill>
        <p:spPr bwMode="auto">
          <a:xfrm>
            <a:off x="1014413" y="842963"/>
            <a:ext cx="7115175" cy="301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1258888" y="908050"/>
            <a:ext cx="1800225" cy="288925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9460" name="Text Box 13"/>
          <p:cNvSpPr txBox="1">
            <a:spLocks noChangeArrowheads="1"/>
          </p:cNvSpPr>
          <p:nvPr/>
        </p:nvSpPr>
        <p:spPr bwMode="auto">
          <a:xfrm>
            <a:off x="3563938" y="1252538"/>
            <a:ext cx="1258887" cy="3048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>
                <a:effectLst/>
              </a:rPr>
              <a:t>Motoneurona</a:t>
            </a:r>
          </a:p>
        </p:txBody>
      </p:sp>
      <p:sp>
        <p:nvSpPr>
          <p:cNvPr id="19461" name="Text Box 14"/>
          <p:cNvSpPr txBox="1">
            <a:spLocks noChangeArrowheads="1"/>
          </p:cNvSpPr>
          <p:nvPr/>
        </p:nvSpPr>
        <p:spPr bwMode="auto">
          <a:xfrm>
            <a:off x="6948488" y="1341438"/>
            <a:ext cx="1114425" cy="517525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>
                <a:effectLst/>
              </a:rPr>
              <a:t>Músculo </a:t>
            </a:r>
          </a:p>
          <a:p>
            <a:pPr algn="l" eaLnBrk="1" hangingPunct="1"/>
            <a:r>
              <a:rPr lang="es-ES_tradnl" sz="1400">
                <a:effectLst/>
              </a:rPr>
              <a:t>esquelético</a:t>
            </a:r>
          </a:p>
        </p:txBody>
      </p:sp>
      <p:sp>
        <p:nvSpPr>
          <p:cNvPr id="110608" name="Rectangle 16"/>
          <p:cNvSpPr>
            <a:spLocks noChangeArrowheads="1"/>
          </p:cNvSpPr>
          <p:nvPr/>
        </p:nvSpPr>
        <p:spPr bwMode="auto">
          <a:xfrm>
            <a:off x="1116013" y="2565400"/>
            <a:ext cx="792162" cy="142875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0609" name="Rectangle 17"/>
          <p:cNvSpPr>
            <a:spLocks noChangeArrowheads="1"/>
          </p:cNvSpPr>
          <p:nvPr/>
        </p:nvSpPr>
        <p:spPr bwMode="auto">
          <a:xfrm>
            <a:off x="2339975" y="2420938"/>
            <a:ext cx="863600" cy="2159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0610" name="Rectangle 18"/>
          <p:cNvSpPr>
            <a:spLocks noChangeArrowheads="1"/>
          </p:cNvSpPr>
          <p:nvPr/>
        </p:nvSpPr>
        <p:spPr bwMode="auto">
          <a:xfrm>
            <a:off x="4572000" y="2420938"/>
            <a:ext cx="936625" cy="2159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0611" name="Rectangle 19"/>
          <p:cNvSpPr>
            <a:spLocks noChangeArrowheads="1"/>
          </p:cNvSpPr>
          <p:nvPr/>
        </p:nvSpPr>
        <p:spPr bwMode="auto">
          <a:xfrm rot="565305">
            <a:off x="4572000" y="2924175"/>
            <a:ext cx="1079500" cy="288925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0612" name="Rectangle 20"/>
          <p:cNvSpPr>
            <a:spLocks noChangeArrowheads="1"/>
          </p:cNvSpPr>
          <p:nvPr/>
        </p:nvSpPr>
        <p:spPr bwMode="auto">
          <a:xfrm>
            <a:off x="7092950" y="2565400"/>
            <a:ext cx="863600" cy="28733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0613" name="Rectangle 21"/>
          <p:cNvSpPr>
            <a:spLocks noChangeArrowheads="1"/>
          </p:cNvSpPr>
          <p:nvPr/>
        </p:nvSpPr>
        <p:spPr bwMode="auto">
          <a:xfrm>
            <a:off x="7092950" y="3429000"/>
            <a:ext cx="863600" cy="1444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0614" name="Text Box 22"/>
          <p:cNvSpPr txBox="1">
            <a:spLocks noChangeArrowheads="1"/>
          </p:cNvSpPr>
          <p:nvPr/>
        </p:nvSpPr>
        <p:spPr bwMode="auto">
          <a:xfrm>
            <a:off x="971550" y="2443163"/>
            <a:ext cx="12430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DCBE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</a:p>
        </p:txBody>
      </p:sp>
      <p:sp>
        <p:nvSpPr>
          <p:cNvPr id="19469" name="Text Box 23"/>
          <p:cNvSpPr txBox="1">
            <a:spLocks noChangeArrowheads="1"/>
          </p:cNvSpPr>
          <p:nvPr/>
        </p:nvSpPr>
        <p:spPr bwMode="auto">
          <a:xfrm>
            <a:off x="2195513" y="2276475"/>
            <a:ext cx="1314450" cy="3048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>
                <a:effectLst/>
              </a:rPr>
              <a:t>Preganglionar</a:t>
            </a:r>
          </a:p>
        </p:txBody>
      </p:sp>
      <p:sp>
        <p:nvSpPr>
          <p:cNvPr id="19470" name="Text Box 24"/>
          <p:cNvSpPr txBox="1">
            <a:spLocks noChangeArrowheads="1"/>
          </p:cNvSpPr>
          <p:nvPr/>
        </p:nvSpPr>
        <p:spPr bwMode="auto">
          <a:xfrm>
            <a:off x="4356100" y="2349500"/>
            <a:ext cx="1321196" cy="307777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 dirty="0" err="1" smtClean="0">
                <a:effectLst/>
              </a:rPr>
              <a:t>Posganglionar</a:t>
            </a:r>
            <a:endParaRPr lang="es-ES_tradnl" sz="1400" b="1" dirty="0">
              <a:effectLst/>
            </a:endParaRPr>
          </a:p>
        </p:txBody>
      </p:sp>
      <p:sp>
        <p:nvSpPr>
          <p:cNvPr id="19471" name="Text Box 25"/>
          <p:cNvSpPr txBox="1">
            <a:spLocks noChangeArrowheads="1"/>
          </p:cNvSpPr>
          <p:nvPr/>
        </p:nvSpPr>
        <p:spPr bwMode="auto">
          <a:xfrm rot="496081">
            <a:off x="4457502" y="2906812"/>
            <a:ext cx="1321196" cy="307777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 dirty="0" err="1" smtClean="0">
                <a:effectLst/>
              </a:rPr>
              <a:t>Posganglionar</a:t>
            </a:r>
            <a:endParaRPr lang="es-ES_tradnl" sz="1400" b="1" dirty="0">
              <a:effectLst/>
            </a:endParaRPr>
          </a:p>
        </p:txBody>
      </p:sp>
      <p:sp>
        <p:nvSpPr>
          <p:cNvPr id="19472" name="Text Box 26"/>
          <p:cNvSpPr txBox="1">
            <a:spLocks noChangeArrowheads="1"/>
          </p:cNvSpPr>
          <p:nvPr/>
        </p:nvSpPr>
        <p:spPr bwMode="auto">
          <a:xfrm>
            <a:off x="7092950" y="2420938"/>
            <a:ext cx="955675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>
                <a:effectLst/>
              </a:rPr>
              <a:t>Mus liso.</a:t>
            </a:r>
          </a:p>
          <a:p>
            <a:pPr algn="l" eaLnBrk="1" hangingPunct="1"/>
            <a:r>
              <a:rPr lang="es-ES_tradnl" sz="1400" b="1">
                <a:effectLst/>
              </a:rPr>
              <a:t>glándulas</a:t>
            </a:r>
          </a:p>
        </p:txBody>
      </p:sp>
      <p:sp>
        <p:nvSpPr>
          <p:cNvPr id="19473" name="Text Box 27"/>
          <p:cNvSpPr txBox="1">
            <a:spLocks noChangeArrowheads="1"/>
          </p:cNvSpPr>
          <p:nvPr/>
        </p:nvSpPr>
        <p:spPr bwMode="auto">
          <a:xfrm>
            <a:off x="7092950" y="3276600"/>
            <a:ext cx="1487488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>
                <a:effectLst/>
              </a:rPr>
              <a:t>Gl. sudoríparas</a:t>
            </a:r>
          </a:p>
        </p:txBody>
      </p:sp>
      <p:sp>
        <p:nvSpPr>
          <p:cNvPr id="19474" name="Text Box 29"/>
          <p:cNvSpPr txBox="1">
            <a:spLocks noChangeArrowheads="1"/>
          </p:cNvSpPr>
          <p:nvPr/>
        </p:nvSpPr>
        <p:spPr bwMode="auto">
          <a:xfrm>
            <a:off x="1476375" y="884238"/>
            <a:ext cx="733425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2000" b="1">
                <a:effectLst/>
              </a:rPr>
              <a:t>SNC</a:t>
            </a:r>
          </a:p>
        </p:txBody>
      </p:sp>
      <p:sp>
        <p:nvSpPr>
          <p:cNvPr id="110622" name="Text Box 30"/>
          <p:cNvSpPr txBox="1">
            <a:spLocks noChangeArrowheads="1"/>
          </p:cNvSpPr>
          <p:nvPr/>
        </p:nvSpPr>
        <p:spPr bwMode="auto">
          <a:xfrm>
            <a:off x="1042988" y="1387475"/>
            <a:ext cx="1057275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solidFill>
                  <a:srgbClr val="935D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Somático</a:t>
            </a:r>
          </a:p>
        </p:txBody>
      </p:sp>
      <p:sp>
        <p:nvSpPr>
          <p:cNvPr id="110623" name="Text Box 31"/>
          <p:cNvSpPr txBox="1">
            <a:spLocks noChangeArrowheads="1"/>
          </p:cNvSpPr>
          <p:nvPr/>
        </p:nvSpPr>
        <p:spPr bwMode="auto">
          <a:xfrm>
            <a:off x="6659563" y="908050"/>
            <a:ext cx="1247775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EFECTORES</a:t>
            </a:r>
          </a:p>
        </p:txBody>
      </p:sp>
      <p:sp>
        <p:nvSpPr>
          <p:cNvPr id="110624" name="Oval 32"/>
          <p:cNvSpPr>
            <a:spLocks noChangeArrowheads="1"/>
          </p:cNvSpPr>
          <p:nvPr/>
        </p:nvSpPr>
        <p:spPr bwMode="auto">
          <a:xfrm>
            <a:off x="3059113" y="2420938"/>
            <a:ext cx="649287" cy="503237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0625" name="Oval 33"/>
          <p:cNvSpPr>
            <a:spLocks noChangeArrowheads="1"/>
          </p:cNvSpPr>
          <p:nvPr/>
        </p:nvSpPr>
        <p:spPr bwMode="auto">
          <a:xfrm>
            <a:off x="6084888" y="2420938"/>
            <a:ext cx="431800" cy="4318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0626" name="Oval 34"/>
          <p:cNvSpPr>
            <a:spLocks noChangeArrowheads="1"/>
          </p:cNvSpPr>
          <p:nvPr/>
        </p:nvSpPr>
        <p:spPr bwMode="auto">
          <a:xfrm>
            <a:off x="6084888" y="3213100"/>
            <a:ext cx="503237" cy="431800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0628" name="Text Box 36"/>
          <p:cNvSpPr txBox="1">
            <a:spLocks noChangeArrowheads="1"/>
          </p:cNvSpPr>
          <p:nvPr/>
        </p:nvSpPr>
        <p:spPr bwMode="auto">
          <a:xfrm>
            <a:off x="323850" y="59055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10629" name="Text Box 37"/>
          <p:cNvSpPr txBox="1">
            <a:spLocks noChangeArrowheads="1"/>
          </p:cNvSpPr>
          <p:nvPr/>
        </p:nvSpPr>
        <p:spPr bwMode="auto">
          <a:xfrm>
            <a:off x="6516688" y="188913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110631" name="Text Box 39"/>
          <p:cNvSpPr txBox="1">
            <a:spLocks noChangeArrowheads="1"/>
          </p:cNvSpPr>
          <p:nvPr/>
        </p:nvSpPr>
        <p:spPr bwMode="auto">
          <a:xfrm>
            <a:off x="1116013" y="404813"/>
            <a:ext cx="1644650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Transmisores</a:t>
            </a: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24" grpId="0" animBg="1"/>
      <p:bldP spid="110625" grpId="0" animBg="1"/>
      <p:bldP spid="1106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S23203-002-f001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60"/>
          <a:stretch>
            <a:fillRect/>
          </a:stretch>
        </p:blipFill>
        <p:spPr bwMode="auto">
          <a:xfrm>
            <a:off x="1014413" y="842963"/>
            <a:ext cx="7115175" cy="402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20" name="Rectangle 4"/>
          <p:cNvSpPr>
            <a:spLocks noChangeArrowheads="1"/>
          </p:cNvSpPr>
          <p:nvPr/>
        </p:nvSpPr>
        <p:spPr bwMode="auto">
          <a:xfrm>
            <a:off x="1258888" y="908050"/>
            <a:ext cx="1800225" cy="288925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1476375" y="908050"/>
            <a:ext cx="679450" cy="376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800" b="1">
                <a:effectLst/>
              </a:rPr>
              <a:t>SNC</a:t>
            </a:r>
          </a:p>
        </p:txBody>
      </p:sp>
      <p:sp>
        <p:nvSpPr>
          <p:cNvPr id="20485" name="Text Box 6"/>
          <p:cNvSpPr txBox="1">
            <a:spLocks noChangeArrowheads="1"/>
          </p:cNvSpPr>
          <p:nvPr/>
        </p:nvSpPr>
        <p:spPr bwMode="auto">
          <a:xfrm>
            <a:off x="1042988" y="1387475"/>
            <a:ext cx="1057275" cy="33655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dirty="0">
                <a:solidFill>
                  <a:srgbClr val="935DFF"/>
                </a:solidFill>
                <a:effectLst/>
              </a:rPr>
              <a:t>Somático</a:t>
            </a:r>
          </a:p>
        </p:txBody>
      </p:sp>
      <p:sp>
        <p:nvSpPr>
          <p:cNvPr id="20486" name="Text Box 7"/>
          <p:cNvSpPr txBox="1">
            <a:spLocks noChangeArrowheads="1"/>
          </p:cNvSpPr>
          <p:nvPr/>
        </p:nvSpPr>
        <p:spPr bwMode="auto">
          <a:xfrm>
            <a:off x="3563938" y="1252538"/>
            <a:ext cx="1258887" cy="3048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>
                <a:effectLst/>
              </a:rPr>
              <a:t>Motoneurona</a:t>
            </a:r>
          </a:p>
        </p:txBody>
      </p:sp>
      <p:sp>
        <p:nvSpPr>
          <p:cNvPr id="20487" name="Text Box 8"/>
          <p:cNvSpPr txBox="1">
            <a:spLocks noChangeArrowheads="1"/>
          </p:cNvSpPr>
          <p:nvPr/>
        </p:nvSpPr>
        <p:spPr bwMode="auto">
          <a:xfrm>
            <a:off x="6948488" y="1341438"/>
            <a:ext cx="1114425" cy="517525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>
                <a:effectLst/>
              </a:rPr>
              <a:t>Músculo </a:t>
            </a:r>
          </a:p>
          <a:p>
            <a:pPr algn="l" eaLnBrk="1" hangingPunct="1"/>
            <a:r>
              <a:rPr lang="es-ES_tradnl" sz="1400">
                <a:effectLst/>
              </a:rPr>
              <a:t>esquelético</a:t>
            </a:r>
          </a:p>
        </p:txBody>
      </p:sp>
      <p:sp>
        <p:nvSpPr>
          <p:cNvPr id="20488" name="Text Box 9"/>
          <p:cNvSpPr txBox="1">
            <a:spLocks noChangeArrowheads="1"/>
          </p:cNvSpPr>
          <p:nvPr/>
        </p:nvSpPr>
        <p:spPr bwMode="auto">
          <a:xfrm>
            <a:off x="6659563" y="908050"/>
            <a:ext cx="1247775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>
                <a:effectLst/>
              </a:rPr>
              <a:t>EFECTORES</a:t>
            </a:r>
          </a:p>
        </p:txBody>
      </p:sp>
      <p:sp>
        <p:nvSpPr>
          <p:cNvPr id="111626" name="Rectangle 10"/>
          <p:cNvSpPr>
            <a:spLocks noChangeArrowheads="1"/>
          </p:cNvSpPr>
          <p:nvPr/>
        </p:nvSpPr>
        <p:spPr bwMode="auto">
          <a:xfrm>
            <a:off x="1116013" y="2565400"/>
            <a:ext cx="792162" cy="142875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1627" name="Rectangle 11"/>
          <p:cNvSpPr>
            <a:spLocks noChangeArrowheads="1"/>
          </p:cNvSpPr>
          <p:nvPr/>
        </p:nvSpPr>
        <p:spPr bwMode="auto">
          <a:xfrm>
            <a:off x="2339975" y="2420938"/>
            <a:ext cx="863600" cy="2159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1628" name="Rectangle 12"/>
          <p:cNvSpPr>
            <a:spLocks noChangeArrowheads="1"/>
          </p:cNvSpPr>
          <p:nvPr/>
        </p:nvSpPr>
        <p:spPr bwMode="auto">
          <a:xfrm>
            <a:off x="4572000" y="2420938"/>
            <a:ext cx="936625" cy="2159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1629" name="Rectangle 13"/>
          <p:cNvSpPr>
            <a:spLocks noChangeArrowheads="1"/>
          </p:cNvSpPr>
          <p:nvPr/>
        </p:nvSpPr>
        <p:spPr bwMode="auto">
          <a:xfrm rot="565305">
            <a:off x="4572000" y="2924175"/>
            <a:ext cx="1079500" cy="288925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1630" name="Rectangle 14"/>
          <p:cNvSpPr>
            <a:spLocks noChangeArrowheads="1"/>
          </p:cNvSpPr>
          <p:nvPr/>
        </p:nvSpPr>
        <p:spPr bwMode="auto">
          <a:xfrm>
            <a:off x="7092950" y="2565400"/>
            <a:ext cx="863600" cy="28733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1631" name="Rectangle 15"/>
          <p:cNvSpPr>
            <a:spLocks noChangeArrowheads="1"/>
          </p:cNvSpPr>
          <p:nvPr/>
        </p:nvSpPr>
        <p:spPr bwMode="auto">
          <a:xfrm>
            <a:off x="7092950" y="3429000"/>
            <a:ext cx="863600" cy="1444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495" name="Text Box 16"/>
          <p:cNvSpPr txBox="1">
            <a:spLocks noChangeArrowheads="1"/>
          </p:cNvSpPr>
          <p:nvPr/>
        </p:nvSpPr>
        <p:spPr bwMode="auto">
          <a:xfrm>
            <a:off x="1008063" y="2492375"/>
            <a:ext cx="1116012" cy="33655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>
                <a:solidFill>
                  <a:srgbClr val="CC0000"/>
                </a:solidFill>
                <a:effectLst/>
              </a:rPr>
              <a:t>Simpático</a:t>
            </a:r>
          </a:p>
        </p:txBody>
      </p:sp>
      <p:sp>
        <p:nvSpPr>
          <p:cNvPr id="20496" name="Text Box 17"/>
          <p:cNvSpPr txBox="1">
            <a:spLocks noChangeArrowheads="1"/>
          </p:cNvSpPr>
          <p:nvPr/>
        </p:nvSpPr>
        <p:spPr bwMode="auto">
          <a:xfrm>
            <a:off x="2195513" y="2276475"/>
            <a:ext cx="1292225" cy="3048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>
                <a:effectLst/>
              </a:rPr>
              <a:t>Preganglionar</a:t>
            </a:r>
          </a:p>
        </p:txBody>
      </p:sp>
      <p:sp>
        <p:nvSpPr>
          <p:cNvPr id="20497" name="Text Box 18"/>
          <p:cNvSpPr txBox="1">
            <a:spLocks noChangeArrowheads="1"/>
          </p:cNvSpPr>
          <p:nvPr/>
        </p:nvSpPr>
        <p:spPr bwMode="auto">
          <a:xfrm>
            <a:off x="4356100" y="2276475"/>
            <a:ext cx="1301959" cy="307777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dirty="0" err="1" smtClean="0">
                <a:effectLst/>
              </a:rPr>
              <a:t>Posganglionar</a:t>
            </a:r>
            <a:endParaRPr lang="es-ES_tradnl" sz="1400" dirty="0">
              <a:effectLst/>
            </a:endParaRPr>
          </a:p>
        </p:txBody>
      </p:sp>
      <p:sp>
        <p:nvSpPr>
          <p:cNvPr id="20498" name="Text Box 19"/>
          <p:cNvSpPr txBox="1">
            <a:spLocks noChangeArrowheads="1"/>
          </p:cNvSpPr>
          <p:nvPr/>
        </p:nvSpPr>
        <p:spPr bwMode="auto">
          <a:xfrm rot="496081">
            <a:off x="4457596" y="2906812"/>
            <a:ext cx="1301959" cy="307777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dirty="0" err="1" smtClean="0">
                <a:effectLst/>
              </a:rPr>
              <a:t>Posganglionar</a:t>
            </a:r>
            <a:endParaRPr lang="es-ES_tradnl" sz="1400" dirty="0">
              <a:effectLst/>
            </a:endParaRPr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7092950" y="2420938"/>
            <a:ext cx="935038" cy="517525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>
                <a:effectLst/>
              </a:rPr>
              <a:t>Mus liso.</a:t>
            </a:r>
          </a:p>
          <a:p>
            <a:pPr algn="l" eaLnBrk="1" hangingPunct="1"/>
            <a:r>
              <a:rPr lang="es-ES_tradnl" sz="1400">
                <a:effectLst/>
              </a:rPr>
              <a:t>glándulas</a:t>
            </a:r>
          </a:p>
        </p:txBody>
      </p:sp>
      <p:sp>
        <p:nvSpPr>
          <p:cNvPr id="20500" name="Text Box 21"/>
          <p:cNvSpPr txBox="1">
            <a:spLocks noChangeArrowheads="1"/>
          </p:cNvSpPr>
          <p:nvPr/>
        </p:nvSpPr>
        <p:spPr bwMode="auto">
          <a:xfrm>
            <a:off x="7092950" y="3276600"/>
            <a:ext cx="1412875" cy="3048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>
                <a:effectLst/>
              </a:rPr>
              <a:t>Gl. sudoríparas</a:t>
            </a:r>
          </a:p>
        </p:txBody>
      </p:sp>
      <p:sp>
        <p:nvSpPr>
          <p:cNvPr id="111638" name="Text Box 22"/>
          <p:cNvSpPr txBox="1">
            <a:spLocks noChangeArrowheads="1"/>
          </p:cNvSpPr>
          <p:nvPr/>
        </p:nvSpPr>
        <p:spPr bwMode="auto">
          <a:xfrm>
            <a:off x="468313" y="4221163"/>
            <a:ext cx="1681162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</a:t>
            </a:r>
          </a:p>
        </p:txBody>
      </p:sp>
      <p:sp>
        <p:nvSpPr>
          <p:cNvPr id="20502" name="Text Box 23"/>
          <p:cNvSpPr txBox="1">
            <a:spLocks noChangeArrowheads="1"/>
          </p:cNvSpPr>
          <p:nvPr/>
        </p:nvSpPr>
        <p:spPr bwMode="auto">
          <a:xfrm>
            <a:off x="2843213" y="4076700"/>
            <a:ext cx="1314450" cy="3048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>
                <a:effectLst/>
              </a:rPr>
              <a:t>Preganglionar</a:t>
            </a:r>
          </a:p>
        </p:txBody>
      </p:sp>
      <p:sp>
        <p:nvSpPr>
          <p:cNvPr id="20503" name="Text Box 24"/>
          <p:cNvSpPr txBox="1">
            <a:spLocks noChangeArrowheads="1"/>
          </p:cNvSpPr>
          <p:nvPr/>
        </p:nvSpPr>
        <p:spPr bwMode="auto">
          <a:xfrm>
            <a:off x="5148263" y="4090988"/>
            <a:ext cx="1154483" cy="27699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b="1" dirty="0" err="1" smtClean="0">
                <a:effectLst/>
              </a:rPr>
              <a:t>Posganglionar</a:t>
            </a:r>
            <a:endParaRPr lang="es-ES_tradnl" sz="1200" b="1" dirty="0">
              <a:effectLst/>
            </a:endParaRPr>
          </a:p>
        </p:txBody>
      </p:sp>
      <p:sp>
        <p:nvSpPr>
          <p:cNvPr id="20504" name="Text Box 25"/>
          <p:cNvSpPr txBox="1">
            <a:spLocks noChangeArrowheads="1"/>
          </p:cNvSpPr>
          <p:nvPr/>
        </p:nvSpPr>
        <p:spPr bwMode="auto">
          <a:xfrm>
            <a:off x="7092950" y="4221163"/>
            <a:ext cx="955675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>
                <a:effectLst/>
              </a:rPr>
              <a:t>Mus liso.</a:t>
            </a:r>
          </a:p>
          <a:p>
            <a:pPr algn="l" eaLnBrk="1" hangingPunct="1"/>
            <a:r>
              <a:rPr lang="es-ES_tradnl" sz="1400" b="1">
                <a:effectLst/>
              </a:rPr>
              <a:t>glándulas</a:t>
            </a:r>
          </a:p>
        </p:txBody>
      </p:sp>
      <p:sp>
        <p:nvSpPr>
          <p:cNvPr id="111642" name="Oval 26"/>
          <p:cNvSpPr>
            <a:spLocks noChangeArrowheads="1"/>
          </p:cNvSpPr>
          <p:nvPr/>
        </p:nvSpPr>
        <p:spPr bwMode="auto">
          <a:xfrm>
            <a:off x="4572000" y="4149725"/>
            <a:ext cx="647700" cy="503238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1643" name="Oval 27"/>
          <p:cNvSpPr>
            <a:spLocks noChangeArrowheads="1"/>
          </p:cNvSpPr>
          <p:nvPr/>
        </p:nvSpPr>
        <p:spPr bwMode="auto">
          <a:xfrm>
            <a:off x="6011863" y="4221163"/>
            <a:ext cx="504825" cy="431800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1645" name="Text Box 29"/>
          <p:cNvSpPr txBox="1">
            <a:spLocks noChangeArrowheads="1"/>
          </p:cNvSpPr>
          <p:nvPr/>
        </p:nvSpPr>
        <p:spPr bwMode="auto">
          <a:xfrm>
            <a:off x="323850" y="59055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11648" name="Text Box 32"/>
          <p:cNvSpPr txBox="1">
            <a:spLocks noChangeArrowheads="1"/>
          </p:cNvSpPr>
          <p:nvPr/>
        </p:nvSpPr>
        <p:spPr bwMode="auto">
          <a:xfrm>
            <a:off x="1116013" y="404813"/>
            <a:ext cx="1644650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Transmisores</a:t>
            </a:r>
          </a:p>
        </p:txBody>
      </p:sp>
      <p:sp>
        <p:nvSpPr>
          <p:cNvPr id="111649" name="Text Box 33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42" grpId="0" animBg="1"/>
      <p:bldP spid="11164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2059934" y="1690062"/>
            <a:ext cx="5024132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/>
            <a:r>
              <a:rPr lang="es-VE" altLang="es-VE" sz="4400" dirty="0"/>
              <a:t>El paciente </a:t>
            </a:r>
          </a:p>
          <a:p>
            <a:pPr eaLnBrk="1" hangingPunct="1"/>
            <a:r>
              <a:rPr lang="es-VE" altLang="es-VE" sz="4400" dirty="0" smtClean="0"/>
              <a:t>siempre primero </a:t>
            </a:r>
          </a:p>
          <a:p>
            <a:pPr eaLnBrk="1" hangingPunct="1"/>
            <a:r>
              <a:rPr lang="es-VE" altLang="es-VE" sz="4400" dirty="0" smtClean="0"/>
              <a:t>aun por </a:t>
            </a:r>
            <a:r>
              <a:rPr lang="es-VE" altLang="es-VE" sz="4400" dirty="0"/>
              <a:t>encima de </a:t>
            </a:r>
          </a:p>
          <a:p>
            <a:pPr algn="ctr" eaLnBrk="1" hangingPunct="1"/>
            <a:r>
              <a:rPr lang="es-VE" altLang="es-VE" sz="4400" dirty="0"/>
              <a:t>nuestros propios </a:t>
            </a:r>
          </a:p>
          <a:p>
            <a:pPr algn="ctr" eaLnBrk="1" hangingPunct="1"/>
            <a:r>
              <a:rPr lang="es-VE" altLang="es-VE" sz="4400" dirty="0"/>
              <a:t>intereses 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0114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S23203-002-f001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505"/>
          <a:stretch>
            <a:fillRect/>
          </a:stretch>
        </p:blipFill>
        <p:spPr bwMode="auto">
          <a:xfrm>
            <a:off x="1014413" y="1059458"/>
            <a:ext cx="7115175" cy="524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1258888" y="1124545"/>
            <a:ext cx="1800225" cy="288925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1476375" y="1124545"/>
            <a:ext cx="679450" cy="376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800" b="1">
                <a:effectLst/>
              </a:rPr>
              <a:t>SNC</a:t>
            </a:r>
          </a:p>
        </p:txBody>
      </p:sp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1042988" y="1603970"/>
            <a:ext cx="1057275" cy="33655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dirty="0">
                <a:solidFill>
                  <a:srgbClr val="7030A0"/>
                </a:solidFill>
                <a:effectLst/>
              </a:rPr>
              <a:t>Somático</a:t>
            </a:r>
          </a:p>
        </p:txBody>
      </p:sp>
      <p:sp>
        <p:nvSpPr>
          <p:cNvPr id="21510" name="Text Box 7"/>
          <p:cNvSpPr txBox="1">
            <a:spLocks noChangeArrowheads="1"/>
          </p:cNvSpPr>
          <p:nvPr/>
        </p:nvSpPr>
        <p:spPr bwMode="auto">
          <a:xfrm>
            <a:off x="3563938" y="1469033"/>
            <a:ext cx="1258887" cy="3048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>
                <a:effectLst/>
              </a:rPr>
              <a:t>Motoneurona</a:t>
            </a:r>
          </a:p>
        </p:txBody>
      </p:sp>
      <p:sp>
        <p:nvSpPr>
          <p:cNvPr id="21511" name="Text Box 8"/>
          <p:cNvSpPr txBox="1">
            <a:spLocks noChangeArrowheads="1"/>
          </p:cNvSpPr>
          <p:nvPr/>
        </p:nvSpPr>
        <p:spPr bwMode="auto">
          <a:xfrm>
            <a:off x="6948488" y="1557933"/>
            <a:ext cx="1114425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>
                <a:effectLst/>
              </a:rPr>
              <a:t>Músculo </a:t>
            </a:r>
          </a:p>
          <a:p>
            <a:pPr algn="l" eaLnBrk="1" hangingPunct="1"/>
            <a:r>
              <a:rPr lang="es-ES_tradnl" sz="1400">
                <a:effectLst/>
              </a:rPr>
              <a:t>esquelético</a:t>
            </a:r>
          </a:p>
        </p:txBody>
      </p:sp>
      <p:sp>
        <p:nvSpPr>
          <p:cNvPr id="21512" name="Text Box 9"/>
          <p:cNvSpPr txBox="1">
            <a:spLocks noChangeArrowheads="1"/>
          </p:cNvSpPr>
          <p:nvPr/>
        </p:nvSpPr>
        <p:spPr bwMode="auto">
          <a:xfrm>
            <a:off x="6659563" y="1124545"/>
            <a:ext cx="1247775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>
                <a:effectLst/>
              </a:rPr>
              <a:t>EFECTORES</a:t>
            </a:r>
          </a:p>
        </p:txBody>
      </p:sp>
      <p:sp>
        <p:nvSpPr>
          <p:cNvPr id="112650" name="Rectangle 10"/>
          <p:cNvSpPr>
            <a:spLocks noChangeArrowheads="1"/>
          </p:cNvSpPr>
          <p:nvPr/>
        </p:nvSpPr>
        <p:spPr bwMode="auto">
          <a:xfrm>
            <a:off x="1116013" y="2781895"/>
            <a:ext cx="792162" cy="142875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2651" name="Rectangle 11"/>
          <p:cNvSpPr>
            <a:spLocks noChangeArrowheads="1"/>
          </p:cNvSpPr>
          <p:nvPr/>
        </p:nvSpPr>
        <p:spPr bwMode="auto">
          <a:xfrm>
            <a:off x="2339975" y="2637433"/>
            <a:ext cx="863600" cy="2159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2652" name="Rectangle 12"/>
          <p:cNvSpPr>
            <a:spLocks noChangeArrowheads="1"/>
          </p:cNvSpPr>
          <p:nvPr/>
        </p:nvSpPr>
        <p:spPr bwMode="auto">
          <a:xfrm>
            <a:off x="4572000" y="2637433"/>
            <a:ext cx="936625" cy="2159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2653" name="Rectangle 13"/>
          <p:cNvSpPr>
            <a:spLocks noChangeArrowheads="1"/>
          </p:cNvSpPr>
          <p:nvPr/>
        </p:nvSpPr>
        <p:spPr bwMode="auto">
          <a:xfrm rot="565305">
            <a:off x="4572000" y="3140670"/>
            <a:ext cx="1079500" cy="288925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2654" name="Rectangle 14"/>
          <p:cNvSpPr>
            <a:spLocks noChangeArrowheads="1"/>
          </p:cNvSpPr>
          <p:nvPr/>
        </p:nvSpPr>
        <p:spPr bwMode="auto">
          <a:xfrm>
            <a:off x="7092950" y="2781895"/>
            <a:ext cx="863600" cy="28733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2655" name="Rectangle 15"/>
          <p:cNvSpPr>
            <a:spLocks noChangeArrowheads="1"/>
          </p:cNvSpPr>
          <p:nvPr/>
        </p:nvSpPr>
        <p:spPr bwMode="auto">
          <a:xfrm>
            <a:off x="7092950" y="3645495"/>
            <a:ext cx="863600" cy="1444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519" name="Text Box 16"/>
          <p:cNvSpPr txBox="1">
            <a:spLocks noChangeArrowheads="1"/>
          </p:cNvSpPr>
          <p:nvPr/>
        </p:nvSpPr>
        <p:spPr bwMode="auto">
          <a:xfrm>
            <a:off x="1042988" y="2683470"/>
            <a:ext cx="1116012" cy="33655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>
                <a:solidFill>
                  <a:srgbClr val="CC0000"/>
                </a:solidFill>
                <a:effectLst/>
              </a:rPr>
              <a:t>Simpático</a:t>
            </a:r>
          </a:p>
        </p:txBody>
      </p:sp>
      <p:sp>
        <p:nvSpPr>
          <p:cNvPr id="21520" name="Text Box 17"/>
          <p:cNvSpPr txBox="1">
            <a:spLocks noChangeArrowheads="1"/>
          </p:cNvSpPr>
          <p:nvPr/>
        </p:nvSpPr>
        <p:spPr bwMode="auto">
          <a:xfrm>
            <a:off x="2195513" y="2492970"/>
            <a:ext cx="1292225" cy="3048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>
                <a:effectLst/>
              </a:rPr>
              <a:t>Preganglionar</a:t>
            </a:r>
          </a:p>
        </p:txBody>
      </p:sp>
      <p:sp>
        <p:nvSpPr>
          <p:cNvPr id="21521" name="Text Box 18"/>
          <p:cNvSpPr txBox="1">
            <a:spLocks noChangeArrowheads="1"/>
          </p:cNvSpPr>
          <p:nvPr/>
        </p:nvSpPr>
        <p:spPr bwMode="auto">
          <a:xfrm>
            <a:off x="4356100" y="2492970"/>
            <a:ext cx="1301959" cy="307777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dirty="0" smtClean="0">
                <a:effectLst/>
              </a:rPr>
              <a:t>Posganglionar</a:t>
            </a:r>
            <a:endParaRPr lang="es-ES_tradnl" sz="1400" dirty="0">
              <a:effectLst/>
            </a:endParaRPr>
          </a:p>
        </p:txBody>
      </p:sp>
      <p:sp>
        <p:nvSpPr>
          <p:cNvPr id="21522" name="Text Box 19"/>
          <p:cNvSpPr txBox="1">
            <a:spLocks noChangeArrowheads="1"/>
          </p:cNvSpPr>
          <p:nvPr/>
        </p:nvSpPr>
        <p:spPr bwMode="auto">
          <a:xfrm rot="496081">
            <a:off x="4457596" y="3123307"/>
            <a:ext cx="1301959" cy="307777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dirty="0" smtClean="0">
                <a:effectLst/>
              </a:rPr>
              <a:t>Posganglionar</a:t>
            </a:r>
            <a:endParaRPr lang="es-ES_tradnl" sz="1400" dirty="0">
              <a:effectLst/>
            </a:endParaRPr>
          </a:p>
        </p:txBody>
      </p:sp>
      <p:sp>
        <p:nvSpPr>
          <p:cNvPr id="21523" name="Text Box 20"/>
          <p:cNvSpPr txBox="1">
            <a:spLocks noChangeArrowheads="1"/>
          </p:cNvSpPr>
          <p:nvPr/>
        </p:nvSpPr>
        <p:spPr bwMode="auto">
          <a:xfrm>
            <a:off x="7092950" y="2637433"/>
            <a:ext cx="935038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>
                <a:effectLst/>
              </a:rPr>
              <a:t>Mus liso.</a:t>
            </a:r>
          </a:p>
          <a:p>
            <a:pPr algn="l" eaLnBrk="1" hangingPunct="1"/>
            <a:r>
              <a:rPr lang="es-ES_tradnl" sz="1400">
                <a:effectLst/>
              </a:rPr>
              <a:t>glándulas</a:t>
            </a:r>
          </a:p>
        </p:txBody>
      </p:sp>
      <p:sp>
        <p:nvSpPr>
          <p:cNvPr id="21524" name="Text Box 21"/>
          <p:cNvSpPr txBox="1">
            <a:spLocks noChangeArrowheads="1"/>
          </p:cNvSpPr>
          <p:nvPr/>
        </p:nvSpPr>
        <p:spPr bwMode="auto">
          <a:xfrm>
            <a:off x="7092950" y="3493095"/>
            <a:ext cx="1412875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>
                <a:effectLst/>
              </a:rPr>
              <a:t>Gl. sudoríparas</a:t>
            </a:r>
          </a:p>
        </p:txBody>
      </p:sp>
      <p:sp>
        <p:nvSpPr>
          <p:cNvPr id="21525" name="Text Box 22"/>
          <p:cNvSpPr txBox="1">
            <a:spLocks noChangeArrowheads="1"/>
          </p:cNvSpPr>
          <p:nvPr/>
        </p:nvSpPr>
        <p:spPr bwMode="auto">
          <a:xfrm>
            <a:off x="801688" y="4437658"/>
            <a:ext cx="1322387" cy="3048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>
                <a:solidFill>
                  <a:schemeClr val="accent2"/>
                </a:solidFill>
                <a:effectLst/>
              </a:rPr>
              <a:t>Parasimpático</a:t>
            </a:r>
          </a:p>
        </p:txBody>
      </p:sp>
      <p:sp>
        <p:nvSpPr>
          <p:cNvPr id="21526" name="Text Box 23"/>
          <p:cNvSpPr txBox="1">
            <a:spLocks noChangeArrowheads="1"/>
          </p:cNvSpPr>
          <p:nvPr/>
        </p:nvSpPr>
        <p:spPr bwMode="auto">
          <a:xfrm>
            <a:off x="2843213" y="4293195"/>
            <a:ext cx="1292225" cy="3048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>
                <a:effectLst/>
              </a:rPr>
              <a:t>Preganglionar</a:t>
            </a:r>
          </a:p>
        </p:txBody>
      </p:sp>
      <p:sp>
        <p:nvSpPr>
          <p:cNvPr id="21527" name="Text Box 24"/>
          <p:cNvSpPr txBox="1">
            <a:spLocks noChangeArrowheads="1"/>
          </p:cNvSpPr>
          <p:nvPr/>
        </p:nvSpPr>
        <p:spPr bwMode="auto">
          <a:xfrm>
            <a:off x="5241925" y="4307483"/>
            <a:ext cx="1140056" cy="27699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 err="1" smtClean="0">
                <a:effectLst/>
              </a:rPr>
              <a:t>Posganglionar</a:t>
            </a:r>
            <a:endParaRPr lang="es-ES_tradnl" sz="1200" dirty="0">
              <a:effectLst/>
            </a:endParaRPr>
          </a:p>
        </p:txBody>
      </p:sp>
      <p:sp>
        <p:nvSpPr>
          <p:cNvPr id="21528" name="Text Box 25"/>
          <p:cNvSpPr txBox="1">
            <a:spLocks noChangeArrowheads="1"/>
          </p:cNvSpPr>
          <p:nvPr/>
        </p:nvSpPr>
        <p:spPr bwMode="auto">
          <a:xfrm>
            <a:off x="7092950" y="4437658"/>
            <a:ext cx="935038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>
                <a:effectLst/>
              </a:rPr>
              <a:t>Mus liso.</a:t>
            </a:r>
          </a:p>
          <a:p>
            <a:pPr algn="l" eaLnBrk="1" hangingPunct="1"/>
            <a:r>
              <a:rPr lang="es-ES_tradnl" sz="1400">
                <a:effectLst/>
              </a:rPr>
              <a:t>glándulas</a:t>
            </a:r>
          </a:p>
        </p:txBody>
      </p:sp>
      <p:sp>
        <p:nvSpPr>
          <p:cNvPr id="112666" name="Text Box 26"/>
          <p:cNvSpPr txBox="1">
            <a:spLocks noChangeArrowheads="1"/>
          </p:cNvSpPr>
          <p:nvPr/>
        </p:nvSpPr>
        <p:spPr bwMode="auto">
          <a:xfrm>
            <a:off x="827088" y="5228233"/>
            <a:ext cx="1253869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  <a:endParaRPr lang="es-ES_tradnl" sz="1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30" name="Text Box 27"/>
          <p:cNvSpPr txBox="1">
            <a:spLocks noChangeArrowheads="1"/>
          </p:cNvSpPr>
          <p:nvPr/>
        </p:nvSpPr>
        <p:spPr bwMode="auto">
          <a:xfrm>
            <a:off x="2214563" y="5171083"/>
            <a:ext cx="1149350" cy="274637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b="1">
                <a:effectLst/>
              </a:rPr>
              <a:t>Preganglionar</a:t>
            </a:r>
          </a:p>
        </p:txBody>
      </p:sp>
      <p:sp>
        <p:nvSpPr>
          <p:cNvPr id="21531" name="Text Box 29"/>
          <p:cNvSpPr txBox="1">
            <a:spLocks noChangeArrowheads="1"/>
          </p:cNvSpPr>
          <p:nvPr/>
        </p:nvSpPr>
        <p:spPr bwMode="auto">
          <a:xfrm>
            <a:off x="4071938" y="5182195"/>
            <a:ext cx="1031875" cy="27463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b="1">
                <a:effectLst/>
              </a:rPr>
              <a:t>A la sangre</a:t>
            </a:r>
          </a:p>
        </p:txBody>
      </p:sp>
      <p:sp>
        <p:nvSpPr>
          <p:cNvPr id="112670" name="Rectangle 30"/>
          <p:cNvSpPr>
            <a:spLocks noChangeArrowheads="1"/>
          </p:cNvSpPr>
          <p:nvPr/>
        </p:nvSpPr>
        <p:spPr bwMode="auto">
          <a:xfrm>
            <a:off x="3348038" y="5733058"/>
            <a:ext cx="1008062" cy="144462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2671" name="Rectangle 31"/>
          <p:cNvSpPr>
            <a:spLocks noChangeArrowheads="1"/>
          </p:cNvSpPr>
          <p:nvPr/>
        </p:nvSpPr>
        <p:spPr bwMode="auto">
          <a:xfrm>
            <a:off x="5219700" y="5301258"/>
            <a:ext cx="1152525" cy="360362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1534" name="Text Box 32"/>
          <p:cNvSpPr txBox="1">
            <a:spLocks noChangeArrowheads="1"/>
          </p:cNvSpPr>
          <p:nvPr/>
        </p:nvSpPr>
        <p:spPr bwMode="auto">
          <a:xfrm>
            <a:off x="5219700" y="5156795"/>
            <a:ext cx="1082675" cy="549275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800" b="1">
                <a:effectLst/>
              </a:rPr>
              <a:t>E</a:t>
            </a:r>
            <a:r>
              <a:rPr lang="es-ES_tradnl" b="1">
                <a:effectLst/>
              </a:rPr>
              <a:t> </a:t>
            </a:r>
            <a:r>
              <a:rPr lang="es-ES_tradnl" sz="1200" b="1">
                <a:effectLst/>
              </a:rPr>
              <a:t>   </a:t>
            </a:r>
            <a:r>
              <a:rPr lang="es-ES_tradnl" sz="1800" b="1">
                <a:effectLst/>
              </a:rPr>
              <a:t>80%</a:t>
            </a:r>
          </a:p>
          <a:p>
            <a:pPr algn="l" eaLnBrk="1" hangingPunct="1"/>
            <a:r>
              <a:rPr lang="es-ES_tradnl" sz="1200" b="1">
                <a:effectLst/>
              </a:rPr>
              <a:t>NE  20%</a:t>
            </a:r>
          </a:p>
        </p:txBody>
      </p:sp>
      <p:sp>
        <p:nvSpPr>
          <p:cNvPr id="112673" name="Text Box 33"/>
          <p:cNvSpPr txBox="1">
            <a:spLocks noChangeArrowheads="1"/>
          </p:cNvSpPr>
          <p:nvPr/>
        </p:nvSpPr>
        <p:spPr bwMode="auto">
          <a:xfrm>
            <a:off x="3313113" y="5733058"/>
            <a:ext cx="1301750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Médula adrenal</a:t>
            </a:r>
          </a:p>
        </p:txBody>
      </p:sp>
      <p:sp>
        <p:nvSpPr>
          <p:cNvPr id="112674" name="Oval 34"/>
          <p:cNvSpPr>
            <a:spLocks noChangeArrowheads="1"/>
          </p:cNvSpPr>
          <p:nvPr/>
        </p:nvSpPr>
        <p:spPr bwMode="auto">
          <a:xfrm>
            <a:off x="3132138" y="5229820"/>
            <a:ext cx="503237" cy="503238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2675" name="Oval 35"/>
          <p:cNvSpPr>
            <a:spLocks noChangeArrowheads="1"/>
          </p:cNvSpPr>
          <p:nvPr/>
        </p:nvSpPr>
        <p:spPr bwMode="auto">
          <a:xfrm>
            <a:off x="5148263" y="5013920"/>
            <a:ext cx="1223962" cy="7921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2677" name="Text Box 37"/>
          <p:cNvSpPr txBox="1">
            <a:spLocks noChangeArrowheads="1"/>
          </p:cNvSpPr>
          <p:nvPr/>
        </p:nvSpPr>
        <p:spPr bwMode="auto">
          <a:xfrm>
            <a:off x="2812680" y="383409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2679" name="Text Box 39"/>
          <p:cNvSpPr txBox="1">
            <a:spLocks noChangeArrowheads="1"/>
          </p:cNvSpPr>
          <p:nvPr/>
        </p:nvSpPr>
        <p:spPr bwMode="auto">
          <a:xfrm>
            <a:off x="1042988" y="496830"/>
            <a:ext cx="1644650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Transmisores</a:t>
            </a:r>
          </a:p>
        </p:txBody>
      </p:sp>
      <p:sp>
        <p:nvSpPr>
          <p:cNvPr id="40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" name="Text Box 37"/>
          <p:cNvSpPr txBox="1">
            <a:spLocks noChangeArrowheads="1"/>
          </p:cNvSpPr>
          <p:nvPr/>
        </p:nvSpPr>
        <p:spPr bwMode="auto">
          <a:xfrm>
            <a:off x="6528481" y="368897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4" grpId="0" animBg="1"/>
      <p:bldP spid="11267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3" name="Text Box 5"/>
          <p:cNvSpPr txBox="1">
            <a:spLocks noChangeArrowheads="1"/>
          </p:cNvSpPr>
          <p:nvPr/>
        </p:nvSpPr>
        <p:spPr bwMode="auto">
          <a:xfrm>
            <a:off x="3995738" y="4509120"/>
            <a:ext cx="4679950" cy="1754326"/>
          </a:xfrm>
          <a:prstGeom prst="rect">
            <a:avLst/>
          </a:prstGeom>
          <a:solidFill>
            <a:srgbClr val="FFC5DC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400" b="1" dirty="0">
                <a:solidFill>
                  <a:srgbClr val="CC0000"/>
                </a:solidFill>
                <a:effectLst/>
              </a:rPr>
              <a:t>Médula adrenal</a:t>
            </a:r>
          </a:p>
          <a:p>
            <a:pPr algn="l">
              <a:defRPr/>
            </a:pPr>
            <a:endParaRPr lang="es-ES_tradnl" sz="1200" dirty="0">
              <a:solidFill>
                <a:srgbClr val="CC0000"/>
              </a:solidFill>
              <a:effectLst/>
            </a:endParaRPr>
          </a:p>
          <a:p>
            <a:pPr algn="l">
              <a:buFontTx/>
              <a:buChar char="•"/>
              <a:defRPr/>
            </a:pPr>
            <a:r>
              <a:rPr lang="es-ES_tradnl" dirty="0">
                <a:effectLst/>
              </a:rPr>
              <a:t> La médula es como un ganglio simpático</a:t>
            </a:r>
          </a:p>
          <a:p>
            <a:pPr algn="l">
              <a:buFontTx/>
              <a:buChar char="•"/>
              <a:defRPr/>
            </a:pPr>
            <a:r>
              <a:rPr lang="es-ES_tradnl" dirty="0">
                <a:effectLst/>
              </a:rPr>
              <a:t> N. </a:t>
            </a:r>
            <a:r>
              <a:rPr lang="es-ES_tradnl" dirty="0" err="1" smtClean="0">
                <a:effectLst/>
              </a:rPr>
              <a:t>PREganglionares</a:t>
            </a:r>
            <a:r>
              <a:rPr lang="es-ES_tradnl" dirty="0" smtClean="0">
                <a:effectLst/>
              </a:rPr>
              <a:t> </a:t>
            </a:r>
            <a:r>
              <a:rPr lang="es-ES_tradnl" dirty="0">
                <a:effectLst/>
              </a:rPr>
              <a:t>inervan la glándula</a:t>
            </a:r>
          </a:p>
          <a:p>
            <a:pPr algn="l">
              <a:buFontTx/>
              <a:buChar char="•"/>
              <a:defRPr/>
            </a:pPr>
            <a:r>
              <a:rPr lang="es-ES_tradnl" dirty="0">
                <a:effectLst/>
              </a:rPr>
              <a:t> C. </a:t>
            </a:r>
            <a:r>
              <a:rPr lang="es-ES_tradnl" dirty="0" err="1" smtClean="0">
                <a:effectLst/>
              </a:rPr>
              <a:t>POSganglionares</a:t>
            </a:r>
            <a:r>
              <a:rPr lang="es-ES_tradnl" dirty="0" smtClean="0">
                <a:effectLst/>
              </a:rPr>
              <a:t> </a:t>
            </a:r>
            <a:r>
              <a:rPr lang="es-ES_tradnl" dirty="0">
                <a:effectLst/>
              </a:rPr>
              <a:t>(c. </a:t>
            </a:r>
            <a:r>
              <a:rPr lang="es-ES_tradnl" dirty="0" err="1">
                <a:effectLst/>
              </a:rPr>
              <a:t>cromafines</a:t>
            </a:r>
            <a:r>
              <a:rPr lang="es-ES_tradnl" dirty="0">
                <a:effectLst/>
              </a:rPr>
              <a:t>) han   </a:t>
            </a:r>
          </a:p>
          <a:p>
            <a:pPr algn="l">
              <a:defRPr/>
            </a:pPr>
            <a:r>
              <a:rPr lang="es-ES_tradnl" dirty="0">
                <a:effectLst/>
              </a:rPr>
              <a:t>   perdido axones y secretan </a:t>
            </a:r>
            <a:r>
              <a:rPr lang="es-ES_tradnl" sz="2400" b="1" dirty="0">
                <a:solidFill>
                  <a:srgbClr val="CC0000"/>
                </a:solidFill>
                <a:effectLst/>
              </a:rPr>
              <a:t>E</a:t>
            </a:r>
            <a:r>
              <a:rPr lang="es-ES_tradnl" dirty="0">
                <a:solidFill>
                  <a:srgbClr val="CC0000"/>
                </a:solidFill>
                <a:effectLst/>
              </a:rPr>
              <a:t>, </a:t>
            </a:r>
            <a:r>
              <a:rPr lang="es-ES_tradnl" sz="1400" dirty="0">
                <a:solidFill>
                  <a:srgbClr val="CC0000"/>
                </a:solidFill>
                <a:effectLst/>
              </a:rPr>
              <a:t>NE</a:t>
            </a:r>
            <a:r>
              <a:rPr lang="es-ES_tradnl" dirty="0">
                <a:effectLst/>
              </a:rPr>
              <a:t>, algo de </a:t>
            </a:r>
            <a:r>
              <a:rPr lang="es-ES_tradnl" sz="1400" dirty="0">
                <a:solidFill>
                  <a:srgbClr val="CC0000"/>
                </a:solidFill>
                <a:effectLst/>
              </a:rPr>
              <a:t>DA</a:t>
            </a:r>
          </a:p>
        </p:txBody>
      </p:sp>
      <p:sp>
        <p:nvSpPr>
          <p:cNvPr id="268294" name="Text Box 6"/>
          <p:cNvSpPr txBox="1">
            <a:spLocks noChangeArrowheads="1"/>
          </p:cNvSpPr>
          <p:nvPr/>
        </p:nvSpPr>
        <p:spPr bwMode="auto">
          <a:xfrm>
            <a:off x="2247900" y="3284984"/>
            <a:ext cx="4700364" cy="861774"/>
          </a:xfrm>
          <a:prstGeom prst="rect">
            <a:avLst/>
          </a:prstGeom>
          <a:solidFill>
            <a:srgbClr val="FFC5DC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Neuronas </a:t>
            </a:r>
            <a:r>
              <a:rPr lang="es-ES_tradnl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noradrenérgicas</a:t>
            </a:r>
            <a:endParaRPr lang="es-ES_tradnl" sz="2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0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El resto de las N. simpáticas </a:t>
            </a: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POSganglionares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8295" name="Text Box 7"/>
          <p:cNvSpPr txBox="1">
            <a:spLocks noChangeArrowheads="1"/>
          </p:cNvSpPr>
          <p:nvPr/>
        </p:nvSpPr>
        <p:spPr bwMode="auto">
          <a:xfrm>
            <a:off x="1042988" y="1124744"/>
            <a:ext cx="4608512" cy="1890713"/>
          </a:xfrm>
          <a:prstGeom prst="rect">
            <a:avLst/>
          </a:prstGeom>
          <a:solidFill>
            <a:srgbClr val="BDD3F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400" dirty="0">
                <a:solidFill>
                  <a:schemeClr val="accent2"/>
                </a:solidFill>
              </a:rPr>
              <a:t>Neuronas </a:t>
            </a:r>
            <a:r>
              <a:rPr lang="es-ES_tradnl" sz="2400" b="1" dirty="0">
                <a:solidFill>
                  <a:schemeClr val="accent2"/>
                </a:solidFill>
              </a:rPr>
              <a:t>colinérgicas</a:t>
            </a:r>
          </a:p>
          <a:p>
            <a:pPr algn="l">
              <a:defRPr/>
            </a:pPr>
            <a:endParaRPr lang="es-ES_tradnl" sz="1200" dirty="0">
              <a:solidFill>
                <a:schemeClr val="accent2"/>
              </a:solidFill>
            </a:endParaRPr>
          </a:p>
          <a:p>
            <a:pPr algn="l">
              <a:buFontTx/>
              <a:buChar char="•"/>
              <a:defRPr/>
            </a:pPr>
            <a:r>
              <a:rPr lang="es-ES_tradnl" dirty="0"/>
              <a:t> </a:t>
            </a:r>
            <a:r>
              <a:rPr lang="es-ES_tradnl" dirty="0">
                <a:effectLst/>
              </a:rPr>
              <a:t>Todas las N. </a:t>
            </a:r>
            <a:r>
              <a:rPr lang="es-ES_tradnl" dirty="0" err="1" smtClean="0">
                <a:effectLst/>
              </a:rPr>
              <a:t>PREganglionares</a:t>
            </a:r>
            <a:endParaRPr lang="es-ES_tradnl" dirty="0">
              <a:effectLst/>
            </a:endParaRPr>
          </a:p>
          <a:p>
            <a:pPr algn="l">
              <a:buFontTx/>
              <a:buChar char="•"/>
              <a:defRPr/>
            </a:pPr>
            <a:r>
              <a:rPr lang="es-ES_tradnl" dirty="0">
                <a:effectLst/>
              </a:rPr>
              <a:t> N. </a:t>
            </a:r>
            <a:r>
              <a:rPr lang="es-ES_tradnl" dirty="0" err="1" smtClean="0">
                <a:effectLst/>
              </a:rPr>
              <a:t>POSgang</a:t>
            </a:r>
            <a:r>
              <a:rPr lang="es-ES_tradnl" dirty="0" smtClean="0">
                <a:effectLst/>
              </a:rPr>
              <a:t>. </a:t>
            </a:r>
            <a:r>
              <a:rPr lang="es-ES_tradnl" dirty="0">
                <a:effectLst/>
              </a:rPr>
              <a:t>parasimpáticas</a:t>
            </a:r>
          </a:p>
          <a:p>
            <a:pPr algn="l">
              <a:buFontTx/>
              <a:buChar char="•"/>
              <a:defRPr/>
            </a:pPr>
            <a:r>
              <a:rPr lang="es-ES_tradnl" dirty="0">
                <a:effectLst/>
              </a:rPr>
              <a:t> N. </a:t>
            </a:r>
            <a:r>
              <a:rPr lang="es-ES_tradnl" dirty="0" err="1" smtClean="0">
                <a:effectLst/>
              </a:rPr>
              <a:t>POSgangl</a:t>
            </a:r>
            <a:r>
              <a:rPr lang="es-ES_tradnl" dirty="0" smtClean="0">
                <a:effectLst/>
              </a:rPr>
              <a:t>. </a:t>
            </a:r>
            <a:r>
              <a:rPr lang="es-ES_tradnl" dirty="0">
                <a:effectLst/>
              </a:rPr>
              <a:t>anatómicamente </a:t>
            </a:r>
            <a:r>
              <a:rPr lang="es-ES_tradnl" dirty="0" smtClean="0">
                <a:effectLst/>
              </a:rPr>
              <a:t>simpáticas que      </a:t>
            </a:r>
          </a:p>
          <a:p>
            <a:pPr algn="l">
              <a:defRPr/>
            </a:pPr>
            <a:r>
              <a:rPr lang="es-ES_tradnl" dirty="0">
                <a:effectLst/>
              </a:rPr>
              <a:t> </a:t>
            </a:r>
            <a:r>
              <a:rPr lang="es-ES_tradnl" dirty="0" smtClean="0">
                <a:effectLst/>
              </a:rPr>
              <a:t> inervan </a:t>
            </a:r>
            <a:r>
              <a:rPr lang="es-ES_tradnl" dirty="0">
                <a:effectLst/>
              </a:rPr>
              <a:t>glándulas sudoríparas, </a:t>
            </a:r>
            <a:r>
              <a:rPr lang="es-ES_tradnl" dirty="0" smtClean="0">
                <a:effectLst/>
              </a:rPr>
              <a:t>algunos vasos  </a:t>
            </a:r>
          </a:p>
          <a:p>
            <a:pPr algn="l">
              <a:defRPr/>
            </a:pPr>
            <a:r>
              <a:rPr lang="es-ES_tradnl" dirty="0">
                <a:effectLst/>
              </a:rPr>
              <a:t> </a:t>
            </a:r>
            <a:r>
              <a:rPr lang="es-ES_tradnl" dirty="0" smtClean="0">
                <a:effectLst/>
              </a:rPr>
              <a:t> sanguíneos </a:t>
            </a:r>
            <a:r>
              <a:rPr lang="es-ES_tradnl" dirty="0">
                <a:effectLst/>
              </a:rPr>
              <a:t>en </a:t>
            </a:r>
            <a:r>
              <a:rPr lang="es-ES_tradnl" dirty="0" smtClean="0">
                <a:effectLst/>
              </a:rPr>
              <a:t>piel</a:t>
            </a:r>
            <a:endParaRPr lang="es-ES_tradnl" dirty="0">
              <a:effectLst/>
            </a:endParaRPr>
          </a:p>
        </p:txBody>
      </p:sp>
      <p:sp>
        <p:nvSpPr>
          <p:cNvPr id="268299" name="Text Box 11"/>
          <p:cNvSpPr txBox="1">
            <a:spLocks noChangeArrowheads="1"/>
          </p:cNvSpPr>
          <p:nvPr/>
        </p:nvSpPr>
        <p:spPr bwMode="auto">
          <a:xfrm>
            <a:off x="6845074" y="1124744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8301" name="Text Box 13"/>
          <p:cNvSpPr txBox="1">
            <a:spLocks noChangeArrowheads="1"/>
          </p:cNvSpPr>
          <p:nvPr/>
        </p:nvSpPr>
        <p:spPr bwMode="auto">
          <a:xfrm>
            <a:off x="6371638" y="542925"/>
            <a:ext cx="212090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Transmisores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8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68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68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293" grpId="0" animBg="1"/>
      <p:bldP spid="268294" grpId="0" animBg="1"/>
      <p:bldP spid="26829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9" name="Text Box 3"/>
          <p:cNvSpPr txBox="1">
            <a:spLocks noChangeArrowheads="1"/>
          </p:cNvSpPr>
          <p:nvPr/>
        </p:nvSpPr>
        <p:spPr bwMode="auto">
          <a:xfrm>
            <a:off x="6461125" y="1058217"/>
            <a:ext cx="2111475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Transmisores</a:t>
            </a:r>
          </a:p>
        </p:txBody>
      </p:sp>
      <p:sp>
        <p:nvSpPr>
          <p:cNvPr id="275461" name="Text Box 5"/>
          <p:cNvSpPr txBox="1">
            <a:spLocks noChangeArrowheads="1"/>
          </p:cNvSpPr>
          <p:nvPr/>
        </p:nvSpPr>
        <p:spPr bwMode="auto">
          <a:xfrm>
            <a:off x="2744703" y="1196752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75462" name="Rectangle 6"/>
          <p:cNvSpPr>
            <a:spLocks noChangeArrowheads="1"/>
          </p:cNvSpPr>
          <p:nvPr/>
        </p:nvSpPr>
        <p:spPr bwMode="auto">
          <a:xfrm>
            <a:off x="1085850" y="2276475"/>
            <a:ext cx="3341688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_tradnl" sz="24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Colinérgicas</a:t>
            </a:r>
            <a:r>
              <a:rPr lang="es-ES_tradnl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liberan de sus terminales:</a:t>
            </a:r>
            <a:endParaRPr lang="es-E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5463" name="Rectangle 7"/>
          <p:cNvSpPr>
            <a:spLocks noChangeArrowheads="1"/>
          </p:cNvSpPr>
          <p:nvPr/>
        </p:nvSpPr>
        <p:spPr bwMode="auto">
          <a:xfrm>
            <a:off x="4787900" y="2276475"/>
            <a:ext cx="3346450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_tradnl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Adrenérgicas </a:t>
            </a: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liberan de sus terminales:</a:t>
            </a:r>
            <a:endParaRPr lang="es-E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5466" name="Rectangle 10"/>
          <p:cNvSpPr>
            <a:spLocks noChangeArrowheads="1"/>
          </p:cNvSpPr>
          <p:nvPr/>
        </p:nvSpPr>
        <p:spPr bwMode="auto">
          <a:xfrm>
            <a:off x="2125663" y="3065463"/>
            <a:ext cx="3603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5467" name="Text Box 11"/>
          <p:cNvSpPr txBox="1">
            <a:spLocks noChangeArrowheads="1"/>
          </p:cNvSpPr>
          <p:nvPr/>
        </p:nvSpPr>
        <p:spPr bwMode="auto">
          <a:xfrm>
            <a:off x="1835150" y="3068638"/>
            <a:ext cx="10747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6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275468" name="Oval 12"/>
          <p:cNvSpPr>
            <a:spLocks noChangeArrowheads="1"/>
          </p:cNvSpPr>
          <p:nvPr/>
        </p:nvSpPr>
        <p:spPr bwMode="auto">
          <a:xfrm>
            <a:off x="1908175" y="3033713"/>
            <a:ext cx="1008063" cy="7905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 sz="320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5469" name="Oval 13"/>
          <p:cNvSpPr>
            <a:spLocks noChangeArrowheads="1"/>
          </p:cNvSpPr>
          <p:nvPr/>
        </p:nvSpPr>
        <p:spPr bwMode="auto">
          <a:xfrm>
            <a:off x="6013450" y="3141663"/>
            <a:ext cx="360363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5470" name="Text Box 14"/>
          <p:cNvSpPr txBox="1">
            <a:spLocks noChangeArrowheads="1"/>
          </p:cNvSpPr>
          <p:nvPr/>
        </p:nvSpPr>
        <p:spPr bwMode="auto">
          <a:xfrm>
            <a:off x="5964238" y="3141663"/>
            <a:ext cx="8477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275471" name="Oval 15"/>
          <p:cNvSpPr>
            <a:spLocks noChangeArrowheads="1"/>
          </p:cNvSpPr>
          <p:nvPr/>
        </p:nvSpPr>
        <p:spPr bwMode="auto">
          <a:xfrm>
            <a:off x="5868988" y="3141663"/>
            <a:ext cx="1008062" cy="6477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5473" name="Text Box 17"/>
          <p:cNvSpPr txBox="1">
            <a:spLocks noChangeArrowheads="1"/>
          </p:cNvSpPr>
          <p:nvPr/>
        </p:nvSpPr>
        <p:spPr bwMode="auto">
          <a:xfrm>
            <a:off x="1179513" y="4005263"/>
            <a:ext cx="3377848" cy="1477328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Efectos locales </a:t>
            </a:r>
            <a:r>
              <a:rPr lang="es-ES_tradnl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muy cortos 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por alta concentración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AChE </a:t>
            </a:r>
            <a:endParaRPr lang="es-ES_tradnl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que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 elimina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 </a:t>
            </a:r>
            <a:r>
              <a:rPr lang="es-ES_tradnl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&lt;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 mseg</a:t>
            </a:r>
          </a:p>
          <a:p>
            <a:pPr algn="l">
              <a:defRPr/>
            </a:pP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 hay </a:t>
            </a:r>
            <a:r>
              <a:rPr lang="es-ES_tradnl" sz="2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circulante</a:t>
            </a:r>
          </a:p>
        </p:txBody>
      </p:sp>
      <p:sp>
        <p:nvSpPr>
          <p:cNvPr id="275474" name="Text Box 18"/>
          <p:cNvSpPr txBox="1">
            <a:spLocks noChangeArrowheads="1"/>
          </p:cNvSpPr>
          <p:nvPr/>
        </p:nvSpPr>
        <p:spPr bwMode="auto">
          <a:xfrm>
            <a:off x="4859338" y="4005263"/>
            <a:ext cx="3240087" cy="18161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Inactivada por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recaptación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terminal y metabolizada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intra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-neuronalmente por enzima MAO</a:t>
            </a:r>
          </a:p>
          <a:p>
            <a:pPr algn="l">
              <a:defRPr/>
            </a:pP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Efecto más duradero que el de </a:t>
            </a:r>
            <a:r>
              <a:rPr lang="es-ES_tradnl" sz="2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_tradnl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5475" name="Text Box 19"/>
          <p:cNvSpPr txBox="1">
            <a:spLocks noChangeArrowheads="1"/>
          </p:cNvSpPr>
          <p:nvPr/>
        </p:nvSpPr>
        <p:spPr bwMode="auto">
          <a:xfrm>
            <a:off x="6156325" y="404813"/>
            <a:ext cx="24016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3679429" y="1286528"/>
            <a:ext cx="1785142" cy="584775"/>
          </a:xfrm>
          <a:prstGeom prst="rect">
            <a:avLst/>
          </a:prstGeom>
          <a:solidFill>
            <a:srgbClr val="D6F6E2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Clásicos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62" grpId="0"/>
      <p:bldP spid="275463" grpId="0"/>
      <p:bldP spid="275466" grpId="0" animBg="1"/>
      <p:bldP spid="275467" grpId="0"/>
      <p:bldP spid="275468" grpId="0" animBg="1"/>
      <p:bldP spid="275469" grpId="0" animBg="1"/>
      <p:bldP spid="275470" grpId="0"/>
      <p:bldP spid="275471" grpId="0" animBg="1"/>
      <p:bldP spid="275473" grpId="0" animBg="1"/>
      <p:bldP spid="27547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9" name="Text Box 3"/>
          <p:cNvSpPr txBox="1">
            <a:spLocks noChangeArrowheads="1"/>
          </p:cNvSpPr>
          <p:nvPr/>
        </p:nvSpPr>
        <p:spPr bwMode="auto">
          <a:xfrm>
            <a:off x="6446469" y="1081315"/>
            <a:ext cx="2111475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Transmisores</a:t>
            </a:r>
          </a:p>
        </p:txBody>
      </p:sp>
      <p:sp>
        <p:nvSpPr>
          <p:cNvPr id="280583" name="Rectangle 7"/>
          <p:cNvSpPr>
            <a:spLocks noChangeArrowheads="1"/>
          </p:cNvSpPr>
          <p:nvPr/>
        </p:nvSpPr>
        <p:spPr bwMode="auto">
          <a:xfrm>
            <a:off x="3230563" y="1557338"/>
            <a:ext cx="26812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Células </a:t>
            </a: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Cromafines</a:t>
            </a: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liberan a circulación:</a:t>
            </a:r>
            <a:endParaRPr lang="es-ES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0587" name="Oval 11"/>
          <p:cNvSpPr>
            <a:spLocks noChangeArrowheads="1"/>
          </p:cNvSpPr>
          <p:nvPr/>
        </p:nvSpPr>
        <p:spPr bwMode="auto">
          <a:xfrm>
            <a:off x="6013450" y="3141663"/>
            <a:ext cx="360363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0588" name="Text Box 12"/>
          <p:cNvSpPr txBox="1">
            <a:spLocks noChangeArrowheads="1"/>
          </p:cNvSpPr>
          <p:nvPr/>
        </p:nvSpPr>
        <p:spPr bwMode="auto">
          <a:xfrm>
            <a:off x="2555875" y="2444750"/>
            <a:ext cx="39227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Catecolaminas: </a:t>
            </a:r>
            <a:r>
              <a:rPr lang="es-ES_tradnl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s-ES_tradnl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</a:t>
            </a:r>
            <a:r>
              <a:rPr lang="es-ES_tradnl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280589" name="Oval 13"/>
          <p:cNvSpPr>
            <a:spLocks noChangeArrowheads="1"/>
          </p:cNvSpPr>
          <p:nvPr/>
        </p:nvSpPr>
        <p:spPr bwMode="auto">
          <a:xfrm>
            <a:off x="2555875" y="2347913"/>
            <a:ext cx="4032250" cy="86518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0592" name="Text Box 16"/>
          <p:cNvSpPr txBox="1">
            <a:spLocks noChangeArrowheads="1"/>
          </p:cNvSpPr>
          <p:nvPr/>
        </p:nvSpPr>
        <p:spPr bwMode="auto">
          <a:xfrm>
            <a:off x="1860091" y="3319679"/>
            <a:ext cx="5423818" cy="28931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l"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Mayor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duración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 rango de acción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que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285750" indent="-285750" algn="l">
              <a:buClr>
                <a:schemeClr val="accent1">
                  <a:lumMod val="50000"/>
                </a:schemeClr>
              </a:buClr>
              <a:buSzPct val="150000"/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NE neuronal 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 algn="l"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 algn="l"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Degradación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el hígado por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COMT</a:t>
            </a:r>
          </a:p>
          <a:p>
            <a:pPr marL="285750" indent="-285750" algn="l">
              <a:buClr>
                <a:schemeClr val="accent1">
                  <a:lumMod val="50000"/>
                </a:schemeClr>
              </a:buClr>
              <a:buSzPct val="150000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Efectos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por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1-2 min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vs. </a:t>
            </a: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mseg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NE neuronal</a:t>
            </a:r>
          </a:p>
          <a:p>
            <a:pPr marL="285750" indent="-285750" algn="l"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 algn="l"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Actúan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todo el organismo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en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tejidos </a:t>
            </a:r>
            <a:r>
              <a:rPr lang="es-ES_tradnl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no directamente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inervados por el </a:t>
            </a:r>
            <a:r>
              <a:rPr lang="es-ES_tradnl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</a:p>
          <a:p>
            <a:pPr marL="285750" indent="-285750" algn="l">
              <a:buClr>
                <a:schemeClr val="accent1">
                  <a:lumMod val="50000"/>
                </a:schemeClr>
              </a:buClr>
              <a:buSzPct val="150000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m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liso vía aérea, hepatocitos, adipocitos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285750" indent="-285750" algn="l"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 algn="l"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NE y DA se encuentran en sangre</a:t>
            </a:r>
          </a:p>
        </p:txBody>
      </p:sp>
      <p:sp>
        <p:nvSpPr>
          <p:cNvPr id="280593" name="Text Box 17"/>
          <p:cNvSpPr txBox="1">
            <a:spLocks noChangeArrowheads="1"/>
          </p:cNvSpPr>
          <p:nvPr/>
        </p:nvSpPr>
        <p:spPr bwMode="auto">
          <a:xfrm>
            <a:off x="2324694" y="536853"/>
            <a:ext cx="1035818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0595" name="Text Box 19"/>
          <p:cNvSpPr txBox="1">
            <a:spLocks noChangeArrowheads="1"/>
          </p:cNvSpPr>
          <p:nvPr/>
        </p:nvSpPr>
        <p:spPr bwMode="auto">
          <a:xfrm>
            <a:off x="6156325" y="404813"/>
            <a:ext cx="24016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539552" y="547890"/>
            <a:ext cx="1785142" cy="523220"/>
          </a:xfrm>
          <a:prstGeom prst="rect">
            <a:avLst/>
          </a:prstGeom>
          <a:solidFill>
            <a:srgbClr val="D6F6E2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Clásicos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280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83" grpId="0"/>
      <p:bldP spid="280588" grpId="0"/>
      <p:bldP spid="280589" grpId="0" animBg="1"/>
      <p:bldP spid="28059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5" name="Text Box 5"/>
          <p:cNvSpPr txBox="1">
            <a:spLocks noChangeArrowheads="1"/>
          </p:cNvSpPr>
          <p:nvPr/>
        </p:nvSpPr>
        <p:spPr bwMode="auto">
          <a:xfrm>
            <a:off x="3516261" y="1415000"/>
            <a:ext cx="2111475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Transmisores</a:t>
            </a:r>
          </a:p>
        </p:txBody>
      </p:sp>
      <p:sp>
        <p:nvSpPr>
          <p:cNvPr id="230407" name="Text Box 7"/>
          <p:cNvSpPr txBox="1">
            <a:spLocks noChangeArrowheads="1"/>
          </p:cNvSpPr>
          <p:nvPr/>
        </p:nvSpPr>
        <p:spPr bwMode="auto">
          <a:xfrm>
            <a:off x="755576" y="3040856"/>
            <a:ext cx="3671887" cy="2692400"/>
          </a:xfrm>
          <a:prstGeom prst="rect">
            <a:avLst/>
          </a:prstGeom>
          <a:solidFill>
            <a:srgbClr val="FDC7E6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000" dirty="0" err="1">
                <a:effectLst/>
              </a:rPr>
              <a:t>Interneuronas</a:t>
            </a:r>
            <a:r>
              <a:rPr lang="es-ES_tradnl" sz="2000" dirty="0">
                <a:effectLst/>
              </a:rPr>
              <a:t> pequeñas intensamente fluorescentes (</a:t>
            </a: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SIF) </a:t>
            </a:r>
            <a:r>
              <a:rPr lang="es-ES_tradnl" sz="2000" dirty="0">
                <a:effectLst/>
              </a:rPr>
              <a:t>en </a:t>
            </a:r>
            <a:r>
              <a:rPr lang="es-ES_tradnl" sz="2000" u="sng" dirty="0">
                <a:effectLst/>
              </a:rPr>
              <a:t>ganglios simpáticos</a:t>
            </a:r>
            <a:r>
              <a:rPr lang="es-ES_tradnl" sz="2000" dirty="0">
                <a:effectLst/>
              </a:rPr>
              <a:t>.</a:t>
            </a:r>
          </a:p>
          <a:p>
            <a:pPr algn="l">
              <a:defRPr/>
            </a:pPr>
            <a:endParaRPr lang="es-ES_tradnl" sz="800" dirty="0">
              <a:effectLst/>
            </a:endParaRPr>
          </a:p>
          <a:p>
            <a:pPr algn="l">
              <a:defRPr/>
            </a:pPr>
            <a:r>
              <a:rPr lang="es-ES_tradnl" sz="2000" dirty="0">
                <a:effectLst/>
              </a:rPr>
              <a:t>Neuronas adrenérgicas </a:t>
            </a:r>
          </a:p>
          <a:p>
            <a:pPr algn="l">
              <a:defRPr/>
            </a:pPr>
            <a:r>
              <a:rPr lang="es-ES_tradnl" sz="2000" dirty="0">
                <a:effectLst/>
              </a:rPr>
              <a:t>inervan </a:t>
            </a:r>
            <a:r>
              <a:rPr lang="es-ES_tradnl" sz="2000" u="sng" dirty="0">
                <a:effectLst/>
              </a:rPr>
              <a:t>vascularización renal</a:t>
            </a:r>
          </a:p>
          <a:p>
            <a:pPr algn="l">
              <a:defRPr/>
            </a:pPr>
            <a:r>
              <a:rPr lang="es-ES_tradnl" sz="2000" dirty="0">
                <a:effectLst/>
              </a:rPr>
              <a:t>secretan</a:t>
            </a:r>
            <a:endParaRPr lang="es-ES_tradnl" dirty="0">
              <a:effectLst/>
            </a:endParaRPr>
          </a:p>
          <a:p>
            <a:pPr>
              <a:defRPr/>
            </a:pPr>
            <a:endParaRPr lang="es-ES_tradnl" sz="1000" dirty="0">
              <a:effectLst/>
            </a:endParaRPr>
          </a:p>
          <a:p>
            <a:pPr>
              <a:defRPr/>
            </a:pPr>
            <a:r>
              <a:rPr lang="es-ES_tradnl" sz="32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Dopamina</a:t>
            </a:r>
            <a:r>
              <a:rPr lang="es-ES_tradnl" sz="3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(DA)</a:t>
            </a:r>
            <a:endParaRPr lang="es-ES_tradnl" sz="32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0409" name="Text Box 9"/>
          <p:cNvSpPr txBox="1">
            <a:spLocks noChangeArrowheads="1"/>
          </p:cNvSpPr>
          <p:nvPr/>
        </p:nvSpPr>
        <p:spPr bwMode="auto">
          <a:xfrm>
            <a:off x="4932287" y="3040856"/>
            <a:ext cx="3481119" cy="1754326"/>
          </a:xfrm>
          <a:prstGeom prst="rect">
            <a:avLst/>
          </a:prstGeom>
          <a:solidFill>
            <a:srgbClr val="FDC7E6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2000" dirty="0">
                <a:effectLst/>
              </a:rPr>
              <a:t>Neuronas </a:t>
            </a:r>
            <a:r>
              <a:rPr lang="es-ES_tradnl" sz="2000" dirty="0" err="1" smtClean="0">
                <a:effectLst/>
              </a:rPr>
              <a:t>PREganglionares</a:t>
            </a:r>
            <a:r>
              <a:rPr lang="es-ES_tradnl" sz="2000" dirty="0" smtClean="0">
                <a:effectLst/>
              </a:rPr>
              <a:t> </a:t>
            </a:r>
            <a:r>
              <a:rPr lang="es-ES_tradnl" sz="2000" dirty="0">
                <a:effectLst/>
              </a:rPr>
              <a:t>en ganglios secretan péptidos como</a:t>
            </a: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>
              <a:defRPr/>
            </a:pPr>
            <a:endParaRPr lang="es-ES_tradnl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28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GnRH</a:t>
            </a:r>
            <a:endParaRPr lang="es-ES_tradnl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0410" name="Text Box 10"/>
          <p:cNvSpPr txBox="1">
            <a:spLocks noChangeArrowheads="1"/>
          </p:cNvSpPr>
          <p:nvPr/>
        </p:nvSpPr>
        <p:spPr bwMode="auto">
          <a:xfrm>
            <a:off x="5342521" y="2362994"/>
            <a:ext cx="2660650" cy="547687"/>
          </a:xfrm>
          <a:prstGeom prst="rect">
            <a:avLst/>
          </a:prstGeom>
          <a:solidFill>
            <a:srgbClr val="F7C5A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800" b="1">
                <a:effectLst/>
              </a:rPr>
              <a:t>Neuropéptidos</a:t>
            </a:r>
            <a:endParaRPr lang="es-ES_tradnl" sz="2000">
              <a:effectLst/>
            </a:endParaRPr>
          </a:p>
        </p:txBody>
      </p:sp>
      <p:sp>
        <p:nvSpPr>
          <p:cNvPr id="230412" name="Text Box 12"/>
          <p:cNvSpPr txBox="1">
            <a:spLocks noChangeArrowheads="1"/>
          </p:cNvSpPr>
          <p:nvPr/>
        </p:nvSpPr>
        <p:spPr bwMode="auto">
          <a:xfrm>
            <a:off x="1465981" y="2362994"/>
            <a:ext cx="2251075" cy="547687"/>
          </a:xfrm>
          <a:prstGeom prst="rect">
            <a:avLst/>
          </a:prstGeom>
          <a:solidFill>
            <a:srgbClr val="D6F6E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Clásicos</a:t>
            </a:r>
            <a:endParaRPr lang="es-ES_tradnl" sz="2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0413" name="Text Box 13"/>
          <p:cNvSpPr txBox="1">
            <a:spLocks noChangeArrowheads="1"/>
          </p:cNvSpPr>
          <p:nvPr/>
        </p:nvSpPr>
        <p:spPr bwMode="auto">
          <a:xfrm>
            <a:off x="6156325" y="404813"/>
            <a:ext cx="24016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7" grpId="0" animBg="1"/>
      <p:bldP spid="230409" grpId="0" animBg="1"/>
      <p:bldP spid="230410" grpId="0" animBg="1"/>
      <p:bldP spid="2304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1237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76024"/>
              </p:ext>
            </p:extLst>
          </p:nvPr>
        </p:nvGraphicFramePr>
        <p:xfrm>
          <a:off x="971550" y="404813"/>
          <a:ext cx="7200900" cy="4953042"/>
        </p:xfrm>
        <a:graphic>
          <a:graphicData uri="http://schemas.openxmlformats.org/drawingml/2006/table">
            <a:tbl>
              <a:tblPr/>
              <a:tblGrid>
                <a:gridCol w="4392613"/>
                <a:gridCol w="647700"/>
                <a:gridCol w="576262"/>
                <a:gridCol w="504825"/>
                <a:gridCol w="503238"/>
                <a:gridCol w="576262"/>
              </a:tblGrid>
              <a:tr h="5607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B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2B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E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3922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Angiotensina II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Bombesin</a:t>
                      </a: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(péptido liberador de gastrina)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Péptido relacionado con gen calcitonina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Colecistokinina</a:t>
                      </a: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(CCK)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Dinorfina</a:t>
                      </a: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Encefalina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Galanina</a:t>
                      </a: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H. Liberadora de H.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luteinizante</a:t>
                      </a: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(LHRH)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Neuropéptido</a:t>
                      </a: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Y (NPY)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Neurotensina</a:t>
                      </a: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(NT)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Oxitocina</a:t>
                      </a: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Somatostatina</a:t>
                      </a: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(SIH)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Sustancia 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Péptido intestinal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vasoactivo</a:t>
                      </a: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(VIP)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9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E84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DE84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DE84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E84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DE84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DE84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DE84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DE84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DE84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DE84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DE84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E84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E84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900" b="1" i="0" u="none" strike="noStrike" cap="none" normalizeH="0" baseline="0" smtClean="0">
                        <a:ln>
                          <a:noFill/>
                        </a:ln>
                        <a:solidFill>
                          <a:srgbClr val="698E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98E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98E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98E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98E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698E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98E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98E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698E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698E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698E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98E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98E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698E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98E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X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1213" name="Text Box 29"/>
          <p:cNvSpPr txBox="1">
            <a:spLocks noChangeArrowheads="1"/>
          </p:cNvSpPr>
          <p:nvPr/>
        </p:nvSpPr>
        <p:spPr bwMode="auto">
          <a:xfrm>
            <a:off x="971550" y="404813"/>
            <a:ext cx="4392613" cy="547687"/>
          </a:xfrm>
          <a:prstGeom prst="rect">
            <a:avLst/>
          </a:prstGeom>
          <a:solidFill>
            <a:srgbClr val="F7C5A7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800" b="1">
                <a:effectLst/>
              </a:rPr>
              <a:t>Neuropéptidos en SNA     </a:t>
            </a:r>
            <a:endParaRPr lang="es-ES_tradnl" sz="2000">
              <a:effectLst/>
            </a:endParaRPr>
          </a:p>
        </p:txBody>
      </p:sp>
      <p:sp>
        <p:nvSpPr>
          <p:cNvPr id="221220" name="Text Box 36"/>
          <p:cNvSpPr txBox="1">
            <a:spLocks noChangeArrowheads="1"/>
          </p:cNvSpPr>
          <p:nvPr/>
        </p:nvSpPr>
        <p:spPr bwMode="auto">
          <a:xfrm>
            <a:off x="5364163" y="5373688"/>
            <a:ext cx="308610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A. N. </a:t>
            </a:r>
            <a:r>
              <a:rPr lang="es-ES_tradnl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preganglionares</a:t>
            </a:r>
            <a:endParaRPr lang="es-ES_tradnl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B. N. </a:t>
            </a:r>
            <a:r>
              <a:rPr lang="es-ES_tradnl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posganglionares</a:t>
            </a:r>
            <a:endParaRPr lang="es-ES_tradnl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b="1" dirty="0">
                <a:solidFill>
                  <a:srgbClr val="DE84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C. N. </a:t>
            </a:r>
            <a:r>
              <a:rPr lang="es-ES_tradnl" b="1" dirty="0" smtClean="0">
                <a:solidFill>
                  <a:srgbClr val="DE84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entéricas</a:t>
            </a:r>
          </a:p>
          <a:p>
            <a:pPr algn="l">
              <a:defRPr/>
            </a:pPr>
            <a:r>
              <a:rPr lang="es-ES_tradnl" b="1" dirty="0" smtClean="0">
                <a:solidFill>
                  <a:srgbClr val="638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es-ES_tradnl" b="1" dirty="0">
                <a:solidFill>
                  <a:srgbClr val="638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r>
              <a:rPr lang="es-ES_tradnl" b="1" dirty="0" err="1">
                <a:solidFill>
                  <a:srgbClr val="638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s-ES_tradnl" b="1" dirty="0">
                <a:solidFill>
                  <a:srgbClr val="638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viscerales sensoriales</a:t>
            </a:r>
          </a:p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E. Médula </a:t>
            </a: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adrenal</a:t>
            </a:r>
            <a:endParaRPr lang="es-ES_tradnl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34893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1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213" grpId="0" animBg="1" autoUpdateAnimBg="0"/>
      <p:bldP spid="221220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7" name="Text Box 5"/>
          <p:cNvSpPr txBox="1">
            <a:spLocks noChangeArrowheads="1"/>
          </p:cNvSpPr>
          <p:nvPr/>
        </p:nvSpPr>
        <p:spPr bwMode="auto">
          <a:xfrm>
            <a:off x="6442156" y="1081315"/>
            <a:ext cx="2111475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Transmisores</a:t>
            </a:r>
          </a:p>
        </p:txBody>
      </p:sp>
      <p:sp>
        <p:nvSpPr>
          <p:cNvPr id="274440" name="Rectangle 8"/>
          <p:cNvSpPr>
            <a:spLocks noChangeArrowheads="1"/>
          </p:cNvSpPr>
          <p:nvPr/>
        </p:nvSpPr>
        <p:spPr bwMode="auto">
          <a:xfrm>
            <a:off x="1085850" y="2534691"/>
            <a:ext cx="3341688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Neuronas </a:t>
            </a:r>
            <a:r>
              <a:rPr lang="es-ES_tradnl" sz="24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Colinérgicas</a:t>
            </a:r>
            <a:r>
              <a:rPr lang="es-ES_tradnl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liberan de sus terminales:</a:t>
            </a:r>
            <a:endParaRPr lang="es-E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4441" name="Rectangle 9"/>
          <p:cNvSpPr>
            <a:spLocks noChangeArrowheads="1"/>
          </p:cNvSpPr>
          <p:nvPr/>
        </p:nvSpPr>
        <p:spPr bwMode="auto">
          <a:xfrm>
            <a:off x="4787900" y="2534691"/>
            <a:ext cx="334645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Neuronas </a:t>
            </a:r>
            <a:r>
              <a:rPr lang="es-ES_tradnl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Adrenérgicas </a:t>
            </a: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liberan de sus terminales:</a:t>
            </a:r>
            <a:endParaRPr lang="es-E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4442" name="Text Box 10"/>
          <p:cNvSpPr txBox="1">
            <a:spLocks noChangeArrowheads="1"/>
          </p:cNvSpPr>
          <p:nvPr/>
        </p:nvSpPr>
        <p:spPr bwMode="auto">
          <a:xfrm>
            <a:off x="1331641" y="3471316"/>
            <a:ext cx="2587898" cy="1446550"/>
          </a:xfrm>
          <a:prstGeom prst="rect">
            <a:avLst/>
          </a:prstGeom>
          <a:solidFill>
            <a:srgbClr val="8FC2F1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24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Cotransmisores</a:t>
            </a: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3200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ACh</a:t>
            </a:r>
            <a:r>
              <a:rPr lang="es-ES_tradnl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</a:t>
            </a:r>
            <a:r>
              <a:rPr lang="es-ES_tradnl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VIP </a:t>
            </a:r>
            <a:endParaRPr lang="es-ES_tradnl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74443" name="Text Box 11"/>
          <p:cNvSpPr txBox="1">
            <a:spLocks noChangeArrowheads="1"/>
          </p:cNvSpPr>
          <p:nvPr/>
        </p:nvSpPr>
        <p:spPr bwMode="auto">
          <a:xfrm>
            <a:off x="5003800" y="3471316"/>
            <a:ext cx="2881313" cy="1446550"/>
          </a:xfrm>
          <a:prstGeom prst="rect">
            <a:avLst/>
          </a:prstGeom>
          <a:solidFill>
            <a:srgbClr val="FC9AD2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4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Cotransmisores</a:t>
            </a:r>
            <a:r>
              <a:rPr lang="es-ES_tradnl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  <a:p>
            <a:pPr>
              <a:defRPr/>
            </a:pPr>
            <a:r>
              <a:rPr lang="es-ES_tradnl" sz="32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</a:t>
            </a:r>
            <a:r>
              <a:rPr lang="es-ES_tradnl" sz="3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</a:t>
            </a:r>
            <a:r>
              <a:rPr lang="es-ES_tradnl" sz="3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NPY y ATP</a:t>
            </a:r>
            <a:endParaRPr lang="es-ES_tradnl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74444" name="Text Box 12"/>
          <p:cNvSpPr txBox="1">
            <a:spLocks noChangeArrowheads="1"/>
          </p:cNvSpPr>
          <p:nvPr/>
        </p:nvSpPr>
        <p:spPr bwMode="auto">
          <a:xfrm>
            <a:off x="5795963" y="5342979"/>
            <a:ext cx="24288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Complejidad de </a:t>
            </a:r>
          </a:p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respuestas…</a:t>
            </a:r>
          </a:p>
        </p:txBody>
      </p:sp>
      <p:sp>
        <p:nvSpPr>
          <p:cNvPr id="274446" name="Text Box 14"/>
          <p:cNvSpPr txBox="1">
            <a:spLocks noChangeArrowheads="1"/>
          </p:cNvSpPr>
          <p:nvPr/>
        </p:nvSpPr>
        <p:spPr bwMode="auto">
          <a:xfrm>
            <a:off x="941149" y="823465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4447" name="Text Box 15"/>
          <p:cNvSpPr txBox="1">
            <a:spLocks noChangeArrowheads="1"/>
          </p:cNvSpPr>
          <p:nvPr/>
        </p:nvSpPr>
        <p:spPr bwMode="auto">
          <a:xfrm>
            <a:off x="6156325" y="404813"/>
            <a:ext cx="24016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919538" y="4002126"/>
            <a:ext cx="1039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Ejemplos</a:t>
            </a:r>
            <a:endParaRPr lang="es-VE" dirty="0"/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3103252" y="1322368"/>
            <a:ext cx="2952155" cy="954107"/>
          </a:xfrm>
          <a:prstGeom prst="rect">
            <a:avLst/>
          </a:prstGeom>
          <a:solidFill>
            <a:srgbClr val="D6F6E2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Clásicos y </a:t>
            </a:r>
            <a:r>
              <a:rPr lang="es-ES_tradnl" sz="28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Neuropéptidos</a:t>
            </a:r>
            <a:endParaRPr lang="es-ES_tradnl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2744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2744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2744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40" grpId="0"/>
      <p:bldP spid="274441" grpId="0"/>
      <p:bldP spid="274442" grpId="0" animBg="1"/>
      <p:bldP spid="274443" grpId="0" animBg="1"/>
      <p:bldP spid="27444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27" name="Text Box 27"/>
          <p:cNvSpPr txBox="1">
            <a:spLocks noChangeArrowheads="1"/>
          </p:cNvSpPr>
          <p:nvPr/>
        </p:nvSpPr>
        <p:spPr bwMode="auto">
          <a:xfrm>
            <a:off x="6446469" y="1115155"/>
            <a:ext cx="2111475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Transmisores</a:t>
            </a:r>
          </a:p>
        </p:txBody>
      </p:sp>
      <p:sp>
        <p:nvSpPr>
          <p:cNvPr id="281629" name="Text Box 29"/>
          <p:cNvSpPr txBox="1">
            <a:spLocks noChangeArrowheads="1"/>
          </p:cNvSpPr>
          <p:nvPr/>
        </p:nvSpPr>
        <p:spPr bwMode="auto">
          <a:xfrm>
            <a:off x="2559819" y="2852936"/>
            <a:ext cx="4057650" cy="2616101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endParaRPr lang="es-ES" sz="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Purinas: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ATP y Adenosina</a:t>
            </a:r>
          </a:p>
          <a:p>
            <a:pPr algn="l">
              <a:defRPr/>
            </a:pPr>
            <a:endParaRPr lang="es-E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Óxido Nítrico (NO)</a:t>
            </a:r>
          </a:p>
          <a:p>
            <a:pPr algn="l">
              <a:defRPr/>
            </a:pP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Modulación contracción </a:t>
            </a:r>
            <a:r>
              <a:rPr lang="es-E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vascular</a:t>
            </a:r>
          </a:p>
          <a:p>
            <a:pPr algn="l">
              <a:defRPr/>
            </a:pPr>
            <a:endParaRPr lang="es-E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Monóxido de carbono (CO)</a:t>
            </a:r>
          </a:p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Células intersticiales de Cajal</a:t>
            </a: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1630" name="Text Box 30"/>
          <p:cNvSpPr txBox="1">
            <a:spLocks noChangeArrowheads="1"/>
          </p:cNvSpPr>
          <p:nvPr/>
        </p:nvSpPr>
        <p:spPr bwMode="auto">
          <a:xfrm>
            <a:off x="803275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81631" name="Text Box 31"/>
          <p:cNvSpPr txBox="1">
            <a:spLocks noChangeArrowheads="1"/>
          </p:cNvSpPr>
          <p:nvPr/>
        </p:nvSpPr>
        <p:spPr bwMode="auto">
          <a:xfrm>
            <a:off x="1139825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81632" name="Text Box 32"/>
          <p:cNvSpPr txBox="1">
            <a:spLocks noChangeArrowheads="1"/>
          </p:cNvSpPr>
          <p:nvPr/>
        </p:nvSpPr>
        <p:spPr bwMode="auto">
          <a:xfrm>
            <a:off x="2923202" y="2152602"/>
            <a:ext cx="3278462" cy="523220"/>
          </a:xfrm>
          <a:prstGeom prst="rect">
            <a:avLst/>
          </a:prstGeom>
          <a:solidFill>
            <a:srgbClr val="EFC2F0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800" b="1">
                <a:effectLst/>
              </a:rPr>
              <a:t>No convencionales</a:t>
            </a:r>
            <a:endParaRPr lang="es-ES_tradnl" sz="2000">
              <a:effectLst/>
            </a:endParaRPr>
          </a:p>
        </p:txBody>
      </p:sp>
      <p:sp>
        <p:nvSpPr>
          <p:cNvPr id="281633" name="Text Box 33"/>
          <p:cNvSpPr txBox="1">
            <a:spLocks noChangeArrowheads="1"/>
          </p:cNvSpPr>
          <p:nvPr/>
        </p:nvSpPr>
        <p:spPr bwMode="auto">
          <a:xfrm>
            <a:off x="6156325" y="404813"/>
            <a:ext cx="24016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2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42" name="Text Box 18"/>
          <p:cNvSpPr txBox="1">
            <a:spLocks noChangeArrowheads="1"/>
          </p:cNvSpPr>
          <p:nvPr/>
        </p:nvSpPr>
        <p:spPr bwMode="auto">
          <a:xfrm>
            <a:off x="3332956" y="1503363"/>
            <a:ext cx="2478087" cy="5842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 </a:t>
            </a:r>
          </a:p>
        </p:txBody>
      </p:sp>
      <p:sp>
        <p:nvSpPr>
          <p:cNvPr id="231443" name="Text Box 19"/>
          <p:cNvSpPr txBox="1">
            <a:spLocks noChangeArrowheads="1"/>
          </p:cNvSpPr>
          <p:nvPr/>
        </p:nvSpPr>
        <p:spPr bwMode="auto">
          <a:xfrm>
            <a:off x="1116013" y="2492896"/>
            <a:ext cx="3095625" cy="2569934"/>
          </a:xfrm>
          <a:prstGeom prst="rect">
            <a:avLst/>
          </a:prstGeom>
          <a:noFill/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  <a:defRPr/>
            </a:pPr>
            <a:r>
              <a:rPr lang="es-ES_tradnl" sz="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Neuronas </a:t>
            </a:r>
            <a:r>
              <a:rPr lang="es-ES_tradnl" sz="2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posgangl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defRPr/>
            </a:pPr>
            <a:r>
              <a:rPr lang="es-ES_tradnl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R. Nicotínicos</a:t>
            </a:r>
          </a:p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R. Canales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s-ES_tradnl" sz="28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40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1448" name="Text Box 24"/>
          <p:cNvSpPr txBox="1">
            <a:spLocks noChangeArrowheads="1"/>
          </p:cNvSpPr>
          <p:nvPr/>
        </p:nvSpPr>
        <p:spPr bwMode="auto">
          <a:xfrm>
            <a:off x="4932363" y="2492375"/>
            <a:ext cx="3168650" cy="3477875"/>
          </a:xfrm>
          <a:prstGeom prst="rect">
            <a:avLst/>
          </a:prstGeom>
          <a:noFill/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Células Efectoras </a:t>
            </a: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R.  </a:t>
            </a:r>
            <a:r>
              <a:rPr lang="es-ES_tradnl" sz="2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metabotrópicos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 </a:t>
            </a:r>
            <a:endParaRPr lang="es-ES_tradnl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endParaRPr lang="es-ES_tradnl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R. </a:t>
            </a:r>
            <a:r>
              <a:rPr lang="es-ES_tradnl" sz="28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Muscarínicos</a:t>
            </a:r>
            <a:endParaRPr lang="es-ES_tradnl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s-ES_tradnl" sz="40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_tradnl" sz="40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R. Adrenérgicos</a:t>
            </a:r>
          </a:p>
          <a:p>
            <a:pPr algn="l">
              <a:defRPr/>
            </a:pPr>
            <a:r>
              <a:rPr lang="es-ES_tradnl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_tradnl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NE, E</a:t>
            </a:r>
            <a:endParaRPr lang="es-ES_tradnl" sz="40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1450" name="Text Box 26"/>
          <p:cNvSpPr txBox="1">
            <a:spLocks noChangeArrowheads="1"/>
          </p:cNvSpPr>
          <p:nvPr/>
        </p:nvSpPr>
        <p:spPr bwMode="auto">
          <a:xfrm>
            <a:off x="947738" y="1118642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1451" name="Text Box 27"/>
          <p:cNvSpPr txBox="1">
            <a:spLocks noChangeArrowheads="1"/>
          </p:cNvSpPr>
          <p:nvPr/>
        </p:nvSpPr>
        <p:spPr bwMode="auto">
          <a:xfrm>
            <a:off x="6156325" y="404813"/>
            <a:ext cx="24016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3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23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43" grpId="0" animBg="1"/>
      <p:bldP spid="23144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3" name="Text Box 7"/>
          <p:cNvSpPr txBox="1">
            <a:spLocks noChangeArrowheads="1"/>
          </p:cNvSpPr>
          <p:nvPr/>
        </p:nvSpPr>
        <p:spPr bwMode="auto">
          <a:xfrm>
            <a:off x="3529086" y="1382065"/>
            <a:ext cx="2085827" cy="52322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</a:t>
            </a:r>
          </a:p>
        </p:txBody>
      </p:sp>
      <p:sp>
        <p:nvSpPr>
          <p:cNvPr id="162825" name="Text Box 9"/>
          <p:cNvSpPr txBox="1">
            <a:spLocks noChangeArrowheads="1"/>
          </p:cNvSpPr>
          <p:nvPr/>
        </p:nvSpPr>
        <p:spPr bwMode="auto">
          <a:xfrm>
            <a:off x="1169664" y="3508375"/>
            <a:ext cx="2663825" cy="1066800"/>
          </a:xfrm>
          <a:prstGeom prst="rect">
            <a:avLst/>
          </a:prstGeom>
          <a:solidFill>
            <a:srgbClr val="E7EF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Entran más cargas positivas, despolarizan la membrana</a:t>
            </a:r>
            <a:endParaRPr lang="es-ES_tradnl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endParaRPr lang="es-ES_tradnl" sz="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62826" name="Text Box 10"/>
          <p:cNvSpPr txBox="1">
            <a:spLocks noChangeArrowheads="1"/>
          </p:cNvSpPr>
          <p:nvPr/>
        </p:nvSpPr>
        <p:spPr bwMode="auto">
          <a:xfrm>
            <a:off x="5280570" y="3524250"/>
            <a:ext cx="2760663" cy="1081088"/>
          </a:xfrm>
          <a:prstGeom prst="rect">
            <a:avLst/>
          </a:prstGeom>
          <a:solidFill>
            <a:srgbClr val="E1F3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Acoplados a proteínas G</a:t>
            </a:r>
          </a:p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Sistemas de </a:t>
            </a: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Segundos 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Mensajeros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endParaRPr lang="es-ES_tradnl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62827" name="Rectangle 11"/>
          <p:cNvSpPr>
            <a:spLocks noChangeArrowheads="1"/>
          </p:cNvSpPr>
          <p:nvPr/>
        </p:nvSpPr>
        <p:spPr bwMode="auto">
          <a:xfrm>
            <a:off x="899592" y="2326065"/>
            <a:ext cx="3203971" cy="1046440"/>
          </a:xfrm>
          <a:prstGeom prst="rect">
            <a:avLst/>
          </a:prstGeom>
          <a:solidFill>
            <a:srgbClr val="B7CF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R. Canales </a:t>
            </a:r>
            <a:r>
              <a:rPr lang="es-ES_tradnl" sz="2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Na</a:t>
            </a:r>
            <a:r>
              <a:rPr lang="es-ES_tradnl" sz="280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/K</a:t>
            </a:r>
            <a:r>
              <a:rPr lang="es-ES_tradnl" sz="280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2800" b="1" dirty="0">
                <a:effectLst/>
              </a:rPr>
              <a:t> </a:t>
            </a:r>
          </a:p>
          <a:p>
            <a:pPr>
              <a:defRPr/>
            </a:pPr>
            <a:r>
              <a:rPr lang="es-ES_tradnl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NICOTÍNICOS</a:t>
            </a:r>
          </a:p>
          <a:p>
            <a:pPr>
              <a:defRPr/>
            </a:pPr>
            <a:endParaRPr lang="es-ES_tradnl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62828" name="Rectangle 12"/>
          <p:cNvSpPr>
            <a:spLocks noChangeArrowheads="1"/>
          </p:cNvSpPr>
          <p:nvPr/>
        </p:nvSpPr>
        <p:spPr bwMode="auto">
          <a:xfrm>
            <a:off x="5005388" y="2284413"/>
            <a:ext cx="3311028" cy="1138773"/>
          </a:xfrm>
          <a:prstGeom prst="rect">
            <a:avLst/>
          </a:prstGeom>
          <a:solidFill>
            <a:srgbClr val="6CEBF8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R. </a:t>
            </a:r>
            <a:r>
              <a:rPr lang="es-ES_tradnl" sz="2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Metabotrópicos</a:t>
            </a:r>
            <a:endParaRPr lang="es-ES_tradnl" sz="2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2000" b="1" dirty="0">
                <a:effectLst/>
              </a:rPr>
              <a:t> </a:t>
            </a: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MUSCARÍNICOS</a:t>
            </a:r>
          </a:p>
          <a:p>
            <a:pPr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ADRENÉRGICOS</a:t>
            </a:r>
          </a:p>
        </p:txBody>
      </p:sp>
      <p:sp>
        <p:nvSpPr>
          <p:cNvPr id="162830" name="Text Box 14"/>
          <p:cNvSpPr txBox="1">
            <a:spLocks noChangeArrowheads="1"/>
          </p:cNvSpPr>
          <p:nvPr/>
        </p:nvSpPr>
        <p:spPr bwMode="auto">
          <a:xfrm>
            <a:off x="1496566" y="4732338"/>
            <a:ext cx="2010019" cy="954107"/>
          </a:xfrm>
          <a:prstGeom prst="rect">
            <a:avLst/>
          </a:prstGeom>
          <a:solidFill>
            <a:srgbClr val="B7C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ACCIÓN </a:t>
            </a:r>
            <a:r>
              <a:rPr lang="es-ES_tradnl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RÁPIDA</a:t>
            </a:r>
            <a:endParaRPr lang="es-ES_tradnl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62831" name="Text Box 15"/>
          <p:cNvSpPr txBox="1">
            <a:spLocks noChangeArrowheads="1"/>
          </p:cNvSpPr>
          <p:nvPr/>
        </p:nvSpPr>
        <p:spPr bwMode="auto">
          <a:xfrm>
            <a:off x="5701506" y="4732338"/>
            <a:ext cx="1828799" cy="954107"/>
          </a:xfrm>
          <a:prstGeom prst="rect">
            <a:avLst/>
          </a:prstGeom>
          <a:solidFill>
            <a:srgbClr val="6CEBF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ACCIÓN </a:t>
            </a:r>
            <a:r>
              <a:rPr lang="es-ES_tradnl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LENTA</a:t>
            </a:r>
            <a:endParaRPr lang="es-ES_tradnl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62835" name="Text Box 19"/>
          <p:cNvSpPr txBox="1">
            <a:spLocks noChangeArrowheads="1"/>
          </p:cNvSpPr>
          <p:nvPr/>
        </p:nvSpPr>
        <p:spPr bwMode="auto">
          <a:xfrm>
            <a:off x="2731885" y="1243952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62836" name="Text Box 20"/>
          <p:cNvSpPr txBox="1">
            <a:spLocks noChangeArrowheads="1"/>
          </p:cNvSpPr>
          <p:nvPr/>
        </p:nvSpPr>
        <p:spPr bwMode="auto">
          <a:xfrm>
            <a:off x="6012160" y="404813"/>
            <a:ext cx="260350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800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62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0"/>
                                        <p:tgtEl>
                                          <p:spTgt spid="162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5" grpId="0" animBg="1"/>
      <p:bldP spid="162826" grpId="0" animBg="1"/>
      <p:bldP spid="162827" grpId="0" animBg="1"/>
      <p:bldP spid="162828" grpId="0" animBg="1"/>
      <p:bldP spid="162830" grpId="0" animBg="1"/>
      <p:bldP spid="1628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140471" y="1905506"/>
            <a:ext cx="4863058" cy="3046988"/>
          </a:xfrm>
          <a:prstGeom prst="rect">
            <a:avLst/>
          </a:prstGeom>
          <a:solidFill>
            <a:srgbClr val="F6F5B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_tradnl" sz="800" b="1" dirty="0" smtClean="0">
              <a:effectLst/>
            </a:endParaRPr>
          </a:p>
          <a:p>
            <a:pPr eaLnBrk="1" hangingPunct="1"/>
            <a:r>
              <a:rPr lang="es-ES_tradnl" sz="3200" b="1" dirty="0" smtClean="0">
                <a:effectLst/>
              </a:rPr>
              <a:t>MUY </a:t>
            </a:r>
            <a:r>
              <a:rPr lang="es-ES_tradnl" sz="3200" b="1" dirty="0">
                <a:effectLst/>
              </a:rPr>
              <a:t>IMPORTANTE:</a:t>
            </a:r>
          </a:p>
          <a:p>
            <a:pPr eaLnBrk="1" hangingPunct="1"/>
            <a:endParaRPr lang="es-ES_tradnl" dirty="0">
              <a:effectLst/>
            </a:endParaRPr>
          </a:p>
          <a:p>
            <a:pPr eaLnBrk="1" hangingPunct="1"/>
            <a:r>
              <a:rPr lang="es-ES_tradnl" sz="3200" dirty="0">
                <a:effectLst/>
              </a:rPr>
              <a:t>Este material </a:t>
            </a:r>
          </a:p>
          <a:p>
            <a:pPr eaLnBrk="1" hangingPunct="1"/>
            <a:r>
              <a:rPr lang="es-ES_tradnl" sz="3200" dirty="0">
                <a:effectLst/>
              </a:rPr>
              <a:t>NO SUSTITUYE</a:t>
            </a:r>
          </a:p>
          <a:p>
            <a:pPr eaLnBrk="1" hangingPunct="1"/>
            <a:r>
              <a:rPr lang="es-ES_tradnl" sz="3200" dirty="0">
                <a:effectLst/>
              </a:rPr>
              <a:t> el uso de los libros para estudiar </a:t>
            </a:r>
            <a:r>
              <a:rPr lang="es-ES_tradnl" sz="3200" dirty="0" smtClean="0">
                <a:effectLst/>
              </a:rPr>
              <a:t>fisiología</a:t>
            </a:r>
          </a:p>
          <a:p>
            <a:pPr eaLnBrk="1" hangingPunct="1"/>
            <a:endParaRPr lang="es-ES_tradnl" sz="800" dirty="0">
              <a:effectLst/>
            </a:endParaRPr>
          </a:p>
        </p:txBody>
      </p:sp>
      <p:sp>
        <p:nvSpPr>
          <p:cNvPr id="290820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4" name="Oval 6"/>
          <p:cNvSpPr>
            <a:spLocks noChangeArrowheads="1"/>
          </p:cNvSpPr>
          <p:nvPr/>
        </p:nvSpPr>
        <p:spPr bwMode="auto">
          <a:xfrm>
            <a:off x="3095625" y="2310159"/>
            <a:ext cx="288925" cy="21590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75" name="Line 7"/>
          <p:cNvSpPr>
            <a:spLocks noChangeShapeType="1"/>
          </p:cNvSpPr>
          <p:nvPr/>
        </p:nvSpPr>
        <p:spPr bwMode="auto">
          <a:xfrm>
            <a:off x="3240088" y="2526059"/>
            <a:ext cx="0" cy="11509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776" name="Line 8"/>
          <p:cNvSpPr>
            <a:spLocks noChangeShapeType="1"/>
          </p:cNvSpPr>
          <p:nvPr/>
        </p:nvSpPr>
        <p:spPr bwMode="auto">
          <a:xfrm flipH="1">
            <a:off x="3168650" y="3676997"/>
            <a:ext cx="71438" cy="2174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777" name="Line 9"/>
          <p:cNvSpPr>
            <a:spLocks noChangeShapeType="1"/>
          </p:cNvSpPr>
          <p:nvPr/>
        </p:nvSpPr>
        <p:spPr bwMode="auto">
          <a:xfrm>
            <a:off x="3240088" y="3676997"/>
            <a:ext cx="71437" cy="2174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778" name="Oval 10"/>
          <p:cNvSpPr>
            <a:spLocks noChangeArrowheads="1"/>
          </p:cNvSpPr>
          <p:nvPr/>
        </p:nvSpPr>
        <p:spPr bwMode="auto">
          <a:xfrm>
            <a:off x="3095625" y="4110384"/>
            <a:ext cx="288925" cy="287338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79" name="Line 11"/>
          <p:cNvSpPr>
            <a:spLocks noChangeShapeType="1"/>
          </p:cNvSpPr>
          <p:nvPr/>
        </p:nvSpPr>
        <p:spPr bwMode="auto">
          <a:xfrm>
            <a:off x="3240088" y="4397722"/>
            <a:ext cx="0" cy="10810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780" name="Oval 12"/>
          <p:cNvSpPr>
            <a:spLocks noChangeArrowheads="1"/>
          </p:cNvSpPr>
          <p:nvPr/>
        </p:nvSpPr>
        <p:spPr bwMode="auto">
          <a:xfrm>
            <a:off x="2771775" y="3608734"/>
            <a:ext cx="865188" cy="935038"/>
          </a:xfrm>
          <a:prstGeom prst="ellips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ED6E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1" name="Line 13"/>
          <p:cNvSpPr>
            <a:spLocks noChangeShapeType="1"/>
          </p:cNvSpPr>
          <p:nvPr/>
        </p:nvSpPr>
        <p:spPr bwMode="auto">
          <a:xfrm flipH="1">
            <a:off x="3168650" y="5477222"/>
            <a:ext cx="71438" cy="2174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782" name="Line 14"/>
          <p:cNvSpPr>
            <a:spLocks noChangeShapeType="1"/>
          </p:cNvSpPr>
          <p:nvPr/>
        </p:nvSpPr>
        <p:spPr bwMode="auto">
          <a:xfrm>
            <a:off x="3240088" y="5477222"/>
            <a:ext cx="71437" cy="2174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785" name="Rectangle 17"/>
          <p:cNvSpPr>
            <a:spLocks noChangeArrowheads="1"/>
          </p:cNvSpPr>
          <p:nvPr/>
        </p:nvSpPr>
        <p:spPr bwMode="auto">
          <a:xfrm>
            <a:off x="3132138" y="4038947"/>
            <a:ext cx="215900" cy="73025"/>
          </a:xfrm>
          <a:prstGeom prst="rect">
            <a:avLst/>
          </a:prstGeom>
          <a:solidFill>
            <a:srgbClr val="732D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6" name="Oval 18"/>
          <p:cNvSpPr>
            <a:spLocks noChangeArrowheads="1"/>
          </p:cNvSpPr>
          <p:nvPr/>
        </p:nvSpPr>
        <p:spPr bwMode="auto">
          <a:xfrm>
            <a:off x="3203575" y="3967509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7" name="Oval 19"/>
          <p:cNvSpPr>
            <a:spLocks noChangeArrowheads="1"/>
          </p:cNvSpPr>
          <p:nvPr/>
        </p:nvSpPr>
        <p:spPr bwMode="auto">
          <a:xfrm>
            <a:off x="3348038" y="3967509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8" name="Oval 20"/>
          <p:cNvSpPr>
            <a:spLocks noChangeArrowheads="1"/>
          </p:cNvSpPr>
          <p:nvPr/>
        </p:nvSpPr>
        <p:spPr bwMode="auto">
          <a:xfrm>
            <a:off x="3060700" y="3894484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89" name="Oval 21"/>
          <p:cNvSpPr>
            <a:spLocks noChangeArrowheads="1"/>
          </p:cNvSpPr>
          <p:nvPr/>
        </p:nvSpPr>
        <p:spPr bwMode="auto">
          <a:xfrm>
            <a:off x="3348038" y="5694709"/>
            <a:ext cx="71437" cy="71438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90" name="Oval 22"/>
          <p:cNvSpPr>
            <a:spLocks noChangeArrowheads="1"/>
          </p:cNvSpPr>
          <p:nvPr/>
        </p:nvSpPr>
        <p:spPr bwMode="auto">
          <a:xfrm>
            <a:off x="3203575" y="5694709"/>
            <a:ext cx="71438" cy="71438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91" name="Oval 23"/>
          <p:cNvSpPr>
            <a:spLocks noChangeArrowheads="1"/>
          </p:cNvSpPr>
          <p:nvPr/>
        </p:nvSpPr>
        <p:spPr bwMode="auto">
          <a:xfrm>
            <a:off x="3132138" y="5767734"/>
            <a:ext cx="71437" cy="71438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92" name="Rectangle 24"/>
          <p:cNvSpPr>
            <a:spLocks noChangeArrowheads="1"/>
          </p:cNvSpPr>
          <p:nvPr/>
        </p:nvSpPr>
        <p:spPr bwMode="auto">
          <a:xfrm>
            <a:off x="2700338" y="2192684"/>
            <a:ext cx="1079500" cy="549275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794" name="Text Box 26"/>
          <p:cNvSpPr txBox="1">
            <a:spLocks noChangeArrowheads="1"/>
          </p:cNvSpPr>
          <p:nvPr/>
        </p:nvSpPr>
        <p:spPr bwMode="auto">
          <a:xfrm>
            <a:off x="2268538" y="1640234"/>
            <a:ext cx="2276585" cy="400110"/>
          </a:xfrm>
          <a:prstGeom prst="rect">
            <a:avLst/>
          </a:prstGeom>
          <a:solidFill>
            <a:srgbClr val="8FC2F1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Vía parasimpática</a:t>
            </a:r>
          </a:p>
        </p:txBody>
      </p:sp>
      <p:sp>
        <p:nvSpPr>
          <p:cNvPr id="160795" name="Text Box 27"/>
          <p:cNvSpPr txBox="1">
            <a:spLocks noChangeArrowheads="1"/>
          </p:cNvSpPr>
          <p:nvPr/>
        </p:nvSpPr>
        <p:spPr bwMode="auto">
          <a:xfrm>
            <a:off x="755650" y="4027834"/>
            <a:ext cx="19986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R. nicotínico</a:t>
            </a:r>
          </a:p>
        </p:txBody>
      </p:sp>
      <p:sp>
        <p:nvSpPr>
          <p:cNvPr id="160796" name="Text Box 28"/>
          <p:cNvSpPr txBox="1">
            <a:spLocks noChangeArrowheads="1"/>
          </p:cNvSpPr>
          <p:nvPr/>
        </p:nvSpPr>
        <p:spPr bwMode="auto">
          <a:xfrm>
            <a:off x="1763713" y="3151534"/>
            <a:ext cx="1200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Ganglio</a:t>
            </a:r>
          </a:p>
        </p:txBody>
      </p:sp>
      <p:sp>
        <p:nvSpPr>
          <p:cNvPr id="160797" name="Line 29"/>
          <p:cNvSpPr>
            <a:spLocks noChangeShapeType="1"/>
          </p:cNvSpPr>
          <p:nvPr/>
        </p:nvSpPr>
        <p:spPr bwMode="auto">
          <a:xfrm>
            <a:off x="2628900" y="3535709"/>
            <a:ext cx="35877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798" name="Line 30"/>
          <p:cNvSpPr>
            <a:spLocks noChangeShapeType="1"/>
          </p:cNvSpPr>
          <p:nvPr/>
        </p:nvSpPr>
        <p:spPr bwMode="auto">
          <a:xfrm flipV="1">
            <a:off x="2700338" y="4110384"/>
            <a:ext cx="503237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01" name="Text Box 33"/>
          <p:cNvSpPr txBox="1">
            <a:spLocks noChangeArrowheads="1"/>
          </p:cNvSpPr>
          <p:nvPr/>
        </p:nvSpPr>
        <p:spPr bwMode="auto">
          <a:xfrm>
            <a:off x="3851275" y="3391247"/>
            <a:ext cx="10795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32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160802" name="Line 34"/>
          <p:cNvSpPr>
            <a:spLocks noChangeShapeType="1"/>
          </p:cNvSpPr>
          <p:nvPr/>
        </p:nvSpPr>
        <p:spPr bwMode="auto">
          <a:xfrm flipH="1">
            <a:off x="3421063" y="3751609"/>
            <a:ext cx="503237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03" name="Line 35"/>
          <p:cNvSpPr>
            <a:spLocks noChangeShapeType="1"/>
          </p:cNvSpPr>
          <p:nvPr/>
        </p:nvSpPr>
        <p:spPr bwMode="auto">
          <a:xfrm flipH="1" flipV="1">
            <a:off x="3421063" y="5694709"/>
            <a:ext cx="2159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04" name="Text Box 36"/>
          <p:cNvSpPr txBox="1">
            <a:spLocks noChangeArrowheads="1"/>
          </p:cNvSpPr>
          <p:nvPr/>
        </p:nvSpPr>
        <p:spPr bwMode="auto">
          <a:xfrm>
            <a:off x="2084388" y="2264122"/>
            <a:ext cx="615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SNC</a:t>
            </a:r>
          </a:p>
        </p:txBody>
      </p:sp>
      <p:sp>
        <p:nvSpPr>
          <p:cNvPr id="160805" name="Oval 37"/>
          <p:cNvSpPr>
            <a:spLocks noChangeArrowheads="1"/>
          </p:cNvSpPr>
          <p:nvPr/>
        </p:nvSpPr>
        <p:spPr bwMode="auto">
          <a:xfrm>
            <a:off x="6551613" y="2310159"/>
            <a:ext cx="288925" cy="215900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06" name="Line 38"/>
          <p:cNvSpPr>
            <a:spLocks noChangeShapeType="1"/>
          </p:cNvSpPr>
          <p:nvPr/>
        </p:nvSpPr>
        <p:spPr bwMode="auto">
          <a:xfrm>
            <a:off x="6696075" y="2526059"/>
            <a:ext cx="0" cy="1150938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07" name="Line 39"/>
          <p:cNvSpPr>
            <a:spLocks noChangeShapeType="1"/>
          </p:cNvSpPr>
          <p:nvPr/>
        </p:nvSpPr>
        <p:spPr bwMode="auto">
          <a:xfrm flipH="1">
            <a:off x="6624638" y="3676997"/>
            <a:ext cx="71437" cy="2174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08" name="Line 40"/>
          <p:cNvSpPr>
            <a:spLocks noChangeShapeType="1"/>
          </p:cNvSpPr>
          <p:nvPr/>
        </p:nvSpPr>
        <p:spPr bwMode="auto">
          <a:xfrm>
            <a:off x="6696075" y="3676997"/>
            <a:ext cx="71438" cy="2174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09" name="Oval 41"/>
          <p:cNvSpPr>
            <a:spLocks noChangeArrowheads="1"/>
          </p:cNvSpPr>
          <p:nvPr/>
        </p:nvSpPr>
        <p:spPr bwMode="auto">
          <a:xfrm>
            <a:off x="6551613" y="4110384"/>
            <a:ext cx="288925" cy="287338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10" name="Line 42"/>
          <p:cNvSpPr>
            <a:spLocks noChangeShapeType="1"/>
          </p:cNvSpPr>
          <p:nvPr/>
        </p:nvSpPr>
        <p:spPr bwMode="auto">
          <a:xfrm>
            <a:off x="6696075" y="4397722"/>
            <a:ext cx="0" cy="10810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11" name="Oval 43"/>
          <p:cNvSpPr>
            <a:spLocks noChangeArrowheads="1"/>
          </p:cNvSpPr>
          <p:nvPr/>
        </p:nvSpPr>
        <p:spPr bwMode="auto">
          <a:xfrm>
            <a:off x="6227763" y="3608734"/>
            <a:ext cx="865187" cy="935038"/>
          </a:xfrm>
          <a:prstGeom prst="ellips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ED6E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12" name="Line 44"/>
          <p:cNvSpPr>
            <a:spLocks noChangeShapeType="1"/>
          </p:cNvSpPr>
          <p:nvPr/>
        </p:nvSpPr>
        <p:spPr bwMode="auto">
          <a:xfrm flipH="1">
            <a:off x="6624638" y="5477222"/>
            <a:ext cx="71437" cy="2174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13" name="Line 45"/>
          <p:cNvSpPr>
            <a:spLocks noChangeShapeType="1"/>
          </p:cNvSpPr>
          <p:nvPr/>
        </p:nvSpPr>
        <p:spPr bwMode="auto">
          <a:xfrm>
            <a:off x="6696075" y="5477222"/>
            <a:ext cx="71438" cy="2174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16" name="Rectangle 48"/>
          <p:cNvSpPr>
            <a:spLocks noChangeArrowheads="1"/>
          </p:cNvSpPr>
          <p:nvPr/>
        </p:nvSpPr>
        <p:spPr bwMode="auto">
          <a:xfrm>
            <a:off x="6588125" y="4038947"/>
            <a:ext cx="215900" cy="73025"/>
          </a:xfrm>
          <a:prstGeom prst="rect">
            <a:avLst/>
          </a:prstGeom>
          <a:solidFill>
            <a:srgbClr val="732D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17" name="Oval 49"/>
          <p:cNvSpPr>
            <a:spLocks noChangeArrowheads="1"/>
          </p:cNvSpPr>
          <p:nvPr/>
        </p:nvSpPr>
        <p:spPr bwMode="auto">
          <a:xfrm>
            <a:off x="6659563" y="3967509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18" name="Oval 50"/>
          <p:cNvSpPr>
            <a:spLocks noChangeArrowheads="1"/>
          </p:cNvSpPr>
          <p:nvPr/>
        </p:nvSpPr>
        <p:spPr bwMode="auto">
          <a:xfrm>
            <a:off x="6804025" y="3967509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19" name="Oval 51"/>
          <p:cNvSpPr>
            <a:spLocks noChangeArrowheads="1"/>
          </p:cNvSpPr>
          <p:nvPr/>
        </p:nvSpPr>
        <p:spPr bwMode="auto">
          <a:xfrm>
            <a:off x="6516688" y="3894484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20" name="Oval 52"/>
          <p:cNvSpPr>
            <a:spLocks noChangeArrowheads="1"/>
          </p:cNvSpPr>
          <p:nvPr/>
        </p:nvSpPr>
        <p:spPr bwMode="auto">
          <a:xfrm>
            <a:off x="6804025" y="5694709"/>
            <a:ext cx="71438" cy="71438"/>
          </a:xfrm>
          <a:prstGeom prst="ellipse">
            <a:avLst/>
          </a:prstGeom>
          <a:solidFill>
            <a:srgbClr val="FC9AD2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21" name="Oval 53"/>
          <p:cNvSpPr>
            <a:spLocks noChangeArrowheads="1"/>
          </p:cNvSpPr>
          <p:nvPr/>
        </p:nvSpPr>
        <p:spPr bwMode="auto">
          <a:xfrm>
            <a:off x="6659563" y="5694709"/>
            <a:ext cx="71437" cy="71438"/>
          </a:xfrm>
          <a:prstGeom prst="ellipse">
            <a:avLst/>
          </a:prstGeom>
          <a:solidFill>
            <a:srgbClr val="FC9AD2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22" name="Oval 54"/>
          <p:cNvSpPr>
            <a:spLocks noChangeArrowheads="1"/>
          </p:cNvSpPr>
          <p:nvPr/>
        </p:nvSpPr>
        <p:spPr bwMode="auto">
          <a:xfrm>
            <a:off x="6588125" y="5767734"/>
            <a:ext cx="71438" cy="71438"/>
          </a:xfrm>
          <a:prstGeom prst="ellipse">
            <a:avLst/>
          </a:prstGeom>
          <a:solidFill>
            <a:srgbClr val="FC9AD2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23" name="Rectangle 55"/>
          <p:cNvSpPr>
            <a:spLocks noChangeArrowheads="1"/>
          </p:cNvSpPr>
          <p:nvPr/>
        </p:nvSpPr>
        <p:spPr bwMode="auto">
          <a:xfrm>
            <a:off x="6156325" y="2192684"/>
            <a:ext cx="1079500" cy="549275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25" name="Text Box 57"/>
          <p:cNvSpPr txBox="1">
            <a:spLocks noChangeArrowheads="1"/>
          </p:cNvSpPr>
          <p:nvPr/>
        </p:nvSpPr>
        <p:spPr bwMode="auto">
          <a:xfrm>
            <a:off x="4211638" y="4027834"/>
            <a:ext cx="19986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R. nicotínico</a:t>
            </a:r>
          </a:p>
        </p:txBody>
      </p:sp>
      <p:sp>
        <p:nvSpPr>
          <p:cNvPr id="160826" name="Text Box 58"/>
          <p:cNvSpPr txBox="1">
            <a:spLocks noChangeArrowheads="1"/>
          </p:cNvSpPr>
          <p:nvPr/>
        </p:nvSpPr>
        <p:spPr bwMode="auto">
          <a:xfrm>
            <a:off x="5148263" y="3129309"/>
            <a:ext cx="1200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Ganglio</a:t>
            </a:r>
          </a:p>
        </p:txBody>
      </p:sp>
      <p:sp>
        <p:nvSpPr>
          <p:cNvPr id="160827" name="Line 59"/>
          <p:cNvSpPr>
            <a:spLocks noChangeShapeType="1"/>
          </p:cNvSpPr>
          <p:nvPr/>
        </p:nvSpPr>
        <p:spPr bwMode="auto">
          <a:xfrm>
            <a:off x="6084888" y="3535709"/>
            <a:ext cx="35877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28" name="Line 60"/>
          <p:cNvSpPr>
            <a:spLocks noChangeShapeType="1"/>
          </p:cNvSpPr>
          <p:nvPr/>
        </p:nvSpPr>
        <p:spPr bwMode="auto">
          <a:xfrm flipV="1">
            <a:off x="6156325" y="4110384"/>
            <a:ext cx="503238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31" name="Text Box 63"/>
          <p:cNvSpPr txBox="1">
            <a:spLocks noChangeArrowheads="1"/>
          </p:cNvSpPr>
          <p:nvPr/>
        </p:nvSpPr>
        <p:spPr bwMode="auto">
          <a:xfrm>
            <a:off x="7092950" y="3243609"/>
            <a:ext cx="10795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32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160832" name="Line 64"/>
          <p:cNvSpPr>
            <a:spLocks noChangeShapeType="1"/>
          </p:cNvSpPr>
          <p:nvPr/>
        </p:nvSpPr>
        <p:spPr bwMode="auto">
          <a:xfrm flipH="1">
            <a:off x="6877050" y="3607147"/>
            <a:ext cx="287338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34" name="Text Box 66"/>
          <p:cNvSpPr txBox="1">
            <a:spLocks noChangeArrowheads="1"/>
          </p:cNvSpPr>
          <p:nvPr/>
        </p:nvSpPr>
        <p:spPr bwMode="auto">
          <a:xfrm>
            <a:off x="5540375" y="2264122"/>
            <a:ext cx="615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SNC</a:t>
            </a:r>
          </a:p>
        </p:txBody>
      </p:sp>
      <p:sp>
        <p:nvSpPr>
          <p:cNvPr id="160835" name="Text Box 67"/>
          <p:cNvSpPr txBox="1">
            <a:spLocks noChangeArrowheads="1"/>
          </p:cNvSpPr>
          <p:nvPr/>
        </p:nvSpPr>
        <p:spPr bwMode="auto">
          <a:xfrm>
            <a:off x="7019925" y="5361334"/>
            <a:ext cx="5492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160836" name="Line 68"/>
          <p:cNvSpPr>
            <a:spLocks noChangeShapeType="1"/>
          </p:cNvSpPr>
          <p:nvPr/>
        </p:nvSpPr>
        <p:spPr bwMode="auto">
          <a:xfrm flipH="1">
            <a:off x="6877050" y="5624859"/>
            <a:ext cx="142875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0837" name="Text Box 69"/>
          <p:cNvSpPr txBox="1">
            <a:spLocks noChangeArrowheads="1"/>
          </p:cNvSpPr>
          <p:nvPr/>
        </p:nvSpPr>
        <p:spPr bwMode="auto">
          <a:xfrm>
            <a:off x="5868988" y="1640234"/>
            <a:ext cx="1752403" cy="400110"/>
          </a:xfrm>
          <a:prstGeom prst="rect">
            <a:avLst/>
          </a:prstGeom>
          <a:solidFill>
            <a:srgbClr val="FC9AD2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Vía simpática</a:t>
            </a:r>
          </a:p>
        </p:txBody>
      </p:sp>
      <p:sp>
        <p:nvSpPr>
          <p:cNvPr id="160839" name="Rectangle 71"/>
          <p:cNvSpPr>
            <a:spLocks noChangeArrowheads="1"/>
          </p:cNvSpPr>
          <p:nvPr/>
        </p:nvSpPr>
        <p:spPr bwMode="auto">
          <a:xfrm>
            <a:off x="755650" y="2814984"/>
            <a:ext cx="7416800" cy="2232025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0840" name="Text Box 72"/>
          <p:cNvSpPr txBox="1">
            <a:spLocks noChangeArrowheads="1"/>
          </p:cNvSpPr>
          <p:nvPr/>
        </p:nvSpPr>
        <p:spPr bwMode="auto">
          <a:xfrm>
            <a:off x="3563938" y="5480397"/>
            <a:ext cx="6731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160841" name="Text Box 73"/>
          <p:cNvSpPr txBox="1">
            <a:spLocks noChangeArrowheads="1"/>
          </p:cNvSpPr>
          <p:nvPr/>
        </p:nvSpPr>
        <p:spPr bwMode="auto">
          <a:xfrm>
            <a:off x="6156325" y="404813"/>
            <a:ext cx="24016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61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0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0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0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0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60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0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0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60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0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0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60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0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60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60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60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60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60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60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60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60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0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0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60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60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0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60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60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60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60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0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0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160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160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160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160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160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60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160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160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160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160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160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160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160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160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160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160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160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160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160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160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2" dur="500"/>
                                        <p:tgtEl>
                                          <p:spTgt spid="160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160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8" dur="500"/>
                                        <p:tgtEl>
                                          <p:spTgt spid="160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 nodeType="clickPar">
                      <p:stCondLst>
                        <p:cond delay="indefinite"/>
                      </p:stCondLst>
                      <p:childTnLst>
                        <p:par>
                          <p:cTn id="1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4" grpId="0" animBg="1"/>
      <p:bldP spid="160778" grpId="0" animBg="1"/>
      <p:bldP spid="160780" grpId="0" animBg="1"/>
      <p:bldP spid="160785" grpId="0" animBg="1"/>
      <p:bldP spid="160786" grpId="0" animBg="1"/>
      <p:bldP spid="160787" grpId="0" animBg="1"/>
      <p:bldP spid="160788" grpId="0" animBg="1"/>
      <p:bldP spid="160789" grpId="0" animBg="1"/>
      <p:bldP spid="160790" grpId="0" animBg="1"/>
      <p:bldP spid="160791" grpId="0" animBg="1"/>
      <p:bldP spid="160792" grpId="0" animBg="1"/>
      <p:bldP spid="160794" grpId="0" animBg="1"/>
      <p:bldP spid="160795" grpId="0"/>
      <p:bldP spid="160796" grpId="0"/>
      <p:bldP spid="160801" grpId="0"/>
      <p:bldP spid="160804" grpId="0"/>
      <p:bldP spid="160805" grpId="0" animBg="1"/>
      <p:bldP spid="160809" grpId="0" animBg="1"/>
      <p:bldP spid="160811" grpId="0" animBg="1"/>
      <p:bldP spid="160816" grpId="0" animBg="1"/>
      <p:bldP spid="160817" grpId="0" animBg="1"/>
      <p:bldP spid="160818" grpId="0" animBg="1"/>
      <p:bldP spid="160819" grpId="0" animBg="1"/>
      <p:bldP spid="160820" grpId="0" animBg="1"/>
      <p:bldP spid="160821" grpId="0" animBg="1"/>
      <p:bldP spid="160822" grpId="0" animBg="1"/>
      <p:bldP spid="160823" grpId="0" animBg="1"/>
      <p:bldP spid="160825" grpId="0"/>
      <p:bldP spid="160826" grpId="0"/>
      <p:bldP spid="160831" grpId="0"/>
      <p:bldP spid="160834" grpId="0"/>
      <p:bldP spid="160835" grpId="0"/>
      <p:bldP spid="160837" grpId="0" animBg="1"/>
      <p:bldP spid="160839" grpId="0" animBg="1"/>
      <p:bldP spid="16084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7" name="Text Box 3"/>
          <p:cNvSpPr txBox="1">
            <a:spLocks noChangeArrowheads="1"/>
          </p:cNvSpPr>
          <p:nvPr/>
        </p:nvSpPr>
        <p:spPr bwMode="auto">
          <a:xfrm>
            <a:off x="519187" y="637738"/>
            <a:ext cx="1912938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 </a:t>
            </a:r>
          </a:p>
          <a:p>
            <a:pPr algn="l"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Canales</a:t>
            </a:r>
          </a:p>
        </p:txBody>
      </p:sp>
      <p:sp>
        <p:nvSpPr>
          <p:cNvPr id="164870" name="Text Box 6"/>
          <p:cNvSpPr txBox="1">
            <a:spLocks noChangeArrowheads="1"/>
          </p:cNvSpPr>
          <p:nvPr/>
        </p:nvSpPr>
        <p:spPr bwMode="auto">
          <a:xfrm>
            <a:off x="1353365" y="2327357"/>
            <a:ext cx="1409700" cy="730250"/>
          </a:xfrm>
          <a:prstGeom prst="rect">
            <a:avLst/>
          </a:prstGeom>
          <a:solidFill>
            <a:srgbClr val="8FC2F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Receptor </a:t>
            </a:r>
          </a:p>
          <a:p>
            <a:pPr algn="l"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Nicotínico</a:t>
            </a:r>
          </a:p>
        </p:txBody>
      </p:sp>
      <p:pic>
        <p:nvPicPr>
          <p:cNvPr id="32772" name="Picture 2" descr="NT 4 H"/>
          <p:cNvPicPr>
            <a:picLocks noChangeAspect="1" noChangeArrowheads="1"/>
          </p:cNvPicPr>
          <p:nvPr/>
        </p:nvPicPr>
        <p:blipFill>
          <a:blip r:embed="rId2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7" r="58835" b="3421"/>
          <a:stretch>
            <a:fillRect/>
          </a:stretch>
        </p:blipFill>
        <p:spPr bwMode="auto">
          <a:xfrm>
            <a:off x="3349625" y="2081361"/>
            <a:ext cx="4537075" cy="40338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4873" name="Rectangle 9"/>
          <p:cNvSpPr>
            <a:spLocks noChangeArrowheads="1"/>
          </p:cNvSpPr>
          <p:nvPr/>
        </p:nvSpPr>
        <p:spPr bwMode="auto">
          <a:xfrm>
            <a:off x="4286250" y="5084763"/>
            <a:ext cx="949325" cy="487362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774" name="Text Box 10"/>
          <p:cNvSpPr txBox="1">
            <a:spLocks noChangeArrowheads="1"/>
          </p:cNvSpPr>
          <p:nvPr/>
        </p:nvSpPr>
        <p:spPr bwMode="auto">
          <a:xfrm>
            <a:off x="3491880" y="2204864"/>
            <a:ext cx="673100" cy="396875"/>
          </a:xfrm>
          <a:prstGeom prst="rect">
            <a:avLst/>
          </a:prstGeom>
          <a:solidFill>
            <a:srgbClr val="DAEB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 dirty="0" err="1">
                <a:solidFill>
                  <a:schemeClr val="accent2"/>
                </a:solidFill>
                <a:effectLst/>
              </a:rPr>
              <a:t>ACh</a:t>
            </a:r>
            <a:endParaRPr lang="es-ES_tradnl" sz="2000" b="1" dirty="0">
              <a:solidFill>
                <a:schemeClr val="accent2"/>
              </a:solidFill>
              <a:effectLst/>
            </a:endParaRPr>
          </a:p>
        </p:txBody>
      </p:sp>
      <p:sp>
        <p:nvSpPr>
          <p:cNvPr id="164876" name="Text Box 12"/>
          <p:cNvSpPr txBox="1">
            <a:spLocks noChangeArrowheads="1"/>
          </p:cNvSpPr>
          <p:nvPr/>
        </p:nvSpPr>
        <p:spPr bwMode="auto">
          <a:xfrm>
            <a:off x="6696993" y="2228354"/>
            <a:ext cx="395287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K</a:t>
            </a:r>
            <a:r>
              <a:rPr lang="es-ES_tradnl" b="1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</p:txBody>
      </p:sp>
      <p:sp>
        <p:nvSpPr>
          <p:cNvPr id="164878" name="Text Box 14"/>
          <p:cNvSpPr txBox="1">
            <a:spLocks noChangeArrowheads="1"/>
          </p:cNvSpPr>
          <p:nvPr/>
        </p:nvSpPr>
        <p:spPr bwMode="auto">
          <a:xfrm>
            <a:off x="5651500" y="5445125"/>
            <a:ext cx="817563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Na</a:t>
            </a:r>
            <a:r>
              <a:rPr lang="es-ES_tradnl" sz="28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</p:txBody>
      </p:sp>
      <p:sp>
        <p:nvSpPr>
          <p:cNvPr id="164880" name="Line 16"/>
          <p:cNvSpPr>
            <a:spLocks noChangeShapeType="1"/>
          </p:cNvSpPr>
          <p:nvPr/>
        </p:nvSpPr>
        <p:spPr bwMode="auto">
          <a:xfrm flipV="1">
            <a:off x="4933950" y="4005263"/>
            <a:ext cx="574675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4881" name="Text Box 17"/>
          <p:cNvSpPr txBox="1">
            <a:spLocks noChangeArrowheads="1"/>
          </p:cNvSpPr>
          <p:nvPr/>
        </p:nvSpPr>
        <p:spPr bwMode="auto">
          <a:xfrm>
            <a:off x="4502150" y="4581525"/>
            <a:ext cx="806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Canal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iónico</a:t>
            </a:r>
          </a:p>
        </p:txBody>
      </p:sp>
      <p:sp>
        <p:nvSpPr>
          <p:cNvPr id="164883" name="Rectangle 19"/>
          <p:cNvSpPr>
            <a:spLocks noChangeArrowheads="1"/>
          </p:cNvSpPr>
          <p:nvPr/>
        </p:nvSpPr>
        <p:spPr bwMode="auto">
          <a:xfrm>
            <a:off x="6662738" y="5373340"/>
            <a:ext cx="576262" cy="215900"/>
          </a:xfrm>
          <a:prstGeom prst="rect">
            <a:avLst/>
          </a:prstGeom>
          <a:solidFill>
            <a:srgbClr val="D3D5C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4885" name="Text Box 21"/>
          <p:cNvSpPr txBox="1">
            <a:spLocks noChangeArrowheads="1"/>
          </p:cNvSpPr>
          <p:nvPr/>
        </p:nvSpPr>
        <p:spPr bwMode="auto">
          <a:xfrm>
            <a:off x="1187624" y="3108325"/>
            <a:ext cx="174118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Entrada neta</a:t>
            </a:r>
          </a:p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 q+</a:t>
            </a:r>
          </a:p>
        </p:txBody>
      </p:sp>
      <p:sp>
        <p:nvSpPr>
          <p:cNvPr id="164887" name="Text Box 23"/>
          <p:cNvSpPr txBox="1">
            <a:spLocks noChangeArrowheads="1"/>
          </p:cNvSpPr>
          <p:nvPr/>
        </p:nvSpPr>
        <p:spPr bwMode="auto">
          <a:xfrm>
            <a:off x="2603063" y="743194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4889" name="Text Box 25"/>
          <p:cNvSpPr txBox="1">
            <a:spLocks noChangeArrowheads="1"/>
          </p:cNvSpPr>
          <p:nvPr/>
        </p:nvSpPr>
        <p:spPr bwMode="auto">
          <a:xfrm>
            <a:off x="1475656" y="4932457"/>
            <a:ext cx="1162498" cy="584775"/>
          </a:xfrm>
          <a:prstGeom prst="rect">
            <a:avLst/>
          </a:prstGeom>
          <a:solidFill>
            <a:srgbClr val="9797DD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3200" b="1" dirty="0">
                <a:solidFill>
                  <a:srgbClr val="CC0000"/>
                </a:solidFill>
                <a:effectLst/>
              </a:rPr>
              <a:t>PPSE</a:t>
            </a:r>
          </a:p>
        </p:txBody>
      </p:sp>
      <p:sp>
        <p:nvSpPr>
          <p:cNvPr id="164890" name="Text Box 26"/>
          <p:cNvSpPr txBox="1">
            <a:spLocks noChangeArrowheads="1"/>
          </p:cNvSpPr>
          <p:nvPr/>
        </p:nvSpPr>
        <p:spPr bwMode="auto">
          <a:xfrm>
            <a:off x="6156325" y="478413"/>
            <a:ext cx="24016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164894" name="Freeform 30"/>
          <p:cNvSpPr>
            <a:spLocks/>
          </p:cNvSpPr>
          <p:nvPr/>
        </p:nvSpPr>
        <p:spPr bwMode="auto">
          <a:xfrm>
            <a:off x="5929313" y="2205038"/>
            <a:ext cx="730250" cy="3024187"/>
          </a:xfrm>
          <a:custGeom>
            <a:avLst/>
            <a:gdLst>
              <a:gd name="T0" fmla="*/ 460 w 460"/>
              <a:gd name="T1" fmla="*/ 1905 h 1905"/>
              <a:gd name="T2" fmla="*/ 234 w 460"/>
              <a:gd name="T3" fmla="*/ 1542 h 1905"/>
              <a:gd name="T4" fmla="*/ 143 w 460"/>
              <a:gd name="T5" fmla="*/ 1315 h 1905"/>
              <a:gd name="T6" fmla="*/ 52 w 460"/>
              <a:gd name="T7" fmla="*/ 1043 h 1905"/>
              <a:gd name="T8" fmla="*/ 7 w 460"/>
              <a:gd name="T9" fmla="*/ 680 h 1905"/>
              <a:gd name="T10" fmla="*/ 7 w 460"/>
              <a:gd name="T11" fmla="*/ 453 h 1905"/>
              <a:gd name="T12" fmla="*/ 7 w 460"/>
              <a:gd name="T13" fmla="*/ 227 h 1905"/>
              <a:gd name="T14" fmla="*/ 52 w 460"/>
              <a:gd name="T15" fmla="*/ 0 h 1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0" h="1905">
                <a:moveTo>
                  <a:pt x="460" y="1905"/>
                </a:moveTo>
                <a:cubicBezTo>
                  <a:pt x="373" y="1772"/>
                  <a:pt x="287" y="1640"/>
                  <a:pt x="234" y="1542"/>
                </a:cubicBezTo>
                <a:cubicBezTo>
                  <a:pt x="181" y="1444"/>
                  <a:pt x="173" y="1398"/>
                  <a:pt x="143" y="1315"/>
                </a:cubicBezTo>
                <a:cubicBezTo>
                  <a:pt x="113" y="1232"/>
                  <a:pt x="75" y="1149"/>
                  <a:pt x="52" y="1043"/>
                </a:cubicBezTo>
                <a:cubicBezTo>
                  <a:pt x="29" y="937"/>
                  <a:pt x="14" y="778"/>
                  <a:pt x="7" y="680"/>
                </a:cubicBezTo>
                <a:cubicBezTo>
                  <a:pt x="0" y="582"/>
                  <a:pt x="7" y="528"/>
                  <a:pt x="7" y="453"/>
                </a:cubicBezTo>
                <a:cubicBezTo>
                  <a:pt x="7" y="378"/>
                  <a:pt x="0" y="302"/>
                  <a:pt x="7" y="227"/>
                </a:cubicBezTo>
                <a:cubicBezTo>
                  <a:pt x="14" y="152"/>
                  <a:pt x="45" y="38"/>
                  <a:pt x="52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4895" name="Freeform 31"/>
          <p:cNvSpPr>
            <a:spLocks/>
          </p:cNvSpPr>
          <p:nvPr/>
        </p:nvSpPr>
        <p:spPr bwMode="auto">
          <a:xfrm>
            <a:off x="5076825" y="2420938"/>
            <a:ext cx="887413" cy="2952750"/>
          </a:xfrm>
          <a:custGeom>
            <a:avLst/>
            <a:gdLst>
              <a:gd name="T0" fmla="*/ 0 w 559"/>
              <a:gd name="T1" fmla="*/ 0 h 1860"/>
              <a:gd name="T2" fmla="*/ 136 w 559"/>
              <a:gd name="T3" fmla="*/ 181 h 1860"/>
              <a:gd name="T4" fmla="*/ 317 w 559"/>
              <a:gd name="T5" fmla="*/ 544 h 1860"/>
              <a:gd name="T6" fmla="*/ 453 w 559"/>
              <a:gd name="T7" fmla="*/ 953 h 1860"/>
              <a:gd name="T8" fmla="*/ 544 w 559"/>
              <a:gd name="T9" fmla="*/ 1361 h 1860"/>
              <a:gd name="T10" fmla="*/ 544 w 559"/>
              <a:gd name="T11" fmla="*/ 1860 h 1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9" h="1860">
                <a:moveTo>
                  <a:pt x="0" y="0"/>
                </a:moveTo>
                <a:cubicBezTo>
                  <a:pt x="41" y="45"/>
                  <a:pt x="83" y="90"/>
                  <a:pt x="136" y="181"/>
                </a:cubicBezTo>
                <a:cubicBezTo>
                  <a:pt x="189" y="272"/>
                  <a:pt x="264" y="415"/>
                  <a:pt x="317" y="544"/>
                </a:cubicBezTo>
                <a:cubicBezTo>
                  <a:pt x="370" y="673"/>
                  <a:pt x="415" y="817"/>
                  <a:pt x="453" y="953"/>
                </a:cubicBezTo>
                <a:cubicBezTo>
                  <a:pt x="491" y="1089"/>
                  <a:pt x="529" y="1210"/>
                  <a:pt x="544" y="1361"/>
                </a:cubicBezTo>
                <a:cubicBezTo>
                  <a:pt x="559" y="1512"/>
                  <a:pt x="551" y="1686"/>
                  <a:pt x="544" y="1860"/>
                </a:cubicBezTo>
              </a:path>
            </a:pathLst>
          </a:custGeom>
          <a:noFill/>
          <a:ln w="92075" cmpd="sng">
            <a:solidFill>
              <a:srgbClr val="800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4897" name="Oval 33"/>
          <p:cNvSpPr>
            <a:spLocks noChangeArrowheads="1"/>
          </p:cNvSpPr>
          <p:nvPr/>
        </p:nvSpPr>
        <p:spPr bwMode="auto">
          <a:xfrm>
            <a:off x="4859338" y="3068067"/>
            <a:ext cx="433387" cy="2889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64898" name="Oval 34"/>
          <p:cNvSpPr>
            <a:spLocks noChangeArrowheads="1"/>
          </p:cNvSpPr>
          <p:nvPr/>
        </p:nvSpPr>
        <p:spPr bwMode="auto">
          <a:xfrm>
            <a:off x="6012160" y="2780928"/>
            <a:ext cx="433387" cy="2889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4" name="3 Conector recto de flecha"/>
          <p:cNvCxnSpPr/>
          <p:nvPr/>
        </p:nvCxnSpPr>
        <p:spPr bwMode="auto">
          <a:xfrm>
            <a:off x="2051720" y="3766919"/>
            <a:ext cx="0" cy="126855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164888" name="Text Box 24"/>
          <p:cNvSpPr txBox="1">
            <a:spLocks noChangeArrowheads="1"/>
          </p:cNvSpPr>
          <p:nvPr/>
        </p:nvSpPr>
        <p:spPr bwMode="auto">
          <a:xfrm>
            <a:off x="862511" y="4098280"/>
            <a:ext cx="2419252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Despolarización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648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648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64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4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164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164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5" dur="500"/>
                                        <p:tgtEl>
                                          <p:spTgt spid="164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76" grpId="0" animBg="1"/>
      <p:bldP spid="164878" grpId="0" animBg="1"/>
      <p:bldP spid="164885" grpId="0"/>
      <p:bldP spid="164889" grpId="0" animBg="1"/>
      <p:bldP spid="164897" grpId="0" animBg="1"/>
      <p:bldP spid="164897" grpId="1" animBg="1"/>
      <p:bldP spid="164898" grpId="0" animBg="1"/>
      <p:bldP spid="164898" grpId="1" animBg="1"/>
      <p:bldP spid="16488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S23203-002-f008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75" y="847725"/>
            <a:ext cx="7105650" cy="516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3851275" y="908050"/>
            <a:ext cx="13684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3867150" y="476250"/>
            <a:ext cx="140970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Receptor </a:t>
            </a: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Nicotínico</a:t>
            </a:r>
          </a:p>
        </p:txBody>
      </p:sp>
      <p:sp>
        <p:nvSpPr>
          <p:cNvPr id="115719" name="Rectangle 7"/>
          <p:cNvSpPr>
            <a:spLocks noChangeArrowheads="1"/>
          </p:cNvSpPr>
          <p:nvPr/>
        </p:nvSpPr>
        <p:spPr bwMode="auto">
          <a:xfrm>
            <a:off x="2411413" y="5373688"/>
            <a:ext cx="10080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5720" name="Rectangle 8"/>
          <p:cNvSpPr>
            <a:spLocks noChangeArrowheads="1"/>
          </p:cNvSpPr>
          <p:nvPr/>
        </p:nvSpPr>
        <p:spPr bwMode="auto">
          <a:xfrm>
            <a:off x="5867400" y="5373688"/>
            <a:ext cx="7921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5721" name="Text Box 9"/>
          <p:cNvSpPr txBox="1">
            <a:spLocks noChangeArrowheads="1"/>
          </p:cNvSpPr>
          <p:nvPr/>
        </p:nvSpPr>
        <p:spPr bwMode="auto">
          <a:xfrm>
            <a:off x="2124075" y="5084763"/>
            <a:ext cx="1549400" cy="3460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Canal cerrado</a:t>
            </a:r>
          </a:p>
        </p:txBody>
      </p:sp>
      <p:sp>
        <p:nvSpPr>
          <p:cNvPr id="115722" name="Text Box 10"/>
          <p:cNvSpPr txBox="1">
            <a:spLocks noChangeArrowheads="1"/>
          </p:cNvSpPr>
          <p:nvPr/>
        </p:nvSpPr>
        <p:spPr bwMode="auto">
          <a:xfrm>
            <a:off x="5364088" y="5373688"/>
            <a:ext cx="1832553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Canal abierto</a:t>
            </a:r>
          </a:p>
        </p:txBody>
      </p:sp>
      <p:sp>
        <p:nvSpPr>
          <p:cNvPr id="115723" name="Rectangle 11"/>
          <p:cNvSpPr>
            <a:spLocks noChangeArrowheads="1"/>
          </p:cNvSpPr>
          <p:nvPr/>
        </p:nvSpPr>
        <p:spPr bwMode="auto">
          <a:xfrm>
            <a:off x="1908175" y="1557338"/>
            <a:ext cx="360363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5724" name="Rectangle 12"/>
          <p:cNvSpPr>
            <a:spLocks noChangeArrowheads="1"/>
          </p:cNvSpPr>
          <p:nvPr/>
        </p:nvSpPr>
        <p:spPr bwMode="auto">
          <a:xfrm>
            <a:off x="3563938" y="1557338"/>
            <a:ext cx="4318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5725" name="Rectangle 13"/>
          <p:cNvSpPr>
            <a:spLocks noChangeArrowheads="1"/>
          </p:cNvSpPr>
          <p:nvPr/>
        </p:nvSpPr>
        <p:spPr bwMode="auto">
          <a:xfrm>
            <a:off x="5292725" y="1628775"/>
            <a:ext cx="35877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5726" name="Rectangle 14"/>
          <p:cNvSpPr>
            <a:spLocks noChangeArrowheads="1"/>
          </p:cNvSpPr>
          <p:nvPr/>
        </p:nvSpPr>
        <p:spPr bwMode="auto">
          <a:xfrm>
            <a:off x="6877050" y="1628775"/>
            <a:ext cx="3587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5727" name="Text Box 15"/>
          <p:cNvSpPr txBox="1">
            <a:spLocks noChangeArrowheads="1"/>
          </p:cNvSpPr>
          <p:nvPr/>
        </p:nvSpPr>
        <p:spPr bwMode="auto">
          <a:xfrm>
            <a:off x="1835150" y="1412875"/>
            <a:ext cx="576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115728" name="Text Box 16"/>
          <p:cNvSpPr txBox="1">
            <a:spLocks noChangeArrowheads="1"/>
          </p:cNvSpPr>
          <p:nvPr/>
        </p:nvSpPr>
        <p:spPr bwMode="auto">
          <a:xfrm>
            <a:off x="3635375" y="1412875"/>
            <a:ext cx="576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115729" name="Text Box 17"/>
          <p:cNvSpPr txBox="1">
            <a:spLocks noChangeArrowheads="1"/>
          </p:cNvSpPr>
          <p:nvPr/>
        </p:nvSpPr>
        <p:spPr bwMode="auto">
          <a:xfrm>
            <a:off x="5292725" y="1652588"/>
            <a:ext cx="576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115730" name="Text Box 18"/>
          <p:cNvSpPr txBox="1">
            <a:spLocks noChangeArrowheads="1"/>
          </p:cNvSpPr>
          <p:nvPr/>
        </p:nvSpPr>
        <p:spPr bwMode="auto">
          <a:xfrm>
            <a:off x="6804025" y="1652588"/>
            <a:ext cx="576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115731" name="Rectangle 19"/>
          <p:cNvSpPr>
            <a:spLocks noChangeArrowheads="1"/>
          </p:cNvSpPr>
          <p:nvPr/>
        </p:nvSpPr>
        <p:spPr bwMode="auto">
          <a:xfrm>
            <a:off x="6443663" y="5157788"/>
            <a:ext cx="144462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5732" name="Text Box 20"/>
          <p:cNvSpPr txBox="1">
            <a:spLocks noChangeArrowheads="1"/>
          </p:cNvSpPr>
          <p:nvPr/>
        </p:nvSpPr>
        <p:spPr bwMode="auto">
          <a:xfrm>
            <a:off x="6372225" y="4868863"/>
            <a:ext cx="393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115734" name="Rectangle 22"/>
          <p:cNvSpPr>
            <a:spLocks noChangeArrowheads="1"/>
          </p:cNvSpPr>
          <p:nvPr/>
        </p:nvSpPr>
        <p:spPr bwMode="auto">
          <a:xfrm>
            <a:off x="1116013" y="1268413"/>
            <a:ext cx="71913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5735" name="Rectangle 23"/>
          <p:cNvSpPr>
            <a:spLocks noChangeArrowheads="1"/>
          </p:cNvSpPr>
          <p:nvPr/>
        </p:nvSpPr>
        <p:spPr bwMode="auto">
          <a:xfrm>
            <a:off x="1116013" y="5373688"/>
            <a:ext cx="7921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5737" name="Text Box 25"/>
          <p:cNvSpPr txBox="1">
            <a:spLocks noChangeArrowheads="1"/>
          </p:cNvSpPr>
          <p:nvPr/>
        </p:nvSpPr>
        <p:spPr bwMode="auto">
          <a:xfrm>
            <a:off x="1042988" y="5373688"/>
            <a:ext cx="968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Interior</a:t>
            </a:r>
          </a:p>
        </p:txBody>
      </p:sp>
      <p:sp>
        <p:nvSpPr>
          <p:cNvPr id="115738" name="Text Box 26"/>
          <p:cNvSpPr txBox="1">
            <a:spLocks noChangeArrowheads="1"/>
          </p:cNvSpPr>
          <p:nvPr/>
        </p:nvSpPr>
        <p:spPr bwMode="auto">
          <a:xfrm>
            <a:off x="1042988" y="908050"/>
            <a:ext cx="9985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Exterior</a:t>
            </a:r>
          </a:p>
        </p:txBody>
      </p:sp>
      <p:sp>
        <p:nvSpPr>
          <p:cNvPr id="115739" name="Rectangle 27"/>
          <p:cNvSpPr>
            <a:spLocks noChangeArrowheads="1"/>
          </p:cNvSpPr>
          <p:nvPr/>
        </p:nvSpPr>
        <p:spPr bwMode="auto">
          <a:xfrm>
            <a:off x="6443663" y="1196975"/>
            <a:ext cx="3603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5740" name="Text Box 28"/>
          <p:cNvSpPr txBox="1">
            <a:spLocks noChangeArrowheads="1"/>
          </p:cNvSpPr>
          <p:nvPr/>
        </p:nvSpPr>
        <p:spPr bwMode="auto">
          <a:xfrm>
            <a:off x="6443663" y="1125538"/>
            <a:ext cx="5476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n-US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115744" name="Text Box 32"/>
          <p:cNvSpPr txBox="1">
            <a:spLocks noChangeArrowheads="1"/>
          </p:cNvSpPr>
          <p:nvPr/>
        </p:nvSpPr>
        <p:spPr bwMode="auto">
          <a:xfrm>
            <a:off x="539750" y="476250"/>
            <a:ext cx="1912938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 </a:t>
            </a:r>
          </a:p>
          <a:p>
            <a:pPr algn="l"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Canales</a:t>
            </a:r>
          </a:p>
        </p:txBody>
      </p:sp>
      <p:sp>
        <p:nvSpPr>
          <p:cNvPr id="115745" name="Text Box 33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21" grpId="0" animBg="1"/>
      <p:bldP spid="11572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9" name="Oval 3"/>
          <p:cNvSpPr>
            <a:spLocks noChangeArrowheads="1"/>
          </p:cNvSpPr>
          <p:nvPr/>
        </p:nvSpPr>
        <p:spPr bwMode="auto">
          <a:xfrm>
            <a:off x="2735263" y="1266825"/>
            <a:ext cx="288925" cy="21590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40" name="Line 4"/>
          <p:cNvSpPr>
            <a:spLocks noChangeShapeType="1"/>
          </p:cNvSpPr>
          <p:nvPr/>
        </p:nvSpPr>
        <p:spPr bwMode="auto">
          <a:xfrm>
            <a:off x="2879725" y="1482725"/>
            <a:ext cx="0" cy="11509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41" name="Line 5"/>
          <p:cNvSpPr>
            <a:spLocks noChangeShapeType="1"/>
          </p:cNvSpPr>
          <p:nvPr/>
        </p:nvSpPr>
        <p:spPr bwMode="auto">
          <a:xfrm flipH="1">
            <a:off x="2808288" y="2633663"/>
            <a:ext cx="71437" cy="2174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42" name="Line 6"/>
          <p:cNvSpPr>
            <a:spLocks noChangeShapeType="1"/>
          </p:cNvSpPr>
          <p:nvPr/>
        </p:nvSpPr>
        <p:spPr bwMode="auto">
          <a:xfrm>
            <a:off x="2879725" y="2633663"/>
            <a:ext cx="71438" cy="2174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43" name="Oval 7"/>
          <p:cNvSpPr>
            <a:spLocks noChangeArrowheads="1"/>
          </p:cNvSpPr>
          <p:nvPr/>
        </p:nvSpPr>
        <p:spPr bwMode="auto">
          <a:xfrm>
            <a:off x="2735263" y="3067050"/>
            <a:ext cx="288925" cy="287338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44" name="Line 8"/>
          <p:cNvSpPr>
            <a:spLocks noChangeShapeType="1"/>
          </p:cNvSpPr>
          <p:nvPr/>
        </p:nvSpPr>
        <p:spPr bwMode="auto">
          <a:xfrm>
            <a:off x="2879725" y="3354388"/>
            <a:ext cx="0" cy="10810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45" name="Oval 9"/>
          <p:cNvSpPr>
            <a:spLocks noChangeArrowheads="1"/>
          </p:cNvSpPr>
          <p:nvPr/>
        </p:nvSpPr>
        <p:spPr bwMode="auto">
          <a:xfrm>
            <a:off x="2411413" y="2565400"/>
            <a:ext cx="865187" cy="935038"/>
          </a:xfrm>
          <a:prstGeom prst="ellips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ED6E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46" name="Line 10"/>
          <p:cNvSpPr>
            <a:spLocks noChangeShapeType="1"/>
          </p:cNvSpPr>
          <p:nvPr/>
        </p:nvSpPr>
        <p:spPr bwMode="auto">
          <a:xfrm flipH="1">
            <a:off x="2808288" y="4433888"/>
            <a:ext cx="71437" cy="2174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47" name="Line 11"/>
          <p:cNvSpPr>
            <a:spLocks noChangeShapeType="1"/>
          </p:cNvSpPr>
          <p:nvPr/>
        </p:nvSpPr>
        <p:spPr bwMode="auto">
          <a:xfrm>
            <a:off x="2879725" y="4433888"/>
            <a:ext cx="71438" cy="2174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48" name="Oval 12"/>
          <p:cNvSpPr>
            <a:spLocks noChangeArrowheads="1"/>
          </p:cNvSpPr>
          <p:nvPr/>
        </p:nvSpPr>
        <p:spPr bwMode="auto">
          <a:xfrm>
            <a:off x="1692275" y="5013325"/>
            <a:ext cx="2376488" cy="10080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49" name="Rectangle 13"/>
          <p:cNvSpPr>
            <a:spLocks noChangeArrowheads="1"/>
          </p:cNvSpPr>
          <p:nvPr/>
        </p:nvSpPr>
        <p:spPr bwMode="auto">
          <a:xfrm>
            <a:off x="2722563" y="4797152"/>
            <a:ext cx="265112" cy="266700"/>
          </a:xfrm>
          <a:prstGeom prst="rect">
            <a:avLst/>
          </a:prstGeom>
          <a:solidFill>
            <a:srgbClr val="8FC2F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50" name="Rectangle 14"/>
          <p:cNvSpPr>
            <a:spLocks noChangeArrowheads="1"/>
          </p:cNvSpPr>
          <p:nvPr/>
        </p:nvSpPr>
        <p:spPr bwMode="auto">
          <a:xfrm>
            <a:off x="2771775" y="2995613"/>
            <a:ext cx="215900" cy="73025"/>
          </a:xfrm>
          <a:prstGeom prst="rect">
            <a:avLst/>
          </a:prstGeom>
          <a:solidFill>
            <a:srgbClr val="732D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51" name="Oval 15"/>
          <p:cNvSpPr>
            <a:spLocks noChangeArrowheads="1"/>
          </p:cNvSpPr>
          <p:nvPr/>
        </p:nvSpPr>
        <p:spPr bwMode="auto">
          <a:xfrm>
            <a:off x="2843213" y="2924175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52" name="Oval 16"/>
          <p:cNvSpPr>
            <a:spLocks noChangeArrowheads="1"/>
          </p:cNvSpPr>
          <p:nvPr/>
        </p:nvSpPr>
        <p:spPr bwMode="auto">
          <a:xfrm>
            <a:off x="2987675" y="2924175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53" name="Oval 17"/>
          <p:cNvSpPr>
            <a:spLocks noChangeArrowheads="1"/>
          </p:cNvSpPr>
          <p:nvPr/>
        </p:nvSpPr>
        <p:spPr bwMode="auto">
          <a:xfrm>
            <a:off x="2700338" y="2851150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54" name="Oval 18"/>
          <p:cNvSpPr>
            <a:spLocks noChangeArrowheads="1"/>
          </p:cNvSpPr>
          <p:nvPr/>
        </p:nvSpPr>
        <p:spPr bwMode="auto">
          <a:xfrm>
            <a:off x="2987675" y="4651375"/>
            <a:ext cx="71438" cy="71438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55" name="Oval 19"/>
          <p:cNvSpPr>
            <a:spLocks noChangeArrowheads="1"/>
          </p:cNvSpPr>
          <p:nvPr/>
        </p:nvSpPr>
        <p:spPr bwMode="auto">
          <a:xfrm>
            <a:off x="2843213" y="4651375"/>
            <a:ext cx="71437" cy="71438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56" name="Oval 20"/>
          <p:cNvSpPr>
            <a:spLocks noChangeArrowheads="1"/>
          </p:cNvSpPr>
          <p:nvPr/>
        </p:nvSpPr>
        <p:spPr bwMode="auto">
          <a:xfrm>
            <a:off x="2771775" y="4724400"/>
            <a:ext cx="71438" cy="71438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57" name="Rectangle 21"/>
          <p:cNvSpPr>
            <a:spLocks noChangeArrowheads="1"/>
          </p:cNvSpPr>
          <p:nvPr/>
        </p:nvSpPr>
        <p:spPr bwMode="auto">
          <a:xfrm>
            <a:off x="2339975" y="1149350"/>
            <a:ext cx="1079500" cy="549275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58" name="Text Box 22"/>
          <p:cNvSpPr txBox="1">
            <a:spLocks noChangeArrowheads="1"/>
          </p:cNvSpPr>
          <p:nvPr/>
        </p:nvSpPr>
        <p:spPr bwMode="auto">
          <a:xfrm>
            <a:off x="1979613" y="5084763"/>
            <a:ext cx="22320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Efectores:</a:t>
            </a: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Músculo involuntario</a:t>
            </a: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Glándulas</a:t>
            </a:r>
          </a:p>
        </p:txBody>
      </p:sp>
      <p:sp>
        <p:nvSpPr>
          <p:cNvPr id="270359" name="Text Box 23"/>
          <p:cNvSpPr txBox="1">
            <a:spLocks noChangeArrowheads="1"/>
          </p:cNvSpPr>
          <p:nvPr/>
        </p:nvSpPr>
        <p:spPr bwMode="auto">
          <a:xfrm>
            <a:off x="1763688" y="620713"/>
            <a:ext cx="2372765" cy="400110"/>
          </a:xfrm>
          <a:prstGeom prst="rect">
            <a:avLst/>
          </a:prstGeom>
          <a:solidFill>
            <a:srgbClr val="8FC2F1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Vía parasimpática</a:t>
            </a:r>
          </a:p>
        </p:txBody>
      </p:sp>
      <p:sp>
        <p:nvSpPr>
          <p:cNvPr id="270360" name="Text Box 24"/>
          <p:cNvSpPr txBox="1">
            <a:spLocks noChangeArrowheads="1"/>
          </p:cNvSpPr>
          <p:nvPr/>
        </p:nvSpPr>
        <p:spPr bwMode="auto">
          <a:xfrm>
            <a:off x="1042988" y="3092450"/>
            <a:ext cx="1393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R. nicotínico</a:t>
            </a:r>
          </a:p>
        </p:txBody>
      </p:sp>
      <p:sp>
        <p:nvSpPr>
          <p:cNvPr id="270361" name="Text Box 25"/>
          <p:cNvSpPr txBox="1">
            <a:spLocks noChangeArrowheads="1"/>
          </p:cNvSpPr>
          <p:nvPr/>
        </p:nvSpPr>
        <p:spPr bwMode="auto">
          <a:xfrm>
            <a:off x="1547813" y="2203450"/>
            <a:ext cx="8604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Ganglio</a:t>
            </a:r>
          </a:p>
        </p:txBody>
      </p:sp>
      <p:sp>
        <p:nvSpPr>
          <p:cNvPr id="270362" name="Line 26"/>
          <p:cNvSpPr>
            <a:spLocks noChangeShapeType="1"/>
          </p:cNvSpPr>
          <p:nvPr/>
        </p:nvSpPr>
        <p:spPr bwMode="auto">
          <a:xfrm>
            <a:off x="2268538" y="2492375"/>
            <a:ext cx="35877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63" name="Line 27"/>
          <p:cNvSpPr>
            <a:spLocks noChangeShapeType="1"/>
          </p:cNvSpPr>
          <p:nvPr/>
        </p:nvSpPr>
        <p:spPr bwMode="auto">
          <a:xfrm flipV="1">
            <a:off x="2339975" y="3067050"/>
            <a:ext cx="503238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64" name="Text Box 28"/>
          <p:cNvSpPr txBox="1">
            <a:spLocks noChangeArrowheads="1"/>
          </p:cNvSpPr>
          <p:nvPr/>
        </p:nvSpPr>
        <p:spPr bwMode="auto">
          <a:xfrm>
            <a:off x="250825" y="4627984"/>
            <a:ext cx="2308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R. muscarínico</a:t>
            </a:r>
          </a:p>
        </p:txBody>
      </p:sp>
      <p:sp>
        <p:nvSpPr>
          <p:cNvPr id="270365" name="Line 29"/>
          <p:cNvSpPr>
            <a:spLocks noChangeShapeType="1"/>
          </p:cNvSpPr>
          <p:nvPr/>
        </p:nvSpPr>
        <p:spPr bwMode="auto">
          <a:xfrm>
            <a:off x="2411413" y="4941168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66" name="Text Box 30"/>
          <p:cNvSpPr txBox="1">
            <a:spLocks noChangeArrowheads="1"/>
          </p:cNvSpPr>
          <p:nvPr/>
        </p:nvSpPr>
        <p:spPr bwMode="auto">
          <a:xfrm>
            <a:off x="3348038" y="3476625"/>
            <a:ext cx="771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270367" name="Line 31"/>
          <p:cNvSpPr>
            <a:spLocks noChangeShapeType="1"/>
          </p:cNvSpPr>
          <p:nvPr/>
        </p:nvSpPr>
        <p:spPr bwMode="auto">
          <a:xfrm flipH="1" flipV="1">
            <a:off x="3060700" y="2995613"/>
            <a:ext cx="430213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68" name="Line 32"/>
          <p:cNvSpPr>
            <a:spLocks noChangeShapeType="1"/>
          </p:cNvSpPr>
          <p:nvPr/>
        </p:nvSpPr>
        <p:spPr bwMode="auto">
          <a:xfrm flipH="1">
            <a:off x="3060700" y="3859213"/>
            <a:ext cx="43180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69" name="Text Box 33"/>
          <p:cNvSpPr txBox="1">
            <a:spLocks noChangeArrowheads="1"/>
          </p:cNvSpPr>
          <p:nvPr/>
        </p:nvSpPr>
        <p:spPr bwMode="auto">
          <a:xfrm>
            <a:off x="1724025" y="1220788"/>
            <a:ext cx="615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SNC</a:t>
            </a:r>
          </a:p>
        </p:txBody>
      </p:sp>
      <p:sp>
        <p:nvSpPr>
          <p:cNvPr id="270370" name="Oval 34"/>
          <p:cNvSpPr>
            <a:spLocks noChangeArrowheads="1"/>
          </p:cNvSpPr>
          <p:nvPr/>
        </p:nvSpPr>
        <p:spPr bwMode="auto">
          <a:xfrm>
            <a:off x="6191250" y="1266825"/>
            <a:ext cx="288925" cy="215900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71" name="Line 35"/>
          <p:cNvSpPr>
            <a:spLocks noChangeShapeType="1"/>
          </p:cNvSpPr>
          <p:nvPr/>
        </p:nvSpPr>
        <p:spPr bwMode="auto">
          <a:xfrm>
            <a:off x="6335713" y="1482725"/>
            <a:ext cx="0" cy="1150938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72" name="Line 36"/>
          <p:cNvSpPr>
            <a:spLocks noChangeShapeType="1"/>
          </p:cNvSpPr>
          <p:nvPr/>
        </p:nvSpPr>
        <p:spPr bwMode="auto">
          <a:xfrm flipH="1">
            <a:off x="6264275" y="2633663"/>
            <a:ext cx="71438" cy="2174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73" name="Line 37"/>
          <p:cNvSpPr>
            <a:spLocks noChangeShapeType="1"/>
          </p:cNvSpPr>
          <p:nvPr/>
        </p:nvSpPr>
        <p:spPr bwMode="auto">
          <a:xfrm>
            <a:off x="6335713" y="2633663"/>
            <a:ext cx="71437" cy="2174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74" name="Oval 38"/>
          <p:cNvSpPr>
            <a:spLocks noChangeArrowheads="1"/>
          </p:cNvSpPr>
          <p:nvPr/>
        </p:nvSpPr>
        <p:spPr bwMode="auto">
          <a:xfrm>
            <a:off x="6191250" y="3067050"/>
            <a:ext cx="288925" cy="287338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75" name="Line 39"/>
          <p:cNvSpPr>
            <a:spLocks noChangeShapeType="1"/>
          </p:cNvSpPr>
          <p:nvPr/>
        </p:nvSpPr>
        <p:spPr bwMode="auto">
          <a:xfrm>
            <a:off x="6335713" y="3354388"/>
            <a:ext cx="0" cy="10810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76" name="Oval 40"/>
          <p:cNvSpPr>
            <a:spLocks noChangeArrowheads="1"/>
          </p:cNvSpPr>
          <p:nvPr/>
        </p:nvSpPr>
        <p:spPr bwMode="auto">
          <a:xfrm>
            <a:off x="5867400" y="2565400"/>
            <a:ext cx="865188" cy="935038"/>
          </a:xfrm>
          <a:prstGeom prst="ellips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ED6E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77" name="Line 41"/>
          <p:cNvSpPr>
            <a:spLocks noChangeShapeType="1"/>
          </p:cNvSpPr>
          <p:nvPr/>
        </p:nvSpPr>
        <p:spPr bwMode="auto">
          <a:xfrm flipH="1">
            <a:off x="6264275" y="4433888"/>
            <a:ext cx="71438" cy="2174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78" name="Line 42"/>
          <p:cNvSpPr>
            <a:spLocks noChangeShapeType="1"/>
          </p:cNvSpPr>
          <p:nvPr/>
        </p:nvSpPr>
        <p:spPr bwMode="auto">
          <a:xfrm>
            <a:off x="6335713" y="4433888"/>
            <a:ext cx="71437" cy="2174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79" name="Oval 43"/>
          <p:cNvSpPr>
            <a:spLocks noChangeArrowheads="1"/>
          </p:cNvSpPr>
          <p:nvPr/>
        </p:nvSpPr>
        <p:spPr bwMode="auto">
          <a:xfrm>
            <a:off x="5364163" y="4940300"/>
            <a:ext cx="2303462" cy="10810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80" name="Rectangle 44"/>
          <p:cNvSpPr>
            <a:spLocks noChangeArrowheads="1"/>
          </p:cNvSpPr>
          <p:nvPr/>
        </p:nvSpPr>
        <p:spPr bwMode="auto">
          <a:xfrm>
            <a:off x="6178550" y="4795838"/>
            <a:ext cx="265113" cy="266700"/>
          </a:xfrm>
          <a:prstGeom prst="rect">
            <a:avLst/>
          </a:prstGeom>
          <a:solidFill>
            <a:srgbClr val="FC9AD2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81" name="Rectangle 45"/>
          <p:cNvSpPr>
            <a:spLocks noChangeArrowheads="1"/>
          </p:cNvSpPr>
          <p:nvPr/>
        </p:nvSpPr>
        <p:spPr bwMode="auto">
          <a:xfrm>
            <a:off x="6227763" y="2995613"/>
            <a:ext cx="215900" cy="73025"/>
          </a:xfrm>
          <a:prstGeom prst="rect">
            <a:avLst/>
          </a:prstGeom>
          <a:solidFill>
            <a:srgbClr val="732D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82" name="Oval 46"/>
          <p:cNvSpPr>
            <a:spLocks noChangeArrowheads="1"/>
          </p:cNvSpPr>
          <p:nvPr/>
        </p:nvSpPr>
        <p:spPr bwMode="auto">
          <a:xfrm>
            <a:off x="6299200" y="2924175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83" name="Oval 47"/>
          <p:cNvSpPr>
            <a:spLocks noChangeArrowheads="1"/>
          </p:cNvSpPr>
          <p:nvPr/>
        </p:nvSpPr>
        <p:spPr bwMode="auto">
          <a:xfrm>
            <a:off x="6443663" y="2924175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84" name="Oval 48"/>
          <p:cNvSpPr>
            <a:spLocks noChangeArrowheads="1"/>
          </p:cNvSpPr>
          <p:nvPr/>
        </p:nvSpPr>
        <p:spPr bwMode="auto">
          <a:xfrm>
            <a:off x="6156325" y="2851150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85" name="Oval 49"/>
          <p:cNvSpPr>
            <a:spLocks noChangeArrowheads="1"/>
          </p:cNvSpPr>
          <p:nvPr/>
        </p:nvSpPr>
        <p:spPr bwMode="auto">
          <a:xfrm>
            <a:off x="6443663" y="4651375"/>
            <a:ext cx="71437" cy="71438"/>
          </a:xfrm>
          <a:prstGeom prst="ellipse">
            <a:avLst/>
          </a:prstGeom>
          <a:solidFill>
            <a:srgbClr val="FC9AD2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86" name="Oval 50"/>
          <p:cNvSpPr>
            <a:spLocks noChangeArrowheads="1"/>
          </p:cNvSpPr>
          <p:nvPr/>
        </p:nvSpPr>
        <p:spPr bwMode="auto">
          <a:xfrm>
            <a:off x="6299200" y="4651375"/>
            <a:ext cx="71438" cy="71438"/>
          </a:xfrm>
          <a:prstGeom prst="ellipse">
            <a:avLst/>
          </a:prstGeom>
          <a:solidFill>
            <a:srgbClr val="FC9AD2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87" name="Oval 51"/>
          <p:cNvSpPr>
            <a:spLocks noChangeArrowheads="1"/>
          </p:cNvSpPr>
          <p:nvPr/>
        </p:nvSpPr>
        <p:spPr bwMode="auto">
          <a:xfrm>
            <a:off x="6227763" y="4724400"/>
            <a:ext cx="71437" cy="71438"/>
          </a:xfrm>
          <a:prstGeom prst="ellipse">
            <a:avLst/>
          </a:prstGeom>
          <a:solidFill>
            <a:srgbClr val="FC9AD2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88" name="Rectangle 52"/>
          <p:cNvSpPr>
            <a:spLocks noChangeArrowheads="1"/>
          </p:cNvSpPr>
          <p:nvPr/>
        </p:nvSpPr>
        <p:spPr bwMode="auto">
          <a:xfrm>
            <a:off x="5795963" y="1149350"/>
            <a:ext cx="1079500" cy="549275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0389" name="Text Box 53"/>
          <p:cNvSpPr txBox="1">
            <a:spLocks noChangeArrowheads="1"/>
          </p:cNvSpPr>
          <p:nvPr/>
        </p:nvSpPr>
        <p:spPr bwMode="auto">
          <a:xfrm>
            <a:off x="5651500" y="5084763"/>
            <a:ext cx="2100263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Efectores</a:t>
            </a: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Músculo involuntario</a:t>
            </a: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Glándulas</a:t>
            </a:r>
          </a:p>
        </p:txBody>
      </p:sp>
      <p:sp>
        <p:nvSpPr>
          <p:cNvPr id="270390" name="Text Box 54"/>
          <p:cNvSpPr txBox="1">
            <a:spLocks noChangeArrowheads="1"/>
          </p:cNvSpPr>
          <p:nvPr/>
        </p:nvSpPr>
        <p:spPr bwMode="auto">
          <a:xfrm>
            <a:off x="4500563" y="3092450"/>
            <a:ext cx="1393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R. nicotínico</a:t>
            </a:r>
          </a:p>
        </p:txBody>
      </p:sp>
      <p:sp>
        <p:nvSpPr>
          <p:cNvPr id="270391" name="Text Box 55"/>
          <p:cNvSpPr txBox="1">
            <a:spLocks noChangeArrowheads="1"/>
          </p:cNvSpPr>
          <p:nvPr/>
        </p:nvSpPr>
        <p:spPr bwMode="auto">
          <a:xfrm>
            <a:off x="5003800" y="2203450"/>
            <a:ext cx="8604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Ganglio</a:t>
            </a:r>
          </a:p>
        </p:txBody>
      </p:sp>
      <p:sp>
        <p:nvSpPr>
          <p:cNvPr id="270392" name="Line 56"/>
          <p:cNvSpPr>
            <a:spLocks noChangeShapeType="1"/>
          </p:cNvSpPr>
          <p:nvPr/>
        </p:nvSpPr>
        <p:spPr bwMode="auto">
          <a:xfrm>
            <a:off x="5724525" y="2492375"/>
            <a:ext cx="35877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93" name="Line 57"/>
          <p:cNvSpPr>
            <a:spLocks noChangeShapeType="1"/>
          </p:cNvSpPr>
          <p:nvPr/>
        </p:nvSpPr>
        <p:spPr bwMode="auto">
          <a:xfrm flipV="1">
            <a:off x="5795963" y="3067050"/>
            <a:ext cx="503237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94" name="Text Box 58"/>
          <p:cNvSpPr txBox="1">
            <a:spLocks noChangeArrowheads="1"/>
          </p:cNvSpPr>
          <p:nvPr/>
        </p:nvSpPr>
        <p:spPr bwMode="auto">
          <a:xfrm>
            <a:off x="3563938" y="4581525"/>
            <a:ext cx="2349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R. adrenérgico</a:t>
            </a:r>
          </a:p>
        </p:txBody>
      </p:sp>
      <p:sp>
        <p:nvSpPr>
          <p:cNvPr id="270395" name="Line 59"/>
          <p:cNvSpPr>
            <a:spLocks noChangeShapeType="1"/>
          </p:cNvSpPr>
          <p:nvPr/>
        </p:nvSpPr>
        <p:spPr bwMode="auto">
          <a:xfrm>
            <a:off x="5867400" y="486727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96" name="Text Box 60"/>
          <p:cNvSpPr txBox="1">
            <a:spLocks noChangeArrowheads="1"/>
          </p:cNvSpPr>
          <p:nvPr/>
        </p:nvSpPr>
        <p:spPr bwMode="auto">
          <a:xfrm>
            <a:off x="6948488" y="2276475"/>
            <a:ext cx="792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270397" name="Line 61"/>
          <p:cNvSpPr>
            <a:spLocks noChangeShapeType="1"/>
          </p:cNvSpPr>
          <p:nvPr/>
        </p:nvSpPr>
        <p:spPr bwMode="auto">
          <a:xfrm flipH="1">
            <a:off x="6516688" y="2565400"/>
            <a:ext cx="431800" cy="430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398" name="Text Box 62"/>
          <p:cNvSpPr txBox="1">
            <a:spLocks noChangeArrowheads="1"/>
          </p:cNvSpPr>
          <p:nvPr/>
        </p:nvSpPr>
        <p:spPr bwMode="auto">
          <a:xfrm>
            <a:off x="5180013" y="1220788"/>
            <a:ext cx="615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SNC</a:t>
            </a:r>
          </a:p>
        </p:txBody>
      </p:sp>
      <p:sp>
        <p:nvSpPr>
          <p:cNvPr id="270399" name="Text Box 63"/>
          <p:cNvSpPr txBox="1">
            <a:spLocks noChangeArrowheads="1"/>
          </p:cNvSpPr>
          <p:nvPr/>
        </p:nvSpPr>
        <p:spPr bwMode="auto">
          <a:xfrm>
            <a:off x="6659563" y="4270375"/>
            <a:ext cx="622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270400" name="Line 64"/>
          <p:cNvSpPr>
            <a:spLocks noChangeShapeType="1"/>
          </p:cNvSpPr>
          <p:nvPr/>
        </p:nvSpPr>
        <p:spPr bwMode="auto">
          <a:xfrm flipH="1">
            <a:off x="6516688" y="4581525"/>
            <a:ext cx="142875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0402" name="Text Box 66"/>
          <p:cNvSpPr txBox="1">
            <a:spLocks noChangeArrowheads="1"/>
          </p:cNvSpPr>
          <p:nvPr/>
        </p:nvSpPr>
        <p:spPr bwMode="auto">
          <a:xfrm>
            <a:off x="5436096" y="620713"/>
            <a:ext cx="1826141" cy="400110"/>
          </a:xfrm>
          <a:prstGeom prst="rect">
            <a:avLst/>
          </a:prstGeom>
          <a:solidFill>
            <a:srgbClr val="FC9AD2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Vía simpática</a:t>
            </a:r>
          </a:p>
        </p:txBody>
      </p:sp>
      <p:sp>
        <p:nvSpPr>
          <p:cNvPr id="270403" name="Text Box 67"/>
          <p:cNvSpPr txBox="1">
            <a:spLocks noChangeArrowheads="1"/>
          </p:cNvSpPr>
          <p:nvPr/>
        </p:nvSpPr>
        <p:spPr bwMode="auto">
          <a:xfrm>
            <a:off x="323850" y="4048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70404" name="Rectangle 68"/>
          <p:cNvSpPr>
            <a:spLocks noChangeArrowheads="1"/>
          </p:cNvSpPr>
          <p:nvPr/>
        </p:nvSpPr>
        <p:spPr bwMode="auto">
          <a:xfrm>
            <a:off x="250825" y="4221163"/>
            <a:ext cx="7705725" cy="2160587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71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0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70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70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70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70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0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70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70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70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70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70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70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70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70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70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70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70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70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7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70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0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70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0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70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270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70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270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270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270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270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270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270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270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270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270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270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270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270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270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270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270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270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270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270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270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270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270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270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270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270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270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2" dur="500"/>
                                        <p:tgtEl>
                                          <p:spTgt spid="270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270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8" dur="500"/>
                                        <p:tgtEl>
                                          <p:spTgt spid="270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1" dur="500"/>
                                        <p:tgtEl>
                                          <p:spTgt spid="270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4" dur="500"/>
                                        <p:tgtEl>
                                          <p:spTgt spid="270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7" dur="500"/>
                                        <p:tgtEl>
                                          <p:spTgt spid="270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270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3" dur="500"/>
                                        <p:tgtEl>
                                          <p:spTgt spid="270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6" dur="500"/>
                                        <p:tgtEl>
                                          <p:spTgt spid="270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9" dur="500"/>
                                        <p:tgtEl>
                                          <p:spTgt spid="270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2" dur="500"/>
                                        <p:tgtEl>
                                          <p:spTgt spid="270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5" dur="500"/>
                                        <p:tgtEl>
                                          <p:spTgt spid="270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 nodeType="clickPar">
                      <p:stCondLst>
                        <p:cond delay="indefinite"/>
                      </p:stCondLst>
                      <p:childTnLst>
                        <p:par>
                          <p:cTn id="1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9" grpId="0" animBg="1"/>
      <p:bldP spid="270343" grpId="0" animBg="1"/>
      <p:bldP spid="270345" grpId="0" animBg="1"/>
      <p:bldP spid="270348" grpId="0" animBg="1"/>
      <p:bldP spid="270349" grpId="0" animBg="1"/>
      <p:bldP spid="270350" grpId="0" animBg="1"/>
      <p:bldP spid="270351" grpId="0" animBg="1"/>
      <p:bldP spid="270352" grpId="0" animBg="1"/>
      <p:bldP spid="270353" grpId="0" animBg="1"/>
      <p:bldP spid="270354" grpId="0" animBg="1"/>
      <p:bldP spid="270355" grpId="0" animBg="1"/>
      <p:bldP spid="270356" grpId="0" animBg="1"/>
      <p:bldP spid="270357" grpId="0" animBg="1"/>
      <p:bldP spid="270358" grpId="0"/>
      <p:bldP spid="270359" grpId="0" animBg="1"/>
      <p:bldP spid="270360" grpId="0"/>
      <p:bldP spid="270361" grpId="0"/>
      <p:bldP spid="270364" grpId="0"/>
      <p:bldP spid="270366" grpId="0"/>
      <p:bldP spid="270369" grpId="0"/>
      <p:bldP spid="270370" grpId="0" animBg="1"/>
      <p:bldP spid="270374" grpId="0" animBg="1"/>
      <p:bldP spid="270376" grpId="0" animBg="1"/>
      <p:bldP spid="270379" grpId="0" animBg="1"/>
      <p:bldP spid="270380" grpId="0" animBg="1"/>
      <p:bldP spid="270381" grpId="0" animBg="1"/>
      <p:bldP spid="270382" grpId="0" animBg="1"/>
      <p:bldP spid="270383" grpId="0" animBg="1"/>
      <p:bldP spid="270384" grpId="0" animBg="1"/>
      <p:bldP spid="270385" grpId="0" animBg="1"/>
      <p:bldP spid="270386" grpId="0" animBg="1"/>
      <p:bldP spid="270387" grpId="0" animBg="1"/>
      <p:bldP spid="270388" grpId="0" animBg="1"/>
      <p:bldP spid="270389" grpId="0"/>
      <p:bldP spid="270390" grpId="0"/>
      <p:bldP spid="270391" grpId="0"/>
      <p:bldP spid="270394" grpId="0"/>
      <p:bldP spid="270396" grpId="0"/>
      <p:bldP spid="270398" grpId="0"/>
      <p:bldP spid="270399" grpId="0"/>
      <p:bldP spid="270402" grpId="0" animBg="1"/>
      <p:bldP spid="27040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page10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6"/>
          <a:stretch>
            <a:fillRect/>
          </a:stretch>
        </p:blipFill>
        <p:spPr bwMode="auto">
          <a:xfrm>
            <a:off x="788988" y="2262188"/>
            <a:ext cx="7564437" cy="363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39" name="Text Box 3"/>
          <p:cNvSpPr txBox="1">
            <a:spLocks noChangeArrowheads="1"/>
          </p:cNvSpPr>
          <p:nvPr/>
        </p:nvSpPr>
        <p:spPr bwMode="auto">
          <a:xfrm>
            <a:off x="2411413" y="1340768"/>
            <a:ext cx="4319587" cy="738664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 </a:t>
            </a:r>
            <a:r>
              <a:rPr lang="es-ES_tradnl" sz="24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Metabotrópicos</a:t>
            </a: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Acoplados a proteínas G</a:t>
            </a:r>
          </a:p>
        </p:txBody>
      </p:sp>
      <p:sp>
        <p:nvSpPr>
          <p:cNvPr id="116742" name="Rectangle 6"/>
          <p:cNvSpPr>
            <a:spLocks noChangeArrowheads="1"/>
          </p:cNvSpPr>
          <p:nvPr/>
        </p:nvSpPr>
        <p:spPr bwMode="auto">
          <a:xfrm>
            <a:off x="900113" y="2279650"/>
            <a:ext cx="1871662" cy="21590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6743" name="Text Box 7"/>
          <p:cNvSpPr txBox="1">
            <a:spLocks noChangeArrowheads="1"/>
          </p:cNvSpPr>
          <p:nvPr/>
        </p:nvSpPr>
        <p:spPr bwMode="auto">
          <a:xfrm>
            <a:off x="971550" y="2230438"/>
            <a:ext cx="17891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Neurotransmisor</a:t>
            </a:r>
          </a:p>
        </p:txBody>
      </p:sp>
      <p:sp>
        <p:nvSpPr>
          <p:cNvPr id="116744" name="Rectangle 8"/>
          <p:cNvSpPr>
            <a:spLocks noChangeArrowheads="1"/>
          </p:cNvSpPr>
          <p:nvPr/>
        </p:nvSpPr>
        <p:spPr bwMode="auto">
          <a:xfrm>
            <a:off x="1476375" y="4800600"/>
            <a:ext cx="936625" cy="503238"/>
          </a:xfrm>
          <a:prstGeom prst="rect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6746" name="Rectangle 10"/>
          <p:cNvSpPr>
            <a:spLocks noChangeArrowheads="1"/>
          </p:cNvSpPr>
          <p:nvPr/>
        </p:nvSpPr>
        <p:spPr bwMode="auto">
          <a:xfrm>
            <a:off x="2484438" y="2784475"/>
            <a:ext cx="1079500" cy="574675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6748" name="Text Box 12"/>
          <p:cNvSpPr txBox="1">
            <a:spLocks noChangeArrowheads="1"/>
          </p:cNvSpPr>
          <p:nvPr/>
        </p:nvSpPr>
        <p:spPr bwMode="auto">
          <a:xfrm>
            <a:off x="6321106" y="2678340"/>
            <a:ext cx="1223962" cy="641350"/>
          </a:xfrm>
          <a:prstGeom prst="rect">
            <a:avLst/>
          </a:prstGeom>
          <a:solidFill>
            <a:srgbClr val="FF2F2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Receptor </a:t>
            </a:r>
          </a:p>
          <a:p>
            <a:pPr>
              <a:defRPr/>
            </a:pPr>
            <a:r>
              <a:rPr lang="es-ES_tradnl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activo</a:t>
            </a:r>
          </a:p>
        </p:txBody>
      </p:sp>
      <p:sp>
        <p:nvSpPr>
          <p:cNvPr id="116749" name="Text Box 13"/>
          <p:cNvSpPr txBox="1">
            <a:spLocks noChangeArrowheads="1"/>
          </p:cNvSpPr>
          <p:nvPr/>
        </p:nvSpPr>
        <p:spPr bwMode="auto">
          <a:xfrm>
            <a:off x="2484438" y="2784475"/>
            <a:ext cx="1106487" cy="581025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Receptor </a:t>
            </a:r>
          </a:p>
          <a:p>
            <a:pPr algn="l">
              <a:defRPr/>
            </a:pPr>
            <a:r>
              <a:rPr lang="es-ES_tradnl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inactivo</a:t>
            </a:r>
          </a:p>
        </p:txBody>
      </p:sp>
      <p:sp>
        <p:nvSpPr>
          <p:cNvPr id="116750" name="Text Box 14"/>
          <p:cNvSpPr txBox="1">
            <a:spLocks noChangeArrowheads="1"/>
          </p:cNvSpPr>
          <p:nvPr/>
        </p:nvSpPr>
        <p:spPr bwMode="auto">
          <a:xfrm>
            <a:off x="4903459" y="4659313"/>
            <a:ext cx="1348446" cy="646331"/>
          </a:xfrm>
          <a:prstGeom prst="rect">
            <a:avLst/>
          </a:prstGeom>
          <a:solidFill>
            <a:srgbClr val="FFE38B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 dirty="0">
                <a:solidFill>
                  <a:srgbClr val="C00000"/>
                </a:solidFill>
                <a:effectLst/>
              </a:rPr>
              <a:t>Proteína G</a:t>
            </a:r>
          </a:p>
          <a:p>
            <a:pPr>
              <a:defRPr/>
            </a:pPr>
            <a:r>
              <a:rPr lang="es-ES_tradnl" sz="1800" b="1" dirty="0">
                <a:solidFill>
                  <a:srgbClr val="C00000"/>
                </a:solidFill>
                <a:effectLst/>
              </a:rPr>
              <a:t>activa</a:t>
            </a:r>
          </a:p>
        </p:txBody>
      </p:sp>
      <p:sp>
        <p:nvSpPr>
          <p:cNvPr id="116751" name="Text Box 15"/>
          <p:cNvSpPr txBox="1">
            <a:spLocks noChangeArrowheads="1"/>
          </p:cNvSpPr>
          <p:nvPr/>
        </p:nvSpPr>
        <p:spPr bwMode="auto">
          <a:xfrm>
            <a:off x="1258888" y="4800600"/>
            <a:ext cx="1168400" cy="581025"/>
          </a:xfrm>
          <a:prstGeom prst="rect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Proteína G</a:t>
            </a:r>
          </a:p>
          <a:p>
            <a:pPr algn="l">
              <a:defRPr/>
            </a:pPr>
            <a:r>
              <a:rPr lang="es-ES_tradnl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inactiva</a:t>
            </a:r>
          </a:p>
        </p:txBody>
      </p:sp>
      <p:sp>
        <p:nvSpPr>
          <p:cNvPr id="116753" name="Text Box 17"/>
          <p:cNvSpPr txBox="1">
            <a:spLocks noChangeArrowheads="1"/>
          </p:cNvSpPr>
          <p:nvPr/>
        </p:nvSpPr>
        <p:spPr bwMode="auto">
          <a:xfrm>
            <a:off x="6026150" y="5380038"/>
            <a:ext cx="1498600" cy="641350"/>
          </a:xfrm>
          <a:prstGeom prst="rect">
            <a:avLst/>
          </a:prstGeom>
          <a:solidFill>
            <a:srgbClr val="FFE38B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Subunidad </a:t>
            </a:r>
            <a:r>
              <a:rPr lang="es-ES_tradnl" sz="1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a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despegada</a:t>
            </a:r>
          </a:p>
        </p:txBody>
      </p:sp>
      <p:sp>
        <p:nvSpPr>
          <p:cNvPr id="116756" name="Text Box 20"/>
          <p:cNvSpPr txBox="1">
            <a:spLocks noChangeArrowheads="1"/>
          </p:cNvSpPr>
          <p:nvPr/>
        </p:nvSpPr>
        <p:spPr bwMode="auto">
          <a:xfrm>
            <a:off x="1569879" y="1350930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6759" name="Oval 23"/>
          <p:cNvSpPr>
            <a:spLocks noChangeArrowheads="1"/>
          </p:cNvSpPr>
          <p:nvPr/>
        </p:nvSpPr>
        <p:spPr bwMode="auto">
          <a:xfrm>
            <a:off x="6026150" y="4076700"/>
            <a:ext cx="1282154" cy="936625"/>
          </a:xfrm>
          <a:prstGeom prst="ellipse">
            <a:avLst/>
          </a:prstGeom>
          <a:noFill/>
          <a:ln w="28575">
            <a:solidFill>
              <a:schemeClr val="bg1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6760" name="Text Box 2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Flecha a la derecha con bandas"/>
          <p:cNvSpPr/>
          <p:nvPr/>
        </p:nvSpPr>
        <p:spPr bwMode="auto">
          <a:xfrm>
            <a:off x="3707904" y="3645024"/>
            <a:ext cx="1440160" cy="360040"/>
          </a:xfrm>
          <a:prstGeom prst="stripedRightArrow">
            <a:avLst/>
          </a:prstGeom>
          <a:solidFill>
            <a:srgbClr val="C00000"/>
          </a:solidFill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Text Box 26"/>
          <p:cNvSpPr txBox="1">
            <a:spLocks noChangeArrowheads="1"/>
          </p:cNvSpPr>
          <p:nvPr/>
        </p:nvSpPr>
        <p:spPr bwMode="auto">
          <a:xfrm>
            <a:off x="6344258" y="399762"/>
            <a:ext cx="24016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6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6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6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59" grpId="0" animBg="1"/>
      <p:bldP spid="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 descr="c11x5cell-signa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1882775"/>
            <a:ext cx="8693150" cy="42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3238" name="Rectangle 6"/>
          <p:cNvSpPr>
            <a:spLocks noChangeArrowheads="1"/>
          </p:cNvSpPr>
          <p:nvPr/>
        </p:nvSpPr>
        <p:spPr bwMode="auto">
          <a:xfrm>
            <a:off x="3348038" y="2819400"/>
            <a:ext cx="2016125" cy="360363"/>
          </a:xfrm>
          <a:prstGeom prst="rect">
            <a:avLst/>
          </a:prstGeom>
          <a:solidFill>
            <a:srgbClr val="FFF6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3241" name="Text Box 9"/>
          <p:cNvSpPr txBox="1">
            <a:spLocks noChangeArrowheads="1"/>
          </p:cNvSpPr>
          <p:nvPr/>
        </p:nvSpPr>
        <p:spPr bwMode="auto">
          <a:xfrm>
            <a:off x="3419475" y="2819400"/>
            <a:ext cx="1905000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TRANSDUCCIÓN</a:t>
            </a:r>
          </a:p>
        </p:txBody>
      </p:sp>
      <p:sp>
        <p:nvSpPr>
          <p:cNvPr id="223243" name="Rectangle 11"/>
          <p:cNvSpPr>
            <a:spLocks noChangeArrowheads="1"/>
          </p:cNvSpPr>
          <p:nvPr/>
        </p:nvSpPr>
        <p:spPr bwMode="auto">
          <a:xfrm>
            <a:off x="323850" y="5211763"/>
            <a:ext cx="1079500" cy="431800"/>
          </a:xfrm>
          <a:prstGeom prst="rect">
            <a:avLst/>
          </a:prstGeom>
          <a:solidFill>
            <a:srgbClr val="D1E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3244" name="Rectangle 12"/>
          <p:cNvSpPr>
            <a:spLocks noChangeArrowheads="1"/>
          </p:cNvSpPr>
          <p:nvPr/>
        </p:nvSpPr>
        <p:spPr bwMode="auto">
          <a:xfrm>
            <a:off x="323850" y="2043113"/>
            <a:ext cx="1511300" cy="431800"/>
          </a:xfrm>
          <a:prstGeom prst="rect">
            <a:avLst/>
          </a:prstGeom>
          <a:solidFill>
            <a:srgbClr val="D1E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3245" name="Text Box 13"/>
          <p:cNvSpPr txBox="1">
            <a:spLocks noChangeArrowheads="1"/>
          </p:cNvSpPr>
          <p:nvPr/>
        </p:nvSpPr>
        <p:spPr bwMode="auto">
          <a:xfrm>
            <a:off x="395288" y="5211763"/>
            <a:ext cx="714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Señal</a:t>
            </a:r>
          </a:p>
        </p:txBody>
      </p:sp>
      <p:sp>
        <p:nvSpPr>
          <p:cNvPr id="223246" name="Rectangle 14"/>
          <p:cNvSpPr>
            <a:spLocks noChangeArrowheads="1"/>
          </p:cNvSpPr>
          <p:nvPr/>
        </p:nvSpPr>
        <p:spPr bwMode="auto">
          <a:xfrm>
            <a:off x="2484438" y="2116138"/>
            <a:ext cx="1150937" cy="215900"/>
          </a:xfrm>
          <a:prstGeom prst="rect">
            <a:avLst/>
          </a:prstGeom>
          <a:solidFill>
            <a:srgbClr val="FEF6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3247" name="Rectangle 15"/>
          <p:cNvSpPr>
            <a:spLocks noChangeArrowheads="1"/>
          </p:cNvSpPr>
          <p:nvPr/>
        </p:nvSpPr>
        <p:spPr bwMode="auto">
          <a:xfrm>
            <a:off x="2771775" y="5500688"/>
            <a:ext cx="1800225" cy="287337"/>
          </a:xfrm>
          <a:prstGeom prst="rect">
            <a:avLst/>
          </a:prstGeom>
          <a:solidFill>
            <a:srgbClr val="FEF6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3249" name="Text Box 17"/>
          <p:cNvSpPr txBox="1">
            <a:spLocks noChangeArrowheads="1"/>
          </p:cNvSpPr>
          <p:nvPr/>
        </p:nvSpPr>
        <p:spPr bwMode="auto">
          <a:xfrm>
            <a:off x="2738438" y="5451475"/>
            <a:ext cx="1185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Membrana</a:t>
            </a:r>
          </a:p>
        </p:txBody>
      </p:sp>
      <p:sp>
        <p:nvSpPr>
          <p:cNvPr id="223250" name="Rectangle 18"/>
          <p:cNvSpPr>
            <a:spLocks noChangeArrowheads="1"/>
          </p:cNvSpPr>
          <p:nvPr/>
        </p:nvSpPr>
        <p:spPr bwMode="auto">
          <a:xfrm>
            <a:off x="2916238" y="4348163"/>
            <a:ext cx="2951162" cy="287337"/>
          </a:xfrm>
          <a:prstGeom prst="rect">
            <a:avLst/>
          </a:prstGeom>
          <a:solidFill>
            <a:srgbClr val="A6DA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3251" name="Rectangle 19"/>
          <p:cNvSpPr>
            <a:spLocks noChangeArrowheads="1"/>
          </p:cNvSpPr>
          <p:nvPr/>
        </p:nvSpPr>
        <p:spPr bwMode="auto">
          <a:xfrm>
            <a:off x="7148265" y="3411612"/>
            <a:ext cx="1492250" cy="1368276"/>
          </a:xfrm>
          <a:prstGeom prst="rect">
            <a:avLst/>
          </a:prstGeom>
          <a:solidFill>
            <a:srgbClr val="FCE78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3252" name="Text Box 20"/>
          <p:cNvSpPr txBox="1">
            <a:spLocks noChangeArrowheads="1"/>
          </p:cNvSpPr>
          <p:nvPr/>
        </p:nvSpPr>
        <p:spPr bwMode="auto">
          <a:xfrm>
            <a:off x="7164388" y="3500438"/>
            <a:ext cx="14128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Activación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respuestas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celulares</a:t>
            </a:r>
          </a:p>
        </p:txBody>
      </p:sp>
      <p:sp>
        <p:nvSpPr>
          <p:cNvPr id="223253" name="Text Box 21"/>
          <p:cNvSpPr txBox="1">
            <a:spLocks noChangeArrowheads="1"/>
          </p:cNvSpPr>
          <p:nvPr/>
        </p:nvSpPr>
        <p:spPr bwMode="auto">
          <a:xfrm>
            <a:off x="1868488" y="1341438"/>
            <a:ext cx="540702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Mecanismos señalización intracelular</a:t>
            </a:r>
          </a:p>
        </p:txBody>
      </p:sp>
      <p:sp>
        <p:nvSpPr>
          <p:cNvPr id="223256" name="Text Box 24"/>
          <p:cNvSpPr txBox="1">
            <a:spLocks noChangeArrowheads="1"/>
          </p:cNvSpPr>
          <p:nvPr/>
        </p:nvSpPr>
        <p:spPr bwMode="auto">
          <a:xfrm>
            <a:off x="4356100" y="5122863"/>
            <a:ext cx="4103688" cy="944562"/>
          </a:xfrm>
          <a:prstGeom prst="rect">
            <a:avLst/>
          </a:prstGeom>
          <a:noFill/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Acciones relativamente duraderas, </a:t>
            </a:r>
          </a:p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por receptores metabotrópicos </a:t>
            </a:r>
          </a:p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acoplados a proteínas G</a:t>
            </a:r>
          </a:p>
        </p:txBody>
      </p:sp>
      <p:sp>
        <p:nvSpPr>
          <p:cNvPr id="223258" name="Rectangle 26"/>
          <p:cNvSpPr>
            <a:spLocks noChangeArrowheads="1"/>
          </p:cNvSpPr>
          <p:nvPr/>
        </p:nvSpPr>
        <p:spPr bwMode="auto">
          <a:xfrm>
            <a:off x="7164388" y="2819400"/>
            <a:ext cx="1582737" cy="431800"/>
          </a:xfrm>
          <a:prstGeom prst="rect">
            <a:avLst/>
          </a:prstGeom>
          <a:solidFill>
            <a:srgbClr val="FFF6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3242" name="Text Box 10"/>
          <p:cNvSpPr txBox="1">
            <a:spLocks noChangeArrowheads="1"/>
          </p:cNvSpPr>
          <p:nvPr/>
        </p:nvSpPr>
        <p:spPr bwMode="auto">
          <a:xfrm>
            <a:off x="7092950" y="2778125"/>
            <a:ext cx="1708150" cy="650875"/>
          </a:xfrm>
          <a:prstGeom prst="rect">
            <a:avLst/>
          </a:prstGeom>
          <a:solidFill>
            <a:srgbClr val="FFDE9B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RESPUESTAS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LENTAS</a:t>
            </a:r>
          </a:p>
        </p:txBody>
      </p:sp>
      <p:sp>
        <p:nvSpPr>
          <p:cNvPr id="223259" name="Rectangle 27"/>
          <p:cNvSpPr>
            <a:spLocks noChangeArrowheads="1"/>
          </p:cNvSpPr>
          <p:nvPr/>
        </p:nvSpPr>
        <p:spPr bwMode="auto">
          <a:xfrm>
            <a:off x="827088" y="2746375"/>
            <a:ext cx="1728787" cy="504825"/>
          </a:xfrm>
          <a:prstGeom prst="rect">
            <a:avLst/>
          </a:prstGeom>
          <a:solidFill>
            <a:srgbClr val="DDEE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3240" name="Text Box 8"/>
          <p:cNvSpPr txBox="1">
            <a:spLocks noChangeArrowheads="1"/>
          </p:cNvSpPr>
          <p:nvPr/>
        </p:nvSpPr>
        <p:spPr bwMode="auto">
          <a:xfrm>
            <a:off x="1003300" y="2674938"/>
            <a:ext cx="1552575" cy="590550"/>
          </a:xfrm>
          <a:prstGeom prst="rect">
            <a:avLst/>
          </a:prstGeom>
          <a:solidFill>
            <a:srgbClr val="A191E3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800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RECEPCIÓN  </a:t>
            </a:r>
          </a:p>
          <a:p>
            <a:pPr algn="l">
              <a:defRPr/>
            </a:pPr>
            <a:r>
              <a:rPr lang="es-ES_tradnl" sz="800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223261" name="Text Box 29"/>
          <p:cNvSpPr txBox="1">
            <a:spLocks noChangeArrowheads="1"/>
          </p:cNvSpPr>
          <p:nvPr/>
        </p:nvSpPr>
        <p:spPr bwMode="auto">
          <a:xfrm>
            <a:off x="981822" y="1010531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3262" name="Text Box 30"/>
          <p:cNvSpPr txBox="1">
            <a:spLocks noChangeArrowheads="1"/>
          </p:cNvSpPr>
          <p:nvPr/>
        </p:nvSpPr>
        <p:spPr bwMode="auto">
          <a:xfrm>
            <a:off x="6238896" y="399265"/>
            <a:ext cx="24016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 dirty="0">
                <a:solidFill>
                  <a:srgbClr val="007774"/>
                </a:solidFill>
                <a:effectLst/>
              </a:rPr>
              <a:t>     </a:t>
            </a:r>
            <a:r>
              <a:rPr lang="es-ES_tradnl" b="1" dirty="0" smtClean="0">
                <a:solidFill>
                  <a:srgbClr val="007774"/>
                </a:solidFill>
                <a:effectLst/>
              </a:rPr>
              <a:t>autonómica</a:t>
            </a:r>
            <a:endParaRPr lang="es-ES_tradnl" b="1" dirty="0">
              <a:solidFill>
                <a:srgbClr val="007774"/>
              </a:solidFill>
              <a:effectLst/>
            </a:endParaRP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2232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2232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2232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41" grpId="0" animBg="1"/>
      <p:bldP spid="223252" grpId="0"/>
      <p:bldP spid="223256" grpId="0" animBg="1"/>
      <p:bldP spid="223242" grpId="0" animBg="1"/>
      <p:bldP spid="22324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4" name="Text Box 4"/>
          <p:cNvSpPr txBox="1">
            <a:spLocks noChangeArrowheads="1"/>
          </p:cNvSpPr>
          <p:nvPr/>
        </p:nvSpPr>
        <p:spPr bwMode="auto">
          <a:xfrm>
            <a:off x="1003350" y="1268413"/>
            <a:ext cx="3772186" cy="461665"/>
          </a:xfrm>
          <a:prstGeom prst="rect">
            <a:avLst/>
          </a:prstGeom>
          <a:solidFill>
            <a:srgbClr val="FF66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>
                <a:effectLst/>
              </a:rPr>
              <a:t>1.</a:t>
            </a:r>
            <a:r>
              <a:rPr lang="es-ES_tradnl" sz="2400" b="1" dirty="0">
                <a:solidFill>
                  <a:schemeClr val="bg1"/>
                </a:solidFill>
                <a:effectLst/>
              </a:rPr>
              <a:t> </a:t>
            </a:r>
            <a:r>
              <a:rPr lang="es-ES_tradnl" sz="2400" b="1" dirty="0">
                <a:effectLst/>
              </a:rPr>
              <a:t>Transmisor-Receptor</a:t>
            </a:r>
          </a:p>
        </p:txBody>
      </p:sp>
      <p:sp>
        <p:nvSpPr>
          <p:cNvPr id="220165" name="Text Box 5"/>
          <p:cNvSpPr txBox="1">
            <a:spLocks noChangeArrowheads="1"/>
          </p:cNvSpPr>
          <p:nvPr/>
        </p:nvSpPr>
        <p:spPr bwMode="auto">
          <a:xfrm>
            <a:off x="971600" y="1844824"/>
            <a:ext cx="6614311" cy="461665"/>
          </a:xfrm>
          <a:prstGeom prst="rect">
            <a:avLst/>
          </a:prstGeom>
          <a:solidFill>
            <a:srgbClr val="FFC5DC"/>
          </a:solidFill>
          <a:ln w="28575">
            <a:solidFill>
              <a:srgbClr val="9A5C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542925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sz="2400" b="1" dirty="0" smtClean="0">
                <a:solidFill>
                  <a:srgbClr val="9A5C00"/>
                </a:solidFill>
                <a:effectLst/>
                <a:latin typeface="Comic Sans MS" pitchFamily="66" charset="0"/>
              </a:rPr>
              <a:t>2. Mecanismos transducción intracelulares </a:t>
            </a:r>
            <a:endParaRPr lang="es-ES_tradnl" sz="2400" b="1" baseline="30000" dirty="0" smtClean="0">
              <a:solidFill>
                <a:srgbClr val="9A5C00"/>
              </a:solidFill>
              <a:effectLst/>
              <a:latin typeface="Comic Sans MS" pitchFamily="66" charset="0"/>
            </a:endParaRPr>
          </a:p>
        </p:txBody>
      </p:sp>
      <p:sp>
        <p:nvSpPr>
          <p:cNvPr id="220166" name="Text Box 6"/>
          <p:cNvSpPr txBox="1">
            <a:spLocks noChangeArrowheads="1"/>
          </p:cNvSpPr>
          <p:nvPr/>
        </p:nvSpPr>
        <p:spPr bwMode="auto">
          <a:xfrm>
            <a:off x="1000200" y="4865233"/>
            <a:ext cx="5102225" cy="1557337"/>
          </a:xfrm>
          <a:prstGeom prst="rect">
            <a:avLst/>
          </a:prstGeom>
          <a:solidFill>
            <a:srgbClr val="BBE69A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buClr>
                <a:schemeClr val="tx1"/>
              </a:buClr>
              <a:buFontTx/>
              <a:buChar char="•"/>
              <a:defRPr/>
            </a:pPr>
            <a:r>
              <a:rPr lang="es-ES_tradnl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Apertura o cierre de canales iónicos</a:t>
            </a:r>
          </a:p>
          <a:p>
            <a:pPr algn="l">
              <a:defRPr/>
            </a:pPr>
            <a:endParaRPr lang="es-ES_tradnl" sz="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Hiperpolarización o despolarización</a:t>
            </a:r>
          </a:p>
          <a:p>
            <a:pPr algn="l">
              <a:buFontTx/>
              <a:buChar char="•"/>
              <a:defRPr/>
            </a:pPr>
            <a:endParaRPr lang="es-ES_tradnl" sz="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Contracción o relajación músculo involuntario</a:t>
            </a:r>
          </a:p>
          <a:p>
            <a:pPr algn="l">
              <a:buFontTx/>
              <a:buChar char="•"/>
              <a:defRPr/>
            </a:pPr>
            <a:endParaRPr lang="es-ES_tradnl" sz="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Estimulación o inhibición de secreción</a:t>
            </a:r>
          </a:p>
        </p:txBody>
      </p:sp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2190399" y="2471738"/>
            <a:ext cx="4176712" cy="1739900"/>
          </a:xfrm>
          <a:prstGeom prst="rect">
            <a:avLst/>
          </a:prstGeom>
          <a:solidFill>
            <a:srgbClr val="FFC5DC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l">
              <a:buClr>
                <a:schemeClr val="tx1"/>
              </a:buClr>
              <a:buFontTx/>
              <a:buChar char="•"/>
              <a:defRPr/>
            </a:pPr>
            <a:r>
              <a:rPr lang="es-ES_tradnl" sz="1800" b="1" dirty="0">
                <a:solidFill>
                  <a:srgbClr val="C877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Sistema </a:t>
            </a:r>
            <a:r>
              <a:rPr lang="es-ES_tradnl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Adenililciclasa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(AC)</a:t>
            </a:r>
          </a:p>
          <a:p>
            <a:pPr algn="l"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Sistema </a:t>
            </a:r>
            <a:r>
              <a:rPr lang="es-ES_tradnl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Guanililciclasa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(GC)</a:t>
            </a:r>
          </a:p>
          <a:p>
            <a:pPr algn="l">
              <a:buFontTx/>
              <a:buChar char="•"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Sistema </a:t>
            </a:r>
            <a:r>
              <a:rPr lang="es-ES_tradnl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Fosfolipasa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C (PLC)</a:t>
            </a:r>
          </a:p>
          <a:p>
            <a:pPr algn="l">
              <a:defRPr/>
            </a:pPr>
            <a:endParaRPr lang="es-ES_tradnl" sz="1800" dirty="0">
              <a:solidFill>
                <a:srgbClr val="C877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_tradnl" sz="1800" dirty="0">
                <a:solidFill>
                  <a:srgbClr val="F692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1800" dirty="0">
                <a:solidFill>
                  <a:srgbClr val="9A5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Segundos mensajeros</a:t>
            </a:r>
            <a:r>
              <a:rPr lang="es-ES_tradnl" sz="1800" dirty="0">
                <a:solidFill>
                  <a:srgbClr val="F692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</a:t>
            </a:r>
          </a:p>
          <a:p>
            <a:pPr algn="l">
              <a:defRPr/>
            </a:pPr>
            <a:r>
              <a:rPr lang="es-ES_tradnl" sz="1800" dirty="0">
                <a:solidFill>
                  <a:srgbClr val="F692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es-ES_tradnl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AMPc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</a:t>
            </a:r>
            <a:r>
              <a:rPr lang="es-ES_tradnl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GMPc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DG, IP3, Ca</a:t>
            </a:r>
            <a:r>
              <a:rPr lang="es-ES_tradnl" sz="180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</a:p>
        </p:txBody>
      </p:sp>
      <p:sp>
        <p:nvSpPr>
          <p:cNvPr id="220169" name="Rectangle 9"/>
          <p:cNvSpPr>
            <a:spLocks noChangeArrowheads="1"/>
          </p:cNvSpPr>
          <p:nvPr/>
        </p:nvSpPr>
        <p:spPr bwMode="auto">
          <a:xfrm>
            <a:off x="971600" y="4277667"/>
            <a:ext cx="3180679" cy="461665"/>
          </a:xfrm>
          <a:prstGeom prst="rect">
            <a:avLst/>
          </a:prstGeom>
          <a:solidFill>
            <a:srgbClr val="CBECB2"/>
          </a:solidFill>
          <a:ln w="28575">
            <a:solidFill>
              <a:srgbClr val="00525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Acciones celulares</a:t>
            </a:r>
          </a:p>
        </p:txBody>
      </p:sp>
      <p:sp>
        <p:nvSpPr>
          <p:cNvPr id="220171" name="Oval 11"/>
          <p:cNvSpPr>
            <a:spLocks noChangeArrowheads="1"/>
          </p:cNvSpPr>
          <p:nvPr/>
        </p:nvSpPr>
        <p:spPr bwMode="auto">
          <a:xfrm>
            <a:off x="7092950" y="2997200"/>
            <a:ext cx="1439863" cy="1439863"/>
          </a:xfrm>
          <a:prstGeom prst="ellipse">
            <a:avLst/>
          </a:prstGeom>
          <a:solidFill>
            <a:srgbClr val="FFC5DC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72" name="Rectangle 12"/>
          <p:cNvSpPr>
            <a:spLocks noChangeArrowheads="1"/>
          </p:cNvSpPr>
          <p:nvPr/>
        </p:nvSpPr>
        <p:spPr bwMode="auto">
          <a:xfrm>
            <a:off x="6877050" y="3429000"/>
            <a:ext cx="358775" cy="576263"/>
          </a:xfrm>
          <a:prstGeom prst="rect">
            <a:avLst/>
          </a:prstGeom>
          <a:solidFill>
            <a:srgbClr val="FC64B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0173" name="Text Box 13"/>
          <p:cNvSpPr txBox="1">
            <a:spLocks noChangeArrowheads="1"/>
          </p:cNvSpPr>
          <p:nvPr/>
        </p:nvSpPr>
        <p:spPr bwMode="auto">
          <a:xfrm>
            <a:off x="6877050" y="3500438"/>
            <a:ext cx="346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</a:p>
        </p:txBody>
      </p:sp>
      <p:sp>
        <p:nvSpPr>
          <p:cNvPr id="220174" name="Text Box 14"/>
          <p:cNvSpPr txBox="1">
            <a:spLocks noChangeArrowheads="1"/>
          </p:cNvSpPr>
          <p:nvPr/>
        </p:nvSpPr>
        <p:spPr bwMode="auto">
          <a:xfrm>
            <a:off x="6507163" y="3518187"/>
            <a:ext cx="369887" cy="406400"/>
          </a:xfrm>
          <a:prstGeom prst="rect">
            <a:avLst/>
          </a:prstGeom>
          <a:solidFill>
            <a:srgbClr val="FC64B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T</a:t>
            </a:r>
          </a:p>
        </p:txBody>
      </p:sp>
      <p:sp>
        <p:nvSpPr>
          <p:cNvPr id="220175" name="Text Box 15"/>
          <p:cNvSpPr txBox="1">
            <a:spLocks noChangeArrowheads="1"/>
          </p:cNvSpPr>
          <p:nvPr/>
        </p:nvSpPr>
        <p:spPr bwMode="auto">
          <a:xfrm>
            <a:off x="7235825" y="3429000"/>
            <a:ext cx="129554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 err="1">
                <a:solidFill>
                  <a:srgbClr val="9A5C00"/>
                </a:solidFill>
                <a:effectLst/>
              </a:rPr>
              <a:t>Mec</a:t>
            </a:r>
            <a:r>
              <a:rPr lang="es-ES_tradnl" b="1" dirty="0">
                <a:solidFill>
                  <a:srgbClr val="9A5C00"/>
                </a:solidFill>
                <a:effectLst/>
              </a:rPr>
              <a:t>. </a:t>
            </a:r>
            <a:r>
              <a:rPr lang="es-ES_tradnl" b="1" dirty="0" err="1">
                <a:solidFill>
                  <a:srgbClr val="9A5C00"/>
                </a:solidFill>
                <a:effectLst/>
              </a:rPr>
              <a:t>Intra</a:t>
            </a:r>
            <a:endParaRPr lang="es-ES_tradnl" b="1" dirty="0">
              <a:solidFill>
                <a:srgbClr val="9A5C00"/>
              </a:solidFill>
              <a:effectLst/>
            </a:endParaRPr>
          </a:p>
          <a:p>
            <a:pPr algn="l">
              <a:defRPr/>
            </a:pPr>
            <a:r>
              <a:rPr lang="es-ES_tradnl" b="1" dirty="0">
                <a:solidFill>
                  <a:srgbClr val="9A5C00"/>
                </a:solidFill>
                <a:effectLst/>
              </a:rPr>
              <a:t>celulares</a:t>
            </a:r>
          </a:p>
        </p:txBody>
      </p:sp>
      <p:sp>
        <p:nvSpPr>
          <p:cNvPr id="220176" name="Text Box 16"/>
          <p:cNvSpPr txBox="1">
            <a:spLocks noChangeArrowheads="1"/>
          </p:cNvSpPr>
          <p:nvPr/>
        </p:nvSpPr>
        <p:spPr bwMode="auto">
          <a:xfrm>
            <a:off x="7134423" y="4715102"/>
            <a:ext cx="1470025" cy="485775"/>
          </a:xfrm>
          <a:prstGeom prst="rect">
            <a:avLst/>
          </a:prstGeom>
          <a:solidFill>
            <a:srgbClr val="CBECB2"/>
          </a:solidFill>
          <a:ln w="28575">
            <a:solidFill>
              <a:srgbClr val="00525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Acciones</a:t>
            </a:r>
          </a:p>
        </p:txBody>
      </p:sp>
      <p:sp>
        <p:nvSpPr>
          <p:cNvPr id="220177" name="Line 17"/>
          <p:cNvSpPr>
            <a:spLocks noChangeShapeType="1"/>
          </p:cNvSpPr>
          <p:nvPr/>
        </p:nvSpPr>
        <p:spPr bwMode="auto">
          <a:xfrm flipH="1">
            <a:off x="7308850" y="4005263"/>
            <a:ext cx="360363" cy="503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0178" name="Line 18"/>
          <p:cNvSpPr>
            <a:spLocks noChangeShapeType="1"/>
          </p:cNvSpPr>
          <p:nvPr/>
        </p:nvSpPr>
        <p:spPr bwMode="auto">
          <a:xfrm>
            <a:off x="7812088" y="4005263"/>
            <a:ext cx="0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0179" name="Line 19"/>
          <p:cNvSpPr>
            <a:spLocks noChangeShapeType="1"/>
          </p:cNvSpPr>
          <p:nvPr/>
        </p:nvSpPr>
        <p:spPr bwMode="auto">
          <a:xfrm>
            <a:off x="8027988" y="4005263"/>
            <a:ext cx="215900" cy="503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20180" name="Text Box 20"/>
          <p:cNvSpPr txBox="1">
            <a:spLocks noChangeArrowheads="1"/>
          </p:cNvSpPr>
          <p:nvPr/>
        </p:nvSpPr>
        <p:spPr bwMode="auto">
          <a:xfrm>
            <a:off x="665870" y="2805607"/>
            <a:ext cx="1462260" cy="369332"/>
          </a:xfrm>
          <a:prstGeom prst="rect">
            <a:avLst/>
          </a:prstGeom>
          <a:solidFill>
            <a:srgbClr val="FFC5DC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>
                <a:effectLst/>
              </a:rPr>
              <a:t>CASCADAS</a:t>
            </a:r>
          </a:p>
        </p:txBody>
      </p:sp>
      <p:sp>
        <p:nvSpPr>
          <p:cNvPr id="220183" name="Text Box 23"/>
          <p:cNvSpPr txBox="1">
            <a:spLocks noChangeArrowheads="1"/>
          </p:cNvSpPr>
          <p:nvPr/>
        </p:nvSpPr>
        <p:spPr bwMode="auto">
          <a:xfrm>
            <a:off x="463779" y="49462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0184" name="Text Box 24"/>
          <p:cNvSpPr txBox="1">
            <a:spLocks noChangeArrowheads="1"/>
          </p:cNvSpPr>
          <p:nvPr/>
        </p:nvSpPr>
        <p:spPr bwMode="auto">
          <a:xfrm>
            <a:off x="6156325" y="404813"/>
            <a:ext cx="2375047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b="1" dirty="0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 dirty="0">
                <a:solidFill>
                  <a:srgbClr val="007774"/>
                </a:solidFill>
                <a:effectLst/>
              </a:rPr>
              <a:t>     </a:t>
            </a:r>
            <a:r>
              <a:rPr lang="es-ES_tradnl" b="1" dirty="0" smtClean="0">
                <a:solidFill>
                  <a:srgbClr val="007774"/>
                </a:solidFill>
                <a:effectLst/>
              </a:rPr>
              <a:t>autonómica</a:t>
            </a:r>
            <a:endParaRPr lang="es-ES_tradnl" b="1" dirty="0">
              <a:solidFill>
                <a:srgbClr val="007774"/>
              </a:solidFill>
              <a:effectLst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220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220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4" grpId="0" animBg="1"/>
      <p:bldP spid="220165" grpId="0" animBg="1"/>
      <p:bldP spid="220166" grpId="0" animBg="1"/>
      <p:bldP spid="220168" grpId="0" animBg="1"/>
      <p:bldP spid="220169" grpId="0" animBg="1"/>
      <p:bldP spid="22018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NT 4 H"/>
          <p:cNvPicPr>
            <a:picLocks noChangeAspect="1" noChangeArrowheads="1"/>
          </p:cNvPicPr>
          <p:nvPr/>
        </p:nvPicPr>
        <p:blipFill>
          <a:blip r:embed="rId2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11" t="3503" r="3249"/>
          <a:stretch>
            <a:fillRect/>
          </a:stretch>
        </p:blipFill>
        <p:spPr bwMode="auto">
          <a:xfrm>
            <a:off x="3348038" y="1893813"/>
            <a:ext cx="4752975" cy="3978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889" name="Text Box 9"/>
          <p:cNvSpPr txBox="1">
            <a:spLocks noChangeArrowheads="1"/>
          </p:cNvSpPr>
          <p:nvPr/>
        </p:nvSpPr>
        <p:spPr bwMode="auto">
          <a:xfrm>
            <a:off x="4429125" y="1404456"/>
            <a:ext cx="2768707" cy="400110"/>
          </a:xfrm>
          <a:prstGeom prst="rect">
            <a:avLst/>
          </a:prstGeom>
          <a:solidFill>
            <a:srgbClr val="8FC2F1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Receptor </a:t>
            </a:r>
            <a:r>
              <a:rPr lang="es-ES" sz="20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Muscarínico</a:t>
            </a:r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2893" name="Text Box 13"/>
          <p:cNvSpPr txBox="1">
            <a:spLocks noChangeArrowheads="1"/>
          </p:cNvSpPr>
          <p:nvPr/>
        </p:nvSpPr>
        <p:spPr bwMode="auto">
          <a:xfrm>
            <a:off x="4429125" y="2008113"/>
            <a:ext cx="771525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ACh</a:t>
            </a:r>
          </a:p>
        </p:txBody>
      </p:sp>
      <p:sp>
        <p:nvSpPr>
          <p:cNvPr id="122895" name="Text Box 15"/>
          <p:cNvSpPr txBox="1">
            <a:spLocks noChangeArrowheads="1"/>
          </p:cNvSpPr>
          <p:nvPr/>
        </p:nvSpPr>
        <p:spPr bwMode="auto">
          <a:xfrm>
            <a:off x="6229350" y="2055738"/>
            <a:ext cx="511175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K</a:t>
            </a:r>
            <a:r>
              <a:rPr lang="es-ES_tradnl" sz="24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</p:txBody>
      </p:sp>
      <p:sp>
        <p:nvSpPr>
          <p:cNvPr id="122898" name="Rectangle 18"/>
          <p:cNvSpPr>
            <a:spLocks noChangeArrowheads="1"/>
          </p:cNvSpPr>
          <p:nvPr/>
        </p:nvSpPr>
        <p:spPr bwMode="auto">
          <a:xfrm>
            <a:off x="7164388" y="5062463"/>
            <a:ext cx="792162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2897" name="Text Box 17"/>
          <p:cNvSpPr txBox="1">
            <a:spLocks noChangeArrowheads="1"/>
          </p:cNvSpPr>
          <p:nvPr/>
        </p:nvSpPr>
        <p:spPr bwMode="auto">
          <a:xfrm>
            <a:off x="7159625" y="5029126"/>
            <a:ext cx="868363" cy="825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Canal</a:t>
            </a:r>
          </a:p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Iónico</a:t>
            </a:r>
          </a:p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Potasio</a:t>
            </a:r>
          </a:p>
        </p:txBody>
      </p:sp>
      <p:sp>
        <p:nvSpPr>
          <p:cNvPr id="122899" name="Line 19"/>
          <p:cNvSpPr>
            <a:spLocks noChangeShapeType="1"/>
          </p:cNvSpPr>
          <p:nvPr/>
        </p:nvSpPr>
        <p:spPr bwMode="auto">
          <a:xfrm flipH="1" flipV="1">
            <a:off x="6948488" y="4702101"/>
            <a:ext cx="21590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22900" name="Text Box 20"/>
          <p:cNvSpPr txBox="1">
            <a:spLocks noChangeArrowheads="1"/>
          </p:cNvSpPr>
          <p:nvPr/>
        </p:nvSpPr>
        <p:spPr bwMode="auto">
          <a:xfrm>
            <a:off x="769219" y="2236713"/>
            <a:ext cx="1857375" cy="825500"/>
          </a:xfrm>
          <a:prstGeom prst="rect">
            <a:avLst/>
          </a:prstGeom>
          <a:solidFill>
            <a:srgbClr val="FFC5DC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C877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Transducción de </a:t>
            </a:r>
          </a:p>
          <a:p>
            <a:pPr algn="l">
              <a:defRPr/>
            </a:pPr>
            <a:r>
              <a:rPr lang="es-ES_tradnl" b="1">
                <a:solidFill>
                  <a:srgbClr val="C877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Señales</a:t>
            </a:r>
          </a:p>
          <a:p>
            <a:pPr algn="l">
              <a:defRPr/>
            </a:pPr>
            <a:r>
              <a:rPr lang="es-ES_tradnl" b="1">
                <a:solidFill>
                  <a:srgbClr val="C877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Proteínas G</a:t>
            </a:r>
            <a:endParaRPr lang="es-ES_tradnl" sz="200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02" name="Text Box 22"/>
          <p:cNvSpPr txBox="1">
            <a:spLocks noChangeArrowheads="1"/>
          </p:cNvSpPr>
          <p:nvPr/>
        </p:nvSpPr>
        <p:spPr bwMode="auto">
          <a:xfrm>
            <a:off x="556450" y="593925"/>
            <a:ext cx="207962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 </a:t>
            </a:r>
          </a:p>
          <a:p>
            <a:pPr>
              <a:defRPr/>
            </a:pPr>
            <a:r>
              <a:rPr lang="es-ES" sz="20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Metabotrópicos</a:t>
            </a:r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2904" name="Rectangle 24"/>
          <p:cNvSpPr>
            <a:spLocks noChangeArrowheads="1"/>
          </p:cNvSpPr>
          <p:nvPr/>
        </p:nvSpPr>
        <p:spPr bwMode="auto">
          <a:xfrm>
            <a:off x="611560" y="3265274"/>
            <a:ext cx="2230098" cy="1077218"/>
          </a:xfrm>
          <a:prstGeom prst="rect">
            <a:avLst/>
          </a:prstGeom>
          <a:solidFill>
            <a:srgbClr val="BBE3D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Apertura directa</a:t>
            </a:r>
          </a:p>
          <a:p>
            <a:pPr>
              <a:defRPr/>
            </a:pPr>
            <a:r>
              <a:rPr lang="es-ES_tradnl" sz="2000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canal </a:t>
            </a:r>
            <a:r>
              <a:rPr lang="es-ES_tradnl" sz="20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iónico por</a:t>
            </a:r>
          </a:p>
          <a:p>
            <a:pPr>
              <a:defRPr/>
            </a:pPr>
            <a:r>
              <a:rPr lang="es-ES_tradnl" sz="20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subunidad </a:t>
            </a:r>
            <a:r>
              <a:rPr lang="es-ES_tradnl" sz="2400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bg</a:t>
            </a:r>
            <a:endParaRPr lang="es-ES_tradnl" sz="2400" dirty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ymbol" pitchFamily="18" charset="2"/>
            </a:endParaRPr>
          </a:p>
        </p:txBody>
      </p:sp>
      <p:sp>
        <p:nvSpPr>
          <p:cNvPr id="122906" name="Text Box 26"/>
          <p:cNvSpPr txBox="1">
            <a:spLocks noChangeArrowheads="1"/>
          </p:cNvSpPr>
          <p:nvPr/>
        </p:nvSpPr>
        <p:spPr bwMode="auto">
          <a:xfrm>
            <a:off x="611560" y="4685779"/>
            <a:ext cx="226857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Sale K</a:t>
            </a:r>
            <a:r>
              <a:rPr lang="es-ES_tradnl" sz="24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  <a:p>
            <a:pPr>
              <a:defRPr/>
            </a:pP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Hiperpolarización</a:t>
            </a:r>
            <a:endParaRPr lang="es-ES_tradnl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membrana </a:t>
            </a:r>
          </a:p>
        </p:txBody>
      </p:sp>
      <p:sp>
        <p:nvSpPr>
          <p:cNvPr id="122908" name="Text Box 28"/>
          <p:cNvSpPr txBox="1">
            <a:spLocks noChangeArrowheads="1"/>
          </p:cNvSpPr>
          <p:nvPr/>
        </p:nvSpPr>
        <p:spPr bwMode="auto">
          <a:xfrm>
            <a:off x="3492500" y="5944319"/>
            <a:ext cx="45069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Acción sináptica </a:t>
            </a: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más duradera</a:t>
            </a: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 en  efectores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con receptores asociados a proteínas G</a:t>
            </a:r>
          </a:p>
        </p:txBody>
      </p:sp>
      <p:sp>
        <p:nvSpPr>
          <p:cNvPr id="122910" name="Text Box 30"/>
          <p:cNvSpPr txBox="1">
            <a:spLocks noChangeArrowheads="1"/>
          </p:cNvSpPr>
          <p:nvPr/>
        </p:nvSpPr>
        <p:spPr bwMode="auto">
          <a:xfrm>
            <a:off x="2711517" y="574329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913" name="Freeform 33"/>
          <p:cNvSpPr>
            <a:spLocks/>
          </p:cNvSpPr>
          <p:nvPr/>
        </p:nvSpPr>
        <p:spPr bwMode="auto">
          <a:xfrm>
            <a:off x="6227763" y="2560563"/>
            <a:ext cx="1176337" cy="3095625"/>
          </a:xfrm>
          <a:custGeom>
            <a:avLst/>
            <a:gdLst>
              <a:gd name="T0" fmla="*/ 0 w 741"/>
              <a:gd name="T1" fmla="*/ 1950 h 1950"/>
              <a:gd name="T2" fmla="*/ 318 w 741"/>
              <a:gd name="T3" fmla="*/ 1406 h 1950"/>
              <a:gd name="T4" fmla="*/ 590 w 741"/>
              <a:gd name="T5" fmla="*/ 771 h 1950"/>
              <a:gd name="T6" fmla="*/ 726 w 741"/>
              <a:gd name="T7" fmla="*/ 181 h 1950"/>
              <a:gd name="T8" fmla="*/ 681 w 741"/>
              <a:gd name="T9" fmla="*/ 0 h 1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1" h="1950">
                <a:moveTo>
                  <a:pt x="0" y="1950"/>
                </a:moveTo>
                <a:cubicBezTo>
                  <a:pt x="110" y="1776"/>
                  <a:pt x="220" y="1602"/>
                  <a:pt x="318" y="1406"/>
                </a:cubicBezTo>
                <a:cubicBezTo>
                  <a:pt x="416" y="1210"/>
                  <a:pt x="522" y="975"/>
                  <a:pt x="590" y="771"/>
                </a:cubicBezTo>
                <a:cubicBezTo>
                  <a:pt x="658" y="567"/>
                  <a:pt x="711" y="309"/>
                  <a:pt x="726" y="181"/>
                </a:cubicBezTo>
                <a:cubicBezTo>
                  <a:pt x="741" y="53"/>
                  <a:pt x="688" y="30"/>
                  <a:pt x="681" y="0"/>
                </a:cubicBezTo>
              </a:path>
            </a:pathLst>
          </a:custGeom>
          <a:noFill/>
          <a:ln w="76200" cmpd="sng">
            <a:solidFill>
              <a:srgbClr val="990033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22914" name="Text Box 34"/>
          <p:cNvSpPr txBox="1">
            <a:spLocks noChangeArrowheads="1"/>
          </p:cNvSpPr>
          <p:nvPr/>
        </p:nvSpPr>
        <p:spPr bwMode="auto">
          <a:xfrm>
            <a:off x="3779838" y="3243188"/>
            <a:ext cx="563562" cy="396875"/>
          </a:xfrm>
          <a:prstGeom prst="rect">
            <a:avLst/>
          </a:prstGeom>
          <a:solidFill>
            <a:srgbClr val="3A81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M2</a:t>
            </a:r>
          </a:p>
        </p:txBody>
      </p:sp>
      <p:sp>
        <p:nvSpPr>
          <p:cNvPr id="122915" name="Oval 35"/>
          <p:cNvSpPr>
            <a:spLocks noChangeArrowheads="1"/>
          </p:cNvSpPr>
          <p:nvPr/>
        </p:nvSpPr>
        <p:spPr bwMode="auto">
          <a:xfrm>
            <a:off x="5580063" y="4216326"/>
            <a:ext cx="1008062" cy="1008062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22916" name="Text Box 36"/>
          <p:cNvSpPr txBox="1">
            <a:spLocks noChangeArrowheads="1"/>
          </p:cNvSpPr>
          <p:nvPr/>
        </p:nvSpPr>
        <p:spPr bwMode="auto">
          <a:xfrm>
            <a:off x="6229350" y="374275"/>
            <a:ext cx="24016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122918" name="Text Box 38"/>
          <p:cNvSpPr txBox="1">
            <a:spLocks noChangeArrowheads="1"/>
          </p:cNvSpPr>
          <p:nvPr/>
        </p:nvSpPr>
        <p:spPr bwMode="auto">
          <a:xfrm>
            <a:off x="3910135" y="1409251"/>
            <a:ext cx="5132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Ej.</a:t>
            </a:r>
            <a:endParaRPr lang="es-ES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919" name="Oval 39"/>
          <p:cNvSpPr>
            <a:spLocks noChangeArrowheads="1"/>
          </p:cNvSpPr>
          <p:nvPr/>
        </p:nvSpPr>
        <p:spPr bwMode="auto">
          <a:xfrm>
            <a:off x="3995738" y="3855963"/>
            <a:ext cx="1223962" cy="1008063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36447" y="6524624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2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1229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1229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1229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3000"/>
                                        <p:tgtEl>
                                          <p:spTgt spid="122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9" grpId="0" animBg="1"/>
      <p:bldP spid="122900" grpId="0" animBg="1"/>
      <p:bldP spid="122904" grpId="0" animBg="1"/>
      <p:bldP spid="122906" grpId="0"/>
      <p:bldP spid="122908" grpId="0"/>
      <p:bldP spid="122915" grpId="0" animBg="1"/>
      <p:bldP spid="12291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30" name="Text Box 6"/>
          <p:cNvSpPr txBox="1">
            <a:spLocks noChangeArrowheads="1"/>
          </p:cNvSpPr>
          <p:nvPr/>
        </p:nvSpPr>
        <p:spPr bwMode="auto">
          <a:xfrm>
            <a:off x="3508246" y="703803"/>
            <a:ext cx="212750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/>
              <a:t>Efectores</a:t>
            </a:r>
          </a:p>
        </p:txBody>
      </p:sp>
      <p:sp>
        <p:nvSpPr>
          <p:cNvPr id="282633" name="Text Box 9"/>
          <p:cNvSpPr txBox="1">
            <a:spLocks noChangeArrowheads="1"/>
          </p:cNvSpPr>
          <p:nvPr/>
        </p:nvSpPr>
        <p:spPr bwMode="auto">
          <a:xfrm>
            <a:off x="2429104" y="71729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82635" name="Picture 11" descr="musculo liso h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" t="19276" r="14999" b="8200"/>
          <a:stretch>
            <a:fillRect/>
          </a:stretch>
        </p:blipFill>
        <p:spPr bwMode="auto">
          <a:xfrm>
            <a:off x="3306947" y="1555750"/>
            <a:ext cx="3094226" cy="182097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2636" name="Picture 12" descr="glandula pancreas h"/>
          <p:cNvPicPr>
            <a:picLocks noChangeAspect="1" noChangeArrowheads="1"/>
          </p:cNvPicPr>
          <p:nvPr/>
        </p:nvPicPr>
        <p:blipFill>
          <a:blip r:embed="rId3">
            <a:lum bright="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6" t="6129" r="9547"/>
          <a:stretch>
            <a:fillRect/>
          </a:stretch>
        </p:blipFill>
        <p:spPr bwMode="auto">
          <a:xfrm>
            <a:off x="6670168" y="1537039"/>
            <a:ext cx="2222312" cy="201771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2637" name="Picture 13" descr="musculo cardiaco 2 h"/>
          <p:cNvPicPr>
            <a:picLocks noChangeAspect="1" noChangeArrowheads="1"/>
          </p:cNvPicPr>
          <p:nvPr/>
        </p:nvPicPr>
        <p:blipFill>
          <a:blip r:embed="rId4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9" t="16347" r="11806" b="7332"/>
          <a:stretch>
            <a:fillRect/>
          </a:stretch>
        </p:blipFill>
        <p:spPr bwMode="auto">
          <a:xfrm>
            <a:off x="323850" y="1555750"/>
            <a:ext cx="2736850" cy="18319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2638" name="Text Box 14"/>
          <p:cNvSpPr txBox="1">
            <a:spLocks noChangeArrowheads="1"/>
          </p:cNvSpPr>
          <p:nvPr/>
        </p:nvSpPr>
        <p:spPr bwMode="auto">
          <a:xfrm>
            <a:off x="3803169" y="3464223"/>
            <a:ext cx="1997663" cy="461665"/>
          </a:xfrm>
          <a:prstGeom prst="rect">
            <a:avLst/>
          </a:prstGeom>
          <a:solidFill>
            <a:srgbClr val="A7DB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 </a:t>
            </a:r>
          </a:p>
        </p:txBody>
      </p:sp>
      <p:sp>
        <p:nvSpPr>
          <p:cNvPr id="282639" name="Text Box 15"/>
          <p:cNvSpPr txBox="1">
            <a:spLocks noChangeArrowheads="1"/>
          </p:cNvSpPr>
          <p:nvPr/>
        </p:nvSpPr>
        <p:spPr bwMode="auto">
          <a:xfrm>
            <a:off x="354013" y="3463925"/>
            <a:ext cx="2633662" cy="461963"/>
          </a:xfrm>
          <a:prstGeom prst="rect">
            <a:avLst/>
          </a:prstGeom>
          <a:solidFill>
            <a:srgbClr val="A7DB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cardiaco</a:t>
            </a:r>
          </a:p>
        </p:txBody>
      </p:sp>
      <p:sp>
        <p:nvSpPr>
          <p:cNvPr id="282642" name="Text Box 18"/>
          <p:cNvSpPr txBox="1">
            <a:spLocks noChangeArrowheads="1"/>
          </p:cNvSpPr>
          <p:nvPr/>
        </p:nvSpPr>
        <p:spPr bwMode="auto">
          <a:xfrm>
            <a:off x="7076267" y="3645024"/>
            <a:ext cx="1517650" cy="457200"/>
          </a:xfrm>
          <a:prstGeom prst="rect">
            <a:avLst/>
          </a:prstGeom>
          <a:solidFill>
            <a:srgbClr val="A7DB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Glándulas</a:t>
            </a:r>
          </a:p>
        </p:txBody>
      </p:sp>
      <p:sp>
        <p:nvSpPr>
          <p:cNvPr id="282643" name="Text Box 19"/>
          <p:cNvSpPr txBox="1">
            <a:spLocks noChangeArrowheads="1"/>
          </p:cNvSpPr>
          <p:nvPr/>
        </p:nvSpPr>
        <p:spPr bwMode="auto">
          <a:xfrm>
            <a:off x="6458398" y="252802"/>
            <a:ext cx="24016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282631" name="Text Box 7"/>
          <p:cNvSpPr txBox="1">
            <a:spLocks noChangeArrowheads="1"/>
          </p:cNvSpPr>
          <p:nvPr/>
        </p:nvSpPr>
        <p:spPr bwMode="auto">
          <a:xfrm>
            <a:off x="3263593" y="4173491"/>
            <a:ext cx="3149841" cy="2431435"/>
          </a:xfrm>
          <a:prstGeom prst="rect">
            <a:avLst/>
          </a:prstGeom>
          <a:noFill/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4625" indent="-174625" algn="l">
              <a:buFont typeface="Arial" pitchFamily="34" charset="0"/>
              <a:buChar char="•"/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Músculo </a:t>
            </a:r>
            <a:r>
              <a:rPr lang="es-ES_tradnl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Cardiaco</a:t>
            </a:r>
            <a:endParaRPr lang="es-ES_tradnl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Músculo 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</a:t>
            </a:r>
            <a:r>
              <a:rPr lang="es-ES_tradnl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iso</a:t>
            </a: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órganos 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huecos TGI, </a:t>
            </a:r>
            <a:endParaRPr lang="es-ES_tradnl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TGU, vasos 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sanguíneos</a:t>
            </a:r>
          </a:p>
          <a:p>
            <a:pPr algn="l">
              <a:buFontTx/>
              <a:buChar char="•"/>
              <a:defRPr/>
            </a:pP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C. Secretoras </a:t>
            </a:r>
            <a:endParaRPr lang="es-ES_tradnl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exocrinas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endocrinas</a:t>
            </a:r>
            <a:endParaRPr lang="es-ES_tradnl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82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38" grpId="0" animBg="1"/>
      <p:bldP spid="282639" grpId="0" animBg="1"/>
      <p:bldP spid="282642" grpId="0" animBg="1"/>
      <p:bldP spid="28263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Text Box 2"/>
          <p:cNvSpPr txBox="1">
            <a:spLocks noChangeArrowheads="1"/>
          </p:cNvSpPr>
          <p:nvPr/>
        </p:nvSpPr>
        <p:spPr bwMode="auto">
          <a:xfrm>
            <a:off x="7101980" y="404664"/>
            <a:ext cx="1632178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Efectores</a:t>
            </a:r>
          </a:p>
        </p:txBody>
      </p:sp>
      <p:sp>
        <p:nvSpPr>
          <p:cNvPr id="303107" name="Text Box 3"/>
          <p:cNvSpPr txBox="1">
            <a:spLocks noChangeArrowheads="1"/>
          </p:cNvSpPr>
          <p:nvPr/>
        </p:nvSpPr>
        <p:spPr bwMode="auto">
          <a:xfrm>
            <a:off x="2007845" y="124707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03112" name="Text Box 8"/>
          <p:cNvSpPr txBox="1">
            <a:spLocks noChangeArrowheads="1"/>
          </p:cNvSpPr>
          <p:nvPr/>
        </p:nvSpPr>
        <p:spPr bwMode="auto">
          <a:xfrm>
            <a:off x="2797582" y="1335683"/>
            <a:ext cx="3449983" cy="584775"/>
          </a:xfrm>
          <a:prstGeom prst="rect">
            <a:avLst/>
          </a:prstGeom>
          <a:solidFill>
            <a:srgbClr val="CCE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cardiaco</a:t>
            </a:r>
          </a:p>
        </p:txBody>
      </p:sp>
      <p:sp>
        <p:nvSpPr>
          <p:cNvPr id="303117" name="Text Box 13"/>
          <p:cNvSpPr txBox="1">
            <a:spLocks noChangeArrowheads="1"/>
          </p:cNvSpPr>
          <p:nvPr/>
        </p:nvSpPr>
        <p:spPr bwMode="auto">
          <a:xfrm>
            <a:off x="2104049" y="5974383"/>
            <a:ext cx="9747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Núcleo</a:t>
            </a:r>
          </a:p>
        </p:txBody>
      </p:sp>
      <p:sp>
        <p:nvSpPr>
          <p:cNvPr id="303118" name="Text Box 14"/>
          <p:cNvSpPr txBox="1">
            <a:spLocks noChangeArrowheads="1"/>
          </p:cNvSpPr>
          <p:nvPr/>
        </p:nvSpPr>
        <p:spPr bwMode="auto">
          <a:xfrm>
            <a:off x="505369" y="5807656"/>
            <a:ext cx="1370013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Discos </a:t>
            </a:r>
          </a:p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intercalares</a:t>
            </a:r>
          </a:p>
          <a:p>
            <a:pPr>
              <a:defRPr/>
            </a:pP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Uniones Gap</a:t>
            </a:r>
          </a:p>
        </p:txBody>
      </p:sp>
      <p:sp>
        <p:nvSpPr>
          <p:cNvPr id="303119" name="Text Box 15"/>
          <p:cNvSpPr txBox="1">
            <a:spLocks noChangeArrowheads="1"/>
          </p:cNvSpPr>
          <p:nvPr/>
        </p:nvSpPr>
        <p:spPr bwMode="auto">
          <a:xfrm>
            <a:off x="4898653" y="2204864"/>
            <a:ext cx="3960813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algn="l">
              <a:defRPr>
                <a:solidFill>
                  <a:schemeClr val="tx1"/>
                </a:solidFill>
                <a:latin typeface="Arial" charset="0"/>
              </a:defRPr>
            </a:lvl1pPr>
            <a:lvl2pPr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 estriado, tiene </a:t>
            </a:r>
            <a:r>
              <a:rPr lang="es-E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sarcómeras</a:t>
            </a:r>
            <a:endParaRPr lang="es-ES" sz="1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285750" indent="-2857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285750" indent="-2857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Son fibras cortas ramificadas e interconectadas por discos intercalares, la excitación se difunde en masa, se comporta </a:t>
            </a:r>
          </a:p>
          <a:p>
            <a:pPr marL="0" indent="0">
              <a:buClr>
                <a:schemeClr val="accent1">
                  <a:lumMod val="25000"/>
                </a:schemeClr>
              </a:buClr>
              <a:buSzPct val="150000"/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como </a:t>
            </a:r>
            <a:r>
              <a:rPr lang="es-ES" sz="18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sincitio</a:t>
            </a:r>
            <a:endParaRPr lang="es-ES" sz="1800" i="1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285750" indent="-2857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1200" i="1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285750" indent="-2857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Se contrae espontáneamente y es regulado por SNA</a:t>
            </a:r>
          </a:p>
          <a:p>
            <a:pPr marL="285750" indent="-2857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12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285750" indent="-2857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Ca</a:t>
            </a:r>
            <a:r>
              <a:rPr lang="es-ES" sz="1800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++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i necesario para contracción, que ocurre por deslizamiento de actina  y </a:t>
            </a:r>
            <a:r>
              <a:rPr lang="es-E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miosina</a:t>
            </a:r>
            <a:endParaRPr lang="es-ES" sz="1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03123" name="Text Box 19"/>
          <p:cNvSpPr txBox="1">
            <a:spLocks noChangeArrowheads="1"/>
          </p:cNvSpPr>
          <p:nvPr/>
        </p:nvSpPr>
        <p:spPr bwMode="auto">
          <a:xfrm>
            <a:off x="7116494" y="970558"/>
            <a:ext cx="1585912" cy="730250"/>
          </a:xfrm>
          <a:prstGeom prst="rect">
            <a:avLst/>
          </a:prstGeom>
          <a:solidFill>
            <a:srgbClr val="B9D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involuntario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6750543" y="6494656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026" name="Picture 2" descr="C:\Users\ximena\Desktop\Musc14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80" y="2495227"/>
            <a:ext cx="4645873" cy="3097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07260" y="5590407"/>
            <a:ext cx="48247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>
                <a:effectLst/>
                <a:latin typeface="Times New Roman" pitchFamily="18" charset="0"/>
                <a:cs typeface="Times New Roman" pitchFamily="18" charset="0"/>
              </a:rPr>
              <a:t>http://www.kumc.edu/instruction/medicine/anatomy/histoweb/muscular/large/Musc14.JPG</a:t>
            </a:r>
          </a:p>
        </p:txBody>
      </p:sp>
      <p:sp>
        <p:nvSpPr>
          <p:cNvPr id="303124" name="Line 20"/>
          <p:cNvSpPr>
            <a:spLocks noChangeShapeType="1"/>
          </p:cNvSpPr>
          <p:nvPr/>
        </p:nvSpPr>
        <p:spPr bwMode="auto">
          <a:xfrm flipV="1">
            <a:off x="1259632" y="4367436"/>
            <a:ext cx="432048" cy="146919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 flipH="1" flipV="1">
            <a:off x="2519649" y="4190023"/>
            <a:ext cx="71761" cy="178436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0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112" grpId="0" animBg="1"/>
      <p:bldP spid="303117" grpId="0"/>
      <p:bldP spid="303118" grpId="0"/>
      <p:bldP spid="3031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3" name="Text Box 3"/>
          <p:cNvSpPr txBox="1">
            <a:spLocks noChangeArrowheads="1"/>
          </p:cNvSpPr>
          <p:nvPr/>
        </p:nvSpPr>
        <p:spPr bwMode="auto">
          <a:xfrm>
            <a:off x="2209800" y="1152525"/>
            <a:ext cx="4724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" b="1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291844" name="Text Box 4"/>
          <p:cNvSpPr txBox="1">
            <a:spLocks noChangeArrowheads="1"/>
          </p:cNvSpPr>
          <p:nvPr/>
        </p:nvSpPr>
        <p:spPr bwMode="auto">
          <a:xfrm>
            <a:off x="1985963" y="2284413"/>
            <a:ext cx="5170487" cy="27392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l">
              <a:defRPr/>
            </a:pPr>
            <a:endParaRPr lang="es-ES_tradnl" sz="800" b="1" dirty="0" smtClean="0">
              <a:effectLst/>
            </a:endParaRPr>
          </a:p>
          <a:p>
            <a:pPr algn="l">
              <a:defRPr/>
            </a:pPr>
            <a:r>
              <a:rPr lang="es-ES_tradnl" sz="2000" b="1" dirty="0" smtClean="0">
                <a:effectLst/>
              </a:rPr>
              <a:t>NOTA</a:t>
            </a:r>
            <a:r>
              <a:rPr lang="es-ES_tradnl" sz="2000" b="1" dirty="0">
                <a:effectLst/>
              </a:rPr>
              <a:t>:</a:t>
            </a:r>
          </a:p>
          <a:p>
            <a:pPr algn="l">
              <a:defRPr/>
            </a:pPr>
            <a:r>
              <a:rPr lang="es-ES_tradnl" b="1" dirty="0">
                <a:effectLst/>
              </a:rPr>
              <a:t> </a:t>
            </a: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Para las clases y materiales del Sistema Nervioso Autónomo, se ha seguido en gran parte la organización y las ilustraciones del libro </a:t>
            </a:r>
            <a:r>
              <a:rPr lang="es-ES_tradnl" sz="2000" i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Autonomic</a:t>
            </a:r>
            <a:r>
              <a:rPr lang="es-ES_tradnl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000" i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Nerves</a:t>
            </a:r>
            <a:r>
              <a:rPr lang="es-ES_tradnl" sz="200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 L. Wilson-</a:t>
            </a:r>
            <a:r>
              <a:rPr lang="es-ES_tradnl" sz="20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Pauwels</a:t>
            </a: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P-A. Stewart y E.J. </a:t>
            </a:r>
            <a:r>
              <a:rPr lang="es-ES_tradnl" sz="20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Akesson</a:t>
            </a: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B.C. </a:t>
            </a:r>
            <a:r>
              <a:rPr lang="es-ES_tradnl" sz="20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Decker</a:t>
            </a: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1997</a:t>
            </a:r>
            <a:r>
              <a:rPr lang="es-ES_tradnl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  <a:p>
            <a:pPr algn="l">
              <a:defRPr/>
            </a:pPr>
            <a:r>
              <a:rPr lang="es-ES_tradnl" sz="800" b="1" dirty="0" smtClean="0">
                <a:effectLst/>
              </a:rPr>
              <a:t> </a:t>
            </a:r>
            <a:endParaRPr lang="es-ES_tradnl" sz="800" dirty="0">
              <a:effectLst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Text Box 2"/>
          <p:cNvSpPr txBox="1">
            <a:spLocks noChangeArrowheads="1"/>
          </p:cNvSpPr>
          <p:nvPr/>
        </p:nvSpPr>
        <p:spPr bwMode="auto">
          <a:xfrm>
            <a:off x="7116495" y="434904"/>
            <a:ext cx="1632178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Efectores</a:t>
            </a:r>
          </a:p>
        </p:txBody>
      </p:sp>
      <p:sp>
        <p:nvSpPr>
          <p:cNvPr id="304131" name="Text Box 3"/>
          <p:cNvSpPr txBox="1">
            <a:spLocks noChangeArrowheads="1"/>
          </p:cNvSpPr>
          <p:nvPr/>
        </p:nvSpPr>
        <p:spPr bwMode="auto">
          <a:xfrm>
            <a:off x="2345582" y="138300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04135" name="Text Box 7"/>
          <p:cNvSpPr txBox="1">
            <a:spLocks noChangeArrowheads="1"/>
          </p:cNvSpPr>
          <p:nvPr/>
        </p:nvSpPr>
        <p:spPr bwMode="auto">
          <a:xfrm>
            <a:off x="4355976" y="2056388"/>
            <a:ext cx="4680842" cy="4539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buClr>
                <a:schemeClr val="accent1">
                  <a:lumMod val="25000"/>
                </a:schemeClr>
              </a:buClr>
              <a:defRPr/>
            </a:pPr>
            <a:r>
              <a:rPr lang="es-ES_tradnl" sz="1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 algn="l">
              <a:buClr>
                <a:schemeClr val="accent1">
                  <a:lumMod val="25000"/>
                </a:schemeClr>
              </a:buClr>
              <a:buFont typeface="Arial" pitchFamily="34" charset="0"/>
              <a:buChar char="•"/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Menos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especializado, no tiene </a:t>
            </a:r>
          </a:p>
          <a:p>
            <a:pPr algn="l">
              <a:buClr>
                <a:schemeClr val="accent1">
                  <a:lumMod val="25000"/>
                </a:schemeClr>
              </a:buCl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estriaciones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no tiene </a:t>
            </a: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sarcómeras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171450" indent="-171450" algn="l">
              <a:buClr>
                <a:schemeClr val="accent1">
                  <a:lumMod val="25000"/>
                </a:schemeClr>
              </a:buClr>
              <a:buFont typeface="Arial" pitchFamily="34" charset="0"/>
              <a:buChar char="•"/>
              <a:defRPr/>
            </a:pPr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 algn="l">
              <a:buClr>
                <a:schemeClr val="accent1">
                  <a:lumMod val="25000"/>
                </a:schemeClr>
              </a:buClr>
              <a:buFont typeface="Arial" pitchFamily="34" charset="0"/>
              <a:buChar char="•"/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Mayor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cantidad de actina por </a:t>
            </a: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miosina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1450" indent="-171450" algn="l">
              <a:buClr>
                <a:schemeClr val="accent1">
                  <a:lumMod val="25000"/>
                </a:schemeClr>
              </a:buClr>
              <a:buFont typeface="Arial" pitchFamily="34" charset="0"/>
              <a:buChar char="•"/>
              <a:defRPr/>
            </a:pPr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 algn="l">
              <a:buClr>
                <a:schemeClr val="accent1">
                  <a:lumMod val="25000"/>
                </a:schemeClr>
              </a:buClr>
              <a:buFont typeface="Arial" pitchFamily="34" charset="0"/>
              <a:buChar char="•"/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Más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independiente de su inervación, </a:t>
            </a:r>
          </a:p>
          <a:p>
            <a:pPr algn="l">
              <a:buClr>
                <a:schemeClr val="accent1">
                  <a:lumMod val="25000"/>
                </a:schemeClr>
              </a:buCl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no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 atrofia cuando es </a:t>
            </a:r>
            <a:r>
              <a:rPr lang="es-ES_tradnl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denervado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chemeClr val="accent1">
                  <a:lumMod val="25000"/>
                </a:schemeClr>
              </a:buCl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Puede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recuperar su función</a:t>
            </a:r>
          </a:p>
          <a:p>
            <a:pPr marL="171450" indent="-171450" algn="l">
              <a:buClr>
                <a:schemeClr val="accent1">
                  <a:lumMod val="25000"/>
                </a:schemeClr>
              </a:buClr>
              <a:buFont typeface="Arial" pitchFamily="34" charset="0"/>
              <a:buChar char="•"/>
              <a:defRPr/>
            </a:pPr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 algn="l">
              <a:buClr>
                <a:schemeClr val="accent1">
                  <a:lumMod val="25000"/>
                </a:schemeClr>
              </a:buClr>
              <a:buFont typeface="Arial" pitchFamily="34" charset="0"/>
              <a:buChar char="•"/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ES" sz="18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 necesario para contracción, </a:t>
            </a:r>
          </a:p>
          <a:p>
            <a:pPr algn="l">
              <a:buClr>
                <a:schemeClr val="accent1">
                  <a:lumMod val="25000"/>
                </a:schemeClr>
              </a:buClr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que ocurre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por deslizamiento de actina 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 algn="l">
              <a:buClr>
                <a:schemeClr val="accent1">
                  <a:lumMod val="25000"/>
                </a:schemeClr>
              </a:buClr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y </a:t>
            </a:r>
            <a:r>
              <a:rPr lang="es-E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miosina</a:t>
            </a: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1450" indent="-171450" algn="l">
              <a:buClr>
                <a:schemeClr val="accent1">
                  <a:lumMod val="25000"/>
                </a:schemeClr>
              </a:buClr>
              <a:buFont typeface="Arial" pitchFamily="34" charset="0"/>
              <a:buChar char="•"/>
              <a:defRPr/>
            </a:pPr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 algn="l">
              <a:buClr>
                <a:schemeClr val="accent1">
                  <a:lumMod val="25000"/>
                </a:schemeClr>
              </a:buClr>
              <a:buFont typeface="Arial" pitchFamily="34" charset="0"/>
              <a:buChar char="•"/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Puede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contraerse aún después de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 gran estiramiento a diferencia de m. estriado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1450" indent="-171450" algn="l">
              <a:buClr>
                <a:schemeClr val="accent1">
                  <a:lumMod val="25000"/>
                </a:schemeClr>
              </a:buClr>
              <a:buFont typeface="Arial" pitchFamily="34" charset="0"/>
              <a:buChar char="•"/>
              <a:defRPr/>
            </a:pPr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 algn="l">
              <a:buClr>
                <a:schemeClr val="accent1">
                  <a:lumMod val="25000"/>
                </a:schemeClr>
              </a:buClr>
              <a:buFont typeface="Arial" pitchFamily="34" charset="0"/>
              <a:buChar char="•"/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regulado por SNA</a:t>
            </a:r>
          </a:p>
        </p:txBody>
      </p:sp>
      <p:sp>
        <p:nvSpPr>
          <p:cNvPr id="304146" name="Text Box 18"/>
          <p:cNvSpPr txBox="1">
            <a:spLocks noChangeArrowheads="1"/>
          </p:cNvSpPr>
          <p:nvPr/>
        </p:nvSpPr>
        <p:spPr bwMode="auto">
          <a:xfrm>
            <a:off x="3132971" y="1383000"/>
            <a:ext cx="2833688" cy="584775"/>
          </a:xfrm>
          <a:prstGeom prst="rect">
            <a:avLst/>
          </a:prstGeom>
          <a:solidFill>
            <a:srgbClr val="CCECF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>
              <a:buClr>
                <a:schemeClr val="tx1"/>
              </a:buClr>
              <a:defRPr/>
            </a:pPr>
            <a:r>
              <a:rPr lang="es-ES_tradnl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</a:t>
            </a:r>
          </a:p>
        </p:txBody>
      </p:sp>
      <p:sp>
        <p:nvSpPr>
          <p:cNvPr id="304147" name="Text Box 19"/>
          <p:cNvSpPr txBox="1">
            <a:spLocks noChangeArrowheads="1"/>
          </p:cNvSpPr>
          <p:nvPr/>
        </p:nvSpPr>
        <p:spPr bwMode="auto">
          <a:xfrm>
            <a:off x="7116495" y="1042096"/>
            <a:ext cx="1585912" cy="730250"/>
          </a:xfrm>
          <a:prstGeom prst="rect">
            <a:avLst/>
          </a:prstGeom>
          <a:solidFill>
            <a:srgbClr val="B9D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involuntario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53" name="Picture 5" descr="C:\Users\ximena\Desktop\smooth-muscle-l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23" y="2472150"/>
            <a:ext cx="4141639" cy="2829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467544" y="5263169"/>
            <a:ext cx="33264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s-VE" sz="1000" dirty="0">
                <a:effectLst/>
                <a:latin typeface="Times New Roman" pitchFamily="18" charset="0"/>
                <a:cs typeface="Times New Roman" pitchFamily="18" charset="0"/>
              </a:rPr>
              <a:t>ww.visualphotos.com/</a:t>
            </a:r>
            <a:r>
              <a:rPr lang="es-VE" sz="1000" dirty="0" err="1">
                <a:effectLst/>
                <a:latin typeface="Times New Roman" pitchFamily="18" charset="0"/>
                <a:cs typeface="Times New Roman" pitchFamily="18" charset="0"/>
              </a:rPr>
              <a:t>image</a:t>
            </a:r>
            <a:r>
              <a:rPr lang="es-VE" sz="1000" dirty="0">
                <a:effectLst/>
                <a:latin typeface="Times New Roman" pitchFamily="18" charset="0"/>
                <a:cs typeface="Times New Roman" pitchFamily="18" charset="0"/>
              </a:rPr>
              <a:t>/1x8803251/</a:t>
            </a:r>
            <a:r>
              <a:rPr lang="es-VE" sz="1000" dirty="0" err="1">
                <a:effectLst/>
                <a:latin typeface="Times New Roman" pitchFamily="18" charset="0"/>
                <a:cs typeface="Times New Roman" pitchFamily="18" charset="0"/>
              </a:rPr>
              <a:t>smooth</a:t>
            </a:r>
            <a:r>
              <a:rPr lang="es-VE" sz="1000" dirty="0">
                <a:effectLst/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s-VE" sz="1000" dirty="0" err="1">
                <a:effectLst/>
                <a:latin typeface="Times New Roman" pitchFamily="18" charset="0"/>
                <a:cs typeface="Times New Roman" pitchFamily="18" charset="0"/>
              </a:rPr>
              <a:t>muscle</a:t>
            </a:r>
            <a:r>
              <a:rPr lang="es-VE" sz="1000" dirty="0">
                <a:effectLst/>
                <a:latin typeface="Times New Roman" pitchFamily="18" charset="0"/>
                <a:cs typeface="Times New Roman" pitchFamily="18" charset="0"/>
              </a:rPr>
              <a:t>-lm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13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Text Box 2"/>
          <p:cNvSpPr txBox="1">
            <a:spLocks noChangeArrowheads="1"/>
          </p:cNvSpPr>
          <p:nvPr/>
        </p:nvSpPr>
        <p:spPr bwMode="auto">
          <a:xfrm>
            <a:off x="7092280" y="476672"/>
            <a:ext cx="1632178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Efectores</a:t>
            </a:r>
          </a:p>
        </p:txBody>
      </p:sp>
      <p:sp>
        <p:nvSpPr>
          <p:cNvPr id="302083" name="Text Box 3"/>
          <p:cNvSpPr txBox="1">
            <a:spLocks noChangeArrowheads="1"/>
          </p:cNvSpPr>
          <p:nvPr/>
        </p:nvSpPr>
        <p:spPr bwMode="auto">
          <a:xfrm>
            <a:off x="2408238" y="938337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pic>
        <p:nvPicPr>
          <p:cNvPr id="302099" name="Picture 19" descr="musculo unitario y multiunitario 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1" t="1718" r="15155" b="53015"/>
          <a:stretch>
            <a:fillRect/>
          </a:stretch>
        </p:blipFill>
        <p:spPr bwMode="auto">
          <a:xfrm>
            <a:off x="2735263" y="1700213"/>
            <a:ext cx="4176712" cy="389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2100" name="Rectangle 20"/>
          <p:cNvSpPr>
            <a:spLocks noChangeArrowheads="1"/>
          </p:cNvSpPr>
          <p:nvPr/>
        </p:nvSpPr>
        <p:spPr bwMode="auto">
          <a:xfrm>
            <a:off x="2555875" y="2276475"/>
            <a:ext cx="395288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s-VE"/>
          </a:p>
        </p:txBody>
      </p:sp>
      <p:sp>
        <p:nvSpPr>
          <p:cNvPr id="302101" name="Rectangle 21"/>
          <p:cNvSpPr>
            <a:spLocks noChangeArrowheads="1"/>
          </p:cNvSpPr>
          <p:nvPr/>
        </p:nvSpPr>
        <p:spPr bwMode="auto">
          <a:xfrm>
            <a:off x="2570755" y="1655423"/>
            <a:ext cx="2268538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s-VE"/>
          </a:p>
        </p:txBody>
      </p:sp>
      <p:sp>
        <p:nvSpPr>
          <p:cNvPr id="302102" name="Rectangle 22"/>
          <p:cNvSpPr>
            <a:spLocks noChangeArrowheads="1"/>
          </p:cNvSpPr>
          <p:nvPr/>
        </p:nvSpPr>
        <p:spPr bwMode="auto">
          <a:xfrm>
            <a:off x="3167063" y="4076700"/>
            <a:ext cx="8651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s-VE"/>
          </a:p>
        </p:txBody>
      </p:sp>
      <p:sp>
        <p:nvSpPr>
          <p:cNvPr id="302103" name="Text Box 23"/>
          <p:cNvSpPr txBox="1">
            <a:spLocks noChangeArrowheads="1"/>
          </p:cNvSpPr>
          <p:nvPr/>
        </p:nvSpPr>
        <p:spPr bwMode="auto">
          <a:xfrm>
            <a:off x="507370" y="4724400"/>
            <a:ext cx="206338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chemeClr val="tx1"/>
              </a:buCl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Ej. 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m. intestinal</a:t>
            </a:r>
          </a:p>
          <a:p>
            <a:pPr algn="l">
              <a:buClr>
                <a:schemeClr val="tx1"/>
              </a:buCl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m. uterino</a:t>
            </a:r>
          </a:p>
        </p:txBody>
      </p:sp>
      <p:sp>
        <p:nvSpPr>
          <p:cNvPr id="302104" name="Oval 24"/>
          <p:cNvSpPr>
            <a:spLocks noChangeArrowheads="1"/>
          </p:cNvSpPr>
          <p:nvPr/>
        </p:nvSpPr>
        <p:spPr bwMode="auto">
          <a:xfrm>
            <a:off x="3167063" y="4797425"/>
            <a:ext cx="431800" cy="360363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s-VE"/>
          </a:p>
        </p:txBody>
      </p:sp>
      <p:sp>
        <p:nvSpPr>
          <p:cNvPr id="302105" name="Oval 25"/>
          <p:cNvSpPr>
            <a:spLocks noChangeArrowheads="1"/>
          </p:cNvSpPr>
          <p:nvPr/>
        </p:nvSpPr>
        <p:spPr bwMode="auto">
          <a:xfrm>
            <a:off x="5183188" y="4005263"/>
            <a:ext cx="504825" cy="288925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s-VE"/>
          </a:p>
        </p:txBody>
      </p:sp>
      <p:sp>
        <p:nvSpPr>
          <p:cNvPr id="302106" name="Oval 26"/>
          <p:cNvSpPr>
            <a:spLocks noChangeArrowheads="1"/>
          </p:cNvSpPr>
          <p:nvPr/>
        </p:nvSpPr>
        <p:spPr bwMode="auto">
          <a:xfrm>
            <a:off x="6048375" y="3789363"/>
            <a:ext cx="358775" cy="287337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s-VE"/>
          </a:p>
        </p:txBody>
      </p:sp>
      <p:sp>
        <p:nvSpPr>
          <p:cNvPr id="302107" name="Oval 27"/>
          <p:cNvSpPr>
            <a:spLocks noChangeArrowheads="1"/>
          </p:cNvSpPr>
          <p:nvPr/>
        </p:nvSpPr>
        <p:spPr bwMode="auto">
          <a:xfrm>
            <a:off x="6048375" y="4581525"/>
            <a:ext cx="358775" cy="287338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s-VE"/>
          </a:p>
        </p:txBody>
      </p:sp>
      <p:sp>
        <p:nvSpPr>
          <p:cNvPr id="302108" name="Text Box 28"/>
          <p:cNvSpPr txBox="1">
            <a:spLocks noChangeArrowheads="1"/>
          </p:cNvSpPr>
          <p:nvPr/>
        </p:nvSpPr>
        <p:spPr bwMode="auto">
          <a:xfrm>
            <a:off x="315647" y="2348387"/>
            <a:ext cx="2383103" cy="150810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buClr>
                <a:schemeClr val="tx1"/>
              </a:buClr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Unitario </a:t>
            </a:r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es-ES_tradnl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miogénico</a:t>
            </a:r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: </a:t>
            </a:r>
            <a:endParaRPr lang="es-ES_tradnl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chemeClr val="tx1"/>
              </a:buClr>
              <a:defRPr/>
            </a:pPr>
            <a:endParaRPr lang="es-ES_tradnl" sz="800" b="1" i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chemeClr val="tx1"/>
              </a:buClr>
              <a:defRPr/>
            </a:pPr>
            <a:r>
              <a:rPr lang="es-ES_tradnl" b="1" i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S</a:t>
            </a:r>
            <a:r>
              <a:rPr lang="es-ES_tradnl" b="1" i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incitio</a:t>
            </a: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funcional</a:t>
            </a:r>
          </a:p>
          <a:p>
            <a:pPr algn="l">
              <a:buClr>
                <a:schemeClr val="tx1"/>
              </a:buClr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Se contrae</a:t>
            </a:r>
          </a:p>
          <a:p>
            <a:pPr algn="l">
              <a:buClr>
                <a:schemeClr val="tx1"/>
              </a:buClr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independiente </a:t>
            </a:r>
          </a:p>
          <a:p>
            <a:pPr algn="l">
              <a:buClr>
                <a:schemeClr val="tx1"/>
              </a:buClr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del SNA </a:t>
            </a:r>
            <a:endParaRPr lang="es-ES_tradnl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02109" name="Text Box 29"/>
          <p:cNvSpPr txBox="1">
            <a:spLocks noChangeArrowheads="1"/>
          </p:cNvSpPr>
          <p:nvPr/>
        </p:nvSpPr>
        <p:spPr bwMode="auto">
          <a:xfrm>
            <a:off x="2955925" y="4005263"/>
            <a:ext cx="1168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chemeClr val="tx1"/>
              </a:buClr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Varicosidad</a:t>
            </a:r>
          </a:p>
        </p:txBody>
      </p:sp>
      <p:sp>
        <p:nvSpPr>
          <p:cNvPr id="302110" name="Text Box 30"/>
          <p:cNvSpPr txBox="1">
            <a:spLocks noChangeArrowheads="1"/>
          </p:cNvSpPr>
          <p:nvPr/>
        </p:nvSpPr>
        <p:spPr bwMode="auto">
          <a:xfrm>
            <a:off x="7050088" y="4484688"/>
            <a:ext cx="1122362" cy="6508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chemeClr val="tx1"/>
              </a:buCl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Uniones </a:t>
            </a:r>
          </a:p>
          <a:p>
            <a:pPr>
              <a:buClr>
                <a:schemeClr val="tx1"/>
              </a:buCl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gap</a:t>
            </a:r>
          </a:p>
        </p:txBody>
      </p:sp>
      <p:sp>
        <p:nvSpPr>
          <p:cNvPr id="302111" name="Line 31"/>
          <p:cNvSpPr>
            <a:spLocks noChangeShapeType="1"/>
          </p:cNvSpPr>
          <p:nvPr/>
        </p:nvSpPr>
        <p:spPr bwMode="auto">
          <a:xfrm>
            <a:off x="6300788" y="4005263"/>
            <a:ext cx="863600" cy="86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s-VE"/>
          </a:p>
        </p:txBody>
      </p:sp>
      <p:sp>
        <p:nvSpPr>
          <p:cNvPr id="302112" name="Line 32"/>
          <p:cNvSpPr>
            <a:spLocks noChangeShapeType="1"/>
          </p:cNvSpPr>
          <p:nvPr/>
        </p:nvSpPr>
        <p:spPr bwMode="auto">
          <a:xfrm>
            <a:off x="6300788" y="4724400"/>
            <a:ext cx="863600" cy="2174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s-VE"/>
          </a:p>
        </p:txBody>
      </p:sp>
      <p:sp>
        <p:nvSpPr>
          <p:cNvPr id="302113" name="Text Box 33"/>
          <p:cNvSpPr txBox="1">
            <a:spLocks noChangeArrowheads="1"/>
          </p:cNvSpPr>
          <p:nvPr/>
        </p:nvSpPr>
        <p:spPr bwMode="auto">
          <a:xfrm>
            <a:off x="6877050" y="2205038"/>
            <a:ext cx="148149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chemeClr val="tx1"/>
              </a:buClr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Neurona </a:t>
            </a:r>
          </a:p>
          <a:p>
            <a:pPr algn="l">
              <a:buClr>
                <a:schemeClr val="tx1"/>
              </a:buClr>
              <a:defRPr/>
            </a:pPr>
            <a:r>
              <a:rPr lang="es-ES_tradnl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posganglionar</a:t>
            </a:r>
            <a:endParaRPr lang="es-ES_tradnl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2114" name="Text Box 34"/>
          <p:cNvSpPr txBox="1">
            <a:spLocks noChangeArrowheads="1"/>
          </p:cNvSpPr>
          <p:nvPr/>
        </p:nvSpPr>
        <p:spPr bwMode="auto">
          <a:xfrm>
            <a:off x="3238500" y="5805488"/>
            <a:ext cx="2665413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chemeClr val="tx1"/>
              </a:buClr>
              <a:defRPr/>
            </a:pPr>
            <a:r>
              <a:rPr lang="es-ES_tradnl" sz="24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Sincitio</a:t>
            </a:r>
            <a:r>
              <a:rPr lang="es-ES_tradnl" sz="24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funcional</a:t>
            </a:r>
          </a:p>
        </p:txBody>
      </p:sp>
      <p:sp>
        <p:nvSpPr>
          <p:cNvPr id="302115" name="AutoShape 35"/>
          <p:cNvSpPr>
            <a:spLocks/>
          </p:cNvSpPr>
          <p:nvPr/>
        </p:nvSpPr>
        <p:spPr bwMode="auto">
          <a:xfrm rot="5400000">
            <a:off x="4498975" y="3860800"/>
            <a:ext cx="144463" cy="3744913"/>
          </a:xfrm>
          <a:prstGeom prst="rightBracket">
            <a:avLst>
              <a:gd name="adj" fmla="val 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endParaRPr lang="es-VE"/>
          </a:p>
        </p:txBody>
      </p:sp>
      <p:sp>
        <p:nvSpPr>
          <p:cNvPr id="302117" name="Text Box 37"/>
          <p:cNvSpPr txBox="1">
            <a:spLocks noChangeArrowheads="1"/>
          </p:cNvSpPr>
          <p:nvPr/>
        </p:nvSpPr>
        <p:spPr bwMode="auto">
          <a:xfrm>
            <a:off x="7164388" y="1040058"/>
            <a:ext cx="1585913" cy="730250"/>
          </a:xfrm>
          <a:prstGeom prst="rect">
            <a:avLst/>
          </a:prstGeom>
          <a:solidFill>
            <a:srgbClr val="B9D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involuntario</a:t>
            </a:r>
          </a:p>
        </p:txBody>
      </p:sp>
      <p:sp>
        <p:nvSpPr>
          <p:cNvPr id="302098" name="Text Box 18"/>
          <p:cNvSpPr txBox="1">
            <a:spLocks noChangeArrowheads="1"/>
          </p:cNvSpPr>
          <p:nvPr/>
        </p:nvSpPr>
        <p:spPr bwMode="auto">
          <a:xfrm>
            <a:off x="3292107" y="1013279"/>
            <a:ext cx="2516187" cy="522288"/>
          </a:xfrm>
          <a:prstGeom prst="rect">
            <a:avLst/>
          </a:prstGeom>
          <a:solidFill>
            <a:srgbClr val="CCECF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chemeClr val="tx1"/>
              </a:buClr>
              <a:defRPr/>
            </a:pP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</a:t>
            </a: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2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103" grpId="0"/>
      <p:bldP spid="302104" grpId="0" animBg="1"/>
      <p:bldP spid="302105" grpId="0" animBg="1"/>
      <p:bldP spid="302106" grpId="0" animBg="1"/>
      <p:bldP spid="302107" grpId="0" animBg="1"/>
      <p:bldP spid="302108" grpId="0" animBg="1"/>
      <p:bldP spid="302109" grpId="0"/>
      <p:bldP spid="302110" grpId="0" animBg="1"/>
      <p:bldP spid="302113" grpId="0"/>
      <p:bldP spid="302114" grpId="0"/>
      <p:bldP spid="30211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imena\Desktop\21702lo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28000" contras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2198"/>
            <a:ext cx="7524290" cy="4877816"/>
          </a:xfrm>
          <a:prstGeom prst="rect">
            <a:avLst/>
          </a:prstGeom>
          <a:noFill/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411760" y="624762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VE" sz="1200" dirty="0">
                <a:effectLst/>
              </a:rPr>
              <a:t>http://medlib.bu.edu/histology/p/21702lca.htm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256306" y="5500014"/>
            <a:ext cx="46313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/>
              <a:t>Uniones </a:t>
            </a:r>
            <a:r>
              <a:rPr lang="es-VE" sz="2000" i="1" dirty="0" smtClean="0"/>
              <a:t>gap, </a:t>
            </a:r>
            <a:r>
              <a:rPr lang="es-VE" sz="2000" dirty="0" smtClean="0"/>
              <a:t>microscopio electrónico </a:t>
            </a:r>
            <a:endParaRPr lang="es-VE" sz="2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6745697" y="1726069"/>
            <a:ext cx="145264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/>
              <a:t>Uniones gap</a:t>
            </a:r>
            <a:endParaRPr lang="es-VE" sz="1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831514" y="3954542"/>
            <a:ext cx="145264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/>
              <a:t>Uniones gap</a:t>
            </a:r>
            <a:endParaRPr lang="es-VE" sz="1800" dirty="0"/>
          </a:p>
        </p:txBody>
      </p:sp>
      <p:sp>
        <p:nvSpPr>
          <p:cNvPr id="8" name="Text Box 36"/>
          <p:cNvSpPr txBox="1">
            <a:spLocks noChangeArrowheads="1"/>
          </p:cNvSpPr>
          <p:nvPr/>
        </p:nvSpPr>
        <p:spPr bwMode="auto">
          <a:xfrm>
            <a:off x="6229350" y="374275"/>
            <a:ext cx="24016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539602" y="480479"/>
            <a:ext cx="2036466" cy="461665"/>
          </a:xfrm>
          <a:prstGeom prst="rect">
            <a:avLst/>
          </a:prstGeom>
          <a:solidFill>
            <a:srgbClr val="CCECF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chemeClr val="tx1"/>
              </a:buCl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</a:t>
            </a:r>
          </a:p>
        </p:txBody>
      </p:sp>
    </p:spTree>
    <p:extLst>
      <p:ext uri="{BB962C8B-B14F-4D97-AF65-F5344CB8AC3E}">
        <p14:creationId xmlns:p14="http://schemas.microsoft.com/office/powerpoint/2010/main" val="39265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Text Box 2"/>
          <p:cNvSpPr txBox="1">
            <a:spLocks noChangeArrowheads="1"/>
          </p:cNvSpPr>
          <p:nvPr/>
        </p:nvSpPr>
        <p:spPr bwMode="auto">
          <a:xfrm>
            <a:off x="3755911" y="865485"/>
            <a:ext cx="1632178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Efectores</a:t>
            </a:r>
          </a:p>
        </p:txBody>
      </p:sp>
      <p:sp>
        <p:nvSpPr>
          <p:cNvPr id="301059" name="Text Box 3"/>
          <p:cNvSpPr txBox="1">
            <a:spLocks noChangeArrowheads="1"/>
          </p:cNvSpPr>
          <p:nvPr/>
        </p:nvSpPr>
        <p:spPr bwMode="auto">
          <a:xfrm>
            <a:off x="2583770" y="133282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01066" name="Text Box 10"/>
          <p:cNvSpPr txBox="1">
            <a:spLocks noChangeArrowheads="1"/>
          </p:cNvSpPr>
          <p:nvPr/>
        </p:nvSpPr>
        <p:spPr bwMode="auto">
          <a:xfrm>
            <a:off x="6300788" y="377250"/>
            <a:ext cx="24016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pic>
        <p:nvPicPr>
          <p:cNvPr id="301071" name="Picture 15" descr="musculo unitario y multiunitario h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5" t="55974" r="8455" b="3423"/>
          <a:stretch>
            <a:fillRect/>
          </a:stretch>
        </p:blipFill>
        <p:spPr bwMode="auto">
          <a:xfrm>
            <a:off x="3313113" y="2205038"/>
            <a:ext cx="4572000" cy="354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1072" name="Text Box 16"/>
          <p:cNvSpPr txBox="1">
            <a:spLocks noChangeArrowheads="1"/>
          </p:cNvSpPr>
          <p:nvPr/>
        </p:nvSpPr>
        <p:spPr bwMode="auto">
          <a:xfrm>
            <a:off x="1116013" y="3789363"/>
            <a:ext cx="163859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chemeClr val="tx1"/>
              </a:buCl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Ej. </a:t>
            </a:r>
            <a:r>
              <a:rPr lang="es-ES_tradnl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ciliar</a:t>
            </a:r>
          </a:p>
          <a:p>
            <a:pPr algn="l">
              <a:buClr>
                <a:schemeClr val="tx1"/>
              </a:buClr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radial</a:t>
            </a:r>
          </a:p>
        </p:txBody>
      </p:sp>
      <p:sp>
        <p:nvSpPr>
          <p:cNvPr id="301073" name="Rectangle 17"/>
          <p:cNvSpPr>
            <a:spLocks noChangeArrowheads="1"/>
          </p:cNvSpPr>
          <p:nvPr/>
        </p:nvSpPr>
        <p:spPr bwMode="auto">
          <a:xfrm>
            <a:off x="3495675" y="2780928"/>
            <a:ext cx="468313" cy="215900"/>
          </a:xfrm>
          <a:prstGeom prst="rect">
            <a:avLst/>
          </a:prstGeom>
          <a:solidFill>
            <a:srgbClr val="F8E8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endParaRPr lang="es-VE"/>
          </a:p>
        </p:txBody>
      </p:sp>
      <p:sp>
        <p:nvSpPr>
          <p:cNvPr id="301074" name="Rectangle 18"/>
          <p:cNvSpPr>
            <a:spLocks noChangeArrowheads="1"/>
          </p:cNvSpPr>
          <p:nvPr/>
        </p:nvSpPr>
        <p:spPr bwMode="auto">
          <a:xfrm>
            <a:off x="4792663" y="3895725"/>
            <a:ext cx="8636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s-VE"/>
          </a:p>
        </p:txBody>
      </p:sp>
      <p:sp>
        <p:nvSpPr>
          <p:cNvPr id="301075" name="Text Box 19"/>
          <p:cNvSpPr txBox="1">
            <a:spLocks noChangeArrowheads="1"/>
          </p:cNvSpPr>
          <p:nvPr/>
        </p:nvSpPr>
        <p:spPr bwMode="auto">
          <a:xfrm>
            <a:off x="1116013" y="2647826"/>
            <a:ext cx="1911350" cy="11303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chemeClr val="tx1"/>
              </a:buCl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Multiunitario</a:t>
            </a: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>
              <a:buClr>
                <a:schemeClr val="tx1"/>
              </a:buCl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inervación </a:t>
            </a:r>
          </a:p>
          <a:p>
            <a:pPr algn="l">
              <a:buClr>
                <a:schemeClr val="tx1"/>
              </a:buCl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autonómica </a:t>
            </a:r>
          </a:p>
          <a:p>
            <a:pPr algn="l">
              <a:buClr>
                <a:schemeClr val="tx1"/>
              </a:buClr>
              <a:defRPr/>
            </a:pPr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individual</a:t>
            </a:r>
          </a:p>
        </p:txBody>
      </p:sp>
      <p:sp>
        <p:nvSpPr>
          <p:cNvPr id="301076" name="Text Box 20"/>
          <p:cNvSpPr txBox="1">
            <a:spLocks noChangeArrowheads="1"/>
          </p:cNvSpPr>
          <p:nvPr/>
        </p:nvSpPr>
        <p:spPr bwMode="auto">
          <a:xfrm>
            <a:off x="4648200" y="3895725"/>
            <a:ext cx="1168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chemeClr val="tx1"/>
              </a:buClr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Varicosidad</a:t>
            </a:r>
          </a:p>
        </p:txBody>
      </p:sp>
      <p:sp>
        <p:nvSpPr>
          <p:cNvPr id="301077" name="Text Box 21"/>
          <p:cNvSpPr txBox="1">
            <a:spLocks noChangeArrowheads="1"/>
          </p:cNvSpPr>
          <p:nvPr/>
        </p:nvSpPr>
        <p:spPr bwMode="auto">
          <a:xfrm>
            <a:off x="6464300" y="2276475"/>
            <a:ext cx="148149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chemeClr val="tx1"/>
              </a:buClr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Neurona </a:t>
            </a:r>
          </a:p>
          <a:p>
            <a:pPr algn="l">
              <a:buClr>
                <a:schemeClr val="tx1"/>
              </a:buClr>
              <a:defRPr/>
            </a:pPr>
            <a:r>
              <a:rPr lang="es-ES_tradnl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posganglionar</a:t>
            </a:r>
            <a:endParaRPr lang="es-ES_tradnl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1078" name="Text Box 22"/>
          <p:cNvSpPr txBox="1">
            <a:spLocks noChangeArrowheads="1"/>
          </p:cNvSpPr>
          <p:nvPr/>
        </p:nvSpPr>
        <p:spPr bwMode="auto">
          <a:xfrm>
            <a:off x="3336925" y="5870575"/>
            <a:ext cx="33909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chemeClr val="tx1"/>
              </a:buCl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Fibras musculares individuales</a:t>
            </a:r>
          </a:p>
        </p:txBody>
      </p:sp>
      <p:sp>
        <p:nvSpPr>
          <p:cNvPr id="301079" name="Line 23"/>
          <p:cNvSpPr>
            <a:spLocks noChangeShapeType="1"/>
          </p:cNvSpPr>
          <p:nvPr/>
        </p:nvSpPr>
        <p:spPr bwMode="auto">
          <a:xfrm flipV="1">
            <a:off x="3963988" y="5391150"/>
            <a:ext cx="144462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s-VE"/>
          </a:p>
        </p:txBody>
      </p:sp>
      <p:sp>
        <p:nvSpPr>
          <p:cNvPr id="301080" name="Line 24"/>
          <p:cNvSpPr>
            <a:spLocks noChangeShapeType="1"/>
          </p:cNvSpPr>
          <p:nvPr/>
        </p:nvSpPr>
        <p:spPr bwMode="auto">
          <a:xfrm flipV="1">
            <a:off x="3963988" y="5678488"/>
            <a:ext cx="1296987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s-VE"/>
          </a:p>
        </p:txBody>
      </p:sp>
      <p:sp>
        <p:nvSpPr>
          <p:cNvPr id="301081" name="Text Box 25"/>
          <p:cNvSpPr txBox="1">
            <a:spLocks noChangeArrowheads="1"/>
          </p:cNvSpPr>
          <p:nvPr/>
        </p:nvSpPr>
        <p:spPr bwMode="auto">
          <a:xfrm>
            <a:off x="3425241" y="1526825"/>
            <a:ext cx="2270125" cy="523220"/>
          </a:xfrm>
          <a:prstGeom prst="rect">
            <a:avLst/>
          </a:prstGeom>
          <a:solidFill>
            <a:srgbClr val="CCECFF"/>
          </a:solidFill>
          <a:ln w="28575" algn="ctr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chemeClr val="tx1"/>
              </a:buClr>
              <a:defRPr/>
            </a:pP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</a:t>
            </a:r>
          </a:p>
        </p:txBody>
      </p:sp>
      <p:sp>
        <p:nvSpPr>
          <p:cNvPr id="301082" name="Text Box 26"/>
          <p:cNvSpPr txBox="1">
            <a:spLocks noChangeArrowheads="1"/>
          </p:cNvSpPr>
          <p:nvPr/>
        </p:nvSpPr>
        <p:spPr bwMode="auto">
          <a:xfrm>
            <a:off x="7092156" y="1058185"/>
            <a:ext cx="1585913" cy="730250"/>
          </a:xfrm>
          <a:prstGeom prst="rect">
            <a:avLst/>
          </a:prstGeom>
          <a:solidFill>
            <a:srgbClr val="B9D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</a:t>
            </a:r>
          </a:p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involuntario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1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01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1072" grpId="0"/>
      <p:bldP spid="301073" grpId="0" animBg="1"/>
      <p:bldP spid="301074" grpId="0" animBg="1"/>
      <p:bldP spid="301075" grpId="0" animBg="1"/>
      <p:bldP spid="301076" grpId="0"/>
      <p:bldP spid="301077" grpId="0"/>
      <p:bldP spid="30107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61" name="Text Box 5"/>
          <p:cNvSpPr txBox="1">
            <a:spLocks noChangeArrowheads="1"/>
          </p:cNvSpPr>
          <p:nvPr/>
        </p:nvSpPr>
        <p:spPr bwMode="auto">
          <a:xfrm>
            <a:off x="1970634" y="2732088"/>
            <a:ext cx="259558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600" b="1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2da. parte</a:t>
            </a:r>
          </a:p>
        </p:txBody>
      </p:sp>
      <p:sp>
        <p:nvSpPr>
          <p:cNvPr id="224262" name="Text Box 6"/>
          <p:cNvSpPr txBox="1">
            <a:spLocks noChangeArrowheads="1"/>
          </p:cNvSpPr>
          <p:nvPr/>
        </p:nvSpPr>
        <p:spPr bwMode="auto">
          <a:xfrm>
            <a:off x="1948409" y="3359150"/>
            <a:ext cx="5719762" cy="106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chemeClr val="tx1"/>
              </a:buClr>
              <a:buFontTx/>
              <a:buChar char="•"/>
              <a:defRPr/>
            </a:pPr>
            <a:r>
              <a:rPr lang="es-ES_tradnl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Transmisión </a:t>
            </a:r>
            <a:r>
              <a:rPr lang="es-ES_tradnl" sz="28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Div</a:t>
            </a:r>
            <a:r>
              <a:rPr lang="es-ES_tradnl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Parasimpática</a:t>
            </a:r>
          </a:p>
          <a:p>
            <a:pPr algn="l">
              <a:buClr>
                <a:schemeClr val="tx1"/>
              </a:buClr>
              <a:buFontTx/>
              <a:buChar char="•"/>
              <a:defRPr/>
            </a:pPr>
            <a:endParaRPr lang="es-ES_tradnl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chemeClr val="tx1"/>
              </a:buClr>
              <a:buFontTx/>
              <a:buChar char="•"/>
              <a:defRPr/>
            </a:pPr>
            <a:r>
              <a:rPr lang="es-ES_tradnl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Transmisión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Div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Simpática</a:t>
            </a:r>
          </a:p>
        </p:txBody>
      </p:sp>
      <p:sp>
        <p:nvSpPr>
          <p:cNvPr id="224265" name="Rectangle 9"/>
          <p:cNvSpPr>
            <a:spLocks noChangeArrowheads="1"/>
          </p:cNvSpPr>
          <p:nvPr/>
        </p:nvSpPr>
        <p:spPr bwMode="auto">
          <a:xfrm>
            <a:off x="1835696" y="2636838"/>
            <a:ext cx="5184775" cy="20161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24266" name="Text Box 10"/>
          <p:cNvSpPr txBox="1">
            <a:spLocks noChangeArrowheads="1"/>
          </p:cNvSpPr>
          <p:nvPr/>
        </p:nvSpPr>
        <p:spPr bwMode="auto">
          <a:xfrm>
            <a:off x="6012160" y="404813"/>
            <a:ext cx="2675732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800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2" name="Text Box 4"/>
          <p:cNvSpPr txBox="1">
            <a:spLocks noChangeArrowheads="1"/>
          </p:cNvSpPr>
          <p:nvPr/>
        </p:nvSpPr>
        <p:spPr bwMode="auto">
          <a:xfrm>
            <a:off x="6516216" y="389415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299016" name="Text Box 8"/>
          <p:cNvSpPr txBox="1">
            <a:spLocks noChangeArrowheads="1"/>
          </p:cNvSpPr>
          <p:nvPr/>
        </p:nvSpPr>
        <p:spPr bwMode="auto">
          <a:xfrm>
            <a:off x="3166014" y="1178749"/>
            <a:ext cx="2810385" cy="89255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dirty="0"/>
              <a:t>Transmisión Química </a:t>
            </a:r>
          </a:p>
          <a:p>
            <a:pPr>
              <a:defRPr/>
            </a:pPr>
            <a:r>
              <a:rPr lang="es-ES_tradnl" sz="3200" dirty="0">
                <a:solidFill>
                  <a:srgbClr val="0000CC"/>
                </a:solidFill>
              </a:rPr>
              <a:t>Parasimpática</a:t>
            </a:r>
          </a:p>
        </p:txBody>
      </p:sp>
      <p:sp>
        <p:nvSpPr>
          <p:cNvPr id="299017" name="Text Box 9"/>
          <p:cNvSpPr txBox="1">
            <a:spLocks noChangeArrowheads="1"/>
          </p:cNvSpPr>
          <p:nvPr/>
        </p:nvSpPr>
        <p:spPr bwMode="auto">
          <a:xfrm>
            <a:off x="2141538" y="2238924"/>
            <a:ext cx="4905510" cy="4139595"/>
          </a:xfrm>
          <a:prstGeom prst="rect">
            <a:avLst/>
          </a:prstGeom>
          <a:solidFill>
            <a:srgbClr val="AFCA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0000CC"/>
              </a:buClr>
              <a:buSzPct val="150000"/>
              <a:defRPr/>
            </a:pPr>
            <a:endParaRPr lang="es-ES_tradnl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0000CC"/>
              </a:buClr>
              <a:buSzPct val="150000"/>
              <a:buFontTx/>
              <a:buChar char="•"/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Sinapsis colinérgica</a:t>
            </a:r>
            <a:endParaRPr lang="es-ES_tradnl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0000CC"/>
              </a:buClr>
              <a:buSzPct val="150000"/>
              <a:buFontTx/>
              <a:buChar char="•"/>
              <a:defRPr/>
            </a:pPr>
            <a:endParaRPr lang="es-ES_tradnl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0000CC"/>
              </a:buClr>
              <a:buSzPct val="150000"/>
              <a:buFontTx/>
              <a:buChar char="•"/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Ciclo neurotransmisor </a:t>
            </a:r>
            <a:r>
              <a:rPr lang="es-ES_tradnl" sz="2000" dirty="0" err="1">
                <a:solidFill>
                  <a:srgbClr val="0000CC"/>
                </a:solidFill>
              </a:rPr>
              <a:t>ACh</a:t>
            </a:r>
            <a:endParaRPr lang="es-ES_tradnl" sz="2000" dirty="0">
              <a:solidFill>
                <a:srgbClr val="0000CC"/>
              </a:solidFill>
            </a:endParaRPr>
          </a:p>
          <a:p>
            <a:pPr algn="l">
              <a:buClr>
                <a:srgbClr val="0000CC"/>
              </a:buClr>
              <a:buSzPct val="150000"/>
              <a:buFontTx/>
              <a:buChar char="•"/>
              <a:defRPr/>
            </a:pPr>
            <a:endParaRPr lang="es-ES_tradnl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0000CC"/>
              </a:buClr>
              <a:buSzPct val="150000"/>
              <a:buFontTx/>
              <a:buChar char="•"/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Receptores </a:t>
            </a:r>
            <a:r>
              <a:rPr lang="es-ES_tradnl" sz="2000" dirty="0">
                <a:solidFill>
                  <a:srgbClr val="0000CC"/>
                </a:solidFill>
              </a:rPr>
              <a:t>C</a:t>
            </a:r>
            <a:r>
              <a:rPr lang="es-ES_tradnl" sz="2000" dirty="0" smtClean="0">
                <a:solidFill>
                  <a:srgbClr val="0000CC"/>
                </a:solidFill>
              </a:rPr>
              <a:t>olinérgicos</a:t>
            </a:r>
            <a:endParaRPr lang="es-ES_tradnl" sz="2000" dirty="0">
              <a:solidFill>
                <a:srgbClr val="0000CC"/>
              </a:solidFill>
            </a:endParaRPr>
          </a:p>
          <a:p>
            <a:pPr algn="l">
              <a:buClr>
                <a:srgbClr val="0000CC"/>
              </a:buClr>
              <a:buSzPct val="150000"/>
              <a:buFontTx/>
              <a:buChar char="•"/>
              <a:defRPr/>
            </a:pPr>
            <a:endParaRPr lang="es-ES_tradnl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0000CC"/>
              </a:buClr>
              <a:buSzPct val="150000"/>
              <a:buFontTx/>
              <a:buChar char="•"/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Mecanismos Señalización Intracelular</a:t>
            </a:r>
          </a:p>
          <a:p>
            <a:pPr algn="l">
              <a:buClr>
                <a:srgbClr val="0000CC"/>
              </a:buClr>
              <a:buSzPct val="150000"/>
              <a:defRPr/>
            </a:pPr>
            <a:endParaRPr lang="es-ES_tradnl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0000CC"/>
              </a:buClr>
              <a:buSzPct val="150000"/>
              <a:buFontTx/>
              <a:buChar char="•"/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Ejemplos transmisión colinérgica:</a:t>
            </a:r>
            <a:endParaRPr lang="es-ES_tradnl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9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- Ganglio autonómico, efecto </a:t>
            </a:r>
            <a:r>
              <a:rPr lang="es-ES_tradnl" sz="2000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RNn</a:t>
            </a:r>
            <a:endParaRPr lang="es-ES_tradnl" sz="2000" dirty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- Ganglio autonómico, efecto </a:t>
            </a:r>
            <a:r>
              <a:rPr lang="es-ES_tradnl" sz="20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M1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- Corazón marcapasos, efecto </a:t>
            </a:r>
            <a:r>
              <a:rPr lang="es-ES_tradnl" sz="20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M2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- Corazón </a:t>
            </a:r>
            <a:r>
              <a:rPr lang="es-ES_tradnl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miocitos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efecto </a:t>
            </a:r>
            <a:r>
              <a:rPr lang="es-ES_tradnl" sz="20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M2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- Glándulas exocrinas, efecto </a:t>
            </a:r>
            <a:r>
              <a:rPr lang="es-ES_tradnl" sz="20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M3</a:t>
            </a:r>
          </a:p>
          <a:p>
            <a:pPr algn="l">
              <a:defRPr/>
            </a:pPr>
            <a:endParaRPr lang="es-ES_tradnl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9018" name="Text Box 10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ext Box 156"/>
          <p:cNvSpPr txBox="1">
            <a:spLocks noChangeArrowheads="1"/>
          </p:cNvSpPr>
          <p:nvPr/>
        </p:nvSpPr>
        <p:spPr bwMode="auto">
          <a:xfrm>
            <a:off x="539552" y="5060503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3" name="2 Conector recto"/>
          <p:cNvCxnSpPr/>
          <p:nvPr/>
        </p:nvCxnSpPr>
        <p:spPr bwMode="auto">
          <a:xfrm>
            <a:off x="2051720" y="4653136"/>
            <a:ext cx="0" cy="1584176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0" descr="f18-4_anatomic_differen_c"/>
          <p:cNvPicPr>
            <a:picLocks noChangeAspect="1" noChangeArrowheads="1"/>
          </p:cNvPicPr>
          <p:nvPr/>
        </p:nvPicPr>
        <p:blipFill>
          <a:blip r:embed="rId2">
            <a:lum bright="-30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7" t="10065" r="4721" b="60690"/>
          <a:stretch>
            <a:fillRect/>
          </a:stretch>
        </p:blipFill>
        <p:spPr bwMode="auto">
          <a:xfrm>
            <a:off x="755650" y="2420938"/>
            <a:ext cx="7561263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5174" name="Rectangle 22"/>
          <p:cNvSpPr>
            <a:spLocks noChangeArrowheads="1"/>
          </p:cNvSpPr>
          <p:nvPr/>
        </p:nvSpPr>
        <p:spPr bwMode="auto">
          <a:xfrm>
            <a:off x="5364163" y="2924175"/>
            <a:ext cx="10080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5175" name="Rectangle 23"/>
          <p:cNvSpPr>
            <a:spLocks noChangeArrowheads="1"/>
          </p:cNvSpPr>
          <p:nvPr/>
        </p:nvSpPr>
        <p:spPr bwMode="auto">
          <a:xfrm>
            <a:off x="5292725" y="4652963"/>
            <a:ext cx="15843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7109" name="Text Box 24"/>
          <p:cNvSpPr txBox="1">
            <a:spLocks noChangeArrowheads="1"/>
          </p:cNvSpPr>
          <p:nvPr/>
        </p:nvSpPr>
        <p:spPr bwMode="auto">
          <a:xfrm>
            <a:off x="4690847" y="4508500"/>
            <a:ext cx="1160895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 dirty="0">
                <a:effectLst/>
              </a:rPr>
              <a:t>Ganglio </a:t>
            </a:r>
          </a:p>
        </p:txBody>
      </p:sp>
      <p:sp>
        <p:nvSpPr>
          <p:cNvPr id="305177" name="Line 25"/>
          <p:cNvSpPr>
            <a:spLocks noChangeShapeType="1"/>
          </p:cNvSpPr>
          <p:nvPr/>
        </p:nvSpPr>
        <p:spPr bwMode="auto">
          <a:xfrm flipV="1">
            <a:off x="5724525" y="4437063"/>
            <a:ext cx="4318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47111" name="Text Box 26"/>
          <p:cNvSpPr txBox="1">
            <a:spLocks noChangeArrowheads="1"/>
          </p:cNvSpPr>
          <p:nvPr/>
        </p:nvSpPr>
        <p:spPr bwMode="auto">
          <a:xfrm>
            <a:off x="6227763" y="4581525"/>
            <a:ext cx="149860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>
                <a:effectLst/>
              </a:rPr>
              <a:t>N. ganglionar</a:t>
            </a:r>
          </a:p>
        </p:txBody>
      </p:sp>
      <p:sp>
        <p:nvSpPr>
          <p:cNvPr id="305179" name="Line 27"/>
          <p:cNvSpPr>
            <a:spLocks noChangeShapeType="1"/>
          </p:cNvSpPr>
          <p:nvPr/>
        </p:nvSpPr>
        <p:spPr bwMode="auto">
          <a:xfrm flipH="1" flipV="1">
            <a:off x="6300788" y="4149725"/>
            <a:ext cx="21590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05180" name="Rectangle 28"/>
          <p:cNvSpPr>
            <a:spLocks noChangeArrowheads="1"/>
          </p:cNvSpPr>
          <p:nvPr/>
        </p:nvSpPr>
        <p:spPr bwMode="auto">
          <a:xfrm>
            <a:off x="6227763" y="3357563"/>
            <a:ext cx="144462" cy="504825"/>
          </a:xfrm>
          <a:prstGeom prst="rect">
            <a:avLst/>
          </a:prstGeom>
          <a:solidFill>
            <a:srgbClr val="E6AE5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5181" name="Text Box 29"/>
          <p:cNvSpPr txBox="1">
            <a:spLocks noChangeArrowheads="1"/>
          </p:cNvSpPr>
          <p:nvPr/>
        </p:nvSpPr>
        <p:spPr bwMode="auto">
          <a:xfrm>
            <a:off x="5595938" y="3141663"/>
            <a:ext cx="771525" cy="457200"/>
          </a:xfrm>
          <a:prstGeom prst="rect">
            <a:avLst/>
          </a:prstGeom>
          <a:solidFill>
            <a:srgbClr val="C8E1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ACh</a:t>
            </a:r>
          </a:p>
        </p:txBody>
      </p:sp>
      <p:sp>
        <p:nvSpPr>
          <p:cNvPr id="305182" name="Text Box 30"/>
          <p:cNvSpPr txBox="1">
            <a:spLocks noChangeArrowheads="1"/>
          </p:cNvSpPr>
          <p:nvPr/>
        </p:nvSpPr>
        <p:spPr bwMode="auto">
          <a:xfrm rot="5400000">
            <a:off x="8164512" y="3924301"/>
            <a:ext cx="1120775" cy="336550"/>
          </a:xfrm>
          <a:prstGeom prst="rect">
            <a:avLst/>
          </a:prstGeom>
          <a:solidFill>
            <a:srgbClr val="00B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EFECTOR</a:t>
            </a:r>
          </a:p>
        </p:txBody>
      </p:sp>
      <p:sp>
        <p:nvSpPr>
          <p:cNvPr id="305184" name="Rectangle 32"/>
          <p:cNvSpPr>
            <a:spLocks noChangeArrowheads="1"/>
          </p:cNvSpPr>
          <p:nvPr/>
        </p:nvSpPr>
        <p:spPr bwMode="auto">
          <a:xfrm>
            <a:off x="684213" y="3141663"/>
            <a:ext cx="12239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7117" name="Text Box 33"/>
          <p:cNvSpPr txBox="1">
            <a:spLocks noChangeArrowheads="1"/>
          </p:cNvSpPr>
          <p:nvPr/>
        </p:nvSpPr>
        <p:spPr bwMode="auto">
          <a:xfrm>
            <a:off x="323850" y="3260725"/>
            <a:ext cx="180022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b="1">
                <a:effectLst/>
              </a:rPr>
              <a:t>N.pregangl.</a:t>
            </a:r>
          </a:p>
        </p:txBody>
      </p:sp>
      <p:sp>
        <p:nvSpPr>
          <p:cNvPr id="305186" name="Rectangle 34"/>
          <p:cNvSpPr>
            <a:spLocks noChangeArrowheads="1"/>
          </p:cNvSpPr>
          <p:nvPr/>
        </p:nvSpPr>
        <p:spPr bwMode="auto">
          <a:xfrm>
            <a:off x="6659563" y="2708275"/>
            <a:ext cx="122555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7119" name="Text Box 35"/>
          <p:cNvSpPr txBox="1">
            <a:spLocks noChangeArrowheads="1"/>
          </p:cNvSpPr>
          <p:nvPr/>
        </p:nvSpPr>
        <p:spPr bwMode="auto">
          <a:xfrm>
            <a:off x="6443663" y="3082925"/>
            <a:ext cx="2376487" cy="346075"/>
          </a:xfrm>
          <a:prstGeom prst="rect">
            <a:avLst/>
          </a:prstGeom>
          <a:solidFill>
            <a:srgbClr val="A0D8FE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 err="1">
                <a:effectLst/>
              </a:rPr>
              <a:t>Ax</a:t>
            </a:r>
            <a:r>
              <a:rPr lang="es-ES" b="1" dirty="0">
                <a:effectLst/>
              </a:rPr>
              <a:t>. </a:t>
            </a:r>
            <a:r>
              <a:rPr lang="es-ES" b="1" dirty="0" err="1" smtClean="0">
                <a:effectLst/>
              </a:rPr>
              <a:t>POSgangl</a:t>
            </a:r>
            <a:r>
              <a:rPr lang="es-ES" b="1" dirty="0">
                <a:effectLst/>
              </a:rPr>
              <a:t>. Corto</a:t>
            </a:r>
          </a:p>
        </p:txBody>
      </p:sp>
      <p:sp>
        <p:nvSpPr>
          <p:cNvPr id="305188" name="Rectangle 36"/>
          <p:cNvSpPr>
            <a:spLocks noChangeArrowheads="1"/>
          </p:cNvSpPr>
          <p:nvPr/>
        </p:nvSpPr>
        <p:spPr bwMode="auto">
          <a:xfrm>
            <a:off x="2627313" y="3213100"/>
            <a:ext cx="194468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7121" name="Text Box 37"/>
          <p:cNvSpPr txBox="1">
            <a:spLocks noChangeArrowheads="1"/>
          </p:cNvSpPr>
          <p:nvPr/>
        </p:nvSpPr>
        <p:spPr bwMode="auto">
          <a:xfrm>
            <a:off x="2629895" y="3255963"/>
            <a:ext cx="2223686" cy="338554"/>
          </a:xfrm>
          <a:prstGeom prst="rect">
            <a:avLst/>
          </a:prstGeom>
          <a:solidFill>
            <a:srgbClr val="A0D8FE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 err="1">
                <a:effectLst/>
              </a:rPr>
              <a:t>Ax</a:t>
            </a:r>
            <a:r>
              <a:rPr lang="es-ES" b="1" dirty="0">
                <a:effectLst/>
              </a:rPr>
              <a:t>. </a:t>
            </a:r>
            <a:r>
              <a:rPr lang="es-ES" b="1" dirty="0" err="1" smtClean="0">
                <a:effectLst/>
              </a:rPr>
              <a:t>PREgangl</a:t>
            </a:r>
            <a:r>
              <a:rPr lang="es-ES" b="1" dirty="0">
                <a:effectLst/>
              </a:rPr>
              <a:t>. Largo</a:t>
            </a:r>
          </a:p>
        </p:txBody>
      </p:sp>
      <p:sp>
        <p:nvSpPr>
          <p:cNvPr id="305190" name="Text Box 38"/>
          <p:cNvSpPr txBox="1">
            <a:spLocks noChangeArrowheads="1"/>
          </p:cNvSpPr>
          <p:nvPr/>
        </p:nvSpPr>
        <p:spPr bwMode="auto">
          <a:xfrm>
            <a:off x="5219700" y="5084763"/>
            <a:ext cx="1423988" cy="425450"/>
          </a:xfrm>
          <a:prstGeom prst="rect">
            <a:avLst/>
          </a:prstGeom>
          <a:solidFill>
            <a:srgbClr val="A6CFF4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S. Directa</a:t>
            </a:r>
          </a:p>
        </p:txBody>
      </p:sp>
      <p:sp>
        <p:nvSpPr>
          <p:cNvPr id="305191" name="Text Box 39"/>
          <p:cNvSpPr txBox="1">
            <a:spLocks noChangeArrowheads="1"/>
          </p:cNvSpPr>
          <p:nvPr/>
        </p:nvSpPr>
        <p:spPr bwMode="auto">
          <a:xfrm>
            <a:off x="7451725" y="5084763"/>
            <a:ext cx="1296988" cy="425450"/>
          </a:xfrm>
          <a:prstGeom prst="rect">
            <a:avLst/>
          </a:prstGeom>
          <a:solidFill>
            <a:srgbClr val="A6CFF4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S. Difusa</a:t>
            </a:r>
          </a:p>
        </p:txBody>
      </p:sp>
      <p:sp>
        <p:nvSpPr>
          <p:cNvPr id="305193" name="Text Box 41"/>
          <p:cNvSpPr txBox="1">
            <a:spLocks noChangeArrowheads="1"/>
          </p:cNvSpPr>
          <p:nvPr/>
        </p:nvSpPr>
        <p:spPr bwMode="auto">
          <a:xfrm>
            <a:off x="6516688" y="404813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305194" name="Text Box 42"/>
          <p:cNvSpPr txBox="1">
            <a:spLocks noChangeArrowheads="1"/>
          </p:cNvSpPr>
          <p:nvPr/>
        </p:nvSpPr>
        <p:spPr bwMode="auto">
          <a:xfrm>
            <a:off x="7812088" y="4124325"/>
            <a:ext cx="771525" cy="457200"/>
          </a:xfrm>
          <a:prstGeom prst="rect">
            <a:avLst/>
          </a:prstGeom>
          <a:solidFill>
            <a:srgbClr val="C8E1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ACh</a:t>
            </a:r>
          </a:p>
        </p:txBody>
      </p:sp>
      <p:sp>
        <p:nvSpPr>
          <p:cNvPr id="47126" name="Text Box 43"/>
          <p:cNvSpPr txBox="1">
            <a:spLocks noChangeArrowheads="1"/>
          </p:cNvSpPr>
          <p:nvPr/>
        </p:nvSpPr>
        <p:spPr bwMode="auto">
          <a:xfrm>
            <a:off x="3179763" y="1773238"/>
            <a:ext cx="2784475" cy="8509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dirty="0">
                <a:effectLst/>
              </a:rPr>
              <a:t>Sinapsis </a:t>
            </a:r>
          </a:p>
          <a:p>
            <a:pPr eaLnBrk="1" hangingPunct="1"/>
            <a:r>
              <a:rPr lang="es-ES_tradnl" sz="2400" dirty="0" err="1">
                <a:solidFill>
                  <a:srgbClr val="0000CC"/>
                </a:solidFill>
              </a:rPr>
              <a:t>Div</a:t>
            </a:r>
            <a:r>
              <a:rPr lang="es-ES_tradnl" sz="2400" dirty="0">
                <a:solidFill>
                  <a:srgbClr val="0000CC"/>
                </a:solidFill>
              </a:rPr>
              <a:t>. parasimpática</a:t>
            </a: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1520825" y="1862138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90" grpId="0" animBg="1"/>
      <p:bldP spid="305191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NT3 PH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034" r="3542" b="-5524"/>
          <a:stretch>
            <a:fillRect/>
          </a:stretch>
        </p:blipFill>
        <p:spPr bwMode="auto">
          <a:xfrm>
            <a:off x="161925" y="2781300"/>
            <a:ext cx="882015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2451" name="Rectangle 3"/>
          <p:cNvSpPr>
            <a:spLocks noChangeArrowheads="1"/>
          </p:cNvSpPr>
          <p:nvPr/>
        </p:nvSpPr>
        <p:spPr bwMode="auto">
          <a:xfrm>
            <a:off x="250825" y="2852738"/>
            <a:ext cx="15843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2452" name="Rectangle 4"/>
          <p:cNvSpPr>
            <a:spLocks noChangeArrowheads="1"/>
          </p:cNvSpPr>
          <p:nvPr/>
        </p:nvSpPr>
        <p:spPr bwMode="auto">
          <a:xfrm>
            <a:off x="6300788" y="2924175"/>
            <a:ext cx="18002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395288" y="2717800"/>
            <a:ext cx="2236787" cy="711200"/>
          </a:xfrm>
          <a:prstGeom prst="rect">
            <a:avLst/>
          </a:prstGeom>
          <a:solidFill>
            <a:srgbClr val="8FC2F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2000" dirty="0">
                <a:effectLst/>
              </a:rPr>
              <a:t>N. Parasimpática </a:t>
            </a:r>
          </a:p>
          <a:p>
            <a:pPr algn="l" eaLnBrk="1" hangingPunct="1"/>
            <a:r>
              <a:rPr lang="es-ES_tradnl" sz="2000" dirty="0" err="1" smtClean="0">
                <a:effectLst/>
              </a:rPr>
              <a:t>PREganglionar</a:t>
            </a:r>
            <a:endParaRPr lang="es-ES_tradnl" sz="2000" dirty="0">
              <a:effectLst/>
            </a:endParaRP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5867400" y="2757488"/>
            <a:ext cx="2236788" cy="711200"/>
          </a:xfrm>
          <a:prstGeom prst="rect">
            <a:avLst/>
          </a:prstGeom>
          <a:solidFill>
            <a:srgbClr val="8FC2F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2000" dirty="0">
                <a:effectLst/>
              </a:rPr>
              <a:t>N. Parasimpática </a:t>
            </a:r>
          </a:p>
          <a:p>
            <a:pPr algn="l" eaLnBrk="1" hangingPunct="1"/>
            <a:r>
              <a:rPr lang="es-ES_tradnl" sz="2000" dirty="0" err="1" smtClean="0">
                <a:effectLst/>
              </a:rPr>
              <a:t>POSganglionar</a:t>
            </a:r>
            <a:endParaRPr lang="es-ES_tradnl" sz="2000" dirty="0">
              <a:effectLst/>
            </a:endParaRPr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1258888" y="3573463"/>
            <a:ext cx="100965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2456" name="Rectangle 8"/>
          <p:cNvSpPr>
            <a:spLocks noChangeArrowheads="1"/>
          </p:cNvSpPr>
          <p:nvPr/>
        </p:nvSpPr>
        <p:spPr bwMode="auto">
          <a:xfrm>
            <a:off x="6588125" y="3573463"/>
            <a:ext cx="9366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2457" name="Text Box 9"/>
          <p:cNvSpPr txBox="1">
            <a:spLocks noChangeArrowheads="1"/>
          </p:cNvSpPr>
          <p:nvPr/>
        </p:nvSpPr>
        <p:spPr bwMode="auto">
          <a:xfrm>
            <a:off x="1187450" y="3595688"/>
            <a:ext cx="13452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colinérgica</a:t>
            </a:r>
          </a:p>
        </p:txBody>
      </p:sp>
      <p:sp>
        <p:nvSpPr>
          <p:cNvPr id="232458" name="Text Box 10"/>
          <p:cNvSpPr txBox="1">
            <a:spLocks noChangeArrowheads="1"/>
          </p:cNvSpPr>
          <p:nvPr/>
        </p:nvSpPr>
        <p:spPr bwMode="auto">
          <a:xfrm>
            <a:off x="6443663" y="3573463"/>
            <a:ext cx="13452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colinérgica</a:t>
            </a:r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3179763" y="1557338"/>
            <a:ext cx="2784475" cy="8509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dirty="0">
                <a:effectLst/>
              </a:rPr>
              <a:t>Sinapsis </a:t>
            </a:r>
          </a:p>
          <a:p>
            <a:pPr eaLnBrk="1" hangingPunct="1"/>
            <a:r>
              <a:rPr lang="es-ES_tradnl" sz="2400" dirty="0" err="1">
                <a:solidFill>
                  <a:srgbClr val="0000CC"/>
                </a:solidFill>
              </a:rPr>
              <a:t>Div</a:t>
            </a:r>
            <a:r>
              <a:rPr lang="es-ES_tradnl" sz="2400" dirty="0">
                <a:solidFill>
                  <a:srgbClr val="0000CC"/>
                </a:solidFill>
              </a:rPr>
              <a:t>. parasimpática</a:t>
            </a:r>
          </a:p>
        </p:txBody>
      </p:sp>
      <p:sp>
        <p:nvSpPr>
          <p:cNvPr id="232461" name="Oval 13"/>
          <p:cNvSpPr>
            <a:spLocks noChangeArrowheads="1"/>
          </p:cNvSpPr>
          <p:nvPr/>
        </p:nvSpPr>
        <p:spPr bwMode="auto">
          <a:xfrm>
            <a:off x="5219700" y="3644900"/>
            <a:ext cx="1368425" cy="1008063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solidFill>
                <a:srgbClr val="0000CC"/>
              </a:solidFill>
            </a:endParaRPr>
          </a:p>
        </p:txBody>
      </p:sp>
      <p:sp>
        <p:nvSpPr>
          <p:cNvPr id="232462" name="Oval 14"/>
          <p:cNvSpPr>
            <a:spLocks noChangeArrowheads="1"/>
          </p:cNvSpPr>
          <p:nvPr/>
        </p:nvSpPr>
        <p:spPr bwMode="auto">
          <a:xfrm>
            <a:off x="7667625" y="3644900"/>
            <a:ext cx="792163" cy="792163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>
              <a:solidFill>
                <a:srgbClr val="0000CC"/>
              </a:solidFill>
            </a:endParaRPr>
          </a:p>
        </p:txBody>
      </p:sp>
      <p:sp>
        <p:nvSpPr>
          <p:cNvPr id="232464" name="Text Box 16"/>
          <p:cNvSpPr txBox="1">
            <a:spLocks noChangeArrowheads="1"/>
          </p:cNvSpPr>
          <p:nvPr/>
        </p:nvSpPr>
        <p:spPr bwMode="auto">
          <a:xfrm>
            <a:off x="5364163" y="4725988"/>
            <a:ext cx="1225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Ganglio</a:t>
            </a:r>
          </a:p>
        </p:txBody>
      </p:sp>
      <p:sp>
        <p:nvSpPr>
          <p:cNvPr id="232465" name="Text Box 17"/>
          <p:cNvSpPr txBox="1">
            <a:spLocks noChangeArrowheads="1"/>
          </p:cNvSpPr>
          <p:nvPr/>
        </p:nvSpPr>
        <p:spPr bwMode="auto">
          <a:xfrm>
            <a:off x="7667625" y="4413250"/>
            <a:ext cx="1117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Efector</a:t>
            </a:r>
          </a:p>
        </p:txBody>
      </p:sp>
      <p:sp>
        <p:nvSpPr>
          <p:cNvPr id="232466" name="Text Box 18"/>
          <p:cNvSpPr txBox="1">
            <a:spLocks noChangeArrowheads="1"/>
          </p:cNvSpPr>
          <p:nvPr/>
        </p:nvSpPr>
        <p:spPr bwMode="auto">
          <a:xfrm>
            <a:off x="6156325" y="404813"/>
            <a:ext cx="2675732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800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232468" name="Text Box 20"/>
          <p:cNvSpPr txBox="1">
            <a:spLocks noChangeArrowheads="1"/>
          </p:cNvSpPr>
          <p:nvPr/>
        </p:nvSpPr>
        <p:spPr bwMode="auto">
          <a:xfrm>
            <a:off x="5481638" y="4989513"/>
            <a:ext cx="771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232469" name="Text Box 21"/>
          <p:cNvSpPr txBox="1">
            <a:spLocks noChangeArrowheads="1"/>
          </p:cNvSpPr>
          <p:nvPr/>
        </p:nvSpPr>
        <p:spPr bwMode="auto">
          <a:xfrm>
            <a:off x="7737475" y="4797425"/>
            <a:ext cx="771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232470" name="Text Box 22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61" grpId="0" animBg="1"/>
      <p:bldP spid="23246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4" descr="terminal colinergico ciclo h"/>
          <p:cNvPicPr>
            <a:picLocks noChangeAspect="1" noChangeArrowheads="1"/>
          </p:cNvPicPr>
          <p:nvPr/>
        </p:nvPicPr>
        <p:blipFill>
          <a:blip r:embed="rId2">
            <a:lum bright="-42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19100"/>
            <a:ext cx="6553200" cy="601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4199" name="Text Box 7"/>
          <p:cNvSpPr txBox="1">
            <a:spLocks noChangeArrowheads="1"/>
          </p:cNvSpPr>
          <p:nvPr/>
        </p:nvSpPr>
        <p:spPr bwMode="auto">
          <a:xfrm>
            <a:off x="592138" y="1676400"/>
            <a:ext cx="184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4200" name="Text Box 8"/>
          <p:cNvSpPr txBox="1">
            <a:spLocks noChangeArrowheads="1"/>
          </p:cNvSpPr>
          <p:nvPr/>
        </p:nvSpPr>
        <p:spPr bwMode="auto">
          <a:xfrm>
            <a:off x="6040926" y="3987781"/>
            <a:ext cx="2563522" cy="95410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 dirty="0">
                <a:solidFill>
                  <a:srgbClr val="0000CC"/>
                </a:solidFill>
              </a:rPr>
              <a:t>Ciclo metabólico</a:t>
            </a:r>
          </a:p>
          <a:p>
            <a:pPr>
              <a:defRPr/>
            </a:pPr>
            <a:r>
              <a:rPr lang="es-ES_tradnl" sz="3200" b="1" dirty="0" err="1">
                <a:solidFill>
                  <a:srgbClr val="0000CC"/>
                </a:solidFill>
              </a:rPr>
              <a:t>ACh</a:t>
            </a:r>
            <a:endParaRPr lang="es-ES_tradnl" sz="3200" b="1" dirty="0">
              <a:solidFill>
                <a:srgbClr val="0000CC"/>
              </a:solidFill>
            </a:endParaRPr>
          </a:p>
        </p:txBody>
      </p:sp>
      <p:sp>
        <p:nvSpPr>
          <p:cNvPr id="264202" name="Oval 10"/>
          <p:cNvSpPr>
            <a:spLocks noChangeArrowheads="1"/>
          </p:cNvSpPr>
          <p:nvPr/>
        </p:nvSpPr>
        <p:spPr bwMode="auto">
          <a:xfrm>
            <a:off x="1762423" y="2565400"/>
            <a:ext cx="360362" cy="358775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64203" name="Oval 11"/>
          <p:cNvSpPr>
            <a:spLocks noChangeArrowheads="1"/>
          </p:cNvSpPr>
          <p:nvPr/>
        </p:nvSpPr>
        <p:spPr bwMode="auto">
          <a:xfrm>
            <a:off x="3130848" y="3213100"/>
            <a:ext cx="360362" cy="431800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64204" name="Oval 12"/>
          <p:cNvSpPr>
            <a:spLocks noChangeArrowheads="1"/>
          </p:cNvSpPr>
          <p:nvPr/>
        </p:nvSpPr>
        <p:spPr bwMode="auto">
          <a:xfrm>
            <a:off x="3346748" y="2636838"/>
            <a:ext cx="215900" cy="287337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64205" name="Oval 13"/>
          <p:cNvSpPr>
            <a:spLocks noChangeArrowheads="1"/>
          </p:cNvSpPr>
          <p:nvPr/>
        </p:nvSpPr>
        <p:spPr bwMode="auto">
          <a:xfrm>
            <a:off x="3851573" y="3789363"/>
            <a:ext cx="360362" cy="360362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64206" name="Oval 14"/>
          <p:cNvSpPr>
            <a:spLocks noChangeArrowheads="1"/>
          </p:cNvSpPr>
          <p:nvPr/>
        </p:nvSpPr>
        <p:spPr bwMode="auto">
          <a:xfrm>
            <a:off x="4570710" y="5445125"/>
            <a:ext cx="288925" cy="215900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64207" name="Oval 15"/>
          <p:cNvSpPr>
            <a:spLocks noChangeArrowheads="1"/>
          </p:cNvSpPr>
          <p:nvPr/>
        </p:nvSpPr>
        <p:spPr bwMode="auto">
          <a:xfrm>
            <a:off x="2699048" y="5300663"/>
            <a:ext cx="431800" cy="288925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64208" name="Text Box 16"/>
          <p:cNvSpPr txBox="1">
            <a:spLocks noChangeArrowheads="1"/>
          </p:cNvSpPr>
          <p:nvPr/>
        </p:nvSpPr>
        <p:spPr bwMode="auto">
          <a:xfrm>
            <a:off x="6551116" y="3200103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4209" name="Text Box 17"/>
          <p:cNvSpPr txBox="1">
            <a:spLocks noChangeArrowheads="1"/>
          </p:cNvSpPr>
          <p:nvPr/>
        </p:nvSpPr>
        <p:spPr bwMode="auto">
          <a:xfrm>
            <a:off x="433339" y="1315584"/>
            <a:ext cx="22193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Neurotransmisor</a:t>
            </a:r>
          </a:p>
        </p:txBody>
      </p:sp>
      <p:sp>
        <p:nvSpPr>
          <p:cNvPr id="264211" name="Rectangle 19"/>
          <p:cNvSpPr>
            <a:spLocks noChangeArrowheads="1"/>
          </p:cNvSpPr>
          <p:nvPr/>
        </p:nvSpPr>
        <p:spPr bwMode="auto">
          <a:xfrm>
            <a:off x="5291435" y="404813"/>
            <a:ext cx="2519363" cy="2232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64210" name="Text Box 18"/>
          <p:cNvSpPr txBox="1">
            <a:spLocks noChangeArrowheads="1"/>
          </p:cNvSpPr>
          <p:nvPr/>
        </p:nvSpPr>
        <p:spPr bwMode="auto">
          <a:xfrm>
            <a:off x="5472310" y="652463"/>
            <a:ext cx="3132138" cy="198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Captación precursor</a:t>
            </a:r>
          </a:p>
          <a:p>
            <a:pPr algn="l">
              <a:defRPr/>
            </a:pP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Síntesis </a:t>
            </a:r>
            <a:r>
              <a:rPr lang="es-ES_tradnl" sz="1800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_tradnl" sz="180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Almacenamiento</a:t>
            </a:r>
          </a:p>
          <a:p>
            <a:pPr algn="l">
              <a:defRPr/>
            </a:pP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4. Liberación</a:t>
            </a:r>
          </a:p>
          <a:p>
            <a:pPr algn="l">
              <a:defRPr/>
            </a:pP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 .Interacción NT-receptor</a:t>
            </a:r>
          </a:p>
          <a:p>
            <a:pPr algn="l">
              <a:defRPr/>
            </a:pP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6. Inactivación</a:t>
            </a:r>
          </a:p>
          <a:p>
            <a:pPr algn="l">
              <a:defRPr/>
            </a:pPr>
            <a:r>
              <a:rPr lang="es-ES_tradnl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Degradación enzimática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5856326" y="5013176"/>
            <a:ext cx="2892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/>
              <a:t>Sitios de manipulación </a:t>
            </a:r>
          </a:p>
          <a:p>
            <a:r>
              <a:rPr lang="es-VE" sz="2000" dirty="0" smtClean="0"/>
              <a:t>farmacológica</a:t>
            </a:r>
            <a:endParaRPr lang="es-VE" sz="2000" dirty="0"/>
          </a:p>
        </p:txBody>
      </p:sp>
      <p:sp>
        <p:nvSpPr>
          <p:cNvPr id="2" name="1 CuadroTexto"/>
          <p:cNvSpPr txBox="1"/>
          <p:nvPr/>
        </p:nvSpPr>
        <p:spPr>
          <a:xfrm>
            <a:off x="286358" y="3496975"/>
            <a:ext cx="1356462" cy="64633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/>
              <a:t>Terminal </a:t>
            </a:r>
          </a:p>
          <a:p>
            <a:r>
              <a:rPr lang="es-VE" sz="1800" dirty="0" smtClean="0"/>
              <a:t>Colin</a:t>
            </a:r>
            <a:r>
              <a:rPr lang="es-VE" sz="1800" dirty="0"/>
              <a:t>é</a:t>
            </a:r>
            <a:r>
              <a:rPr lang="es-VE" sz="1800" dirty="0" smtClean="0"/>
              <a:t>rgico</a:t>
            </a:r>
            <a:endParaRPr lang="es-VE" sz="18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3013027" y="6092144"/>
            <a:ext cx="2299027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/>
              <a:t>Célula </a:t>
            </a:r>
            <a:r>
              <a:rPr lang="es-VE" sz="1800" dirty="0" err="1" smtClean="0"/>
              <a:t>postsináptica</a:t>
            </a:r>
            <a:endParaRPr lang="es-VE" sz="1800" dirty="0"/>
          </a:p>
        </p:txBody>
      </p:sp>
      <p:sp>
        <p:nvSpPr>
          <p:cNvPr id="3" name="2 Elipse"/>
          <p:cNvSpPr/>
          <p:nvPr/>
        </p:nvSpPr>
        <p:spPr bwMode="auto">
          <a:xfrm>
            <a:off x="4318880" y="4942536"/>
            <a:ext cx="503659" cy="425231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341052" y="4980125"/>
            <a:ext cx="678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 smtClean="0"/>
              <a:t>ACh</a:t>
            </a:r>
            <a:endParaRPr lang="es-VE" sz="2000" b="1" dirty="0"/>
          </a:p>
        </p:txBody>
      </p:sp>
      <p:sp>
        <p:nvSpPr>
          <p:cNvPr id="264201" name="Oval 9"/>
          <p:cNvSpPr>
            <a:spLocks noChangeArrowheads="1"/>
          </p:cNvSpPr>
          <p:nvPr/>
        </p:nvSpPr>
        <p:spPr bwMode="auto">
          <a:xfrm>
            <a:off x="4443460" y="5006878"/>
            <a:ext cx="503237" cy="360890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202" grpId="0" animBg="1"/>
      <p:bldP spid="264203" grpId="0" animBg="1"/>
      <p:bldP spid="264204" grpId="0" animBg="1"/>
      <p:bldP spid="264205" grpId="0" animBg="1"/>
      <p:bldP spid="264206" grpId="0" animBg="1"/>
      <p:bldP spid="264207" grpId="0" animBg="1"/>
      <p:bldP spid="18" grpId="0"/>
      <p:bldP spid="264201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5" name="Rectangle 3"/>
          <p:cNvSpPr>
            <a:spLocks noChangeArrowheads="1"/>
          </p:cNvSpPr>
          <p:nvPr/>
        </p:nvSpPr>
        <p:spPr bwMode="auto">
          <a:xfrm>
            <a:off x="4573588" y="5118100"/>
            <a:ext cx="3603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3476" name="Text Box 4"/>
          <p:cNvSpPr txBox="1">
            <a:spLocks noChangeArrowheads="1"/>
          </p:cNvSpPr>
          <p:nvPr/>
        </p:nvSpPr>
        <p:spPr bwMode="auto">
          <a:xfrm>
            <a:off x="4355976" y="5214938"/>
            <a:ext cx="97494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_tradnl" sz="32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9156" name="Picture 5" descr="terminal colinergicos h"/>
          <p:cNvPicPr>
            <a:picLocks noChangeAspect="1" noChangeArrowheads="1"/>
          </p:cNvPicPr>
          <p:nvPr/>
        </p:nvPicPr>
        <p:blipFill>
          <a:blip r:embed="rId2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01" t="13124" r="23016" b="13124"/>
          <a:stretch>
            <a:fillRect/>
          </a:stretch>
        </p:blipFill>
        <p:spPr bwMode="auto">
          <a:xfrm>
            <a:off x="1692275" y="1916113"/>
            <a:ext cx="5905500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3478" name="Rectangle 6"/>
          <p:cNvSpPr>
            <a:spLocks noChangeArrowheads="1"/>
          </p:cNvSpPr>
          <p:nvPr/>
        </p:nvSpPr>
        <p:spPr bwMode="auto">
          <a:xfrm>
            <a:off x="1692275" y="4437063"/>
            <a:ext cx="4318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3479" name="Text Box 7"/>
          <p:cNvSpPr txBox="1">
            <a:spLocks noChangeArrowheads="1"/>
          </p:cNvSpPr>
          <p:nvPr/>
        </p:nvSpPr>
        <p:spPr bwMode="auto">
          <a:xfrm>
            <a:off x="1258888" y="4259263"/>
            <a:ext cx="950912" cy="825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Colina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Acetato</a:t>
            </a:r>
          </a:p>
        </p:txBody>
      </p:sp>
      <p:sp>
        <p:nvSpPr>
          <p:cNvPr id="233480" name="Rectangle 8"/>
          <p:cNvSpPr>
            <a:spLocks noChangeArrowheads="1"/>
          </p:cNvSpPr>
          <p:nvPr/>
        </p:nvSpPr>
        <p:spPr bwMode="auto">
          <a:xfrm>
            <a:off x="7453313" y="2636838"/>
            <a:ext cx="431800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3481" name="Oval 9"/>
          <p:cNvSpPr>
            <a:spLocks noChangeArrowheads="1"/>
          </p:cNvSpPr>
          <p:nvPr/>
        </p:nvSpPr>
        <p:spPr bwMode="auto">
          <a:xfrm>
            <a:off x="4356100" y="5086350"/>
            <a:ext cx="1008063" cy="7905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3482" name="Rectangle 10"/>
          <p:cNvSpPr>
            <a:spLocks noChangeArrowheads="1"/>
          </p:cNvSpPr>
          <p:nvPr/>
        </p:nvSpPr>
        <p:spPr bwMode="auto">
          <a:xfrm>
            <a:off x="1619250" y="2420938"/>
            <a:ext cx="11525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3483" name="Rectangle 11"/>
          <p:cNvSpPr>
            <a:spLocks noChangeArrowheads="1"/>
          </p:cNvSpPr>
          <p:nvPr/>
        </p:nvSpPr>
        <p:spPr bwMode="auto">
          <a:xfrm>
            <a:off x="2339975" y="3862388"/>
            <a:ext cx="2447925" cy="71437"/>
          </a:xfrm>
          <a:prstGeom prst="rect">
            <a:avLst/>
          </a:prstGeom>
          <a:solidFill>
            <a:srgbClr val="B7C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3484" name="Rectangle 12"/>
          <p:cNvSpPr>
            <a:spLocks noChangeArrowheads="1"/>
          </p:cNvSpPr>
          <p:nvPr/>
        </p:nvSpPr>
        <p:spPr bwMode="auto">
          <a:xfrm>
            <a:off x="1619250" y="3068638"/>
            <a:ext cx="792163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3485" name="Rectangle 13"/>
          <p:cNvSpPr>
            <a:spLocks noChangeArrowheads="1"/>
          </p:cNvSpPr>
          <p:nvPr/>
        </p:nvSpPr>
        <p:spPr bwMode="auto">
          <a:xfrm>
            <a:off x="4932363" y="3860800"/>
            <a:ext cx="1871662" cy="73025"/>
          </a:xfrm>
          <a:prstGeom prst="rect">
            <a:avLst/>
          </a:prstGeom>
          <a:solidFill>
            <a:srgbClr val="B7C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3486" name="Text Box 14"/>
          <p:cNvSpPr txBox="1">
            <a:spLocks noChangeArrowheads="1"/>
          </p:cNvSpPr>
          <p:nvPr/>
        </p:nvSpPr>
        <p:spPr bwMode="auto">
          <a:xfrm>
            <a:off x="1476375" y="1989138"/>
            <a:ext cx="1854200" cy="669925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Terminal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COLINÉRGICO</a:t>
            </a:r>
          </a:p>
        </p:txBody>
      </p:sp>
      <p:sp>
        <p:nvSpPr>
          <p:cNvPr id="233487" name="Rectangle 15"/>
          <p:cNvSpPr>
            <a:spLocks noChangeArrowheads="1"/>
          </p:cNvSpPr>
          <p:nvPr/>
        </p:nvSpPr>
        <p:spPr bwMode="auto">
          <a:xfrm>
            <a:off x="4427538" y="2276475"/>
            <a:ext cx="792162" cy="360363"/>
          </a:xfrm>
          <a:prstGeom prst="rect">
            <a:avLst/>
          </a:prstGeom>
          <a:solidFill>
            <a:srgbClr val="B7C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49167" name="Text Box 16"/>
          <p:cNvSpPr txBox="1">
            <a:spLocks noChangeArrowheads="1"/>
          </p:cNvSpPr>
          <p:nvPr/>
        </p:nvSpPr>
        <p:spPr bwMode="auto">
          <a:xfrm>
            <a:off x="4356100" y="2055813"/>
            <a:ext cx="1036638" cy="581025"/>
          </a:xfrm>
          <a:prstGeom prst="rect">
            <a:avLst/>
          </a:prstGeom>
          <a:solidFill>
            <a:srgbClr val="B7C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b="1">
                <a:effectLst/>
              </a:rPr>
              <a:t>Vesícula</a:t>
            </a:r>
          </a:p>
          <a:p>
            <a:pPr algn="l" eaLnBrk="1" hangingPunct="1"/>
            <a:r>
              <a:rPr lang="es-ES_tradnl" b="1">
                <a:effectLst/>
              </a:rPr>
              <a:t>sináptica</a:t>
            </a:r>
          </a:p>
        </p:txBody>
      </p:sp>
      <p:sp>
        <p:nvSpPr>
          <p:cNvPr id="233489" name="Line 17"/>
          <p:cNvSpPr>
            <a:spLocks noChangeShapeType="1"/>
          </p:cNvSpPr>
          <p:nvPr/>
        </p:nvSpPr>
        <p:spPr bwMode="auto">
          <a:xfrm>
            <a:off x="4787900" y="2636838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3490" name="Rectangle 18"/>
          <p:cNvSpPr>
            <a:spLocks noChangeArrowheads="1"/>
          </p:cNvSpPr>
          <p:nvPr/>
        </p:nvSpPr>
        <p:spPr bwMode="auto">
          <a:xfrm>
            <a:off x="5651500" y="3429000"/>
            <a:ext cx="792163" cy="144463"/>
          </a:xfrm>
          <a:prstGeom prst="rect">
            <a:avLst/>
          </a:prstGeom>
          <a:solidFill>
            <a:srgbClr val="B7C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3491" name="Text Box 19"/>
          <p:cNvSpPr txBox="1">
            <a:spLocks noChangeArrowheads="1"/>
          </p:cNvSpPr>
          <p:nvPr/>
        </p:nvSpPr>
        <p:spPr bwMode="auto">
          <a:xfrm>
            <a:off x="5410200" y="3340100"/>
            <a:ext cx="11858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Mitocondria</a:t>
            </a:r>
          </a:p>
        </p:txBody>
      </p:sp>
      <p:sp>
        <p:nvSpPr>
          <p:cNvPr id="233492" name="Oval 20"/>
          <p:cNvSpPr>
            <a:spLocks noChangeArrowheads="1"/>
          </p:cNvSpPr>
          <p:nvPr/>
        </p:nvSpPr>
        <p:spPr bwMode="auto">
          <a:xfrm>
            <a:off x="6588125" y="3644900"/>
            <a:ext cx="288925" cy="288925"/>
          </a:xfrm>
          <a:prstGeom prst="ellipse">
            <a:avLst/>
          </a:prstGeom>
          <a:solidFill>
            <a:srgbClr val="B7C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3493" name="Text Box 21"/>
          <p:cNvSpPr txBox="1">
            <a:spLocks noChangeArrowheads="1"/>
          </p:cNvSpPr>
          <p:nvPr/>
        </p:nvSpPr>
        <p:spPr bwMode="auto">
          <a:xfrm>
            <a:off x="6516688" y="3573463"/>
            <a:ext cx="5937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ES_tradnl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</p:txBody>
      </p:sp>
      <p:sp>
        <p:nvSpPr>
          <p:cNvPr id="233494" name="Oval 22"/>
          <p:cNvSpPr>
            <a:spLocks noChangeArrowheads="1"/>
          </p:cNvSpPr>
          <p:nvPr/>
        </p:nvSpPr>
        <p:spPr bwMode="auto">
          <a:xfrm>
            <a:off x="7308850" y="3141663"/>
            <a:ext cx="215900" cy="5746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3495" name="Rectangle 23"/>
          <p:cNvSpPr>
            <a:spLocks noChangeArrowheads="1"/>
          </p:cNvSpPr>
          <p:nvPr/>
        </p:nvSpPr>
        <p:spPr bwMode="auto">
          <a:xfrm>
            <a:off x="2987675" y="3213100"/>
            <a:ext cx="504825" cy="215900"/>
          </a:xfrm>
          <a:prstGeom prst="rect">
            <a:avLst/>
          </a:prstGeom>
          <a:solidFill>
            <a:srgbClr val="B7C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3496" name="Rectangle 24"/>
          <p:cNvSpPr>
            <a:spLocks noChangeArrowheads="1"/>
          </p:cNvSpPr>
          <p:nvPr/>
        </p:nvSpPr>
        <p:spPr bwMode="auto">
          <a:xfrm>
            <a:off x="3995738" y="3357563"/>
            <a:ext cx="360362" cy="287337"/>
          </a:xfrm>
          <a:prstGeom prst="rect">
            <a:avLst/>
          </a:prstGeom>
          <a:solidFill>
            <a:srgbClr val="B7C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3497" name="Text Box 25"/>
          <p:cNvSpPr txBox="1">
            <a:spLocks noChangeArrowheads="1"/>
          </p:cNvSpPr>
          <p:nvPr/>
        </p:nvSpPr>
        <p:spPr bwMode="auto">
          <a:xfrm>
            <a:off x="2916238" y="3154363"/>
            <a:ext cx="6048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Colina</a:t>
            </a:r>
          </a:p>
        </p:txBody>
      </p:sp>
      <p:sp>
        <p:nvSpPr>
          <p:cNvPr id="233498" name="Text Box 26"/>
          <p:cNvSpPr txBox="1">
            <a:spLocks noChangeArrowheads="1"/>
          </p:cNvSpPr>
          <p:nvPr/>
        </p:nvSpPr>
        <p:spPr bwMode="auto">
          <a:xfrm>
            <a:off x="3900934" y="3321050"/>
            <a:ext cx="527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233500" name="Text Box 28"/>
          <p:cNvSpPr txBox="1">
            <a:spLocks noChangeArrowheads="1"/>
          </p:cNvSpPr>
          <p:nvPr/>
        </p:nvSpPr>
        <p:spPr bwMode="auto">
          <a:xfrm>
            <a:off x="5651500" y="5181600"/>
            <a:ext cx="261620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Neurotransmisor</a:t>
            </a:r>
          </a:p>
        </p:txBody>
      </p:sp>
      <p:sp>
        <p:nvSpPr>
          <p:cNvPr id="233501" name="Text Box 29"/>
          <p:cNvSpPr txBox="1">
            <a:spLocks noChangeArrowheads="1"/>
          </p:cNvSpPr>
          <p:nvPr/>
        </p:nvSpPr>
        <p:spPr bwMode="auto">
          <a:xfrm>
            <a:off x="6156325" y="404813"/>
            <a:ext cx="24016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233503" name="Text Box 31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7" name="Text Box 3"/>
          <p:cNvSpPr txBox="1">
            <a:spLocks noChangeArrowheads="1"/>
          </p:cNvSpPr>
          <p:nvPr/>
        </p:nvSpPr>
        <p:spPr bwMode="auto">
          <a:xfrm>
            <a:off x="2209800" y="1152525"/>
            <a:ext cx="4724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" b="1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292872" name="Rectangle 8"/>
          <p:cNvSpPr>
            <a:spLocks noChangeArrowheads="1"/>
          </p:cNvSpPr>
          <p:nvPr/>
        </p:nvSpPr>
        <p:spPr bwMode="auto">
          <a:xfrm>
            <a:off x="790575" y="372973"/>
            <a:ext cx="7561263" cy="612475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endParaRPr lang="es-ES_tradnl" sz="900" b="1" dirty="0" smtClean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3200" b="1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FUENTES</a:t>
            </a:r>
            <a:endParaRPr lang="es-ES_tradnl" sz="3200" b="1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900" dirty="0">
                <a:effectLst/>
                <a:latin typeface="Arial" charset="0"/>
              </a:rPr>
              <a:t> </a:t>
            </a:r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>
                <a:effectLst/>
              </a:rPr>
              <a:t>  </a:t>
            </a:r>
            <a:r>
              <a:rPr lang="en-GB" sz="1200" dirty="0" err="1">
                <a:effectLst/>
              </a:rPr>
              <a:t>Ganong</a:t>
            </a:r>
            <a:r>
              <a:rPr lang="en-GB" sz="1200" dirty="0" err="1">
                <a:effectLst/>
                <a:latin typeface="Times New Roman" pitchFamily="18" charset="0"/>
              </a:rPr>
              <a:t>´</a:t>
            </a:r>
            <a:r>
              <a:rPr lang="en-GB" sz="1200" dirty="0" err="1">
                <a:effectLst/>
              </a:rPr>
              <a:t>s</a:t>
            </a:r>
            <a:r>
              <a:rPr lang="en-GB" sz="1200" dirty="0">
                <a:effectLst/>
              </a:rPr>
              <a:t> </a:t>
            </a:r>
            <a:r>
              <a:rPr lang="en-GB" sz="1200" i="1" dirty="0">
                <a:effectLst/>
              </a:rPr>
              <a:t>Review of Medical Physiology</a:t>
            </a:r>
            <a:r>
              <a:rPr lang="en-GB" sz="1200" dirty="0">
                <a:effectLst/>
              </a:rPr>
              <a:t>. 23</a:t>
            </a:r>
            <a:r>
              <a:rPr lang="en-GB" sz="1200" baseline="30000" dirty="0">
                <a:effectLst/>
              </a:rPr>
              <a:t>er</a:t>
            </a:r>
            <a:r>
              <a:rPr lang="en-GB" sz="1200" dirty="0">
                <a:effectLst/>
              </a:rPr>
              <a:t>.  Ed.  K.E. Barrett, S.M. Barman, S. </a:t>
            </a:r>
            <a:r>
              <a:rPr lang="en-GB" sz="1200" dirty="0" err="1">
                <a:effectLst/>
              </a:rPr>
              <a:t>Boitano</a:t>
            </a:r>
            <a:r>
              <a:rPr lang="en-GB" sz="1200" dirty="0">
                <a:effectLst/>
              </a:rPr>
              <a:t>, H.L.   </a:t>
            </a:r>
          </a:p>
          <a:p>
            <a:pPr algn="l">
              <a:defRPr/>
            </a:pPr>
            <a:r>
              <a:rPr lang="en-GB" sz="1200" dirty="0">
                <a:effectLst/>
              </a:rPr>
              <a:t>   Brooks Eds. Lange, </a:t>
            </a:r>
            <a:r>
              <a:rPr lang="en-GB" sz="1200" b="1" dirty="0">
                <a:effectLst/>
              </a:rPr>
              <a:t>2010.</a:t>
            </a:r>
          </a:p>
          <a:p>
            <a:pPr algn="l">
              <a:defRPr/>
            </a:pPr>
            <a:endParaRPr lang="en-GB" sz="1200" b="1" dirty="0">
              <a:effectLst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  <a:defRPr/>
            </a:pPr>
            <a:r>
              <a:rPr lang="es-ES" sz="1400" i="1" dirty="0">
                <a:effectLst/>
              </a:rPr>
              <a:t> </a:t>
            </a:r>
            <a:r>
              <a:rPr lang="es-ES" sz="1200" i="1" dirty="0">
                <a:effectLst/>
              </a:rPr>
              <a:t>Fisiología Médica</a:t>
            </a:r>
            <a:r>
              <a:rPr lang="es-ES" sz="1200" dirty="0">
                <a:effectLst/>
              </a:rPr>
              <a:t>. </a:t>
            </a:r>
            <a:r>
              <a:rPr lang="es-ES" sz="1200" dirty="0" err="1">
                <a:effectLst/>
              </a:rPr>
              <a:t>Fiorenzo</a:t>
            </a:r>
            <a:r>
              <a:rPr lang="es-ES" sz="1200" dirty="0">
                <a:effectLst/>
              </a:rPr>
              <a:t> </a:t>
            </a:r>
            <a:r>
              <a:rPr lang="es-ES" sz="1200" dirty="0" err="1">
                <a:effectLst/>
              </a:rPr>
              <a:t>Conti</a:t>
            </a:r>
            <a:r>
              <a:rPr lang="es-ES" sz="1200" dirty="0">
                <a:effectLst/>
              </a:rPr>
              <a:t> (ed.). </a:t>
            </a:r>
            <a:r>
              <a:rPr lang="en-GB" sz="1200" dirty="0" err="1">
                <a:effectLst/>
              </a:rPr>
              <a:t>Mc</a:t>
            </a:r>
            <a:r>
              <a:rPr lang="en-GB" sz="1200" dirty="0">
                <a:effectLst/>
              </a:rPr>
              <a:t> </a:t>
            </a:r>
            <a:r>
              <a:rPr lang="en-GB" sz="1200" dirty="0" err="1">
                <a:effectLst/>
              </a:rPr>
              <a:t>Graw</a:t>
            </a:r>
            <a:r>
              <a:rPr lang="en-GB" sz="1200" dirty="0">
                <a:effectLst/>
              </a:rPr>
              <a:t>-Hill, </a:t>
            </a:r>
            <a:r>
              <a:rPr lang="en-GB" sz="1200" b="1" dirty="0">
                <a:effectLst/>
              </a:rPr>
              <a:t>2010</a:t>
            </a:r>
            <a:r>
              <a:rPr lang="en-GB" sz="1200" dirty="0">
                <a:effectLst/>
              </a:rPr>
              <a:t>.</a:t>
            </a:r>
            <a:endParaRPr lang="en-GB" sz="1200" b="1" dirty="0">
              <a:effectLst/>
            </a:endParaRPr>
          </a:p>
          <a:p>
            <a:pPr algn="l">
              <a:defRPr/>
            </a:pPr>
            <a:endParaRPr lang="en-GB" sz="1200" dirty="0">
              <a:effectLst/>
            </a:endParaRPr>
          </a:p>
          <a:p>
            <a:pPr algn="l">
              <a:buClr>
                <a:schemeClr val="tx1"/>
              </a:buClr>
              <a:buSzPts val="1200"/>
              <a:buFont typeface="Wingdings" pitchFamily="2" charset="2"/>
              <a:buChar char="§"/>
              <a:defRPr/>
            </a:pPr>
            <a:r>
              <a:rPr lang="en-GB" sz="1200" dirty="0">
                <a:effectLst/>
              </a:rPr>
              <a:t> </a:t>
            </a:r>
            <a:r>
              <a:rPr lang="en-GB" sz="1200" dirty="0" err="1">
                <a:effectLst/>
              </a:rPr>
              <a:t>Silbernagl</a:t>
            </a:r>
            <a:r>
              <a:rPr lang="en-GB" sz="1200" dirty="0">
                <a:effectLst/>
              </a:rPr>
              <a:t> S. </a:t>
            </a:r>
            <a:r>
              <a:rPr lang="en-GB" sz="1200" dirty="0" err="1">
                <a:effectLst/>
              </a:rPr>
              <a:t>Despopoulos</a:t>
            </a:r>
            <a:r>
              <a:rPr lang="en-GB" sz="1200" dirty="0">
                <a:effectLst/>
              </a:rPr>
              <a:t>. </a:t>
            </a:r>
            <a:r>
              <a:rPr lang="en-GB" sz="1200" dirty="0" err="1">
                <a:effectLst/>
              </a:rPr>
              <a:t>Fisiología</a:t>
            </a:r>
            <a:r>
              <a:rPr lang="en-GB" sz="1200" dirty="0">
                <a:effectLst/>
              </a:rPr>
              <a:t>. </a:t>
            </a:r>
            <a:r>
              <a:rPr lang="en-GB" sz="1200" dirty="0" err="1">
                <a:effectLst/>
              </a:rPr>
              <a:t>Texto</a:t>
            </a:r>
            <a:r>
              <a:rPr lang="en-GB" sz="1200" dirty="0">
                <a:effectLst/>
              </a:rPr>
              <a:t> y Atlas 7</a:t>
            </a:r>
            <a:r>
              <a:rPr lang="en-GB" sz="1200" baseline="30000" dirty="0">
                <a:effectLst/>
              </a:rPr>
              <a:t>tima</a:t>
            </a:r>
            <a:r>
              <a:rPr lang="en-GB" sz="1200" dirty="0">
                <a:effectLst/>
              </a:rPr>
              <a:t> Ed. Editorial </a:t>
            </a:r>
            <a:r>
              <a:rPr lang="en-GB" sz="1200" dirty="0" err="1">
                <a:effectLst/>
              </a:rPr>
              <a:t>Médica</a:t>
            </a:r>
            <a:r>
              <a:rPr lang="en-GB" sz="1200" dirty="0">
                <a:effectLst/>
              </a:rPr>
              <a:t> </a:t>
            </a:r>
            <a:r>
              <a:rPr lang="en-GB" sz="1200" dirty="0" err="1">
                <a:effectLst/>
              </a:rPr>
              <a:t>Panamericana</a:t>
            </a:r>
            <a:r>
              <a:rPr lang="en-GB" sz="1200" dirty="0">
                <a:effectLst/>
              </a:rPr>
              <a:t>, </a:t>
            </a:r>
            <a:r>
              <a:rPr lang="en-GB" sz="1200" b="1" dirty="0">
                <a:effectLst/>
              </a:rPr>
              <a:t>2009.</a:t>
            </a:r>
            <a:r>
              <a:rPr lang="en-GB" sz="1200" dirty="0">
                <a:effectLst/>
              </a:rPr>
              <a:t> </a:t>
            </a:r>
          </a:p>
          <a:p>
            <a:pPr algn="l">
              <a:defRPr/>
            </a:pPr>
            <a:endParaRPr lang="en-GB" sz="1200" dirty="0">
              <a:effectLst/>
            </a:endParaRPr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>
                <a:effectLst/>
              </a:rPr>
              <a:t> Fox S.I. </a:t>
            </a:r>
            <a:r>
              <a:rPr lang="en-GB" sz="1200" i="1" dirty="0">
                <a:effectLst/>
              </a:rPr>
              <a:t>Human Physiology</a:t>
            </a:r>
            <a:r>
              <a:rPr lang="en-GB" sz="1200" dirty="0">
                <a:effectLst/>
              </a:rPr>
              <a:t>. 10</a:t>
            </a:r>
            <a:r>
              <a:rPr lang="en-GB" sz="1200" baseline="30000" dirty="0">
                <a:effectLst/>
              </a:rPr>
              <a:t>th</a:t>
            </a:r>
            <a:r>
              <a:rPr lang="en-GB" sz="1200" dirty="0">
                <a:effectLst/>
              </a:rPr>
              <a:t> edition. McGraw-Hill, New York, </a:t>
            </a:r>
            <a:r>
              <a:rPr lang="en-GB" sz="1200" b="1" dirty="0">
                <a:effectLst/>
              </a:rPr>
              <a:t>2008.</a:t>
            </a:r>
          </a:p>
          <a:p>
            <a:pPr algn="l">
              <a:defRPr/>
            </a:pPr>
            <a:endParaRPr lang="es-ES_tradnl" sz="800" b="1" dirty="0">
              <a:effectLst/>
            </a:endParaRPr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>
                <a:effectLst/>
              </a:rPr>
              <a:t>  </a:t>
            </a:r>
            <a:r>
              <a:rPr lang="en-GB" sz="1200" dirty="0" err="1">
                <a:effectLst/>
              </a:rPr>
              <a:t>McCorry</a:t>
            </a:r>
            <a:r>
              <a:rPr lang="en-GB" sz="1200" dirty="0">
                <a:effectLst/>
              </a:rPr>
              <a:t> L.K. </a:t>
            </a:r>
            <a:r>
              <a:rPr lang="en-GB" sz="1200" i="1" dirty="0">
                <a:effectLst/>
              </a:rPr>
              <a:t>Physiology of the Autonomic Nervous System</a:t>
            </a:r>
            <a:r>
              <a:rPr lang="en-GB" sz="1200" dirty="0">
                <a:effectLst/>
              </a:rPr>
              <a:t>. Am. J. Pharm. </a:t>
            </a:r>
            <a:r>
              <a:rPr lang="en-GB" sz="1200" dirty="0" err="1">
                <a:effectLst/>
              </a:rPr>
              <a:t>Edu</a:t>
            </a:r>
            <a:r>
              <a:rPr lang="en-GB" sz="1200" dirty="0">
                <a:effectLst/>
              </a:rPr>
              <a:t>. 71 (4): 78, </a:t>
            </a:r>
            <a:r>
              <a:rPr lang="en-GB" sz="1200" b="1" dirty="0">
                <a:effectLst/>
              </a:rPr>
              <a:t>2007.</a:t>
            </a:r>
          </a:p>
          <a:p>
            <a:pPr algn="l">
              <a:defRPr/>
            </a:pPr>
            <a:endParaRPr lang="es-ES_tradnl" sz="1000" b="1" dirty="0">
              <a:effectLst/>
            </a:endParaRPr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>
                <a:effectLst/>
              </a:rPr>
              <a:t>  Costanzo L.S. </a:t>
            </a:r>
            <a:r>
              <a:rPr lang="en-GB" sz="1200" i="1" dirty="0">
                <a:effectLst/>
              </a:rPr>
              <a:t>Physiology</a:t>
            </a:r>
            <a:r>
              <a:rPr lang="en-GB" sz="1200" dirty="0">
                <a:effectLst/>
              </a:rPr>
              <a:t>. 3</a:t>
            </a:r>
            <a:r>
              <a:rPr lang="en-GB" sz="1200" baseline="30000" dirty="0">
                <a:effectLst/>
              </a:rPr>
              <a:t>er</a:t>
            </a:r>
            <a:r>
              <a:rPr lang="en-GB" sz="1200" dirty="0">
                <a:effectLst/>
              </a:rPr>
              <a:t> Ed. Saunders Elsevier, </a:t>
            </a:r>
            <a:r>
              <a:rPr lang="en-GB" sz="1200" b="1" dirty="0">
                <a:effectLst/>
              </a:rPr>
              <a:t>2006.</a:t>
            </a:r>
          </a:p>
          <a:p>
            <a:pPr algn="l">
              <a:defRPr/>
            </a:pPr>
            <a:endParaRPr lang="en-GB" sz="1200" b="1" dirty="0">
              <a:effectLst/>
            </a:endParaRPr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US" sz="1200" b="1" dirty="0">
                <a:effectLst/>
              </a:rPr>
              <a:t> </a:t>
            </a:r>
            <a:r>
              <a:rPr lang="en-US" sz="1200" i="1" dirty="0">
                <a:effectLst/>
              </a:rPr>
              <a:t>Primer on The Autonomic Nervous System.</a:t>
            </a:r>
            <a:r>
              <a:rPr lang="en-US" sz="1200" dirty="0">
                <a:effectLst/>
              </a:rPr>
              <a:t> 2nd edition. D. Robertson, Editor-in- chief. Elsevier   </a:t>
            </a:r>
          </a:p>
          <a:p>
            <a:pPr algn="l">
              <a:defRPr/>
            </a:pPr>
            <a:r>
              <a:rPr lang="en-US" sz="1200" dirty="0">
                <a:effectLst/>
              </a:rPr>
              <a:t>   Academic Press, San Diego, </a:t>
            </a:r>
            <a:r>
              <a:rPr lang="en-US" sz="1200" b="1" dirty="0">
                <a:effectLst/>
              </a:rPr>
              <a:t>2004.</a:t>
            </a:r>
          </a:p>
          <a:p>
            <a:pPr algn="l">
              <a:defRPr/>
            </a:pPr>
            <a:endParaRPr lang="es-ES_tradnl" sz="1200" b="1" dirty="0">
              <a:effectLst/>
            </a:endParaRPr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>
                <a:effectLst/>
              </a:rPr>
              <a:t> </a:t>
            </a:r>
            <a:r>
              <a:rPr lang="en-GB" sz="1200" dirty="0" err="1">
                <a:effectLst/>
              </a:rPr>
              <a:t>Shen</a:t>
            </a:r>
            <a:r>
              <a:rPr lang="en-GB" sz="1200" dirty="0">
                <a:effectLst/>
              </a:rPr>
              <a:t> H. </a:t>
            </a:r>
            <a:r>
              <a:rPr lang="en-GB" sz="1200" i="1" dirty="0">
                <a:effectLst/>
              </a:rPr>
              <a:t>The autonomic nervous system</a:t>
            </a:r>
            <a:r>
              <a:rPr lang="en-GB" sz="1200" dirty="0">
                <a:effectLst/>
              </a:rPr>
              <a:t>. </a:t>
            </a:r>
            <a:r>
              <a:rPr lang="en-GB" sz="1200" dirty="0" err="1">
                <a:effectLst/>
              </a:rPr>
              <a:t>Memocharts</a:t>
            </a:r>
            <a:r>
              <a:rPr lang="en-GB" sz="1200" dirty="0">
                <a:effectLst/>
              </a:rPr>
              <a:t> Pharmacology. An integrated </a:t>
            </a:r>
          </a:p>
          <a:p>
            <a:pPr algn="l">
              <a:defRPr/>
            </a:pPr>
            <a:r>
              <a:rPr lang="en-GB" sz="1200" dirty="0">
                <a:effectLst/>
              </a:rPr>
              <a:t>   </a:t>
            </a:r>
            <a:r>
              <a:rPr lang="en-GB" sz="1200" dirty="0" err="1">
                <a:effectLst/>
              </a:rPr>
              <a:t>minireview</a:t>
            </a:r>
            <a:r>
              <a:rPr lang="en-GB" sz="1200" dirty="0">
                <a:effectLst/>
              </a:rPr>
              <a:t>. </a:t>
            </a:r>
            <a:r>
              <a:rPr lang="es-ES" sz="1200" dirty="0" err="1">
                <a:effectLst/>
              </a:rPr>
              <a:t>Minireview</a:t>
            </a:r>
            <a:r>
              <a:rPr lang="es-ES" sz="1200" dirty="0">
                <a:effectLst/>
              </a:rPr>
              <a:t> LLC, </a:t>
            </a:r>
            <a:r>
              <a:rPr lang="es-ES" sz="1200" dirty="0" err="1">
                <a:effectLst/>
              </a:rPr>
              <a:t>Stow</a:t>
            </a:r>
            <a:r>
              <a:rPr lang="es-ES" sz="1200" dirty="0">
                <a:effectLst/>
              </a:rPr>
              <a:t>, 2004.</a:t>
            </a:r>
          </a:p>
          <a:p>
            <a:pPr algn="l">
              <a:defRPr/>
            </a:pPr>
            <a:endParaRPr lang="es-ES_tradnl" sz="1000" dirty="0">
              <a:effectLst/>
            </a:endParaRPr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>
                <a:effectLst/>
              </a:rPr>
              <a:t> __. </a:t>
            </a:r>
            <a:r>
              <a:rPr lang="en-GB" sz="1200" i="1" dirty="0">
                <a:effectLst/>
              </a:rPr>
              <a:t>Drugs affecting adrenergic transmission</a:t>
            </a:r>
            <a:r>
              <a:rPr lang="en-GB" sz="1200" dirty="0">
                <a:effectLst/>
              </a:rPr>
              <a:t>. </a:t>
            </a:r>
            <a:r>
              <a:rPr lang="en-GB" sz="1200" dirty="0" err="1">
                <a:effectLst/>
              </a:rPr>
              <a:t>Memocharts</a:t>
            </a:r>
            <a:r>
              <a:rPr lang="en-GB" sz="1200" dirty="0">
                <a:effectLst/>
              </a:rPr>
              <a:t> Pharmacology. An   </a:t>
            </a:r>
          </a:p>
          <a:p>
            <a:pPr algn="l">
              <a:defRPr/>
            </a:pPr>
            <a:r>
              <a:rPr lang="en-GB" sz="1200" dirty="0">
                <a:effectLst/>
              </a:rPr>
              <a:t>   integrated </a:t>
            </a:r>
            <a:r>
              <a:rPr lang="en-GB" sz="1200" dirty="0" err="1">
                <a:effectLst/>
              </a:rPr>
              <a:t>minireview</a:t>
            </a:r>
            <a:r>
              <a:rPr lang="en-GB" sz="1200" dirty="0">
                <a:effectLst/>
              </a:rPr>
              <a:t>. </a:t>
            </a:r>
            <a:r>
              <a:rPr lang="en-GB" sz="1200" dirty="0" err="1">
                <a:effectLst/>
              </a:rPr>
              <a:t>Minireview</a:t>
            </a:r>
            <a:r>
              <a:rPr lang="en-GB" sz="1200" dirty="0">
                <a:effectLst/>
              </a:rPr>
              <a:t> LLC, Stow, 2004.</a:t>
            </a:r>
          </a:p>
          <a:p>
            <a:pPr algn="l">
              <a:defRPr/>
            </a:pPr>
            <a:endParaRPr lang="es-ES_tradnl" sz="1000" dirty="0">
              <a:effectLst/>
            </a:endParaRPr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>
                <a:effectLst/>
              </a:rPr>
              <a:t> __. </a:t>
            </a:r>
            <a:r>
              <a:rPr lang="en-GB" sz="1200" i="1" dirty="0">
                <a:effectLst/>
              </a:rPr>
              <a:t>Drugs affecting cholinergic transmission</a:t>
            </a:r>
            <a:r>
              <a:rPr lang="en-GB" sz="1200" dirty="0">
                <a:effectLst/>
              </a:rPr>
              <a:t>. </a:t>
            </a:r>
            <a:r>
              <a:rPr lang="en-GB" sz="1200" dirty="0" err="1">
                <a:effectLst/>
              </a:rPr>
              <a:t>Memocharts</a:t>
            </a:r>
            <a:r>
              <a:rPr lang="en-GB" sz="1200" dirty="0">
                <a:effectLst/>
              </a:rPr>
              <a:t> Pharmacology. An </a:t>
            </a:r>
          </a:p>
          <a:p>
            <a:pPr algn="l">
              <a:defRPr/>
            </a:pPr>
            <a:r>
              <a:rPr lang="en-GB" sz="1200" dirty="0">
                <a:effectLst/>
              </a:rPr>
              <a:t>   integrated </a:t>
            </a:r>
            <a:r>
              <a:rPr lang="en-GB" sz="1200" dirty="0" err="1">
                <a:effectLst/>
              </a:rPr>
              <a:t>minireview</a:t>
            </a:r>
            <a:r>
              <a:rPr lang="en-GB" sz="1200" dirty="0">
                <a:effectLst/>
              </a:rPr>
              <a:t>. </a:t>
            </a:r>
            <a:r>
              <a:rPr lang="en-GB" sz="1200" dirty="0" err="1">
                <a:effectLst/>
              </a:rPr>
              <a:t>Minireview</a:t>
            </a:r>
            <a:r>
              <a:rPr lang="en-GB" sz="1200" dirty="0">
                <a:effectLst/>
              </a:rPr>
              <a:t> LLC, Stow, 2004.</a:t>
            </a:r>
          </a:p>
          <a:p>
            <a:pPr algn="l">
              <a:defRPr/>
            </a:pPr>
            <a:endParaRPr lang="es-ES_tradnl" sz="1000" dirty="0">
              <a:effectLst/>
            </a:endParaRPr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i="1" dirty="0">
                <a:effectLst/>
              </a:rPr>
              <a:t> Goodman &amp; Gilman’s The Pharmacological Basis of Therapeutics</a:t>
            </a:r>
            <a:r>
              <a:rPr lang="en-GB" sz="1200" dirty="0">
                <a:effectLst/>
              </a:rPr>
              <a:t> 10</a:t>
            </a:r>
            <a:r>
              <a:rPr lang="en-GB" sz="1200" baseline="30000" dirty="0">
                <a:effectLst/>
              </a:rPr>
              <a:t>th</a:t>
            </a:r>
            <a:r>
              <a:rPr lang="en-GB" sz="1200" dirty="0">
                <a:effectLst/>
              </a:rPr>
              <a:t> Ed. J.G. Hardman, L.E. </a:t>
            </a:r>
          </a:p>
          <a:p>
            <a:pPr algn="l">
              <a:defRPr/>
            </a:pPr>
            <a:r>
              <a:rPr lang="en-GB" sz="1200" dirty="0">
                <a:effectLst/>
              </a:rPr>
              <a:t>   </a:t>
            </a:r>
            <a:r>
              <a:rPr lang="en-GB" sz="1200" dirty="0" err="1">
                <a:effectLst/>
              </a:rPr>
              <a:t>Limbird</a:t>
            </a:r>
            <a:r>
              <a:rPr lang="en-GB" sz="1200" dirty="0">
                <a:effectLst/>
              </a:rPr>
              <a:t> Eds. , A. Goodman Gilman Consulting Ed. McGraw-Hill, 2001.</a:t>
            </a:r>
          </a:p>
          <a:p>
            <a:pPr algn="l">
              <a:defRPr/>
            </a:pPr>
            <a:endParaRPr lang="es-ES_tradnl" sz="1000" dirty="0">
              <a:effectLst/>
            </a:endParaRPr>
          </a:p>
          <a:p>
            <a:pPr algn="l">
              <a:buClr>
                <a:schemeClr val="tx1"/>
              </a:buClr>
              <a:buSzPts val="1200"/>
              <a:buFont typeface="Comic Sans MS" pitchFamily="66" charset="0"/>
              <a:buChar char="•"/>
              <a:defRPr/>
            </a:pPr>
            <a:r>
              <a:rPr lang="en-GB" sz="1200" dirty="0">
                <a:effectLst/>
              </a:rPr>
              <a:t> Wilson-</a:t>
            </a:r>
            <a:r>
              <a:rPr lang="en-GB" sz="1200" dirty="0" err="1">
                <a:effectLst/>
              </a:rPr>
              <a:t>Pauwels</a:t>
            </a:r>
            <a:r>
              <a:rPr lang="en-GB" sz="1200" dirty="0">
                <a:effectLst/>
              </a:rPr>
              <a:t> L., Stewart P.A. </a:t>
            </a:r>
            <a:r>
              <a:rPr lang="en-GB" sz="1200" dirty="0" err="1">
                <a:effectLst/>
              </a:rPr>
              <a:t>Akesson</a:t>
            </a:r>
            <a:r>
              <a:rPr lang="en-GB" sz="1200" dirty="0">
                <a:effectLst/>
              </a:rPr>
              <a:t> E.J. </a:t>
            </a:r>
            <a:r>
              <a:rPr lang="en-GB" sz="1200" i="1" dirty="0">
                <a:effectLst/>
              </a:rPr>
              <a:t>Autonomic Nerves</a:t>
            </a:r>
            <a:r>
              <a:rPr lang="en-GB" sz="1200" dirty="0">
                <a:effectLst/>
              </a:rPr>
              <a:t>. B.C Decker, 1997.</a:t>
            </a:r>
          </a:p>
          <a:p>
            <a:pPr algn="l">
              <a:defRPr/>
            </a:pPr>
            <a:endParaRPr lang="es-ES" sz="900" dirty="0">
              <a:effectLst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7" name="Text Box 5"/>
          <p:cNvSpPr txBox="1">
            <a:spLocks noChangeArrowheads="1"/>
          </p:cNvSpPr>
          <p:nvPr/>
        </p:nvSpPr>
        <p:spPr bwMode="auto">
          <a:xfrm>
            <a:off x="6500556" y="432960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300041" name="Text Box 9"/>
          <p:cNvSpPr txBox="1">
            <a:spLocks noChangeArrowheads="1"/>
          </p:cNvSpPr>
          <p:nvPr/>
        </p:nvSpPr>
        <p:spPr bwMode="auto">
          <a:xfrm>
            <a:off x="1544693" y="3380879"/>
            <a:ext cx="2605200" cy="1261884"/>
          </a:xfrm>
          <a:prstGeom prst="rect">
            <a:avLst/>
          </a:prstGeom>
          <a:solidFill>
            <a:srgbClr val="D9E6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RN</a:t>
            </a: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</a:t>
            </a: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en:</a:t>
            </a:r>
          </a:p>
          <a:p>
            <a:pPr algn="l">
              <a:defRPr/>
            </a:pPr>
            <a:r>
              <a:rPr lang="es-ES_tradnl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- Ganglio autonómico</a:t>
            </a:r>
            <a:endParaRPr lang="es-ES_tradnl" sz="1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- Médula </a:t>
            </a:r>
            <a:r>
              <a:rPr lang="es-ES_tradnl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adrenal</a:t>
            </a: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00042" name="Text Box 10"/>
          <p:cNvSpPr txBox="1">
            <a:spLocks noChangeArrowheads="1"/>
          </p:cNvSpPr>
          <p:nvPr/>
        </p:nvSpPr>
        <p:spPr bwMode="auto">
          <a:xfrm>
            <a:off x="5148263" y="3380879"/>
            <a:ext cx="2704587" cy="1785104"/>
          </a:xfrm>
          <a:prstGeom prst="rect">
            <a:avLst/>
          </a:prstGeom>
          <a:solidFill>
            <a:srgbClr val="C5E8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RM</a:t>
            </a:r>
            <a:r>
              <a:rPr lang="es-ES_tradnl" sz="2000" b="1" baseline="-25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1-3</a:t>
            </a:r>
            <a:r>
              <a:rPr lang="es-ES_tradnl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en:</a:t>
            </a:r>
          </a:p>
          <a:p>
            <a:pPr algn="l">
              <a:defRPr/>
            </a:pPr>
            <a:r>
              <a:rPr lang="es-ES_tradnl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- Ganglio</a:t>
            </a:r>
            <a:r>
              <a:rPr lang="es-ES_tradnl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autonómico </a:t>
            </a:r>
          </a:p>
          <a:p>
            <a:pPr algn="l">
              <a:defRPr/>
            </a:pPr>
            <a:r>
              <a:rPr lang="es-ES_tradnl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- Corazón </a:t>
            </a:r>
            <a:endParaRPr lang="es-ES_tradnl" sz="1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- Músculo </a:t>
            </a:r>
            <a:r>
              <a:rPr lang="es-ES_tradnl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liso </a:t>
            </a:r>
          </a:p>
          <a:p>
            <a:pPr algn="l">
              <a:defRPr/>
            </a:pPr>
            <a:r>
              <a:rPr lang="es-ES_tradnl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- Glándulas</a:t>
            </a:r>
            <a:endParaRPr lang="es-ES_tradnl" sz="1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00043" name="Rectangle 11"/>
          <p:cNvSpPr>
            <a:spLocks noChangeArrowheads="1"/>
          </p:cNvSpPr>
          <p:nvPr/>
        </p:nvSpPr>
        <p:spPr bwMode="auto">
          <a:xfrm>
            <a:off x="1631503" y="2564903"/>
            <a:ext cx="2519363" cy="700087"/>
          </a:xfrm>
          <a:prstGeom prst="rect">
            <a:avLst/>
          </a:prstGeom>
          <a:solidFill>
            <a:srgbClr val="B7CF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b="1">
                <a:effectLst/>
              </a:rPr>
              <a:t>NICOTÍNICOS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(canales Na</a:t>
            </a:r>
            <a:r>
              <a:rPr lang="es-ES_tradnl" sz="18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/K</a:t>
            </a:r>
            <a:r>
              <a:rPr lang="es-ES_tradnl" sz="18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</p:txBody>
      </p:sp>
      <p:sp>
        <p:nvSpPr>
          <p:cNvPr id="300044" name="Rectangle 12"/>
          <p:cNvSpPr>
            <a:spLocks noChangeArrowheads="1"/>
          </p:cNvSpPr>
          <p:nvPr/>
        </p:nvSpPr>
        <p:spPr bwMode="auto">
          <a:xfrm>
            <a:off x="5220171" y="2564901"/>
            <a:ext cx="2560770" cy="700087"/>
          </a:xfrm>
          <a:prstGeom prst="rect">
            <a:avLst/>
          </a:prstGeom>
          <a:solidFill>
            <a:srgbClr val="6CEBF8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2000" b="1">
                <a:effectLst/>
              </a:rPr>
              <a:t>MUSCARÍNICOS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(metabotrópicos)</a:t>
            </a:r>
          </a:p>
        </p:txBody>
      </p:sp>
      <p:sp>
        <p:nvSpPr>
          <p:cNvPr id="300048" name="Text Box 16"/>
          <p:cNvSpPr txBox="1">
            <a:spLocks noChangeArrowheads="1"/>
          </p:cNvSpPr>
          <p:nvPr/>
        </p:nvSpPr>
        <p:spPr bwMode="auto">
          <a:xfrm>
            <a:off x="1544693" y="126382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0051" name="Text Box 19"/>
          <p:cNvSpPr txBox="1">
            <a:spLocks noChangeArrowheads="1"/>
          </p:cNvSpPr>
          <p:nvPr/>
        </p:nvSpPr>
        <p:spPr bwMode="auto">
          <a:xfrm>
            <a:off x="2762851" y="1417712"/>
            <a:ext cx="3618298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 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Colinérgicos</a:t>
            </a:r>
            <a:endParaRPr lang="es-ES_tradnl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00052" name="Text Box 20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41" grpId="0" animBg="1"/>
      <p:bldP spid="300042" grpId="0" animBg="1"/>
      <p:bldP spid="300043" grpId="0" animBg="1"/>
      <p:bldP spid="30004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8" name="Line 6"/>
          <p:cNvSpPr>
            <a:spLocks noChangeShapeType="1"/>
          </p:cNvSpPr>
          <p:nvPr/>
        </p:nvSpPr>
        <p:spPr bwMode="auto">
          <a:xfrm>
            <a:off x="684213" y="2278063"/>
            <a:ext cx="1368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39" name="Line 7"/>
          <p:cNvSpPr>
            <a:spLocks noChangeShapeType="1"/>
          </p:cNvSpPr>
          <p:nvPr/>
        </p:nvSpPr>
        <p:spPr bwMode="auto">
          <a:xfrm flipV="1">
            <a:off x="2052638" y="2133600"/>
            <a:ext cx="144462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40" name="Line 8"/>
          <p:cNvSpPr>
            <a:spLocks noChangeShapeType="1"/>
          </p:cNvSpPr>
          <p:nvPr/>
        </p:nvSpPr>
        <p:spPr bwMode="auto">
          <a:xfrm>
            <a:off x="2052638" y="2278063"/>
            <a:ext cx="144462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41" name="Oval 9"/>
          <p:cNvSpPr>
            <a:spLocks noChangeArrowheads="1"/>
          </p:cNvSpPr>
          <p:nvPr/>
        </p:nvSpPr>
        <p:spPr bwMode="auto">
          <a:xfrm>
            <a:off x="2339975" y="1989138"/>
            <a:ext cx="720725" cy="72072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9642" name="Line 10"/>
          <p:cNvSpPr>
            <a:spLocks noChangeShapeType="1"/>
          </p:cNvSpPr>
          <p:nvPr/>
        </p:nvSpPr>
        <p:spPr bwMode="auto">
          <a:xfrm>
            <a:off x="3060700" y="2278063"/>
            <a:ext cx="28813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43" name="Line 11"/>
          <p:cNvSpPr>
            <a:spLocks noChangeShapeType="1"/>
          </p:cNvSpPr>
          <p:nvPr/>
        </p:nvSpPr>
        <p:spPr bwMode="auto">
          <a:xfrm flipV="1">
            <a:off x="5942013" y="2133600"/>
            <a:ext cx="144462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44" name="Line 12"/>
          <p:cNvSpPr>
            <a:spLocks noChangeShapeType="1"/>
          </p:cNvSpPr>
          <p:nvPr/>
        </p:nvSpPr>
        <p:spPr bwMode="auto">
          <a:xfrm>
            <a:off x="5942013" y="2278063"/>
            <a:ext cx="144462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45" name="Rectangle 13"/>
          <p:cNvSpPr>
            <a:spLocks noChangeArrowheads="1"/>
          </p:cNvSpPr>
          <p:nvPr/>
        </p:nvSpPr>
        <p:spPr bwMode="auto">
          <a:xfrm>
            <a:off x="6229350" y="1917700"/>
            <a:ext cx="2159000" cy="720725"/>
          </a:xfrm>
          <a:prstGeom prst="rect">
            <a:avLst/>
          </a:prstGeom>
          <a:solidFill>
            <a:srgbClr val="D6E9FA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9646" name="Oval 14"/>
          <p:cNvSpPr>
            <a:spLocks noChangeArrowheads="1"/>
          </p:cNvSpPr>
          <p:nvPr/>
        </p:nvSpPr>
        <p:spPr bwMode="auto">
          <a:xfrm rot="2653667">
            <a:off x="2390775" y="1892300"/>
            <a:ext cx="176213" cy="503238"/>
          </a:xfrm>
          <a:prstGeom prst="ellipse">
            <a:avLst/>
          </a:prstGeom>
          <a:solidFill>
            <a:srgbClr val="732D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9647" name="Oval 15"/>
          <p:cNvSpPr>
            <a:spLocks noChangeArrowheads="1"/>
          </p:cNvSpPr>
          <p:nvPr/>
        </p:nvSpPr>
        <p:spPr bwMode="auto">
          <a:xfrm rot="-2797111">
            <a:off x="2332037" y="2319338"/>
            <a:ext cx="144463" cy="312738"/>
          </a:xfrm>
          <a:prstGeom prst="ellipse">
            <a:avLst/>
          </a:prstGeom>
          <a:solidFill>
            <a:srgbClr val="8FC2F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9648" name="Rectangle 16"/>
          <p:cNvSpPr>
            <a:spLocks noChangeArrowheads="1"/>
          </p:cNvSpPr>
          <p:nvPr/>
        </p:nvSpPr>
        <p:spPr bwMode="auto">
          <a:xfrm>
            <a:off x="6156325" y="1989138"/>
            <a:ext cx="215900" cy="576262"/>
          </a:xfrm>
          <a:prstGeom prst="rect">
            <a:avLst/>
          </a:prstGeom>
          <a:solidFill>
            <a:srgbClr val="8FC2F1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9649" name="Line 17"/>
          <p:cNvSpPr>
            <a:spLocks noChangeShapeType="1"/>
          </p:cNvSpPr>
          <p:nvPr/>
        </p:nvSpPr>
        <p:spPr bwMode="auto">
          <a:xfrm>
            <a:off x="684213" y="3646488"/>
            <a:ext cx="28813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50" name="Line 18"/>
          <p:cNvSpPr>
            <a:spLocks noChangeShapeType="1"/>
          </p:cNvSpPr>
          <p:nvPr/>
        </p:nvSpPr>
        <p:spPr bwMode="auto">
          <a:xfrm flipV="1">
            <a:off x="3565525" y="3502025"/>
            <a:ext cx="144463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51" name="Line 19"/>
          <p:cNvSpPr>
            <a:spLocks noChangeShapeType="1"/>
          </p:cNvSpPr>
          <p:nvPr/>
        </p:nvSpPr>
        <p:spPr bwMode="auto">
          <a:xfrm>
            <a:off x="3565525" y="3646488"/>
            <a:ext cx="144463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52" name="Oval 20"/>
          <p:cNvSpPr>
            <a:spLocks noChangeArrowheads="1"/>
          </p:cNvSpPr>
          <p:nvPr/>
        </p:nvSpPr>
        <p:spPr bwMode="auto">
          <a:xfrm>
            <a:off x="3876675" y="3284538"/>
            <a:ext cx="720725" cy="72072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9653" name="Oval 21"/>
          <p:cNvSpPr>
            <a:spLocks noChangeArrowheads="1"/>
          </p:cNvSpPr>
          <p:nvPr/>
        </p:nvSpPr>
        <p:spPr bwMode="auto">
          <a:xfrm rot="2653667">
            <a:off x="3927475" y="3187700"/>
            <a:ext cx="176213" cy="503238"/>
          </a:xfrm>
          <a:prstGeom prst="ellipse">
            <a:avLst/>
          </a:prstGeom>
          <a:solidFill>
            <a:srgbClr val="732D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9654" name="Oval 22"/>
          <p:cNvSpPr>
            <a:spLocks noChangeArrowheads="1"/>
          </p:cNvSpPr>
          <p:nvPr/>
        </p:nvSpPr>
        <p:spPr bwMode="auto">
          <a:xfrm rot="-2797111">
            <a:off x="3858419" y="3618706"/>
            <a:ext cx="146050" cy="287338"/>
          </a:xfrm>
          <a:prstGeom prst="ellipse">
            <a:avLst/>
          </a:prstGeom>
          <a:solidFill>
            <a:srgbClr val="8FC2F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9655" name="Line 23"/>
          <p:cNvSpPr>
            <a:spLocks noChangeShapeType="1"/>
          </p:cNvSpPr>
          <p:nvPr/>
        </p:nvSpPr>
        <p:spPr bwMode="auto">
          <a:xfrm>
            <a:off x="682625" y="4581525"/>
            <a:ext cx="1368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56" name="Line 24"/>
          <p:cNvSpPr>
            <a:spLocks noChangeShapeType="1"/>
          </p:cNvSpPr>
          <p:nvPr/>
        </p:nvSpPr>
        <p:spPr bwMode="auto">
          <a:xfrm flipV="1">
            <a:off x="2051050" y="4437063"/>
            <a:ext cx="144463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57" name="Line 25"/>
          <p:cNvSpPr>
            <a:spLocks noChangeShapeType="1"/>
          </p:cNvSpPr>
          <p:nvPr/>
        </p:nvSpPr>
        <p:spPr bwMode="auto">
          <a:xfrm>
            <a:off x="2051050" y="4581525"/>
            <a:ext cx="144463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58" name="Oval 26"/>
          <p:cNvSpPr>
            <a:spLocks noChangeArrowheads="1"/>
          </p:cNvSpPr>
          <p:nvPr/>
        </p:nvSpPr>
        <p:spPr bwMode="auto">
          <a:xfrm>
            <a:off x="2338388" y="4292600"/>
            <a:ext cx="720725" cy="72072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9659" name="Line 27"/>
          <p:cNvSpPr>
            <a:spLocks noChangeShapeType="1"/>
          </p:cNvSpPr>
          <p:nvPr/>
        </p:nvSpPr>
        <p:spPr bwMode="auto">
          <a:xfrm>
            <a:off x="3060700" y="4581525"/>
            <a:ext cx="28813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60" name="Line 28"/>
          <p:cNvSpPr>
            <a:spLocks noChangeShapeType="1"/>
          </p:cNvSpPr>
          <p:nvPr/>
        </p:nvSpPr>
        <p:spPr bwMode="auto">
          <a:xfrm flipV="1">
            <a:off x="5940425" y="4437063"/>
            <a:ext cx="144463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61" name="Line 29"/>
          <p:cNvSpPr>
            <a:spLocks noChangeShapeType="1"/>
          </p:cNvSpPr>
          <p:nvPr/>
        </p:nvSpPr>
        <p:spPr bwMode="auto">
          <a:xfrm>
            <a:off x="5940425" y="4581525"/>
            <a:ext cx="144463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62" name="Oval 30"/>
          <p:cNvSpPr>
            <a:spLocks noChangeArrowheads="1"/>
          </p:cNvSpPr>
          <p:nvPr/>
        </p:nvSpPr>
        <p:spPr bwMode="auto">
          <a:xfrm rot="2653667">
            <a:off x="2389188" y="4195763"/>
            <a:ext cx="176212" cy="503237"/>
          </a:xfrm>
          <a:prstGeom prst="ellipse">
            <a:avLst/>
          </a:prstGeom>
          <a:solidFill>
            <a:srgbClr val="732D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9663" name="Oval 31"/>
          <p:cNvSpPr>
            <a:spLocks noChangeArrowheads="1"/>
          </p:cNvSpPr>
          <p:nvPr/>
        </p:nvSpPr>
        <p:spPr bwMode="auto">
          <a:xfrm rot="-2797111">
            <a:off x="2338388" y="4619625"/>
            <a:ext cx="138112" cy="319088"/>
          </a:xfrm>
          <a:prstGeom prst="ellipse">
            <a:avLst/>
          </a:prstGeom>
          <a:solidFill>
            <a:srgbClr val="8FC2F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9664" name="Line 32"/>
          <p:cNvSpPr>
            <a:spLocks noChangeShapeType="1"/>
          </p:cNvSpPr>
          <p:nvPr/>
        </p:nvSpPr>
        <p:spPr bwMode="auto">
          <a:xfrm>
            <a:off x="684213" y="5734050"/>
            <a:ext cx="1368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65" name="Line 33"/>
          <p:cNvSpPr>
            <a:spLocks noChangeShapeType="1"/>
          </p:cNvSpPr>
          <p:nvPr/>
        </p:nvSpPr>
        <p:spPr bwMode="auto">
          <a:xfrm flipV="1">
            <a:off x="2052638" y="5589588"/>
            <a:ext cx="144462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66" name="Line 34"/>
          <p:cNvSpPr>
            <a:spLocks noChangeShapeType="1"/>
          </p:cNvSpPr>
          <p:nvPr/>
        </p:nvSpPr>
        <p:spPr bwMode="auto">
          <a:xfrm>
            <a:off x="2052638" y="5734050"/>
            <a:ext cx="144462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67" name="Oval 35"/>
          <p:cNvSpPr>
            <a:spLocks noChangeArrowheads="1"/>
          </p:cNvSpPr>
          <p:nvPr/>
        </p:nvSpPr>
        <p:spPr bwMode="auto">
          <a:xfrm>
            <a:off x="2339975" y="5445125"/>
            <a:ext cx="720725" cy="72072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9668" name="Line 36"/>
          <p:cNvSpPr>
            <a:spLocks noChangeShapeType="1"/>
          </p:cNvSpPr>
          <p:nvPr/>
        </p:nvSpPr>
        <p:spPr bwMode="auto">
          <a:xfrm>
            <a:off x="3060700" y="5734050"/>
            <a:ext cx="28813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69" name="Line 37"/>
          <p:cNvSpPr>
            <a:spLocks noChangeShapeType="1"/>
          </p:cNvSpPr>
          <p:nvPr/>
        </p:nvSpPr>
        <p:spPr bwMode="auto">
          <a:xfrm flipV="1">
            <a:off x="5940425" y="5589588"/>
            <a:ext cx="144463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70" name="Line 38"/>
          <p:cNvSpPr>
            <a:spLocks noChangeShapeType="1"/>
          </p:cNvSpPr>
          <p:nvPr/>
        </p:nvSpPr>
        <p:spPr bwMode="auto">
          <a:xfrm>
            <a:off x="5940425" y="5734050"/>
            <a:ext cx="144463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71" name="Oval 39"/>
          <p:cNvSpPr>
            <a:spLocks noChangeArrowheads="1"/>
          </p:cNvSpPr>
          <p:nvPr/>
        </p:nvSpPr>
        <p:spPr bwMode="auto">
          <a:xfrm rot="2653667">
            <a:off x="2390775" y="5348288"/>
            <a:ext cx="176213" cy="503237"/>
          </a:xfrm>
          <a:prstGeom prst="ellipse">
            <a:avLst/>
          </a:prstGeom>
          <a:solidFill>
            <a:srgbClr val="732D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9673" name="Text Box 41"/>
          <p:cNvSpPr txBox="1">
            <a:spLocks noChangeArrowheads="1"/>
          </p:cNvSpPr>
          <p:nvPr/>
        </p:nvSpPr>
        <p:spPr bwMode="auto">
          <a:xfrm>
            <a:off x="661021" y="1213180"/>
            <a:ext cx="1462260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F. </a:t>
            </a:r>
            <a:r>
              <a:rPr lang="es-ES_tradnl" sz="18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PREgangl</a:t>
            </a: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9674" name="Text Box 42"/>
          <p:cNvSpPr txBox="1">
            <a:spLocks noChangeArrowheads="1"/>
          </p:cNvSpPr>
          <p:nvPr/>
        </p:nvSpPr>
        <p:spPr bwMode="auto">
          <a:xfrm>
            <a:off x="2987675" y="1217489"/>
            <a:ext cx="2342308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Neuronas </a:t>
            </a:r>
            <a:r>
              <a:rPr lang="es-ES_tradnl" sz="18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POSgangl</a:t>
            </a: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9675" name="Text Box 43"/>
          <p:cNvSpPr txBox="1">
            <a:spLocks noChangeArrowheads="1"/>
          </p:cNvSpPr>
          <p:nvPr/>
        </p:nvSpPr>
        <p:spPr bwMode="auto">
          <a:xfrm>
            <a:off x="6156325" y="1196975"/>
            <a:ext cx="203835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Células efectoras</a:t>
            </a:r>
          </a:p>
        </p:txBody>
      </p:sp>
      <p:sp>
        <p:nvSpPr>
          <p:cNvPr id="69676" name="Text Box 44"/>
          <p:cNvSpPr txBox="1">
            <a:spLocks noChangeArrowheads="1"/>
          </p:cNvSpPr>
          <p:nvPr/>
        </p:nvSpPr>
        <p:spPr bwMode="auto">
          <a:xfrm>
            <a:off x="539750" y="1844675"/>
            <a:ext cx="15192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parasimpática</a:t>
            </a:r>
          </a:p>
        </p:txBody>
      </p:sp>
      <p:sp>
        <p:nvSpPr>
          <p:cNvPr id="69677" name="Text Box 45"/>
          <p:cNvSpPr txBox="1">
            <a:spLocks noChangeArrowheads="1"/>
          </p:cNvSpPr>
          <p:nvPr/>
        </p:nvSpPr>
        <p:spPr bwMode="auto">
          <a:xfrm>
            <a:off x="539750" y="3213100"/>
            <a:ext cx="10874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simpática</a:t>
            </a:r>
          </a:p>
        </p:txBody>
      </p:sp>
      <p:sp>
        <p:nvSpPr>
          <p:cNvPr id="69678" name="Text Box 46"/>
          <p:cNvSpPr txBox="1">
            <a:spLocks noChangeArrowheads="1"/>
          </p:cNvSpPr>
          <p:nvPr/>
        </p:nvSpPr>
        <p:spPr bwMode="auto">
          <a:xfrm>
            <a:off x="539750" y="4173538"/>
            <a:ext cx="10874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simpática</a:t>
            </a:r>
          </a:p>
        </p:txBody>
      </p:sp>
      <p:sp>
        <p:nvSpPr>
          <p:cNvPr id="69679" name="Text Box 47"/>
          <p:cNvSpPr txBox="1">
            <a:spLocks noChangeArrowheads="1"/>
          </p:cNvSpPr>
          <p:nvPr/>
        </p:nvSpPr>
        <p:spPr bwMode="auto">
          <a:xfrm>
            <a:off x="539750" y="5324475"/>
            <a:ext cx="10874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simpática</a:t>
            </a:r>
          </a:p>
        </p:txBody>
      </p:sp>
      <p:sp>
        <p:nvSpPr>
          <p:cNvPr id="69680" name="Text Box 48"/>
          <p:cNvSpPr txBox="1">
            <a:spLocks noChangeArrowheads="1"/>
          </p:cNvSpPr>
          <p:nvPr/>
        </p:nvSpPr>
        <p:spPr bwMode="auto">
          <a:xfrm>
            <a:off x="2700338" y="1557338"/>
            <a:ext cx="2479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732D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R. Nicotínicos (muchos)</a:t>
            </a:r>
          </a:p>
        </p:txBody>
      </p:sp>
      <p:sp>
        <p:nvSpPr>
          <p:cNvPr id="69681" name="Line 49"/>
          <p:cNvSpPr>
            <a:spLocks noChangeShapeType="1"/>
          </p:cNvSpPr>
          <p:nvPr/>
        </p:nvSpPr>
        <p:spPr bwMode="auto">
          <a:xfrm flipH="1">
            <a:off x="2555875" y="1773238"/>
            <a:ext cx="2159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82" name="Text Box 50"/>
          <p:cNvSpPr txBox="1">
            <a:spLocks noChangeArrowheads="1"/>
          </p:cNvSpPr>
          <p:nvPr/>
        </p:nvSpPr>
        <p:spPr bwMode="auto">
          <a:xfrm>
            <a:off x="2771775" y="2781300"/>
            <a:ext cx="24844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R. Muscarínicos (pocos)</a:t>
            </a:r>
          </a:p>
        </p:txBody>
      </p:sp>
      <p:sp>
        <p:nvSpPr>
          <p:cNvPr id="69683" name="Line 51"/>
          <p:cNvSpPr>
            <a:spLocks noChangeShapeType="1"/>
          </p:cNvSpPr>
          <p:nvPr/>
        </p:nvSpPr>
        <p:spPr bwMode="auto">
          <a:xfrm flipH="1" flipV="1">
            <a:off x="2484438" y="2565400"/>
            <a:ext cx="287337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85" name="Text Box 53"/>
          <p:cNvSpPr txBox="1">
            <a:spLocks noChangeArrowheads="1"/>
          </p:cNvSpPr>
          <p:nvPr/>
        </p:nvSpPr>
        <p:spPr bwMode="auto">
          <a:xfrm>
            <a:off x="6372225" y="1989138"/>
            <a:ext cx="19700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M.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liso,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glándulas, 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neuronas entéricas</a:t>
            </a:r>
          </a:p>
        </p:txBody>
      </p:sp>
      <p:sp>
        <p:nvSpPr>
          <p:cNvPr id="69686" name="Text Box 54"/>
          <p:cNvSpPr txBox="1">
            <a:spLocks noChangeArrowheads="1"/>
          </p:cNvSpPr>
          <p:nvPr/>
        </p:nvSpPr>
        <p:spPr bwMode="auto">
          <a:xfrm>
            <a:off x="4624388" y="3405188"/>
            <a:ext cx="1679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Médula adrenal</a:t>
            </a:r>
          </a:p>
        </p:txBody>
      </p:sp>
      <p:sp>
        <p:nvSpPr>
          <p:cNvPr id="69687" name="Text Box 55"/>
          <p:cNvSpPr txBox="1">
            <a:spLocks noChangeArrowheads="1"/>
          </p:cNvSpPr>
          <p:nvPr/>
        </p:nvSpPr>
        <p:spPr bwMode="auto">
          <a:xfrm>
            <a:off x="3046413" y="4171950"/>
            <a:ext cx="26273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Adrenérgica </a:t>
            </a:r>
            <a:r>
              <a:rPr lang="es-ES_tradnl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posgangl</a:t>
            </a:r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69688" name="Text Box 56"/>
          <p:cNvSpPr txBox="1">
            <a:spLocks noChangeArrowheads="1"/>
          </p:cNvSpPr>
          <p:nvPr/>
        </p:nvSpPr>
        <p:spPr bwMode="auto">
          <a:xfrm>
            <a:off x="3114675" y="5324475"/>
            <a:ext cx="24907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Colinérgica </a:t>
            </a:r>
            <a:r>
              <a:rPr lang="es-ES_tradnl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posgangl</a:t>
            </a:r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69689" name="Rectangle 57"/>
          <p:cNvSpPr>
            <a:spLocks noChangeArrowheads="1"/>
          </p:cNvSpPr>
          <p:nvPr/>
        </p:nvSpPr>
        <p:spPr bwMode="auto">
          <a:xfrm>
            <a:off x="6227763" y="5373688"/>
            <a:ext cx="1800225" cy="503237"/>
          </a:xfrm>
          <a:prstGeom prst="rect">
            <a:avLst/>
          </a:prstGeom>
          <a:solidFill>
            <a:srgbClr val="D6E9FA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9690" name="Rectangle 58"/>
          <p:cNvSpPr>
            <a:spLocks noChangeArrowheads="1"/>
          </p:cNvSpPr>
          <p:nvPr/>
        </p:nvSpPr>
        <p:spPr bwMode="auto">
          <a:xfrm>
            <a:off x="6156325" y="5445125"/>
            <a:ext cx="144463" cy="360363"/>
          </a:xfrm>
          <a:prstGeom prst="rect">
            <a:avLst/>
          </a:prstGeom>
          <a:solidFill>
            <a:srgbClr val="8FC2F1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9691" name="Text Box 59"/>
          <p:cNvSpPr txBox="1">
            <a:spLocks noChangeArrowheads="1"/>
          </p:cNvSpPr>
          <p:nvPr/>
        </p:nvSpPr>
        <p:spPr bwMode="auto">
          <a:xfrm>
            <a:off x="6445250" y="5445125"/>
            <a:ext cx="1589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Gl. sudoríparas</a:t>
            </a:r>
          </a:p>
        </p:txBody>
      </p:sp>
      <p:sp>
        <p:nvSpPr>
          <p:cNvPr id="69692" name="Text Box 60"/>
          <p:cNvSpPr txBox="1">
            <a:spLocks noChangeArrowheads="1"/>
          </p:cNvSpPr>
          <p:nvPr/>
        </p:nvSpPr>
        <p:spPr bwMode="auto">
          <a:xfrm>
            <a:off x="6877050" y="3957638"/>
            <a:ext cx="2101850" cy="396875"/>
          </a:xfrm>
          <a:prstGeom prst="rect">
            <a:avLst/>
          </a:prstGeom>
          <a:solidFill>
            <a:srgbClr val="85AE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2000" b="1">
                <a:solidFill>
                  <a:srgbClr val="0000CC"/>
                </a:solidFill>
                <a:effectLst/>
              </a:rPr>
              <a:t>R. Muscarínicos</a:t>
            </a:r>
          </a:p>
        </p:txBody>
      </p:sp>
      <p:sp>
        <p:nvSpPr>
          <p:cNvPr id="69693" name="Line 61"/>
          <p:cNvSpPr>
            <a:spLocks noChangeShapeType="1"/>
          </p:cNvSpPr>
          <p:nvPr/>
        </p:nvSpPr>
        <p:spPr bwMode="auto">
          <a:xfrm flipH="1" flipV="1">
            <a:off x="6300788" y="2422525"/>
            <a:ext cx="720725" cy="15827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94" name="Line 62"/>
          <p:cNvSpPr>
            <a:spLocks noChangeShapeType="1"/>
          </p:cNvSpPr>
          <p:nvPr/>
        </p:nvSpPr>
        <p:spPr bwMode="auto">
          <a:xfrm flipH="1">
            <a:off x="6229350" y="4292600"/>
            <a:ext cx="792163" cy="12969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69695" name="Oval 63"/>
          <p:cNvSpPr>
            <a:spLocks noChangeArrowheads="1"/>
          </p:cNvSpPr>
          <p:nvPr/>
        </p:nvSpPr>
        <p:spPr bwMode="auto">
          <a:xfrm rot="-2797111">
            <a:off x="2398713" y="5794375"/>
            <a:ext cx="138112" cy="319088"/>
          </a:xfrm>
          <a:prstGeom prst="ellipse">
            <a:avLst/>
          </a:prstGeom>
          <a:solidFill>
            <a:srgbClr val="8FC2F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9697" name="Text Box 65"/>
          <p:cNvSpPr txBox="1">
            <a:spLocks noChangeArrowheads="1"/>
          </p:cNvSpPr>
          <p:nvPr/>
        </p:nvSpPr>
        <p:spPr bwMode="auto">
          <a:xfrm>
            <a:off x="2987675" y="1939925"/>
            <a:ext cx="24907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Colinérgica </a:t>
            </a:r>
            <a:r>
              <a:rPr lang="es-ES_tradnl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posgangl</a:t>
            </a:r>
            <a:r>
              <a:rPr lang="es-ES_tradnl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69698" name="Text Box 66"/>
          <p:cNvSpPr txBox="1">
            <a:spLocks noChangeArrowheads="1"/>
          </p:cNvSpPr>
          <p:nvPr/>
        </p:nvSpPr>
        <p:spPr bwMode="auto">
          <a:xfrm>
            <a:off x="2376488" y="2217738"/>
            <a:ext cx="6731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ganglio</a:t>
            </a:r>
          </a:p>
        </p:txBody>
      </p:sp>
      <p:sp>
        <p:nvSpPr>
          <p:cNvPr id="69700" name="Text Box 68"/>
          <p:cNvSpPr txBox="1">
            <a:spLocks noChangeArrowheads="1"/>
          </p:cNvSpPr>
          <p:nvPr/>
        </p:nvSpPr>
        <p:spPr bwMode="auto">
          <a:xfrm>
            <a:off x="2376488" y="4522788"/>
            <a:ext cx="6731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ganglio</a:t>
            </a:r>
          </a:p>
        </p:txBody>
      </p:sp>
      <p:sp>
        <p:nvSpPr>
          <p:cNvPr id="69701" name="Text Box 69"/>
          <p:cNvSpPr txBox="1">
            <a:spLocks noChangeArrowheads="1"/>
          </p:cNvSpPr>
          <p:nvPr/>
        </p:nvSpPr>
        <p:spPr bwMode="auto">
          <a:xfrm>
            <a:off x="2411413" y="5661025"/>
            <a:ext cx="6731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ganglio</a:t>
            </a:r>
          </a:p>
        </p:txBody>
      </p:sp>
      <p:sp>
        <p:nvSpPr>
          <p:cNvPr id="69703" name="Text Box 71"/>
          <p:cNvSpPr txBox="1">
            <a:spLocks noChangeArrowheads="1"/>
          </p:cNvSpPr>
          <p:nvPr/>
        </p:nvSpPr>
        <p:spPr bwMode="auto">
          <a:xfrm>
            <a:off x="611188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9704" name="Text Box 72"/>
          <p:cNvSpPr txBox="1">
            <a:spLocks noChangeArrowheads="1"/>
          </p:cNvSpPr>
          <p:nvPr/>
        </p:nvSpPr>
        <p:spPr bwMode="auto">
          <a:xfrm>
            <a:off x="323850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9706" name="Text Box 74"/>
          <p:cNvSpPr txBox="1">
            <a:spLocks noChangeArrowheads="1"/>
          </p:cNvSpPr>
          <p:nvPr/>
        </p:nvSpPr>
        <p:spPr bwMode="auto">
          <a:xfrm>
            <a:off x="1187450" y="476250"/>
            <a:ext cx="5024132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 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Colinérgicos </a:t>
            </a: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ubicación</a:t>
            </a:r>
          </a:p>
        </p:txBody>
      </p:sp>
      <p:sp>
        <p:nvSpPr>
          <p:cNvPr id="68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41" grpId="0" animBg="1"/>
      <p:bldP spid="69645" grpId="0" animBg="1"/>
      <p:bldP spid="69646" grpId="0" animBg="1"/>
      <p:bldP spid="69647" grpId="0" animBg="1"/>
      <p:bldP spid="69648" grpId="0" animBg="1"/>
      <p:bldP spid="69652" grpId="0" animBg="1"/>
      <p:bldP spid="69653" grpId="0" animBg="1"/>
      <p:bldP spid="69654" grpId="0" animBg="1"/>
      <p:bldP spid="69658" grpId="0" animBg="1"/>
      <p:bldP spid="69662" grpId="0" animBg="1"/>
      <p:bldP spid="69663" grpId="0" animBg="1"/>
      <p:bldP spid="69667" grpId="0" animBg="1"/>
      <p:bldP spid="69671" grpId="0" animBg="1"/>
      <p:bldP spid="69676" grpId="0"/>
      <p:bldP spid="69677" grpId="0"/>
      <p:bldP spid="69678" grpId="0"/>
      <p:bldP spid="69679" grpId="0"/>
      <p:bldP spid="69680" grpId="0"/>
      <p:bldP spid="69682" grpId="0"/>
      <p:bldP spid="69685" grpId="0"/>
      <p:bldP spid="69686" grpId="0"/>
      <p:bldP spid="69687" grpId="0"/>
      <p:bldP spid="69688" grpId="0"/>
      <p:bldP spid="69689" grpId="0" animBg="1"/>
      <p:bldP spid="69690" grpId="0" animBg="1"/>
      <p:bldP spid="69691" grpId="0"/>
      <p:bldP spid="69692" grpId="0" animBg="1"/>
      <p:bldP spid="69695" grpId="0" animBg="1"/>
      <p:bldP spid="69697" grpId="0"/>
      <p:bldP spid="69698" grpId="0"/>
      <p:bldP spid="69700" grpId="0"/>
      <p:bldP spid="69701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3"/>
          <p:cNvSpPr txBox="1">
            <a:spLocks noChangeArrowheads="1"/>
          </p:cNvSpPr>
          <p:nvPr/>
        </p:nvSpPr>
        <p:spPr bwMode="auto">
          <a:xfrm>
            <a:off x="395288" y="596900"/>
            <a:ext cx="2225675" cy="730250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2000" b="1">
                <a:solidFill>
                  <a:schemeClr val="accent2"/>
                </a:solidFill>
                <a:effectLst/>
              </a:rPr>
              <a:t>Receptores</a:t>
            </a:r>
          </a:p>
          <a:p>
            <a:pPr algn="l" eaLnBrk="1" hangingPunct="1"/>
            <a:r>
              <a:rPr lang="es-ES_tradnl" sz="2000" b="1">
                <a:solidFill>
                  <a:schemeClr val="accent2"/>
                </a:solidFill>
                <a:effectLst/>
              </a:rPr>
              <a:t>COLINÉRGICOS</a:t>
            </a:r>
          </a:p>
        </p:txBody>
      </p:sp>
      <p:pic>
        <p:nvPicPr>
          <p:cNvPr id="53251" name="Picture 4" descr="acciones y bloqueo colinergicos"/>
          <p:cNvPicPr>
            <a:picLocks noChangeAspect="1" noChangeArrowheads="1"/>
          </p:cNvPicPr>
          <p:nvPr/>
        </p:nvPicPr>
        <p:blipFill>
          <a:blip r:embed="rId2">
            <a:lum bright="-30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0" r="2330" b="60962"/>
          <a:stretch>
            <a:fillRect/>
          </a:stretch>
        </p:blipFill>
        <p:spPr bwMode="auto">
          <a:xfrm>
            <a:off x="144463" y="2205038"/>
            <a:ext cx="885507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6549" name="Text Box 5"/>
          <p:cNvSpPr txBox="1">
            <a:spLocks noChangeArrowheads="1"/>
          </p:cNvSpPr>
          <p:nvPr/>
        </p:nvSpPr>
        <p:spPr bwMode="auto">
          <a:xfrm>
            <a:off x="1116013" y="5157788"/>
            <a:ext cx="1347787" cy="336550"/>
          </a:xfrm>
          <a:prstGeom prst="rect">
            <a:avLst/>
          </a:prstGeom>
          <a:solidFill>
            <a:srgbClr val="B3E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</a:t>
            </a:r>
          </a:p>
        </p:txBody>
      </p:sp>
      <p:sp>
        <p:nvSpPr>
          <p:cNvPr id="236550" name="Text Box 6"/>
          <p:cNvSpPr txBox="1">
            <a:spLocks noChangeArrowheads="1"/>
          </p:cNvSpPr>
          <p:nvPr/>
        </p:nvSpPr>
        <p:spPr bwMode="auto">
          <a:xfrm>
            <a:off x="3400425" y="5195888"/>
            <a:ext cx="949325" cy="336550"/>
          </a:xfrm>
          <a:prstGeom prst="rect">
            <a:avLst/>
          </a:prstGeom>
          <a:solidFill>
            <a:srgbClr val="B3E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Corazón</a:t>
            </a:r>
          </a:p>
        </p:txBody>
      </p:sp>
      <p:sp>
        <p:nvSpPr>
          <p:cNvPr id="236551" name="Text Box 7"/>
          <p:cNvSpPr txBox="1">
            <a:spLocks noChangeArrowheads="1"/>
          </p:cNvSpPr>
          <p:nvPr/>
        </p:nvSpPr>
        <p:spPr bwMode="auto">
          <a:xfrm>
            <a:off x="4572000" y="5195888"/>
            <a:ext cx="1658938" cy="336550"/>
          </a:xfrm>
          <a:prstGeom prst="rect">
            <a:avLst/>
          </a:prstGeom>
          <a:solidFill>
            <a:srgbClr val="B3E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SNC y ganglios</a:t>
            </a:r>
          </a:p>
        </p:txBody>
      </p:sp>
      <p:sp>
        <p:nvSpPr>
          <p:cNvPr id="236552" name="Text Box 8"/>
          <p:cNvSpPr txBox="1">
            <a:spLocks noChangeArrowheads="1"/>
          </p:cNvSpPr>
          <p:nvPr/>
        </p:nvSpPr>
        <p:spPr bwMode="auto">
          <a:xfrm>
            <a:off x="6300788" y="5157788"/>
            <a:ext cx="1544012" cy="1323439"/>
          </a:xfrm>
          <a:prstGeom prst="rect">
            <a:avLst/>
          </a:prstGeom>
          <a:solidFill>
            <a:srgbClr val="F8A2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Canal </a:t>
            </a: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iónico</a:t>
            </a:r>
          </a:p>
          <a:p>
            <a:pPr algn="l"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en:</a:t>
            </a:r>
            <a:endParaRPr lang="es-ES_tradnl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Ganglios </a:t>
            </a:r>
          </a:p>
          <a:p>
            <a:pPr algn="l"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Autonómicos</a:t>
            </a:r>
          </a:p>
          <a:p>
            <a:pPr algn="l">
              <a:defRPr/>
            </a:pPr>
            <a:r>
              <a:rPr lang="es-ES_tradnl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Med</a:t>
            </a: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Adrenal</a:t>
            </a:r>
            <a:endParaRPr lang="es-ES_tradnl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6553" name="Text Box 9"/>
          <p:cNvSpPr txBox="1">
            <a:spLocks noChangeArrowheads="1"/>
          </p:cNvSpPr>
          <p:nvPr/>
        </p:nvSpPr>
        <p:spPr bwMode="auto">
          <a:xfrm>
            <a:off x="7786688" y="5173663"/>
            <a:ext cx="106952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Canal iónico</a:t>
            </a:r>
          </a:p>
          <a:p>
            <a:pPr algn="l">
              <a:defRPr/>
            </a:pPr>
            <a:r>
              <a:rPr lang="es-ES_tradnl" sz="1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Placa 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NM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m. </a:t>
            </a:r>
            <a:r>
              <a:rPr lang="es-ES_tradnl" sz="1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esquelet</a:t>
            </a:r>
            <a:r>
              <a:rPr lang="es-ES_tradnl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236554" name="Rectangle 10"/>
          <p:cNvSpPr>
            <a:spLocks noChangeArrowheads="1"/>
          </p:cNvSpPr>
          <p:nvPr/>
        </p:nvSpPr>
        <p:spPr bwMode="auto">
          <a:xfrm>
            <a:off x="1187450" y="2060575"/>
            <a:ext cx="5762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6555" name="Text Box 11"/>
          <p:cNvSpPr txBox="1">
            <a:spLocks noChangeArrowheads="1"/>
          </p:cNvSpPr>
          <p:nvPr/>
        </p:nvSpPr>
        <p:spPr bwMode="auto">
          <a:xfrm>
            <a:off x="803275" y="1971675"/>
            <a:ext cx="14890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Colina + acetato</a:t>
            </a:r>
          </a:p>
        </p:txBody>
      </p:sp>
      <p:sp>
        <p:nvSpPr>
          <p:cNvPr id="236556" name="Oval 12"/>
          <p:cNvSpPr>
            <a:spLocks noChangeArrowheads="1"/>
          </p:cNvSpPr>
          <p:nvPr/>
        </p:nvSpPr>
        <p:spPr bwMode="auto">
          <a:xfrm>
            <a:off x="1331913" y="23495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6557" name="Text Box 13"/>
          <p:cNvSpPr txBox="1">
            <a:spLocks noChangeArrowheads="1"/>
          </p:cNvSpPr>
          <p:nvPr/>
        </p:nvSpPr>
        <p:spPr bwMode="auto">
          <a:xfrm>
            <a:off x="2195513" y="2093119"/>
            <a:ext cx="6238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_tradnl" sz="18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6558" name="Rectangle 14"/>
          <p:cNvSpPr>
            <a:spLocks noChangeArrowheads="1"/>
          </p:cNvSpPr>
          <p:nvPr/>
        </p:nvSpPr>
        <p:spPr bwMode="auto">
          <a:xfrm>
            <a:off x="2051720" y="2422029"/>
            <a:ext cx="340072" cy="1433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6559" name="Oval 15"/>
          <p:cNvSpPr>
            <a:spLocks noChangeArrowheads="1"/>
          </p:cNvSpPr>
          <p:nvPr/>
        </p:nvSpPr>
        <p:spPr bwMode="auto">
          <a:xfrm>
            <a:off x="4356100" y="206057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6561" name="Line 17"/>
          <p:cNvSpPr>
            <a:spLocks noChangeShapeType="1"/>
          </p:cNvSpPr>
          <p:nvPr/>
        </p:nvSpPr>
        <p:spPr bwMode="auto">
          <a:xfrm>
            <a:off x="6588125" y="2205038"/>
            <a:ext cx="1944688" cy="0"/>
          </a:xfrm>
          <a:prstGeom prst="line">
            <a:avLst/>
          </a:prstGeom>
          <a:noFill/>
          <a:ln w="57150">
            <a:solidFill>
              <a:srgbClr val="F8A2A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6562" name="Line 18"/>
          <p:cNvSpPr>
            <a:spLocks noChangeShapeType="1"/>
          </p:cNvSpPr>
          <p:nvPr/>
        </p:nvSpPr>
        <p:spPr bwMode="auto">
          <a:xfrm>
            <a:off x="2051050" y="1844675"/>
            <a:ext cx="3960813" cy="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6563" name="Text Box 19"/>
          <p:cNvSpPr txBox="1">
            <a:spLocks noChangeArrowheads="1"/>
          </p:cNvSpPr>
          <p:nvPr/>
        </p:nvSpPr>
        <p:spPr bwMode="auto">
          <a:xfrm>
            <a:off x="3236913" y="1317625"/>
            <a:ext cx="20304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Muscarínicos</a:t>
            </a:r>
            <a:endParaRPr lang="es-ES_tradnl" sz="24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6564" name="Text Box 20"/>
          <p:cNvSpPr txBox="1">
            <a:spLocks noChangeArrowheads="1"/>
          </p:cNvSpPr>
          <p:nvPr/>
        </p:nvSpPr>
        <p:spPr bwMode="auto">
          <a:xfrm>
            <a:off x="6732588" y="1725613"/>
            <a:ext cx="1774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Nicotínicos</a:t>
            </a:r>
          </a:p>
        </p:txBody>
      </p:sp>
      <p:sp>
        <p:nvSpPr>
          <p:cNvPr id="236565" name="Line 21"/>
          <p:cNvSpPr>
            <a:spLocks noChangeShapeType="1"/>
          </p:cNvSpPr>
          <p:nvPr/>
        </p:nvSpPr>
        <p:spPr bwMode="auto">
          <a:xfrm>
            <a:off x="6227763" y="1268413"/>
            <a:ext cx="0" cy="532923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6566" name="Text Box 22"/>
          <p:cNvSpPr txBox="1">
            <a:spLocks noChangeArrowheads="1"/>
          </p:cNvSpPr>
          <p:nvPr/>
        </p:nvSpPr>
        <p:spPr bwMode="auto">
          <a:xfrm>
            <a:off x="2700338" y="620713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6567" name="Text Box 23"/>
          <p:cNvSpPr txBox="1">
            <a:spLocks noChangeArrowheads="1"/>
          </p:cNvSpPr>
          <p:nvPr/>
        </p:nvSpPr>
        <p:spPr bwMode="auto">
          <a:xfrm>
            <a:off x="6557048" y="359103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236569" name="Text Box 25"/>
          <p:cNvSpPr txBox="1">
            <a:spLocks noChangeArrowheads="1"/>
          </p:cNvSpPr>
          <p:nvPr/>
        </p:nvSpPr>
        <p:spPr bwMode="auto">
          <a:xfrm>
            <a:off x="4527676" y="5589588"/>
            <a:ext cx="158248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PGq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PLC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Ca</a:t>
            </a:r>
            <a:r>
              <a:rPr lang="es-ES_tradnl" b="1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endParaRPr lang="es-ES_tradnl" b="1" baseline="30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PPSE lento</a:t>
            </a:r>
          </a:p>
        </p:txBody>
      </p:sp>
      <p:sp>
        <p:nvSpPr>
          <p:cNvPr id="236570" name="Text Box 26"/>
          <p:cNvSpPr txBox="1">
            <a:spLocks noChangeArrowheads="1"/>
          </p:cNvSpPr>
          <p:nvPr/>
        </p:nvSpPr>
        <p:spPr bwMode="auto">
          <a:xfrm>
            <a:off x="2954338" y="5516563"/>
            <a:ext cx="1639887" cy="107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PGi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AC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 FC</a:t>
            </a:r>
          </a:p>
          <a:p>
            <a:pPr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 </a:t>
            </a:r>
          </a:p>
          <a:p>
            <a:pPr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</a:t>
            </a:r>
          </a:p>
        </p:txBody>
      </p:sp>
      <p:sp>
        <p:nvSpPr>
          <p:cNvPr id="236571" name="Text Box 27"/>
          <p:cNvSpPr txBox="1">
            <a:spLocks noChangeArrowheads="1"/>
          </p:cNvSpPr>
          <p:nvPr/>
        </p:nvSpPr>
        <p:spPr bwMode="auto">
          <a:xfrm>
            <a:off x="622300" y="5516563"/>
            <a:ext cx="229870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PGq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PLC,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Ca</a:t>
            </a:r>
            <a:r>
              <a:rPr lang="es-ES_tradnl" b="1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endParaRPr lang="es-ES_tradnl" b="1" baseline="30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motilidad y </a:t>
            </a:r>
          </a:p>
          <a:p>
            <a:pPr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</a:t>
            </a:r>
          </a:p>
          <a:p>
            <a:pPr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Vasodilatación</a:t>
            </a:r>
          </a:p>
        </p:txBody>
      </p:sp>
      <p:sp>
        <p:nvSpPr>
          <p:cNvPr id="236572" name="Oval 28"/>
          <p:cNvSpPr>
            <a:spLocks noChangeArrowheads="1"/>
          </p:cNvSpPr>
          <p:nvPr/>
        </p:nvSpPr>
        <p:spPr bwMode="auto">
          <a:xfrm>
            <a:off x="395288" y="3644900"/>
            <a:ext cx="431800" cy="360363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6573" name="Oval 29"/>
          <p:cNvSpPr>
            <a:spLocks noChangeArrowheads="1"/>
          </p:cNvSpPr>
          <p:nvPr/>
        </p:nvSpPr>
        <p:spPr bwMode="auto">
          <a:xfrm>
            <a:off x="3563938" y="2276475"/>
            <a:ext cx="4318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6574" name="Line 30"/>
          <p:cNvSpPr>
            <a:spLocks noChangeShapeType="1"/>
          </p:cNvSpPr>
          <p:nvPr/>
        </p:nvSpPr>
        <p:spPr bwMode="auto">
          <a:xfrm flipV="1">
            <a:off x="3635375" y="2133600"/>
            <a:ext cx="0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6575" name="Text Box 31"/>
          <p:cNvSpPr txBox="1">
            <a:spLocks noChangeArrowheads="1"/>
          </p:cNvSpPr>
          <p:nvPr/>
        </p:nvSpPr>
        <p:spPr bwMode="auto">
          <a:xfrm>
            <a:off x="3635375" y="2155825"/>
            <a:ext cx="393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36577" name="Oval 33"/>
          <p:cNvSpPr>
            <a:spLocks noChangeArrowheads="1"/>
          </p:cNvSpPr>
          <p:nvPr/>
        </p:nvSpPr>
        <p:spPr bwMode="auto">
          <a:xfrm>
            <a:off x="2627313" y="3860800"/>
            <a:ext cx="431800" cy="360363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6578" name="Oval 34"/>
          <p:cNvSpPr>
            <a:spLocks noChangeArrowheads="1"/>
          </p:cNvSpPr>
          <p:nvPr/>
        </p:nvSpPr>
        <p:spPr bwMode="auto">
          <a:xfrm>
            <a:off x="5076825" y="3860800"/>
            <a:ext cx="431800" cy="360363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6579" name="Oval 35"/>
          <p:cNvSpPr>
            <a:spLocks noChangeArrowheads="1"/>
          </p:cNvSpPr>
          <p:nvPr/>
        </p:nvSpPr>
        <p:spPr bwMode="auto">
          <a:xfrm>
            <a:off x="3472061" y="2011363"/>
            <a:ext cx="523677" cy="553541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5" name="Text Box 4"/>
          <p:cNvSpPr txBox="1">
            <a:spLocks noChangeArrowheads="1"/>
          </p:cNvSpPr>
          <p:nvPr/>
        </p:nvSpPr>
        <p:spPr bwMode="auto">
          <a:xfrm>
            <a:off x="7138093" y="6639163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49" grpId="0" animBg="1"/>
      <p:bldP spid="236550" grpId="0" animBg="1"/>
      <p:bldP spid="236551" grpId="0" animBg="1"/>
      <p:bldP spid="236552" grpId="0" animBg="1"/>
      <p:bldP spid="236553" grpId="0"/>
      <p:bldP spid="236563" grpId="0"/>
      <p:bldP spid="236564" grpId="0"/>
      <p:bldP spid="236569" grpId="0"/>
      <p:bldP spid="236570" grpId="0"/>
      <p:bldP spid="236571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receptor nicotinico 3 h"/>
          <p:cNvPicPr>
            <a:picLocks noChangeAspect="1" noChangeArrowheads="1"/>
          </p:cNvPicPr>
          <p:nvPr/>
        </p:nvPicPr>
        <p:blipFill>
          <a:blip r:embed="rId2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1" r="4021" b="9473"/>
          <a:stretch>
            <a:fillRect/>
          </a:stretch>
        </p:blipFill>
        <p:spPr bwMode="auto">
          <a:xfrm>
            <a:off x="3203575" y="1125538"/>
            <a:ext cx="5114925" cy="46799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8595" name="Rectangle 3"/>
          <p:cNvSpPr>
            <a:spLocks noChangeArrowheads="1"/>
          </p:cNvSpPr>
          <p:nvPr/>
        </p:nvSpPr>
        <p:spPr bwMode="auto">
          <a:xfrm>
            <a:off x="7958138" y="3213100"/>
            <a:ext cx="360362" cy="2087563"/>
          </a:xfrm>
          <a:prstGeom prst="rect">
            <a:avLst/>
          </a:prstGeom>
          <a:solidFill>
            <a:srgbClr val="F6EC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8596" name="Rectangle 4"/>
          <p:cNvSpPr>
            <a:spLocks noChangeArrowheads="1"/>
          </p:cNvSpPr>
          <p:nvPr/>
        </p:nvSpPr>
        <p:spPr bwMode="auto">
          <a:xfrm>
            <a:off x="7597775" y="3571875"/>
            <a:ext cx="431800" cy="1728788"/>
          </a:xfrm>
          <a:prstGeom prst="rect">
            <a:avLst/>
          </a:prstGeom>
          <a:solidFill>
            <a:srgbClr val="F6EC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8597" name="Rectangle 5"/>
          <p:cNvSpPr>
            <a:spLocks noChangeArrowheads="1"/>
          </p:cNvSpPr>
          <p:nvPr/>
        </p:nvSpPr>
        <p:spPr bwMode="auto">
          <a:xfrm>
            <a:off x="3205163" y="1916113"/>
            <a:ext cx="863600" cy="217487"/>
          </a:xfrm>
          <a:prstGeom prst="rect">
            <a:avLst/>
          </a:prstGeom>
          <a:solidFill>
            <a:srgbClr val="C8E1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8598" name="Rectangle 6"/>
          <p:cNvSpPr>
            <a:spLocks noChangeArrowheads="1"/>
          </p:cNvSpPr>
          <p:nvPr/>
        </p:nvSpPr>
        <p:spPr bwMode="auto">
          <a:xfrm>
            <a:off x="4789488" y="1196975"/>
            <a:ext cx="50323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8599" name="Rectangle 7"/>
          <p:cNvSpPr>
            <a:spLocks noChangeArrowheads="1"/>
          </p:cNvSpPr>
          <p:nvPr/>
        </p:nvSpPr>
        <p:spPr bwMode="auto">
          <a:xfrm>
            <a:off x="5437188" y="1484313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8600" name="Rectangle 8"/>
          <p:cNvSpPr>
            <a:spLocks noChangeArrowheads="1"/>
          </p:cNvSpPr>
          <p:nvPr/>
        </p:nvSpPr>
        <p:spPr bwMode="auto">
          <a:xfrm>
            <a:off x="6734175" y="1125538"/>
            <a:ext cx="719138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8601" name="Rectangle 9"/>
          <p:cNvSpPr>
            <a:spLocks noChangeArrowheads="1"/>
          </p:cNvSpPr>
          <p:nvPr/>
        </p:nvSpPr>
        <p:spPr bwMode="auto">
          <a:xfrm>
            <a:off x="6157913" y="5300663"/>
            <a:ext cx="215900" cy="288925"/>
          </a:xfrm>
          <a:prstGeom prst="rect">
            <a:avLst/>
          </a:prstGeom>
          <a:solidFill>
            <a:srgbClr val="F6EC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8603" name="Text Box 11"/>
          <p:cNvSpPr txBox="1">
            <a:spLocks noChangeArrowheads="1"/>
          </p:cNvSpPr>
          <p:nvPr/>
        </p:nvSpPr>
        <p:spPr bwMode="auto">
          <a:xfrm>
            <a:off x="3565525" y="1797050"/>
            <a:ext cx="777777" cy="461665"/>
          </a:xfrm>
          <a:prstGeom prst="rect">
            <a:avLst/>
          </a:prstGeom>
          <a:solidFill>
            <a:srgbClr val="C8E1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ACh</a:t>
            </a:r>
            <a:endParaRPr lang="es-ES_tradnl" sz="2400" b="1" dirty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8604" name="Text Box 12"/>
          <p:cNvSpPr txBox="1">
            <a:spLocks noChangeArrowheads="1"/>
          </p:cNvSpPr>
          <p:nvPr/>
        </p:nvSpPr>
        <p:spPr bwMode="auto">
          <a:xfrm>
            <a:off x="4718050" y="1220788"/>
            <a:ext cx="676275" cy="336550"/>
          </a:xfrm>
          <a:prstGeom prst="rect">
            <a:avLst/>
          </a:prstGeom>
          <a:solidFill>
            <a:srgbClr val="C8E1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canal</a:t>
            </a:r>
          </a:p>
        </p:txBody>
      </p:sp>
      <p:sp>
        <p:nvSpPr>
          <p:cNvPr id="238605" name="Text Box 13"/>
          <p:cNvSpPr txBox="1">
            <a:spLocks noChangeArrowheads="1"/>
          </p:cNvSpPr>
          <p:nvPr/>
        </p:nvSpPr>
        <p:spPr bwMode="auto">
          <a:xfrm>
            <a:off x="5345113" y="1400175"/>
            <a:ext cx="725487" cy="457200"/>
          </a:xfrm>
          <a:prstGeom prst="rect">
            <a:avLst/>
          </a:prstGeom>
          <a:solidFill>
            <a:srgbClr val="C8E1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Na</a:t>
            </a:r>
            <a:r>
              <a:rPr lang="es-ES_tradnl" sz="24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</p:txBody>
      </p:sp>
      <p:sp>
        <p:nvSpPr>
          <p:cNvPr id="238606" name="Text Box 14"/>
          <p:cNvSpPr txBox="1">
            <a:spLocks noChangeArrowheads="1"/>
          </p:cNvSpPr>
          <p:nvPr/>
        </p:nvSpPr>
        <p:spPr bwMode="auto">
          <a:xfrm>
            <a:off x="6735763" y="1111250"/>
            <a:ext cx="717550" cy="517525"/>
          </a:xfrm>
          <a:prstGeom prst="rect">
            <a:avLst/>
          </a:prstGeom>
          <a:solidFill>
            <a:srgbClr val="C8E1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Sitio </a:t>
            </a:r>
          </a:p>
          <a:p>
            <a:pPr algn="l">
              <a:defRPr/>
            </a:pPr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enlace</a:t>
            </a:r>
          </a:p>
        </p:txBody>
      </p:sp>
      <p:sp>
        <p:nvSpPr>
          <p:cNvPr id="238607" name="Text Box 15"/>
          <p:cNvSpPr txBox="1">
            <a:spLocks noChangeArrowheads="1"/>
          </p:cNvSpPr>
          <p:nvPr/>
        </p:nvSpPr>
        <p:spPr bwMode="auto">
          <a:xfrm>
            <a:off x="6084888" y="5229225"/>
            <a:ext cx="439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20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38608" name="Text Box 16"/>
          <p:cNvSpPr txBox="1">
            <a:spLocks noChangeArrowheads="1"/>
          </p:cNvSpPr>
          <p:nvPr/>
        </p:nvSpPr>
        <p:spPr bwMode="auto">
          <a:xfrm>
            <a:off x="838038" y="1124744"/>
            <a:ext cx="200977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R. Nicotínico</a:t>
            </a:r>
          </a:p>
        </p:txBody>
      </p:sp>
      <p:sp>
        <p:nvSpPr>
          <p:cNvPr id="238610" name="Text Box 18"/>
          <p:cNvSpPr txBox="1">
            <a:spLocks noChangeArrowheads="1"/>
          </p:cNvSpPr>
          <p:nvPr/>
        </p:nvSpPr>
        <p:spPr bwMode="auto">
          <a:xfrm>
            <a:off x="1024571" y="2521471"/>
            <a:ext cx="1585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gNa</a:t>
            </a:r>
            <a:r>
              <a:rPr lang="es-ES_tradnl" sz="24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&gt; </a:t>
            </a:r>
            <a:r>
              <a:rPr lang="es-ES_tradnl" sz="24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gK</a:t>
            </a:r>
            <a:r>
              <a:rPr lang="es-ES_tradnl" sz="24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38614" name="Text Box 22"/>
          <p:cNvSpPr txBox="1">
            <a:spLocks noChangeArrowheads="1"/>
          </p:cNvSpPr>
          <p:nvPr/>
        </p:nvSpPr>
        <p:spPr bwMode="auto">
          <a:xfrm>
            <a:off x="780888" y="4274815"/>
            <a:ext cx="2066925" cy="434975"/>
          </a:xfrm>
          <a:prstGeom prst="rect">
            <a:avLst/>
          </a:prstGeom>
          <a:solidFill>
            <a:srgbClr val="F8A2A2"/>
          </a:solidFill>
          <a:ln w="38100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Despolarización</a:t>
            </a:r>
          </a:p>
        </p:txBody>
      </p:sp>
      <p:sp>
        <p:nvSpPr>
          <p:cNvPr id="54290" name="Text Box 23"/>
          <p:cNvSpPr txBox="1">
            <a:spLocks noChangeArrowheads="1"/>
          </p:cNvSpPr>
          <p:nvPr/>
        </p:nvSpPr>
        <p:spPr bwMode="auto">
          <a:xfrm>
            <a:off x="6949574" y="323945"/>
            <a:ext cx="1798890" cy="584775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b="1">
                <a:solidFill>
                  <a:schemeClr val="accent2"/>
                </a:solidFill>
                <a:effectLst/>
              </a:rPr>
              <a:t>Receptores</a:t>
            </a:r>
          </a:p>
          <a:p>
            <a:pPr algn="l" eaLnBrk="1" hangingPunct="1"/>
            <a:r>
              <a:rPr lang="es-ES_tradnl" b="1">
                <a:solidFill>
                  <a:schemeClr val="accent2"/>
                </a:solidFill>
                <a:effectLst/>
              </a:rPr>
              <a:t>COLINÉRGICOS</a:t>
            </a:r>
          </a:p>
        </p:txBody>
      </p:sp>
      <p:sp>
        <p:nvSpPr>
          <p:cNvPr id="238616" name="Line 24"/>
          <p:cNvSpPr>
            <a:spLocks noChangeShapeType="1"/>
          </p:cNvSpPr>
          <p:nvPr/>
        </p:nvSpPr>
        <p:spPr bwMode="auto">
          <a:xfrm>
            <a:off x="1814350" y="3844652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38617" name="Text Box 25"/>
          <p:cNvSpPr txBox="1">
            <a:spLocks noChangeArrowheads="1"/>
          </p:cNvSpPr>
          <p:nvPr/>
        </p:nvSpPr>
        <p:spPr bwMode="auto">
          <a:xfrm>
            <a:off x="611560" y="1610519"/>
            <a:ext cx="2376264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s-ES_tradnl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Gangl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autonómicos</a:t>
            </a:r>
          </a:p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Médula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adrenal</a:t>
            </a:r>
          </a:p>
        </p:txBody>
      </p:sp>
      <p:sp>
        <p:nvSpPr>
          <p:cNvPr id="238618" name="Text Box 26"/>
          <p:cNvSpPr txBox="1">
            <a:spLocks noChangeArrowheads="1"/>
          </p:cNvSpPr>
          <p:nvPr/>
        </p:nvSpPr>
        <p:spPr bwMode="auto">
          <a:xfrm>
            <a:off x="7092950" y="4941888"/>
            <a:ext cx="821059" cy="523220"/>
          </a:xfrm>
          <a:prstGeom prst="rect">
            <a:avLst/>
          </a:prstGeom>
          <a:solidFill>
            <a:srgbClr val="C8E1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Na</a:t>
            </a:r>
            <a:r>
              <a:rPr lang="es-ES_tradnl" sz="2800" b="1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</p:txBody>
      </p:sp>
      <p:sp>
        <p:nvSpPr>
          <p:cNvPr id="238619" name="Text Box 27"/>
          <p:cNvSpPr txBox="1">
            <a:spLocks noChangeArrowheads="1"/>
          </p:cNvSpPr>
          <p:nvPr/>
        </p:nvSpPr>
        <p:spPr bwMode="auto">
          <a:xfrm>
            <a:off x="3844925" y="1087438"/>
            <a:ext cx="4459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_tradnl" sz="20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38620" name="Text Box 28"/>
          <p:cNvSpPr txBox="1">
            <a:spLocks noChangeArrowheads="1"/>
          </p:cNvSpPr>
          <p:nvPr/>
        </p:nvSpPr>
        <p:spPr bwMode="auto">
          <a:xfrm>
            <a:off x="992765" y="3121546"/>
            <a:ext cx="16398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Entrada neta </a:t>
            </a:r>
          </a:p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cargas +</a:t>
            </a:r>
          </a:p>
        </p:txBody>
      </p:sp>
      <p:sp>
        <p:nvSpPr>
          <p:cNvPr id="238621" name="Text Box 29"/>
          <p:cNvSpPr txBox="1">
            <a:spLocks noChangeArrowheads="1"/>
          </p:cNvSpPr>
          <p:nvPr/>
        </p:nvSpPr>
        <p:spPr bwMode="auto">
          <a:xfrm>
            <a:off x="992765" y="4863073"/>
            <a:ext cx="1490663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PPSE</a:t>
            </a:r>
          </a:p>
        </p:txBody>
      </p:sp>
      <p:sp>
        <p:nvSpPr>
          <p:cNvPr id="238622" name="Text Box 30"/>
          <p:cNvSpPr txBox="1">
            <a:spLocks noChangeArrowheads="1"/>
          </p:cNvSpPr>
          <p:nvPr/>
        </p:nvSpPr>
        <p:spPr bwMode="auto">
          <a:xfrm>
            <a:off x="3235324" y="5805488"/>
            <a:ext cx="1820863" cy="609600"/>
          </a:xfrm>
          <a:prstGeom prst="rect">
            <a:avLst/>
          </a:prstGeom>
          <a:solidFill>
            <a:srgbClr val="E4F1FC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Nicotina (</a:t>
            </a: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Hexametonio</a:t>
            </a: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(</a:t>
            </a:r>
            <a:r>
              <a:rPr lang="es-ES_tradnl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5164134" y="5805488"/>
            <a:ext cx="13548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es-ES_tradnl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) agonista</a:t>
            </a:r>
            <a:endParaRPr lang="es-ES_tradnl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5164134" y="6144042"/>
            <a:ext cx="16722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es-ES_tradnl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es-ES_tradnl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) antagonista</a:t>
            </a:r>
            <a:endParaRPr lang="es-ES_tradnl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8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238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610" grpId="0"/>
      <p:bldP spid="238614" grpId="0" animBg="1"/>
      <p:bldP spid="238620" grpId="0"/>
      <p:bldP spid="238621" grpId="0" animBg="1"/>
      <p:bldP spid="238622" grpId="1" animBg="1"/>
      <p:bldP spid="2" grpId="0"/>
      <p:bldP spid="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6" descr="ganglio terminal h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0"/>
            <a:ext cx="55959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2" name="Text Box 32"/>
          <p:cNvSpPr txBox="1">
            <a:spLocks noChangeArrowheads="1"/>
          </p:cNvSpPr>
          <p:nvPr/>
        </p:nvSpPr>
        <p:spPr bwMode="auto">
          <a:xfrm>
            <a:off x="323850" y="1628775"/>
            <a:ext cx="1881188" cy="127793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RN</a:t>
            </a: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N</a:t>
            </a: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Ganglio</a:t>
            </a:r>
          </a:p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 autonómico</a:t>
            </a:r>
          </a:p>
        </p:txBody>
      </p:sp>
      <p:sp>
        <p:nvSpPr>
          <p:cNvPr id="266273" name="Text Box 33"/>
          <p:cNvSpPr txBox="1">
            <a:spLocks noChangeArrowheads="1"/>
          </p:cNvSpPr>
          <p:nvPr/>
        </p:nvSpPr>
        <p:spPr bwMode="auto">
          <a:xfrm>
            <a:off x="827088" y="10525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66274" name="Rectangle 34"/>
          <p:cNvSpPr>
            <a:spLocks noChangeArrowheads="1"/>
          </p:cNvSpPr>
          <p:nvPr/>
        </p:nvSpPr>
        <p:spPr bwMode="auto">
          <a:xfrm>
            <a:off x="2700338" y="2924175"/>
            <a:ext cx="719137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66270" name="Text Box 30"/>
          <p:cNvSpPr txBox="1">
            <a:spLocks noChangeArrowheads="1"/>
          </p:cNvSpPr>
          <p:nvPr/>
        </p:nvSpPr>
        <p:spPr bwMode="auto">
          <a:xfrm>
            <a:off x="2695575" y="3032125"/>
            <a:ext cx="904875" cy="406400"/>
          </a:xfrm>
          <a:prstGeom prst="rect">
            <a:avLst/>
          </a:prstGeom>
          <a:solidFill>
            <a:srgbClr val="A6CFF4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R.</a:t>
            </a:r>
            <a:r>
              <a:rPr lang="es-ES_tradnl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es-ES_tradnl" sz="1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endParaRPr lang="es-ES_tradnl" sz="10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6275" name="Rectangle 35"/>
          <p:cNvSpPr>
            <a:spLocks noChangeArrowheads="1"/>
          </p:cNvSpPr>
          <p:nvPr/>
        </p:nvSpPr>
        <p:spPr bwMode="auto">
          <a:xfrm>
            <a:off x="3708400" y="188913"/>
            <a:ext cx="136683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66276" name="Rectangle 36"/>
          <p:cNvSpPr>
            <a:spLocks noChangeArrowheads="1"/>
          </p:cNvSpPr>
          <p:nvPr/>
        </p:nvSpPr>
        <p:spPr bwMode="auto">
          <a:xfrm>
            <a:off x="6083300" y="2997200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66277" name="Rectangle 37"/>
          <p:cNvSpPr>
            <a:spLocks noChangeArrowheads="1"/>
          </p:cNvSpPr>
          <p:nvPr/>
        </p:nvSpPr>
        <p:spPr bwMode="auto">
          <a:xfrm>
            <a:off x="5795963" y="188913"/>
            <a:ext cx="1368425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66278" name="Oval 38"/>
          <p:cNvSpPr>
            <a:spLocks noChangeArrowheads="1"/>
          </p:cNvSpPr>
          <p:nvPr/>
        </p:nvSpPr>
        <p:spPr bwMode="auto">
          <a:xfrm>
            <a:off x="2484438" y="4221163"/>
            <a:ext cx="1871662" cy="1512887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66279" name="Oval 39"/>
          <p:cNvSpPr>
            <a:spLocks noChangeArrowheads="1"/>
          </p:cNvSpPr>
          <p:nvPr/>
        </p:nvSpPr>
        <p:spPr bwMode="auto">
          <a:xfrm>
            <a:off x="3995738" y="5734050"/>
            <a:ext cx="1295400" cy="1123950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66281" name="Rectangle 41"/>
          <p:cNvSpPr>
            <a:spLocks noChangeArrowheads="1"/>
          </p:cNvSpPr>
          <p:nvPr/>
        </p:nvSpPr>
        <p:spPr bwMode="auto">
          <a:xfrm>
            <a:off x="3203575" y="4581525"/>
            <a:ext cx="5048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66282" name="Text Box 42"/>
          <p:cNvSpPr txBox="1">
            <a:spLocks noChangeArrowheads="1"/>
          </p:cNvSpPr>
          <p:nvPr/>
        </p:nvSpPr>
        <p:spPr bwMode="auto">
          <a:xfrm>
            <a:off x="2998788" y="4533900"/>
            <a:ext cx="7889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PPSE</a:t>
            </a:r>
          </a:p>
        </p:txBody>
      </p:sp>
      <p:sp>
        <p:nvSpPr>
          <p:cNvPr id="266285" name="Line 45"/>
          <p:cNvSpPr>
            <a:spLocks noChangeShapeType="1"/>
          </p:cNvSpPr>
          <p:nvPr/>
        </p:nvSpPr>
        <p:spPr bwMode="auto">
          <a:xfrm>
            <a:off x="4572000" y="0"/>
            <a:ext cx="0" cy="5589588"/>
          </a:xfrm>
          <a:prstGeom prst="line">
            <a:avLst/>
          </a:prstGeom>
          <a:noFill/>
          <a:ln w="19050">
            <a:solidFill>
              <a:srgbClr val="008080"/>
            </a:solidFill>
            <a:round/>
            <a:headEnd/>
            <a:tailEnd/>
          </a:ln>
          <a:effectLst>
            <a:outerShdw dist="28398" dir="38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66286" name="Rectangle 46"/>
          <p:cNvSpPr>
            <a:spLocks noChangeArrowheads="1"/>
          </p:cNvSpPr>
          <p:nvPr/>
        </p:nvSpPr>
        <p:spPr bwMode="auto">
          <a:xfrm>
            <a:off x="4608513" y="0"/>
            <a:ext cx="4572000" cy="5734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66287" name="Rectangle 47"/>
          <p:cNvSpPr>
            <a:spLocks noChangeArrowheads="1"/>
          </p:cNvSpPr>
          <p:nvPr/>
        </p:nvSpPr>
        <p:spPr bwMode="auto">
          <a:xfrm>
            <a:off x="5292725" y="5661025"/>
            <a:ext cx="2592388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55313" name="Text Box 43"/>
          <p:cNvSpPr txBox="1">
            <a:spLocks noChangeArrowheads="1"/>
          </p:cNvSpPr>
          <p:nvPr/>
        </p:nvSpPr>
        <p:spPr bwMode="auto">
          <a:xfrm>
            <a:off x="6804025" y="404813"/>
            <a:ext cx="1824038" cy="609600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b="1" dirty="0">
                <a:solidFill>
                  <a:schemeClr val="accent2"/>
                </a:solidFill>
                <a:effectLst/>
              </a:rPr>
              <a:t>Receptores</a:t>
            </a:r>
          </a:p>
          <a:p>
            <a:pPr algn="l" eaLnBrk="1" hangingPunct="1"/>
            <a:r>
              <a:rPr lang="es-ES_tradnl" b="1" dirty="0">
                <a:solidFill>
                  <a:schemeClr val="accent2"/>
                </a:solidFill>
                <a:effectLst/>
              </a:rPr>
              <a:t>COLINÉRGICOS</a:t>
            </a:r>
          </a:p>
        </p:txBody>
      </p:sp>
      <p:sp>
        <p:nvSpPr>
          <p:cNvPr id="266268" name="Text Box 28"/>
          <p:cNvSpPr txBox="1">
            <a:spLocks noChangeArrowheads="1"/>
          </p:cNvSpPr>
          <p:nvPr/>
        </p:nvSpPr>
        <p:spPr bwMode="auto">
          <a:xfrm>
            <a:off x="4571999" y="1196975"/>
            <a:ext cx="2016920" cy="369332"/>
          </a:xfrm>
          <a:prstGeom prst="rect">
            <a:avLst/>
          </a:prstGeom>
          <a:solidFill>
            <a:schemeClr val="accent1"/>
          </a:solidFill>
          <a:ln w="19050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N. </a:t>
            </a:r>
            <a:r>
              <a:rPr lang="es-ES_tradnl" sz="18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PREganglionar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6269" name="Text Box 29"/>
          <p:cNvSpPr txBox="1">
            <a:spLocks noChangeArrowheads="1"/>
          </p:cNvSpPr>
          <p:nvPr/>
        </p:nvSpPr>
        <p:spPr bwMode="auto">
          <a:xfrm>
            <a:off x="4572000" y="3429000"/>
            <a:ext cx="208823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N. </a:t>
            </a:r>
            <a:r>
              <a:rPr lang="es-ES_tradnl" sz="18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POSganglionar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6288" name="Text Box 48"/>
          <p:cNvSpPr txBox="1">
            <a:spLocks noChangeArrowheads="1"/>
          </p:cNvSpPr>
          <p:nvPr/>
        </p:nvSpPr>
        <p:spPr bwMode="auto">
          <a:xfrm>
            <a:off x="2943225" y="5326063"/>
            <a:ext cx="603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mseg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6" dur="2000" fill="hold"/>
                                        <p:tgtEl>
                                          <p:spTgt spid="2662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0" dur="2000" fill="hold"/>
                                        <p:tgtEl>
                                          <p:spTgt spid="2662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0" grpId="0" animBg="1"/>
      <p:bldP spid="266278" grpId="0" animBg="1"/>
      <p:bldP spid="266278" grpId="1" animBg="1"/>
      <p:bldP spid="266279" grpId="0" animBg="1"/>
      <p:bldP spid="266279" grpId="1" animBg="1"/>
      <p:bldP spid="266268" grpId="0" animBg="1"/>
      <p:bldP spid="266269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ganglio terminal 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487" y="0"/>
            <a:ext cx="55959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8773" name="Text Box 5"/>
          <p:cNvSpPr txBox="1">
            <a:spLocks noChangeArrowheads="1"/>
          </p:cNvSpPr>
          <p:nvPr/>
        </p:nvSpPr>
        <p:spPr bwMode="auto">
          <a:xfrm>
            <a:off x="539750" y="1177699"/>
            <a:ext cx="2038350" cy="700088"/>
          </a:xfrm>
          <a:prstGeom prst="rect">
            <a:avLst/>
          </a:prstGeom>
          <a:solidFill>
            <a:srgbClr val="D6E9FA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R. Muscarínicos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Metabotrópicos</a:t>
            </a:r>
          </a:p>
        </p:txBody>
      </p:sp>
      <p:sp>
        <p:nvSpPr>
          <p:cNvPr id="288774" name="Text Box 6"/>
          <p:cNvSpPr txBox="1">
            <a:spLocks noChangeArrowheads="1"/>
          </p:cNvSpPr>
          <p:nvPr/>
        </p:nvSpPr>
        <p:spPr bwMode="auto">
          <a:xfrm>
            <a:off x="1088231" y="524807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88775" name="Rectangle 7"/>
          <p:cNvSpPr>
            <a:spLocks noChangeArrowheads="1"/>
          </p:cNvSpPr>
          <p:nvPr/>
        </p:nvSpPr>
        <p:spPr bwMode="auto">
          <a:xfrm>
            <a:off x="3081412" y="2924175"/>
            <a:ext cx="719137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56326" name="Text Box 8"/>
          <p:cNvSpPr txBox="1">
            <a:spLocks noChangeArrowheads="1"/>
          </p:cNvSpPr>
          <p:nvPr/>
        </p:nvSpPr>
        <p:spPr bwMode="auto">
          <a:xfrm>
            <a:off x="3224287" y="2996952"/>
            <a:ext cx="864339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800" b="1" dirty="0">
                <a:solidFill>
                  <a:schemeClr val="accent2"/>
                </a:solidFill>
                <a:effectLst/>
              </a:rPr>
              <a:t>R. </a:t>
            </a:r>
            <a:r>
              <a:rPr lang="es-ES_tradnl" sz="1800" b="1" dirty="0" smtClean="0">
                <a:solidFill>
                  <a:schemeClr val="accent2"/>
                </a:solidFill>
                <a:effectLst/>
              </a:rPr>
              <a:t>N</a:t>
            </a:r>
            <a:r>
              <a:rPr lang="es-ES_tradnl" sz="1400" b="1" dirty="0" smtClean="0">
                <a:solidFill>
                  <a:schemeClr val="accent2"/>
                </a:solidFill>
                <a:effectLst/>
              </a:rPr>
              <a:t>N</a:t>
            </a:r>
            <a:endParaRPr lang="es-ES_tradnl" sz="1400" b="1" dirty="0">
              <a:solidFill>
                <a:schemeClr val="accent2"/>
              </a:solidFill>
              <a:effectLst/>
            </a:endParaRPr>
          </a:p>
        </p:txBody>
      </p:sp>
      <p:sp>
        <p:nvSpPr>
          <p:cNvPr id="288777" name="Rectangle 9"/>
          <p:cNvSpPr>
            <a:spLocks noChangeArrowheads="1"/>
          </p:cNvSpPr>
          <p:nvPr/>
        </p:nvSpPr>
        <p:spPr bwMode="auto">
          <a:xfrm>
            <a:off x="4089474" y="188913"/>
            <a:ext cx="136683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8778" name="Text Box 10"/>
          <p:cNvSpPr txBox="1">
            <a:spLocks noChangeArrowheads="1"/>
          </p:cNvSpPr>
          <p:nvPr/>
        </p:nvSpPr>
        <p:spPr bwMode="auto">
          <a:xfrm>
            <a:off x="3530674" y="188913"/>
            <a:ext cx="1351409" cy="307777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N. </a:t>
            </a:r>
            <a:r>
              <a:rPr lang="es-ES_tradnl" sz="14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PREgangl</a:t>
            </a: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</p:txBody>
      </p:sp>
      <p:sp>
        <p:nvSpPr>
          <p:cNvPr id="288779" name="Rectangle 11"/>
          <p:cNvSpPr>
            <a:spLocks noChangeArrowheads="1"/>
          </p:cNvSpPr>
          <p:nvPr/>
        </p:nvSpPr>
        <p:spPr bwMode="auto">
          <a:xfrm>
            <a:off x="6464374" y="2997200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8780" name="Text Box 12"/>
          <p:cNvSpPr txBox="1">
            <a:spLocks noChangeArrowheads="1"/>
          </p:cNvSpPr>
          <p:nvPr/>
        </p:nvSpPr>
        <p:spPr bwMode="auto">
          <a:xfrm>
            <a:off x="6781876" y="2960688"/>
            <a:ext cx="1412576" cy="307777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N. </a:t>
            </a:r>
            <a:r>
              <a:rPr lang="es-ES_tradnl" sz="14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POSgangl</a:t>
            </a:r>
            <a:r>
              <a:rPr lang="es-ES_tradnl" sz="1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s-ES_tradnl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8782" name="Oval 14"/>
          <p:cNvSpPr>
            <a:spLocks noChangeArrowheads="1"/>
          </p:cNvSpPr>
          <p:nvPr/>
        </p:nvSpPr>
        <p:spPr bwMode="auto">
          <a:xfrm>
            <a:off x="5673799" y="4940300"/>
            <a:ext cx="1728788" cy="936625"/>
          </a:xfrm>
          <a:prstGeom prst="ellipse">
            <a:avLst/>
          </a:prstGeom>
          <a:noFill/>
          <a:ln w="38100">
            <a:solidFill>
              <a:srgbClr val="6600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8783" name="Rectangle 15"/>
          <p:cNvSpPr>
            <a:spLocks noChangeArrowheads="1"/>
          </p:cNvSpPr>
          <p:nvPr/>
        </p:nvSpPr>
        <p:spPr bwMode="auto">
          <a:xfrm>
            <a:off x="6177037" y="0"/>
            <a:ext cx="1368425" cy="765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8784" name="Rectangle 16"/>
          <p:cNvSpPr>
            <a:spLocks noChangeArrowheads="1"/>
          </p:cNvSpPr>
          <p:nvPr/>
        </p:nvSpPr>
        <p:spPr bwMode="auto">
          <a:xfrm>
            <a:off x="6410399" y="5013325"/>
            <a:ext cx="7207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8785" name="Text Box 17"/>
          <p:cNvSpPr txBox="1">
            <a:spLocks noChangeArrowheads="1"/>
          </p:cNvSpPr>
          <p:nvPr/>
        </p:nvSpPr>
        <p:spPr bwMode="auto">
          <a:xfrm>
            <a:off x="5819849" y="5013325"/>
            <a:ext cx="13668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PPSE lento</a:t>
            </a:r>
          </a:p>
        </p:txBody>
      </p:sp>
      <p:sp>
        <p:nvSpPr>
          <p:cNvPr id="56335" name="Text Box 18"/>
          <p:cNvSpPr txBox="1">
            <a:spLocks noChangeArrowheads="1"/>
          </p:cNvSpPr>
          <p:nvPr/>
        </p:nvSpPr>
        <p:spPr bwMode="auto">
          <a:xfrm>
            <a:off x="7034065" y="382587"/>
            <a:ext cx="1606530" cy="523220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>
                <a:solidFill>
                  <a:schemeClr val="accent2"/>
                </a:solidFill>
                <a:effectLst/>
              </a:rPr>
              <a:t>Receptores</a:t>
            </a:r>
          </a:p>
          <a:p>
            <a:pPr algn="l" eaLnBrk="1" hangingPunct="1"/>
            <a:r>
              <a:rPr lang="es-ES_tradnl" sz="1400" b="1">
                <a:solidFill>
                  <a:schemeClr val="accent2"/>
                </a:solidFill>
                <a:effectLst/>
              </a:rPr>
              <a:t>COLINÉRGICOS</a:t>
            </a:r>
          </a:p>
        </p:txBody>
      </p:sp>
      <p:sp>
        <p:nvSpPr>
          <p:cNvPr id="288789" name="Freeform 21"/>
          <p:cNvSpPr>
            <a:spLocks/>
          </p:cNvSpPr>
          <p:nvPr/>
        </p:nvSpPr>
        <p:spPr bwMode="auto">
          <a:xfrm rot="18603821">
            <a:off x="5053649" y="2555736"/>
            <a:ext cx="1210876" cy="1843704"/>
          </a:xfrm>
          <a:custGeom>
            <a:avLst/>
            <a:gdLst>
              <a:gd name="T0" fmla="*/ 687 w 914"/>
              <a:gd name="T1" fmla="*/ 477 h 1203"/>
              <a:gd name="T2" fmla="*/ 823 w 914"/>
              <a:gd name="T3" fmla="*/ 704 h 1203"/>
              <a:gd name="T4" fmla="*/ 914 w 914"/>
              <a:gd name="T5" fmla="*/ 931 h 1203"/>
              <a:gd name="T6" fmla="*/ 823 w 914"/>
              <a:gd name="T7" fmla="*/ 1157 h 1203"/>
              <a:gd name="T8" fmla="*/ 642 w 914"/>
              <a:gd name="T9" fmla="*/ 1203 h 1203"/>
              <a:gd name="T10" fmla="*/ 415 w 914"/>
              <a:gd name="T11" fmla="*/ 1157 h 1203"/>
              <a:gd name="T12" fmla="*/ 188 w 914"/>
              <a:gd name="T13" fmla="*/ 1021 h 1203"/>
              <a:gd name="T14" fmla="*/ 52 w 914"/>
              <a:gd name="T15" fmla="*/ 795 h 1203"/>
              <a:gd name="T16" fmla="*/ 7 w 914"/>
              <a:gd name="T17" fmla="*/ 522 h 1203"/>
              <a:gd name="T18" fmla="*/ 97 w 914"/>
              <a:gd name="T19" fmla="*/ 296 h 1203"/>
              <a:gd name="T20" fmla="*/ 279 w 914"/>
              <a:gd name="T21" fmla="*/ 159 h 1203"/>
              <a:gd name="T22" fmla="*/ 460 w 914"/>
              <a:gd name="T23" fmla="*/ 23 h 1203"/>
              <a:gd name="T24" fmla="*/ 732 w 914"/>
              <a:gd name="T25" fmla="*/ 23 h 1203"/>
              <a:gd name="T26" fmla="*/ 778 w 914"/>
              <a:gd name="T27" fmla="*/ 114 h 1203"/>
              <a:gd name="T28" fmla="*/ 732 w 914"/>
              <a:gd name="T29" fmla="*/ 205 h 1203"/>
              <a:gd name="T30" fmla="*/ 687 w 914"/>
              <a:gd name="T31" fmla="*/ 386 h 1203"/>
              <a:gd name="T32" fmla="*/ 687 w 914"/>
              <a:gd name="T33" fmla="*/ 477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14" h="1203">
                <a:moveTo>
                  <a:pt x="687" y="477"/>
                </a:moveTo>
                <a:cubicBezTo>
                  <a:pt x="710" y="530"/>
                  <a:pt x="785" y="629"/>
                  <a:pt x="823" y="704"/>
                </a:cubicBezTo>
                <a:cubicBezTo>
                  <a:pt x="861" y="779"/>
                  <a:pt x="914" y="856"/>
                  <a:pt x="914" y="931"/>
                </a:cubicBezTo>
                <a:cubicBezTo>
                  <a:pt x="914" y="1006"/>
                  <a:pt x="868" y="1112"/>
                  <a:pt x="823" y="1157"/>
                </a:cubicBezTo>
                <a:cubicBezTo>
                  <a:pt x="778" y="1202"/>
                  <a:pt x="710" y="1203"/>
                  <a:pt x="642" y="1203"/>
                </a:cubicBezTo>
                <a:cubicBezTo>
                  <a:pt x="574" y="1203"/>
                  <a:pt x="491" y="1187"/>
                  <a:pt x="415" y="1157"/>
                </a:cubicBezTo>
                <a:cubicBezTo>
                  <a:pt x="339" y="1127"/>
                  <a:pt x="248" y="1081"/>
                  <a:pt x="188" y="1021"/>
                </a:cubicBezTo>
                <a:cubicBezTo>
                  <a:pt x="128" y="961"/>
                  <a:pt x="82" y="878"/>
                  <a:pt x="52" y="795"/>
                </a:cubicBezTo>
                <a:cubicBezTo>
                  <a:pt x="22" y="712"/>
                  <a:pt x="0" y="605"/>
                  <a:pt x="7" y="522"/>
                </a:cubicBezTo>
                <a:cubicBezTo>
                  <a:pt x="14" y="439"/>
                  <a:pt x="52" y="356"/>
                  <a:pt x="97" y="296"/>
                </a:cubicBezTo>
                <a:cubicBezTo>
                  <a:pt x="142" y="236"/>
                  <a:pt x="218" y="205"/>
                  <a:pt x="279" y="159"/>
                </a:cubicBezTo>
                <a:cubicBezTo>
                  <a:pt x="340" y="113"/>
                  <a:pt x="385" y="46"/>
                  <a:pt x="460" y="23"/>
                </a:cubicBezTo>
                <a:cubicBezTo>
                  <a:pt x="535" y="0"/>
                  <a:pt x="679" y="8"/>
                  <a:pt x="732" y="23"/>
                </a:cubicBezTo>
                <a:cubicBezTo>
                  <a:pt x="785" y="38"/>
                  <a:pt x="778" y="84"/>
                  <a:pt x="778" y="114"/>
                </a:cubicBezTo>
                <a:cubicBezTo>
                  <a:pt x="778" y="144"/>
                  <a:pt x="747" y="160"/>
                  <a:pt x="732" y="205"/>
                </a:cubicBezTo>
                <a:cubicBezTo>
                  <a:pt x="717" y="250"/>
                  <a:pt x="694" y="333"/>
                  <a:pt x="687" y="386"/>
                </a:cubicBezTo>
                <a:cubicBezTo>
                  <a:pt x="680" y="439"/>
                  <a:pt x="664" y="424"/>
                  <a:pt x="687" y="477"/>
                </a:cubicBezTo>
                <a:close/>
              </a:path>
            </a:pathLst>
          </a:custGeom>
          <a:noFill/>
          <a:ln w="38100" cap="flat" cmpd="sng">
            <a:solidFill>
              <a:srgbClr val="6600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88790" name="Text Box 22"/>
          <p:cNvSpPr txBox="1">
            <a:spLocks noChangeArrowheads="1"/>
          </p:cNvSpPr>
          <p:nvPr/>
        </p:nvSpPr>
        <p:spPr bwMode="auto">
          <a:xfrm>
            <a:off x="777081" y="2206893"/>
            <a:ext cx="1397000" cy="974725"/>
          </a:xfrm>
          <a:prstGeom prst="rect">
            <a:avLst/>
          </a:prstGeom>
          <a:solidFill>
            <a:srgbClr val="D6E9FA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R. M1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Ganglio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autonómico</a:t>
            </a:r>
          </a:p>
        </p:txBody>
      </p:sp>
      <p:sp>
        <p:nvSpPr>
          <p:cNvPr id="288791" name="Text Box 23"/>
          <p:cNvSpPr txBox="1">
            <a:spLocks noChangeArrowheads="1"/>
          </p:cNvSpPr>
          <p:nvPr/>
        </p:nvSpPr>
        <p:spPr bwMode="auto">
          <a:xfrm>
            <a:off x="468313" y="5589588"/>
            <a:ext cx="1734770" cy="738664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 dirty="0" err="1">
                <a:effectLst/>
              </a:rPr>
              <a:t>Oxotremorina</a:t>
            </a:r>
            <a:r>
              <a:rPr lang="es-ES_tradnl" b="1" dirty="0">
                <a:effectLst/>
              </a:rPr>
              <a:t> </a:t>
            </a:r>
            <a:r>
              <a:rPr lang="es-ES_tradnl" sz="1800" dirty="0">
                <a:effectLst/>
              </a:rPr>
              <a:t>(</a:t>
            </a:r>
            <a:r>
              <a:rPr lang="es-ES_tradnl" sz="1800" dirty="0">
                <a:solidFill>
                  <a:srgbClr val="CC0000"/>
                </a:solidFill>
                <a:effectLst/>
              </a:rPr>
              <a:t>+</a:t>
            </a:r>
            <a:r>
              <a:rPr lang="es-ES_tradnl" sz="1800" dirty="0">
                <a:effectLst/>
              </a:rPr>
              <a:t>)</a:t>
            </a:r>
          </a:p>
          <a:p>
            <a:pPr algn="l" eaLnBrk="1" hangingPunct="1"/>
            <a:r>
              <a:rPr lang="es-ES_tradnl" sz="1200" b="1" dirty="0">
                <a:effectLst/>
              </a:rPr>
              <a:t>Atropina </a:t>
            </a:r>
            <a:r>
              <a:rPr lang="es-ES_tradnl" sz="1200" dirty="0">
                <a:effectLst/>
              </a:rPr>
              <a:t>(</a:t>
            </a:r>
            <a:r>
              <a:rPr lang="es-ES_tradnl" sz="1200" b="1" dirty="0">
                <a:solidFill>
                  <a:srgbClr val="0000CC"/>
                </a:solidFill>
                <a:effectLst/>
              </a:rPr>
              <a:t>-</a:t>
            </a:r>
            <a:r>
              <a:rPr lang="es-ES_tradnl" sz="1200" dirty="0">
                <a:effectLst/>
              </a:rPr>
              <a:t>)</a:t>
            </a:r>
          </a:p>
          <a:p>
            <a:pPr algn="l" eaLnBrk="1" hangingPunct="1"/>
            <a:r>
              <a:rPr lang="es-ES_tradnl" sz="1200" b="1" dirty="0" err="1">
                <a:effectLst/>
              </a:rPr>
              <a:t>Escopolamina</a:t>
            </a:r>
            <a:r>
              <a:rPr lang="es-ES_tradnl" sz="1200" dirty="0">
                <a:effectLst/>
              </a:rPr>
              <a:t> (</a:t>
            </a:r>
            <a:r>
              <a:rPr lang="es-ES_tradnl" sz="1200" b="1" dirty="0">
                <a:solidFill>
                  <a:srgbClr val="0000CC"/>
                </a:solidFill>
                <a:effectLst/>
              </a:rPr>
              <a:t>-</a:t>
            </a:r>
            <a:r>
              <a:rPr lang="es-ES_tradnl" sz="1200" dirty="0">
                <a:effectLst/>
              </a:rPr>
              <a:t>)</a:t>
            </a:r>
          </a:p>
        </p:txBody>
      </p:sp>
      <p:sp>
        <p:nvSpPr>
          <p:cNvPr id="288792" name="Text Box 24"/>
          <p:cNvSpPr txBox="1">
            <a:spLocks noChangeArrowheads="1"/>
          </p:cNvSpPr>
          <p:nvPr/>
        </p:nvSpPr>
        <p:spPr bwMode="auto">
          <a:xfrm>
            <a:off x="590458" y="3429000"/>
            <a:ext cx="1728787" cy="1138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Acoplado PLC</a:t>
            </a:r>
          </a:p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 Ca</a:t>
            </a:r>
            <a:r>
              <a:rPr lang="es-ES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</a:p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Despolarización</a:t>
            </a:r>
          </a:p>
          <a:p>
            <a:pPr>
              <a:defRPr/>
            </a:pPr>
            <a:r>
              <a:rPr lang="es-ES" sz="2000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PPSE lento</a:t>
            </a:r>
          </a:p>
        </p:txBody>
      </p:sp>
      <p:sp>
        <p:nvSpPr>
          <p:cNvPr id="288793" name="Text Box 25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8794" name="Oval 26"/>
          <p:cNvSpPr>
            <a:spLocks noChangeArrowheads="1"/>
          </p:cNvSpPr>
          <p:nvPr/>
        </p:nvSpPr>
        <p:spPr bwMode="auto">
          <a:xfrm>
            <a:off x="4449837" y="5734050"/>
            <a:ext cx="1081087" cy="1123950"/>
          </a:xfrm>
          <a:prstGeom prst="ellipse">
            <a:avLst/>
          </a:prstGeom>
          <a:noFill/>
          <a:ln w="28575">
            <a:solidFill>
              <a:srgbClr val="6600CC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8795" name="Text Box 27"/>
          <p:cNvSpPr txBox="1">
            <a:spLocks noChangeArrowheads="1"/>
          </p:cNvSpPr>
          <p:nvPr/>
        </p:nvSpPr>
        <p:spPr bwMode="auto">
          <a:xfrm>
            <a:off x="3225874" y="5276850"/>
            <a:ext cx="720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mseg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3530674" y="4581128"/>
            <a:ext cx="558800" cy="3591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4" name="Text Box 42"/>
          <p:cNvSpPr txBox="1">
            <a:spLocks noChangeArrowheads="1"/>
          </p:cNvSpPr>
          <p:nvPr/>
        </p:nvSpPr>
        <p:spPr bwMode="auto">
          <a:xfrm>
            <a:off x="3332328" y="4728482"/>
            <a:ext cx="61427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PPSE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6230175" y="5589240"/>
            <a:ext cx="468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err="1" smtClean="0"/>
              <a:t>seg</a:t>
            </a:r>
            <a:endParaRPr lang="es-VE" sz="1400" b="1" dirty="0"/>
          </a:p>
        </p:txBody>
      </p:sp>
      <p:sp>
        <p:nvSpPr>
          <p:cNvPr id="26" name="Text Box 55"/>
          <p:cNvSpPr txBox="1">
            <a:spLocks noChangeArrowheads="1"/>
          </p:cNvSpPr>
          <p:nvPr/>
        </p:nvSpPr>
        <p:spPr bwMode="auto">
          <a:xfrm>
            <a:off x="6930379" y="1976060"/>
            <a:ext cx="1662635" cy="461665"/>
          </a:xfrm>
          <a:prstGeom prst="rect">
            <a:avLst/>
          </a:prstGeom>
          <a:solidFill>
            <a:srgbClr val="ADDD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GANGLIO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2" dur="2000" fill="hold"/>
                                        <p:tgtEl>
                                          <p:spTgt spid="2887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4" dur="2000" fill="hold"/>
                                        <p:tgtEl>
                                          <p:spTgt spid="2887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82" grpId="0" animBg="1"/>
      <p:bldP spid="288782" grpId="1" animBg="1"/>
      <p:bldP spid="288790" grpId="0" animBg="1"/>
      <p:bldP spid="288791" grpId="0" animBg="1"/>
      <p:bldP spid="288792" grpId="0"/>
      <p:bldP spid="288794" grpId="0" animBg="1"/>
      <p:bldP spid="288794" grpId="1" animBg="1"/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5" descr="transmison ganglio goodmangilman h"/>
          <p:cNvPicPr>
            <a:picLocks noChangeAspect="1" noChangeArrowheads="1"/>
          </p:cNvPicPr>
          <p:nvPr/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45"/>
          <a:stretch>
            <a:fillRect/>
          </a:stretch>
        </p:blipFill>
        <p:spPr bwMode="auto">
          <a:xfrm>
            <a:off x="504056" y="260648"/>
            <a:ext cx="5705475" cy="616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4708" name="Text Box 36"/>
          <p:cNvSpPr txBox="1">
            <a:spLocks noChangeArrowheads="1"/>
          </p:cNvSpPr>
          <p:nvPr/>
        </p:nvSpPr>
        <p:spPr bwMode="auto">
          <a:xfrm>
            <a:off x="6916165" y="1165491"/>
            <a:ext cx="1688283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Transmisión </a:t>
            </a:r>
            <a:endParaRPr lang="es-ES_tradnl" sz="2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en </a:t>
            </a: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ganglios</a:t>
            </a:r>
          </a:p>
        </p:txBody>
      </p:sp>
      <p:sp>
        <p:nvSpPr>
          <p:cNvPr id="284718" name="Oval 46"/>
          <p:cNvSpPr>
            <a:spLocks noChangeArrowheads="1"/>
          </p:cNvSpPr>
          <p:nvPr/>
        </p:nvSpPr>
        <p:spPr bwMode="auto">
          <a:xfrm>
            <a:off x="2627784" y="4940399"/>
            <a:ext cx="431800" cy="50482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4719" name="Oval 47"/>
          <p:cNvSpPr>
            <a:spLocks noChangeArrowheads="1"/>
          </p:cNvSpPr>
          <p:nvPr/>
        </p:nvSpPr>
        <p:spPr bwMode="auto">
          <a:xfrm>
            <a:off x="3491880" y="4653954"/>
            <a:ext cx="720725" cy="503238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4720" name="Oval 48"/>
          <p:cNvSpPr>
            <a:spLocks noChangeArrowheads="1"/>
          </p:cNvSpPr>
          <p:nvPr/>
        </p:nvSpPr>
        <p:spPr bwMode="auto">
          <a:xfrm>
            <a:off x="4644008" y="4510212"/>
            <a:ext cx="1223963" cy="6477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57351" name="Rectangle 49"/>
          <p:cNvSpPr>
            <a:spLocks noChangeArrowheads="1"/>
          </p:cNvSpPr>
          <p:nvPr/>
        </p:nvSpPr>
        <p:spPr bwMode="auto">
          <a:xfrm>
            <a:off x="5583267" y="3098622"/>
            <a:ext cx="303133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sz="1000" i="1" dirty="0">
                <a:effectLst/>
              </a:rPr>
              <a:t>Goodman &amp; Gilman’s The Pharmacological Basis of Therapeutics</a:t>
            </a:r>
            <a:r>
              <a:rPr lang="en-GB" sz="1000" dirty="0">
                <a:effectLst/>
              </a:rPr>
              <a:t> 10th Ed. J.G. Hardman, L.E. </a:t>
            </a:r>
            <a:endParaRPr lang="en-GB" sz="1000" dirty="0" smtClean="0">
              <a:effectLst/>
            </a:endParaRPr>
          </a:p>
          <a:p>
            <a:pPr algn="l"/>
            <a:r>
              <a:rPr lang="en-GB" sz="1000" dirty="0" err="1" smtClean="0">
                <a:effectLst/>
              </a:rPr>
              <a:t>Limbird</a:t>
            </a:r>
            <a:r>
              <a:rPr lang="en-GB" sz="1000" dirty="0" smtClean="0">
                <a:effectLst/>
              </a:rPr>
              <a:t> Eds. , A. Goodman Gilman Consulting Ed. McGraw-Hill, 2001.</a:t>
            </a:r>
            <a:endParaRPr lang="en-GB" sz="1000" dirty="0">
              <a:effectLst/>
            </a:endParaRPr>
          </a:p>
        </p:txBody>
      </p:sp>
      <p:sp>
        <p:nvSpPr>
          <p:cNvPr id="284723" name="Oval 51"/>
          <p:cNvSpPr>
            <a:spLocks noChangeArrowheads="1"/>
          </p:cNvSpPr>
          <p:nvPr/>
        </p:nvSpPr>
        <p:spPr bwMode="auto">
          <a:xfrm>
            <a:off x="1691680" y="5156299"/>
            <a:ext cx="360363" cy="2889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4724" name="Text Box 52"/>
          <p:cNvSpPr txBox="1">
            <a:spLocks noChangeArrowheads="1"/>
          </p:cNvSpPr>
          <p:nvPr/>
        </p:nvSpPr>
        <p:spPr bwMode="auto">
          <a:xfrm>
            <a:off x="4523102" y="1916237"/>
            <a:ext cx="5730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(DA)</a:t>
            </a:r>
          </a:p>
        </p:txBody>
      </p:sp>
      <p:sp>
        <p:nvSpPr>
          <p:cNvPr id="284725" name="Text Box 53"/>
          <p:cNvSpPr txBox="1">
            <a:spLocks noChangeArrowheads="1"/>
          </p:cNvSpPr>
          <p:nvPr/>
        </p:nvSpPr>
        <p:spPr bwMode="auto">
          <a:xfrm>
            <a:off x="6516216" y="529516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284729" name="Oval 57"/>
          <p:cNvSpPr>
            <a:spLocks noChangeArrowheads="1"/>
          </p:cNvSpPr>
          <p:nvPr/>
        </p:nvSpPr>
        <p:spPr bwMode="auto">
          <a:xfrm>
            <a:off x="2264089" y="5589712"/>
            <a:ext cx="2159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4728" name="Text Box 56"/>
          <p:cNvSpPr txBox="1">
            <a:spLocks noChangeArrowheads="1"/>
          </p:cNvSpPr>
          <p:nvPr/>
        </p:nvSpPr>
        <p:spPr bwMode="auto">
          <a:xfrm>
            <a:off x="2067820" y="5733256"/>
            <a:ext cx="503663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es-ES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s-ES" sz="1100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</a:p>
        </p:txBody>
      </p:sp>
      <p:sp>
        <p:nvSpPr>
          <p:cNvPr id="284730" name="Oval 58"/>
          <p:cNvSpPr>
            <a:spLocks noChangeArrowheads="1"/>
          </p:cNvSpPr>
          <p:nvPr/>
        </p:nvSpPr>
        <p:spPr bwMode="auto">
          <a:xfrm>
            <a:off x="2913377" y="5805612"/>
            <a:ext cx="358775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4731" name="Text Box 59"/>
          <p:cNvSpPr txBox="1">
            <a:spLocks noChangeArrowheads="1"/>
          </p:cNvSpPr>
          <p:nvPr/>
        </p:nvSpPr>
        <p:spPr bwMode="auto">
          <a:xfrm>
            <a:off x="2730814" y="5805612"/>
            <a:ext cx="784225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R.DA</a:t>
            </a:r>
            <a:r>
              <a:rPr lang="es-ES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284732" name="Oval 60"/>
          <p:cNvSpPr>
            <a:spLocks noChangeArrowheads="1"/>
          </p:cNvSpPr>
          <p:nvPr/>
        </p:nvSpPr>
        <p:spPr bwMode="auto">
          <a:xfrm>
            <a:off x="3703952" y="5661149"/>
            <a:ext cx="360362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4733" name="Text Box 61"/>
          <p:cNvSpPr txBox="1">
            <a:spLocks noChangeArrowheads="1"/>
          </p:cNvSpPr>
          <p:nvPr/>
        </p:nvSpPr>
        <p:spPr bwMode="auto">
          <a:xfrm>
            <a:off x="3543622" y="5805264"/>
            <a:ext cx="668338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R.M</a:t>
            </a:r>
            <a:r>
              <a:rPr lang="es-ES" b="1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sp>
        <p:nvSpPr>
          <p:cNvPr id="284734" name="Oval 62"/>
          <p:cNvSpPr>
            <a:spLocks noChangeArrowheads="1"/>
          </p:cNvSpPr>
          <p:nvPr/>
        </p:nvSpPr>
        <p:spPr bwMode="auto">
          <a:xfrm>
            <a:off x="4640577" y="5732587"/>
            <a:ext cx="115252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4735" name="Text Box 63"/>
          <p:cNvSpPr txBox="1">
            <a:spLocks noChangeArrowheads="1"/>
          </p:cNvSpPr>
          <p:nvPr/>
        </p:nvSpPr>
        <p:spPr bwMode="auto">
          <a:xfrm>
            <a:off x="4375464" y="5829424"/>
            <a:ext cx="1682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R. Peptidérgico</a:t>
            </a:r>
            <a:endParaRPr lang="es-ES" b="1" baseline="-25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4737" name="Text Box 65"/>
          <p:cNvSpPr txBox="1">
            <a:spLocks noChangeArrowheads="1"/>
          </p:cNvSpPr>
          <p:nvPr/>
        </p:nvSpPr>
        <p:spPr bwMode="auto">
          <a:xfrm>
            <a:off x="1979712" y="6292552"/>
            <a:ext cx="8969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20 mseg</a:t>
            </a:r>
          </a:p>
        </p:txBody>
      </p:sp>
      <p:sp>
        <p:nvSpPr>
          <p:cNvPr id="284738" name="Text Box 66"/>
          <p:cNvSpPr txBox="1">
            <a:spLocks noChangeArrowheads="1"/>
          </p:cNvSpPr>
          <p:nvPr/>
        </p:nvSpPr>
        <p:spPr bwMode="auto">
          <a:xfrm>
            <a:off x="3131840" y="6292552"/>
            <a:ext cx="7588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10 </a:t>
            </a:r>
            <a:r>
              <a:rPr lang="es-ES" sz="14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seg</a:t>
            </a:r>
            <a:endParaRPr lang="es-ES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4739" name="Text Box 67"/>
          <p:cNvSpPr txBox="1">
            <a:spLocks noChangeArrowheads="1"/>
          </p:cNvSpPr>
          <p:nvPr/>
        </p:nvSpPr>
        <p:spPr bwMode="auto">
          <a:xfrm>
            <a:off x="4713213" y="6259637"/>
            <a:ext cx="650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1 min</a:t>
            </a: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Rectángulo"/>
          <p:cNvSpPr/>
          <p:nvPr/>
        </p:nvSpPr>
        <p:spPr bwMode="auto">
          <a:xfrm>
            <a:off x="1518951" y="1340768"/>
            <a:ext cx="1211863" cy="56911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 bwMode="auto">
          <a:xfrm>
            <a:off x="1184391" y="2421062"/>
            <a:ext cx="1079698" cy="2616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503962" y="1269112"/>
            <a:ext cx="21050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800" dirty="0" err="1" smtClean="0"/>
              <a:t>Ax</a:t>
            </a:r>
            <a:r>
              <a:rPr lang="es-VE" sz="1800" dirty="0" smtClean="0"/>
              <a:t>. </a:t>
            </a:r>
            <a:r>
              <a:rPr lang="es-VE" sz="1800" dirty="0" err="1" smtClean="0"/>
              <a:t>PREganglionar</a:t>
            </a:r>
            <a:endParaRPr lang="es-VE" sz="1800" dirty="0"/>
          </a:p>
        </p:txBody>
      </p:sp>
      <p:sp>
        <p:nvSpPr>
          <p:cNvPr id="5" name="4 CuadroTexto"/>
          <p:cNvSpPr txBox="1"/>
          <p:nvPr/>
        </p:nvSpPr>
        <p:spPr>
          <a:xfrm>
            <a:off x="983811" y="2421062"/>
            <a:ext cx="153599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b="1" dirty="0" err="1" smtClean="0"/>
              <a:t>Ax</a:t>
            </a:r>
            <a:r>
              <a:rPr lang="es-VE" b="1" dirty="0" smtClean="0"/>
              <a:t>. Sensorial</a:t>
            </a:r>
            <a:endParaRPr lang="es-VE" b="1" dirty="0"/>
          </a:p>
        </p:txBody>
      </p:sp>
      <p:sp>
        <p:nvSpPr>
          <p:cNvPr id="6" name="5 Rectángulo"/>
          <p:cNvSpPr/>
          <p:nvPr/>
        </p:nvSpPr>
        <p:spPr bwMode="auto">
          <a:xfrm>
            <a:off x="3689708" y="3117948"/>
            <a:ext cx="1439862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419872" y="3089518"/>
            <a:ext cx="19271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/>
              </a:rPr>
              <a:t>N. </a:t>
            </a:r>
            <a:r>
              <a:rPr lang="es-VE" b="1" dirty="0" err="1" smtClean="0">
                <a:effectLst/>
              </a:rPr>
              <a:t>POSganglionar</a:t>
            </a:r>
            <a:endParaRPr lang="es-VE" b="1" dirty="0">
              <a:effectLst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4038988" y="1340768"/>
            <a:ext cx="1130151" cy="5133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923928" y="1506270"/>
            <a:ext cx="1459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 smtClean="0"/>
              <a:t>Interneurona</a:t>
            </a:r>
            <a:endParaRPr lang="es-VE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4452212" y="1854116"/>
            <a:ext cx="643977" cy="36692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375464" y="1916237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/>
              <a:t>C. SIF</a:t>
            </a:r>
          </a:p>
          <a:p>
            <a:r>
              <a:rPr lang="es-VE" sz="1200" b="1" dirty="0" smtClean="0"/>
              <a:t>(DA)</a:t>
            </a:r>
            <a:endParaRPr lang="es-VE" sz="1200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6059575" y="5262913"/>
            <a:ext cx="1968809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Registro eléctrico </a:t>
            </a:r>
          </a:p>
          <a:p>
            <a:r>
              <a:rPr lang="es-VE" dirty="0" smtClean="0"/>
              <a:t>N. Posganglionar</a:t>
            </a:r>
            <a:endParaRPr lang="es-VE" dirty="0"/>
          </a:p>
        </p:txBody>
      </p:sp>
      <p:sp>
        <p:nvSpPr>
          <p:cNvPr id="284722" name="Oval 50"/>
          <p:cNvSpPr>
            <a:spLocks noChangeArrowheads="1"/>
          </p:cNvSpPr>
          <p:nvPr/>
        </p:nvSpPr>
        <p:spPr bwMode="auto">
          <a:xfrm>
            <a:off x="1040375" y="764704"/>
            <a:ext cx="4536827" cy="3456583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4727" name="Text Box 55"/>
          <p:cNvSpPr txBox="1">
            <a:spLocks noChangeArrowheads="1"/>
          </p:cNvSpPr>
          <p:nvPr/>
        </p:nvSpPr>
        <p:spPr bwMode="auto">
          <a:xfrm>
            <a:off x="4243441" y="2421062"/>
            <a:ext cx="1662635" cy="461665"/>
          </a:xfrm>
          <a:prstGeom prst="rect">
            <a:avLst/>
          </a:prstGeom>
          <a:solidFill>
            <a:srgbClr val="ADDD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GANGLIO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718" grpId="0" animBg="1"/>
      <p:bldP spid="284719" grpId="0" animBg="1"/>
      <p:bldP spid="284720" grpId="0" animBg="1"/>
      <p:bldP spid="284723" grpId="0" animBg="1"/>
      <p:bldP spid="284728" grpId="0" animBg="1"/>
      <p:bldP spid="284731" grpId="0" animBg="1"/>
      <p:bldP spid="284733" grpId="0" animBg="1"/>
      <p:bldP spid="284735" grpId="0"/>
      <p:bldP spid="284737" grpId="0"/>
      <p:bldP spid="284738" grpId="0"/>
      <p:bldP spid="284739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7546" name="Group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389153"/>
              </p:ext>
            </p:extLst>
          </p:nvPr>
        </p:nvGraphicFramePr>
        <p:xfrm>
          <a:off x="1246188" y="2012950"/>
          <a:ext cx="6651625" cy="2495549"/>
        </p:xfrm>
        <a:graphic>
          <a:graphicData uri="http://schemas.openxmlformats.org/drawingml/2006/table">
            <a:tbl>
              <a:tblPr/>
              <a:tblGrid>
                <a:gridCol w="1636712"/>
                <a:gridCol w="1671638"/>
                <a:gridCol w="1673225"/>
                <a:gridCol w="1670050"/>
              </a:tblGrid>
              <a:tr h="4588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POTENCIAL</a:t>
                      </a:r>
                      <a:endParaRPr kumimoji="0" lang="es-ES_tradnl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DURACIÓN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MEDIADOR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RECEPTOR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8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PPSE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rápidos</a:t>
                      </a: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30 ms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ACh</a:t>
                      </a: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Nicotínico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ECFF"/>
                    </a:solidFill>
                  </a:tcPr>
                </a:tc>
              </a:tr>
              <a:tr h="5791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PPSI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lentos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 s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DA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ACh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D2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*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6D6"/>
                    </a:solidFill>
                  </a:tcPr>
                </a:tc>
              </a:tr>
              <a:tr h="3826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PPSE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lentos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E9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30 s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E9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ACh</a:t>
                      </a:r>
                      <a:endParaRPr kumimoji="0" lang="es-ES_tradn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E9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M1</a:t>
                      </a:r>
                      <a:r>
                        <a:rPr kumimoji="0" lang="es-ES_tradn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</a:t>
                      </a:r>
                      <a:endParaRPr kumimoji="0" lang="es-ES_tradnl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E9E7"/>
                    </a:solidFill>
                  </a:tcPr>
                </a:tc>
              </a:tr>
              <a:tr h="616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PPSE</a:t>
                      </a: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lento tardío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 min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GnRH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GnRH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</a:tbl>
          </a:graphicData>
        </a:graphic>
      </p:graphicFrame>
      <p:sp>
        <p:nvSpPr>
          <p:cNvPr id="277540" name="Text Box 36"/>
          <p:cNvSpPr txBox="1">
            <a:spLocks noChangeArrowheads="1"/>
          </p:cNvSpPr>
          <p:nvPr/>
        </p:nvSpPr>
        <p:spPr bwMode="auto">
          <a:xfrm>
            <a:off x="2424113" y="1436688"/>
            <a:ext cx="429577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Transmisión en ganglios simpáticos</a:t>
            </a:r>
          </a:p>
        </p:txBody>
      </p:sp>
      <p:sp>
        <p:nvSpPr>
          <p:cNvPr id="277543" name="Rectangle 39"/>
          <p:cNvSpPr>
            <a:spLocks noChangeArrowheads="1"/>
          </p:cNvSpPr>
          <p:nvPr/>
        </p:nvSpPr>
        <p:spPr bwMode="auto">
          <a:xfrm>
            <a:off x="2169392" y="4581128"/>
            <a:ext cx="477887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Tomado</a:t>
            </a:r>
            <a:r>
              <a:rPr lang="en-U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n-US" sz="1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Tabla</a:t>
            </a:r>
            <a:r>
              <a:rPr lang="en-U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13-1 Review of Medical Physiology. W. </a:t>
            </a:r>
            <a:r>
              <a:rPr lang="en-US" sz="1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Ganong</a:t>
            </a:r>
            <a:r>
              <a:rPr lang="en-U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 21st Ed. 2005.</a:t>
            </a: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7545" name="Rectangle 41"/>
          <p:cNvSpPr>
            <a:spLocks noChangeArrowheads="1"/>
          </p:cNvSpPr>
          <p:nvPr/>
        </p:nvSpPr>
        <p:spPr bwMode="auto">
          <a:xfrm>
            <a:off x="1979712" y="4797152"/>
            <a:ext cx="51831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* </a:t>
            </a:r>
            <a:r>
              <a:rPr lang="es-ES" sz="1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Goodman</a:t>
            </a:r>
            <a:r>
              <a:rPr lang="es-E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&amp; </a:t>
            </a:r>
            <a:r>
              <a:rPr lang="es-ES" sz="1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Gilman’s</a:t>
            </a:r>
            <a:r>
              <a:rPr lang="es-E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s-E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Pharmacological</a:t>
            </a:r>
            <a:r>
              <a:rPr lang="es-E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Basis</a:t>
            </a:r>
            <a:r>
              <a:rPr lang="es-E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of </a:t>
            </a:r>
            <a:r>
              <a:rPr lang="es-ES" sz="1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Therapeutics</a:t>
            </a:r>
            <a:r>
              <a:rPr lang="es-E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10th Ed. J.G.   </a:t>
            </a:r>
          </a:p>
          <a:p>
            <a:pPr algn="l">
              <a:defRPr/>
            </a:pPr>
            <a:r>
              <a:rPr lang="es-E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1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Hardman</a:t>
            </a:r>
            <a:r>
              <a:rPr lang="es-E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L.E. </a:t>
            </a:r>
            <a:r>
              <a:rPr lang="es-ES" sz="1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Limbird</a:t>
            </a:r>
            <a:r>
              <a:rPr lang="es-E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Eds. , A. </a:t>
            </a:r>
            <a:r>
              <a:rPr lang="es-ES" sz="1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Goodman</a:t>
            </a:r>
            <a:r>
              <a:rPr lang="es-E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Gilman</a:t>
            </a:r>
            <a:r>
              <a:rPr lang="es-E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Consulting</a:t>
            </a:r>
            <a:r>
              <a:rPr lang="es-E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Ed. McGraw-Hill, 2001.</a:t>
            </a:r>
          </a:p>
        </p:txBody>
      </p:sp>
      <p:sp>
        <p:nvSpPr>
          <p:cNvPr id="277548" name="Text Box 44"/>
          <p:cNvSpPr txBox="1">
            <a:spLocks noChangeArrowheads="1"/>
          </p:cNvSpPr>
          <p:nvPr/>
        </p:nvSpPr>
        <p:spPr bwMode="auto">
          <a:xfrm>
            <a:off x="611188" y="1341438"/>
            <a:ext cx="1603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Compleja!!</a:t>
            </a:r>
          </a:p>
        </p:txBody>
      </p:sp>
      <p:sp>
        <p:nvSpPr>
          <p:cNvPr id="277549" name="Text Box 45"/>
          <p:cNvSpPr txBox="1">
            <a:spLocks noChangeArrowheads="1"/>
          </p:cNvSpPr>
          <p:nvPr/>
        </p:nvSpPr>
        <p:spPr bwMode="auto">
          <a:xfrm>
            <a:off x="468313" y="6207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77550" name="Text Box 46"/>
          <p:cNvSpPr txBox="1">
            <a:spLocks noChangeArrowheads="1"/>
          </p:cNvSpPr>
          <p:nvPr/>
        </p:nvSpPr>
        <p:spPr bwMode="auto">
          <a:xfrm>
            <a:off x="7956550" y="2589213"/>
            <a:ext cx="307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√</a:t>
            </a:r>
          </a:p>
        </p:txBody>
      </p:sp>
      <p:sp>
        <p:nvSpPr>
          <p:cNvPr id="277551" name="Text Box 47"/>
          <p:cNvSpPr txBox="1">
            <a:spLocks noChangeArrowheads="1"/>
          </p:cNvSpPr>
          <p:nvPr/>
        </p:nvSpPr>
        <p:spPr bwMode="auto">
          <a:xfrm>
            <a:off x="7956550" y="3116263"/>
            <a:ext cx="307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√</a:t>
            </a:r>
          </a:p>
        </p:txBody>
      </p:sp>
      <p:sp>
        <p:nvSpPr>
          <p:cNvPr id="277552" name="Text Box 48"/>
          <p:cNvSpPr txBox="1">
            <a:spLocks noChangeArrowheads="1"/>
          </p:cNvSpPr>
          <p:nvPr/>
        </p:nvSpPr>
        <p:spPr bwMode="auto">
          <a:xfrm>
            <a:off x="7956550" y="3452813"/>
            <a:ext cx="307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√</a:t>
            </a:r>
          </a:p>
        </p:txBody>
      </p:sp>
      <p:sp>
        <p:nvSpPr>
          <p:cNvPr id="277553" name="Text Box 49"/>
          <p:cNvSpPr txBox="1">
            <a:spLocks noChangeArrowheads="1"/>
          </p:cNvSpPr>
          <p:nvPr/>
        </p:nvSpPr>
        <p:spPr bwMode="auto">
          <a:xfrm>
            <a:off x="7956550" y="3957638"/>
            <a:ext cx="307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√</a:t>
            </a:r>
          </a:p>
        </p:txBody>
      </p:sp>
      <p:sp>
        <p:nvSpPr>
          <p:cNvPr id="277554" name="Text Box 50"/>
          <p:cNvSpPr txBox="1">
            <a:spLocks noChangeArrowheads="1"/>
          </p:cNvSpPr>
          <p:nvPr/>
        </p:nvSpPr>
        <p:spPr bwMode="auto">
          <a:xfrm>
            <a:off x="2164582" y="5373216"/>
            <a:ext cx="4783682" cy="646331"/>
          </a:xfrm>
          <a:prstGeom prst="rect">
            <a:avLst/>
          </a:prstGeom>
          <a:solidFill>
            <a:srgbClr val="FFC5DC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PPS son más lentos cuando son a través de </a:t>
            </a:r>
            <a:endParaRPr lang="es-ES_tradnl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receptores </a:t>
            </a: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metabotrópicos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7555" name="Text Box 51"/>
          <p:cNvSpPr txBox="1">
            <a:spLocks noChangeArrowheads="1"/>
          </p:cNvSpPr>
          <p:nvPr/>
        </p:nvSpPr>
        <p:spPr bwMode="auto">
          <a:xfrm>
            <a:off x="6444208" y="403932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48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2775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2775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2775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50" grpId="0"/>
      <p:bldP spid="277551" grpId="0"/>
      <p:bldP spid="277552" grpId="0"/>
      <p:bldP spid="277553" grpId="0"/>
      <p:bldP spid="277554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/>
        </p:nvSpPr>
        <p:spPr bwMode="auto">
          <a:xfrm>
            <a:off x="5364163" y="3213100"/>
            <a:ext cx="509984" cy="4318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9394" name="Picture 4" descr="terminal parasimpa post gl h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57"/>
          <a:stretch>
            <a:fillRect/>
          </a:stretch>
        </p:blipFill>
        <p:spPr bwMode="auto">
          <a:xfrm>
            <a:off x="2130425" y="0"/>
            <a:ext cx="5387975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9563" name="Rectangle 11"/>
          <p:cNvSpPr>
            <a:spLocks noChangeArrowheads="1"/>
          </p:cNvSpPr>
          <p:nvPr/>
        </p:nvSpPr>
        <p:spPr bwMode="auto">
          <a:xfrm>
            <a:off x="1187450" y="5876925"/>
            <a:ext cx="184308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</a:t>
            </a:r>
          </a:p>
          <a:p>
            <a:pPr algn="l">
              <a:defRPr/>
            </a:pPr>
            <a:r>
              <a:rPr lang="es-ES" sz="2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</a:t>
            </a:r>
          </a:p>
        </p:txBody>
      </p:sp>
      <p:sp>
        <p:nvSpPr>
          <p:cNvPr id="279564" name="Rectangle 12"/>
          <p:cNvSpPr>
            <a:spLocks noChangeArrowheads="1"/>
          </p:cNvSpPr>
          <p:nvPr/>
        </p:nvSpPr>
        <p:spPr bwMode="auto">
          <a:xfrm>
            <a:off x="3786188" y="260350"/>
            <a:ext cx="1152525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9565" name="Oval 13"/>
          <p:cNvSpPr>
            <a:spLocks noChangeArrowheads="1"/>
          </p:cNvSpPr>
          <p:nvPr/>
        </p:nvSpPr>
        <p:spPr bwMode="auto">
          <a:xfrm>
            <a:off x="4067175" y="3573463"/>
            <a:ext cx="1079500" cy="1223962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dash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9566" name="Rectangle 14"/>
          <p:cNvSpPr>
            <a:spLocks noChangeArrowheads="1"/>
          </p:cNvSpPr>
          <p:nvPr/>
        </p:nvSpPr>
        <p:spPr bwMode="auto">
          <a:xfrm>
            <a:off x="6411752" y="4149725"/>
            <a:ext cx="935038" cy="11509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9568" name="Oval 16"/>
          <p:cNvSpPr>
            <a:spLocks noChangeArrowheads="1"/>
          </p:cNvSpPr>
          <p:nvPr/>
        </p:nvSpPr>
        <p:spPr bwMode="auto">
          <a:xfrm>
            <a:off x="3138488" y="4652963"/>
            <a:ext cx="935037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9569" name="Oval 17"/>
          <p:cNvSpPr>
            <a:spLocks noChangeArrowheads="1"/>
          </p:cNvSpPr>
          <p:nvPr/>
        </p:nvSpPr>
        <p:spPr bwMode="auto">
          <a:xfrm>
            <a:off x="3138488" y="5373688"/>
            <a:ext cx="935037" cy="5032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9570" name="Line 18"/>
          <p:cNvSpPr>
            <a:spLocks noChangeShapeType="1"/>
          </p:cNvSpPr>
          <p:nvPr/>
        </p:nvSpPr>
        <p:spPr bwMode="auto">
          <a:xfrm>
            <a:off x="3570288" y="5876925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9571" name="Text Box 19"/>
          <p:cNvSpPr txBox="1">
            <a:spLocks noChangeArrowheads="1"/>
          </p:cNvSpPr>
          <p:nvPr/>
        </p:nvSpPr>
        <p:spPr bwMode="auto">
          <a:xfrm>
            <a:off x="3281363" y="6165850"/>
            <a:ext cx="5857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</p:txBody>
      </p:sp>
      <p:sp>
        <p:nvSpPr>
          <p:cNvPr id="279572" name="Line 20"/>
          <p:cNvSpPr>
            <a:spLocks noChangeShapeType="1"/>
          </p:cNvSpPr>
          <p:nvPr/>
        </p:nvSpPr>
        <p:spPr bwMode="auto">
          <a:xfrm>
            <a:off x="3857625" y="6237288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9573" name="Oval 21"/>
          <p:cNvSpPr>
            <a:spLocks noChangeArrowheads="1"/>
          </p:cNvSpPr>
          <p:nvPr/>
        </p:nvSpPr>
        <p:spPr bwMode="auto">
          <a:xfrm>
            <a:off x="3138488" y="6092825"/>
            <a:ext cx="1008062" cy="576263"/>
          </a:xfrm>
          <a:prstGeom prst="ellips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9574" name="Oval 22"/>
          <p:cNvSpPr>
            <a:spLocks noChangeArrowheads="1"/>
          </p:cNvSpPr>
          <p:nvPr/>
        </p:nvSpPr>
        <p:spPr bwMode="auto">
          <a:xfrm>
            <a:off x="5586413" y="4581526"/>
            <a:ext cx="575468" cy="3952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9576" name="Rectangle 24"/>
          <p:cNvSpPr>
            <a:spLocks noChangeArrowheads="1"/>
          </p:cNvSpPr>
          <p:nvPr/>
        </p:nvSpPr>
        <p:spPr bwMode="auto">
          <a:xfrm flipV="1">
            <a:off x="4938713" y="5229224"/>
            <a:ext cx="2072934" cy="8937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9578" name="Text Box 26"/>
          <p:cNvSpPr txBox="1">
            <a:spLocks noChangeArrowheads="1"/>
          </p:cNvSpPr>
          <p:nvPr/>
        </p:nvSpPr>
        <p:spPr bwMode="auto">
          <a:xfrm>
            <a:off x="719138" y="1772816"/>
            <a:ext cx="10795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79579" name="Rectangle 27"/>
          <p:cNvSpPr>
            <a:spLocks noChangeArrowheads="1"/>
          </p:cNvSpPr>
          <p:nvPr/>
        </p:nvSpPr>
        <p:spPr bwMode="auto">
          <a:xfrm>
            <a:off x="5657850" y="1052513"/>
            <a:ext cx="10080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9580" name="Rectangle 28"/>
          <p:cNvSpPr>
            <a:spLocks noChangeArrowheads="1"/>
          </p:cNvSpPr>
          <p:nvPr/>
        </p:nvSpPr>
        <p:spPr bwMode="auto">
          <a:xfrm>
            <a:off x="5946775" y="1341438"/>
            <a:ext cx="12239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9562" name="Text Box 10"/>
          <p:cNvSpPr txBox="1">
            <a:spLocks noChangeArrowheads="1"/>
          </p:cNvSpPr>
          <p:nvPr/>
        </p:nvSpPr>
        <p:spPr bwMode="auto">
          <a:xfrm>
            <a:off x="5003006" y="1306304"/>
            <a:ext cx="1531188" cy="33855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b="1" dirty="0">
                <a:solidFill>
                  <a:schemeClr val="accent2"/>
                </a:solidFill>
              </a:rPr>
              <a:t>N. </a:t>
            </a:r>
            <a:r>
              <a:rPr lang="es-ES_tradnl" b="1" dirty="0" err="1" smtClean="0">
                <a:solidFill>
                  <a:schemeClr val="accent2"/>
                </a:solidFill>
              </a:rPr>
              <a:t>POSgangl</a:t>
            </a:r>
            <a:r>
              <a:rPr lang="es-ES_tradnl" b="1" dirty="0" smtClean="0">
                <a:solidFill>
                  <a:schemeClr val="accent2"/>
                </a:solidFill>
              </a:rPr>
              <a:t>.</a:t>
            </a:r>
            <a:endParaRPr lang="es-ES_tradnl" b="1" dirty="0">
              <a:solidFill>
                <a:schemeClr val="accent2"/>
              </a:solidFill>
            </a:endParaRPr>
          </a:p>
        </p:txBody>
      </p:sp>
      <p:sp>
        <p:nvSpPr>
          <p:cNvPr id="279581" name="Text Box 29"/>
          <p:cNvSpPr txBox="1">
            <a:spLocks noChangeArrowheads="1"/>
          </p:cNvSpPr>
          <p:nvPr/>
        </p:nvSpPr>
        <p:spPr bwMode="auto">
          <a:xfrm>
            <a:off x="681832" y="3279775"/>
            <a:ext cx="1154112" cy="730250"/>
          </a:xfrm>
          <a:prstGeom prst="rect">
            <a:avLst/>
          </a:prstGeom>
          <a:solidFill>
            <a:srgbClr val="D6E9FA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R. M2</a:t>
            </a:r>
          </a:p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Corazón</a:t>
            </a:r>
          </a:p>
        </p:txBody>
      </p:sp>
      <p:sp>
        <p:nvSpPr>
          <p:cNvPr id="59414" name="Text Box 30"/>
          <p:cNvSpPr txBox="1">
            <a:spLocks noChangeArrowheads="1"/>
          </p:cNvSpPr>
          <p:nvPr/>
        </p:nvSpPr>
        <p:spPr bwMode="auto">
          <a:xfrm>
            <a:off x="6948488" y="404813"/>
            <a:ext cx="1824037" cy="609600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b="1">
                <a:solidFill>
                  <a:schemeClr val="accent2"/>
                </a:solidFill>
                <a:effectLst/>
              </a:rPr>
              <a:t>Receptores</a:t>
            </a:r>
          </a:p>
          <a:p>
            <a:pPr algn="l" eaLnBrk="1" hangingPunct="1"/>
            <a:r>
              <a:rPr lang="es-ES_tradnl" b="1">
                <a:solidFill>
                  <a:schemeClr val="accent2"/>
                </a:solidFill>
                <a:effectLst/>
              </a:rPr>
              <a:t>COLINÉRGICOS</a:t>
            </a:r>
          </a:p>
        </p:txBody>
      </p:sp>
      <p:sp>
        <p:nvSpPr>
          <p:cNvPr id="279583" name="Text Box 31"/>
          <p:cNvSpPr txBox="1">
            <a:spLocks noChangeArrowheads="1"/>
          </p:cNvSpPr>
          <p:nvPr/>
        </p:nvSpPr>
        <p:spPr bwMode="auto">
          <a:xfrm>
            <a:off x="7011647" y="3672114"/>
            <a:ext cx="1406154" cy="830997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Efector </a:t>
            </a:r>
          </a:p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corazón</a:t>
            </a:r>
          </a:p>
        </p:txBody>
      </p:sp>
      <p:sp>
        <p:nvSpPr>
          <p:cNvPr id="279584" name="Oval 32"/>
          <p:cNvSpPr>
            <a:spLocks noChangeArrowheads="1"/>
          </p:cNvSpPr>
          <p:nvPr/>
        </p:nvSpPr>
        <p:spPr bwMode="auto">
          <a:xfrm>
            <a:off x="5435600" y="3355975"/>
            <a:ext cx="4318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9585" name="Line 33"/>
          <p:cNvSpPr>
            <a:spLocks noChangeShapeType="1"/>
          </p:cNvSpPr>
          <p:nvPr/>
        </p:nvSpPr>
        <p:spPr bwMode="auto">
          <a:xfrm flipV="1">
            <a:off x="5507038" y="3213100"/>
            <a:ext cx="0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79586" name="Text Box 34"/>
          <p:cNvSpPr txBox="1">
            <a:spLocks noChangeArrowheads="1"/>
          </p:cNvSpPr>
          <p:nvPr/>
        </p:nvSpPr>
        <p:spPr bwMode="auto">
          <a:xfrm>
            <a:off x="5507038" y="3235325"/>
            <a:ext cx="393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79575" name="Oval 23"/>
          <p:cNvSpPr>
            <a:spLocks noChangeArrowheads="1"/>
          </p:cNvSpPr>
          <p:nvPr/>
        </p:nvSpPr>
        <p:spPr bwMode="auto">
          <a:xfrm>
            <a:off x="5334000" y="3167289"/>
            <a:ext cx="504825" cy="504825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 b="1" dirty="0"/>
          </a:p>
        </p:txBody>
      </p:sp>
      <p:sp>
        <p:nvSpPr>
          <p:cNvPr id="279587" name="Text Box 35"/>
          <p:cNvSpPr txBox="1">
            <a:spLocks noChangeArrowheads="1"/>
          </p:cNvSpPr>
          <p:nvPr/>
        </p:nvSpPr>
        <p:spPr bwMode="auto">
          <a:xfrm>
            <a:off x="323850" y="2357664"/>
            <a:ext cx="2038350" cy="700087"/>
          </a:xfrm>
          <a:prstGeom prst="rect">
            <a:avLst/>
          </a:prstGeom>
          <a:solidFill>
            <a:srgbClr val="D6E9FA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R. Muscarínicos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Metabotrópicos</a:t>
            </a:r>
          </a:p>
        </p:txBody>
      </p:sp>
      <p:sp>
        <p:nvSpPr>
          <p:cNvPr id="279589" name="Text Box 37"/>
          <p:cNvSpPr txBox="1">
            <a:spLocks noChangeArrowheads="1"/>
          </p:cNvSpPr>
          <p:nvPr/>
        </p:nvSpPr>
        <p:spPr bwMode="auto">
          <a:xfrm>
            <a:off x="4984750" y="4460875"/>
            <a:ext cx="3794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bg</a:t>
            </a:r>
          </a:p>
        </p:txBody>
      </p: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Rectángulo"/>
          <p:cNvSpPr/>
          <p:nvPr/>
        </p:nvSpPr>
        <p:spPr bwMode="auto">
          <a:xfrm>
            <a:off x="5703888" y="4976814"/>
            <a:ext cx="271292" cy="39687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79577" name="Text Box 25"/>
          <p:cNvSpPr txBox="1">
            <a:spLocks noChangeArrowheads="1"/>
          </p:cNvSpPr>
          <p:nvPr/>
        </p:nvSpPr>
        <p:spPr bwMode="auto">
          <a:xfrm>
            <a:off x="4914106" y="5031581"/>
            <a:ext cx="2065338" cy="395288"/>
          </a:xfrm>
          <a:prstGeom prst="rect">
            <a:avLst/>
          </a:prstGeom>
          <a:solidFill>
            <a:srgbClr val="A7C4FF"/>
          </a:solidFill>
          <a:ln w="2857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Hiperpolarización</a:t>
            </a:r>
          </a:p>
        </p:txBody>
      </p:sp>
      <p:sp>
        <p:nvSpPr>
          <p:cNvPr id="279561" name="Text Box 9"/>
          <p:cNvSpPr txBox="1">
            <a:spLocks noChangeArrowheads="1"/>
          </p:cNvSpPr>
          <p:nvPr/>
        </p:nvSpPr>
        <p:spPr bwMode="auto">
          <a:xfrm>
            <a:off x="5003006" y="5526881"/>
            <a:ext cx="184308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</a:t>
            </a:r>
          </a:p>
          <a:p>
            <a:pPr algn="l">
              <a:defRPr/>
            </a:pPr>
            <a:r>
              <a:rPr lang="es-ES_tradnl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frecuencia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4" dur="2000" fill="hold"/>
                                        <p:tgtEl>
                                          <p:spTgt spid="2795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63" grpId="0"/>
      <p:bldP spid="279565" grpId="0" animBg="1"/>
      <p:bldP spid="279565" grpId="1" animBg="1"/>
      <p:bldP spid="279568" grpId="0" animBg="1"/>
      <p:bldP spid="279569" grpId="0" animBg="1"/>
      <p:bldP spid="279573" grpId="0" animBg="1"/>
      <p:bldP spid="279574" grpId="0" animBg="1"/>
      <p:bldP spid="279581" grpId="0" animBg="1"/>
      <p:bldP spid="279575" grpId="0" animBg="1"/>
      <p:bldP spid="279577" grpId="0" animBg="1"/>
      <p:bldP spid="279561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NT5 PH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" t="1877" r="3772" b="9251"/>
          <a:stretch>
            <a:fillRect/>
          </a:stretch>
        </p:blipFill>
        <p:spPr bwMode="auto">
          <a:xfrm>
            <a:off x="2124075" y="923925"/>
            <a:ext cx="5400675" cy="51847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764" name="Text Box 4"/>
          <p:cNvSpPr txBox="1">
            <a:spLocks noChangeArrowheads="1"/>
          </p:cNvSpPr>
          <p:nvPr/>
        </p:nvSpPr>
        <p:spPr bwMode="auto">
          <a:xfrm>
            <a:off x="6553200" y="2795588"/>
            <a:ext cx="771525" cy="4572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ACh</a:t>
            </a:r>
          </a:p>
        </p:txBody>
      </p:sp>
      <p:sp>
        <p:nvSpPr>
          <p:cNvPr id="245765" name="Text Box 5"/>
          <p:cNvSpPr txBox="1">
            <a:spLocks noChangeArrowheads="1"/>
          </p:cNvSpPr>
          <p:nvPr/>
        </p:nvSpPr>
        <p:spPr bwMode="auto">
          <a:xfrm rot="1459462">
            <a:off x="5835650" y="3308350"/>
            <a:ext cx="525463" cy="366713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M2</a:t>
            </a:r>
          </a:p>
        </p:txBody>
      </p:sp>
      <p:sp>
        <p:nvSpPr>
          <p:cNvPr id="245766" name="Text Box 6"/>
          <p:cNvSpPr txBox="1">
            <a:spLocks noChangeArrowheads="1"/>
          </p:cNvSpPr>
          <p:nvPr/>
        </p:nvSpPr>
        <p:spPr bwMode="auto">
          <a:xfrm>
            <a:off x="3168650" y="1284288"/>
            <a:ext cx="445956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K</a:t>
            </a:r>
            <a:r>
              <a:rPr lang="es-ES_tradnl" sz="20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</p:txBody>
      </p:sp>
      <p:sp>
        <p:nvSpPr>
          <p:cNvPr id="245767" name="Text Box 7"/>
          <p:cNvSpPr txBox="1">
            <a:spLocks noChangeArrowheads="1"/>
          </p:cNvSpPr>
          <p:nvPr/>
        </p:nvSpPr>
        <p:spPr bwMode="auto">
          <a:xfrm>
            <a:off x="3927475" y="1500188"/>
            <a:ext cx="445956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K</a:t>
            </a:r>
            <a:r>
              <a:rPr lang="es-ES_tradnl" sz="20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</p:txBody>
      </p:sp>
      <p:sp>
        <p:nvSpPr>
          <p:cNvPr id="245768" name="Text Box 8"/>
          <p:cNvSpPr txBox="1">
            <a:spLocks noChangeArrowheads="1"/>
          </p:cNvSpPr>
          <p:nvPr/>
        </p:nvSpPr>
        <p:spPr bwMode="auto">
          <a:xfrm>
            <a:off x="2449513" y="1644650"/>
            <a:ext cx="445956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K</a:t>
            </a:r>
            <a:r>
              <a:rPr lang="es-ES_tradnl" sz="2000" b="1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</p:txBody>
      </p:sp>
      <p:sp>
        <p:nvSpPr>
          <p:cNvPr id="245769" name="Text Box 9"/>
          <p:cNvSpPr txBox="1">
            <a:spLocks noChangeArrowheads="1"/>
          </p:cNvSpPr>
          <p:nvPr/>
        </p:nvSpPr>
        <p:spPr bwMode="auto">
          <a:xfrm>
            <a:off x="6443663" y="476250"/>
            <a:ext cx="2036135" cy="830997"/>
          </a:xfrm>
          <a:prstGeom prst="rect">
            <a:avLst/>
          </a:prstGeom>
          <a:solidFill>
            <a:srgbClr val="F2E6A0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solidFill>
                  <a:schemeClr val="accent2"/>
                </a:solidFill>
              </a:rPr>
              <a:t>Corazón</a:t>
            </a:r>
          </a:p>
          <a:p>
            <a:pPr>
              <a:defRPr/>
            </a:pPr>
            <a:r>
              <a:rPr lang="es-ES_tradnl" sz="2400" b="1">
                <a:solidFill>
                  <a:schemeClr val="accent2"/>
                </a:solidFill>
              </a:rPr>
              <a:t>Marcapasos </a:t>
            </a:r>
          </a:p>
        </p:txBody>
      </p:sp>
      <p:sp>
        <p:nvSpPr>
          <p:cNvPr id="245770" name="Text Box 10"/>
          <p:cNvSpPr txBox="1">
            <a:spLocks noChangeArrowheads="1"/>
          </p:cNvSpPr>
          <p:nvPr/>
        </p:nvSpPr>
        <p:spPr bwMode="auto">
          <a:xfrm>
            <a:off x="6084888" y="4437063"/>
            <a:ext cx="2159000" cy="1797050"/>
          </a:xfrm>
          <a:prstGeom prst="rect">
            <a:avLst/>
          </a:prstGeom>
          <a:solidFill>
            <a:srgbClr val="C8E1F8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Aumenta salida K</a:t>
            </a:r>
            <a:r>
              <a:rPr lang="es-ES_tradnl" sz="18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Hiperpolarización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Disminución frec.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potenciales acción</a:t>
            </a:r>
          </a:p>
          <a:p>
            <a:pPr algn="l">
              <a:defRPr/>
            </a:pPr>
            <a:endParaRPr lang="es-ES_tradnl" sz="1400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defRPr/>
            </a:pPr>
            <a:r>
              <a:rPr lang="es-ES_tradnl" sz="24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Disminuye FC</a:t>
            </a:r>
          </a:p>
        </p:txBody>
      </p:sp>
      <p:sp>
        <p:nvSpPr>
          <p:cNvPr id="245772" name="Text Box 12"/>
          <p:cNvSpPr txBox="1">
            <a:spLocks noChangeArrowheads="1"/>
          </p:cNvSpPr>
          <p:nvPr/>
        </p:nvSpPr>
        <p:spPr bwMode="auto">
          <a:xfrm>
            <a:off x="539750" y="3213100"/>
            <a:ext cx="134778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Apertura </a:t>
            </a: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directa</a:t>
            </a: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canal K</a:t>
            </a:r>
            <a:r>
              <a:rPr lang="es-ES_tradnl" sz="20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245773" name="Line 13"/>
          <p:cNvSpPr>
            <a:spLocks noChangeShapeType="1"/>
          </p:cNvSpPr>
          <p:nvPr/>
        </p:nvSpPr>
        <p:spPr bwMode="auto">
          <a:xfrm flipV="1">
            <a:off x="1692275" y="2795588"/>
            <a:ext cx="151130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5774" name="Text Box 14"/>
          <p:cNvSpPr txBox="1">
            <a:spLocks noChangeArrowheads="1"/>
          </p:cNvSpPr>
          <p:nvPr/>
        </p:nvSpPr>
        <p:spPr bwMode="auto">
          <a:xfrm>
            <a:off x="624066" y="2243872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5776" name="Text Box 16"/>
          <p:cNvSpPr txBox="1">
            <a:spLocks noChangeArrowheads="1"/>
          </p:cNvSpPr>
          <p:nvPr/>
        </p:nvSpPr>
        <p:spPr bwMode="auto">
          <a:xfrm>
            <a:off x="540583" y="1412874"/>
            <a:ext cx="1261884" cy="830997"/>
          </a:xfrm>
          <a:prstGeom prst="rect">
            <a:avLst/>
          </a:prstGeom>
          <a:solidFill>
            <a:srgbClr val="D6E9FA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R. </a:t>
            </a:r>
            <a:r>
              <a:rPr lang="es-ES_tradnl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M2</a:t>
            </a:r>
          </a:p>
          <a:p>
            <a:pPr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</a:t>
            </a:r>
            <a:r>
              <a:rPr lang="es-ES_tradnl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orazón</a:t>
            </a:r>
            <a:endParaRPr lang="es-ES_tradnl" sz="2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5778" name="Freeform 18"/>
          <p:cNvSpPr>
            <a:spLocks/>
          </p:cNvSpPr>
          <p:nvPr/>
        </p:nvSpPr>
        <p:spPr bwMode="auto">
          <a:xfrm>
            <a:off x="2987675" y="2060575"/>
            <a:ext cx="336550" cy="2016125"/>
          </a:xfrm>
          <a:custGeom>
            <a:avLst/>
            <a:gdLst>
              <a:gd name="T0" fmla="*/ 136 w 212"/>
              <a:gd name="T1" fmla="*/ 1270 h 1270"/>
              <a:gd name="T2" fmla="*/ 182 w 212"/>
              <a:gd name="T3" fmla="*/ 726 h 1270"/>
              <a:gd name="T4" fmla="*/ 182 w 212"/>
              <a:gd name="T5" fmla="*/ 454 h 1270"/>
              <a:gd name="T6" fmla="*/ 0 w 212"/>
              <a:gd name="T7" fmla="*/ 0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1270">
                <a:moveTo>
                  <a:pt x="136" y="1270"/>
                </a:moveTo>
                <a:cubicBezTo>
                  <a:pt x="155" y="1066"/>
                  <a:pt x="174" y="862"/>
                  <a:pt x="182" y="726"/>
                </a:cubicBezTo>
                <a:cubicBezTo>
                  <a:pt x="190" y="590"/>
                  <a:pt x="212" y="575"/>
                  <a:pt x="182" y="454"/>
                </a:cubicBezTo>
                <a:cubicBezTo>
                  <a:pt x="152" y="333"/>
                  <a:pt x="30" y="76"/>
                  <a:pt x="0" y="0"/>
                </a:cubicBezTo>
              </a:path>
            </a:pathLst>
          </a:custGeom>
          <a:noFill/>
          <a:ln w="38100" cmpd="sng">
            <a:solidFill>
              <a:srgbClr val="990033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5779" name="Freeform 19"/>
          <p:cNvSpPr>
            <a:spLocks/>
          </p:cNvSpPr>
          <p:nvPr/>
        </p:nvSpPr>
        <p:spPr bwMode="auto">
          <a:xfrm>
            <a:off x="3265488" y="1844675"/>
            <a:ext cx="227012" cy="2447925"/>
          </a:xfrm>
          <a:custGeom>
            <a:avLst/>
            <a:gdLst>
              <a:gd name="T0" fmla="*/ 143 w 143"/>
              <a:gd name="T1" fmla="*/ 1542 h 1542"/>
              <a:gd name="T2" fmla="*/ 52 w 143"/>
              <a:gd name="T3" fmla="*/ 771 h 1542"/>
              <a:gd name="T4" fmla="*/ 7 w 143"/>
              <a:gd name="T5" fmla="*/ 363 h 1542"/>
              <a:gd name="T6" fmla="*/ 7 w 143"/>
              <a:gd name="T7" fmla="*/ 0 h 1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3" h="1542">
                <a:moveTo>
                  <a:pt x="143" y="1542"/>
                </a:moveTo>
                <a:cubicBezTo>
                  <a:pt x="109" y="1255"/>
                  <a:pt x="75" y="968"/>
                  <a:pt x="52" y="771"/>
                </a:cubicBezTo>
                <a:cubicBezTo>
                  <a:pt x="29" y="574"/>
                  <a:pt x="14" y="491"/>
                  <a:pt x="7" y="363"/>
                </a:cubicBezTo>
                <a:cubicBezTo>
                  <a:pt x="0" y="235"/>
                  <a:pt x="7" y="53"/>
                  <a:pt x="7" y="0"/>
                </a:cubicBezTo>
              </a:path>
            </a:pathLst>
          </a:custGeom>
          <a:noFill/>
          <a:ln w="38100" cmpd="sng">
            <a:solidFill>
              <a:srgbClr val="990033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5781" name="Freeform 21"/>
          <p:cNvSpPr>
            <a:spLocks/>
          </p:cNvSpPr>
          <p:nvPr/>
        </p:nvSpPr>
        <p:spPr bwMode="auto">
          <a:xfrm>
            <a:off x="3406775" y="1952625"/>
            <a:ext cx="373063" cy="1981200"/>
          </a:xfrm>
          <a:custGeom>
            <a:avLst/>
            <a:gdLst>
              <a:gd name="T0" fmla="*/ 144 w 235"/>
              <a:gd name="T1" fmla="*/ 1248 h 1248"/>
              <a:gd name="T2" fmla="*/ 54 w 235"/>
              <a:gd name="T3" fmla="*/ 975 h 1248"/>
              <a:gd name="T4" fmla="*/ 8 w 235"/>
              <a:gd name="T5" fmla="*/ 794 h 1248"/>
              <a:gd name="T6" fmla="*/ 8 w 235"/>
              <a:gd name="T7" fmla="*/ 612 h 1248"/>
              <a:gd name="T8" fmla="*/ 54 w 235"/>
              <a:gd name="T9" fmla="*/ 431 h 1248"/>
              <a:gd name="T10" fmla="*/ 190 w 235"/>
              <a:gd name="T11" fmla="*/ 68 h 1248"/>
              <a:gd name="T12" fmla="*/ 235 w 235"/>
              <a:gd name="T13" fmla="*/ 23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5" h="1248">
                <a:moveTo>
                  <a:pt x="144" y="1248"/>
                </a:moveTo>
                <a:cubicBezTo>
                  <a:pt x="110" y="1149"/>
                  <a:pt x="77" y="1051"/>
                  <a:pt x="54" y="975"/>
                </a:cubicBezTo>
                <a:cubicBezTo>
                  <a:pt x="31" y="899"/>
                  <a:pt x="16" y="854"/>
                  <a:pt x="8" y="794"/>
                </a:cubicBezTo>
                <a:cubicBezTo>
                  <a:pt x="0" y="734"/>
                  <a:pt x="0" y="672"/>
                  <a:pt x="8" y="612"/>
                </a:cubicBezTo>
                <a:cubicBezTo>
                  <a:pt x="16" y="552"/>
                  <a:pt x="24" y="522"/>
                  <a:pt x="54" y="431"/>
                </a:cubicBezTo>
                <a:cubicBezTo>
                  <a:pt x="84" y="340"/>
                  <a:pt x="160" y="136"/>
                  <a:pt x="190" y="68"/>
                </a:cubicBezTo>
                <a:cubicBezTo>
                  <a:pt x="220" y="0"/>
                  <a:pt x="228" y="30"/>
                  <a:pt x="235" y="23"/>
                </a:cubicBezTo>
              </a:path>
            </a:pathLst>
          </a:custGeom>
          <a:noFill/>
          <a:ln w="38100" cmpd="sng">
            <a:solidFill>
              <a:srgbClr val="990033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5782" name="Text Box 22"/>
          <p:cNvSpPr txBox="1">
            <a:spLocks noChangeArrowheads="1"/>
          </p:cNvSpPr>
          <p:nvPr/>
        </p:nvSpPr>
        <p:spPr bwMode="auto">
          <a:xfrm>
            <a:off x="539750" y="620713"/>
            <a:ext cx="1751013" cy="609600"/>
          </a:xfrm>
          <a:prstGeom prst="rect">
            <a:avLst/>
          </a:prstGeom>
          <a:solidFill>
            <a:srgbClr val="D6E9FA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R. Muscarínicos</a:t>
            </a:r>
          </a:p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Metabotrópicos</a:t>
            </a:r>
          </a:p>
        </p:txBody>
      </p:sp>
      <p:sp>
        <p:nvSpPr>
          <p:cNvPr id="245783" name="Text Box 23"/>
          <p:cNvSpPr txBox="1">
            <a:spLocks noChangeArrowheads="1"/>
          </p:cNvSpPr>
          <p:nvPr/>
        </p:nvSpPr>
        <p:spPr bwMode="auto">
          <a:xfrm>
            <a:off x="323850" y="5734050"/>
            <a:ext cx="1595309" cy="400110"/>
          </a:xfrm>
          <a:prstGeom prst="rect">
            <a:avLst/>
          </a:prstGeom>
          <a:solidFill>
            <a:srgbClr val="E4F1FC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Atropina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</p:txBody>
      </p:sp>
      <p:sp>
        <p:nvSpPr>
          <p:cNvPr id="245784" name="Oval 24"/>
          <p:cNvSpPr>
            <a:spLocks noChangeArrowheads="1"/>
          </p:cNvSpPr>
          <p:nvPr/>
        </p:nvSpPr>
        <p:spPr bwMode="auto">
          <a:xfrm>
            <a:off x="3492500" y="2997200"/>
            <a:ext cx="880931" cy="792163"/>
          </a:xfrm>
          <a:prstGeom prst="ellipse">
            <a:avLst/>
          </a:prstGeom>
          <a:noFill/>
          <a:ln w="38100">
            <a:solidFill>
              <a:srgbClr val="0000CC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45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45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457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4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45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4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45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5" grpId="0" animBg="1"/>
      <p:bldP spid="245766" grpId="0" animBg="1"/>
      <p:bldP spid="245767" grpId="0" animBg="1"/>
      <p:bldP spid="245768" grpId="0" animBg="1"/>
      <p:bldP spid="245769" grpId="0" animBg="1"/>
      <p:bldP spid="245770" grpId="0" animBg="1"/>
      <p:bldP spid="245772" grpId="0"/>
      <p:bldP spid="245783" grpId="0" animBg="1"/>
      <p:bldP spid="24578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EF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61" name="Text Box 13"/>
          <p:cNvSpPr txBox="1">
            <a:spLocks noChangeArrowheads="1"/>
          </p:cNvSpPr>
          <p:nvPr/>
        </p:nvSpPr>
        <p:spPr bwMode="auto">
          <a:xfrm>
            <a:off x="1871663" y="2060575"/>
            <a:ext cx="5400675" cy="3257550"/>
          </a:xfrm>
          <a:prstGeom prst="rect">
            <a:avLst/>
          </a:prstGeom>
          <a:solidFill>
            <a:srgbClr val="CCE8EA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 typeface="Comic Sans MS" pitchFamily="66" charset="0"/>
              <a:buAutoNum type="romanUcPeriod"/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Introducción</a:t>
            </a:r>
          </a:p>
          <a:p>
            <a:pPr>
              <a:buClr>
                <a:srgbClr val="007774"/>
              </a:buClr>
              <a:defRPr/>
            </a:pPr>
            <a:endParaRPr lang="es-ES_tradnl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   Anatomía funcional autonómica</a:t>
            </a: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endParaRPr lang="es-ES_tradnl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endParaRPr lang="es-ES_tradnl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III Neurotransmisión</a:t>
            </a:r>
            <a:endParaRPr lang="es-ES_tradnl" sz="10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Char char="•"/>
              <a:defRPr/>
            </a:pPr>
            <a:endParaRPr lang="es-ES_tradnl" sz="10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    Acciones autonómicas en órganos y tejidos </a:t>
            </a:r>
          </a:p>
          <a:p>
            <a:pPr>
              <a:buClr>
                <a:schemeClr val="tx1"/>
              </a:buClr>
              <a:buFont typeface="Comic Sans MS" pitchFamily="66" charset="0"/>
              <a:buChar char="•"/>
              <a:defRPr/>
            </a:pPr>
            <a:endParaRPr lang="es-ES_tradnl" sz="18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      Farmacotoxicología autonómica</a:t>
            </a:r>
          </a:p>
          <a:p>
            <a:pPr>
              <a:buClr>
                <a:schemeClr val="tx1"/>
              </a:buClr>
              <a:buFont typeface="Comic Sans MS" pitchFamily="66" charset="0"/>
              <a:buChar char="•"/>
              <a:defRPr/>
            </a:pPr>
            <a:endParaRPr lang="es-ES_tradnl" sz="18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VI    Clínica autonómica</a:t>
            </a:r>
          </a:p>
          <a:p>
            <a:pPr>
              <a:buClr>
                <a:schemeClr val="tx1"/>
              </a:buClr>
              <a:buFont typeface="Comic Sans MS" pitchFamily="66" charset="0"/>
              <a:buNone/>
              <a:defRPr/>
            </a:pPr>
            <a:endParaRPr lang="es-ES_tradnl" sz="9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30057" name="Text Box 9"/>
          <p:cNvSpPr txBox="1">
            <a:spLocks noChangeArrowheads="1"/>
          </p:cNvSpPr>
          <p:nvPr/>
        </p:nvSpPr>
        <p:spPr bwMode="auto">
          <a:xfrm>
            <a:off x="6588125" y="1773238"/>
            <a:ext cx="1230313" cy="669925"/>
          </a:xfrm>
          <a:prstGeom prst="rect">
            <a:avLst/>
          </a:prstGeom>
          <a:solidFill>
            <a:srgbClr val="A3FBAB"/>
          </a:solidFill>
          <a:ln w="28575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360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SNA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21" name="Text Box 9"/>
          <p:cNvSpPr txBox="1">
            <a:spLocks noChangeArrowheads="1"/>
          </p:cNvSpPr>
          <p:nvPr/>
        </p:nvSpPr>
        <p:spPr bwMode="auto">
          <a:xfrm>
            <a:off x="573508" y="1598593"/>
            <a:ext cx="2342308" cy="954107"/>
          </a:xfrm>
          <a:prstGeom prst="rect">
            <a:avLst/>
          </a:prstGeom>
          <a:solidFill>
            <a:srgbClr val="F2E6A0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>
                <a:solidFill>
                  <a:schemeClr val="accent2"/>
                </a:solidFill>
              </a:rPr>
              <a:t>Corazón</a:t>
            </a:r>
          </a:p>
          <a:p>
            <a:pPr>
              <a:defRPr/>
            </a:pPr>
            <a:r>
              <a:rPr lang="es-ES_tradnl" sz="2800" b="1">
                <a:solidFill>
                  <a:schemeClr val="accent2"/>
                </a:solidFill>
              </a:rPr>
              <a:t>Marcapasos </a:t>
            </a:r>
          </a:p>
        </p:txBody>
      </p:sp>
      <p:sp>
        <p:nvSpPr>
          <p:cNvPr id="294950" name="Line 38"/>
          <p:cNvSpPr>
            <a:spLocks noChangeShapeType="1"/>
          </p:cNvSpPr>
          <p:nvPr/>
        </p:nvSpPr>
        <p:spPr bwMode="auto">
          <a:xfrm>
            <a:off x="4572000" y="1676400"/>
            <a:ext cx="0" cy="3852863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94951" name="Text Box 39"/>
          <p:cNvSpPr txBox="1">
            <a:spLocks noChangeArrowheads="1"/>
          </p:cNvSpPr>
          <p:nvPr/>
        </p:nvSpPr>
        <p:spPr bwMode="auto">
          <a:xfrm>
            <a:off x="4186238" y="1052513"/>
            <a:ext cx="869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294952" name="Text Box 40"/>
          <p:cNvSpPr txBox="1">
            <a:spLocks noChangeArrowheads="1"/>
          </p:cNvSpPr>
          <p:nvPr/>
        </p:nvSpPr>
        <p:spPr bwMode="auto">
          <a:xfrm>
            <a:off x="3779838" y="2036763"/>
            <a:ext cx="1671637" cy="4619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RM</a:t>
            </a:r>
            <a:r>
              <a:rPr lang="es-ES_tradnl" sz="24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2</a:t>
            </a:r>
            <a:r>
              <a:rPr lang="es-ES_tradnl" sz="24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– </a:t>
            </a:r>
            <a:r>
              <a:rPr lang="es-ES_tradnl" sz="24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PGi</a:t>
            </a: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294953" name="Text Box 41"/>
          <p:cNvSpPr txBox="1">
            <a:spLocks noChangeArrowheads="1"/>
          </p:cNvSpPr>
          <p:nvPr/>
        </p:nvSpPr>
        <p:spPr bwMode="auto">
          <a:xfrm>
            <a:off x="4149725" y="2552700"/>
            <a:ext cx="782638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Gi </a:t>
            </a: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</a:rPr>
              <a:t>bg</a:t>
            </a:r>
          </a:p>
        </p:txBody>
      </p:sp>
      <p:sp>
        <p:nvSpPr>
          <p:cNvPr id="294954" name="Text Box 42"/>
          <p:cNvSpPr txBox="1">
            <a:spLocks noChangeArrowheads="1"/>
          </p:cNvSpPr>
          <p:nvPr/>
        </p:nvSpPr>
        <p:spPr bwMode="auto">
          <a:xfrm>
            <a:off x="3491880" y="3144838"/>
            <a:ext cx="2162772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Abre canales K</a:t>
            </a:r>
            <a:r>
              <a:rPr lang="es-ES_tradnl" sz="2000" b="1" baseline="300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</a:p>
        </p:txBody>
      </p:sp>
      <p:sp>
        <p:nvSpPr>
          <p:cNvPr id="294955" name="Text Box 43"/>
          <p:cNvSpPr txBox="1">
            <a:spLocks noChangeArrowheads="1"/>
          </p:cNvSpPr>
          <p:nvPr/>
        </p:nvSpPr>
        <p:spPr bwMode="auto">
          <a:xfrm>
            <a:off x="4106863" y="3656013"/>
            <a:ext cx="928687" cy="366712"/>
          </a:xfrm>
          <a:prstGeom prst="rect">
            <a:avLst/>
          </a:prstGeom>
          <a:solidFill>
            <a:srgbClr val="DAE9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Sale K</a:t>
            </a:r>
            <a:r>
              <a:rPr lang="es-ES_tradnl" sz="18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</p:txBody>
      </p:sp>
      <p:sp>
        <p:nvSpPr>
          <p:cNvPr id="294957" name="Text Box 45"/>
          <p:cNvSpPr txBox="1">
            <a:spLocks noChangeArrowheads="1"/>
          </p:cNvSpPr>
          <p:nvPr/>
        </p:nvSpPr>
        <p:spPr bwMode="auto">
          <a:xfrm>
            <a:off x="3018408" y="5600699"/>
            <a:ext cx="3147015" cy="584775"/>
          </a:xfrm>
          <a:prstGeom prst="rect">
            <a:avLst/>
          </a:prstGeom>
          <a:solidFill>
            <a:srgbClr val="B7CF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BRADICARDIA</a:t>
            </a:r>
          </a:p>
        </p:txBody>
      </p:sp>
      <p:sp>
        <p:nvSpPr>
          <p:cNvPr id="294962" name="Text Box 50"/>
          <p:cNvSpPr txBox="1">
            <a:spLocks noChangeArrowheads="1"/>
          </p:cNvSpPr>
          <p:nvPr/>
        </p:nvSpPr>
        <p:spPr bwMode="auto">
          <a:xfrm>
            <a:off x="3552825" y="4160838"/>
            <a:ext cx="2036763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Hiperpolarización</a:t>
            </a:r>
            <a:endParaRPr lang="es-ES_tradnl" sz="1800" baseline="30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4964" name="Text Box 52"/>
          <p:cNvSpPr txBox="1">
            <a:spLocks noChangeArrowheads="1"/>
          </p:cNvSpPr>
          <p:nvPr/>
        </p:nvSpPr>
        <p:spPr bwMode="auto">
          <a:xfrm>
            <a:off x="2915816" y="4705475"/>
            <a:ext cx="3558988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Frecuencia potenciales acción</a:t>
            </a:r>
            <a:endParaRPr lang="es-ES_tradnl" sz="1800" baseline="30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4965" name="Line 53"/>
          <p:cNvSpPr>
            <a:spLocks noChangeShapeType="1"/>
          </p:cNvSpPr>
          <p:nvPr/>
        </p:nvSpPr>
        <p:spPr bwMode="auto">
          <a:xfrm flipV="1">
            <a:off x="3032494" y="4724821"/>
            <a:ext cx="0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94966" name="Text Box 54"/>
          <p:cNvSpPr txBox="1">
            <a:spLocks noChangeArrowheads="1"/>
          </p:cNvSpPr>
          <p:nvPr/>
        </p:nvSpPr>
        <p:spPr bwMode="auto">
          <a:xfrm>
            <a:off x="6474804" y="464571"/>
            <a:ext cx="2159000" cy="850900"/>
          </a:xfrm>
          <a:prstGeom prst="rect">
            <a:avLst/>
          </a:prstGeom>
          <a:solidFill>
            <a:srgbClr val="C8E1F8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chemeClr val="accent2"/>
                </a:solidFill>
              </a:rPr>
              <a:t>Transmisión</a:t>
            </a:r>
          </a:p>
          <a:p>
            <a:pPr algn="l">
              <a:defRPr/>
            </a:pPr>
            <a:r>
              <a:rPr lang="es-ES_tradnl" sz="2400">
                <a:solidFill>
                  <a:schemeClr val="accent2"/>
                </a:solidFill>
              </a:rPr>
              <a:t>Parasimpática</a:t>
            </a:r>
          </a:p>
        </p:txBody>
      </p:sp>
      <p:sp>
        <p:nvSpPr>
          <p:cNvPr id="294968" name="Text Box 56"/>
          <p:cNvSpPr txBox="1">
            <a:spLocks noChangeArrowheads="1"/>
          </p:cNvSpPr>
          <p:nvPr/>
        </p:nvSpPr>
        <p:spPr bwMode="auto">
          <a:xfrm>
            <a:off x="967926" y="1016540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94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94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957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NT7 PH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47" t="1689" r="873" b="8009"/>
          <a:stretch>
            <a:fillRect/>
          </a:stretch>
        </p:blipFill>
        <p:spPr bwMode="auto">
          <a:xfrm>
            <a:off x="2482850" y="404813"/>
            <a:ext cx="4537075" cy="61928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8836" name="Rectangle 4"/>
          <p:cNvSpPr>
            <a:spLocks noChangeArrowheads="1"/>
          </p:cNvSpPr>
          <p:nvPr/>
        </p:nvSpPr>
        <p:spPr bwMode="auto">
          <a:xfrm>
            <a:off x="4376738" y="3286125"/>
            <a:ext cx="2016125" cy="93662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 sz="1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8837" name="Rectangle 5"/>
          <p:cNvSpPr>
            <a:spLocks noChangeArrowheads="1"/>
          </p:cNvSpPr>
          <p:nvPr/>
        </p:nvSpPr>
        <p:spPr bwMode="auto">
          <a:xfrm>
            <a:off x="3513138" y="909638"/>
            <a:ext cx="1295400" cy="431800"/>
          </a:xfrm>
          <a:prstGeom prst="rect">
            <a:avLst/>
          </a:prstGeom>
          <a:solidFill>
            <a:srgbClr val="D0B2A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8838" name="Text Box 6"/>
          <p:cNvSpPr txBox="1">
            <a:spLocks noChangeArrowheads="1"/>
          </p:cNvSpPr>
          <p:nvPr/>
        </p:nvSpPr>
        <p:spPr bwMode="auto">
          <a:xfrm>
            <a:off x="3635375" y="692150"/>
            <a:ext cx="1012825" cy="64135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 </a:t>
            </a:r>
          </a:p>
          <a:p>
            <a:pPr>
              <a:defRPr/>
            </a:pPr>
            <a:r>
              <a:rPr lang="es-ES_tradnl" sz="18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inhibida</a:t>
            </a:r>
          </a:p>
        </p:txBody>
      </p:sp>
      <p:sp>
        <p:nvSpPr>
          <p:cNvPr id="248839" name="Text Box 7"/>
          <p:cNvSpPr txBox="1">
            <a:spLocks noChangeArrowheads="1"/>
          </p:cNvSpPr>
          <p:nvPr/>
        </p:nvSpPr>
        <p:spPr bwMode="auto">
          <a:xfrm>
            <a:off x="6176963" y="1054100"/>
            <a:ext cx="771525" cy="4572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ACh</a:t>
            </a:r>
          </a:p>
        </p:txBody>
      </p:sp>
      <p:sp>
        <p:nvSpPr>
          <p:cNvPr id="248840" name="Text Box 8"/>
          <p:cNvSpPr txBox="1">
            <a:spLocks noChangeArrowheads="1"/>
          </p:cNvSpPr>
          <p:nvPr/>
        </p:nvSpPr>
        <p:spPr bwMode="auto">
          <a:xfrm>
            <a:off x="5529263" y="1557338"/>
            <a:ext cx="525462" cy="366712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800" b="1">
                <a:solidFill>
                  <a:srgbClr val="0000CC"/>
                </a:solidFill>
                <a:effectLst/>
              </a:rPr>
              <a:t>M2</a:t>
            </a:r>
          </a:p>
        </p:txBody>
      </p:sp>
      <p:sp>
        <p:nvSpPr>
          <p:cNvPr id="248844" name="Text Box 12"/>
          <p:cNvSpPr txBox="1">
            <a:spLocks noChangeArrowheads="1"/>
          </p:cNvSpPr>
          <p:nvPr/>
        </p:nvSpPr>
        <p:spPr bwMode="auto">
          <a:xfrm>
            <a:off x="7092950" y="355600"/>
            <a:ext cx="1535113" cy="974725"/>
          </a:xfrm>
          <a:prstGeom prst="rect">
            <a:avLst/>
          </a:prstGeom>
          <a:solidFill>
            <a:srgbClr val="F2E6A0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solidFill>
                  <a:schemeClr val="accent2"/>
                </a:solidFill>
              </a:rPr>
              <a:t>Corazón</a:t>
            </a:r>
          </a:p>
          <a:p>
            <a:pPr algn="l">
              <a:defRPr/>
            </a:pPr>
            <a:r>
              <a:rPr lang="es-ES_tradnl" sz="2800" b="1">
                <a:solidFill>
                  <a:schemeClr val="accent2"/>
                </a:solidFill>
              </a:rPr>
              <a:t>Músculo</a:t>
            </a:r>
          </a:p>
        </p:txBody>
      </p:sp>
      <p:sp>
        <p:nvSpPr>
          <p:cNvPr id="248845" name="Text Box 13"/>
          <p:cNvSpPr txBox="1">
            <a:spLocks noChangeArrowheads="1"/>
          </p:cNvSpPr>
          <p:nvPr/>
        </p:nvSpPr>
        <p:spPr bwMode="auto">
          <a:xfrm>
            <a:off x="495479" y="1689965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8846" name="Line 14"/>
          <p:cNvSpPr>
            <a:spLocks noChangeShapeType="1"/>
          </p:cNvSpPr>
          <p:nvPr/>
        </p:nvSpPr>
        <p:spPr bwMode="auto">
          <a:xfrm>
            <a:off x="3203575" y="2422525"/>
            <a:ext cx="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8847" name="Text Box 15"/>
          <p:cNvSpPr txBox="1">
            <a:spLocks noChangeArrowheads="1"/>
          </p:cNvSpPr>
          <p:nvPr/>
        </p:nvSpPr>
        <p:spPr bwMode="auto">
          <a:xfrm>
            <a:off x="3203575" y="2470150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AMPc</a:t>
            </a:r>
          </a:p>
        </p:txBody>
      </p:sp>
      <p:sp>
        <p:nvSpPr>
          <p:cNvPr id="248848" name="Line 16"/>
          <p:cNvSpPr>
            <a:spLocks noChangeShapeType="1"/>
          </p:cNvSpPr>
          <p:nvPr/>
        </p:nvSpPr>
        <p:spPr bwMode="auto">
          <a:xfrm>
            <a:off x="4283075" y="3141663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8850" name="Text Box 18"/>
          <p:cNvSpPr txBox="1">
            <a:spLocks noChangeArrowheads="1"/>
          </p:cNvSpPr>
          <p:nvPr/>
        </p:nvSpPr>
        <p:spPr bwMode="auto">
          <a:xfrm>
            <a:off x="4356100" y="3189288"/>
            <a:ext cx="6127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PKA</a:t>
            </a:r>
          </a:p>
        </p:txBody>
      </p:sp>
      <p:sp>
        <p:nvSpPr>
          <p:cNvPr id="248851" name="Line 19"/>
          <p:cNvSpPr>
            <a:spLocks noChangeShapeType="1"/>
          </p:cNvSpPr>
          <p:nvPr/>
        </p:nvSpPr>
        <p:spPr bwMode="auto">
          <a:xfrm>
            <a:off x="4283075" y="3862388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8852" name="Text Box 20"/>
          <p:cNvSpPr txBox="1">
            <a:spLocks noChangeArrowheads="1"/>
          </p:cNvSpPr>
          <p:nvPr/>
        </p:nvSpPr>
        <p:spPr bwMode="auto">
          <a:xfrm>
            <a:off x="4338638" y="3797300"/>
            <a:ext cx="24844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Act. Canales Ca</a:t>
            </a:r>
            <a:r>
              <a:rPr lang="en-US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  <a:p>
            <a:pPr algn="l">
              <a:defRPr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voltaje depend. tipo L</a:t>
            </a:r>
          </a:p>
        </p:txBody>
      </p:sp>
      <p:sp>
        <p:nvSpPr>
          <p:cNvPr id="248854" name="Text Box 22"/>
          <p:cNvSpPr txBox="1">
            <a:spLocks noChangeArrowheads="1"/>
          </p:cNvSpPr>
          <p:nvPr/>
        </p:nvSpPr>
        <p:spPr bwMode="auto">
          <a:xfrm>
            <a:off x="4356100" y="4629150"/>
            <a:ext cx="16986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</a:t>
            </a:r>
          </a:p>
          <a:p>
            <a:pPr algn="l">
              <a:defRPr/>
            </a:pPr>
            <a:r>
              <a:rPr lang="es-ES"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cardiaca</a:t>
            </a:r>
          </a:p>
        </p:txBody>
      </p:sp>
      <p:sp>
        <p:nvSpPr>
          <p:cNvPr id="248855" name="Rectangle 23"/>
          <p:cNvSpPr>
            <a:spLocks noChangeArrowheads="1"/>
          </p:cNvSpPr>
          <p:nvPr/>
        </p:nvSpPr>
        <p:spPr bwMode="auto">
          <a:xfrm>
            <a:off x="2482850" y="4365625"/>
            <a:ext cx="1873250" cy="1223963"/>
          </a:xfrm>
          <a:prstGeom prst="rect">
            <a:avLst/>
          </a:prstGeom>
          <a:solidFill>
            <a:srgbClr val="E4DF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8856" name="Rectangle 24"/>
          <p:cNvSpPr>
            <a:spLocks noChangeArrowheads="1"/>
          </p:cNvSpPr>
          <p:nvPr/>
        </p:nvSpPr>
        <p:spPr bwMode="auto">
          <a:xfrm>
            <a:off x="3132138" y="5589588"/>
            <a:ext cx="1295400" cy="576262"/>
          </a:xfrm>
          <a:prstGeom prst="rect">
            <a:avLst/>
          </a:prstGeom>
          <a:solidFill>
            <a:srgbClr val="E4DF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48857" name="Text Box 25"/>
          <p:cNvSpPr txBox="1">
            <a:spLocks noChangeArrowheads="1"/>
          </p:cNvSpPr>
          <p:nvPr/>
        </p:nvSpPr>
        <p:spPr bwMode="auto">
          <a:xfrm>
            <a:off x="2916238" y="5876925"/>
            <a:ext cx="16684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Filamentos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actina miosina</a:t>
            </a:r>
          </a:p>
        </p:txBody>
      </p:sp>
      <p:sp>
        <p:nvSpPr>
          <p:cNvPr id="248841" name="Text Box 9"/>
          <p:cNvSpPr txBox="1">
            <a:spLocks noChangeArrowheads="1"/>
          </p:cNvSpPr>
          <p:nvPr/>
        </p:nvSpPr>
        <p:spPr bwMode="auto">
          <a:xfrm>
            <a:off x="539750" y="2997200"/>
            <a:ext cx="2808288" cy="2803525"/>
          </a:xfrm>
          <a:prstGeom prst="rect">
            <a:avLst/>
          </a:prstGeom>
          <a:solidFill>
            <a:srgbClr val="EAEAEA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800" dirty="0"/>
              <a:t>Receptor M2 acoplado </a:t>
            </a:r>
          </a:p>
          <a:p>
            <a:pPr algn="l">
              <a:defRPr/>
            </a:pPr>
            <a:r>
              <a:rPr lang="es-ES_tradnl" sz="1800" dirty="0"/>
              <a:t>a proteína Gi</a:t>
            </a: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Disminuye  </a:t>
            </a:r>
            <a:r>
              <a:rPr lang="es-ES_tradnl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AMPc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Disminuye </a:t>
            </a:r>
            <a:r>
              <a:rPr lang="es-ES_tradnl" sz="1800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Fosforilación</a:t>
            </a:r>
            <a:endParaRPr lang="es-ES_tradnl" sz="1800" dirty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Canales Ca</a:t>
            </a:r>
            <a:r>
              <a:rPr lang="es-ES_tradnl" sz="1800" baseline="300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++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Disminuye entrada Ca</a:t>
            </a:r>
            <a:r>
              <a:rPr lang="es-ES_tradnl" sz="180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</a:p>
          <a:p>
            <a:pPr algn="l">
              <a:defRPr/>
            </a:pPr>
            <a:endParaRPr lang="es-ES_tradnl" sz="10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defRPr/>
            </a:pPr>
            <a:r>
              <a:rPr lang="es-ES_tradnl" sz="24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Disminuye </a:t>
            </a:r>
          </a:p>
          <a:p>
            <a:pPr algn="l">
              <a:defRPr/>
            </a:pPr>
            <a:r>
              <a:rPr lang="es-ES_tradnl" sz="24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contracción</a:t>
            </a:r>
          </a:p>
        </p:txBody>
      </p:sp>
      <p:sp>
        <p:nvSpPr>
          <p:cNvPr id="248853" name="Line 21"/>
          <p:cNvSpPr>
            <a:spLocks noChangeShapeType="1"/>
          </p:cNvSpPr>
          <p:nvPr/>
        </p:nvSpPr>
        <p:spPr bwMode="auto">
          <a:xfrm>
            <a:off x="4284663" y="4652963"/>
            <a:ext cx="0" cy="576262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8860" name="Text Box 28"/>
          <p:cNvSpPr txBox="1">
            <a:spLocks noChangeArrowheads="1"/>
          </p:cNvSpPr>
          <p:nvPr/>
        </p:nvSpPr>
        <p:spPr bwMode="auto">
          <a:xfrm>
            <a:off x="395288" y="1125538"/>
            <a:ext cx="1279525" cy="547687"/>
          </a:xfrm>
          <a:prstGeom prst="rect">
            <a:avLst/>
          </a:prstGeom>
          <a:solidFill>
            <a:srgbClr val="D6E9FA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R. M2</a:t>
            </a:r>
          </a:p>
        </p:txBody>
      </p:sp>
      <p:sp>
        <p:nvSpPr>
          <p:cNvPr id="248861" name="Text Box 29"/>
          <p:cNvSpPr txBox="1">
            <a:spLocks noChangeArrowheads="1"/>
          </p:cNvSpPr>
          <p:nvPr/>
        </p:nvSpPr>
        <p:spPr bwMode="auto">
          <a:xfrm>
            <a:off x="395288" y="404813"/>
            <a:ext cx="1751012" cy="609600"/>
          </a:xfrm>
          <a:prstGeom prst="rect">
            <a:avLst/>
          </a:prstGeom>
          <a:solidFill>
            <a:srgbClr val="D6E9FA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R. Muscarínicos</a:t>
            </a:r>
          </a:p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Metabotrópicos</a:t>
            </a:r>
          </a:p>
        </p:txBody>
      </p:sp>
      <p:sp>
        <p:nvSpPr>
          <p:cNvPr id="248862" name="Text Box 30"/>
          <p:cNvSpPr txBox="1">
            <a:spLocks noChangeArrowheads="1"/>
          </p:cNvSpPr>
          <p:nvPr/>
        </p:nvSpPr>
        <p:spPr bwMode="auto">
          <a:xfrm>
            <a:off x="7164388" y="5734050"/>
            <a:ext cx="1595309" cy="400110"/>
          </a:xfrm>
          <a:prstGeom prst="rect">
            <a:avLst/>
          </a:prstGeom>
          <a:solidFill>
            <a:srgbClr val="E4F1FC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Atropina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</p:txBody>
      </p:sp>
      <p:sp>
        <p:nvSpPr>
          <p:cNvPr id="248863" name="Oval 31"/>
          <p:cNvSpPr>
            <a:spLocks noChangeArrowheads="1"/>
          </p:cNvSpPr>
          <p:nvPr/>
        </p:nvSpPr>
        <p:spPr bwMode="auto">
          <a:xfrm>
            <a:off x="4141786" y="1700213"/>
            <a:ext cx="862013" cy="792162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-32" y="6555468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48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48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488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48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38" grpId="0" animBg="1"/>
      <p:bldP spid="248840" grpId="0" animBg="1"/>
      <p:bldP spid="248844" grpId="0" animBg="1"/>
      <p:bldP spid="248847" grpId="0"/>
      <p:bldP spid="248850" grpId="0"/>
      <p:bldP spid="248852" grpId="0"/>
      <p:bldP spid="248854" grpId="0"/>
      <p:bldP spid="248841" grpId="0" animBg="1"/>
      <p:bldP spid="248862" grpId="0" animBg="1"/>
      <p:bldP spid="248863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45" name="Text Box 9"/>
          <p:cNvSpPr txBox="1">
            <a:spLocks noChangeArrowheads="1"/>
          </p:cNvSpPr>
          <p:nvPr/>
        </p:nvSpPr>
        <p:spPr bwMode="auto">
          <a:xfrm>
            <a:off x="1020663" y="1754187"/>
            <a:ext cx="1535113" cy="974725"/>
          </a:xfrm>
          <a:prstGeom prst="rect">
            <a:avLst/>
          </a:prstGeom>
          <a:solidFill>
            <a:srgbClr val="F2E6A0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solidFill>
                  <a:schemeClr val="accent2"/>
                </a:solidFill>
              </a:rPr>
              <a:t>Corazón</a:t>
            </a:r>
          </a:p>
          <a:p>
            <a:pPr algn="l">
              <a:defRPr/>
            </a:pPr>
            <a:r>
              <a:rPr lang="es-ES_tradnl" sz="2800" b="1">
                <a:solidFill>
                  <a:schemeClr val="accent2"/>
                </a:solidFill>
              </a:rPr>
              <a:t>Músculo</a:t>
            </a:r>
          </a:p>
        </p:txBody>
      </p:sp>
      <p:sp>
        <p:nvSpPr>
          <p:cNvPr id="295946" name="Text Box 10"/>
          <p:cNvSpPr txBox="1">
            <a:spLocks noChangeArrowheads="1"/>
          </p:cNvSpPr>
          <p:nvPr/>
        </p:nvSpPr>
        <p:spPr bwMode="auto">
          <a:xfrm>
            <a:off x="1075062" y="1143248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5961" name="Line 25"/>
          <p:cNvSpPr>
            <a:spLocks noChangeShapeType="1"/>
          </p:cNvSpPr>
          <p:nvPr/>
        </p:nvSpPr>
        <p:spPr bwMode="auto">
          <a:xfrm>
            <a:off x="4572000" y="1787526"/>
            <a:ext cx="0" cy="3335338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95962" name="Text Box 26"/>
          <p:cNvSpPr txBox="1">
            <a:spLocks noChangeArrowheads="1"/>
          </p:cNvSpPr>
          <p:nvPr/>
        </p:nvSpPr>
        <p:spPr bwMode="auto">
          <a:xfrm>
            <a:off x="4137025" y="1268413"/>
            <a:ext cx="869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295963" name="Text Box 27"/>
          <p:cNvSpPr txBox="1">
            <a:spLocks noChangeArrowheads="1"/>
          </p:cNvSpPr>
          <p:nvPr/>
        </p:nvSpPr>
        <p:spPr bwMode="auto">
          <a:xfrm>
            <a:off x="3698875" y="2241550"/>
            <a:ext cx="1986441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RM</a:t>
            </a: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2</a:t>
            </a:r>
            <a:r>
              <a:rPr lang="es-ES_tradnl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– </a:t>
            </a:r>
            <a:r>
              <a:rPr lang="es-ES_tradnl" sz="20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PGi</a:t>
            </a: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- AC</a:t>
            </a:r>
          </a:p>
        </p:txBody>
      </p:sp>
      <p:sp>
        <p:nvSpPr>
          <p:cNvPr id="295964" name="Text Box 28"/>
          <p:cNvSpPr txBox="1">
            <a:spLocks noChangeArrowheads="1"/>
          </p:cNvSpPr>
          <p:nvPr/>
        </p:nvSpPr>
        <p:spPr bwMode="auto">
          <a:xfrm>
            <a:off x="4208463" y="2817813"/>
            <a:ext cx="864339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8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AMPc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5965" name="Text Box 29"/>
          <p:cNvSpPr txBox="1">
            <a:spLocks noChangeArrowheads="1"/>
          </p:cNvSpPr>
          <p:nvPr/>
        </p:nvSpPr>
        <p:spPr bwMode="auto">
          <a:xfrm>
            <a:off x="4287838" y="3322638"/>
            <a:ext cx="683200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PKA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5966" name="Text Box 30"/>
          <p:cNvSpPr txBox="1">
            <a:spLocks noChangeArrowheads="1"/>
          </p:cNvSpPr>
          <p:nvPr/>
        </p:nvSpPr>
        <p:spPr bwMode="auto">
          <a:xfrm>
            <a:off x="2555776" y="3872367"/>
            <a:ext cx="4116833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dirty="0" smtClean="0">
                <a:solidFill>
                  <a:srgbClr val="0000CC"/>
                </a:solidFill>
              </a:rPr>
              <a:t>  </a:t>
            </a:r>
            <a:r>
              <a:rPr lang="es-ES_tradnl" sz="2000" dirty="0" err="1" smtClean="0">
                <a:solidFill>
                  <a:srgbClr val="0000CC"/>
                </a:solidFill>
              </a:rPr>
              <a:t>Fosforilación</a:t>
            </a:r>
            <a:r>
              <a:rPr lang="es-ES_tradnl" sz="2000" dirty="0" smtClean="0">
                <a:solidFill>
                  <a:srgbClr val="0000CC"/>
                </a:solidFill>
              </a:rPr>
              <a:t> </a:t>
            </a:r>
            <a:r>
              <a:rPr lang="es-ES_tradnl" sz="2000" dirty="0">
                <a:solidFill>
                  <a:srgbClr val="0000CC"/>
                </a:solidFill>
              </a:rPr>
              <a:t>canales Ca</a:t>
            </a:r>
            <a:r>
              <a:rPr lang="es-ES_tradnl" sz="2000" baseline="30000" dirty="0">
                <a:solidFill>
                  <a:srgbClr val="0000CC"/>
                </a:solidFill>
              </a:rPr>
              <a:t>++</a:t>
            </a:r>
            <a:r>
              <a:rPr lang="es-ES_tradnl" sz="2000" dirty="0">
                <a:solidFill>
                  <a:srgbClr val="0000CC"/>
                </a:solidFill>
              </a:rPr>
              <a:t> tipo L</a:t>
            </a:r>
          </a:p>
        </p:txBody>
      </p:sp>
      <p:sp>
        <p:nvSpPr>
          <p:cNvPr id="295967" name="Text Box 31"/>
          <p:cNvSpPr txBox="1">
            <a:spLocks noChangeArrowheads="1"/>
          </p:cNvSpPr>
          <p:nvPr/>
        </p:nvSpPr>
        <p:spPr bwMode="auto">
          <a:xfrm>
            <a:off x="4139952" y="4411960"/>
            <a:ext cx="1087157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Ca</a:t>
            </a:r>
            <a:r>
              <a:rPr lang="es-ES_tradnl" sz="240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i</a:t>
            </a:r>
          </a:p>
        </p:txBody>
      </p:sp>
      <p:sp>
        <p:nvSpPr>
          <p:cNvPr id="295968" name="Text Box 32"/>
          <p:cNvSpPr txBox="1">
            <a:spLocks noChangeArrowheads="1"/>
          </p:cNvSpPr>
          <p:nvPr/>
        </p:nvSpPr>
        <p:spPr bwMode="auto">
          <a:xfrm>
            <a:off x="1619672" y="5229225"/>
            <a:ext cx="5873724" cy="523220"/>
          </a:xfrm>
          <a:prstGeom prst="rect">
            <a:avLst/>
          </a:prstGeom>
          <a:solidFill>
            <a:srgbClr val="9BB3F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 dirty="0">
                <a:solidFill>
                  <a:srgbClr val="0000CC"/>
                </a:solidFill>
              </a:rPr>
              <a:t>DISMINUCIÓN CONTRACCIÓN</a:t>
            </a:r>
          </a:p>
        </p:txBody>
      </p:sp>
      <p:sp>
        <p:nvSpPr>
          <p:cNvPr id="295969" name="Line 33"/>
          <p:cNvSpPr>
            <a:spLocks noChangeShapeType="1"/>
          </p:cNvSpPr>
          <p:nvPr/>
        </p:nvSpPr>
        <p:spPr bwMode="auto">
          <a:xfrm flipV="1">
            <a:off x="4283968" y="2817813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95970" name="Line 34"/>
          <p:cNvSpPr>
            <a:spLocks noChangeShapeType="1"/>
          </p:cNvSpPr>
          <p:nvPr/>
        </p:nvSpPr>
        <p:spPr bwMode="auto">
          <a:xfrm flipV="1">
            <a:off x="4355976" y="3322638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95971" name="Line 35"/>
          <p:cNvSpPr>
            <a:spLocks noChangeShapeType="1"/>
          </p:cNvSpPr>
          <p:nvPr/>
        </p:nvSpPr>
        <p:spPr bwMode="auto">
          <a:xfrm flipV="1">
            <a:off x="2699792" y="3894961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95972" name="Line 36"/>
          <p:cNvSpPr>
            <a:spLocks noChangeShapeType="1"/>
          </p:cNvSpPr>
          <p:nvPr/>
        </p:nvSpPr>
        <p:spPr bwMode="auto">
          <a:xfrm flipV="1">
            <a:off x="4283968" y="4508797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95973" name="Text Box 37"/>
          <p:cNvSpPr txBox="1">
            <a:spLocks noChangeArrowheads="1"/>
          </p:cNvSpPr>
          <p:nvPr/>
        </p:nvSpPr>
        <p:spPr bwMode="auto">
          <a:xfrm>
            <a:off x="6413896" y="420688"/>
            <a:ext cx="2159000" cy="850900"/>
          </a:xfrm>
          <a:prstGeom prst="rect">
            <a:avLst/>
          </a:prstGeom>
          <a:solidFill>
            <a:srgbClr val="C8E1F8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chemeClr val="accent2"/>
                </a:solidFill>
              </a:rPr>
              <a:t>Transmisión</a:t>
            </a:r>
          </a:p>
          <a:p>
            <a:pPr algn="l">
              <a:defRPr/>
            </a:pPr>
            <a:r>
              <a:rPr lang="es-ES_tradnl" sz="2400">
                <a:solidFill>
                  <a:schemeClr val="accent2"/>
                </a:solidFill>
              </a:rPr>
              <a:t>Parasimpática</a:t>
            </a: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95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95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68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NT8 PH"/>
          <p:cNvPicPr>
            <a:picLocks noChangeAspect="1" noChangeArrowheads="1"/>
          </p:cNvPicPr>
          <p:nvPr/>
        </p:nvPicPr>
        <p:blipFill>
          <a:blip r:embed="rId2">
            <a:lum bright="-30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82"/>
          <a:stretch>
            <a:fillRect/>
          </a:stretch>
        </p:blipFill>
        <p:spPr bwMode="auto">
          <a:xfrm>
            <a:off x="827584" y="268288"/>
            <a:ext cx="7812087" cy="613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4980" name="Text Box 4"/>
          <p:cNvSpPr txBox="1">
            <a:spLocks noChangeArrowheads="1"/>
          </p:cNvSpPr>
          <p:nvPr/>
        </p:nvSpPr>
        <p:spPr bwMode="auto">
          <a:xfrm>
            <a:off x="1644650" y="1844675"/>
            <a:ext cx="771525" cy="457200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ACh</a:t>
            </a:r>
          </a:p>
        </p:txBody>
      </p:sp>
      <p:sp>
        <p:nvSpPr>
          <p:cNvPr id="254981" name="Text Box 5"/>
          <p:cNvSpPr txBox="1">
            <a:spLocks noChangeArrowheads="1"/>
          </p:cNvSpPr>
          <p:nvPr/>
        </p:nvSpPr>
        <p:spPr bwMode="auto">
          <a:xfrm rot="-2731781">
            <a:off x="2463929" y="1561554"/>
            <a:ext cx="525463" cy="366713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M3</a:t>
            </a:r>
          </a:p>
        </p:txBody>
      </p:sp>
      <p:sp>
        <p:nvSpPr>
          <p:cNvPr id="254982" name="Oval 6"/>
          <p:cNvSpPr>
            <a:spLocks noChangeArrowheads="1"/>
          </p:cNvSpPr>
          <p:nvPr/>
        </p:nvSpPr>
        <p:spPr bwMode="auto">
          <a:xfrm>
            <a:off x="2416175" y="3932858"/>
            <a:ext cx="714822" cy="576262"/>
          </a:xfrm>
          <a:prstGeom prst="ellips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54983" name="Oval 7"/>
          <p:cNvSpPr>
            <a:spLocks noChangeArrowheads="1"/>
          </p:cNvSpPr>
          <p:nvPr/>
        </p:nvSpPr>
        <p:spPr bwMode="auto">
          <a:xfrm>
            <a:off x="3851722" y="4580185"/>
            <a:ext cx="576262" cy="576263"/>
          </a:xfrm>
          <a:prstGeom prst="ellips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54984" name="Text Box 8"/>
          <p:cNvSpPr txBox="1">
            <a:spLocks noChangeArrowheads="1"/>
          </p:cNvSpPr>
          <p:nvPr/>
        </p:nvSpPr>
        <p:spPr bwMode="auto">
          <a:xfrm>
            <a:off x="7380288" y="3754438"/>
            <a:ext cx="1651000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Exocitosis</a:t>
            </a:r>
            <a:endParaRPr lang="es-ES_tradnl" sz="2400" b="1" dirty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4985" name="Text Box 9"/>
          <p:cNvSpPr txBox="1">
            <a:spLocks noChangeArrowheads="1"/>
          </p:cNvSpPr>
          <p:nvPr/>
        </p:nvSpPr>
        <p:spPr bwMode="auto">
          <a:xfrm>
            <a:off x="4356100" y="620713"/>
            <a:ext cx="1497013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Sistema PLC</a:t>
            </a:r>
          </a:p>
        </p:txBody>
      </p:sp>
      <p:sp>
        <p:nvSpPr>
          <p:cNvPr id="254987" name="Text Box 11"/>
          <p:cNvSpPr txBox="1">
            <a:spLocks noChangeArrowheads="1"/>
          </p:cNvSpPr>
          <p:nvPr/>
        </p:nvSpPr>
        <p:spPr bwMode="auto">
          <a:xfrm>
            <a:off x="329490" y="881285"/>
            <a:ext cx="1279525" cy="547688"/>
          </a:xfrm>
          <a:prstGeom prst="rect">
            <a:avLst/>
          </a:prstGeom>
          <a:solidFill>
            <a:srgbClr val="D6E9FA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R. M3</a:t>
            </a:r>
          </a:p>
        </p:txBody>
      </p:sp>
      <p:sp>
        <p:nvSpPr>
          <p:cNvPr id="254988" name="Text Box 12"/>
          <p:cNvSpPr txBox="1">
            <a:spLocks noChangeArrowheads="1"/>
          </p:cNvSpPr>
          <p:nvPr/>
        </p:nvSpPr>
        <p:spPr bwMode="auto">
          <a:xfrm>
            <a:off x="7019925" y="139700"/>
            <a:ext cx="1800225" cy="974725"/>
          </a:xfrm>
          <a:prstGeom prst="rect">
            <a:avLst/>
          </a:prstGeom>
          <a:solidFill>
            <a:srgbClr val="F2E6A0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Glándulas</a:t>
            </a:r>
          </a:p>
          <a:p>
            <a:pPr algn="l">
              <a:defRPr/>
            </a:pPr>
            <a:r>
              <a:rPr lang="es-ES_tradnl" sz="28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exocrinas</a:t>
            </a:r>
          </a:p>
        </p:txBody>
      </p:sp>
      <p:sp>
        <p:nvSpPr>
          <p:cNvPr id="254989" name="Text Box 13"/>
          <p:cNvSpPr txBox="1">
            <a:spLocks noChangeArrowheads="1"/>
          </p:cNvSpPr>
          <p:nvPr/>
        </p:nvSpPr>
        <p:spPr bwMode="auto">
          <a:xfrm>
            <a:off x="7259638" y="1125538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4990" name="Rectangle 14"/>
          <p:cNvSpPr>
            <a:spLocks noChangeArrowheads="1"/>
          </p:cNvSpPr>
          <p:nvPr/>
        </p:nvSpPr>
        <p:spPr bwMode="auto">
          <a:xfrm>
            <a:off x="5508625" y="5949950"/>
            <a:ext cx="792163" cy="431800"/>
          </a:xfrm>
          <a:prstGeom prst="rect">
            <a:avLst/>
          </a:prstGeom>
          <a:solidFill>
            <a:srgbClr val="B8B8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54991" name="Text Box 15"/>
          <p:cNvSpPr txBox="1">
            <a:spLocks noChangeArrowheads="1"/>
          </p:cNvSpPr>
          <p:nvPr/>
        </p:nvSpPr>
        <p:spPr bwMode="auto">
          <a:xfrm>
            <a:off x="7908925" y="11255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endParaRPr lang="es-ES_tradnl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4997" name="Freeform 21"/>
          <p:cNvSpPr>
            <a:spLocks/>
          </p:cNvSpPr>
          <p:nvPr/>
        </p:nvSpPr>
        <p:spPr bwMode="auto">
          <a:xfrm>
            <a:off x="7092652" y="3850754"/>
            <a:ext cx="647700" cy="514350"/>
          </a:xfrm>
          <a:custGeom>
            <a:avLst/>
            <a:gdLst>
              <a:gd name="T0" fmla="*/ 0 w 408"/>
              <a:gd name="T1" fmla="*/ 0 h 324"/>
              <a:gd name="T2" fmla="*/ 45 w 408"/>
              <a:gd name="T3" fmla="*/ 136 h 324"/>
              <a:gd name="T4" fmla="*/ 136 w 408"/>
              <a:gd name="T5" fmla="*/ 272 h 324"/>
              <a:gd name="T6" fmla="*/ 317 w 408"/>
              <a:gd name="T7" fmla="*/ 317 h 324"/>
              <a:gd name="T8" fmla="*/ 408 w 408"/>
              <a:gd name="T9" fmla="*/ 317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8" h="324">
                <a:moveTo>
                  <a:pt x="0" y="0"/>
                </a:moveTo>
                <a:cubicBezTo>
                  <a:pt x="11" y="45"/>
                  <a:pt x="22" y="91"/>
                  <a:pt x="45" y="136"/>
                </a:cubicBezTo>
                <a:cubicBezTo>
                  <a:pt x="68" y="181"/>
                  <a:pt x="91" y="242"/>
                  <a:pt x="136" y="272"/>
                </a:cubicBezTo>
                <a:cubicBezTo>
                  <a:pt x="181" y="302"/>
                  <a:pt x="272" y="310"/>
                  <a:pt x="317" y="317"/>
                </a:cubicBezTo>
                <a:cubicBezTo>
                  <a:pt x="362" y="324"/>
                  <a:pt x="393" y="317"/>
                  <a:pt x="408" y="317"/>
                </a:cubicBezTo>
              </a:path>
            </a:pathLst>
          </a:custGeom>
          <a:noFill/>
          <a:ln w="76200" cmpd="sng">
            <a:solidFill>
              <a:srgbClr val="0000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54998" name="Freeform 22"/>
          <p:cNvSpPr>
            <a:spLocks/>
          </p:cNvSpPr>
          <p:nvPr/>
        </p:nvSpPr>
        <p:spPr bwMode="auto">
          <a:xfrm>
            <a:off x="6083300" y="3212976"/>
            <a:ext cx="936625" cy="288925"/>
          </a:xfrm>
          <a:custGeom>
            <a:avLst/>
            <a:gdLst>
              <a:gd name="T0" fmla="*/ 0 w 590"/>
              <a:gd name="T1" fmla="*/ 182 h 182"/>
              <a:gd name="T2" fmla="*/ 91 w 590"/>
              <a:gd name="T3" fmla="*/ 91 h 182"/>
              <a:gd name="T4" fmla="*/ 181 w 590"/>
              <a:gd name="T5" fmla="*/ 46 h 182"/>
              <a:gd name="T6" fmla="*/ 317 w 590"/>
              <a:gd name="T7" fmla="*/ 0 h 182"/>
              <a:gd name="T8" fmla="*/ 499 w 590"/>
              <a:gd name="T9" fmla="*/ 46 h 182"/>
              <a:gd name="T10" fmla="*/ 590 w 590"/>
              <a:gd name="T11" fmla="*/ 91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0" h="182">
                <a:moveTo>
                  <a:pt x="0" y="182"/>
                </a:moveTo>
                <a:cubicBezTo>
                  <a:pt x="30" y="148"/>
                  <a:pt x="61" y="114"/>
                  <a:pt x="91" y="91"/>
                </a:cubicBezTo>
                <a:cubicBezTo>
                  <a:pt x="121" y="68"/>
                  <a:pt x="143" y="61"/>
                  <a:pt x="181" y="46"/>
                </a:cubicBezTo>
                <a:cubicBezTo>
                  <a:pt x="219" y="31"/>
                  <a:pt x="264" y="0"/>
                  <a:pt x="317" y="0"/>
                </a:cubicBezTo>
                <a:cubicBezTo>
                  <a:pt x="370" y="0"/>
                  <a:pt x="454" y="31"/>
                  <a:pt x="499" y="46"/>
                </a:cubicBezTo>
                <a:cubicBezTo>
                  <a:pt x="544" y="61"/>
                  <a:pt x="575" y="84"/>
                  <a:pt x="590" y="91"/>
                </a:cubicBezTo>
              </a:path>
            </a:pathLst>
          </a:custGeom>
          <a:noFill/>
          <a:ln w="57150" cmpd="sng">
            <a:solidFill>
              <a:srgbClr val="0000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54999" name="Text Box 23"/>
          <p:cNvSpPr txBox="1">
            <a:spLocks noChangeArrowheads="1"/>
          </p:cNvSpPr>
          <p:nvPr/>
        </p:nvSpPr>
        <p:spPr bwMode="auto">
          <a:xfrm>
            <a:off x="323850" y="115888"/>
            <a:ext cx="1751013" cy="609600"/>
          </a:xfrm>
          <a:prstGeom prst="rect">
            <a:avLst/>
          </a:prstGeom>
          <a:solidFill>
            <a:srgbClr val="D6E9FA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R. Muscarínicos</a:t>
            </a:r>
          </a:p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Metabotrópicos</a:t>
            </a:r>
          </a:p>
        </p:txBody>
      </p:sp>
      <p:sp>
        <p:nvSpPr>
          <p:cNvPr id="255000" name="Text Box 24"/>
          <p:cNvSpPr txBox="1">
            <a:spLocks noChangeArrowheads="1"/>
          </p:cNvSpPr>
          <p:nvPr/>
        </p:nvSpPr>
        <p:spPr bwMode="auto">
          <a:xfrm rot="-3834174">
            <a:off x="1509713" y="2959100"/>
            <a:ext cx="573087" cy="366713"/>
          </a:xfrm>
          <a:prstGeom prst="rect">
            <a:avLst/>
          </a:prstGeom>
          <a:solidFill>
            <a:srgbClr val="E4F1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PLC</a:t>
            </a:r>
          </a:p>
        </p:txBody>
      </p:sp>
      <p:sp>
        <p:nvSpPr>
          <p:cNvPr id="255001" name="Text Box 25"/>
          <p:cNvSpPr txBox="1">
            <a:spLocks noChangeArrowheads="1"/>
          </p:cNvSpPr>
          <p:nvPr/>
        </p:nvSpPr>
        <p:spPr bwMode="auto">
          <a:xfrm>
            <a:off x="401792" y="5584599"/>
            <a:ext cx="1412566" cy="954107"/>
          </a:xfrm>
          <a:prstGeom prst="rect">
            <a:avLst/>
          </a:prstGeom>
          <a:solidFill>
            <a:srgbClr val="E4F1FC"/>
          </a:solidFill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Muscarina (</a:t>
            </a:r>
            <a:r>
              <a:rPr lang="es-ES_tradnl" sz="1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Pilocarpina (</a:t>
            </a:r>
            <a:r>
              <a:rPr lang="es-ES_tradnl" sz="1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sz="14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Betanecol</a:t>
            </a: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(</a:t>
            </a:r>
            <a:r>
              <a:rPr lang="es-ES_tradnl" sz="1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Atropina (</a:t>
            </a:r>
            <a:r>
              <a:rPr lang="es-ES_tradnl" sz="1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es-ES_tradnl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</p:txBody>
      </p:sp>
      <p:sp>
        <p:nvSpPr>
          <p:cNvPr id="255002" name="Oval 26"/>
          <p:cNvSpPr>
            <a:spLocks noChangeArrowheads="1"/>
          </p:cNvSpPr>
          <p:nvPr/>
        </p:nvSpPr>
        <p:spPr bwMode="auto">
          <a:xfrm rot="-2874651">
            <a:off x="1834316" y="2795995"/>
            <a:ext cx="934234" cy="731134"/>
          </a:xfrm>
          <a:prstGeom prst="ellipse">
            <a:avLst/>
          </a:prstGeom>
          <a:noFill/>
          <a:ln w="28575">
            <a:solidFill>
              <a:srgbClr val="0000CC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" name="Freeform 21"/>
          <p:cNvSpPr>
            <a:spLocks/>
          </p:cNvSpPr>
          <p:nvPr/>
        </p:nvSpPr>
        <p:spPr bwMode="auto">
          <a:xfrm rot="19154745">
            <a:off x="4308200" y="4057942"/>
            <a:ext cx="1732921" cy="405507"/>
          </a:xfrm>
          <a:custGeom>
            <a:avLst/>
            <a:gdLst>
              <a:gd name="T0" fmla="*/ 0 w 408"/>
              <a:gd name="T1" fmla="*/ 0 h 324"/>
              <a:gd name="T2" fmla="*/ 45 w 408"/>
              <a:gd name="T3" fmla="*/ 136 h 324"/>
              <a:gd name="T4" fmla="*/ 136 w 408"/>
              <a:gd name="T5" fmla="*/ 272 h 324"/>
              <a:gd name="T6" fmla="*/ 317 w 408"/>
              <a:gd name="T7" fmla="*/ 317 h 324"/>
              <a:gd name="T8" fmla="*/ 408 w 408"/>
              <a:gd name="T9" fmla="*/ 317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8" h="324">
                <a:moveTo>
                  <a:pt x="0" y="0"/>
                </a:moveTo>
                <a:cubicBezTo>
                  <a:pt x="11" y="45"/>
                  <a:pt x="22" y="91"/>
                  <a:pt x="45" y="136"/>
                </a:cubicBezTo>
                <a:cubicBezTo>
                  <a:pt x="68" y="181"/>
                  <a:pt x="91" y="242"/>
                  <a:pt x="136" y="272"/>
                </a:cubicBezTo>
                <a:cubicBezTo>
                  <a:pt x="181" y="302"/>
                  <a:pt x="272" y="310"/>
                  <a:pt x="317" y="317"/>
                </a:cubicBezTo>
                <a:cubicBezTo>
                  <a:pt x="362" y="324"/>
                  <a:pt x="393" y="317"/>
                  <a:pt x="408" y="317"/>
                </a:cubicBezTo>
              </a:path>
            </a:pathLst>
          </a:custGeom>
          <a:noFill/>
          <a:ln w="76200" cmpd="sng">
            <a:solidFill>
              <a:srgbClr val="C00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5" name="4 Forma libre"/>
          <p:cNvSpPr/>
          <p:nvPr/>
        </p:nvSpPr>
        <p:spPr>
          <a:xfrm>
            <a:off x="5982370" y="4367330"/>
            <a:ext cx="1434132" cy="515085"/>
          </a:xfrm>
          <a:custGeom>
            <a:avLst/>
            <a:gdLst>
              <a:gd name="connsiteX0" fmla="*/ 0 w 1295400"/>
              <a:gd name="connsiteY0" fmla="*/ 19785 h 515085"/>
              <a:gd name="connsiteX1" fmla="*/ 368300 w 1295400"/>
              <a:gd name="connsiteY1" fmla="*/ 19785 h 515085"/>
              <a:gd name="connsiteX2" fmla="*/ 444500 w 1295400"/>
              <a:gd name="connsiteY2" fmla="*/ 57885 h 515085"/>
              <a:gd name="connsiteX3" fmla="*/ 495300 w 1295400"/>
              <a:gd name="connsiteY3" fmla="*/ 83285 h 515085"/>
              <a:gd name="connsiteX4" fmla="*/ 546100 w 1295400"/>
              <a:gd name="connsiteY4" fmla="*/ 95985 h 515085"/>
              <a:gd name="connsiteX5" fmla="*/ 584200 w 1295400"/>
              <a:gd name="connsiteY5" fmla="*/ 108685 h 515085"/>
              <a:gd name="connsiteX6" fmla="*/ 622300 w 1295400"/>
              <a:gd name="connsiteY6" fmla="*/ 146785 h 515085"/>
              <a:gd name="connsiteX7" fmla="*/ 698500 w 1295400"/>
              <a:gd name="connsiteY7" fmla="*/ 172185 h 515085"/>
              <a:gd name="connsiteX8" fmla="*/ 774700 w 1295400"/>
              <a:gd name="connsiteY8" fmla="*/ 197585 h 515085"/>
              <a:gd name="connsiteX9" fmla="*/ 812800 w 1295400"/>
              <a:gd name="connsiteY9" fmla="*/ 210285 h 515085"/>
              <a:gd name="connsiteX10" fmla="*/ 889000 w 1295400"/>
              <a:gd name="connsiteY10" fmla="*/ 248385 h 515085"/>
              <a:gd name="connsiteX11" fmla="*/ 977900 w 1295400"/>
              <a:gd name="connsiteY11" fmla="*/ 299185 h 515085"/>
              <a:gd name="connsiteX12" fmla="*/ 1016000 w 1295400"/>
              <a:gd name="connsiteY12" fmla="*/ 311885 h 515085"/>
              <a:gd name="connsiteX13" fmla="*/ 1092200 w 1295400"/>
              <a:gd name="connsiteY13" fmla="*/ 349985 h 515085"/>
              <a:gd name="connsiteX14" fmla="*/ 1143000 w 1295400"/>
              <a:gd name="connsiteY14" fmla="*/ 388085 h 515085"/>
              <a:gd name="connsiteX15" fmla="*/ 1270000 w 1295400"/>
              <a:gd name="connsiteY15" fmla="*/ 502385 h 515085"/>
              <a:gd name="connsiteX16" fmla="*/ 1295400 w 1295400"/>
              <a:gd name="connsiteY16" fmla="*/ 515085 h 515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95400" h="515085">
                <a:moveTo>
                  <a:pt x="0" y="19785"/>
                </a:moveTo>
                <a:cubicBezTo>
                  <a:pt x="155022" y="-11219"/>
                  <a:pt x="80524" y="-1532"/>
                  <a:pt x="368300" y="19785"/>
                </a:cubicBezTo>
                <a:cubicBezTo>
                  <a:pt x="401741" y="22262"/>
                  <a:pt x="417084" y="42218"/>
                  <a:pt x="444500" y="57885"/>
                </a:cubicBezTo>
                <a:cubicBezTo>
                  <a:pt x="460938" y="67278"/>
                  <a:pt x="477573" y="76638"/>
                  <a:pt x="495300" y="83285"/>
                </a:cubicBezTo>
                <a:cubicBezTo>
                  <a:pt x="511643" y="89414"/>
                  <a:pt x="529317" y="91190"/>
                  <a:pt x="546100" y="95985"/>
                </a:cubicBezTo>
                <a:cubicBezTo>
                  <a:pt x="558972" y="99663"/>
                  <a:pt x="571500" y="104452"/>
                  <a:pt x="584200" y="108685"/>
                </a:cubicBezTo>
                <a:cubicBezTo>
                  <a:pt x="596900" y="121385"/>
                  <a:pt x="606600" y="138063"/>
                  <a:pt x="622300" y="146785"/>
                </a:cubicBezTo>
                <a:cubicBezTo>
                  <a:pt x="645705" y="159788"/>
                  <a:pt x="673100" y="163718"/>
                  <a:pt x="698500" y="172185"/>
                </a:cubicBezTo>
                <a:lnTo>
                  <a:pt x="774700" y="197585"/>
                </a:lnTo>
                <a:cubicBezTo>
                  <a:pt x="787400" y="201818"/>
                  <a:pt x="801661" y="202859"/>
                  <a:pt x="812800" y="210285"/>
                </a:cubicBezTo>
                <a:cubicBezTo>
                  <a:pt x="921989" y="283078"/>
                  <a:pt x="783840" y="195805"/>
                  <a:pt x="889000" y="248385"/>
                </a:cubicBezTo>
                <a:cubicBezTo>
                  <a:pt x="1016545" y="312158"/>
                  <a:pt x="822043" y="232389"/>
                  <a:pt x="977900" y="299185"/>
                </a:cubicBezTo>
                <a:cubicBezTo>
                  <a:pt x="990205" y="304458"/>
                  <a:pt x="1004026" y="305898"/>
                  <a:pt x="1016000" y="311885"/>
                </a:cubicBezTo>
                <a:cubicBezTo>
                  <a:pt x="1114477" y="361124"/>
                  <a:pt x="996435" y="318063"/>
                  <a:pt x="1092200" y="349985"/>
                </a:cubicBezTo>
                <a:cubicBezTo>
                  <a:pt x="1109133" y="362685"/>
                  <a:pt x="1127267" y="373925"/>
                  <a:pt x="1143000" y="388085"/>
                </a:cubicBezTo>
                <a:cubicBezTo>
                  <a:pt x="1225032" y="461914"/>
                  <a:pt x="1195846" y="452949"/>
                  <a:pt x="1270000" y="502385"/>
                </a:cubicBezTo>
                <a:cubicBezTo>
                  <a:pt x="1277876" y="507636"/>
                  <a:pt x="1286933" y="510852"/>
                  <a:pt x="1295400" y="515085"/>
                </a:cubicBezTo>
              </a:path>
            </a:pathLst>
          </a:custGeom>
          <a:ln w="57150">
            <a:solidFill>
              <a:srgbClr val="0000CC"/>
            </a:solidFill>
            <a:headEnd type="none" w="med" len="med"/>
            <a:tailEnd type="triangle" w="med" len="med"/>
          </a:ln>
          <a:effectLst>
            <a:outerShdw dist="38100" dir="2700000" algn="tl" rotWithShape="0">
              <a:prstClr val="black">
                <a:alpha val="97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Forma libre"/>
          <p:cNvSpPr/>
          <p:nvPr/>
        </p:nvSpPr>
        <p:spPr>
          <a:xfrm>
            <a:off x="5892800" y="4826000"/>
            <a:ext cx="1562100" cy="431800"/>
          </a:xfrm>
          <a:custGeom>
            <a:avLst/>
            <a:gdLst>
              <a:gd name="connsiteX0" fmla="*/ 0 w 1562100"/>
              <a:gd name="connsiteY0" fmla="*/ 25400 h 431800"/>
              <a:gd name="connsiteX1" fmla="*/ 63500 w 1562100"/>
              <a:gd name="connsiteY1" fmla="*/ 12700 h 431800"/>
              <a:gd name="connsiteX2" fmla="*/ 114300 w 1562100"/>
              <a:gd name="connsiteY2" fmla="*/ 0 h 431800"/>
              <a:gd name="connsiteX3" fmla="*/ 584200 w 1562100"/>
              <a:gd name="connsiteY3" fmla="*/ 12700 h 431800"/>
              <a:gd name="connsiteX4" fmla="*/ 635000 w 1562100"/>
              <a:gd name="connsiteY4" fmla="*/ 25400 h 431800"/>
              <a:gd name="connsiteX5" fmla="*/ 749300 w 1562100"/>
              <a:gd name="connsiteY5" fmla="*/ 63500 h 431800"/>
              <a:gd name="connsiteX6" fmla="*/ 787400 w 1562100"/>
              <a:gd name="connsiteY6" fmla="*/ 76200 h 431800"/>
              <a:gd name="connsiteX7" fmla="*/ 825500 w 1562100"/>
              <a:gd name="connsiteY7" fmla="*/ 88900 h 431800"/>
              <a:gd name="connsiteX8" fmla="*/ 914400 w 1562100"/>
              <a:gd name="connsiteY8" fmla="*/ 114300 h 431800"/>
              <a:gd name="connsiteX9" fmla="*/ 965200 w 1562100"/>
              <a:gd name="connsiteY9" fmla="*/ 127000 h 431800"/>
              <a:gd name="connsiteX10" fmla="*/ 1003300 w 1562100"/>
              <a:gd name="connsiteY10" fmla="*/ 139700 h 431800"/>
              <a:gd name="connsiteX11" fmla="*/ 1054100 w 1562100"/>
              <a:gd name="connsiteY11" fmla="*/ 152400 h 431800"/>
              <a:gd name="connsiteX12" fmla="*/ 1168400 w 1562100"/>
              <a:gd name="connsiteY12" fmla="*/ 190500 h 431800"/>
              <a:gd name="connsiteX13" fmla="*/ 1206500 w 1562100"/>
              <a:gd name="connsiteY13" fmla="*/ 203200 h 431800"/>
              <a:gd name="connsiteX14" fmla="*/ 1257300 w 1562100"/>
              <a:gd name="connsiteY14" fmla="*/ 215900 h 431800"/>
              <a:gd name="connsiteX15" fmla="*/ 1295400 w 1562100"/>
              <a:gd name="connsiteY15" fmla="*/ 241300 h 431800"/>
              <a:gd name="connsiteX16" fmla="*/ 1320800 w 1562100"/>
              <a:gd name="connsiteY16" fmla="*/ 279400 h 431800"/>
              <a:gd name="connsiteX17" fmla="*/ 1358900 w 1562100"/>
              <a:gd name="connsiteY17" fmla="*/ 292100 h 431800"/>
              <a:gd name="connsiteX18" fmla="*/ 1409700 w 1562100"/>
              <a:gd name="connsiteY18" fmla="*/ 330200 h 431800"/>
              <a:gd name="connsiteX19" fmla="*/ 1447800 w 1562100"/>
              <a:gd name="connsiteY19" fmla="*/ 342900 h 431800"/>
              <a:gd name="connsiteX20" fmla="*/ 1485900 w 1562100"/>
              <a:gd name="connsiteY20" fmla="*/ 381000 h 431800"/>
              <a:gd name="connsiteX21" fmla="*/ 1562100 w 1562100"/>
              <a:gd name="connsiteY21" fmla="*/ 43180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562100" h="431800">
                <a:moveTo>
                  <a:pt x="0" y="25400"/>
                </a:moveTo>
                <a:cubicBezTo>
                  <a:pt x="21167" y="21167"/>
                  <a:pt x="42428" y="17383"/>
                  <a:pt x="63500" y="12700"/>
                </a:cubicBezTo>
                <a:cubicBezTo>
                  <a:pt x="80539" y="8914"/>
                  <a:pt x="96846" y="0"/>
                  <a:pt x="114300" y="0"/>
                </a:cubicBezTo>
                <a:cubicBezTo>
                  <a:pt x="270991" y="0"/>
                  <a:pt x="427567" y="8467"/>
                  <a:pt x="584200" y="12700"/>
                </a:cubicBezTo>
                <a:cubicBezTo>
                  <a:pt x="601133" y="16933"/>
                  <a:pt x="618282" y="20384"/>
                  <a:pt x="635000" y="25400"/>
                </a:cubicBezTo>
                <a:lnTo>
                  <a:pt x="749300" y="63500"/>
                </a:lnTo>
                <a:lnTo>
                  <a:pt x="787400" y="76200"/>
                </a:lnTo>
                <a:cubicBezTo>
                  <a:pt x="800100" y="80433"/>
                  <a:pt x="812513" y="85653"/>
                  <a:pt x="825500" y="88900"/>
                </a:cubicBezTo>
                <a:cubicBezTo>
                  <a:pt x="984309" y="128602"/>
                  <a:pt x="786863" y="77861"/>
                  <a:pt x="914400" y="114300"/>
                </a:cubicBezTo>
                <a:cubicBezTo>
                  <a:pt x="931183" y="119095"/>
                  <a:pt x="948417" y="122205"/>
                  <a:pt x="965200" y="127000"/>
                </a:cubicBezTo>
                <a:cubicBezTo>
                  <a:pt x="978072" y="130678"/>
                  <a:pt x="990428" y="136022"/>
                  <a:pt x="1003300" y="139700"/>
                </a:cubicBezTo>
                <a:cubicBezTo>
                  <a:pt x="1020083" y="144495"/>
                  <a:pt x="1037382" y="147384"/>
                  <a:pt x="1054100" y="152400"/>
                </a:cubicBezTo>
                <a:lnTo>
                  <a:pt x="1168400" y="190500"/>
                </a:lnTo>
                <a:cubicBezTo>
                  <a:pt x="1181100" y="194733"/>
                  <a:pt x="1193513" y="199953"/>
                  <a:pt x="1206500" y="203200"/>
                </a:cubicBezTo>
                <a:lnTo>
                  <a:pt x="1257300" y="215900"/>
                </a:lnTo>
                <a:cubicBezTo>
                  <a:pt x="1270000" y="224367"/>
                  <a:pt x="1284607" y="230507"/>
                  <a:pt x="1295400" y="241300"/>
                </a:cubicBezTo>
                <a:cubicBezTo>
                  <a:pt x="1306193" y="252093"/>
                  <a:pt x="1308881" y="269865"/>
                  <a:pt x="1320800" y="279400"/>
                </a:cubicBezTo>
                <a:cubicBezTo>
                  <a:pt x="1331253" y="287763"/>
                  <a:pt x="1346200" y="287867"/>
                  <a:pt x="1358900" y="292100"/>
                </a:cubicBezTo>
                <a:cubicBezTo>
                  <a:pt x="1375833" y="304800"/>
                  <a:pt x="1391322" y="319698"/>
                  <a:pt x="1409700" y="330200"/>
                </a:cubicBezTo>
                <a:cubicBezTo>
                  <a:pt x="1421323" y="336842"/>
                  <a:pt x="1436661" y="335474"/>
                  <a:pt x="1447800" y="342900"/>
                </a:cubicBezTo>
                <a:cubicBezTo>
                  <a:pt x="1462744" y="352863"/>
                  <a:pt x="1471723" y="369973"/>
                  <a:pt x="1485900" y="381000"/>
                </a:cubicBezTo>
                <a:cubicBezTo>
                  <a:pt x="1509997" y="399742"/>
                  <a:pt x="1562100" y="431800"/>
                  <a:pt x="1562100" y="431800"/>
                </a:cubicBezTo>
              </a:path>
            </a:pathLst>
          </a:custGeom>
          <a:ln w="57150">
            <a:solidFill>
              <a:srgbClr val="0000CC"/>
            </a:solidFill>
            <a:headEnd type="none" w="med" len="med"/>
            <a:tailEnd type="triangle" w="med" len="med"/>
          </a:ln>
          <a:effectLst>
            <a:outerShdw dist="38100" dir="2700000" algn="tl" rotWithShape="0">
              <a:prstClr val="black">
                <a:alpha val="97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8" name="7 Conector recto de flecha"/>
          <p:cNvCxnSpPr/>
          <p:nvPr/>
        </p:nvCxnSpPr>
        <p:spPr bwMode="auto">
          <a:xfrm flipV="1">
            <a:off x="5174660" y="4149179"/>
            <a:ext cx="908640" cy="32938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dist="35921" algn="ctr" rotWithShape="0">
              <a:schemeClr val="tx1"/>
            </a:outerShdw>
          </a:effectLst>
          <a:extLst/>
        </p:spPr>
      </p:cxnSp>
      <p:cxnSp>
        <p:nvCxnSpPr>
          <p:cNvPr id="11" name="10 Conector recto de flecha"/>
          <p:cNvCxnSpPr/>
          <p:nvPr/>
        </p:nvCxnSpPr>
        <p:spPr bwMode="auto">
          <a:xfrm flipV="1">
            <a:off x="5045749" y="4531091"/>
            <a:ext cx="678379" cy="9378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dist="35921" algn="ctr" rotWithShape="0">
              <a:schemeClr val="tx1"/>
            </a:outerShdw>
          </a:effectLst>
          <a:extLst/>
        </p:spPr>
      </p:cxnSp>
      <p:cxnSp>
        <p:nvCxnSpPr>
          <p:cNvPr id="16" name="15 Conector recto de flecha"/>
          <p:cNvCxnSpPr/>
          <p:nvPr/>
        </p:nvCxnSpPr>
        <p:spPr bwMode="auto">
          <a:xfrm>
            <a:off x="4860032" y="4725144"/>
            <a:ext cx="768948" cy="10085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dist="35921" algn="ctr" rotWithShape="0">
              <a:schemeClr val="tx1"/>
            </a:outerShdw>
          </a:effectLst>
          <a:extLst/>
        </p:spPr>
      </p:cxnSp>
      <p:sp>
        <p:nvSpPr>
          <p:cNvPr id="27" name="26 Forma libre"/>
          <p:cNvSpPr/>
          <p:nvPr/>
        </p:nvSpPr>
        <p:spPr>
          <a:xfrm>
            <a:off x="5969049" y="5230295"/>
            <a:ext cx="1050876" cy="215900"/>
          </a:xfrm>
          <a:custGeom>
            <a:avLst/>
            <a:gdLst>
              <a:gd name="connsiteX0" fmla="*/ 0 w 1562100"/>
              <a:gd name="connsiteY0" fmla="*/ 25400 h 431800"/>
              <a:gd name="connsiteX1" fmla="*/ 63500 w 1562100"/>
              <a:gd name="connsiteY1" fmla="*/ 12700 h 431800"/>
              <a:gd name="connsiteX2" fmla="*/ 114300 w 1562100"/>
              <a:gd name="connsiteY2" fmla="*/ 0 h 431800"/>
              <a:gd name="connsiteX3" fmla="*/ 584200 w 1562100"/>
              <a:gd name="connsiteY3" fmla="*/ 12700 h 431800"/>
              <a:gd name="connsiteX4" fmla="*/ 635000 w 1562100"/>
              <a:gd name="connsiteY4" fmla="*/ 25400 h 431800"/>
              <a:gd name="connsiteX5" fmla="*/ 749300 w 1562100"/>
              <a:gd name="connsiteY5" fmla="*/ 63500 h 431800"/>
              <a:gd name="connsiteX6" fmla="*/ 787400 w 1562100"/>
              <a:gd name="connsiteY6" fmla="*/ 76200 h 431800"/>
              <a:gd name="connsiteX7" fmla="*/ 825500 w 1562100"/>
              <a:gd name="connsiteY7" fmla="*/ 88900 h 431800"/>
              <a:gd name="connsiteX8" fmla="*/ 914400 w 1562100"/>
              <a:gd name="connsiteY8" fmla="*/ 114300 h 431800"/>
              <a:gd name="connsiteX9" fmla="*/ 965200 w 1562100"/>
              <a:gd name="connsiteY9" fmla="*/ 127000 h 431800"/>
              <a:gd name="connsiteX10" fmla="*/ 1003300 w 1562100"/>
              <a:gd name="connsiteY10" fmla="*/ 139700 h 431800"/>
              <a:gd name="connsiteX11" fmla="*/ 1054100 w 1562100"/>
              <a:gd name="connsiteY11" fmla="*/ 152400 h 431800"/>
              <a:gd name="connsiteX12" fmla="*/ 1168400 w 1562100"/>
              <a:gd name="connsiteY12" fmla="*/ 190500 h 431800"/>
              <a:gd name="connsiteX13" fmla="*/ 1206500 w 1562100"/>
              <a:gd name="connsiteY13" fmla="*/ 203200 h 431800"/>
              <a:gd name="connsiteX14" fmla="*/ 1257300 w 1562100"/>
              <a:gd name="connsiteY14" fmla="*/ 215900 h 431800"/>
              <a:gd name="connsiteX15" fmla="*/ 1295400 w 1562100"/>
              <a:gd name="connsiteY15" fmla="*/ 241300 h 431800"/>
              <a:gd name="connsiteX16" fmla="*/ 1320800 w 1562100"/>
              <a:gd name="connsiteY16" fmla="*/ 279400 h 431800"/>
              <a:gd name="connsiteX17" fmla="*/ 1358900 w 1562100"/>
              <a:gd name="connsiteY17" fmla="*/ 292100 h 431800"/>
              <a:gd name="connsiteX18" fmla="*/ 1409700 w 1562100"/>
              <a:gd name="connsiteY18" fmla="*/ 330200 h 431800"/>
              <a:gd name="connsiteX19" fmla="*/ 1447800 w 1562100"/>
              <a:gd name="connsiteY19" fmla="*/ 342900 h 431800"/>
              <a:gd name="connsiteX20" fmla="*/ 1485900 w 1562100"/>
              <a:gd name="connsiteY20" fmla="*/ 381000 h 431800"/>
              <a:gd name="connsiteX21" fmla="*/ 1562100 w 1562100"/>
              <a:gd name="connsiteY21" fmla="*/ 43180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562100" h="431800">
                <a:moveTo>
                  <a:pt x="0" y="25400"/>
                </a:moveTo>
                <a:cubicBezTo>
                  <a:pt x="21167" y="21167"/>
                  <a:pt x="42428" y="17383"/>
                  <a:pt x="63500" y="12700"/>
                </a:cubicBezTo>
                <a:cubicBezTo>
                  <a:pt x="80539" y="8914"/>
                  <a:pt x="96846" y="0"/>
                  <a:pt x="114300" y="0"/>
                </a:cubicBezTo>
                <a:cubicBezTo>
                  <a:pt x="270991" y="0"/>
                  <a:pt x="427567" y="8467"/>
                  <a:pt x="584200" y="12700"/>
                </a:cubicBezTo>
                <a:cubicBezTo>
                  <a:pt x="601133" y="16933"/>
                  <a:pt x="618282" y="20384"/>
                  <a:pt x="635000" y="25400"/>
                </a:cubicBezTo>
                <a:lnTo>
                  <a:pt x="749300" y="63500"/>
                </a:lnTo>
                <a:lnTo>
                  <a:pt x="787400" y="76200"/>
                </a:lnTo>
                <a:cubicBezTo>
                  <a:pt x="800100" y="80433"/>
                  <a:pt x="812513" y="85653"/>
                  <a:pt x="825500" y="88900"/>
                </a:cubicBezTo>
                <a:cubicBezTo>
                  <a:pt x="984309" y="128602"/>
                  <a:pt x="786863" y="77861"/>
                  <a:pt x="914400" y="114300"/>
                </a:cubicBezTo>
                <a:cubicBezTo>
                  <a:pt x="931183" y="119095"/>
                  <a:pt x="948417" y="122205"/>
                  <a:pt x="965200" y="127000"/>
                </a:cubicBezTo>
                <a:cubicBezTo>
                  <a:pt x="978072" y="130678"/>
                  <a:pt x="990428" y="136022"/>
                  <a:pt x="1003300" y="139700"/>
                </a:cubicBezTo>
                <a:cubicBezTo>
                  <a:pt x="1020083" y="144495"/>
                  <a:pt x="1037382" y="147384"/>
                  <a:pt x="1054100" y="152400"/>
                </a:cubicBezTo>
                <a:lnTo>
                  <a:pt x="1168400" y="190500"/>
                </a:lnTo>
                <a:cubicBezTo>
                  <a:pt x="1181100" y="194733"/>
                  <a:pt x="1193513" y="199953"/>
                  <a:pt x="1206500" y="203200"/>
                </a:cubicBezTo>
                <a:lnTo>
                  <a:pt x="1257300" y="215900"/>
                </a:lnTo>
                <a:cubicBezTo>
                  <a:pt x="1270000" y="224367"/>
                  <a:pt x="1284607" y="230507"/>
                  <a:pt x="1295400" y="241300"/>
                </a:cubicBezTo>
                <a:cubicBezTo>
                  <a:pt x="1306193" y="252093"/>
                  <a:pt x="1308881" y="269865"/>
                  <a:pt x="1320800" y="279400"/>
                </a:cubicBezTo>
                <a:cubicBezTo>
                  <a:pt x="1331253" y="287763"/>
                  <a:pt x="1346200" y="287867"/>
                  <a:pt x="1358900" y="292100"/>
                </a:cubicBezTo>
                <a:cubicBezTo>
                  <a:pt x="1375833" y="304800"/>
                  <a:pt x="1391322" y="319698"/>
                  <a:pt x="1409700" y="330200"/>
                </a:cubicBezTo>
                <a:cubicBezTo>
                  <a:pt x="1421323" y="336842"/>
                  <a:pt x="1436661" y="335474"/>
                  <a:pt x="1447800" y="342900"/>
                </a:cubicBezTo>
                <a:cubicBezTo>
                  <a:pt x="1462744" y="352863"/>
                  <a:pt x="1471723" y="369973"/>
                  <a:pt x="1485900" y="381000"/>
                </a:cubicBezTo>
                <a:cubicBezTo>
                  <a:pt x="1509997" y="399742"/>
                  <a:pt x="1562100" y="431800"/>
                  <a:pt x="1562100" y="431800"/>
                </a:cubicBezTo>
              </a:path>
            </a:pathLst>
          </a:custGeom>
          <a:ln w="57150">
            <a:solidFill>
              <a:srgbClr val="0000CC"/>
            </a:solidFill>
            <a:headEnd type="none" w="med" len="med"/>
            <a:tailEnd type="triangle" w="med" len="med"/>
          </a:ln>
          <a:effectLst>
            <a:outerShdw dist="38100" dir="2700000" algn="tl" rotWithShape="0">
              <a:prstClr val="black">
                <a:alpha val="97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54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54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50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50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5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2000" fill="hold"/>
                                        <p:tgtEl>
                                          <p:spTgt spid="2549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5" dur="2000" fill="hold"/>
                                        <p:tgtEl>
                                          <p:spTgt spid="2549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54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5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81" grpId="0" animBg="1"/>
      <p:bldP spid="254982" grpId="0" animBg="1"/>
      <p:bldP spid="254982" grpId="1" animBg="1"/>
      <p:bldP spid="254983" grpId="0" animBg="1"/>
      <p:bldP spid="254983" grpId="1" animBg="1"/>
      <p:bldP spid="254984" grpId="0" animBg="1"/>
      <p:bldP spid="254988" grpId="0" animBg="1"/>
      <p:bldP spid="255001" grpId="0" animBg="1"/>
      <p:bldP spid="255002" grpId="0" animBg="1"/>
      <p:bldP spid="24" grpId="0" animBg="1"/>
      <p:bldP spid="5" grpId="0" animBg="1"/>
      <p:bldP spid="6" grpId="0" animBg="1"/>
      <p:bldP spid="27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9" name="Line 29"/>
          <p:cNvSpPr>
            <a:spLocks noChangeShapeType="1"/>
          </p:cNvSpPr>
          <p:nvPr/>
        </p:nvSpPr>
        <p:spPr bwMode="auto">
          <a:xfrm>
            <a:off x="4572000" y="1266825"/>
            <a:ext cx="0" cy="3890963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96969" name="Text Box 9"/>
          <p:cNvSpPr txBox="1">
            <a:spLocks noChangeArrowheads="1"/>
          </p:cNvSpPr>
          <p:nvPr/>
        </p:nvSpPr>
        <p:spPr bwMode="auto">
          <a:xfrm>
            <a:off x="6444208" y="459015"/>
            <a:ext cx="2159000" cy="850900"/>
          </a:xfrm>
          <a:prstGeom prst="rect">
            <a:avLst/>
          </a:prstGeom>
          <a:solidFill>
            <a:srgbClr val="C8E1F8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chemeClr val="accent2"/>
                </a:solidFill>
              </a:rPr>
              <a:t>Transmisión</a:t>
            </a:r>
          </a:p>
          <a:p>
            <a:pPr algn="l">
              <a:defRPr/>
            </a:pPr>
            <a:r>
              <a:rPr lang="es-ES_tradnl" sz="2400">
                <a:solidFill>
                  <a:schemeClr val="accent2"/>
                </a:solidFill>
              </a:rPr>
              <a:t>Parasimpática</a:t>
            </a:r>
          </a:p>
        </p:txBody>
      </p:sp>
      <p:sp>
        <p:nvSpPr>
          <p:cNvPr id="296971" name="Text Box 11"/>
          <p:cNvSpPr txBox="1">
            <a:spLocks noChangeArrowheads="1"/>
          </p:cNvSpPr>
          <p:nvPr/>
        </p:nvSpPr>
        <p:spPr bwMode="auto">
          <a:xfrm>
            <a:off x="926306" y="2237581"/>
            <a:ext cx="1817687" cy="974725"/>
          </a:xfrm>
          <a:prstGeom prst="rect">
            <a:avLst/>
          </a:prstGeom>
          <a:solidFill>
            <a:srgbClr val="F2E6A0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Glándulas</a:t>
            </a:r>
          </a:p>
          <a:p>
            <a:pPr algn="l">
              <a:defRPr/>
            </a:pPr>
            <a:r>
              <a:rPr lang="es-ES_tradnl" sz="28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exocrinas</a:t>
            </a:r>
          </a:p>
        </p:txBody>
      </p:sp>
      <p:sp>
        <p:nvSpPr>
          <p:cNvPr id="296972" name="Text Box 12"/>
          <p:cNvSpPr txBox="1">
            <a:spLocks noChangeArrowheads="1"/>
          </p:cNvSpPr>
          <p:nvPr/>
        </p:nvSpPr>
        <p:spPr bwMode="auto">
          <a:xfrm>
            <a:off x="1253523" y="1644164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6974" name="Text Box 14"/>
          <p:cNvSpPr txBox="1">
            <a:spLocks noChangeArrowheads="1"/>
          </p:cNvSpPr>
          <p:nvPr/>
        </p:nvSpPr>
        <p:spPr bwMode="auto">
          <a:xfrm>
            <a:off x="1908175" y="1730375"/>
            <a:ext cx="184731" cy="33855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endParaRPr lang="es-ES_tradnl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6976" name="Text Box 16"/>
          <p:cNvSpPr txBox="1">
            <a:spLocks noChangeArrowheads="1"/>
          </p:cNvSpPr>
          <p:nvPr/>
        </p:nvSpPr>
        <p:spPr bwMode="auto">
          <a:xfrm>
            <a:off x="4140200" y="787400"/>
            <a:ext cx="869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296977" name="Text Box 17"/>
          <p:cNvSpPr txBox="1">
            <a:spLocks noChangeArrowheads="1"/>
          </p:cNvSpPr>
          <p:nvPr/>
        </p:nvSpPr>
        <p:spPr bwMode="auto">
          <a:xfrm>
            <a:off x="3908425" y="1628775"/>
            <a:ext cx="1398140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 dirty="0">
                <a:solidFill>
                  <a:srgbClr val="0000CC"/>
                </a:solidFill>
              </a:rPr>
              <a:t>RM</a:t>
            </a:r>
            <a:r>
              <a:rPr lang="es-ES_tradnl" sz="2000" b="1" dirty="0">
                <a:solidFill>
                  <a:srgbClr val="0000CC"/>
                </a:solidFill>
                <a:latin typeface="Symbol" pitchFamily="18" charset="2"/>
              </a:rPr>
              <a:t>3</a:t>
            </a:r>
            <a:r>
              <a:rPr lang="es-ES_tradnl" sz="20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– PLC</a:t>
            </a:r>
          </a:p>
        </p:txBody>
      </p:sp>
      <p:sp>
        <p:nvSpPr>
          <p:cNvPr id="296978" name="Text Box 18"/>
          <p:cNvSpPr txBox="1">
            <a:spLocks noChangeArrowheads="1"/>
          </p:cNvSpPr>
          <p:nvPr/>
        </p:nvSpPr>
        <p:spPr bwMode="auto">
          <a:xfrm>
            <a:off x="4208463" y="2203450"/>
            <a:ext cx="636587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IP3</a:t>
            </a:r>
          </a:p>
        </p:txBody>
      </p:sp>
      <p:sp>
        <p:nvSpPr>
          <p:cNvPr id="296979" name="Text Box 19"/>
          <p:cNvSpPr txBox="1">
            <a:spLocks noChangeArrowheads="1"/>
          </p:cNvSpPr>
          <p:nvPr/>
        </p:nvSpPr>
        <p:spPr bwMode="auto">
          <a:xfrm>
            <a:off x="4287838" y="2708275"/>
            <a:ext cx="71755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Ca</a:t>
            </a:r>
            <a:r>
              <a:rPr lang="es-ES_tradnl" sz="18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i</a:t>
            </a:r>
          </a:p>
        </p:txBody>
      </p:sp>
      <p:sp>
        <p:nvSpPr>
          <p:cNvPr id="296981" name="Text Box 21"/>
          <p:cNvSpPr txBox="1">
            <a:spLocks noChangeArrowheads="1"/>
          </p:cNvSpPr>
          <p:nvPr/>
        </p:nvSpPr>
        <p:spPr bwMode="auto">
          <a:xfrm>
            <a:off x="3430588" y="3284538"/>
            <a:ext cx="2214562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Act canales K</a:t>
            </a:r>
            <a:r>
              <a:rPr lang="es-ES_tradnl" sz="18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y Cl</a:t>
            </a:r>
            <a:r>
              <a:rPr lang="es-ES_tradnl" sz="18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</a:p>
        </p:txBody>
      </p:sp>
      <p:sp>
        <p:nvSpPr>
          <p:cNvPr id="296982" name="Line 22"/>
          <p:cNvSpPr>
            <a:spLocks noChangeShapeType="1"/>
          </p:cNvSpPr>
          <p:nvPr/>
        </p:nvSpPr>
        <p:spPr bwMode="auto">
          <a:xfrm>
            <a:off x="4284663" y="2166938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96986" name="Line 26"/>
          <p:cNvSpPr>
            <a:spLocks noChangeShapeType="1"/>
          </p:cNvSpPr>
          <p:nvPr/>
        </p:nvSpPr>
        <p:spPr bwMode="auto">
          <a:xfrm>
            <a:off x="4356100" y="2662238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96990" name="Text Box 30"/>
          <p:cNvSpPr txBox="1">
            <a:spLocks noChangeArrowheads="1"/>
          </p:cNvSpPr>
          <p:nvPr/>
        </p:nvSpPr>
        <p:spPr bwMode="auto">
          <a:xfrm>
            <a:off x="3408363" y="3860800"/>
            <a:ext cx="2289175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Salida K</a:t>
            </a:r>
            <a:r>
              <a:rPr lang="es-ES_tradnl" sz="18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, Cl- , agua</a:t>
            </a:r>
          </a:p>
        </p:txBody>
      </p:sp>
      <p:sp>
        <p:nvSpPr>
          <p:cNvPr id="296991" name="Line 31"/>
          <p:cNvSpPr>
            <a:spLocks noChangeShapeType="1"/>
          </p:cNvSpPr>
          <p:nvPr/>
        </p:nvSpPr>
        <p:spPr bwMode="auto">
          <a:xfrm>
            <a:off x="3492500" y="3284538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96992" name="Line 32"/>
          <p:cNvSpPr>
            <a:spLocks noChangeShapeType="1"/>
          </p:cNvSpPr>
          <p:nvPr/>
        </p:nvSpPr>
        <p:spPr bwMode="auto">
          <a:xfrm>
            <a:off x="3419475" y="3860800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96994" name="Freeform 34"/>
          <p:cNvSpPr>
            <a:spLocks/>
          </p:cNvSpPr>
          <p:nvPr/>
        </p:nvSpPr>
        <p:spPr bwMode="auto">
          <a:xfrm>
            <a:off x="5003800" y="2924175"/>
            <a:ext cx="2085975" cy="1728788"/>
          </a:xfrm>
          <a:custGeom>
            <a:avLst/>
            <a:gdLst>
              <a:gd name="T0" fmla="*/ 0 w 801"/>
              <a:gd name="T1" fmla="*/ 0 h 1179"/>
              <a:gd name="T2" fmla="*/ 771 w 801"/>
              <a:gd name="T3" fmla="*/ 226 h 1179"/>
              <a:gd name="T4" fmla="*/ 181 w 801"/>
              <a:gd name="T5" fmla="*/ 1179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01" h="1179">
                <a:moveTo>
                  <a:pt x="0" y="0"/>
                </a:moveTo>
                <a:cubicBezTo>
                  <a:pt x="370" y="15"/>
                  <a:pt x="741" y="30"/>
                  <a:pt x="771" y="226"/>
                </a:cubicBezTo>
                <a:cubicBezTo>
                  <a:pt x="801" y="422"/>
                  <a:pt x="491" y="800"/>
                  <a:pt x="181" y="1179"/>
                </a:cubicBezTo>
              </a:path>
            </a:pathLst>
          </a:custGeom>
          <a:noFill/>
          <a:ln w="28575" cmpd="sng">
            <a:solidFill>
              <a:srgbClr val="0000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96995" name="Text Box 35"/>
          <p:cNvSpPr txBox="1">
            <a:spLocks noChangeArrowheads="1"/>
          </p:cNvSpPr>
          <p:nvPr/>
        </p:nvSpPr>
        <p:spPr bwMode="auto">
          <a:xfrm>
            <a:off x="3132138" y="4508500"/>
            <a:ext cx="2225675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Exocitosis gránulos</a:t>
            </a:r>
          </a:p>
        </p:txBody>
      </p:sp>
      <p:sp>
        <p:nvSpPr>
          <p:cNvPr id="296996" name="Text Box 36"/>
          <p:cNvSpPr txBox="1">
            <a:spLocks noChangeArrowheads="1"/>
          </p:cNvSpPr>
          <p:nvPr/>
        </p:nvSpPr>
        <p:spPr bwMode="auto">
          <a:xfrm>
            <a:off x="3413125" y="5257800"/>
            <a:ext cx="2331087" cy="523220"/>
          </a:xfrm>
          <a:prstGeom prst="rect">
            <a:avLst/>
          </a:prstGeom>
          <a:solidFill>
            <a:srgbClr val="9BB3FF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SECRECIÓN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96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6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296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6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5" name="Oval 3"/>
          <p:cNvSpPr>
            <a:spLocks noChangeArrowheads="1"/>
          </p:cNvSpPr>
          <p:nvPr/>
        </p:nvSpPr>
        <p:spPr bwMode="auto">
          <a:xfrm>
            <a:off x="4922838" y="2693988"/>
            <a:ext cx="212725" cy="1285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66563" name="Picture 4" descr="acciones y bloqueo colinergicos"/>
          <p:cNvPicPr>
            <a:picLocks noChangeAspect="1" noChangeArrowheads="1"/>
          </p:cNvPicPr>
          <p:nvPr/>
        </p:nvPicPr>
        <p:blipFill>
          <a:blip r:embed="rId2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0" t="1938" r="63177" b="70105"/>
          <a:stretch>
            <a:fillRect/>
          </a:stretch>
        </p:blipFill>
        <p:spPr bwMode="auto">
          <a:xfrm>
            <a:off x="508000" y="2205038"/>
            <a:ext cx="4608513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3957" name="Text Box 5"/>
          <p:cNvSpPr txBox="1">
            <a:spLocks noChangeArrowheads="1"/>
          </p:cNvSpPr>
          <p:nvPr/>
        </p:nvSpPr>
        <p:spPr bwMode="auto">
          <a:xfrm>
            <a:off x="5508625" y="2565400"/>
            <a:ext cx="3094038" cy="3544888"/>
          </a:xfrm>
          <a:prstGeom prst="rect">
            <a:avLst/>
          </a:prstGeom>
          <a:solidFill>
            <a:srgbClr val="F9F4D3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Contrae músculo liso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Miosis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Músculo ciliar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Broncoespasmo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Contracción TGI, diarrea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Micción</a:t>
            </a:r>
          </a:p>
          <a:p>
            <a:pPr algn="l">
              <a:defRPr/>
            </a:pPr>
            <a:endParaRPr lang="es-ES_tradnl" sz="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Disminuye tono esfínteres</a:t>
            </a:r>
          </a:p>
          <a:p>
            <a:pPr algn="l">
              <a:defRPr/>
            </a:pPr>
            <a:endParaRPr lang="es-ES_tradnl" sz="9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Aumenta secreción glándulas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Sudación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Lagrimeo, secreción </a:t>
            </a:r>
            <a:r>
              <a:rPr lang="es-ES_tradnl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nasal</a:t>
            </a:r>
            <a:endParaRPr lang="es-ES_tradnl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Salivación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Sec. Bronquial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Aumenta </a:t>
            </a:r>
            <a:r>
              <a:rPr lang="es-ES_tradnl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secreción </a:t>
            </a: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gástrica ácida</a:t>
            </a:r>
          </a:p>
          <a:p>
            <a:pPr algn="l">
              <a:defRPr/>
            </a:pPr>
            <a:endParaRPr lang="es-ES_tradnl" sz="9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Vasodilatación por generación</a:t>
            </a:r>
          </a:p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óxido nítrico (NO)</a:t>
            </a:r>
          </a:p>
        </p:txBody>
      </p:sp>
      <p:sp>
        <p:nvSpPr>
          <p:cNvPr id="253958" name="Text Box 6"/>
          <p:cNvSpPr txBox="1">
            <a:spLocks noChangeArrowheads="1"/>
          </p:cNvSpPr>
          <p:nvPr/>
        </p:nvSpPr>
        <p:spPr bwMode="auto">
          <a:xfrm>
            <a:off x="3492500" y="1725613"/>
            <a:ext cx="877163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_tradnl" sz="28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3959" name="Rectangle 7"/>
          <p:cNvSpPr>
            <a:spLocks noChangeArrowheads="1"/>
          </p:cNvSpPr>
          <p:nvPr/>
        </p:nvSpPr>
        <p:spPr bwMode="auto">
          <a:xfrm>
            <a:off x="2092325" y="2062163"/>
            <a:ext cx="4318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53960" name="Rectangle 8"/>
          <p:cNvSpPr>
            <a:spLocks noChangeArrowheads="1"/>
          </p:cNvSpPr>
          <p:nvPr/>
        </p:nvSpPr>
        <p:spPr bwMode="auto">
          <a:xfrm>
            <a:off x="2668588" y="1989138"/>
            <a:ext cx="4318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53961" name="Rectangle 9"/>
          <p:cNvSpPr>
            <a:spLocks noChangeArrowheads="1"/>
          </p:cNvSpPr>
          <p:nvPr/>
        </p:nvSpPr>
        <p:spPr bwMode="auto">
          <a:xfrm>
            <a:off x="3028950" y="2205038"/>
            <a:ext cx="7207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53963" name="Oval 11"/>
          <p:cNvSpPr>
            <a:spLocks noChangeArrowheads="1"/>
          </p:cNvSpPr>
          <p:nvPr/>
        </p:nvSpPr>
        <p:spPr bwMode="auto">
          <a:xfrm>
            <a:off x="4140200" y="4005263"/>
            <a:ext cx="647700" cy="431800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53967" name="Text Box 15"/>
          <p:cNvSpPr txBox="1">
            <a:spLocks noChangeArrowheads="1"/>
          </p:cNvSpPr>
          <p:nvPr/>
        </p:nvSpPr>
        <p:spPr bwMode="auto">
          <a:xfrm>
            <a:off x="827088" y="1052513"/>
            <a:ext cx="1279525" cy="547687"/>
          </a:xfrm>
          <a:prstGeom prst="rect">
            <a:avLst/>
          </a:prstGeom>
          <a:solidFill>
            <a:srgbClr val="D6E9FA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R. M3</a:t>
            </a:r>
          </a:p>
        </p:txBody>
      </p:sp>
      <p:sp>
        <p:nvSpPr>
          <p:cNvPr id="253969" name="Rectangle 17"/>
          <p:cNvSpPr>
            <a:spLocks noChangeArrowheads="1"/>
          </p:cNvSpPr>
          <p:nvPr/>
        </p:nvSpPr>
        <p:spPr bwMode="auto">
          <a:xfrm>
            <a:off x="2195513" y="1052513"/>
            <a:ext cx="1296987" cy="7078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0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3970" name="Text Box 18"/>
          <p:cNvSpPr txBox="1">
            <a:spLocks noChangeArrowheads="1"/>
          </p:cNvSpPr>
          <p:nvPr/>
        </p:nvSpPr>
        <p:spPr bwMode="auto">
          <a:xfrm>
            <a:off x="6611111" y="513897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253971" name="Oval 19"/>
          <p:cNvSpPr>
            <a:spLocks noChangeArrowheads="1"/>
          </p:cNvSpPr>
          <p:nvPr/>
        </p:nvSpPr>
        <p:spPr bwMode="auto">
          <a:xfrm>
            <a:off x="898525" y="3716338"/>
            <a:ext cx="649288" cy="576262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53972" name="Text Box 20"/>
          <p:cNvSpPr txBox="1">
            <a:spLocks noChangeArrowheads="1"/>
          </p:cNvSpPr>
          <p:nvPr/>
        </p:nvSpPr>
        <p:spPr bwMode="auto">
          <a:xfrm>
            <a:off x="468313" y="4652963"/>
            <a:ext cx="1914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Vasodilatación</a:t>
            </a:r>
          </a:p>
        </p:txBody>
      </p:sp>
      <p:sp>
        <p:nvSpPr>
          <p:cNvPr id="253973" name="Text Box 21"/>
          <p:cNvSpPr txBox="1">
            <a:spLocks noChangeArrowheads="1"/>
          </p:cNvSpPr>
          <p:nvPr/>
        </p:nvSpPr>
        <p:spPr bwMode="auto">
          <a:xfrm>
            <a:off x="3059113" y="4724400"/>
            <a:ext cx="16986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</a:t>
            </a:r>
          </a:p>
          <a:p>
            <a:pPr>
              <a:defRPr/>
            </a:pPr>
            <a:r>
              <a:rPr lang="es-ES_tradnl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M. </a:t>
            </a: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Liso</a:t>
            </a:r>
          </a:p>
          <a:p>
            <a:pPr>
              <a:defRPr/>
            </a:pP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Secreción </a:t>
            </a:r>
          </a:p>
          <a:p>
            <a:pPr>
              <a:defRPr/>
            </a:pP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glandular</a:t>
            </a:r>
          </a:p>
        </p:txBody>
      </p:sp>
      <p:sp>
        <p:nvSpPr>
          <p:cNvPr id="253976" name="Text Box 24"/>
          <p:cNvSpPr txBox="1">
            <a:spLocks noChangeArrowheads="1"/>
          </p:cNvSpPr>
          <p:nvPr/>
        </p:nvSpPr>
        <p:spPr bwMode="auto">
          <a:xfrm>
            <a:off x="7019925" y="1196975"/>
            <a:ext cx="1702710" cy="646331"/>
          </a:xfrm>
          <a:prstGeom prst="rect">
            <a:avLst/>
          </a:prstGeom>
          <a:solidFill>
            <a:srgbClr val="C8E1F8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solidFill>
                  <a:schemeClr val="accent2"/>
                </a:solidFill>
              </a:rPr>
              <a:t>Transmisión</a:t>
            </a:r>
          </a:p>
          <a:p>
            <a:pPr algn="l">
              <a:defRPr/>
            </a:pPr>
            <a:r>
              <a:rPr lang="es-ES_tradnl" sz="1800" b="1">
                <a:solidFill>
                  <a:schemeClr val="accent2"/>
                </a:solidFill>
              </a:rPr>
              <a:t>Parasimpática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53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7" grpId="0" animBg="1"/>
      <p:bldP spid="253958" grpId="0" animBg="1"/>
      <p:bldP spid="253963" grpId="0" animBg="1"/>
      <p:bldP spid="253971" grpId="0" animBg="1"/>
      <p:bldP spid="253972" grpId="0"/>
      <p:bldP spid="253973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4" name="Oval 4"/>
          <p:cNvSpPr>
            <a:spLocks noChangeArrowheads="1"/>
          </p:cNvSpPr>
          <p:nvPr/>
        </p:nvSpPr>
        <p:spPr bwMode="auto">
          <a:xfrm>
            <a:off x="5299075" y="2249488"/>
            <a:ext cx="212725" cy="1285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pic>
        <p:nvPicPr>
          <p:cNvPr id="256005" name="Picture 5" descr="acciones y bloqueo colinergicos"/>
          <p:cNvPicPr>
            <a:picLocks noChangeAspect="1" noChangeArrowheads="1"/>
          </p:cNvPicPr>
          <p:nvPr/>
        </p:nvPicPr>
        <p:blipFill>
          <a:blip r:embed="rId2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0" r="18825" b="71419"/>
          <a:stretch>
            <a:fillRect/>
          </a:stretch>
        </p:blipFill>
        <p:spPr bwMode="auto">
          <a:xfrm>
            <a:off x="849313" y="1257300"/>
            <a:ext cx="7323137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06" name="Text Box 6"/>
          <p:cNvSpPr txBox="1">
            <a:spLocks noChangeArrowheads="1"/>
          </p:cNvSpPr>
          <p:nvPr/>
        </p:nvSpPr>
        <p:spPr bwMode="auto">
          <a:xfrm>
            <a:off x="971550" y="3338513"/>
            <a:ext cx="2820988" cy="2895600"/>
          </a:xfrm>
          <a:prstGeom prst="rect">
            <a:avLst/>
          </a:prstGeom>
          <a:solidFill>
            <a:srgbClr val="F9F4D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  Miosis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  Contracción mus ciliar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  Broncoespasmo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  Contracción TGI, diarrea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  Micción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Disminuye tono esfínteres 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Secreción glándulas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  Sudación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  Lagrimeo, secreción nasal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  Salivación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  Sec. Bronquial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  Aumenta sec gástrica ácida</a:t>
            </a:r>
            <a:endParaRPr lang="es-ES_tradnl" sz="12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Vasodilatación</a:t>
            </a:r>
          </a:p>
        </p:txBody>
      </p:sp>
      <p:sp>
        <p:nvSpPr>
          <p:cNvPr id="256009" name="Text Box 9"/>
          <p:cNvSpPr txBox="1">
            <a:spLocks noChangeArrowheads="1"/>
          </p:cNvSpPr>
          <p:nvPr/>
        </p:nvSpPr>
        <p:spPr bwMode="auto">
          <a:xfrm>
            <a:off x="2700338" y="1052513"/>
            <a:ext cx="885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256010" name="Rectangle 10"/>
          <p:cNvSpPr>
            <a:spLocks noChangeArrowheads="1"/>
          </p:cNvSpPr>
          <p:nvPr/>
        </p:nvSpPr>
        <p:spPr bwMode="auto">
          <a:xfrm>
            <a:off x="2900363" y="1401763"/>
            <a:ext cx="2159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56011" name="Oval 11"/>
          <p:cNvSpPr>
            <a:spLocks noChangeArrowheads="1"/>
          </p:cNvSpPr>
          <p:nvPr/>
        </p:nvSpPr>
        <p:spPr bwMode="auto">
          <a:xfrm>
            <a:off x="4572000" y="873125"/>
            <a:ext cx="363538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56012" name="Text Box 12"/>
          <p:cNvSpPr txBox="1">
            <a:spLocks noChangeArrowheads="1"/>
          </p:cNvSpPr>
          <p:nvPr/>
        </p:nvSpPr>
        <p:spPr bwMode="auto">
          <a:xfrm>
            <a:off x="4284663" y="3333750"/>
            <a:ext cx="1276350" cy="914400"/>
          </a:xfrm>
          <a:prstGeom prst="rect">
            <a:avLst/>
          </a:prstGeom>
          <a:solidFill>
            <a:srgbClr val="F9F4D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Corazón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 Bradicardia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 Disminución de</a:t>
            </a:r>
          </a:p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FFFFFF"/>
                  </a:outerShdw>
                </a:effectLst>
              </a:rPr>
              <a:t> Contractilidad</a:t>
            </a:r>
          </a:p>
        </p:txBody>
      </p:sp>
      <p:sp>
        <p:nvSpPr>
          <p:cNvPr id="256013" name="Text Box 13"/>
          <p:cNvSpPr txBox="1">
            <a:spLocks noChangeArrowheads="1"/>
          </p:cNvSpPr>
          <p:nvPr/>
        </p:nvSpPr>
        <p:spPr bwMode="auto">
          <a:xfrm>
            <a:off x="5707063" y="3332163"/>
            <a:ext cx="1457325" cy="519112"/>
          </a:xfrm>
          <a:prstGeom prst="rect">
            <a:avLst/>
          </a:prstGeom>
          <a:solidFill>
            <a:srgbClr val="F9F4D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SNC ganglios</a:t>
            </a:r>
          </a:p>
          <a:p>
            <a:pPr algn="l">
              <a:defRPr/>
            </a:pPr>
            <a:r>
              <a:rPr lang="es-ES_tradnl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PPSE lento</a:t>
            </a:r>
          </a:p>
        </p:txBody>
      </p:sp>
      <p:sp>
        <p:nvSpPr>
          <p:cNvPr id="256014" name="Text Box 14"/>
          <p:cNvSpPr txBox="1">
            <a:spLocks noChangeArrowheads="1"/>
          </p:cNvSpPr>
          <p:nvPr/>
        </p:nvSpPr>
        <p:spPr bwMode="auto">
          <a:xfrm>
            <a:off x="7273925" y="3333750"/>
            <a:ext cx="1258888" cy="914400"/>
          </a:xfrm>
          <a:prstGeom prst="rect">
            <a:avLst/>
          </a:prstGeom>
          <a:solidFill>
            <a:srgbClr val="F9F4D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Ganglios 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Autonómicos 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Médula adrenal</a:t>
            </a:r>
          </a:p>
          <a:p>
            <a:pPr algn="l">
              <a:defRPr/>
            </a:pPr>
            <a:r>
              <a:rPr lang="es-ES_tradnl" sz="1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Secreción CA</a:t>
            </a:r>
          </a:p>
        </p:txBody>
      </p:sp>
      <p:sp>
        <p:nvSpPr>
          <p:cNvPr id="256019" name="Rectangle 19"/>
          <p:cNvSpPr>
            <a:spLocks noChangeArrowheads="1"/>
          </p:cNvSpPr>
          <p:nvPr/>
        </p:nvSpPr>
        <p:spPr bwMode="auto">
          <a:xfrm>
            <a:off x="885825" y="2997200"/>
            <a:ext cx="7286625" cy="215900"/>
          </a:xfrm>
          <a:prstGeom prst="rect">
            <a:avLst/>
          </a:prstGeom>
          <a:solidFill>
            <a:srgbClr val="A6CF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56021" name="Text Box 21"/>
          <p:cNvSpPr txBox="1">
            <a:spLocks noChangeArrowheads="1"/>
          </p:cNvSpPr>
          <p:nvPr/>
        </p:nvSpPr>
        <p:spPr bwMode="auto">
          <a:xfrm>
            <a:off x="669910" y="1077367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6003" name="Text Box 3"/>
          <p:cNvSpPr txBox="1">
            <a:spLocks noChangeArrowheads="1"/>
          </p:cNvSpPr>
          <p:nvPr/>
        </p:nvSpPr>
        <p:spPr bwMode="auto">
          <a:xfrm>
            <a:off x="350498" y="393256"/>
            <a:ext cx="2016125" cy="646331"/>
          </a:xfrm>
          <a:prstGeom prst="rect">
            <a:avLst/>
          </a:prstGeom>
          <a:solidFill>
            <a:srgbClr val="CFE5F9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Acciones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R. Colinérgicos</a:t>
            </a:r>
          </a:p>
        </p:txBody>
      </p:sp>
      <p:sp>
        <p:nvSpPr>
          <p:cNvPr id="256023" name="Text Box 23"/>
          <p:cNvSpPr txBox="1">
            <a:spLocks noChangeArrowheads="1"/>
          </p:cNvSpPr>
          <p:nvPr/>
        </p:nvSpPr>
        <p:spPr bwMode="auto">
          <a:xfrm>
            <a:off x="5942013" y="1125538"/>
            <a:ext cx="885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256024" name="Text Box 24"/>
          <p:cNvSpPr txBox="1">
            <a:spLocks noChangeArrowheads="1"/>
          </p:cNvSpPr>
          <p:nvPr/>
        </p:nvSpPr>
        <p:spPr bwMode="auto">
          <a:xfrm>
            <a:off x="7358063" y="1052513"/>
            <a:ext cx="885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256025" name="Oval 25"/>
          <p:cNvSpPr>
            <a:spLocks noChangeArrowheads="1"/>
          </p:cNvSpPr>
          <p:nvPr/>
        </p:nvSpPr>
        <p:spPr bwMode="auto">
          <a:xfrm>
            <a:off x="5003800" y="1196975"/>
            <a:ext cx="360363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56022" name="Text Box 22"/>
          <p:cNvSpPr txBox="1">
            <a:spLocks noChangeArrowheads="1"/>
          </p:cNvSpPr>
          <p:nvPr/>
        </p:nvSpPr>
        <p:spPr bwMode="auto">
          <a:xfrm>
            <a:off x="4859338" y="1052513"/>
            <a:ext cx="885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256026" name="Line 26"/>
          <p:cNvSpPr>
            <a:spLocks noChangeShapeType="1"/>
          </p:cNvSpPr>
          <p:nvPr/>
        </p:nvSpPr>
        <p:spPr bwMode="auto">
          <a:xfrm>
            <a:off x="3924300" y="1772815"/>
            <a:ext cx="0" cy="446129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56028" name="Line 28"/>
          <p:cNvSpPr>
            <a:spLocks noChangeShapeType="1"/>
          </p:cNvSpPr>
          <p:nvPr/>
        </p:nvSpPr>
        <p:spPr bwMode="auto">
          <a:xfrm>
            <a:off x="5580063" y="1772815"/>
            <a:ext cx="0" cy="446129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56030" name="Line 30"/>
          <p:cNvSpPr>
            <a:spLocks noChangeShapeType="1"/>
          </p:cNvSpPr>
          <p:nvPr/>
        </p:nvSpPr>
        <p:spPr bwMode="auto">
          <a:xfrm>
            <a:off x="7164388" y="1772815"/>
            <a:ext cx="0" cy="446129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56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56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56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56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4" grpId="0" animBg="1"/>
      <p:bldP spid="256006" grpId="0" animBg="1"/>
      <p:bldP spid="256009" grpId="0"/>
      <p:bldP spid="256010" grpId="0" animBg="1"/>
      <p:bldP spid="256012" grpId="0" animBg="1"/>
      <p:bldP spid="256013" grpId="0" animBg="1"/>
      <p:bldP spid="256014" grpId="0" animBg="1"/>
      <p:bldP spid="256019" grpId="0" animBg="1"/>
      <p:bldP spid="256023" grpId="0"/>
      <p:bldP spid="256024" grpId="0"/>
      <p:bldP spid="256022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Text Box 2"/>
          <p:cNvSpPr txBox="1">
            <a:spLocks noChangeArrowheads="1"/>
          </p:cNvSpPr>
          <p:nvPr/>
        </p:nvSpPr>
        <p:spPr bwMode="auto">
          <a:xfrm>
            <a:off x="1789113" y="1700213"/>
            <a:ext cx="559117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Mecanismos Señalización Intracelular</a:t>
            </a:r>
          </a:p>
        </p:txBody>
      </p:sp>
      <p:sp>
        <p:nvSpPr>
          <p:cNvPr id="260126" name="Text Box 30"/>
          <p:cNvSpPr txBox="1">
            <a:spLocks noChangeArrowheads="1"/>
          </p:cNvSpPr>
          <p:nvPr/>
        </p:nvSpPr>
        <p:spPr bwMode="auto">
          <a:xfrm>
            <a:off x="495152" y="817695"/>
            <a:ext cx="1656184" cy="707886"/>
          </a:xfrm>
          <a:prstGeom prst="rect">
            <a:avLst/>
          </a:prstGeom>
          <a:solidFill>
            <a:srgbClr val="C8E1F8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2000" dirty="0"/>
              <a:t>Transmisión</a:t>
            </a:r>
          </a:p>
          <a:p>
            <a:pPr algn="l">
              <a:defRPr/>
            </a:pPr>
            <a:r>
              <a:rPr lang="es-ES_tradnl" sz="2000" dirty="0" smtClean="0"/>
              <a:t>Colinérgica</a:t>
            </a:r>
            <a:endParaRPr lang="es-ES_tradnl" sz="2000" dirty="0"/>
          </a:p>
        </p:txBody>
      </p:sp>
      <p:sp>
        <p:nvSpPr>
          <p:cNvPr id="260127" name="Text Box 31"/>
          <p:cNvSpPr txBox="1">
            <a:spLocks noChangeArrowheads="1"/>
          </p:cNvSpPr>
          <p:nvPr/>
        </p:nvSpPr>
        <p:spPr bwMode="auto">
          <a:xfrm>
            <a:off x="1616075" y="2579688"/>
            <a:ext cx="6030913" cy="1250950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M1, M3 </a:t>
            </a:r>
            <a:r>
              <a:rPr lang="es-ES_tradnl" sz="18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Gq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_tradnl" sz="18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Ganglio autónomo, Músculo liso, Glándulas</a:t>
            </a:r>
          </a:p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Activación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PLC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aumento Ca</a:t>
            </a:r>
            <a:r>
              <a:rPr lang="es-ES_tradnl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i, 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PPSE, aumento contracción,</a:t>
            </a:r>
          </a:p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exocitosis, aumento secreción</a:t>
            </a:r>
          </a:p>
          <a:p>
            <a:pPr algn="l">
              <a:defRPr/>
            </a:pPr>
            <a:r>
              <a:rPr lang="es-ES_tradnl" sz="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</a:t>
            </a:r>
          </a:p>
        </p:txBody>
      </p:sp>
      <p:sp>
        <p:nvSpPr>
          <p:cNvPr id="260128" name="Text Box 32"/>
          <p:cNvSpPr txBox="1">
            <a:spLocks noChangeArrowheads="1"/>
          </p:cNvSpPr>
          <p:nvPr/>
        </p:nvSpPr>
        <p:spPr bwMode="auto">
          <a:xfrm>
            <a:off x="1606550" y="3933825"/>
            <a:ext cx="5413375" cy="2746375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M2 Gi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_tradnl" sz="2000" u="sng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Cardiomiocitos</a:t>
            </a:r>
            <a:endParaRPr lang="es-ES_tradnl" sz="2000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Disminuye activación AC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disminuye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AMPc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disminuye PKA, disminuye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fosforilación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canales Ca</a:t>
            </a:r>
            <a:r>
              <a:rPr lang="en-US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voltaje dependientes L, 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disminuye Ca</a:t>
            </a:r>
            <a:r>
              <a:rPr lang="es-ES_tradnl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i,  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disminuye contracción</a:t>
            </a:r>
          </a:p>
          <a:p>
            <a:pPr algn="l">
              <a:defRPr/>
            </a:pPr>
            <a:endParaRPr lang="es-ES_tradnl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s-ES_tradnl" sz="20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Marcapasos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Subunidad </a:t>
            </a:r>
            <a:r>
              <a:rPr lang="es-ES_tradnl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bg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Gi abre canal K</a:t>
            </a:r>
            <a:r>
              <a:rPr lang="es-ES_tradnl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s-ES_tradnl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  <a:p>
            <a:pPr algn="l">
              <a:defRPr/>
            </a:pPr>
            <a:r>
              <a:rPr lang="es-ES_tradnl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hiperpolarización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disminuye frecuencia PA,  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disminuye FC</a:t>
            </a:r>
          </a:p>
        </p:txBody>
      </p:sp>
      <p:sp>
        <p:nvSpPr>
          <p:cNvPr id="260129" name="Text Box 33"/>
          <p:cNvSpPr txBox="1">
            <a:spLocks noChangeArrowheads="1"/>
          </p:cNvSpPr>
          <p:nvPr/>
        </p:nvSpPr>
        <p:spPr bwMode="auto">
          <a:xfrm>
            <a:off x="3883350" y="864591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0130" name="Text Box 34"/>
          <p:cNvSpPr txBox="1">
            <a:spLocks noChangeArrowheads="1"/>
          </p:cNvSpPr>
          <p:nvPr/>
        </p:nvSpPr>
        <p:spPr bwMode="auto">
          <a:xfrm>
            <a:off x="6443663" y="3141663"/>
            <a:ext cx="1670050" cy="425450"/>
          </a:xfrm>
          <a:prstGeom prst="rect">
            <a:avLst/>
          </a:prstGeom>
          <a:solidFill>
            <a:srgbClr val="A6CFF4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Sistema PLC</a:t>
            </a:r>
          </a:p>
        </p:txBody>
      </p:sp>
      <p:sp>
        <p:nvSpPr>
          <p:cNvPr id="260131" name="Text Box 35"/>
          <p:cNvSpPr txBox="1">
            <a:spLocks noChangeArrowheads="1"/>
          </p:cNvSpPr>
          <p:nvPr/>
        </p:nvSpPr>
        <p:spPr bwMode="auto">
          <a:xfrm>
            <a:off x="6443663" y="4581525"/>
            <a:ext cx="1584325" cy="425450"/>
          </a:xfrm>
          <a:prstGeom prst="rect">
            <a:avLst/>
          </a:prstGeom>
          <a:solidFill>
            <a:srgbClr val="A6CFF4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Sistema AC</a:t>
            </a:r>
          </a:p>
        </p:txBody>
      </p:sp>
      <p:sp>
        <p:nvSpPr>
          <p:cNvPr id="260132" name="Text Box 36"/>
          <p:cNvSpPr txBox="1">
            <a:spLocks noChangeArrowheads="1"/>
          </p:cNvSpPr>
          <p:nvPr/>
        </p:nvSpPr>
        <p:spPr bwMode="auto">
          <a:xfrm>
            <a:off x="6588125" y="5661025"/>
            <a:ext cx="2035175" cy="669925"/>
          </a:xfrm>
          <a:prstGeom prst="rect">
            <a:avLst/>
          </a:prstGeom>
          <a:solidFill>
            <a:srgbClr val="A6CFF4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Apertura directa</a:t>
            </a:r>
          </a:p>
          <a:p>
            <a:pPr algn="l">
              <a:defRPr/>
            </a:pP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Canal K</a:t>
            </a:r>
            <a:r>
              <a:rPr lang="en-US" sz="18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</a:t>
            </a:r>
          </a:p>
        </p:txBody>
      </p:sp>
      <p:sp>
        <p:nvSpPr>
          <p:cNvPr id="260133" name="Text Box 37"/>
          <p:cNvSpPr txBox="1">
            <a:spLocks noChangeArrowheads="1"/>
          </p:cNvSpPr>
          <p:nvPr/>
        </p:nvSpPr>
        <p:spPr bwMode="auto">
          <a:xfrm>
            <a:off x="6588125" y="359103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7137400" y="6638925"/>
            <a:ext cx="1971675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2014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098" grpId="0" animBg="1"/>
      <p:bldP spid="260127" grpId="0" animBg="1"/>
      <p:bldP spid="260128" grpId="0" animBg="1"/>
      <p:bldP spid="260130" grpId="0" animBg="1"/>
      <p:bldP spid="260131" grpId="0" animBg="1"/>
      <p:bldP spid="260132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2549" name="Group 1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18777"/>
              </p:ext>
            </p:extLst>
          </p:nvPr>
        </p:nvGraphicFramePr>
        <p:xfrm>
          <a:off x="250825" y="1166813"/>
          <a:ext cx="8569325" cy="4724400"/>
        </p:xfrm>
        <a:graphic>
          <a:graphicData uri="http://schemas.openxmlformats.org/drawingml/2006/table">
            <a:tbl>
              <a:tblPr/>
              <a:tblGrid>
                <a:gridCol w="2143125"/>
                <a:gridCol w="2146300"/>
                <a:gridCol w="2136775"/>
                <a:gridCol w="2143125"/>
              </a:tblGrid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cs typeface="Times New Roman" pitchFamily="18" charset="0"/>
                        </a:rPr>
                        <a:t>Receptor</a:t>
                      </a:r>
                      <a:endParaRPr kumimoji="0" lang="es-ES_tradnl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cs typeface="Times New Roman" pitchFamily="18" charset="0"/>
                        </a:rPr>
                        <a:t>Tejido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cs typeface="Times New Roman" pitchFamily="18" charset="0"/>
                        </a:rPr>
                        <a:t>Respuesta 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cs typeface="Times New Roman" pitchFamily="18" charset="0"/>
                        </a:rPr>
                        <a:t>Mecanismo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33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NICOTÍNICO N</a:t>
                      </a:r>
                      <a:r>
                        <a:rPr kumimoji="0" lang="es-ES_tradn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</a:t>
                      </a:r>
                      <a:endParaRPr kumimoji="0" lang="es-ES_tradnl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Músculo esquelético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Despolarización, producción PA, contracción muscular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ACh abre canal iónico,</a:t>
                      </a: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entra Na</a:t>
                      </a:r>
                      <a:r>
                        <a:rPr kumimoji="0" lang="es-ES_tradnl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y sale K</a:t>
                      </a:r>
                      <a:r>
                        <a:rPr kumimoji="0" lang="es-ES_tradnl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, carga neta de entrada: cargas positivas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D9"/>
                    </a:solidFill>
                  </a:tcPr>
                </a:tc>
              </a:tr>
              <a:tr h="727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NICOTÍNICO N</a:t>
                      </a:r>
                      <a:r>
                        <a:rPr kumimoji="0" lang="es-ES_tradn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</a:t>
                      </a:r>
                      <a:endParaRPr kumimoji="0" lang="es-ES_tradnl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Ganglios autonómicos</a:t>
                      </a:r>
                      <a:endParaRPr kumimoji="0" lang="es-ES_tradn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Despolarización, activación neuronas </a:t>
                      </a:r>
                      <a:r>
                        <a:rPr kumimoji="0" lang="es-ES_tradnl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posganglionares</a:t>
                      </a:r>
                      <a:r>
                        <a:rPr kumimoji="0" lang="es-ES_trad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s-ES_trad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PPSE</a:t>
                      </a:r>
                      <a:endParaRPr kumimoji="0" lang="es-ES_tradnl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ACh</a:t>
                      </a:r>
                      <a:r>
                        <a:rPr kumimoji="0" lang="es-ES_trad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abre canal iónico</a:t>
                      </a:r>
                      <a:r>
                        <a:rPr kumimoji="0" lang="es-ES_trad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entran cargas positivas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D9"/>
                    </a:solidFill>
                  </a:tcPr>
                </a:tc>
              </a:tr>
              <a:tr h="933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MUSCARÍNICO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(M3)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Músculo liso, glándulas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Despolarización y contracción músculo liso, secreción glandular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ACh</a:t>
                      </a:r>
                      <a:r>
                        <a:rPr kumimoji="0" lang="es-ES_trad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activa r. </a:t>
                      </a:r>
                      <a:r>
                        <a:rPr kumimoji="0" lang="es-ES_tradnl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metabotrópico</a:t>
                      </a:r>
                      <a:r>
                        <a:rPr kumimoji="0" lang="es-ES_trad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abre canales Ca</a:t>
                      </a:r>
                      <a:r>
                        <a:rPr kumimoji="0" lang="es-ES_tradnl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++</a:t>
                      </a:r>
                      <a:r>
                        <a:rPr kumimoji="0" lang="es-ES_trad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s-ES_tradnl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intracel</a:t>
                      </a:r>
                      <a:r>
                        <a:rPr kumimoji="0" lang="es-ES_trad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y</a:t>
                      </a:r>
                      <a:r>
                        <a:rPr kumimoji="0" lang="es-ES_trad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s-ES_trad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aumenta Ca</a:t>
                      </a:r>
                      <a:r>
                        <a:rPr kumimoji="0" lang="es-ES_tradnl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++ </a:t>
                      </a:r>
                      <a:r>
                        <a:rPr kumimoji="0" lang="es-ES_tradnl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citosólico</a:t>
                      </a:r>
                      <a:endParaRPr kumimoji="0" lang="es-ES_tradnl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1141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MUSCARÍNICO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(M2)</a:t>
                      </a:r>
                      <a:endParaRPr kumimoji="0" lang="es-ES_tradn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Corazón</a:t>
                      </a:r>
                      <a:endParaRPr kumimoji="0" lang="es-ES_tradn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Hiperpolarización, disminuye FC, enlentece tasa de despolarización espontánea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ACh</a:t>
                      </a:r>
                      <a:r>
                        <a:rPr kumimoji="0" lang="es-ES_trad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activa r. </a:t>
                      </a:r>
                      <a:r>
                        <a:rPr kumimoji="0" lang="es-ES_tradnl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metabotrópico</a:t>
                      </a:r>
                      <a:r>
                        <a:rPr kumimoji="0" lang="es-ES_trad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s-ES_trad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abre canales K</a:t>
                      </a:r>
                      <a:r>
                        <a:rPr kumimoji="0" lang="es-ES_tradnl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+</a:t>
                      </a:r>
                      <a:endParaRPr kumimoji="0" lang="es-ES_tradnl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272517" name="Rectangle 133"/>
          <p:cNvSpPr>
            <a:spLocks noChangeArrowheads="1"/>
          </p:cNvSpPr>
          <p:nvPr/>
        </p:nvSpPr>
        <p:spPr bwMode="auto">
          <a:xfrm>
            <a:off x="2023268" y="5992837"/>
            <a:ext cx="50974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>
              <a:defRPr/>
            </a:pPr>
            <a:r>
              <a:rPr lang="es-ES_tradnl" sz="1000" dirty="0">
                <a:effectLst/>
              </a:rPr>
              <a:t>Tomado de: Tabla 9-6 S.I. Fox. </a:t>
            </a:r>
            <a:r>
              <a:rPr lang="es-ES_tradnl" sz="1000" i="1" dirty="0">
                <a:effectLst/>
              </a:rPr>
              <a:t>Human </a:t>
            </a:r>
            <a:r>
              <a:rPr lang="es-ES_tradnl" sz="1000" i="1" dirty="0" err="1">
                <a:effectLst/>
              </a:rPr>
              <a:t>Physiology</a:t>
            </a:r>
            <a:r>
              <a:rPr lang="es-ES_tradnl" sz="1000" dirty="0">
                <a:effectLst/>
              </a:rPr>
              <a:t>. 10th </a:t>
            </a:r>
            <a:r>
              <a:rPr lang="es-ES_tradnl" sz="1000" dirty="0" err="1">
                <a:effectLst/>
              </a:rPr>
              <a:t>edition</a:t>
            </a:r>
            <a:r>
              <a:rPr lang="es-ES_tradnl" sz="1000" dirty="0">
                <a:effectLst/>
              </a:rPr>
              <a:t> McGraw-Hill. 2008.</a:t>
            </a:r>
            <a:r>
              <a:rPr lang="es-ES_tradnl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69667" name="Rectangle 134"/>
          <p:cNvSpPr>
            <a:spLocks noChangeArrowheads="1"/>
          </p:cNvSpPr>
          <p:nvPr/>
        </p:nvSpPr>
        <p:spPr bwMode="auto">
          <a:xfrm>
            <a:off x="1761768" y="579408"/>
            <a:ext cx="5622052" cy="400110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>
            <a:spAutoFit/>
          </a:bodyPr>
          <a:lstStyle/>
          <a:p>
            <a:r>
              <a:rPr lang="es-ES_tradnl" sz="2000" dirty="0"/>
              <a:t>Receptores colinérgicos y respuesta  a la ACh</a:t>
            </a:r>
          </a:p>
        </p:txBody>
      </p:sp>
      <p:sp>
        <p:nvSpPr>
          <p:cNvPr id="272540" name="Text Box 156"/>
          <p:cNvSpPr txBox="1">
            <a:spLocks noChangeArrowheads="1"/>
          </p:cNvSpPr>
          <p:nvPr/>
        </p:nvSpPr>
        <p:spPr bwMode="auto">
          <a:xfrm>
            <a:off x="323850" y="5905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40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9126" name="Group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008695"/>
              </p:ext>
            </p:extLst>
          </p:nvPr>
        </p:nvGraphicFramePr>
        <p:xfrm>
          <a:off x="196850" y="1341438"/>
          <a:ext cx="8893175" cy="5245184"/>
        </p:xfrm>
        <a:graphic>
          <a:graphicData uri="http://schemas.openxmlformats.org/drawingml/2006/table">
            <a:tbl>
              <a:tblPr/>
              <a:tblGrid>
                <a:gridCol w="701675"/>
                <a:gridCol w="1223963"/>
                <a:gridCol w="2017712"/>
                <a:gridCol w="1295400"/>
                <a:gridCol w="3654425"/>
              </a:tblGrid>
              <a:tr h="4333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NT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Receptor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Efectores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2do mens.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Efecto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7F9"/>
                    </a:solidFill>
                  </a:tcPr>
                </a:tc>
              </a:tr>
              <a:tr h="6400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</a:rPr>
                        <a:t>ACh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N</a:t>
                      </a: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N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N. </a:t>
                      </a:r>
                      <a:r>
                        <a:rPr kumimoji="0" lang="es-ES_tradnl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posgangl</a:t>
                      </a: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.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-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Despolarización membrana </a:t>
                      </a:r>
                      <a:r>
                        <a:rPr kumimoji="0" lang="es-ES_tradnl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postsináptica</a:t>
                      </a: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PPSE 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49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</a:rPr>
                        <a:t>ACh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M3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Detrusor vejiga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Ca</a:t>
                      </a:r>
                      <a:r>
                        <a:rPr kumimoji="0" lang="es-ES_tradnl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++</a:t>
                      </a: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i, contracción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mus liso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</a:rPr>
                        <a:t>ACh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M2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Cardiomiocitos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AMPc</a:t>
                      </a:r>
                      <a:endParaRPr kumimoji="0" lang="es-ES_trad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Disminución Ca</a:t>
                      </a:r>
                      <a:r>
                        <a:rPr kumimoji="0" lang="es-ES_tradnl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++</a:t>
                      </a: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i y  fuerza contracción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</a:rPr>
                        <a:t>ACh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M2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Marcapasos cardiacos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Gi </a:t>
                      </a: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bg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</a:t>
                      </a:r>
                      <a:r>
                        <a:rPr kumimoji="0" lang="es-ES_tradnl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gK</a:t>
                      </a:r>
                      <a:r>
                        <a:rPr kumimoji="0" lang="es-ES_tradnl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s-ES_tradnl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hiperpolarización</a:t>
                      </a: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Disminución </a:t>
                      </a:r>
                      <a:r>
                        <a:rPr kumimoji="0" lang="es-ES_tradnl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frec</a:t>
                      </a: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.  </a:t>
                      </a:r>
                      <a:r>
                        <a:rPr kumimoji="0" lang="es-ES_tradnl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potenc</a:t>
                      </a: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. acción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5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</a:rPr>
                        <a:t>ACh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M3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C. secretoras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IP3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Ca</a:t>
                      </a:r>
                      <a:r>
                        <a:rPr kumimoji="0" lang="es-ES_tradnl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++</a:t>
                      </a: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i, eflujo K</a:t>
                      </a:r>
                      <a:r>
                        <a:rPr kumimoji="0" lang="es-ES_tradnl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, Cl</a:t>
                      </a:r>
                      <a:r>
                        <a:rPr kumimoji="0" lang="es-ES_tradnl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, y H</a:t>
                      </a:r>
                      <a:r>
                        <a:rPr kumimoji="0" lang="es-ES_tradnl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O, </a:t>
                      </a:r>
                      <a:r>
                        <a:rPr kumimoji="0" lang="es-ES_tradnl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exocitosis</a:t>
                      </a: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dependiente de gránulos secretores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10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</a:rPr>
                        <a:t>ACh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M3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Mus liso vascular/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C. endoteliales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Vasodilatación vía liberación de NO de c. endoteliales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9125" name="Text Box 53"/>
          <p:cNvSpPr txBox="1">
            <a:spLocks noChangeArrowheads="1"/>
          </p:cNvSpPr>
          <p:nvPr/>
        </p:nvSpPr>
        <p:spPr bwMode="auto">
          <a:xfrm>
            <a:off x="2771775" y="620713"/>
            <a:ext cx="3600450" cy="461665"/>
          </a:xfrm>
          <a:prstGeom prst="rect">
            <a:avLst/>
          </a:prstGeom>
          <a:solidFill>
            <a:srgbClr val="C8E1F8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400"/>
              <a:t>Transmisión Colinérgica</a:t>
            </a:r>
          </a:p>
        </p:txBody>
      </p:sp>
      <p:sp>
        <p:nvSpPr>
          <p:cNvPr id="259129" name="Text Box 57"/>
          <p:cNvSpPr txBox="1">
            <a:spLocks noChangeArrowheads="1"/>
          </p:cNvSpPr>
          <p:nvPr/>
        </p:nvSpPr>
        <p:spPr bwMode="auto">
          <a:xfrm>
            <a:off x="323850" y="590550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" name="Text Box 4"/>
          <p:cNvSpPr txBox="1">
            <a:spLocks noChangeArrowheads="1"/>
          </p:cNvSpPr>
          <p:nvPr/>
        </p:nvSpPr>
        <p:spPr bwMode="auto">
          <a:xfrm>
            <a:off x="7138033" y="6638925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7E5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395288" y="2606675"/>
            <a:ext cx="37449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III. Neurotransmisión </a:t>
            </a:r>
          </a:p>
          <a:p>
            <a:pPr algn="l">
              <a:defRPr/>
            </a:pPr>
            <a:r>
              <a:rPr lang="es-ES_tradnl" sz="2400" b="1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autonómica</a:t>
            </a:r>
            <a:endParaRPr lang="es-ES_tradnl" sz="2400">
              <a:solidFill>
                <a:srgbClr val="007774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171" name="Text Box 10"/>
          <p:cNvSpPr txBox="1">
            <a:spLocks noChangeArrowheads="1"/>
          </p:cNvSpPr>
          <p:nvPr/>
        </p:nvSpPr>
        <p:spPr bwMode="auto">
          <a:xfrm>
            <a:off x="1331913" y="4005263"/>
            <a:ext cx="388778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_tradnl" sz="800">
              <a:effectLst/>
            </a:endParaRPr>
          </a:p>
          <a:p>
            <a:pPr algn="l" eaLnBrk="1" hangingPunct="1">
              <a:buFontTx/>
              <a:buChar char="•"/>
            </a:pPr>
            <a:r>
              <a:rPr lang="es-ES_tradnl" sz="1800">
                <a:effectLst/>
              </a:rPr>
              <a:t>Transmisión Química Autonómica</a:t>
            </a:r>
          </a:p>
        </p:txBody>
      </p:sp>
      <p:pic>
        <p:nvPicPr>
          <p:cNvPr id="7172" name="Picture 11" descr="SINAPSIS PH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5" t="10690" r="54730" b="9633"/>
          <a:stretch>
            <a:fillRect/>
          </a:stretch>
        </p:blipFill>
        <p:spPr bwMode="auto">
          <a:xfrm>
            <a:off x="4279900" y="476250"/>
            <a:ext cx="2308225" cy="29527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4" name="Line 16"/>
          <p:cNvSpPr>
            <a:spLocks noChangeShapeType="1"/>
          </p:cNvSpPr>
          <p:nvPr/>
        </p:nvSpPr>
        <p:spPr bwMode="auto">
          <a:xfrm flipH="1">
            <a:off x="7681913" y="4581525"/>
            <a:ext cx="409575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pic>
        <p:nvPicPr>
          <p:cNvPr id="7175" name="Picture 23" descr="SINAPSIS PH"/>
          <p:cNvPicPr>
            <a:picLocks noChangeAspect="1" noChangeArrowheads="1"/>
          </p:cNvPicPr>
          <p:nvPr/>
        </p:nvPicPr>
        <p:blipFill>
          <a:blip r:embed="rId2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54" t="12337" r="17348" b="9633"/>
          <a:stretch>
            <a:fillRect/>
          </a:stretch>
        </p:blipFill>
        <p:spPr bwMode="auto">
          <a:xfrm>
            <a:off x="6156325" y="3429000"/>
            <a:ext cx="2692400" cy="32131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7164288" y="2812866"/>
            <a:ext cx="1840568" cy="400110"/>
          </a:xfrm>
          <a:prstGeom prst="rect">
            <a:avLst/>
          </a:prstGeom>
          <a:solidFill>
            <a:srgbClr val="EBFB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Varicosidades</a:t>
            </a:r>
            <a:endParaRPr lang="es-ES_tradnl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7596188" y="6165850"/>
            <a:ext cx="6495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NT</a:t>
            </a:r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 flipH="1" flipV="1">
            <a:off x="7380288" y="6021388"/>
            <a:ext cx="287337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H="1">
            <a:off x="5580062" y="908719"/>
            <a:ext cx="471487" cy="57559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 flipH="1">
            <a:off x="8040688" y="3213100"/>
            <a:ext cx="276225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84" name="Line 36"/>
          <p:cNvSpPr>
            <a:spLocks noChangeShapeType="1"/>
          </p:cNvSpPr>
          <p:nvPr/>
        </p:nvSpPr>
        <p:spPr bwMode="auto">
          <a:xfrm flipH="1">
            <a:off x="7308850" y="3213100"/>
            <a:ext cx="1008063" cy="15843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85" name="Rectangle 37"/>
          <p:cNvSpPr>
            <a:spLocks noChangeArrowheads="1"/>
          </p:cNvSpPr>
          <p:nvPr/>
        </p:nvSpPr>
        <p:spPr bwMode="auto">
          <a:xfrm>
            <a:off x="1187450" y="3660775"/>
            <a:ext cx="1730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1era. parte</a:t>
            </a:r>
          </a:p>
        </p:txBody>
      </p:sp>
      <p:sp>
        <p:nvSpPr>
          <p:cNvPr id="2086" name="Rectangle 38"/>
          <p:cNvSpPr>
            <a:spLocks noChangeArrowheads="1"/>
          </p:cNvSpPr>
          <p:nvPr/>
        </p:nvSpPr>
        <p:spPr bwMode="auto">
          <a:xfrm>
            <a:off x="1187450" y="4508500"/>
            <a:ext cx="1646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2da. parte</a:t>
            </a:r>
          </a:p>
        </p:txBody>
      </p:sp>
      <p:sp>
        <p:nvSpPr>
          <p:cNvPr id="7184" name="Text Box 39"/>
          <p:cNvSpPr txBox="1">
            <a:spLocks noChangeArrowheads="1"/>
          </p:cNvSpPr>
          <p:nvPr/>
        </p:nvSpPr>
        <p:spPr bwMode="auto">
          <a:xfrm>
            <a:off x="1331913" y="4940300"/>
            <a:ext cx="3240087" cy="763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Tx/>
              <a:buChar char="•"/>
            </a:pPr>
            <a:r>
              <a:rPr lang="es-ES_tradnl" sz="1800" dirty="0">
                <a:effectLst/>
              </a:rPr>
              <a:t>TQ en </a:t>
            </a:r>
            <a:r>
              <a:rPr lang="es-ES_tradnl" sz="1800" dirty="0" err="1">
                <a:effectLst/>
              </a:rPr>
              <a:t>Div</a:t>
            </a:r>
            <a:r>
              <a:rPr lang="es-ES_tradnl" sz="1800" dirty="0">
                <a:effectLst/>
              </a:rPr>
              <a:t>. </a:t>
            </a:r>
            <a:r>
              <a:rPr lang="es-ES_tradnl" sz="1800" b="1" dirty="0">
                <a:solidFill>
                  <a:srgbClr val="0000CC"/>
                </a:solidFill>
              </a:rPr>
              <a:t>Parasimpática</a:t>
            </a:r>
          </a:p>
          <a:p>
            <a:pPr algn="l" eaLnBrk="1" hangingPunct="1">
              <a:buFontTx/>
              <a:buChar char="•"/>
            </a:pPr>
            <a:endParaRPr lang="es-ES_tradnl" sz="800" dirty="0">
              <a:solidFill>
                <a:srgbClr val="0000CC"/>
              </a:solidFill>
              <a:effectLst/>
            </a:endParaRPr>
          </a:p>
          <a:p>
            <a:pPr algn="l" eaLnBrk="1" hangingPunct="1">
              <a:buFontTx/>
              <a:buChar char="•"/>
            </a:pPr>
            <a:r>
              <a:rPr lang="es-ES_tradnl" sz="1800" dirty="0">
                <a:effectLst/>
              </a:rPr>
              <a:t>TQ en </a:t>
            </a:r>
            <a:r>
              <a:rPr lang="es-ES_tradnl" sz="1800" dirty="0" err="1">
                <a:effectLst/>
              </a:rPr>
              <a:t>Div</a:t>
            </a:r>
            <a:r>
              <a:rPr lang="es-ES_tradnl" sz="1800" dirty="0">
                <a:effectLst/>
              </a:rPr>
              <a:t>. </a:t>
            </a:r>
            <a:r>
              <a:rPr lang="es-ES_tradnl" sz="1800" b="1" dirty="0">
                <a:solidFill>
                  <a:srgbClr val="FF0000"/>
                </a:solidFill>
              </a:rPr>
              <a:t>Simpática</a:t>
            </a:r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5437188" y="2781300"/>
            <a:ext cx="6495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NT</a:t>
            </a:r>
          </a:p>
        </p:txBody>
      </p:sp>
      <p:sp>
        <p:nvSpPr>
          <p:cNvPr id="2089" name="Line 41"/>
          <p:cNvSpPr>
            <a:spLocks noChangeShapeType="1"/>
          </p:cNvSpPr>
          <p:nvPr/>
        </p:nvSpPr>
        <p:spPr bwMode="auto">
          <a:xfrm flipH="1" flipV="1">
            <a:off x="5003800" y="2492375"/>
            <a:ext cx="433388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1258888" y="1125538"/>
            <a:ext cx="1566862" cy="852487"/>
          </a:xfrm>
          <a:prstGeom prst="rect">
            <a:avLst/>
          </a:prstGeom>
          <a:solidFill>
            <a:srgbClr val="A3FBAB"/>
          </a:solidFill>
          <a:ln w="28575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80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SNA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34925" y="6524625"/>
            <a:ext cx="23177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2014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5784388" y="246402"/>
            <a:ext cx="1223963" cy="707886"/>
          </a:xfrm>
          <a:prstGeom prst="rect">
            <a:avLst/>
          </a:prstGeom>
          <a:solidFill>
            <a:srgbClr val="EBFB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Botón </a:t>
            </a:r>
          </a:p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terminal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3"/>
          <p:cNvSpPr txBox="1">
            <a:spLocks noChangeArrowheads="1"/>
          </p:cNvSpPr>
          <p:nvPr/>
        </p:nvSpPr>
        <p:spPr bwMode="auto">
          <a:xfrm>
            <a:off x="1814513" y="500697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sz="1800" b="1">
              <a:effectLst/>
            </a:endParaRPr>
          </a:p>
        </p:txBody>
      </p:sp>
      <p:graphicFrame>
        <p:nvGraphicFramePr>
          <p:cNvPr id="261165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311875"/>
              </p:ext>
            </p:extLst>
          </p:nvPr>
        </p:nvGraphicFramePr>
        <p:xfrm>
          <a:off x="1333500" y="2967038"/>
          <a:ext cx="6551613" cy="2505456"/>
        </p:xfrm>
        <a:graphic>
          <a:graphicData uri="http://schemas.openxmlformats.org/drawingml/2006/table">
            <a:tbl>
              <a:tblPr/>
              <a:tblGrid>
                <a:gridCol w="1293813"/>
                <a:gridCol w="865187"/>
                <a:gridCol w="3384550"/>
                <a:gridCol w="1008063"/>
              </a:tblGrid>
              <a:tr h="2333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Metabo</a:t>
                      </a:r>
                      <a:r>
                        <a:rPr kumimoji="0" lang="es-ES_tradn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-trópicos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Ionotró</a:t>
                      </a:r>
                      <a:r>
                        <a:rPr kumimoji="0" lang="es-ES_tradn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</a:rPr>
                        <a:t>-pico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1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</a:rPr>
                        <a:t>M1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</a:rPr>
                        <a:t>M2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</a:rPr>
                        <a:t>M3</a:t>
                      </a:r>
                      <a:endParaRPr kumimoji="0" lang="es-ES_tradnl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omic Sans MS" pitchFamily="66" charset="0"/>
                        </a:rPr>
                        <a:t>Nn</a:t>
                      </a:r>
                      <a:endParaRPr kumimoji="0" lang="es-ES_tradnl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1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IP3, Ca</a:t>
                      </a:r>
                      <a:r>
                        <a:rPr kumimoji="0" lang="es-ES_tradnl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++</a:t>
                      </a: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Disminución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AMPc</a:t>
                      </a: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; Aumento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gK</a:t>
                      </a:r>
                      <a:r>
                        <a:rPr kumimoji="0" lang="es-ES_tradnl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  <a:r>
                        <a:rPr kumimoji="0" lang="es-ES_tradnl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endParaRPr kumimoji="0" lang="es-ES_tradn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IP3, DAG, aumento Ca</a:t>
                      </a:r>
                      <a:r>
                        <a:rPr kumimoji="0" lang="es-ES_tradnl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++</a:t>
                      </a: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Aumento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gNa</a:t>
                      </a:r>
                      <a:r>
                        <a:rPr kumimoji="0" lang="es-ES_tradnl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y 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gK</a:t>
                      </a:r>
                      <a:r>
                        <a:rPr kumimoji="0" lang="es-ES_tradnl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 </a:t>
                      </a: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 expensas mayor entrada de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Na</a:t>
                      </a:r>
                      <a:r>
                        <a:rPr kumimoji="0" lang="es-ES_tradnl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1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ACh</a:t>
                      </a:r>
                      <a:endParaRPr kumimoji="0" lang="es-ES_tradnl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1F8"/>
                    </a:solidFill>
                  </a:tcPr>
                </a:tc>
              </a:tr>
            </a:tbl>
          </a:graphicData>
        </a:graphic>
      </p:graphicFrame>
      <p:sp>
        <p:nvSpPr>
          <p:cNvPr id="261136" name="Text Box 16"/>
          <p:cNvSpPr txBox="1">
            <a:spLocks noChangeArrowheads="1"/>
          </p:cNvSpPr>
          <p:nvPr/>
        </p:nvSpPr>
        <p:spPr bwMode="auto">
          <a:xfrm>
            <a:off x="1954213" y="2246313"/>
            <a:ext cx="5418471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/>
              <a:t>Receptores, mecanismos señales, NT</a:t>
            </a:r>
          </a:p>
        </p:txBody>
      </p:sp>
      <p:sp>
        <p:nvSpPr>
          <p:cNvPr id="261137" name="Line 17"/>
          <p:cNvSpPr>
            <a:spLocks noChangeShapeType="1"/>
          </p:cNvSpPr>
          <p:nvPr/>
        </p:nvSpPr>
        <p:spPr bwMode="auto">
          <a:xfrm>
            <a:off x="1331913" y="4508500"/>
            <a:ext cx="55006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261138" name="Text Box 18"/>
          <p:cNvSpPr txBox="1">
            <a:spLocks noChangeArrowheads="1"/>
          </p:cNvSpPr>
          <p:nvPr/>
        </p:nvSpPr>
        <p:spPr bwMode="auto">
          <a:xfrm>
            <a:off x="6799830" y="1052736"/>
            <a:ext cx="1770281" cy="707886"/>
          </a:xfrm>
          <a:prstGeom prst="rect">
            <a:avLst/>
          </a:prstGeom>
          <a:solidFill>
            <a:srgbClr val="C8E1F8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Transmisión </a:t>
            </a:r>
          </a:p>
          <a:p>
            <a:pPr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Colinérgica</a:t>
            </a:r>
            <a:endParaRPr lang="es-ES_tradnl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1140" name="Text Box 20"/>
          <p:cNvSpPr txBox="1">
            <a:spLocks noChangeArrowheads="1"/>
          </p:cNvSpPr>
          <p:nvPr/>
        </p:nvSpPr>
        <p:spPr bwMode="auto">
          <a:xfrm>
            <a:off x="6444208" y="457855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832600" y="6524625"/>
            <a:ext cx="23177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2014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57"/>
          <p:cNvSpPr txBox="1">
            <a:spLocks noChangeArrowheads="1"/>
          </p:cNvSpPr>
          <p:nvPr/>
        </p:nvSpPr>
        <p:spPr bwMode="auto">
          <a:xfrm>
            <a:off x="1043608" y="1097025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ChangeArrowheads="1"/>
          </p:cNvSpPr>
          <p:nvPr/>
        </p:nvSpPr>
        <p:spPr bwMode="auto">
          <a:xfrm>
            <a:off x="539750" y="3573463"/>
            <a:ext cx="3597460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>
                <a:solidFill>
                  <a:srgbClr val="0052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III</a:t>
            </a:r>
            <a:r>
              <a:rPr lang="es-ES_tradnl" sz="2400" dirty="0">
                <a:solidFill>
                  <a:srgbClr val="0052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400" b="1" dirty="0">
                <a:solidFill>
                  <a:srgbClr val="0052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Neurotransmisión </a:t>
            </a:r>
          </a:p>
          <a:p>
            <a:pPr algn="l">
              <a:defRPr/>
            </a:pPr>
            <a:r>
              <a:rPr lang="es-ES_tradnl" sz="2400" b="1" dirty="0">
                <a:solidFill>
                  <a:srgbClr val="0052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s-ES_tradnl" sz="2400" b="1" dirty="0" smtClean="0">
                <a:solidFill>
                  <a:srgbClr val="0052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autonómica</a:t>
            </a:r>
            <a:endParaRPr lang="es-ES_tradnl" sz="2400" dirty="0">
              <a:solidFill>
                <a:srgbClr val="00525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12323" name="Rectangle 3"/>
          <p:cNvSpPr>
            <a:spLocks noChangeArrowheads="1"/>
          </p:cNvSpPr>
          <p:nvPr/>
        </p:nvSpPr>
        <p:spPr bwMode="auto">
          <a:xfrm>
            <a:off x="1403350" y="4510088"/>
            <a:ext cx="1509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2da. parte</a:t>
            </a:r>
          </a:p>
        </p:txBody>
      </p:sp>
      <p:sp>
        <p:nvSpPr>
          <p:cNvPr id="312324" name="Text Box 4"/>
          <p:cNvSpPr txBox="1">
            <a:spLocks noChangeArrowheads="1"/>
          </p:cNvSpPr>
          <p:nvPr/>
        </p:nvSpPr>
        <p:spPr bwMode="auto">
          <a:xfrm>
            <a:off x="1258887" y="4941888"/>
            <a:ext cx="4681537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74625" indent="-174625" algn="l">
              <a:defRPr>
                <a:solidFill>
                  <a:schemeClr val="tx1"/>
                </a:solidFill>
                <a:latin typeface="Arial" charset="0"/>
              </a:defRPr>
            </a:lvl1pPr>
            <a:lvl2pPr marL="885825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408113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9304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452688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90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3670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824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81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Char char="•"/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T.   Química </a:t>
            </a:r>
            <a:r>
              <a:rPr lang="es-ES_tradnl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Div</a:t>
            </a: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Parasimpática</a:t>
            </a:r>
            <a:endParaRPr lang="es-ES_tradnl" sz="1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T. Química</a:t>
            </a:r>
            <a:r>
              <a:rPr lang="es-ES_tradnl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28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Div</a:t>
            </a:r>
            <a:r>
              <a:rPr lang="es-ES_tradnl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Simpática</a:t>
            </a:r>
          </a:p>
        </p:txBody>
      </p:sp>
      <p:pic>
        <p:nvPicPr>
          <p:cNvPr id="72709" name="Picture 5" descr="SINAPSIS PH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5" t="10690" r="54730" b="9633"/>
          <a:stretch>
            <a:fillRect/>
          </a:stretch>
        </p:blipFill>
        <p:spPr bwMode="auto">
          <a:xfrm>
            <a:off x="4279900" y="476250"/>
            <a:ext cx="2308225" cy="29527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2326" name="Text Box 6"/>
          <p:cNvSpPr txBox="1">
            <a:spLocks noChangeArrowheads="1"/>
          </p:cNvSpPr>
          <p:nvPr/>
        </p:nvSpPr>
        <p:spPr bwMode="auto">
          <a:xfrm>
            <a:off x="5940425" y="260350"/>
            <a:ext cx="1223963" cy="650875"/>
          </a:xfrm>
          <a:prstGeom prst="rect">
            <a:avLst/>
          </a:prstGeom>
          <a:solidFill>
            <a:srgbClr val="F6FCF7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Botón 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terminal</a:t>
            </a:r>
          </a:p>
        </p:txBody>
      </p:sp>
      <p:sp>
        <p:nvSpPr>
          <p:cNvPr id="312327" name="Line 7"/>
          <p:cNvSpPr>
            <a:spLocks noChangeShapeType="1"/>
          </p:cNvSpPr>
          <p:nvPr/>
        </p:nvSpPr>
        <p:spPr bwMode="auto">
          <a:xfrm flipH="1">
            <a:off x="7681913" y="4581525"/>
            <a:ext cx="409575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pic>
        <p:nvPicPr>
          <p:cNvPr id="72712" name="Picture 8" descr="SINAPSIS PH"/>
          <p:cNvPicPr>
            <a:picLocks noChangeAspect="1" noChangeArrowheads="1"/>
          </p:cNvPicPr>
          <p:nvPr/>
        </p:nvPicPr>
        <p:blipFill>
          <a:blip r:embed="rId2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54" t="12337" r="17348" b="9633"/>
          <a:stretch>
            <a:fillRect/>
          </a:stretch>
        </p:blipFill>
        <p:spPr bwMode="auto">
          <a:xfrm>
            <a:off x="6156325" y="3429000"/>
            <a:ext cx="2692400" cy="32131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2329" name="Text Box 9"/>
          <p:cNvSpPr txBox="1">
            <a:spLocks noChangeArrowheads="1"/>
          </p:cNvSpPr>
          <p:nvPr/>
        </p:nvSpPr>
        <p:spPr bwMode="auto">
          <a:xfrm>
            <a:off x="7235825" y="2852738"/>
            <a:ext cx="1689100" cy="395287"/>
          </a:xfrm>
          <a:prstGeom prst="rect">
            <a:avLst/>
          </a:prstGeom>
          <a:solidFill>
            <a:srgbClr val="F6FCF7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Varicosidades</a:t>
            </a:r>
          </a:p>
        </p:txBody>
      </p:sp>
      <p:sp>
        <p:nvSpPr>
          <p:cNvPr id="312330" name="Text Box 10"/>
          <p:cNvSpPr txBox="1">
            <a:spLocks noChangeArrowheads="1"/>
          </p:cNvSpPr>
          <p:nvPr/>
        </p:nvSpPr>
        <p:spPr bwMode="auto">
          <a:xfrm>
            <a:off x="8101013" y="6021388"/>
            <a:ext cx="595312" cy="425450"/>
          </a:xfrm>
          <a:prstGeom prst="rect">
            <a:avLst/>
          </a:prstGeom>
          <a:solidFill>
            <a:srgbClr val="E8F8EB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NT</a:t>
            </a:r>
          </a:p>
        </p:txBody>
      </p:sp>
      <p:sp>
        <p:nvSpPr>
          <p:cNvPr id="312331" name="Line 11"/>
          <p:cNvSpPr>
            <a:spLocks noChangeShapeType="1"/>
          </p:cNvSpPr>
          <p:nvPr/>
        </p:nvSpPr>
        <p:spPr bwMode="auto">
          <a:xfrm flipH="1" flipV="1">
            <a:off x="7608888" y="6092825"/>
            <a:ext cx="492125" cy="73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2332" name="Line 12"/>
          <p:cNvSpPr>
            <a:spLocks noChangeShapeType="1"/>
          </p:cNvSpPr>
          <p:nvPr/>
        </p:nvSpPr>
        <p:spPr bwMode="auto">
          <a:xfrm flipH="1">
            <a:off x="5580063" y="620713"/>
            <a:ext cx="471487" cy="863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2333" name="Line 13"/>
          <p:cNvSpPr>
            <a:spLocks noChangeShapeType="1"/>
          </p:cNvSpPr>
          <p:nvPr/>
        </p:nvSpPr>
        <p:spPr bwMode="auto">
          <a:xfrm flipH="1">
            <a:off x="8040688" y="3213100"/>
            <a:ext cx="276225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2334" name="Line 14"/>
          <p:cNvSpPr>
            <a:spLocks noChangeShapeType="1"/>
          </p:cNvSpPr>
          <p:nvPr/>
        </p:nvSpPr>
        <p:spPr bwMode="auto">
          <a:xfrm flipH="1">
            <a:off x="7308850" y="3213100"/>
            <a:ext cx="1008063" cy="17287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2335" name="Text Box 15"/>
          <p:cNvSpPr txBox="1">
            <a:spLocks noChangeArrowheads="1"/>
          </p:cNvSpPr>
          <p:nvPr/>
        </p:nvSpPr>
        <p:spPr bwMode="auto">
          <a:xfrm>
            <a:off x="6732588" y="1700213"/>
            <a:ext cx="576262" cy="406400"/>
          </a:xfrm>
          <a:prstGeom prst="rect">
            <a:avLst/>
          </a:prstGeom>
          <a:solidFill>
            <a:srgbClr val="E8F8EB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NT</a:t>
            </a:r>
          </a:p>
        </p:txBody>
      </p:sp>
      <p:sp>
        <p:nvSpPr>
          <p:cNvPr id="312336" name="Line 16"/>
          <p:cNvSpPr>
            <a:spLocks noChangeShapeType="1"/>
          </p:cNvSpPr>
          <p:nvPr/>
        </p:nvSpPr>
        <p:spPr bwMode="auto">
          <a:xfrm flipH="1">
            <a:off x="6156325" y="1916113"/>
            <a:ext cx="576263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2338" name="Text Box 18"/>
          <p:cNvSpPr txBox="1">
            <a:spLocks noChangeArrowheads="1"/>
          </p:cNvSpPr>
          <p:nvPr/>
        </p:nvSpPr>
        <p:spPr bwMode="auto">
          <a:xfrm>
            <a:off x="1476375" y="1247775"/>
            <a:ext cx="1454150" cy="790575"/>
          </a:xfrm>
          <a:prstGeom prst="rect">
            <a:avLst/>
          </a:prstGeom>
          <a:solidFill>
            <a:srgbClr val="A3FBAB"/>
          </a:solidFill>
          <a:ln w="28575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>
                <a:solidFill>
                  <a:srgbClr val="00777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SNA</a:t>
            </a:r>
          </a:p>
        </p:txBody>
      </p:sp>
      <p:sp>
        <p:nvSpPr>
          <p:cNvPr id="312339" name="Text Box 19"/>
          <p:cNvSpPr txBox="1">
            <a:spLocks noChangeArrowheads="1"/>
          </p:cNvSpPr>
          <p:nvPr/>
        </p:nvSpPr>
        <p:spPr bwMode="auto">
          <a:xfrm>
            <a:off x="99981" y="6503600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Text Box 2"/>
          <p:cNvSpPr txBox="1">
            <a:spLocks noChangeArrowheads="1"/>
          </p:cNvSpPr>
          <p:nvPr/>
        </p:nvSpPr>
        <p:spPr bwMode="auto">
          <a:xfrm>
            <a:off x="5867400" y="620713"/>
            <a:ext cx="2675732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800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314371" name="Text Box 3"/>
          <p:cNvSpPr txBox="1">
            <a:spLocks noChangeArrowheads="1"/>
          </p:cNvSpPr>
          <p:nvPr/>
        </p:nvSpPr>
        <p:spPr bwMode="auto">
          <a:xfrm>
            <a:off x="1619250" y="2755900"/>
            <a:ext cx="286488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000" b="1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2da. parte</a:t>
            </a:r>
          </a:p>
        </p:txBody>
      </p:sp>
      <p:sp>
        <p:nvSpPr>
          <p:cNvPr id="314372" name="Text Box 4"/>
          <p:cNvSpPr txBox="1">
            <a:spLocks noChangeArrowheads="1"/>
          </p:cNvSpPr>
          <p:nvPr/>
        </p:nvSpPr>
        <p:spPr bwMode="auto">
          <a:xfrm>
            <a:off x="1619250" y="3429000"/>
            <a:ext cx="6451600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Tx/>
              <a:buChar char="•"/>
              <a:defRPr/>
            </a:pP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T.Química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Div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Parasimpática</a:t>
            </a:r>
          </a:p>
          <a:p>
            <a:pPr algn="l">
              <a:buFontTx/>
              <a:buChar char="•"/>
              <a:defRPr/>
            </a:pPr>
            <a:endParaRPr lang="es-ES_tradnl" sz="2000" dirty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chemeClr val="tx1"/>
              </a:buClr>
              <a:buFontTx/>
              <a:buChar char="•"/>
              <a:defRPr/>
            </a:pPr>
            <a:r>
              <a:rPr lang="es-ES_tradnl" sz="2800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3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T.Química</a:t>
            </a:r>
            <a:r>
              <a:rPr lang="es-ES_tradnl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4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Div</a:t>
            </a:r>
            <a:r>
              <a:rPr lang="es-ES_tradnl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Simpática</a:t>
            </a:r>
          </a:p>
        </p:txBody>
      </p:sp>
      <p:sp>
        <p:nvSpPr>
          <p:cNvPr id="314373" name="Rectangle 5"/>
          <p:cNvSpPr>
            <a:spLocks noChangeArrowheads="1"/>
          </p:cNvSpPr>
          <p:nvPr/>
        </p:nvSpPr>
        <p:spPr bwMode="auto">
          <a:xfrm>
            <a:off x="1411288" y="2492375"/>
            <a:ext cx="6400800" cy="251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5" name="Text Box 3"/>
          <p:cNvSpPr txBox="1">
            <a:spLocks noChangeArrowheads="1"/>
          </p:cNvSpPr>
          <p:nvPr/>
        </p:nvSpPr>
        <p:spPr bwMode="auto">
          <a:xfrm>
            <a:off x="3195782" y="1201311"/>
            <a:ext cx="2743059" cy="95410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Transmisión Química</a:t>
            </a: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32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315396" name="Text Box 4"/>
          <p:cNvSpPr txBox="1">
            <a:spLocks noChangeArrowheads="1"/>
          </p:cNvSpPr>
          <p:nvPr/>
        </p:nvSpPr>
        <p:spPr bwMode="auto">
          <a:xfrm>
            <a:off x="2212975" y="2349500"/>
            <a:ext cx="4905510" cy="3801041"/>
          </a:xfrm>
          <a:prstGeom prst="rect">
            <a:avLst/>
          </a:prstGeom>
          <a:solidFill>
            <a:srgbClr val="FBC9C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CC0000"/>
              </a:buClr>
              <a:buSzPct val="150000"/>
              <a:buFontTx/>
              <a:buChar char="•"/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Sinapsis simpática</a:t>
            </a:r>
            <a:endParaRPr lang="es-ES_tradnl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CC0000"/>
              </a:buClr>
              <a:buSzPct val="150000"/>
              <a:buFontTx/>
              <a:buChar char="•"/>
              <a:defRPr/>
            </a:pPr>
            <a:endParaRPr lang="es-ES_tradnl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CC0000"/>
              </a:buClr>
              <a:buSzPct val="150000"/>
              <a:buFontTx/>
              <a:buChar char="•"/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Ciclo Neurotransmisores </a:t>
            </a:r>
            <a:r>
              <a:rPr lang="es-ES_tradnl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NE, E</a:t>
            </a:r>
          </a:p>
          <a:p>
            <a:pPr algn="l">
              <a:buClr>
                <a:srgbClr val="CC0000"/>
              </a:buClr>
              <a:buSzPct val="150000"/>
              <a:buFontTx/>
              <a:buChar char="•"/>
              <a:defRPr/>
            </a:pPr>
            <a:endParaRPr lang="es-ES_tradnl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CC0000"/>
              </a:buClr>
              <a:buSzPct val="150000"/>
              <a:buFontTx/>
              <a:buChar char="•"/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Receptores </a:t>
            </a:r>
            <a:r>
              <a:rPr lang="es-ES_tradnl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adrenérgicos</a:t>
            </a:r>
          </a:p>
          <a:p>
            <a:pPr algn="l">
              <a:buClr>
                <a:srgbClr val="CC0000"/>
              </a:buClr>
              <a:buSzPct val="150000"/>
              <a:buFontTx/>
              <a:buChar char="•"/>
              <a:defRPr/>
            </a:pPr>
            <a:endParaRPr lang="es-ES_tradnl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CC0000"/>
              </a:buClr>
              <a:buSzPct val="150000"/>
              <a:buFontTx/>
              <a:buChar char="•"/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Mecanismos Señalización Intracelular</a:t>
            </a:r>
          </a:p>
          <a:p>
            <a:pPr algn="l">
              <a:buClr>
                <a:srgbClr val="CC0000"/>
              </a:buClr>
              <a:buSzPct val="150000"/>
              <a:defRPr/>
            </a:pPr>
            <a:endParaRPr lang="es-ES_tradnl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CC0000"/>
              </a:buClr>
              <a:buSzPct val="150000"/>
              <a:buFontTx/>
              <a:buChar char="•"/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Ejemplos:</a:t>
            </a:r>
          </a:p>
          <a:p>
            <a:pPr algn="l">
              <a:defRPr/>
            </a:pPr>
            <a:r>
              <a:rPr lang="es-ES_tradnl" sz="9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</a:t>
            </a: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-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Vasos, efecto 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a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- Corazón marcapasos, efecto 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- Corazón </a:t>
            </a:r>
            <a:r>
              <a:rPr lang="es-ES_tradnl" sz="1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miocitos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efecto 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- Bronquio </a:t>
            </a: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</a:t>
            </a: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efecto 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315397" name="Text Box 5"/>
          <p:cNvSpPr txBox="1">
            <a:spLocks noChangeArrowheads="1"/>
          </p:cNvSpPr>
          <p:nvPr/>
        </p:nvSpPr>
        <p:spPr bwMode="auto">
          <a:xfrm>
            <a:off x="6444208" y="432960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 autonómica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779901" y="6519049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ext Box 156"/>
          <p:cNvSpPr txBox="1">
            <a:spLocks noChangeArrowheads="1"/>
          </p:cNvSpPr>
          <p:nvPr/>
        </p:nvSpPr>
        <p:spPr bwMode="auto">
          <a:xfrm>
            <a:off x="729930" y="5024499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7" name="6 Conector recto"/>
          <p:cNvCxnSpPr/>
          <p:nvPr/>
        </p:nvCxnSpPr>
        <p:spPr bwMode="auto">
          <a:xfrm>
            <a:off x="2123728" y="4725144"/>
            <a:ext cx="0" cy="1368152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Oval 2"/>
          <p:cNvSpPr>
            <a:spLocks noChangeArrowheads="1"/>
          </p:cNvSpPr>
          <p:nvPr/>
        </p:nvSpPr>
        <p:spPr bwMode="auto">
          <a:xfrm>
            <a:off x="2735263" y="1266825"/>
            <a:ext cx="288925" cy="21590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19" name="Line 3"/>
          <p:cNvSpPr>
            <a:spLocks noChangeShapeType="1"/>
          </p:cNvSpPr>
          <p:nvPr/>
        </p:nvSpPr>
        <p:spPr bwMode="auto">
          <a:xfrm>
            <a:off x="2879725" y="1482725"/>
            <a:ext cx="0" cy="11509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6420" name="Line 4"/>
          <p:cNvSpPr>
            <a:spLocks noChangeShapeType="1"/>
          </p:cNvSpPr>
          <p:nvPr/>
        </p:nvSpPr>
        <p:spPr bwMode="auto">
          <a:xfrm flipH="1">
            <a:off x="2808288" y="2633663"/>
            <a:ext cx="71437" cy="2174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6421" name="Line 5"/>
          <p:cNvSpPr>
            <a:spLocks noChangeShapeType="1"/>
          </p:cNvSpPr>
          <p:nvPr/>
        </p:nvSpPr>
        <p:spPr bwMode="auto">
          <a:xfrm>
            <a:off x="2879725" y="2633663"/>
            <a:ext cx="71438" cy="2174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6422" name="Oval 6"/>
          <p:cNvSpPr>
            <a:spLocks noChangeArrowheads="1"/>
          </p:cNvSpPr>
          <p:nvPr/>
        </p:nvSpPr>
        <p:spPr bwMode="auto">
          <a:xfrm>
            <a:off x="2735263" y="3067050"/>
            <a:ext cx="288925" cy="287338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23" name="Line 7"/>
          <p:cNvSpPr>
            <a:spLocks noChangeShapeType="1"/>
          </p:cNvSpPr>
          <p:nvPr/>
        </p:nvSpPr>
        <p:spPr bwMode="auto">
          <a:xfrm>
            <a:off x="2879725" y="3354388"/>
            <a:ext cx="0" cy="10810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6424" name="Oval 8"/>
          <p:cNvSpPr>
            <a:spLocks noChangeArrowheads="1"/>
          </p:cNvSpPr>
          <p:nvPr/>
        </p:nvSpPr>
        <p:spPr bwMode="auto">
          <a:xfrm>
            <a:off x="2411413" y="2565400"/>
            <a:ext cx="865187" cy="935038"/>
          </a:xfrm>
          <a:prstGeom prst="ellips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ED6E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25" name="Line 9"/>
          <p:cNvSpPr>
            <a:spLocks noChangeShapeType="1"/>
          </p:cNvSpPr>
          <p:nvPr/>
        </p:nvSpPr>
        <p:spPr bwMode="auto">
          <a:xfrm flipH="1">
            <a:off x="2808288" y="4433888"/>
            <a:ext cx="71437" cy="2174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6426" name="Line 10"/>
          <p:cNvSpPr>
            <a:spLocks noChangeShapeType="1"/>
          </p:cNvSpPr>
          <p:nvPr/>
        </p:nvSpPr>
        <p:spPr bwMode="auto">
          <a:xfrm>
            <a:off x="2879725" y="4433888"/>
            <a:ext cx="71438" cy="2174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6427" name="Oval 11"/>
          <p:cNvSpPr>
            <a:spLocks noChangeArrowheads="1"/>
          </p:cNvSpPr>
          <p:nvPr/>
        </p:nvSpPr>
        <p:spPr bwMode="auto">
          <a:xfrm>
            <a:off x="1908175" y="4941888"/>
            <a:ext cx="1871663" cy="1079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28" name="Rectangle 12"/>
          <p:cNvSpPr>
            <a:spLocks noChangeArrowheads="1"/>
          </p:cNvSpPr>
          <p:nvPr/>
        </p:nvSpPr>
        <p:spPr bwMode="auto">
          <a:xfrm>
            <a:off x="2722563" y="4795838"/>
            <a:ext cx="265112" cy="266700"/>
          </a:xfrm>
          <a:prstGeom prst="rect">
            <a:avLst/>
          </a:prstGeom>
          <a:solidFill>
            <a:srgbClr val="8FC2F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29" name="Rectangle 13"/>
          <p:cNvSpPr>
            <a:spLocks noChangeArrowheads="1"/>
          </p:cNvSpPr>
          <p:nvPr/>
        </p:nvSpPr>
        <p:spPr bwMode="auto">
          <a:xfrm>
            <a:off x="2771775" y="2995613"/>
            <a:ext cx="215900" cy="73025"/>
          </a:xfrm>
          <a:prstGeom prst="rect">
            <a:avLst/>
          </a:prstGeom>
          <a:solidFill>
            <a:srgbClr val="732D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30" name="Oval 14"/>
          <p:cNvSpPr>
            <a:spLocks noChangeArrowheads="1"/>
          </p:cNvSpPr>
          <p:nvPr/>
        </p:nvSpPr>
        <p:spPr bwMode="auto">
          <a:xfrm>
            <a:off x="2843213" y="2924175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31" name="Oval 15"/>
          <p:cNvSpPr>
            <a:spLocks noChangeArrowheads="1"/>
          </p:cNvSpPr>
          <p:nvPr/>
        </p:nvSpPr>
        <p:spPr bwMode="auto">
          <a:xfrm>
            <a:off x="2987675" y="2924175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32" name="Oval 16"/>
          <p:cNvSpPr>
            <a:spLocks noChangeArrowheads="1"/>
          </p:cNvSpPr>
          <p:nvPr/>
        </p:nvSpPr>
        <p:spPr bwMode="auto">
          <a:xfrm>
            <a:off x="2700338" y="2851150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33" name="Oval 17"/>
          <p:cNvSpPr>
            <a:spLocks noChangeArrowheads="1"/>
          </p:cNvSpPr>
          <p:nvPr/>
        </p:nvSpPr>
        <p:spPr bwMode="auto">
          <a:xfrm>
            <a:off x="2987675" y="4651375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34" name="Oval 18"/>
          <p:cNvSpPr>
            <a:spLocks noChangeArrowheads="1"/>
          </p:cNvSpPr>
          <p:nvPr/>
        </p:nvSpPr>
        <p:spPr bwMode="auto">
          <a:xfrm>
            <a:off x="2843213" y="4651375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35" name="Oval 19"/>
          <p:cNvSpPr>
            <a:spLocks noChangeArrowheads="1"/>
          </p:cNvSpPr>
          <p:nvPr/>
        </p:nvSpPr>
        <p:spPr bwMode="auto">
          <a:xfrm>
            <a:off x="2771775" y="4724400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36" name="Rectangle 20"/>
          <p:cNvSpPr>
            <a:spLocks noChangeArrowheads="1"/>
          </p:cNvSpPr>
          <p:nvPr/>
        </p:nvSpPr>
        <p:spPr bwMode="auto">
          <a:xfrm>
            <a:off x="2339975" y="1149350"/>
            <a:ext cx="1079500" cy="549275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37" name="Text Box 21"/>
          <p:cNvSpPr txBox="1">
            <a:spLocks noChangeArrowheads="1"/>
          </p:cNvSpPr>
          <p:nvPr/>
        </p:nvSpPr>
        <p:spPr bwMode="auto">
          <a:xfrm>
            <a:off x="2124075" y="5084763"/>
            <a:ext cx="18002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Efectores:</a:t>
            </a: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Corazón, M. liso</a:t>
            </a: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Glándulas</a:t>
            </a:r>
          </a:p>
        </p:txBody>
      </p:sp>
      <p:sp>
        <p:nvSpPr>
          <p:cNvPr id="316438" name="Text Box 22"/>
          <p:cNvSpPr txBox="1">
            <a:spLocks noChangeArrowheads="1"/>
          </p:cNvSpPr>
          <p:nvPr/>
        </p:nvSpPr>
        <p:spPr bwMode="auto">
          <a:xfrm>
            <a:off x="1908175" y="596900"/>
            <a:ext cx="2372765" cy="400110"/>
          </a:xfrm>
          <a:prstGeom prst="rect">
            <a:avLst/>
          </a:prstGeom>
          <a:solidFill>
            <a:srgbClr val="8FC2F1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solidFill>
                  <a:srgbClr val="0000FF"/>
                </a:solidFill>
              </a:rPr>
              <a:t>Vía parasimpática</a:t>
            </a:r>
          </a:p>
        </p:txBody>
      </p:sp>
      <p:sp>
        <p:nvSpPr>
          <p:cNvPr id="316439" name="Text Box 23"/>
          <p:cNvSpPr txBox="1">
            <a:spLocks noChangeArrowheads="1"/>
          </p:cNvSpPr>
          <p:nvPr/>
        </p:nvSpPr>
        <p:spPr bwMode="auto">
          <a:xfrm>
            <a:off x="1042988" y="3092450"/>
            <a:ext cx="1393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R. nicotínico</a:t>
            </a:r>
          </a:p>
        </p:txBody>
      </p:sp>
      <p:sp>
        <p:nvSpPr>
          <p:cNvPr id="316440" name="Text Box 24"/>
          <p:cNvSpPr txBox="1">
            <a:spLocks noChangeArrowheads="1"/>
          </p:cNvSpPr>
          <p:nvPr/>
        </p:nvSpPr>
        <p:spPr bwMode="auto">
          <a:xfrm>
            <a:off x="1547813" y="2203450"/>
            <a:ext cx="8604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Ganglio</a:t>
            </a:r>
          </a:p>
        </p:txBody>
      </p:sp>
      <p:sp>
        <p:nvSpPr>
          <p:cNvPr id="316441" name="Line 25"/>
          <p:cNvSpPr>
            <a:spLocks noChangeShapeType="1"/>
          </p:cNvSpPr>
          <p:nvPr/>
        </p:nvSpPr>
        <p:spPr bwMode="auto">
          <a:xfrm>
            <a:off x="2268538" y="2492375"/>
            <a:ext cx="35877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6442" name="Line 26"/>
          <p:cNvSpPr>
            <a:spLocks noChangeShapeType="1"/>
          </p:cNvSpPr>
          <p:nvPr/>
        </p:nvSpPr>
        <p:spPr bwMode="auto">
          <a:xfrm flipV="1">
            <a:off x="2339975" y="3067050"/>
            <a:ext cx="503238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6443" name="Text Box 27"/>
          <p:cNvSpPr txBox="1">
            <a:spLocks noChangeArrowheads="1"/>
          </p:cNvSpPr>
          <p:nvPr/>
        </p:nvSpPr>
        <p:spPr bwMode="auto">
          <a:xfrm>
            <a:off x="611188" y="4581525"/>
            <a:ext cx="18589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R. muscarínico</a:t>
            </a:r>
          </a:p>
        </p:txBody>
      </p:sp>
      <p:sp>
        <p:nvSpPr>
          <p:cNvPr id="316444" name="Line 28"/>
          <p:cNvSpPr>
            <a:spLocks noChangeShapeType="1"/>
          </p:cNvSpPr>
          <p:nvPr/>
        </p:nvSpPr>
        <p:spPr bwMode="auto">
          <a:xfrm>
            <a:off x="2411413" y="486727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6445" name="Text Box 29"/>
          <p:cNvSpPr txBox="1">
            <a:spLocks noChangeArrowheads="1"/>
          </p:cNvSpPr>
          <p:nvPr/>
        </p:nvSpPr>
        <p:spPr bwMode="auto">
          <a:xfrm>
            <a:off x="3348038" y="3524250"/>
            <a:ext cx="6683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316446" name="Line 30"/>
          <p:cNvSpPr>
            <a:spLocks noChangeShapeType="1"/>
          </p:cNvSpPr>
          <p:nvPr/>
        </p:nvSpPr>
        <p:spPr bwMode="auto">
          <a:xfrm flipH="1" flipV="1">
            <a:off x="3060700" y="2995613"/>
            <a:ext cx="430213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6447" name="Line 31"/>
          <p:cNvSpPr>
            <a:spLocks noChangeShapeType="1"/>
          </p:cNvSpPr>
          <p:nvPr/>
        </p:nvSpPr>
        <p:spPr bwMode="auto">
          <a:xfrm flipH="1">
            <a:off x="3060700" y="3859213"/>
            <a:ext cx="43180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6448" name="Text Box 32"/>
          <p:cNvSpPr txBox="1">
            <a:spLocks noChangeArrowheads="1"/>
          </p:cNvSpPr>
          <p:nvPr/>
        </p:nvSpPr>
        <p:spPr bwMode="auto">
          <a:xfrm>
            <a:off x="1724025" y="1220788"/>
            <a:ext cx="615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SNC</a:t>
            </a:r>
          </a:p>
        </p:txBody>
      </p:sp>
      <p:sp>
        <p:nvSpPr>
          <p:cNvPr id="316449" name="Oval 33"/>
          <p:cNvSpPr>
            <a:spLocks noChangeArrowheads="1"/>
          </p:cNvSpPr>
          <p:nvPr/>
        </p:nvSpPr>
        <p:spPr bwMode="auto">
          <a:xfrm>
            <a:off x="6191250" y="1266825"/>
            <a:ext cx="288925" cy="215900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50" name="Line 34"/>
          <p:cNvSpPr>
            <a:spLocks noChangeShapeType="1"/>
          </p:cNvSpPr>
          <p:nvPr/>
        </p:nvSpPr>
        <p:spPr bwMode="auto">
          <a:xfrm>
            <a:off x="6335713" y="1482725"/>
            <a:ext cx="0" cy="1150938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6451" name="Line 35"/>
          <p:cNvSpPr>
            <a:spLocks noChangeShapeType="1"/>
          </p:cNvSpPr>
          <p:nvPr/>
        </p:nvSpPr>
        <p:spPr bwMode="auto">
          <a:xfrm flipH="1">
            <a:off x="6264275" y="2633663"/>
            <a:ext cx="71438" cy="2174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6452" name="Line 36"/>
          <p:cNvSpPr>
            <a:spLocks noChangeShapeType="1"/>
          </p:cNvSpPr>
          <p:nvPr/>
        </p:nvSpPr>
        <p:spPr bwMode="auto">
          <a:xfrm>
            <a:off x="6335713" y="2633663"/>
            <a:ext cx="71437" cy="2174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6453" name="Oval 37"/>
          <p:cNvSpPr>
            <a:spLocks noChangeArrowheads="1"/>
          </p:cNvSpPr>
          <p:nvPr/>
        </p:nvSpPr>
        <p:spPr bwMode="auto">
          <a:xfrm>
            <a:off x="6191250" y="3067050"/>
            <a:ext cx="288925" cy="287338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54" name="Line 38"/>
          <p:cNvSpPr>
            <a:spLocks noChangeShapeType="1"/>
          </p:cNvSpPr>
          <p:nvPr/>
        </p:nvSpPr>
        <p:spPr bwMode="auto">
          <a:xfrm>
            <a:off x="6335713" y="3354388"/>
            <a:ext cx="0" cy="10810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6455" name="Oval 39"/>
          <p:cNvSpPr>
            <a:spLocks noChangeArrowheads="1"/>
          </p:cNvSpPr>
          <p:nvPr/>
        </p:nvSpPr>
        <p:spPr bwMode="auto">
          <a:xfrm>
            <a:off x="5867400" y="2565400"/>
            <a:ext cx="865188" cy="935038"/>
          </a:xfrm>
          <a:prstGeom prst="ellips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ED6E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56" name="Line 40"/>
          <p:cNvSpPr>
            <a:spLocks noChangeShapeType="1"/>
          </p:cNvSpPr>
          <p:nvPr/>
        </p:nvSpPr>
        <p:spPr bwMode="auto">
          <a:xfrm flipH="1">
            <a:off x="6264275" y="4433888"/>
            <a:ext cx="71438" cy="2174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6457" name="Line 41"/>
          <p:cNvSpPr>
            <a:spLocks noChangeShapeType="1"/>
          </p:cNvSpPr>
          <p:nvPr/>
        </p:nvSpPr>
        <p:spPr bwMode="auto">
          <a:xfrm>
            <a:off x="6335713" y="4433888"/>
            <a:ext cx="71437" cy="2174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6458" name="Oval 42"/>
          <p:cNvSpPr>
            <a:spLocks noChangeArrowheads="1"/>
          </p:cNvSpPr>
          <p:nvPr/>
        </p:nvSpPr>
        <p:spPr bwMode="auto">
          <a:xfrm>
            <a:off x="5651500" y="4941888"/>
            <a:ext cx="1800225" cy="10096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59" name="Rectangle 43"/>
          <p:cNvSpPr>
            <a:spLocks noChangeArrowheads="1"/>
          </p:cNvSpPr>
          <p:nvPr/>
        </p:nvSpPr>
        <p:spPr bwMode="auto">
          <a:xfrm>
            <a:off x="6178550" y="4795838"/>
            <a:ext cx="265113" cy="266700"/>
          </a:xfrm>
          <a:prstGeom prst="rect">
            <a:avLst/>
          </a:prstGeom>
          <a:solidFill>
            <a:srgbClr val="FC9AD2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60" name="Rectangle 44"/>
          <p:cNvSpPr>
            <a:spLocks noChangeArrowheads="1"/>
          </p:cNvSpPr>
          <p:nvPr/>
        </p:nvSpPr>
        <p:spPr bwMode="auto">
          <a:xfrm>
            <a:off x="6227763" y="2995613"/>
            <a:ext cx="215900" cy="73025"/>
          </a:xfrm>
          <a:prstGeom prst="rect">
            <a:avLst/>
          </a:prstGeom>
          <a:solidFill>
            <a:srgbClr val="732D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61" name="Oval 45"/>
          <p:cNvSpPr>
            <a:spLocks noChangeArrowheads="1"/>
          </p:cNvSpPr>
          <p:nvPr/>
        </p:nvSpPr>
        <p:spPr bwMode="auto">
          <a:xfrm>
            <a:off x="6299200" y="2924175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62" name="Oval 46"/>
          <p:cNvSpPr>
            <a:spLocks noChangeArrowheads="1"/>
          </p:cNvSpPr>
          <p:nvPr/>
        </p:nvSpPr>
        <p:spPr bwMode="auto">
          <a:xfrm>
            <a:off x="6443663" y="2924175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63" name="Oval 47"/>
          <p:cNvSpPr>
            <a:spLocks noChangeArrowheads="1"/>
          </p:cNvSpPr>
          <p:nvPr/>
        </p:nvSpPr>
        <p:spPr bwMode="auto">
          <a:xfrm>
            <a:off x="6156325" y="2851150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64" name="Oval 48"/>
          <p:cNvSpPr>
            <a:spLocks noChangeArrowheads="1"/>
          </p:cNvSpPr>
          <p:nvPr/>
        </p:nvSpPr>
        <p:spPr bwMode="auto">
          <a:xfrm>
            <a:off x="6443663" y="4651375"/>
            <a:ext cx="71437" cy="71438"/>
          </a:xfrm>
          <a:prstGeom prst="ellipse">
            <a:avLst/>
          </a:prstGeom>
          <a:solidFill>
            <a:srgbClr val="FC9AD2"/>
          </a:solidFill>
          <a:ln w="952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65" name="Oval 49"/>
          <p:cNvSpPr>
            <a:spLocks noChangeArrowheads="1"/>
          </p:cNvSpPr>
          <p:nvPr/>
        </p:nvSpPr>
        <p:spPr bwMode="auto">
          <a:xfrm>
            <a:off x="6299200" y="4651375"/>
            <a:ext cx="71438" cy="71438"/>
          </a:xfrm>
          <a:prstGeom prst="ellipse">
            <a:avLst/>
          </a:prstGeom>
          <a:solidFill>
            <a:srgbClr val="FC9AD2"/>
          </a:solidFill>
          <a:ln w="952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66" name="Oval 50"/>
          <p:cNvSpPr>
            <a:spLocks noChangeArrowheads="1"/>
          </p:cNvSpPr>
          <p:nvPr/>
        </p:nvSpPr>
        <p:spPr bwMode="auto">
          <a:xfrm>
            <a:off x="6227763" y="4724400"/>
            <a:ext cx="71437" cy="71438"/>
          </a:xfrm>
          <a:prstGeom prst="ellipse">
            <a:avLst/>
          </a:prstGeom>
          <a:solidFill>
            <a:srgbClr val="FC9AD2"/>
          </a:solidFill>
          <a:ln w="952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67" name="Rectangle 51"/>
          <p:cNvSpPr>
            <a:spLocks noChangeArrowheads="1"/>
          </p:cNvSpPr>
          <p:nvPr/>
        </p:nvSpPr>
        <p:spPr bwMode="auto">
          <a:xfrm>
            <a:off x="5795963" y="1149350"/>
            <a:ext cx="1079500" cy="549275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6468" name="Text Box 52"/>
          <p:cNvSpPr txBox="1">
            <a:spLocks noChangeArrowheads="1"/>
          </p:cNvSpPr>
          <p:nvPr/>
        </p:nvSpPr>
        <p:spPr bwMode="auto">
          <a:xfrm>
            <a:off x="5795963" y="5059363"/>
            <a:ext cx="1662112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Efectores:</a:t>
            </a: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Corazón, M. liso</a:t>
            </a: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Glándulas</a:t>
            </a:r>
          </a:p>
        </p:txBody>
      </p:sp>
      <p:sp>
        <p:nvSpPr>
          <p:cNvPr id="316469" name="Text Box 53"/>
          <p:cNvSpPr txBox="1">
            <a:spLocks noChangeArrowheads="1"/>
          </p:cNvSpPr>
          <p:nvPr/>
        </p:nvSpPr>
        <p:spPr bwMode="auto">
          <a:xfrm>
            <a:off x="4500563" y="3092450"/>
            <a:ext cx="1393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R. nicotínico</a:t>
            </a:r>
          </a:p>
        </p:txBody>
      </p:sp>
      <p:sp>
        <p:nvSpPr>
          <p:cNvPr id="316470" name="Text Box 54"/>
          <p:cNvSpPr txBox="1">
            <a:spLocks noChangeArrowheads="1"/>
          </p:cNvSpPr>
          <p:nvPr/>
        </p:nvSpPr>
        <p:spPr bwMode="auto">
          <a:xfrm>
            <a:off x="5003800" y="2203450"/>
            <a:ext cx="8604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Ganglio</a:t>
            </a:r>
          </a:p>
        </p:txBody>
      </p:sp>
      <p:sp>
        <p:nvSpPr>
          <p:cNvPr id="316471" name="Line 55"/>
          <p:cNvSpPr>
            <a:spLocks noChangeShapeType="1"/>
          </p:cNvSpPr>
          <p:nvPr/>
        </p:nvSpPr>
        <p:spPr bwMode="auto">
          <a:xfrm>
            <a:off x="5724525" y="2492375"/>
            <a:ext cx="35877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6472" name="Line 56"/>
          <p:cNvSpPr>
            <a:spLocks noChangeShapeType="1"/>
          </p:cNvSpPr>
          <p:nvPr/>
        </p:nvSpPr>
        <p:spPr bwMode="auto">
          <a:xfrm flipV="1">
            <a:off x="5795963" y="3067050"/>
            <a:ext cx="503237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6473" name="Text Box 57"/>
          <p:cNvSpPr txBox="1">
            <a:spLocks noChangeArrowheads="1"/>
          </p:cNvSpPr>
          <p:nvPr/>
        </p:nvSpPr>
        <p:spPr bwMode="auto">
          <a:xfrm>
            <a:off x="3851275" y="4508500"/>
            <a:ext cx="2228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R. adrenérgico</a:t>
            </a:r>
          </a:p>
        </p:txBody>
      </p:sp>
      <p:sp>
        <p:nvSpPr>
          <p:cNvPr id="316474" name="Line 58"/>
          <p:cNvSpPr>
            <a:spLocks noChangeShapeType="1"/>
          </p:cNvSpPr>
          <p:nvPr/>
        </p:nvSpPr>
        <p:spPr bwMode="auto">
          <a:xfrm>
            <a:off x="5867400" y="486727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6475" name="Text Box 59"/>
          <p:cNvSpPr txBox="1">
            <a:spLocks noChangeArrowheads="1"/>
          </p:cNvSpPr>
          <p:nvPr/>
        </p:nvSpPr>
        <p:spPr bwMode="auto">
          <a:xfrm>
            <a:off x="6877050" y="2205038"/>
            <a:ext cx="9350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316476" name="Line 60"/>
          <p:cNvSpPr>
            <a:spLocks noChangeShapeType="1"/>
          </p:cNvSpPr>
          <p:nvPr/>
        </p:nvSpPr>
        <p:spPr bwMode="auto">
          <a:xfrm flipH="1">
            <a:off x="6516688" y="2565400"/>
            <a:ext cx="431800" cy="430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6477" name="Text Box 61"/>
          <p:cNvSpPr txBox="1">
            <a:spLocks noChangeArrowheads="1"/>
          </p:cNvSpPr>
          <p:nvPr/>
        </p:nvSpPr>
        <p:spPr bwMode="auto">
          <a:xfrm>
            <a:off x="5180013" y="1220788"/>
            <a:ext cx="615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SNC</a:t>
            </a:r>
          </a:p>
        </p:txBody>
      </p:sp>
      <p:sp>
        <p:nvSpPr>
          <p:cNvPr id="316478" name="Text Box 62"/>
          <p:cNvSpPr txBox="1">
            <a:spLocks noChangeArrowheads="1"/>
          </p:cNvSpPr>
          <p:nvPr/>
        </p:nvSpPr>
        <p:spPr bwMode="auto">
          <a:xfrm>
            <a:off x="6588125" y="4243388"/>
            <a:ext cx="695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316479" name="Line 63"/>
          <p:cNvSpPr>
            <a:spLocks noChangeShapeType="1"/>
          </p:cNvSpPr>
          <p:nvPr/>
        </p:nvSpPr>
        <p:spPr bwMode="auto">
          <a:xfrm flipH="1">
            <a:off x="6516688" y="4581525"/>
            <a:ext cx="142875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6480" name="Text Box 64"/>
          <p:cNvSpPr txBox="1">
            <a:spLocks noChangeArrowheads="1"/>
          </p:cNvSpPr>
          <p:nvPr/>
        </p:nvSpPr>
        <p:spPr bwMode="auto">
          <a:xfrm>
            <a:off x="5508625" y="596900"/>
            <a:ext cx="1826141" cy="400110"/>
          </a:xfrm>
          <a:prstGeom prst="rect">
            <a:avLst/>
          </a:prstGeom>
          <a:solidFill>
            <a:srgbClr val="FC9AD2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 dirty="0">
                <a:solidFill>
                  <a:srgbClr val="CC0000"/>
                </a:solidFill>
              </a:rPr>
              <a:t>Vía simpática</a:t>
            </a:r>
          </a:p>
        </p:txBody>
      </p:sp>
      <p:sp>
        <p:nvSpPr>
          <p:cNvPr id="316481" name="Rectangle 65"/>
          <p:cNvSpPr>
            <a:spLocks noChangeArrowheads="1"/>
          </p:cNvSpPr>
          <p:nvPr/>
        </p:nvSpPr>
        <p:spPr bwMode="auto">
          <a:xfrm>
            <a:off x="3851275" y="4005263"/>
            <a:ext cx="3889375" cy="2232025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69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000"/>
                                        <p:tgtEl>
                                          <p:spTgt spid="316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2000"/>
                                        <p:tgtEl>
                                          <p:spTgt spid="316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2000"/>
                                        <p:tgtEl>
                                          <p:spTgt spid="316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2000"/>
                                        <p:tgtEl>
                                          <p:spTgt spid="316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2000"/>
                                        <p:tgtEl>
                                          <p:spTgt spid="316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2000"/>
                                        <p:tgtEl>
                                          <p:spTgt spid="316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2000"/>
                                        <p:tgtEl>
                                          <p:spTgt spid="316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2000"/>
                                        <p:tgtEl>
                                          <p:spTgt spid="316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2000"/>
                                        <p:tgtEl>
                                          <p:spTgt spid="316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2000"/>
                                        <p:tgtEl>
                                          <p:spTgt spid="316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2000"/>
                                        <p:tgtEl>
                                          <p:spTgt spid="316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2000"/>
                                        <p:tgtEl>
                                          <p:spTgt spid="316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2000"/>
                                        <p:tgtEl>
                                          <p:spTgt spid="316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2000"/>
                                        <p:tgtEl>
                                          <p:spTgt spid="316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2000"/>
                                        <p:tgtEl>
                                          <p:spTgt spid="316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2000"/>
                                        <p:tgtEl>
                                          <p:spTgt spid="316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2000"/>
                                        <p:tgtEl>
                                          <p:spTgt spid="316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2000"/>
                                        <p:tgtEl>
                                          <p:spTgt spid="316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2000"/>
                                        <p:tgtEl>
                                          <p:spTgt spid="316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2000"/>
                                        <p:tgtEl>
                                          <p:spTgt spid="316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2000"/>
                                        <p:tgtEl>
                                          <p:spTgt spid="316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2000"/>
                                        <p:tgtEl>
                                          <p:spTgt spid="316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2000"/>
                                        <p:tgtEl>
                                          <p:spTgt spid="316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2000"/>
                                        <p:tgtEl>
                                          <p:spTgt spid="316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2000"/>
                                        <p:tgtEl>
                                          <p:spTgt spid="316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2000"/>
                                        <p:tgtEl>
                                          <p:spTgt spid="316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2000"/>
                                        <p:tgtEl>
                                          <p:spTgt spid="316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2000"/>
                                        <p:tgtEl>
                                          <p:spTgt spid="316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2000"/>
                                        <p:tgtEl>
                                          <p:spTgt spid="316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8" dur="2000"/>
                                        <p:tgtEl>
                                          <p:spTgt spid="316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1" dur="2000"/>
                                        <p:tgtEl>
                                          <p:spTgt spid="316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4" dur="2000"/>
                                        <p:tgtEl>
                                          <p:spTgt spid="316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418" grpId="0" animBg="1"/>
      <p:bldP spid="316422" grpId="0" animBg="1"/>
      <p:bldP spid="316424" grpId="0" animBg="1"/>
      <p:bldP spid="316427" grpId="0" animBg="1"/>
      <p:bldP spid="316428" grpId="0" animBg="1"/>
      <p:bldP spid="316429" grpId="0" animBg="1"/>
      <p:bldP spid="316430" grpId="0" animBg="1"/>
      <p:bldP spid="316431" grpId="0" animBg="1"/>
      <p:bldP spid="316432" grpId="0" animBg="1"/>
      <p:bldP spid="316433" grpId="0" animBg="1"/>
      <p:bldP spid="316434" grpId="0" animBg="1"/>
      <p:bldP spid="316435" grpId="0" animBg="1"/>
      <p:bldP spid="316436" grpId="0" animBg="1"/>
      <p:bldP spid="316437" grpId="0"/>
      <p:bldP spid="316438" grpId="0" animBg="1"/>
      <p:bldP spid="316439" grpId="0"/>
      <p:bldP spid="316440" grpId="0"/>
      <p:bldP spid="316443" grpId="0"/>
      <p:bldP spid="316445" grpId="0"/>
      <p:bldP spid="316448" grpId="0"/>
      <p:bldP spid="316449" grpId="0" animBg="1"/>
      <p:bldP spid="316453" grpId="0" animBg="1"/>
      <p:bldP spid="316455" grpId="0" animBg="1"/>
      <p:bldP spid="316458" grpId="0" animBg="1"/>
      <p:bldP spid="316459" grpId="0" animBg="1"/>
      <p:bldP spid="316460" grpId="0" animBg="1"/>
      <p:bldP spid="316461" grpId="0" animBg="1"/>
      <p:bldP spid="316462" grpId="0" animBg="1"/>
      <p:bldP spid="316463" grpId="0" animBg="1"/>
      <p:bldP spid="316464" grpId="0" animBg="1"/>
      <p:bldP spid="316465" grpId="0" animBg="1"/>
      <p:bldP spid="316466" grpId="0" animBg="1"/>
      <p:bldP spid="316467" grpId="0" animBg="1"/>
      <p:bldP spid="316468" grpId="0"/>
      <p:bldP spid="316469" grpId="0"/>
      <p:bldP spid="316470" grpId="0"/>
      <p:bldP spid="316473" grpId="0"/>
      <p:bldP spid="316475" grpId="0"/>
      <p:bldP spid="316477" grpId="0"/>
      <p:bldP spid="316478" grpId="0"/>
      <p:bldP spid="316480" grpId="0" animBg="1"/>
      <p:bldP spid="316481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Text Box 2"/>
          <p:cNvSpPr txBox="1">
            <a:spLocks noChangeArrowheads="1"/>
          </p:cNvSpPr>
          <p:nvPr/>
        </p:nvSpPr>
        <p:spPr bwMode="auto">
          <a:xfrm>
            <a:off x="6558190" y="385500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autonómica</a:t>
            </a:r>
          </a:p>
        </p:txBody>
      </p:sp>
      <p:pic>
        <p:nvPicPr>
          <p:cNvPr id="77827" name="Picture 4" descr="f18-4_anatomic_differen_c"/>
          <p:cNvPicPr>
            <a:picLocks noChangeAspect="1" noChangeArrowheads="1"/>
          </p:cNvPicPr>
          <p:nvPr/>
        </p:nvPicPr>
        <p:blipFill>
          <a:blip r:embed="rId2">
            <a:lum bright="-30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8" t="51074" r="5815" b="5467"/>
          <a:stretch>
            <a:fillRect/>
          </a:stretch>
        </p:blipFill>
        <p:spPr bwMode="auto">
          <a:xfrm>
            <a:off x="611188" y="1916113"/>
            <a:ext cx="7920037" cy="408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8469" name="Text Box 5"/>
          <p:cNvSpPr txBox="1">
            <a:spLocks noChangeArrowheads="1"/>
          </p:cNvSpPr>
          <p:nvPr/>
        </p:nvSpPr>
        <p:spPr bwMode="auto">
          <a:xfrm>
            <a:off x="3948113" y="3381375"/>
            <a:ext cx="771525" cy="457200"/>
          </a:xfrm>
          <a:prstGeom prst="rect">
            <a:avLst/>
          </a:prstGeom>
          <a:solidFill>
            <a:srgbClr val="C8E1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ACh</a:t>
            </a:r>
          </a:p>
        </p:txBody>
      </p:sp>
      <p:sp>
        <p:nvSpPr>
          <p:cNvPr id="318470" name="Line 6"/>
          <p:cNvSpPr>
            <a:spLocks noChangeShapeType="1"/>
          </p:cNvSpPr>
          <p:nvPr/>
        </p:nvSpPr>
        <p:spPr bwMode="auto">
          <a:xfrm flipH="1">
            <a:off x="3635375" y="3644900"/>
            <a:ext cx="360363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18471" name="Text Box 7"/>
          <p:cNvSpPr txBox="1">
            <a:spLocks noChangeArrowheads="1"/>
          </p:cNvSpPr>
          <p:nvPr/>
        </p:nvSpPr>
        <p:spPr bwMode="auto">
          <a:xfrm rot="5400000">
            <a:off x="8235950" y="3821113"/>
            <a:ext cx="1120775" cy="336550"/>
          </a:xfrm>
          <a:prstGeom prst="rect">
            <a:avLst/>
          </a:prstGeom>
          <a:solidFill>
            <a:srgbClr val="FDBB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EFECTOR</a:t>
            </a:r>
          </a:p>
        </p:txBody>
      </p:sp>
      <p:sp>
        <p:nvSpPr>
          <p:cNvPr id="318472" name="Rectangle 8"/>
          <p:cNvSpPr>
            <a:spLocks noChangeArrowheads="1"/>
          </p:cNvSpPr>
          <p:nvPr/>
        </p:nvSpPr>
        <p:spPr bwMode="auto">
          <a:xfrm>
            <a:off x="539750" y="3429000"/>
            <a:ext cx="12969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8473" name="Text Box 9"/>
          <p:cNvSpPr txBox="1">
            <a:spLocks noChangeArrowheads="1"/>
          </p:cNvSpPr>
          <p:nvPr/>
        </p:nvSpPr>
        <p:spPr bwMode="auto">
          <a:xfrm>
            <a:off x="468313" y="3573463"/>
            <a:ext cx="1511300" cy="336550"/>
          </a:xfrm>
          <a:prstGeom prst="rect">
            <a:avLst/>
          </a:prstGeom>
          <a:solidFill>
            <a:srgbClr val="FED2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N. </a:t>
            </a:r>
            <a:r>
              <a:rPr lang="es-ES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PREgangl</a:t>
            </a: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</p:txBody>
      </p:sp>
      <p:sp>
        <p:nvSpPr>
          <p:cNvPr id="318474" name="Text Box 10"/>
          <p:cNvSpPr txBox="1">
            <a:spLocks noChangeArrowheads="1"/>
          </p:cNvSpPr>
          <p:nvPr/>
        </p:nvSpPr>
        <p:spPr bwMode="auto">
          <a:xfrm>
            <a:off x="3148013" y="5300663"/>
            <a:ext cx="142398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S. Directa</a:t>
            </a:r>
          </a:p>
        </p:txBody>
      </p:sp>
      <p:sp>
        <p:nvSpPr>
          <p:cNvPr id="318475" name="Text Box 11"/>
          <p:cNvSpPr txBox="1">
            <a:spLocks noChangeArrowheads="1"/>
          </p:cNvSpPr>
          <p:nvPr/>
        </p:nvSpPr>
        <p:spPr bwMode="auto">
          <a:xfrm>
            <a:off x="7235825" y="4941888"/>
            <a:ext cx="129698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S. Difusa</a:t>
            </a:r>
          </a:p>
        </p:txBody>
      </p:sp>
      <p:sp>
        <p:nvSpPr>
          <p:cNvPr id="318476" name="Rectangle 12"/>
          <p:cNvSpPr>
            <a:spLocks noChangeArrowheads="1"/>
          </p:cNvSpPr>
          <p:nvPr/>
        </p:nvSpPr>
        <p:spPr bwMode="auto">
          <a:xfrm>
            <a:off x="2843213" y="479742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8477" name="Rectangle 13"/>
          <p:cNvSpPr>
            <a:spLocks noChangeArrowheads="1"/>
          </p:cNvSpPr>
          <p:nvPr/>
        </p:nvSpPr>
        <p:spPr bwMode="auto">
          <a:xfrm>
            <a:off x="4572000" y="4365625"/>
            <a:ext cx="7921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8478" name="Text Box 14"/>
          <p:cNvSpPr txBox="1">
            <a:spLocks noChangeArrowheads="1"/>
          </p:cNvSpPr>
          <p:nvPr/>
        </p:nvSpPr>
        <p:spPr bwMode="auto">
          <a:xfrm>
            <a:off x="3284538" y="4797425"/>
            <a:ext cx="782637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Ganglio</a:t>
            </a:r>
          </a:p>
        </p:txBody>
      </p:sp>
      <p:sp>
        <p:nvSpPr>
          <p:cNvPr id="318479" name="Text Box 15"/>
          <p:cNvSpPr txBox="1">
            <a:spLocks noChangeArrowheads="1"/>
          </p:cNvSpPr>
          <p:nvPr/>
        </p:nvSpPr>
        <p:spPr bwMode="auto">
          <a:xfrm>
            <a:off x="4356100" y="4316413"/>
            <a:ext cx="1498600" cy="336550"/>
          </a:xfrm>
          <a:prstGeom prst="rect">
            <a:avLst/>
          </a:prstGeom>
          <a:solidFill>
            <a:srgbClr val="FED2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N. ganglionar</a:t>
            </a:r>
          </a:p>
        </p:txBody>
      </p:sp>
      <p:sp>
        <p:nvSpPr>
          <p:cNvPr id="318480" name="Rectangle 16"/>
          <p:cNvSpPr>
            <a:spLocks noChangeArrowheads="1"/>
          </p:cNvSpPr>
          <p:nvPr/>
        </p:nvSpPr>
        <p:spPr bwMode="auto">
          <a:xfrm>
            <a:off x="1908175" y="2060575"/>
            <a:ext cx="15113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8481" name="Rectangle 17"/>
          <p:cNvSpPr>
            <a:spLocks noChangeArrowheads="1"/>
          </p:cNvSpPr>
          <p:nvPr/>
        </p:nvSpPr>
        <p:spPr bwMode="auto">
          <a:xfrm>
            <a:off x="5003800" y="2852738"/>
            <a:ext cx="22320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8482" name="Text Box 18"/>
          <p:cNvSpPr txBox="1">
            <a:spLocks noChangeArrowheads="1"/>
          </p:cNvSpPr>
          <p:nvPr/>
        </p:nvSpPr>
        <p:spPr bwMode="auto">
          <a:xfrm>
            <a:off x="1772762" y="2023836"/>
            <a:ext cx="1880643" cy="584775"/>
          </a:xfrm>
          <a:prstGeom prst="rect">
            <a:avLst/>
          </a:prstGeom>
          <a:solidFill>
            <a:srgbClr val="FED2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Axón </a:t>
            </a:r>
            <a:r>
              <a:rPr lang="es-ES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PREgangl</a:t>
            </a: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Corto ramificado</a:t>
            </a:r>
          </a:p>
        </p:txBody>
      </p:sp>
      <p:sp>
        <p:nvSpPr>
          <p:cNvPr id="318483" name="Text Box 19"/>
          <p:cNvSpPr txBox="1">
            <a:spLocks noChangeArrowheads="1"/>
          </p:cNvSpPr>
          <p:nvPr/>
        </p:nvSpPr>
        <p:spPr bwMode="auto">
          <a:xfrm>
            <a:off x="4932363" y="2805113"/>
            <a:ext cx="2395207" cy="338554"/>
          </a:xfrm>
          <a:prstGeom prst="rect">
            <a:avLst/>
          </a:prstGeom>
          <a:solidFill>
            <a:srgbClr val="FED2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Axón </a:t>
            </a:r>
            <a:r>
              <a:rPr lang="es-ES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POSgangl</a:t>
            </a: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Largo</a:t>
            </a:r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18484" name="Text Box 20"/>
          <p:cNvSpPr txBox="1">
            <a:spLocks noChangeArrowheads="1"/>
          </p:cNvSpPr>
          <p:nvPr/>
        </p:nvSpPr>
        <p:spPr bwMode="auto">
          <a:xfrm>
            <a:off x="7956376" y="4173538"/>
            <a:ext cx="700833" cy="523220"/>
          </a:xfrm>
          <a:prstGeom prst="rect">
            <a:avLst/>
          </a:prstGeom>
          <a:solidFill>
            <a:srgbClr val="C8E1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</a:t>
            </a:r>
          </a:p>
        </p:txBody>
      </p:sp>
      <p:sp>
        <p:nvSpPr>
          <p:cNvPr id="318485" name="Text Box 21"/>
          <p:cNvSpPr txBox="1">
            <a:spLocks noChangeArrowheads="1"/>
          </p:cNvSpPr>
          <p:nvPr/>
        </p:nvSpPr>
        <p:spPr bwMode="auto">
          <a:xfrm>
            <a:off x="3216274" y="1252084"/>
            <a:ext cx="2852063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Sinapsis </a:t>
            </a:r>
            <a:r>
              <a:rPr lang="es-ES_tradnl" sz="2400" dirty="0">
                <a:solidFill>
                  <a:srgbClr val="CC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Simpática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318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18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469" grpId="0" animBg="1"/>
      <p:bldP spid="318474" grpId="0" animBg="1"/>
      <p:bldP spid="318475" grpId="0" animBg="1"/>
      <p:bldP spid="318484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NT3 PH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6" r="3542" b="54482"/>
          <a:stretch>
            <a:fillRect/>
          </a:stretch>
        </p:blipFill>
        <p:spPr bwMode="auto">
          <a:xfrm>
            <a:off x="161925" y="2997200"/>
            <a:ext cx="8820150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9491" name="Text Box 3"/>
          <p:cNvSpPr txBox="1">
            <a:spLocks noChangeArrowheads="1"/>
          </p:cNvSpPr>
          <p:nvPr/>
        </p:nvSpPr>
        <p:spPr bwMode="auto">
          <a:xfrm>
            <a:off x="827882" y="2527980"/>
            <a:ext cx="1655886" cy="646331"/>
          </a:xfrm>
          <a:prstGeom prst="rect">
            <a:avLst/>
          </a:prstGeom>
          <a:solidFill>
            <a:srgbClr val="FDCBE8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 dirty="0">
                <a:effectLst/>
              </a:rPr>
              <a:t>N. Simpática</a:t>
            </a:r>
          </a:p>
          <a:p>
            <a:pPr eaLnBrk="1" hangingPunct="1"/>
            <a:r>
              <a:rPr lang="es-ES_tradnl" sz="1800" dirty="0" err="1" smtClean="0">
                <a:effectLst/>
              </a:rPr>
              <a:t>PREgangl</a:t>
            </a:r>
            <a:r>
              <a:rPr lang="es-ES_tradnl" sz="1800" dirty="0" smtClean="0">
                <a:effectLst/>
              </a:rPr>
              <a:t>.</a:t>
            </a:r>
            <a:endParaRPr lang="es-ES_tradnl" sz="1800" dirty="0">
              <a:effectLst/>
            </a:endParaRPr>
          </a:p>
        </p:txBody>
      </p:sp>
      <p:sp>
        <p:nvSpPr>
          <p:cNvPr id="319492" name="Text Box 4"/>
          <p:cNvSpPr txBox="1">
            <a:spLocks noChangeArrowheads="1"/>
          </p:cNvSpPr>
          <p:nvPr/>
        </p:nvSpPr>
        <p:spPr bwMode="auto">
          <a:xfrm>
            <a:off x="4283869" y="2527981"/>
            <a:ext cx="1584275" cy="669925"/>
          </a:xfrm>
          <a:prstGeom prst="rect">
            <a:avLst/>
          </a:prstGeom>
          <a:solidFill>
            <a:srgbClr val="FDCBE8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 dirty="0">
                <a:effectLst/>
              </a:rPr>
              <a:t>N. Simpática </a:t>
            </a:r>
          </a:p>
          <a:p>
            <a:pPr eaLnBrk="1" hangingPunct="1"/>
            <a:r>
              <a:rPr lang="es-ES_tradnl" sz="1800" dirty="0" err="1" smtClean="0">
                <a:effectLst/>
              </a:rPr>
              <a:t>POSgangl</a:t>
            </a:r>
            <a:r>
              <a:rPr lang="es-ES_tradnl" sz="1800" dirty="0" smtClean="0">
                <a:effectLst/>
              </a:rPr>
              <a:t>.</a:t>
            </a:r>
            <a:endParaRPr lang="es-ES_tradnl" sz="1800" dirty="0">
              <a:effectLst/>
            </a:endParaRPr>
          </a:p>
        </p:txBody>
      </p:sp>
      <p:sp>
        <p:nvSpPr>
          <p:cNvPr id="319493" name="Rectangle 5"/>
          <p:cNvSpPr>
            <a:spLocks noChangeArrowheads="1"/>
          </p:cNvSpPr>
          <p:nvPr/>
        </p:nvSpPr>
        <p:spPr bwMode="auto">
          <a:xfrm>
            <a:off x="1331913" y="3286125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9494" name="Rectangle 6"/>
          <p:cNvSpPr>
            <a:spLocks noChangeArrowheads="1"/>
          </p:cNvSpPr>
          <p:nvPr/>
        </p:nvSpPr>
        <p:spPr bwMode="auto">
          <a:xfrm>
            <a:off x="1331913" y="4149725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9495" name="Rectangle 7"/>
          <p:cNvSpPr>
            <a:spLocks noChangeArrowheads="1"/>
          </p:cNvSpPr>
          <p:nvPr/>
        </p:nvSpPr>
        <p:spPr bwMode="auto">
          <a:xfrm>
            <a:off x="4572000" y="3286125"/>
            <a:ext cx="10795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9496" name="Rectangle 8"/>
          <p:cNvSpPr>
            <a:spLocks noChangeArrowheads="1"/>
          </p:cNvSpPr>
          <p:nvPr/>
        </p:nvSpPr>
        <p:spPr bwMode="auto">
          <a:xfrm>
            <a:off x="4787900" y="4149725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9497" name="Text Box 9"/>
          <p:cNvSpPr txBox="1">
            <a:spLocks noChangeArrowheads="1"/>
          </p:cNvSpPr>
          <p:nvPr/>
        </p:nvSpPr>
        <p:spPr bwMode="auto">
          <a:xfrm>
            <a:off x="1042988" y="3860800"/>
            <a:ext cx="1209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colinérgica</a:t>
            </a:r>
          </a:p>
        </p:txBody>
      </p:sp>
      <p:sp>
        <p:nvSpPr>
          <p:cNvPr id="319498" name="Text Box 10"/>
          <p:cNvSpPr txBox="1">
            <a:spLocks noChangeArrowheads="1"/>
          </p:cNvSpPr>
          <p:nvPr/>
        </p:nvSpPr>
        <p:spPr bwMode="auto">
          <a:xfrm>
            <a:off x="1042988" y="4868863"/>
            <a:ext cx="1209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colinérgica</a:t>
            </a:r>
          </a:p>
        </p:txBody>
      </p:sp>
      <p:sp>
        <p:nvSpPr>
          <p:cNvPr id="319499" name="Text Box 11"/>
          <p:cNvSpPr txBox="1">
            <a:spLocks noChangeArrowheads="1"/>
          </p:cNvSpPr>
          <p:nvPr/>
        </p:nvSpPr>
        <p:spPr bwMode="auto">
          <a:xfrm>
            <a:off x="4356100" y="3860800"/>
            <a:ext cx="1330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adrenérgica</a:t>
            </a:r>
          </a:p>
        </p:txBody>
      </p:sp>
      <p:sp>
        <p:nvSpPr>
          <p:cNvPr id="319500" name="Text Box 12"/>
          <p:cNvSpPr txBox="1">
            <a:spLocks noChangeArrowheads="1"/>
          </p:cNvSpPr>
          <p:nvPr/>
        </p:nvSpPr>
        <p:spPr bwMode="auto">
          <a:xfrm>
            <a:off x="4427538" y="4868863"/>
            <a:ext cx="1209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colinérgica</a:t>
            </a:r>
          </a:p>
        </p:txBody>
      </p:sp>
      <p:sp>
        <p:nvSpPr>
          <p:cNvPr id="319501" name="Oval 13"/>
          <p:cNvSpPr>
            <a:spLocks noChangeArrowheads="1"/>
          </p:cNvSpPr>
          <p:nvPr/>
        </p:nvSpPr>
        <p:spPr bwMode="auto">
          <a:xfrm>
            <a:off x="2268538" y="2997200"/>
            <a:ext cx="1727200" cy="2376488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9502" name="Oval 14"/>
          <p:cNvSpPr>
            <a:spLocks noChangeArrowheads="1"/>
          </p:cNvSpPr>
          <p:nvPr/>
        </p:nvSpPr>
        <p:spPr bwMode="auto">
          <a:xfrm>
            <a:off x="7092950" y="2925763"/>
            <a:ext cx="1582738" cy="144145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9503" name="Text Box 15"/>
          <p:cNvSpPr txBox="1">
            <a:spLocks noChangeArrowheads="1"/>
          </p:cNvSpPr>
          <p:nvPr/>
        </p:nvSpPr>
        <p:spPr bwMode="auto">
          <a:xfrm>
            <a:off x="3216275" y="1484313"/>
            <a:ext cx="2852063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Sinapsis </a:t>
            </a:r>
            <a:r>
              <a:rPr lang="es-ES_tradnl" sz="2400" dirty="0">
                <a:solidFill>
                  <a:srgbClr val="CC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Simpática</a:t>
            </a:r>
          </a:p>
        </p:txBody>
      </p:sp>
      <p:sp>
        <p:nvSpPr>
          <p:cNvPr id="319504" name="Oval 16"/>
          <p:cNvSpPr>
            <a:spLocks noChangeArrowheads="1"/>
          </p:cNvSpPr>
          <p:nvPr/>
        </p:nvSpPr>
        <p:spPr bwMode="auto">
          <a:xfrm>
            <a:off x="7308850" y="4437062"/>
            <a:ext cx="1150938" cy="675015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19505" name="Text Box 17"/>
          <p:cNvSpPr txBox="1">
            <a:spLocks noChangeArrowheads="1"/>
          </p:cNvSpPr>
          <p:nvPr/>
        </p:nvSpPr>
        <p:spPr bwMode="auto">
          <a:xfrm>
            <a:off x="6443663" y="333375"/>
            <a:ext cx="24016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      autonómica</a:t>
            </a:r>
          </a:p>
        </p:txBody>
      </p:sp>
      <p:sp>
        <p:nvSpPr>
          <p:cNvPr id="319508" name="Text Box 20"/>
          <p:cNvSpPr txBox="1">
            <a:spLocks noChangeArrowheads="1"/>
          </p:cNvSpPr>
          <p:nvPr/>
        </p:nvSpPr>
        <p:spPr bwMode="auto">
          <a:xfrm>
            <a:off x="2743970" y="4005263"/>
            <a:ext cx="6286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" sz="18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19509" name="Text Box 21"/>
          <p:cNvSpPr txBox="1">
            <a:spLocks noChangeArrowheads="1"/>
          </p:cNvSpPr>
          <p:nvPr/>
        </p:nvSpPr>
        <p:spPr bwMode="auto">
          <a:xfrm>
            <a:off x="7568383" y="4724400"/>
            <a:ext cx="6286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" sz="18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19510" name="Text Box 22"/>
          <p:cNvSpPr txBox="1">
            <a:spLocks noChangeArrowheads="1"/>
          </p:cNvSpPr>
          <p:nvPr/>
        </p:nvSpPr>
        <p:spPr bwMode="auto">
          <a:xfrm>
            <a:off x="7596188" y="3429000"/>
            <a:ext cx="6318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058150" y="5205413"/>
            <a:ext cx="19239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VE" sz="1400" dirty="0" err="1" smtClean="0"/>
              <a:t>Gl</a:t>
            </a:r>
            <a:r>
              <a:rPr lang="es-VE" sz="1400" dirty="0" smtClean="0"/>
              <a:t>. Sudoríparas</a:t>
            </a:r>
          </a:p>
          <a:p>
            <a:pPr algn="l"/>
            <a:r>
              <a:rPr lang="es-VE" sz="1400" dirty="0" smtClean="0"/>
              <a:t>Algunos vasos en piel</a:t>
            </a:r>
            <a:endParaRPr lang="es-V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491" grpId="0" animBg="1"/>
      <p:bldP spid="319492" grpId="0" animBg="1"/>
      <p:bldP spid="319497" grpId="0"/>
      <p:bldP spid="319498" grpId="0"/>
      <p:bldP spid="319499" grpId="0"/>
      <p:bldP spid="319500" grpId="0"/>
      <p:bldP spid="319501" grpId="0" animBg="1"/>
      <p:bldP spid="319502" grpId="0" animBg="1"/>
      <p:bldP spid="319504" grpId="0" animBg="1"/>
      <p:bldP spid="2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ChangeArrowheads="1"/>
          </p:cNvSpPr>
          <p:nvPr/>
        </p:nvSpPr>
        <p:spPr bwMode="auto">
          <a:xfrm>
            <a:off x="1908175" y="981075"/>
            <a:ext cx="1079500" cy="2232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39" name="Rectangle 3"/>
          <p:cNvSpPr>
            <a:spLocks noChangeArrowheads="1"/>
          </p:cNvSpPr>
          <p:nvPr/>
        </p:nvSpPr>
        <p:spPr bwMode="auto">
          <a:xfrm>
            <a:off x="1908175" y="3213100"/>
            <a:ext cx="93503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40" name="Rectangle 4"/>
          <p:cNvSpPr>
            <a:spLocks noChangeArrowheads="1"/>
          </p:cNvSpPr>
          <p:nvPr/>
        </p:nvSpPr>
        <p:spPr bwMode="auto">
          <a:xfrm>
            <a:off x="1835150" y="3573463"/>
            <a:ext cx="7207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41" name="Rectangle 5"/>
          <p:cNvSpPr>
            <a:spLocks noChangeArrowheads="1"/>
          </p:cNvSpPr>
          <p:nvPr/>
        </p:nvSpPr>
        <p:spPr bwMode="auto">
          <a:xfrm>
            <a:off x="1908175" y="3860800"/>
            <a:ext cx="71438" cy="2305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42" name="Rectangle 6"/>
          <p:cNvSpPr>
            <a:spLocks noChangeArrowheads="1"/>
          </p:cNvSpPr>
          <p:nvPr/>
        </p:nvSpPr>
        <p:spPr bwMode="auto">
          <a:xfrm>
            <a:off x="6588125" y="3429000"/>
            <a:ext cx="9366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43" name="Text Box 7"/>
          <p:cNvSpPr txBox="1">
            <a:spLocks noChangeArrowheads="1"/>
          </p:cNvSpPr>
          <p:nvPr/>
        </p:nvSpPr>
        <p:spPr bwMode="auto">
          <a:xfrm>
            <a:off x="539750" y="6308725"/>
            <a:ext cx="44164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Tomado: H. Shen </a:t>
            </a:r>
            <a:r>
              <a:rPr lang="es-ES_tradnl" sz="1000" i="1">
                <a:effectLst>
                  <a:outerShdw blurRad="38100" dist="38100" dir="2700000" algn="tl">
                    <a:srgbClr val="C0C0C0"/>
                  </a:outerShdw>
                </a:effectLst>
              </a:rPr>
              <a:t>Drugs affecting adrenergic transmission.</a:t>
            </a:r>
            <a:r>
              <a:rPr lang="es-ES_tradnl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 Memocharts</a:t>
            </a:r>
          </a:p>
        </p:txBody>
      </p:sp>
      <p:pic>
        <p:nvPicPr>
          <p:cNvPr id="79880" name="Picture 8" descr="Terminal adrenergico h"/>
          <p:cNvPicPr>
            <a:picLocks noChangeAspect="1" noChangeArrowheads="1"/>
          </p:cNvPicPr>
          <p:nvPr/>
        </p:nvPicPr>
        <p:blipFill>
          <a:blip r:embed="rId2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9" t="6496" r="22627" b="2536"/>
          <a:stretch>
            <a:fillRect/>
          </a:stretch>
        </p:blipFill>
        <p:spPr bwMode="auto">
          <a:xfrm>
            <a:off x="2122488" y="981075"/>
            <a:ext cx="4897437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1545" name="Rectangle 9"/>
          <p:cNvSpPr>
            <a:spLocks noChangeArrowheads="1"/>
          </p:cNvSpPr>
          <p:nvPr/>
        </p:nvSpPr>
        <p:spPr bwMode="auto">
          <a:xfrm>
            <a:off x="2051050" y="1268413"/>
            <a:ext cx="936625" cy="17287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46" name="Rectangle 10"/>
          <p:cNvSpPr>
            <a:spLocks noChangeArrowheads="1"/>
          </p:cNvSpPr>
          <p:nvPr/>
        </p:nvSpPr>
        <p:spPr bwMode="auto">
          <a:xfrm>
            <a:off x="6156325" y="1989138"/>
            <a:ext cx="1223963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47" name="Oval 11"/>
          <p:cNvSpPr>
            <a:spLocks noChangeArrowheads="1"/>
          </p:cNvSpPr>
          <p:nvPr/>
        </p:nvSpPr>
        <p:spPr bwMode="auto">
          <a:xfrm>
            <a:off x="4356100" y="5445125"/>
            <a:ext cx="360363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48" name="Text Box 12"/>
          <p:cNvSpPr txBox="1">
            <a:spLocks noChangeArrowheads="1"/>
          </p:cNvSpPr>
          <p:nvPr/>
        </p:nvSpPr>
        <p:spPr bwMode="auto">
          <a:xfrm>
            <a:off x="4381500" y="5502275"/>
            <a:ext cx="695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321549" name="Oval 13"/>
          <p:cNvSpPr>
            <a:spLocks noChangeArrowheads="1"/>
          </p:cNvSpPr>
          <p:nvPr/>
        </p:nvSpPr>
        <p:spPr bwMode="auto">
          <a:xfrm>
            <a:off x="4211638" y="5445125"/>
            <a:ext cx="1008062" cy="647700"/>
          </a:xfrm>
          <a:prstGeom prst="ellipse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  <a:effectLst>
            <a:outerShdw blurRad="50800" dir="126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 b="1" dirty="0"/>
          </a:p>
        </p:txBody>
      </p:sp>
      <p:sp>
        <p:nvSpPr>
          <p:cNvPr id="321550" name="Rectangle 14"/>
          <p:cNvSpPr>
            <a:spLocks noChangeArrowheads="1"/>
          </p:cNvSpPr>
          <p:nvPr/>
        </p:nvSpPr>
        <p:spPr bwMode="auto">
          <a:xfrm rot="1378428">
            <a:off x="3046413" y="3124200"/>
            <a:ext cx="1223962" cy="73025"/>
          </a:xfrm>
          <a:prstGeom prst="rect">
            <a:avLst/>
          </a:prstGeom>
          <a:solidFill>
            <a:srgbClr val="D9E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51" name="Rectangle 15"/>
          <p:cNvSpPr>
            <a:spLocks noChangeArrowheads="1"/>
          </p:cNvSpPr>
          <p:nvPr/>
        </p:nvSpPr>
        <p:spPr bwMode="auto">
          <a:xfrm rot="1229616">
            <a:off x="2474913" y="3838575"/>
            <a:ext cx="935037" cy="71438"/>
          </a:xfrm>
          <a:prstGeom prst="rect">
            <a:avLst/>
          </a:prstGeom>
          <a:solidFill>
            <a:srgbClr val="D9E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52" name="Oval 16"/>
          <p:cNvSpPr>
            <a:spLocks noChangeArrowheads="1"/>
          </p:cNvSpPr>
          <p:nvPr/>
        </p:nvSpPr>
        <p:spPr bwMode="auto">
          <a:xfrm>
            <a:off x="2051050" y="3429000"/>
            <a:ext cx="433388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53" name="Rectangle 17"/>
          <p:cNvSpPr>
            <a:spLocks noChangeArrowheads="1"/>
          </p:cNvSpPr>
          <p:nvPr/>
        </p:nvSpPr>
        <p:spPr bwMode="auto">
          <a:xfrm>
            <a:off x="3348038" y="4006850"/>
            <a:ext cx="1079500" cy="142875"/>
          </a:xfrm>
          <a:prstGeom prst="rect">
            <a:avLst/>
          </a:prstGeom>
          <a:solidFill>
            <a:srgbClr val="81AB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54" name="Rectangle 18"/>
          <p:cNvSpPr>
            <a:spLocks noChangeArrowheads="1"/>
          </p:cNvSpPr>
          <p:nvPr/>
        </p:nvSpPr>
        <p:spPr bwMode="auto">
          <a:xfrm>
            <a:off x="6372225" y="3213100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55" name="Rectangle 19"/>
          <p:cNvSpPr>
            <a:spLocks noChangeArrowheads="1"/>
          </p:cNvSpPr>
          <p:nvPr/>
        </p:nvSpPr>
        <p:spPr bwMode="auto">
          <a:xfrm>
            <a:off x="4643438" y="4221163"/>
            <a:ext cx="2233612" cy="144462"/>
          </a:xfrm>
          <a:prstGeom prst="rect">
            <a:avLst/>
          </a:prstGeom>
          <a:solidFill>
            <a:srgbClr val="81AB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56" name="Oval 20"/>
          <p:cNvSpPr>
            <a:spLocks noChangeArrowheads="1"/>
          </p:cNvSpPr>
          <p:nvPr/>
        </p:nvSpPr>
        <p:spPr bwMode="auto">
          <a:xfrm>
            <a:off x="2051050" y="5084763"/>
            <a:ext cx="360363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57" name="Rectangle 21"/>
          <p:cNvSpPr>
            <a:spLocks noChangeArrowheads="1"/>
          </p:cNvSpPr>
          <p:nvPr/>
        </p:nvSpPr>
        <p:spPr bwMode="auto">
          <a:xfrm>
            <a:off x="2051050" y="5373688"/>
            <a:ext cx="863600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58" name="Rectangle 22"/>
          <p:cNvSpPr>
            <a:spLocks noChangeArrowheads="1"/>
          </p:cNvSpPr>
          <p:nvPr/>
        </p:nvSpPr>
        <p:spPr bwMode="auto">
          <a:xfrm>
            <a:off x="3059113" y="5373688"/>
            <a:ext cx="11525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59" name="Rectangle 23"/>
          <p:cNvSpPr>
            <a:spLocks noChangeArrowheads="1"/>
          </p:cNvSpPr>
          <p:nvPr/>
        </p:nvSpPr>
        <p:spPr bwMode="auto">
          <a:xfrm>
            <a:off x="5580063" y="5373688"/>
            <a:ext cx="504825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60" name="Text Box 24"/>
          <p:cNvSpPr txBox="1">
            <a:spLocks noChangeArrowheads="1"/>
          </p:cNvSpPr>
          <p:nvPr/>
        </p:nvSpPr>
        <p:spPr bwMode="auto">
          <a:xfrm>
            <a:off x="5724525" y="5300663"/>
            <a:ext cx="10937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Captación</a:t>
            </a:r>
          </a:p>
        </p:txBody>
      </p:sp>
      <p:sp>
        <p:nvSpPr>
          <p:cNvPr id="321561" name="Rectangle 25"/>
          <p:cNvSpPr>
            <a:spLocks noChangeArrowheads="1"/>
          </p:cNvSpPr>
          <p:nvPr/>
        </p:nvSpPr>
        <p:spPr bwMode="auto">
          <a:xfrm>
            <a:off x="3779838" y="5229225"/>
            <a:ext cx="6477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62" name="Oval 26"/>
          <p:cNvSpPr>
            <a:spLocks noChangeArrowheads="1"/>
          </p:cNvSpPr>
          <p:nvPr/>
        </p:nvSpPr>
        <p:spPr bwMode="auto">
          <a:xfrm>
            <a:off x="2266950" y="3716338"/>
            <a:ext cx="360363" cy="433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63" name="Rectangle 27"/>
          <p:cNvSpPr>
            <a:spLocks noChangeArrowheads="1"/>
          </p:cNvSpPr>
          <p:nvPr/>
        </p:nvSpPr>
        <p:spPr bwMode="auto">
          <a:xfrm>
            <a:off x="1979613" y="3213100"/>
            <a:ext cx="9366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64" name="Rectangle 28"/>
          <p:cNvSpPr>
            <a:spLocks noChangeArrowheads="1"/>
          </p:cNvSpPr>
          <p:nvPr/>
        </p:nvSpPr>
        <p:spPr bwMode="auto">
          <a:xfrm>
            <a:off x="3203575" y="1700213"/>
            <a:ext cx="1584325" cy="144462"/>
          </a:xfrm>
          <a:prstGeom prst="rect">
            <a:avLst/>
          </a:prstGeom>
          <a:solidFill>
            <a:srgbClr val="D9E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65" name="Rectangle 29"/>
          <p:cNvSpPr>
            <a:spLocks noChangeArrowheads="1"/>
          </p:cNvSpPr>
          <p:nvPr/>
        </p:nvSpPr>
        <p:spPr bwMode="auto">
          <a:xfrm>
            <a:off x="2916238" y="1484313"/>
            <a:ext cx="2232025" cy="144462"/>
          </a:xfrm>
          <a:prstGeom prst="rect">
            <a:avLst/>
          </a:prstGeom>
          <a:solidFill>
            <a:srgbClr val="81AB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BB2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66" name="Rectangle 30"/>
          <p:cNvSpPr>
            <a:spLocks noChangeArrowheads="1"/>
          </p:cNvSpPr>
          <p:nvPr/>
        </p:nvSpPr>
        <p:spPr bwMode="auto">
          <a:xfrm>
            <a:off x="2700338" y="692150"/>
            <a:ext cx="1943100" cy="2520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67" name="Rectangle 31"/>
          <p:cNvSpPr>
            <a:spLocks noChangeArrowheads="1"/>
          </p:cNvSpPr>
          <p:nvPr/>
        </p:nvSpPr>
        <p:spPr bwMode="auto">
          <a:xfrm>
            <a:off x="2843213" y="3141663"/>
            <a:ext cx="151288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68" name="Text Box 32"/>
          <p:cNvSpPr txBox="1">
            <a:spLocks noChangeArrowheads="1"/>
          </p:cNvSpPr>
          <p:nvPr/>
        </p:nvSpPr>
        <p:spPr bwMode="auto">
          <a:xfrm>
            <a:off x="1476375" y="3500438"/>
            <a:ext cx="1900238" cy="669925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Terminal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</a:t>
            </a:r>
          </a:p>
        </p:txBody>
      </p:sp>
      <p:sp>
        <p:nvSpPr>
          <p:cNvPr id="321569" name="Rectangle 33"/>
          <p:cNvSpPr>
            <a:spLocks noChangeArrowheads="1"/>
          </p:cNvSpPr>
          <p:nvPr/>
        </p:nvSpPr>
        <p:spPr bwMode="auto">
          <a:xfrm>
            <a:off x="2916238" y="981075"/>
            <a:ext cx="1727200" cy="2447925"/>
          </a:xfrm>
          <a:prstGeom prst="rect">
            <a:avLst/>
          </a:prstGeom>
          <a:solidFill>
            <a:srgbClr val="81AB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70" name="Rectangle 34"/>
          <p:cNvSpPr>
            <a:spLocks noChangeArrowheads="1"/>
          </p:cNvSpPr>
          <p:nvPr/>
        </p:nvSpPr>
        <p:spPr bwMode="auto">
          <a:xfrm>
            <a:off x="3132138" y="3213100"/>
            <a:ext cx="1223962" cy="215900"/>
          </a:xfrm>
          <a:prstGeom prst="rect">
            <a:avLst/>
          </a:prstGeom>
          <a:solidFill>
            <a:srgbClr val="BDD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1571" name="Text Box 35"/>
          <p:cNvSpPr txBox="1">
            <a:spLocks noChangeArrowheads="1"/>
          </p:cNvSpPr>
          <p:nvPr/>
        </p:nvSpPr>
        <p:spPr bwMode="auto">
          <a:xfrm>
            <a:off x="5508625" y="5661025"/>
            <a:ext cx="261620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Neurotransmisor</a:t>
            </a:r>
          </a:p>
        </p:txBody>
      </p:sp>
      <p:sp>
        <p:nvSpPr>
          <p:cNvPr id="321572" name="Text Box 36"/>
          <p:cNvSpPr txBox="1">
            <a:spLocks noChangeArrowheads="1"/>
          </p:cNvSpPr>
          <p:nvPr/>
        </p:nvSpPr>
        <p:spPr bwMode="auto">
          <a:xfrm>
            <a:off x="6588125" y="404813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autonómica</a:t>
            </a:r>
          </a:p>
        </p:txBody>
      </p:sp>
      <p:sp>
        <p:nvSpPr>
          <p:cNvPr id="40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548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terminal adrenergico ciclo h"/>
          <p:cNvPicPr>
            <a:picLocks noChangeAspect="1" noChangeArrowheads="1"/>
          </p:cNvPicPr>
          <p:nvPr/>
        </p:nvPicPr>
        <p:blipFill>
          <a:blip r:embed="rId2">
            <a:lum bright="-30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499"/>
          <a:stretch>
            <a:fillRect/>
          </a:stretch>
        </p:blipFill>
        <p:spPr bwMode="auto">
          <a:xfrm>
            <a:off x="468313" y="247650"/>
            <a:ext cx="5111750" cy="636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2563" name="Text Box 3"/>
          <p:cNvSpPr txBox="1">
            <a:spLocks noChangeArrowheads="1"/>
          </p:cNvSpPr>
          <p:nvPr/>
        </p:nvSpPr>
        <p:spPr bwMode="auto">
          <a:xfrm>
            <a:off x="5668647" y="4489412"/>
            <a:ext cx="302895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Ciclo metabólico NE</a:t>
            </a:r>
          </a:p>
        </p:txBody>
      </p:sp>
      <p:sp>
        <p:nvSpPr>
          <p:cNvPr id="322564" name="Text Box 4"/>
          <p:cNvSpPr txBox="1">
            <a:spLocks noChangeArrowheads="1"/>
          </p:cNvSpPr>
          <p:nvPr/>
        </p:nvSpPr>
        <p:spPr bwMode="auto">
          <a:xfrm>
            <a:off x="6494472" y="3812669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2565" name="Oval 5"/>
          <p:cNvSpPr>
            <a:spLocks noChangeArrowheads="1"/>
          </p:cNvSpPr>
          <p:nvPr/>
        </p:nvSpPr>
        <p:spPr bwMode="auto">
          <a:xfrm>
            <a:off x="4067175" y="260350"/>
            <a:ext cx="360363" cy="3603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2566" name="Oval 6"/>
          <p:cNvSpPr>
            <a:spLocks noChangeArrowheads="1"/>
          </p:cNvSpPr>
          <p:nvPr/>
        </p:nvSpPr>
        <p:spPr bwMode="auto">
          <a:xfrm>
            <a:off x="2484438" y="1052513"/>
            <a:ext cx="358775" cy="3603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2567" name="Oval 7"/>
          <p:cNvSpPr>
            <a:spLocks noChangeArrowheads="1"/>
          </p:cNvSpPr>
          <p:nvPr/>
        </p:nvSpPr>
        <p:spPr bwMode="auto">
          <a:xfrm>
            <a:off x="3348038" y="1628775"/>
            <a:ext cx="215900" cy="28733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2568" name="Oval 8"/>
          <p:cNvSpPr>
            <a:spLocks noChangeArrowheads="1"/>
          </p:cNvSpPr>
          <p:nvPr/>
        </p:nvSpPr>
        <p:spPr bwMode="auto">
          <a:xfrm>
            <a:off x="2843213" y="4076700"/>
            <a:ext cx="360362" cy="2889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2569" name="Oval 9"/>
          <p:cNvSpPr>
            <a:spLocks noChangeArrowheads="1"/>
          </p:cNvSpPr>
          <p:nvPr/>
        </p:nvSpPr>
        <p:spPr bwMode="auto">
          <a:xfrm>
            <a:off x="3203575" y="5805488"/>
            <a:ext cx="288925" cy="287337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2570" name="Oval 10"/>
          <p:cNvSpPr>
            <a:spLocks noChangeArrowheads="1"/>
          </p:cNvSpPr>
          <p:nvPr/>
        </p:nvSpPr>
        <p:spPr bwMode="auto">
          <a:xfrm>
            <a:off x="4283075" y="5445125"/>
            <a:ext cx="360363" cy="3603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2571" name="Oval 11"/>
          <p:cNvSpPr>
            <a:spLocks noChangeArrowheads="1"/>
          </p:cNvSpPr>
          <p:nvPr/>
        </p:nvSpPr>
        <p:spPr bwMode="auto">
          <a:xfrm>
            <a:off x="4140200" y="3789363"/>
            <a:ext cx="360363" cy="287337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2572" name="Oval 12"/>
          <p:cNvSpPr>
            <a:spLocks noChangeArrowheads="1"/>
          </p:cNvSpPr>
          <p:nvPr/>
        </p:nvSpPr>
        <p:spPr bwMode="auto">
          <a:xfrm>
            <a:off x="2987675" y="5373688"/>
            <a:ext cx="647700" cy="3603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2573" name="Rectangle 13"/>
          <p:cNvSpPr>
            <a:spLocks noChangeArrowheads="1"/>
          </p:cNvSpPr>
          <p:nvPr/>
        </p:nvSpPr>
        <p:spPr bwMode="auto">
          <a:xfrm>
            <a:off x="4427538" y="333375"/>
            <a:ext cx="1800225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2574" name="Text Box 14"/>
          <p:cNvSpPr txBox="1">
            <a:spLocks noChangeArrowheads="1"/>
          </p:cNvSpPr>
          <p:nvPr/>
        </p:nvSpPr>
        <p:spPr bwMode="auto">
          <a:xfrm>
            <a:off x="5508625" y="812800"/>
            <a:ext cx="3348994" cy="244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Captación precursor</a:t>
            </a:r>
          </a:p>
          <a:p>
            <a:pPr algn="l">
              <a:defRPr/>
            </a:pP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Síntesis NE</a:t>
            </a:r>
          </a:p>
          <a:p>
            <a:pPr algn="l">
              <a:defRPr/>
            </a:pP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Almacenamiento</a:t>
            </a:r>
          </a:p>
          <a:p>
            <a:pPr algn="l">
              <a:defRPr/>
            </a:pP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4. Liberación</a:t>
            </a:r>
          </a:p>
          <a:p>
            <a:pPr algn="l">
              <a:defRPr/>
            </a:pP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5. Interacción NT-receptor</a:t>
            </a:r>
          </a:p>
          <a:p>
            <a:pPr algn="l">
              <a:defRPr/>
            </a:pP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6. Inactivación</a:t>
            </a:r>
          </a:p>
          <a:p>
            <a:pPr algn="l">
              <a:defRPr/>
            </a:pPr>
            <a:endParaRPr lang="es-ES_tradnl" sz="9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a. 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Captura</a:t>
            </a:r>
          </a:p>
          <a:p>
            <a:pPr algn="l">
              <a:defRPr/>
            </a:pP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b. Degradación enzimática</a:t>
            </a:r>
          </a:p>
        </p:txBody>
      </p:sp>
      <p:sp>
        <p:nvSpPr>
          <p:cNvPr id="322577" name="Oval 17"/>
          <p:cNvSpPr>
            <a:spLocks noChangeArrowheads="1"/>
          </p:cNvSpPr>
          <p:nvPr/>
        </p:nvSpPr>
        <p:spPr bwMode="auto">
          <a:xfrm>
            <a:off x="1331913" y="5157788"/>
            <a:ext cx="288925" cy="287337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274284" y="4489412"/>
            <a:ext cx="4203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(-)</a:t>
            </a:r>
            <a:endParaRPr lang="es-VE" dirty="0"/>
          </a:p>
        </p:txBody>
      </p:sp>
      <p:sp>
        <p:nvSpPr>
          <p:cNvPr id="3" name="2 CuadroTexto"/>
          <p:cNvSpPr txBox="1"/>
          <p:nvPr/>
        </p:nvSpPr>
        <p:spPr>
          <a:xfrm>
            <a:off x="4141561" y="4394387"/>
            <a:ext cx="4764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srgbClr val="C00000"/>
                </a:solidFill>
              </a:rPr>
              <a:t>NE</a:t>
            </a:r>
            <a:endParaRPr lang="es-VE" b="1" dirty="0">
              <a:solidFill>
                <a:srgbClr val="C0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737053" y="5069481"/>
            <a:ext cx="2892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smtClean="0"/>
              <a:t>Sitios de manipulación </a:t>
            </a:r>
          </a:p>
          <a:p>
            <a:r>
              <a:rPr lang="es-VE" sz="2000" dirty="0" smtClean="0"/>
              <a:t>farmacológica</a:t>
            </a:r>
            <a:endParaRPr lang="es-VE" sz="2000" dirty="0"/>
          </a:p>
        </p:txBody>
      </p:sp>
      <p:sp>
        <p:nvSpPr>
          <p:cNvPr id="21" name="Text Box 35"/>
          <p:cNvSpPr txBox="1">
            <a:spLocks noChangeArrowheads="1"/>
          </p:cNvSpPr>
          <p:nvPr/>
        </p:nvSpPr>
        <p:spPr bwMode="auto">
          <a:xfrm>
            <a:off x="241956" y="384753"/>
            <a:ext cx="200728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Neurotransmisor</a:t>
            </a:r>
          </a:p>
        </p:txBody>
      </p:sp>
      <p:sp>
        <p:nvSpPr>
          <p:cNvPr id="5" name="4 Elipse"/>
          <p:cNvSpPr/>
          <p:nvPr/>
        </p:nvSpPr>
        <p:spPr bwMode="auto">
          <a:xfrm>
            <a:off x="3203575" y="5445125"/>
            <a:ext cx="288925" cy="288925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3159483" y="5394702"/>
            <a:ext cx="4764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srgbClr val="C00000"/>
                </a:solidFill>
              </a:rPr>
              <a:t>NE</a:t>
            </a:r>
            <a:endParaRPr lang="es-VE" b="1" dirty="0">
              <a:solidFill>
                <a:srgbClr val="C00000"/>
              </a:solidFill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2484438" y="2636912"/>
            <a:ext cx="4764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srgbClr val="C00000"/>
                </a:solidFill>
              </a:rPr>
              <a:t>NE</a:t>
            </a:r>
            <a:endParaRPr lang="es-VE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2565" grpId="0" animBg="1"/>
      <p:bldP spid="322566" grpId="0" animBg="1"/>
      <p:bldP spid="322567" grpId="0" animBg="1"/>
      <p:bldP spid="322568" grpId="0" animBg="1"/>
      <p:bldP spid="322569" grpId="0" animBg="1"/>
      <p:bldP spid="322570" grpId="0" animBg="1"/>
      <p:bldP spid="322571" grpId="0" animBg="1"/>
      <p:bldP spid="322572" grpId="0" animBg="1"/>
      <p:bldP spid="322577" grpId="0" animBg="1"/>
      <p:bldP spid="2" grpId="0"/>
      <p:bldP spid="4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Text Box 2"/>
          <p:cNvSpPr txBox="1">
            <a:spLocks noChangeArrowheads="1"/>
          </p:cNvSpPr>
          <p:nvPr/>
        </p:nvSpPr>
        <p:spPr bwMode="auto">
          <a:xfrm>
            <a:off x="700309" y="1098550"/>
            <a:ext cx="218757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Biosíntesis NE-E</a:t>
            </a:r>
          </a:p>
        </p:txBody>
      </p:sp>
      <p:sp>
        <p:nvSpPr>
          <p:cNvPr id="323587" name="Text Box 3"/>
          <p:cNvSpPr txBox="1">
            <a:spLocks noChangeArrowheads="1"/>
          </p:cNvSpPr>
          <p:nvPr/>
        </p:nvSpPr>
        <p:spPr bwMode="auto">
          <a:xfrm>
            <a:off x="3887581" y="1628229"/>
            <a:ext cx="1343025" cy="466725"/>
          </a:xfrm>
          <a:prstGeom prst="rect">
            <a:avLst/>
          </a:prstGeom>
          <a:solidFill>
            <a:srgbClr val="FFF3FA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Tirosina</a:t>
            </a:r>
          </a:p>
        </p:txBody>
      </p:sp>
      <p:sp>
        <p:nvSpPr>
          <p:cNvPr id="323588" name="Text Box 4"/>
          <p:cNvSpPr txBox="1">
            <a:spLocks noChangeArrowheads="1"/>
          </p:cNvSpPr>
          <p:nvPr/>
        </p:nvSpPr>
        <p:spPr bwMode="auto">
          <a:xfrm>
            <a:off x="3892344" y="2564854"/>
            <a:ext cx="1333500" cy="466725"/>
          </a:xfrm>
          <a:prstGeom prst="rect">
            <a:avLst/>
          </a:prstGeom>
          <a:solidFill>
            <a:srgbClr val="FFE1F2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L-DOPA</a:t>
            </a:r>
          </a:p>
        </p:txBody>
      </p:sp>
      <p:sp>
        <p:nvSpPr>
          <p:cNvPr id="323589" name="Text Box 5"/>
          <p:cNvSpPr txBox="1">
            <a:spLocks noChangeArrowheads="1"/>
          </p:cNvSpPr>
          <p:nvPr/>
        </p:nvSpPr>
        <p:spPr bwMode="auto">
          <a:xfrm>
            <a:off x="3766931" y="3477666"/>
            <a:ext cx="1531938" cy="466725"/>
          </a:xfrm>
          <a:prstGeom prst="rect">
            <a:avLst/>
          </a:prstGeom>
          <a:solidFill>
            <a:srgbClr val="FFC9E8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Dopamina</a:t>
            </a:r>
          </a:p>
        </p:txBody>
      </p:sp>
      <p:sp>
        <p:nvSpPr>
          <p:cNvPr id="323590" name="Text Box 6"/>
          <p:cNvSpPr txBox="1">
            <a:spLocks noChangeArrowheads="1"/>
          </p:cNvSpPr>
          <p:nvPr/>
        </p:nvSpPr>
        <p:spPr bwMode="auto">
          <a:xfrm>
            <a:off x="4230481" y="4436516"/>
            <a:ext cx="660400" cy="495300"/>
          </a:xfrm>
          <a:prstGeom prst="rect">
            <a:avLst/>
          </a:prstGeom>
          <a:solidFill>
            <a:srgbClr val="FFBDE3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NE</a:t>
            </a:r>
          </a:p>
        </p:txBody>
      </p:sp>
      <p:sp>
        <p:nvSpPr>
          <p:cNvPr id="323591" name="Text Box 7"/>
          <p:cNvSpPr txBox="1">
            <a:spLocks noChangeArrowheads="1"/>
          </p:cNvSpPr>
          <p:nvPr/>
        </p:nvSpPr>
        <p:spPr bwMode="auto">
          <a:xfrm>
            <a:off x="4298744" y="5547766"/>
            <a:ext cx="476250" cy="617538"/>
          </a:xfrm>
          <a:prstGeom prst="rect">
            <a:avLst/>
          </a:prstGeom>
          <a:solidFill>
            <a:srgbClr val="FFBDE3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E</a:t>
            </a:r>
          </a:p>
        </p:txBody>
      </p:sp>
      <p:sp>
        <p:nvSpPr>
          <p:cNvPr id="323592" name="Text Box 8"/>
          <p:cNvSpPr txBox="1">
            <a:spLocks noChangeArrowheads="1"/>
          </p:cNvSpPr>
          <p:nvPr/>
        </p:nvSpPr>
        <p:spPr bwMode="auto">
          <a:xfrm>
            <a:off x="5214731" y="1987004"/>
            <a:ext cx="24415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solidFill>
                  <a:srgbClr val="FF2D2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Tirosinhidroxilasa </a:t>
            </a:r>
          </a:p>
          <a:p>
            <a:pPr algn="l">
              <a:defRPr/>
            </a:pPr>
            <a:r>
              <a:rPr lang="es-ES_tradnl" sz="1400" b="1">
                <a:solidFill>
                  <a:srgbClr val="FF2D2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(enzima de tasa limitante)</a:t>
            </a:r>
          </a:p>
        </p:txBody>
      </p:sp>
      <p:sp>
        <p:nvSpPr>
          <p:cNvPr id="323593" name="Text Box 9"/>
          <p:cNvSpPr txBox="1">
            <a:spLocks noChangeArrowheads="1"/>
          </p:cNvSpPr>
          <p:nvPr/>
        </p:nvSpPr>
        <p:spPr bwMode="auto">
          <a:xfrm>
            <a:off x="5208381" y="3044279"/>
            <a:ext cx="282000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solidFill>
                  <a:srgbClr val="FF2D2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L-DOPA descarboxilasa</a:t>
            </a:r>
          </a:p>
        </p:txBody>
      </p:sp>
      <p:sp>
        <p:nvSpPr>
          <p:cNvPr id="323594" name="Text Box 10"/>
          <p:cNvSpPr txBox="1">
            <a:spLocks noChangeArrowheads="1"/>
          </p:cNvSpPr>
          <p:nvPr/>
        </p:nvSpPr>
        <p:spPr bwMode="auto">
          <a:xfrm>
            <a:off x="5208381" y="3980904"/>
            <a:ext cx="204254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solidFill>
                  <a:srgbClr val="FF2D2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 </a:t>
            </a:r>
            <a:r>
              <a:rPr lang="es-ES_tradnl" sz="1800" b="1">
                <a:solidFill>
                  <a:srgbClr val="FF2D2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1800" b="1">
                <a:solidFill>
                  <a:srgbClr val="FF2D2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hidroxilasa</a:t>
            </a:r>
          </a:p>
        </p:txBody>
      </p:sp>
      <p:sp>
        <p:nvSpPr>
          <p:cNvPr id="323595" name="Text Box 11"/>
          <p:cNvSpPr txBox="1">
            <a:spLocks noChangeArrowheads="1"/>
          </p:cNvSpPr>
          <p:nvPr/>
        </p:nvSpPr>
        <p:spPr bwMode="auto">
          <a:xfrm>
            <a:off x="4959454" y="4988966"/>
            <a:ext cx="302198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 dirty="0" err="1" smtClean="0">
                <a:solidFill>
                  <a:srgbClr val="FF2D2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Fenil</a:t>
            </a:r>
            <a:r>
              <a:rPr lang="es-ES_tradnl" sz="1800" b="1" dirty="0" smtClean="0">
                <a:solidFill>
                  <a:srgbClr val="FF2D2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-N-metiltransferasa</a:t>
            </a:r>
            <a:endParaRPr lang="es-ES_tradnl" sz="1800" b="1" dirty="0">
              <a:solidFill>
                <a:srgbClr val="FF2D2D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800" b="1" dirty="0">
                <a:solidFill>
                  <a:srgbClr val="FF2D2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(PNMT)</a:t>
            </a:r>
          </a:p>
        </p:txBody>
      </p:sp>
      <p:sp>
        <p:nvSpPr>
          <p:cNvPr id="323596" name="Line 12"/>
          <p:cNvSpPr>
            <a:spLocks noChangeShapeType="1"/>
          </p:cNvSpPr>
          <p:nvPr/>
        </p:nvSpPr>
        <p:spPr bwMode="auto">
          <a:xfrm>
            <a:off x="4559094" y="2133054"/>
            <a:ext cx="0" cy="43180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3597" name="Line 13"/>
          <p:cNvSpPr>
            <a:spLocks noChangeShapeType="1"/>
          </p:cNvSpPr>
          <p:nvPr/>
        </p:nvSpPr>
        <p:spPr bwMode="auto">
          <a:xfrm>
            <a:off x="4559094" y="3069679"/>
            <a:ext cx="0" cy="43180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3598" name="Line 14"/>
          <p:cNvSpPr>
            <a:spLocks noChangeShapeType="1"/>
          </p:cNvSpPr>
          <p:nvPr/>
        </p:nvSpPr>
        <p:spPr bwMode="auto">
          <a:xfrm>
            <a:off x="4543219" y="4004716"/>
            <a:ext cx="0" cy="360363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3599" name="Line 15"/>
          <p:cNvSpPr>
            <a:spLocks noChangeShapeType="1"/>
          </p:cNvSpPr>
          <p:nvPr/>
        </p:nvSpPr>
        <p:spPr bwMode="auto">
          <a:xfrm>
            <a:off x="4559094" y="4941341"/>
            <a:ext cx="0" cy="504825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3600" name="Text Box 16"/>
          <p:cNvSpPr txBox="1">
            <a:spLocks noChangeArrowheads="1"/>
          </p:cNvSpPr>
          <p:nvPr/>
        </p:nvSpPr>
        <p:spPr bwMode="auto">
          <a:xfrm>
            <a:off x="2519156" y="2109241"/>
            <a:ext cx="1301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citoplasma</a:t>
            </a:r>
          </a:p>
        </p:txBody>
      </p:sp>
      <p:sp>
        <p:nvSpPr>
          <p:cNvPr id="323601" name="Text Box 17"/>
          <p:cNvSpPr txBox="1">
            <a:spLocks noChangeArrowheads="1"/>
          </p:cNvSpPr>
          <p:nvPr/>
        </p:nvSpPr>
        <p:spPr bwMode="auto">
          <a:xfrm>
            <a:off x="2542969" y="3068091"/>
            <a:ext cx="1301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citoplasma</a:t>
            </a:r>
          </a:p>
        </p:txBody>
      </p:sp>
      <p:sp>
        <p:nvSpPr>
          <p:cNvPr id="323602" name="Text Box 18"/>
          <p:cNvSpPr txBox="1">
            <a:spLocks noChangeArrowheads="1"/>
          </p:cNvSpPr>
          <p:nvPr/>
        </p:nvSpPr>
        <p:spPr bwMode="auto">
          <a:xfrm>
            <a:off x="1895269" y="3980904"/>
            <a:ext cx="20193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vesícula sináptica</a:t>
            </a:r>
          </a:p>
        </p:txBody>
      </p:sp>
      <p:sp>
        <p:nvSpPr>
          <p:cNvPr id="323603" name="Text Box 19"/>
          <p:cNvSpPr txBox="1">
            <a:spLocks noChangeArrowheads="1"/>
          </p:cNvSpPr>
          <p:nvPr/>
        </p:nvSpPr>
        <p:spPr bwMode="auto">
          <a:xfrm>
            <a:off x="2111169" y="4941341"/>
            <a:ext cx="17748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c. cromafines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médula adrenal</a:t>
            </a:r>
          </a:p>
        </p:txBody>
      </p:sp>
      <p:sp>
        <p:nvSpPr>
          <p:cNvPr id="323604" name="Text Box 20"/>
          <p:cNvSpPr txBox="1">
            <a:spLocks noChangeArrowheads="1"/>
          </p:cNvSpPr>
          <p:nvPr/>
        </p:nvSpPr>
        <p:spPr bwMode="auto">
          <a:xfrm>
            <a:off x="611188" y="5492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323605" name="Text Box 21"/>
          <p:cNvSpPr txBox="1">
            <a:spLocks noChangeArrowheads="1"/>
          </p:cNvSpPr>
          <p:nvPr/>
        </p:nvSpPr>
        <p:spPr bwMode="auto">
          <a:xfrm>
            <a:off x="6614547" y="407055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autonómica</a:t>
            </a: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3587" grpId="0" animBg="1"/>
      <p:bldP spid="323588" grpId="0" animBg="1"/>
      <p:bldP spid="323589" grpId="0" animBg="1"/>
      <p:bldP spid="323590" grpId="0" animBg="1"/>
      <p:bldP spid="323591" grpId="0" animBg="1"/>
      <p:bldP spid="323592" grpId="0"/>
      <p:bldP spid="323593" grpId="0"/>
      <p:bldP spid="323594" grpId="0"/>
      <p:bldP spid="323595" grpId="0"/>
      <p:bldP spid="323600" grpId="0"/>
      <p:bldP spid="323601" grpId="0"/>
      <p:bldP spid="323602" grpId="0"/>
      <p:bldP spid="32360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simpatico vs parasimpat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3"/>
          <a:stretch>
            <a:fillRect/>
          </a:stretch>
        </p:blipFill>
        <p:spPr bwMode="auto">
          <a:xfrm>
            <a:off x="806450" y="981075"/>
            <a:ext cx="7531100" cy="549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8726" name="Rectangle 6"/>
          <p:cNvSpPr>
            <a:spLocks noChangeArrowheads="1"/>
          </p:cNvSpPr>
          <p:nvPr/>
        </p:nvSpPr>
        <p:spPr bwMode="auto">
          <a:xfrm>
            <a:off x="1692275" y="836613"/>
            <a:ext cx="48958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8725" name="Text Box 5"/>
          <p:cNvSpPr txBox="1">
            <a:spLocks noChangeArrowheads="1"/>
          </p:cNvSpPr>
          <p:nvPr/>
        </p:nvSpPr>
        <p:spPr bwMode="auto">
          <a:xfrm>
            <a:off x="1763713" y="836613"/>
            <a:ext cx="4713287" cy="8223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Homeostasis</a:t>
            </a: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: balance dinámico </a:t>
            </a:r>
          </a:p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entre las divisiones autonómicas</a:t>
            </a:r>
          </a:p>
        </p:txBody>
      </p:sp>
      <p:sp>
        <p:nvSpPr>
          <p:cNvPr id="158727" name="Rectangle 7"/>
          <p:cNvSpPr>
            <a:spLocks noChangeArrowheads="1"/>
          </p:cNvSpPr>
          <p:nvPr/>
        </p:nvSpPr>
        <p:spPr bwMode="auto">
          <a:xfrm>
            <a:off x="7019925" y="6092825"/>
            <a:ext cx="129698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8729" name="Rectangle 9"/>
          <p:cNvSpPr>
            <a:spLocks noChangeArrowheads="1"/>
          </p:cNvSpPr>
          <p:nvPr/>
        </p:nvSpPr>
        <p:spPr bwMode="auto">
          <a:xfrm>
            <a:off x="1258888" y="5084763"/>
            <a:ext cx="2735262" cy="10810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8728" name="Text Box 8"/>
          <p:cNvSpPr txBox="1">
            <a:spLocks noChangeArrowheads="1"/>
          </p:cNvSpPr>
          <p:nvPr/>
        </p:nvSpPr>
        <p:spPr bwMode="auto">
          <a:xfrm>
            <a:off x="1331913" y="5157788"/>
            <a:ext cx="31384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Reposo y digestión:</a:t>
            </a:r>
          </a:p>
          <a:p>
            <a:pPr algn="l">
              <a:defRPr/>
            </a:pP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Domina el parasimpático</a:t>
            </a:r>
          </a:p>
        </p:txBody>
      </p:sp>
      <p:sp>
        <p:nvSpPr>
          <p:cNvPr id="158730" name="Rectangle 10"/>
          <p:cNvSpPr>
            <a:spLocks noChangeArrowheads="1"/>
          </p:cNvSpPr>
          <p:nvPr/>
        </p:nvSpPr>
        <p:spPr bwMode="auto">
          <a:xfrm>
            <a:off x="5076825" y="5084763"/>
            <a:ext cx="3167063" cy="10810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8731" name="Text Box 11"/>
          <p:cNvSpPr txBox="1">
            <a:spLocks noChangeArrowheads="1"/>
          </p:cNvSpPr>
          <p:nvPr/>
        </p:nvSpPr>
        <p:spPr bwMode="auto">
          <a:xfrm>
            <a:off x="4787900" y="5157788"/>
            <a:ext cx="2597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Pelear o correr:</a:t>
            </a:r>
          </a:p>
          <a:p>
            <a:pPr algn="l">
              <a:defRPr/>
            </a:pPr>
            <a:r>
              <a:rPr lang="es-ES_tradnl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Domina el simpático</a:t>
            </a:r>
          </a:p>
        </p:txBody>
      </p:sp>
      <p:sp>
        <p:nvSpPr>
          <p:cNvPr id="158733" name="Text Box 13"/>
          <p:cNvSpPr txBox="1">
            <a:spLocks noChangeArrowheads="1"/>
          </p:cNvSpPr>
          <p:nvPr/>
        </p:nvSpPr>
        <p:spPr bwMode="auto">
          <a:xfrm>
            <a:off x="6516688" y="5876925"/>
            <a:ext cx="14239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www.colorado.edu</a:t>
            </a:r>
          </a:p>
        </p:txBody>
      </p:sp>
      <p:sp>
        <p:nvSpPr>
          <p:cNvPr id="158736" name="Rectangle 16"/>
          <p:cNvSpPr>
            <a:spLocks noChangeArrowheads="1"/>
          </p:cNvSpPr>
          <p:nvPr/>
        </p:nvSpPr>
        <p:spPr bwMode="auto">
          <a:xfrm rot="1120942">
            <a:off x="1341438" y="3282950"/>
            <a:ext cx="2232025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8737" name="Rectangle 17"/>
          <p:cNvSpPr>
            <a:spLocks noChangeArrowheads="1"/>
          </p:cNvSpPr>
          <p:nvPr/>
        </p:nvSpPr>
        <p:spPr bwMode="auto">
          <a:xfrm rot="-1251047">
            <a:off x="5148263" y="3211513"/>
            <a:ext cx="2232025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58738" name="Text Box 18"/>
          <p:cNvSpPr txBox="1">
            <a:spLocks noChangeArrowheads="1"/>
          </p:cNvSpPr>
          <p:nvPr/>
        </p:nvSpPr>
        <p:spPr bwMode="auto">
          <a:xfrm rot="1202688">
            <a:off x="1470025" y="3213100"/>
            <a:ext cx="1847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Parasimpático</a:t>
            </a:r>
          </a:p>
        </p:txBody>
      </p:sp>
      <p:sp>
        <p:nvSpPr>
          <p:cNvPr id="158739" name="Text Box 19"/>
          <p:cNvSpPr txBox="1">
            <a:spLocks noChangeArrowheads="1"/>
          </p:cNvSpPr>
          <p:nvPr/>
        </p:nvSpPr>
        <p:spPr bwMode="auto">
          <a:xfrm rot="-1156382">
            <a:off x="5580063" y="3198813"/>
            <a:ext cx="13604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Simpático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0"/>
                                        <p:tgtEl>
                                          <p:spTgt spid="158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8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8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8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5" grpId="0" animBg="1"/>
      <p:bldP spid="158728" grpId="0"/>
      <p:bldP spid="158731" grpId="0"/>
      <p:bldP spid="158738" grpId="0"/>
      <p:bldP spid="158739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1" name="Text Box 3"/>
          <p:cNvSpPr txBox="1">
            <a:spLocks noChangeArrowheads="1"/>
          </p:cNvSpPr>
          <p:nvPr/>
        </p:nvSpPr>
        <p:spPr bwMode="auto">
          <a:xfrm>
            <a:off x="2703540" y="1753812"/>
            <a:ext cx="3736920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Inactivación de </a:t>
            </a:r>
            <a:r>
              <a:rPr lang="es-ES_tradnl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NE-E</a:t>
            </a:r>
            <a:endParaRPr lang="es-ES_tradnl" sz="2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4612" name="Text Box 4"/>
          <p:cNvSpPr txBox="1">
            <a:spLocks noChangeArrowheads="1"/>
          </p:cNvSpPr>
          <p:nvPr/>
        </p:nvSpPr>
        <p:spPr bwMode="auto">
          <a:xfrm>
            <a:off x="2530475" y="2470150"/>
            <a:ext cx="3562350" cy="7318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CC0000"/>
              </a:buClr>
              <a:buSzPct val="200000"/>
              <a:buFontTx/>
              <a:buChar char="•"/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400" u="sng">
                <a:effectLst>
                  <a:outerShdw blurRad="38100" dist="38100" dir="2700000" algn="tl">
                    <a:srgbClr val="FFFFFF"/>
                  </a:outerShdw>
                </a:effectLst>
              </a:rPr>
              <a:t>Recaptura</a:t>
            </a: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en el terminal</a:t>
            </a:r>
            <a:endParaRPr lang="es-ES_tradnl" sz="1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CC0000"/>
              </a:buCl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   lo más importante</a:t>
            </a:r>
          </a:p>
        </p:txBody>
      </p:sp>
      <p:sp>
        <p:nvSpPr>
          <p:cNvPr id="324613" name="Text Box 5"/>
          <p:cNvSpPr txBox="1">
            <a:spLocks noChangeArrowheads="1"/>
          </p:cNvSpPr>
          <p:nvPr/>
        </p:nvSpPr>
        <p:spPr bwMode="auto">
          <a:xfrm>
            <a:off x="2555875" y="3429000"/>
            <a:ext cx="3960813" cy="21351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>
                <a:srgbClr val="CC0000"/>
              </a:buClr>
              <a:buSzPct val="200000"/>
              <a:buFontTx/>
              <a:buChar char="•"/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400" u="sng">
                <a:effectLst>
                  <a:outerShdw blurRad="38100" dist="38100" dir="2700000" algn="tl">
                    <a:srgbClr val="FFFFFF"/>
                  </a:outerShdw>
                </a:effectLst>
              </a:rPr>
              <a:t>Degradación enzimática</a:t>
            </a:r>
          </a:p>
          <a:p>
            <a:pPr algn="l">
              <a:defRPr/>
            </a:pPr>
            <a:endParaRPr lang="es-ES_tradnl" sz="1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   MAO: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   intraneuronal regula cantidad de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   NE en vesículas</a:t>
            </a:r>
          </a:p>
          <a:p>
            <a:pPr algn="l">
              <a:defRPr/>
            </a:pPr>
            <a:endParaRPr lang="es-ES_tradnl" sz="1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   COMT: 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   en hígado inactiva CA circulantes</a:t>
            </a:r>
          </a:p>
        </p:txBody>
      </p:sp>
      <p:sp>
        <p:nvSpPr>
          <p:cNvPr id="324614" name="Text Box 6"/>
          <p:cNvSpPr txBox="1">
            <a:spLocks noChangeArrowheads="1"/>
          </p:cNvSpPr>
          <p:nvPr/>
        </p:nvSpPr>
        <p:spPr bwMode="auto">
          <a:xfrm>
            <a:off x="1530350" y="2439988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24615" name="Text Box 7"/>
          <p:cNvSpPr txBox="1">
            <a:spLocks noChangeArrowheads="1"/>
          </p:cNvSpPr>
          <p:nvPr/>
        </p:nvSpPr>
        <p:spPr bwMode="auto">
          <a:xfrm>
            <a:off x="6516688" y="432960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 dirty="0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 dirty="0">
                <a:solidFill>
                  <a:srgbClr val="007774"/>
                </a:solidFill>
                <a:effectLst/>
              </a:rPr>
              <a:t>      autonómica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4611" grpId="0" animBg="1"/>
      <p:bldP spid="324612" grpId="0" animBg="1"/>
      <p:bldP spid="324613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5" name="Text Box 3"/>
          <p:cNvSpPr txBox="1">
            <a:spLocks noChangeArrowheads="1"/>
          </p:cNvSpPr>
          <p:nvPr/>
        </p:nvSpPr>
        <p:spPr bwMode="auto">
          <a:xfrm>
            <a:off x="1600200" y="2205038"/>
            <a:ext cx="4381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</a:p>
        </p:txBody>
      </p:sp>
      <p:sp>
        <p:nvSpPr>
          <p:cNvPr id="325636" name="Line 4"/>
          <p:cNvSpPr>
            <a:spLocks noChangeShapeType="1"/>
          </p:cNvSpPr>
          <p:nvPr/>
        </p:nvSpPr>
        <p:spPr bwMode="auto">
          <a:xfrm>
            <a:off x="2051050" y="2565400"/>
            <a:ext cx="12255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5637" name="Text Box 5"/>
          <p:cNvSpPr txBox="1">
            <a:spLocks noChangeArrowheads="1"/>
          </p:cNvSpPr>
          <p:nvPr/>
        </p:nvSpPr>
        <p:spPr bwMode="auto">
          <a:xfrm>
            <a:off x="3327400" y="2230438"/>
            <a:ext cx="1914525" cy="457200"/>
          </a:xfrm>
          <a:prstGeom prst="rect">
            <a:avLst/>
          </a:prstGeom>
          <a:solidFill>
            <a:srgbClr val="FFC5DC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METANEFRINA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25638" name="Text Box 6"/>
          <p:cNvSpPr txBox="1">
            <a:spLocks noChangeArrowheads="1"/>
          </p:cNvSpPr>
          <p:nvPr/>
        </p:nvSpPr>
        <p:spPr bwMode="auto">
          <a:xfrm>
            <a:off x="1331913" y="3121025"/>
            <a:ext cx="768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325639" name="Line 7"/>
          <p:cNvSpPr>
            <a:spLocks noChangeShapeType="1"/>
          </p:cNvSpPr>
          <p:nvPr/>
        </p:nvSpPr>
        <p:spPr bwMode="auto">
          <a:xfrm>
            <a:off x="2051050" y="3500438"/>
            <a:ext cx="12255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5640" name="Text Box 8"/>
          <p:cNvSpPr txBox="1">
            <a:spLocks noChangeArrowheads="1"/>
          </p:cNvSpPr>
          <p:nvPr/>
        </p:nvSpPr>
        <p:spPr bwMode="auto">
          <a:xfrm>
            <a:off x="3276600" y="3165475"/>
            <a:ext cx="2371725" cy="457200"/>
          </a:xfrm>
          <a:prstGeom prst="rect">
            <a:avLst/>
          </a:prstGeom>
          <a:solidFill>
            <a:srgbClr val="FFC5DC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NORMETANEFRINA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25641" name="Line 9"/>
          <p:cNvSpPr>
            <a:spLocks noChangeShapeType="1"/>
          </p:cNvSpPr>
          <p:nvPr/>
        </p:nvSpPr>
        <p:spPr bwMode="auto">
          <a:xfrm>
            <a:off x="5502275" y="2492375"/>
            <a:ext cx="86360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5642" name="Line 10"/>
          <p:cNvSpPr>
            <a:spLocks noChangeShapeType="1"/>
          </p:cNvSpPr>
          <p:nvPr/>
        </p:nvSpPr>
        <p:spPr bwMode="auto">
          <a:xfrm flipV="1">
            <a:off x="5573713" y="3068638"/>
            <a:ext cx="792162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5643" name="Text Box 11"/>
          <p:cNvSpPr txBox="1">
            <a:spLocks noChangeArrowheads="1"/>
          </p:cNvSpPr>
          <p:nvPr/>
        </p:nvSpPr>
        <p:spPr bwMode="auto">
          <a:xfrm>
            <a:off x="2124075" y="2228850"/>
            <a:ext cx="7921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COMT</a:t>
            </a:r>
          </a:p>
        </p:txBody>
      </p:sp>
      <p:sp>
        <p:nvSpPr>
          <p:cNvPr id="325644" name="Text Box 12"/>
          <p:cNvSpPr txBox="1">
            <a:spLocks noChangeArrowheads="1"/>
          </p:cNvSpPr>
          <p:nvPr/>
        </p:nvSpPr>
        <p:spPr bwMode="auto">
          <a:xfrm>
            <a:off x="2124075" y="3163888"/>
            <a:ext cx="7921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COMT</a:t>
            </a:r>
          </a:p>
        </p:txBody>
      </p:sp>
      <p:sp>
        <p:nvSpPr>
          <p:cNvPr id="325645" name="Text Box 13"/>
          <p:cNvSpPr txBox="1">
            <a:spLocks noChangeArrowheads="1"/>
          </p:cNvSpPr>
          <p:nvPr/>
        </p:nvSpPr>
        <p:spPr bwMode="auto">
          <a:xfrm>
            <a:off x="5789613" y="2276475"/>
            <a:ext cx="6746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MAO</a:t>
            </a:r>
          </a:p>
        </p:txBody>
      </p:sp>
      <p:sp>
        <p:nvSpPr>
          <p:cNvPr id="325646" name="Text Box 14"/>
          <p:cNvSpPr txBox="1">
            <a:spLocks noChangeArrowheads="1"/>
          </p:cNvSpPr>
          <p:nvPr/>
        </p:nvSpPr>
        <p:spPr bwMode="auto">
          <a:xfrm>
            <a:off x="5789613" y="3260725"/>
            <a:ext cx="6746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MAO</a:t>
            </a:r>
          </a:p>
        </p:txBody>
      </p:sp>
      <p:sp>
        <p:nvSpPr>
          <p:cNvPr id="325647" name="Text Box 15"/>
          <p:cNvSpPr txBox="1">
            <a:spLocks noChangeArrowheads="1"/>
          </p:cNvSpPr>
          <p:nvPr/>
        </p:nvSpPr>
        <p:spPr bwMode="auto">
          <a:xfrm>
            <a:off x="6294438" y="2708275"/>
            <a:ext cx="2238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Ácido vanililmandélico</a:t>
            </a:r>
          </a:p>
          <a:p>
            <a:pPr>
              <a:defRPr/>
            </a:pP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VMA</a:t>
            </a:r>
          </a:p>
        </p:txBody>
      </p:sp>
      <p:sp>
        <p:nvSpPr>
          <p:cNvPr id="325648" name="Text Box 16"/>
          <p:cNvSpPr txBox="1">
            <a:spLocks noChangeArrowheads="1"/>
          </p:cNvSpPr>
          <p:nvPr/>
        </p:nvSpPr>
        <p:spPr bwMode="auto">
          <a:xfrm>
            <a:off x="1187450" y="1773238"/>
            <a:ext cx="2038350" cy="346075"/>
          </a:xfrm>
          <a:prstGeom prst="rect">
            <a:avLst/>
          </a:prstGeom>
          <a:solidFill>
            <a:srgbClr val="FED2EB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PERIFERIA sangre</a:t>
            </a:r>
          </a:p>
        </p:txBody>
      </p:sp>
      <p:sp>
        <p:nvSpPr>
          <p:cNvPr id="325649" name="Text Box 17"/>
          <p:cNvSpPr txBox="1">
            <a:spLocks noChangeArrowheads="1"/>
          </p:cNvSpPr>
          <p:nvPr/>
        </p:nvSpPr>
        <p:spPr bwMode="auto">
          <a:xfrm>
            <a:off x="1335088" y="4149725"/>
            <a:ext cx="1409700" cy="590550"/>
          </a:xfrm>
          <a:prstGeom prst="rect">
            <a:avLst/>
          </a:prstGeom>
          <a:solidFill>
            <a:srgbClr val="FED2EB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TERMINAL </a:t>
            </a:r>
          </a:p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SIMPÁTICA</a:t>
            </a:r>
          </a:p>
        </p:txBody>
      </p:sp>
      <p:sp>
        <p:nvSpPr>
          <p:cNvPr id="325650" name="Text Box 18"/>
          <p:cNvSpPr txBox="1">
            <a:spLocks noChangeArrowheads="1"/>
          </p:cNvSpPr>
          <p:nvPr/>
        </p:nvSpPr>
        <p:spPr bwMode="auto">
          <a:xfrm>
            <a:off x="1403350" y="4868863"/>
            <a:ext cx="768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325651" name="Line 19"/>
          <p:cNvSpPr>
            <a:spLocks noChangeShapeType="1"/>
          </p:cNvSpPr>
          <p:nvPr/>
        </p:nvSpPr>
        <p:spPr bwMode="auto">
          <a:xfrm>
            <a:off x="2195513" y="5157788"/>
            <a:ext cx="936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5652" name="Text Box 20"/>
          <p:cNvSpPr txBox="1">
            <a:spLocks noChangeArrowheads="1"/>
          </p:cNvSpPr>
          <p:nvPr/>
        </p:nvSpPr>
        <p:spPr bwMode="auto">
          <a:xfrm>
            <a:off x="2268538" y="4797425"/>
            <a:ext cx="7350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MAO</a:t>
            </a:r>
          </a:p>
        </p:txBody>
      </p:sp>
      <p:sp>
        <p:nvSpPr>
          <p:cNvPr id="325653" name="Text Box 21"/>
          <p:cNvSpPr txBox="1">
            <a:spLocks noChangeArrowheads="1"/>
          </p:cNvSpPr>
          <p:nvPr/>
        </p:nvSpPr>
        <p:spPr bwMode="auto">
          <a:xfrm>
            <a:off x="3203575" y="4941888"/>
            <a:ext cx="23050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productos intermedios</a:t>
            </a:r>
          </a:p>
        </p:txBody>
      </p:sp>
      <p:sp>
        <p:nvSpPr>
          <p:cNvPr id="325654" name="Line 22"/>
          <p:cNvSpPr>
            <a:spLocks noChangeShapeType="1"/>
          </p:cNvSpPr>
          <p:nvPr/>
        </p:nvSpPr>
        <p:spPr bwMode="auto">
          <a:xfrm flipV="1">
            <a:off x="5435600" y="5013325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5655" name="Line 23"/>
          <p:cNvSpPr>
            <a:spLocks noChangeShapeType="1"/>
          </p:cNvSpPr>
          <p:nvPr/>
        </p:nvSpPr>
        <p:spPr bwMode="auto">
          <a:xfrm>
            <a:off x="5435600" y="5229225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5656" name="Text Box 24"/>
          <p:cNvSpPr txBox="1">
            <a:spLocks noChangeArrowheads="1"/>
          </p:cNvSpPr>
          <p:nvPr/>
        </p:nvSpPr>
        <p:spPr bwMode="auto">
          <a:xfrm>
            <a:off x="6156325" y="4773613"/>
            <a:ext cx="7651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VMA</a:t>
            </a:r>
          </a:p>
        </p:txBody>
      </p:sp>
      <p:sp>
        <p:nvSpPr>
          <p:cNvPr id="325657" name="Text Box 25"/>
          <p:cNvSpPr txBox="1">
            <a:spLocks noChangeArrowheads="1"/>
          </p:cNvSpPr>
          <p:nvPr/>
        </p:nvSpPr>
        <p:spPr bwMode="auto">
          <a:xfrm>
            <a:off x="6135688" y="5037138"/>
            <a:ext cx="911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MHPG</a:t>
            </a:r>
          </a:p>
        </p:txBody>
      </p:sp>
      <p:sp>
        <p:nvSpPr>
          <p:cNvPr id="325658" name="Text Box 26"/>
          <p:cNvSpPr txBox="1">
            <a:spLocks noChangeArrowheads="1"/>
          </p:cNvSpPr>
          <p:nvPr/>
        </p:nvSpPr>
        <p:spPr bwMode="auto">
          <a:xfrm>
            <a:off x="5364163" y="4724400"/>
            <a:ext cx="6365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COMT</a:t>
            </a:r>
          </a:p>
        </p:txBody>
      </p:sp>
      <p:sp>
        <p:nvSpPr>
          <p:cNvPr id="325659" name="Text Box 27"/>
          <p:cNvSpPr txBox="1">
            <a:spLocks noChangeArrowheads="1"/>
          </p:cNvSpPr>
          <p:nvPr/>
        </p:nvSpPr>
        <p:spPr bwMode="auto">
          <a:xfrm>
            <a:off x="5375275" y="5241925"/>
            <a:ext cx="6365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COMT</a:t>
            </a:r>
          </a:p>
        </p:txBody>
      </p:sp>
      <p:sp>
        <p:nvSpPr>
          <p:cNvPr id="325660" name="Text Box 28"/>
          <p:cNvSpPr txBox="1">
            <a:spLocks noChangeArrowheads="1"/>
          </p:cNvSpPr>
          <p:nvPr/>
        </p:nvSpPr>
        <p:spPr bwMode="auto">
          <a:xfrm>
            <a:off x="1187450" y="1196975"/>
            <a:ext cx="302418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777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Degradación Enzimática</a:t>
            </a:r>
          </a:p>
        </p:txBody>
      </p:sp>
      <p:sp>
        <p:nvSpPr>
          <p:cNvPr id="325661" name="Text Box 29"/>
          <p:cNvSpPr txBox="1">
            <a:spLocks noChangeArrowheads="1"/>
          </p:cNvSpPr>
          <p:nvPr/>
        </p:nvSpPr>
        <p:spPr bwMode="auto">
          <a:xfrm>
            <a:off x="684213" y="47625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25662" name="Text Box 30"/>
          <p:cNvSpPr txBox="1">
            <a:spLocks noChangeArrowheads="1"/>
          </p:cNvSpPr>
          <p:nvPr/>
        </p:nvSpPr>
        <p:spPr bwMode="auto">
          <a:xfrm>
            <a:off x="1331913" y="5710238"/>
            <a:ext cx="6343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Aumentadas en sangre y orina en </a:t>
            </a:r>
            <a:r>
              <a:rPr lang="es-ES_tradnl" sz="2000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Feocromocitomas</a:t>
            </a:r>
            <a:endParaRPr lang="es-ES_tradnl" sz="20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5663" name="Text Box 31"/>
          <p:cNvSpPr txBox="1">
            <a:spLocks noChangeArrowheads="1"/>
          </p:cNvSpPr>
          <p:nvPr/>
        </p:nvSpPr>
        <p:spPr bwMode="auto">
          <a:xfrm>
            <a:off x="6538912" y="404664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autonómica</a:t>
            </a:r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635" grpId="0"/>
      <p:bldP spid="325637" grpId="0" animBg="1"/>
      <p:bldP spid="325638" grpId="0"/>
      <p:bldP spid="325640" grpId="0" animBg="1"/>
      <p:bldP spid="325643" grpId="0"/>
      <p:bldP spid="325644" grpId="0"/>
      <p:bldP spid="325645" grpId="0"/>
      <p:bldP spid="325646" grpId="0"/>
      <p:bldP spid="325647" grpId="0"/>
      <p:bldP spid="325648" grpId="0" animBg="1"/>
      <p:bldP spid="325649" grpId="0" animBg="1"/>
      <p:bldP spid="325650" grpId="0"/>
      <p:bldP spid="325652" grpId="0"/>
      <p:bldP spid="325653" grpId="0"/>
      <p:bldP spid="325656" grpId="0"/>
      <p:bldP spid="325656" grpId="1"/>
      <p:bldP spid="325657" grpId="0"/>
      <p:bldP spid="325657" grpId="1"/>
      <p:bldP spid="325658" grpId="0"/>
      <p:bldP spid="325659" grpId="0"/>
      <p:bldP spid="325662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Text Box 2"/>
          <p:cNvSpPr txBox="1">
            <a:spLocks noChangeArrowheads="1"/>
          </p:cNvSpPr>
          <p:nvPr/>
        </p:nvSpPr>
        <p:spPr bwMode="auto">
          <a:xfrm>
            <a:off x="3522674" y="1916832"/>
            <a:ext cx="2098651" cy="52322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</a:t>
            </a:r>
          </a:p>
        </p:txBody>
      </p:sp>
      <p:sp>
        <p:nvSpPr>
          <p:cNvPr id="326659" name="Rectangle 3"/>
          <p:cNvSpPr>
            <a:spLocks noChangeArrowheads="1"/>
          </p:cNvSpPr>
          <p:nvPr/>
        </p:nvSpPr>
        <p:spPr bwMode="auto">
          <a:xfrm>
            <a:off x="3022600" y="2781300"/>
            <a:ext cx="3240088" cy="1795463"/>
          </a:xfrm>
          <a:prstGeom prst="rect">
            <a:avLst/>
          </a:prstGeom>
          <a:solidFill>
            <a:srgbClr val="FED2EB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endParaRPr lang="es-ES_tradnl" sz="9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R. </a:t>
            </a:r>
            <a:r>
              <a:rPr lang="es-ES_tradnl" sz="2400" b="1">
                <a:effectLst/>
              </a:rPr>
              <a:t>ADRENÉRGICOS</a:t>
            </a:r>
          </a:p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(metabotrópicos)</a:t>
            </a:r>
          </a:p>
          <a:p>
            <a:pPr>
              <a:defRPr/>
            </a:pPr>
            <a:endParaRPr lang="es-ES_tradnl" sz="2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ALFA y BETA</a:t>
            </a:r>
          </a:p>
          <a:p>
            <a:pPr>
              <a:defRPr/>
            </a:pPr>
            <a:endParaRPr lang="es-ES_tradnl" sz="900" b="1">
              <a:effectLst/>
            </a:endParaRPr>
          </a:p>
        </p:txBody>
      </p:sp>
      <p:sp>
        <p:nvSpPr>
          <p:cNvPr id="326660" name="Text Box 4"/>
          <p:cNvSpPr txBox="1">
            <a:spLocks noChangeArrowheads="1"/>
          </p:cNvSpPr>
          <p:nvPr/>
        </p:nvSpPr>
        <p:spPr bwMode="auto">
          <a:xfrm>
            <a:off x="6346790" y="549275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autonómica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804216" y="6525344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659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Line 2"/>
          <p:cNvSpPr>
            <a:spLocks noChangeShapeType="1"/>
          </p:cNvSpPr>
          <p:nvPr/>
        </p:nvSpPr>
        <p:spPr bwMode="auto">
          <a:xfrm>
            <a:off x="466725" y="2349500"/>
            <a:ext cx="28813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7683" name="Line 3"/>
          <p:cNvSpPr>
            <a:spLocks noChangeShapeType="1"/>
          </p:cNvSpPr>
          <p:nvPr/>
        </p:nvSpPr>
        <p:spPr bwMode="auto">
          <a:xfrm flipV="1">
            <a:off x="3348038" y="2205038"/>
            <a:ext cx="144462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7684" name="Line 4"/>
          <p:cNvSpPr>
            <a:spLocks noChangeShapeType="1"/>
          </p:cNvSpPr>
          <p:nvPr/>
        </p:nvSpPr>
        <p:spPr bwMode="auto">
          <a:xfrm>
            <a:off x="3348038" y="2349500"/>
            <a:ext cx="144462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7685" name="Oval 5"/>
          <p:cNvSpPr>
            <a:spLocks noChangeArrowheads="1"/>
          </p:cNvSpPr>
          <p:nvPr/>
        </p:nvSpPr>
        <p:spPr bwMode="auto">
          <a:xfrm>
            <a:off x="3659188" y="1987550"/>
            <a:ext cx="720725" cy="720725"/>
          </a:xfrm>
          <a:prstGeom prst="ellipse">
            <a:avLst/>
          </a:prstGeom>
          <a:solidFill>
            <a:srgbClr val="F7C0A7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7686" name="Oval 6"/>
          <p:cNvSpPr>
            <a:spLocks noChangeArrowheads="1"/>
          </p:cNvSpPr>
          <p:nvPr/>
        </p:nvSpPr>
        <p:spPr bwMode="auto">
          <a:xfrm rot="2653667">
            <a:off x="3709988" y="1890713"/>
            <a:ext cx="176212" cy="503237"/>
          </a:xfrm>
          <a:prstGeom prst="ellipse">
            <a:avLst/>
          </a:prstGeom>
          <a:solidFill>
            <a:srgbClr val="732DFF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7687" name="Oval 7"/>
          <p:cNvSpPr>
            <a:spLocks noChangeArrowheads="1"/>
          </p:cNvSpPr>
          <p:nvPr/>
        </p:nvSpPr>
        <p:spPr bwMode="auto">
          <a:xfrm rot="-2797111">
            <a:off x="3640932" y="2321719"/>
            <a:ext cx="146050" cy="287337"/>
          </a:xfrm>
          <a:prstGeom prst="ellipse">
            <a:avLst/>
          </a:prstGeom>
          <a:solidFill>
            <a:srgbClr val="8FC2F1"/>
          </a:solidFill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7688" name="Line 8"/>
          <p:cNvSpPr>
            <a:spLocks noChangeShapeType="1"/>
          </p:cNvSpPr>
          <p:nvPr/>
        </p:nvSpPr>
        <p:spPr bwMode="auto">
          <a:xfrm>
            <a:off x="466725" y="4437063"/>
            <a:ext cx="1368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7689" name="Line 9"/>
          <p:cNvSpPr>
            <a:spLocks noChangeShapeType="1"/>
          </p:cNvSpPr>
          <p:nvPr/>
        </p:nvSpPr>
        <p:spPr bwMode="auto">
          <a:xfrm flipV="1">
            <a:off x="1835150" y="4292600"/>
            <a:ext cx="144463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7690" name="Line 10"/>
          <p:cNvSpPr>
            <a:spLocks noChangeShapeType="1"/>
          </p:cNvSpPr>
          <p:nvPr/>
        </p:nvSpPr>
        <p:spPr bwMode="auto">
          <a:xfrm>
            <a:off x="1835150" y="4437063"/>
            <a:ext cx="144463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7691" name="Oval 11"/>
          <p:cNvSpPr>
            <a:spLocks noChangeArrowheads="1"/>
          </p:cNvSpPr>
          <p:nvPr/>
        </p:nvSpPr>
        <p:spPr bwMode="auto">
          <a:xfrm>
            <a:off x="2122488" y="4148138"/>
            <a:ext cx="720725" cy="720725"/>
          </a:xfrm>
          <a:prstGeom prst="ellipse">
            <a:avLst/>
          </a:prstGeom>
          <a:solidFill>
            <a:srgbClr val="FFD5D5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7692" name="Line 12"/>
          <p:cNvSpPr>
            <a:spLocks noChangeShapeType="1"/>
          </p:cNvSpPr>
          <p:nvPr/>
        </p:nvSpPr>
        <p:spPr bwMode="auto">
          <a:xfrm>
            <a:off x="2843213" y="4437063"/>
            <a:ext cx="28813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7693" name="Line 13"/>
          <p:cNvSpPr>
            <a:spLocks noChangeShapeType="1"/>
          </p:cNvSpPr>
          <p:nvPr/>
        </p:nvSpPr>
        <p:spPr bwMode="auto">
          <a:xfrm flipV="1">
            <a:off x="5724525" y="4292600"/>
            <a:ext cx="144463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7694" name="Line 14"/>
          <p:cNvSpPr>
            <a:spLocks noChangeShapeType="1"/>
          </p:cNvSpPr>
          <p:nvPr/>
        </p:nvSpPr>
        <p:spPr bwMode="auto">
          <a:xfrm>
            <a:off x="5724525" y="4437063"/>
            <a:ext cx="144463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7695" name="Oval 15"/>
          <p:cNvSpPr>
            <a:spLocks noChangeArrowheads="1"/>
          </p:cNvSpPr>
          <p:nvPr/>
        </p:nvSpPr>
        <p:spPr bwMode="auto">
          <a:xfrm rot="2653667">
            <a:off x="2173288" y="4051300"/>
            <a:ext cx="176212" cy="503238"/>
          </a:xfrm>
          <a:prstGeom prst="ellipse">
            <a:avLst/>
          </a:prstGeom>
          <a:solidFill>
            <a:srgbClr val="732DFF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7696" name="Text Box 16"/>
          <p:cNvSpPr txBox="1">
            <a:spLocks noChangeArrowheads="1"/>
          </p:cNvSpPr>
          <p:nvPr/>
        </p:nvSpPr>
        <p:spPr bwMode="auto">
          <a:xfrm>
            <a:off x="684213" y="1412875"/>
            <a:ext cx="146226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F. </a:t>
            </a:r>
            <a:r>
              <a:rPr lang="es-ES_tradnl" sz="18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PREgangl</a:t>
            </a:r>
            <a:r>
              <a:rPr lang="es-ES_tradnl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s-ES_tradnl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7697" name="Text Box 17"/>
          <p:cNvSpPr txBox="1">
            <a:spLocks noChangeArrowheads="1"/>
          </p:cNvSpPr>
          <p:nvPr/>
        </p:nvSpPr>
        <p:spPr bwMode="auto">
          <a:xfrm>
            <a:off x="6520425" y="3287713"/>
            <a:ext cx="22733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Células efectoras</a:t>
            </a:r>
          </a:p>
        </p:txBody>
      </p:sp>
      <p:sp>
        <p:nvSpPr>
          <p:cNvPr id="327698" name="Text Box 18"/>
          <p:cNvSpPr txBox="1">
            <a:spLocks noChangeArrowheads="1"/>
          </p:cNvSpPr>
          <p:nvPr/>
        </p:nvSpPr>
        <p:spPr bwMode="auto">
          <a:xfrm>
            <a:off x="322263" y="1916113"/>
            <a:ext cx="10874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simpática</a:t>
            </a:r>
          </a:p>
        </p:txBody>
      </p:sp>
      <p:sp>
        <p:nvSpPr>
          <p:cNvPr id="327699" name="Text Box 19"/>
          <p:cNvSpPr txBox="1">
            <a:spLocks noChangeArrowheads="1"/>
          </p:cNvSpPr>
          <p:nvPr/>
        </p:nvSpPr>
        <p:spPr bwMode="auto">
          <a:xfrm>
            <a:off x="322263" y="4027488"/>
            <a:ext cx="10874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simpática</a:t>
            </a:r>
          </a:p>
        </p:txBody>
      </p:sp>
      <p:sp>
        <p:nvSpPr>
          <p:cNvPr id="327700" name="Text Box 20"/>
          <p:cNvSpPr txBox="1">
            <a:spLocks noChangeArrowheads="1"/>
          </p:cNvSpPr>
          <p:nvPr/>
        </p:nvSpPr>
        <p:spPr bwMode="auto">
          <a:xfrm>
            <a:off x="1330325" y="3429000"/>
            <a:ext cx="15509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R. Nicotínicos</a:t>
            </a:r>
          </a:p>
        </p:txBody>
      </p:sp>
      <p:sp>
        <p:nvSpPr>
          <p:cNvPr id="327701" name="Text Box 21"/>
          <p:cNvSpPr txBox="1">
            <a:spLocks noChangeArrowheads="1"/>
          </p:cNvSpPr>
          <p:nvPr/>
        </p:nvSpPr>
        <p:spPr bwMode="auto">
          <a:xfrm>
            <a:off x="1258888" y="4941888"/>
            <a:ext cx="17224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R. Muscarínicos</a:t>
            </a:r>
          </a:p>
        </p:txBody>
      </p:sp>
      <p:sp>
        <p:nvSpPr>
          <p:cNvPr id="327702" name="Text Box 22"/>
          <p:cNvSpPr txBox="1">
            <a:spLocks noChangeArrowheads="1"/>
          </p:cNvSpPr>
          <p:nvPr/>
        </p:nvSpPr>
        <p:spPr bwMode="auto">
          <a:xfrm>
            <a:off x="3433763" y="1268760"/>
            <a:ext cx="960437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Médula 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adrenal</a:t>
            </a:r>
          </a:p>
        </p:txBody>
      </p:sp>
      <p:sp>
        <p:nvSpPr>
          <p:cNvPr id="86039" name="Text Box 23"/>
          <p:cNvSpPr txBox="1">
            <a:spLocks noChangeArrowheads="1"/>
          </p:cNvSpPr>
          <p:nvPr/>
        </p:nvSpPr>
        <p:spPr bwMode="auto">
          <a:xfrm>
            <a:off x="2882900" y="4003675"/>
            <a:ext cx="2533066" cy="338554"/>
          </a:xfrm>
          <a:prstGeom prst="rect">
            <a:avLst/>
          </a:prstGeom>
          <a:solidFill>
            <a:srgbClr val="FFEB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b="1" dirty="0">
                <a:solidFill>
                  <a:srgbClr val="CC0000"/>
                </a:solidFill>
                <a:effectLst/>
              </a:rPr>
              <a:t>N. simpática </a:t>
            </a:r>
            <a:r>
              <a:rPr lang="es-ES_tradnl" b="1" dirty="0" err="1" smtClean="0">
                <a:solidFill>
                  <a:srgbClr val="CC0000"/>
                </a:solidFill>
                <a:effectLst/>
              </a:rPr>
              <a:t>POSgangl</a:t>
            </a:r>
            <a:r>
              <a:rPr lang="es-ES_tradnl" b="1" dirty="0" smtClean="0">
                <a:solidFill>
                  <a:srgbClr val="CC0000"/>
                </a:solidFill>
                <a:effectLst/>
              </a:rPr>
              <a:t>.</a:t>
            </a:r>
            <a:endParaRPr lang="es-ES_tradnl" b="1" dirty="0">
              <a:solidFill>
                <a:srgbClr val="CC0000"/>
              </a:solidFill>
              <a:effectLst/>
            </a:endParaRPr>
          </a:p>
        </p:txBody>
      </p:sp>
      <p:sp>
        <p:nvSpPr>
          <p:cNvPr id="327704" name="Rectangle 24"/>
          <p:cNvSpPr>
            <a:spLocks noChangeArrowheads="1"/>
          </p:cNvSpPr>
          <p:nvPr/>
        </p:nvSpPr>
        <p:spPr bwMode="auto">
          <a:xfrm>
            <a:off x="6551613" y="3933825"/>
            <a:ext cx="2089150" cy="865188"/>
          </a:xfrm>
          <a:prstGeom prst="rect">
            <a:avLst/>
          </a:prstGeom>
          <a:solidFill>
            <a:srgbClr val="FED2EB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7705" name="Rectangle 25"/>
          <p:cNvSpPr>
            <a:spLocks noChangeArrowheads="1"/>
          </p:cNvSpPr>
          <p:nvPr/>
        </p:nvSpPr>
        <p:spPr bwMode="auto">
          <a:xfrm>
            <a:off x="6480175" y="4149725"/>
            <a:ext cx="144463" cy="504825"/>
          </a:xfrm>
          <a:prstGeom prst="rect">
            <a:avLst/>
          </a:prstGeom>
          <a:solidFill>
            <a:srgbClr val="FC9AD2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7706" name="Text Box 26"/>
          <p:cNvSpPr txBox="1">
            <a:spLocks noChangeArrowheads="1"/>
          </p:cNvSpPr>
          <p:nvPr/>
        </p:nvSpPr>
        <p:spPr bwMode="auto">
          <a:xfrm>
            <a:off x="6588125" y="3971925"/>
            <a:ext cx="1979613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Corazón, M. liso, 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Glándulas y N. </a:t>
            </a: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entéricas</a:t>
            </a:r>
          </a:p>
        </p:txBody>
      </p:sp>
      <p:sp>
        <p:nvSpPr>
          <p:cNvPr id="327707" name="Oval 27"/>
          <p:cNvSpPr>
            <a:spLocks noChangeArrowheads="1"/>
          </p:cNvSpPr>
          <p:nvPr/>
        </p:nvSpPr>
        <p:spPr bwMode="auto">
          <a:xfrm rot="-2797111">
            <a:off x="2131219" y="4488656"/>
            <a:ext cx="133350" cy="319088"/>
          </a:xfrm>
          <a:prstGeom prst="ellipse">
            <a:avLst/>
          </a:prstGeom>
          <a:solidFill>
            <a:srgbClr val="8FC2F1"/>
          </a:solidFill>
          <a:ln w="2857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27708" name="Text Box 28"/>
          <p:cNvSpPr txBox="1">
            <a:spLocks noChangeArrowheads="1"/>
          </p:cNvSpPr>
          <p:nvPr/>
        </p:nvSpPr>
        <p:spPr bwMode="auto">
          <a:xfrm>
            <a:off x="1927743" y="452438"/>
            <a:ext cx="5250155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 </a:t>
            </a: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adrenérgicos ubicación</a:t>
            </a:r>
            <a:endParaRPr lang="es-ES_tradnl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7709" name="Line 29"/>
          <p:cNvSpPr>
            <a:spLocks noChangeShapeType="1"/>
          </p:cNvSpPr>
          <p:nvPr/>
        </p:nvSpPr>
        <p:spPr bwMode="auto">
          <a:xfrm>
            <a:off x="4498975" y="2349500"/>
            <a:ext cx="4333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7710" name="Text Box 30"/>
          <p:cNvSpPr txBox="1">
            <a:spLocks noChangeArrowheads="1"/>
          </p:cNvSpPr>
          <p:nvPr/>
        </p:nvSpPr>
        <p:spPr bwMode="auto">
          <a:xfrm>
            <a:off x="5076825" y="1747838"/>
            <a:ext cx="6127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5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</a:p>
        </p:txBody>
      </p:sp>
      <p:sp>
        <p:nvSpPr>
          <p:cNvPr id="327711" name="Line 31"/>
          <p:cNvSpPr>
            <a:spLocks noChangeShapeType="1"/>
          </p:cNvSpPr>
          <p:nvPr/>
        </p:nvSpPr>
        <p:spPr bwMode="auto">
          <a:xfrm flipV="1">
            <a:off x="1906588" y="4652963"/>
            <a:ext cx="21590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7712" name="Line 32"/>
          <p:cNvSpPr>
            <a:spLocks noChangeShapeType="1"/>
          </p:cNvSpPr>
          <p:nvPr/>
        </p:nvSpPr>
        <p:spPr bwMode="auto">
          <a:xfrm>
            <a:off x="1833563" y="3716338"/>
            <a:ext cx="433387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7713" name="Line 33"/>
          <p:cNvSpPr>
            <a:spLocks noChangeShapeType="1"/>
          </p:cNvSpPr>
          <p:nvPr/>
        </p:nvSpPr>
        <p:spPr bwMode="auto">
          <a:xfrm flipV="1">
            <a:off x="6227763" y="4508500"/>
            <a:ext cx="360362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7714" name="Text Box 34"/>
          <p:cNvSpPr txBox="1">
            <a:spLocks noChangeArrowheads="1"/>
          </p:cNvSpPr>
          <p:nvPr/>
        </p:nvSpPr>
        <p:spPr bwMode="auto">
          <a:xfrm>
            <a:off x="4775681" y="5373688"/>
            <a:ext cx="3478837" cy="584775"/>
          </a:xfrm>
          <a:prstGeom prst="rect">
            <a:avLst/>
          </a:prstGeom>
          <a:solidFill>
            <a:srgbClr val="FFC5D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R. adrenérgicos </a:t>
            </a:r>
          </a:p>
        </p:txBody>
      </p:sp>
      <p:sp>
        <p:nvSpPr>
          <p:cNvPr id="327715" name="Text Box 35"/>
          <p:cNvSpPr txBox="1">
            <a:spLocks noChangeArrowheads="1"/>
          </p:cNvSpPr>
          <p:nvPr/>
        </p:nvSpPr>
        <p:spPr bwMode="auto">
          <a:xfrm>
            <a:off x="5795963" y="4244975"/>
            <a:ext cx="5127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327716" name="Line 36"/>
          <p:cNvSpPr>
            <a:spLocks noChangeShapeType="1"/>
          </p:cNvSpPr>
          <p:nvPr/>
        </p:nvSpPr>
        <p:spPr bwMode="auto">
          <a:xfrm>
            <a:off x="5580063" y="2492375"/>
            <a:ext cx="935037" cy="1368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7718" name="Line 38"/>
          <p:cNvSpPr>
            <a:spLocks noChangeShapeType="1"/>
          </p:cNvSpPr>
          <p:nvPr/>
        </p:nvSpPr>
        <p:spPr bwMode="auto">
          <a:xfrm>
            <a:off x="6300788" y="4437063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7720" name="Text Box 40"/>
          <p:cNvSpPr txBox="1">
            <a:spLocks noChangeArrowheads="1"/>
          </p:cNvSpPr>
          <p:nvPr/>
        </p:nvSpPr>
        <p:spPr bwMode="auto">
          <a:xfrm>
            <a:off x="703036" y="452438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" name="Text Box 4"/>
          <p:cNvSpPr txBox="1">
            <a:spLocks noChangeArrowheads="1"/>
          </p:cNvSpPr>
          <p:nvPr/>
        </p:nvSpPr>
        <p:spPr bwMode="auto">
          <a:xfrm>
            <a:off x="673220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" name="Text Box 22"/>
          <p:cNvSpPr txBox="1">
            <a:spLocks noChangeArrowheads="1"/>
          </p:cNvSpPr>
          <p:nvPr/>
        </p:nvSpPr>
        <p:spPr bwMode="auto">
          <a:xfrm>
            <a:off x="1835150" y="5278438"/>
            <a:ext cx="1253869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Ganglio</a:t>
            </a:r>
          </a:p>
          <a:p>
            <a:pPr>
              <a:defRPr/>
            </a:pPr>
            <a:r>
              <a:rPr lang="es-ES_tradnl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autonómico</a:t>
            </a:r>
            <a:endParaRPr lang="es-ES_tradnl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27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327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327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327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0" grpId="0"/>
      <p:bldP spid="327714" grpId="0" animBg="1"/>
      <p:bldP spid="327715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Text Box 2"/>
          <p:cNvSpPr txBox="1">
            <a:spLocks noChangeArrowheads="1"/>
          </p:cNvSpPr>
          <p:nvPr/>
        </p:nvSpPr>
        <p:spPr bwMode="auto">
          <a:xfrm>
            <a:off x="2665413" y="1700213"/>
            <a:ext cx="3813175" cy="485775"/>
          </a:xfrm>
          <a:prstGeom prst="rect">
            <a:avLst/>
          </a:prstGeom>
          <a:solidFill>
            <a:srgbClr val="FED2EB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 Adrenérgicos</a:t>
            </a:r>
          </a:p>
        </p:txBody>
      </p:sp>
      <p:sp>
        <p:nvSpPr>
          <p:cNvPr id="328707" name="Text Box 3"/>
          <p:cNvSpPr txBox="1">
            <a:spLocks noChangeArrowheads="1"/>
          </p:cNvSpPr>
          <p:nvPr/>
        </p:nvSpPr>
        <p:spPr bwMode="auto">
          <a:xfrm>
            <a:off x="1331913" y="2565400"/>
            <a:ext cx="2703512" cy="29972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</a:t>
            </a:r>
            <a:r>
              <a:rPr lang="es-ES_tradnl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excitadores</a:t>
            </a:r>
          </a:p>
          <a:p>
            <a:pPr algn="l">
              <a:defRPr/>
            </a:pPr>
            <a:r>
              <a:rPr lang="es-ES_tradnl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m. liso 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vasoconstricción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contracción esfínteres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Excepción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Inhibidores en </a:t>
            </a:r>
            <a:r>
              <a:rPr lang="es-ES_tradnl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TGI</a:t>
            </a: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8709" name="Text Box 5"/>
          <p:cNvSpPr txBox="1">
            <a:spLocks noChangeArrowheads="1"/>
          </p:cNvSpPr>
          <p:nvPr/>
        </p:nvSpPr>
        <p:spPr bwMode="auto">
          <a:xfrm>
            <a:off x="4284663" y="2565400"/>
            <a:ext cx="3816350" cy="336391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 typeface="Symbol" pitchFamily="18" charset="2"/>
              <a:buNone/>
              <a:defRPr/>
            </a:pPr>
            <a:r>
              <a:rPr lang="es-ES_tradnl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</a:t>
            </a:r>
            <a:r>
              <a:rPr lang="es-ES_tradnl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inhibidores</a:t>
            </a:r>
          </a:p>
          <a:p>
            <a:pPr algn="l">
              <a:buFont typeface="Symbol" pitchFamily="18" charset="2"/>
              <a:buNone/>
              <a:defRPr/>
            </a:pPr>
            <a:r>
              <a:rPr lang="es-ES_tradnl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</a:p>
          <a:p>
            <a:pPr algn="l">
              <a:buFont typeface="Symbol" pitchFamily="18" charset="2"/>
              <a:buNone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relajación m. liso </a:t>
            </a:r>
          </a:p>
          <a:p>
            <a:pPr algn="l">
              <a:buFont typeface="Symbol" pitchFamily="18" charset="2"/>
              <a:buNone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relajación bronquios</a:t>
            </a:r>
          </a:p>
          <a:p>
            <a:pPr algn="l">
              <a:buFont typeface="Symbol" pitchFamily="18" charset="2"/>
              <a:buNone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relajación m. liso intestinal</a:t>
            </a:r>
          </a:p>
          <a:p>
            <a:pPr algn="l">
              <a:buFont typeface="Symbol" pitchFamily="18" charset="2"/>
              <a:buNone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relajación vesícula, útero, vejiga</a:t>
            </a:r>
          </a:p>
          <a:p>
            <a:pPr algn="l">
              <a:buFont typeface="Symbol" pitchFamily="18" charset="2"/>
              <a:buNone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relajación vasos coronarios,   </a:t>
            </a:r>
          </a:p>
          <a:p>
            <a:pPr algn="l">
              <a:buFont typeface="Symbol" pitchFamily="18" charset="2"/>
              <a:buNone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pulmonares y de m. esquelético</a:t>
            </a:r>
          </a:p>
          <a:p>
            <a:pPr algn="l">
              <a:buFont typeface="Symbol" pitchFamily="18" charset="2"/>
              <a:buNone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 typeface="Symbol" pitchFamily="18" charset="2"/>
              <a:buNone/>
              <a:defRPr/>
            </a:pPr>
            <a:r>
              <a:rPr lang="es-ES_tradnl" sz="18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Excepción: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buFont typeface="Symbol" pitchFamily="18" charset="2"/>
              <a:buNone/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Excitadores en</a:t>
            </a: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Corazón</a:t>
            </a:r>
            <a:endParaRPr lang="es-ES_tradnl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8710" name="Text Box 6"/>
          <p:cNvSpPr txBox="1">
            <a:spLocks noChangeArrowheads="1"/>
          </p:cNvSpPr>
          <p:nvPr/>
        </p:nvSpPr>
        <p:spPr bwMode="auto">
          <a:xfrm>
            <a:off x="1254549" y="1558379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8711" name="Text Box 7"/>
          <p:cNvSpPr txBox="1">
            <a:spLocks noChangeArrowheads="1"/>
          </p:cNvSpPr>
          <p:nvPr/>
        </p:nvSpPr>
        <p:spPr bwMode="auto">
          <a:xfrm>
            <a:off x="6411233" y="476250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autonómica</a:t>
            </a:r>
          </a:p>
        </p:txBody>
      </p:sp>
      <p:sp>
        <p:nvSpPr>
          <p:cNvPr id="328714" name="Text Box 10"/>
          <p:cNvSpPr txBox="1">
            <a:spLocks noChangeArrowheads="1"/>
          </p:cNvSpPr>
          <p:nvPr/>
        </p:nvSpPr>
        <p:spPr bwMode="auto">
          <a:xfrm>
            <a:off x="539750" y="476250"/>
            <a:ext cx="1727200" cy="730250"/>
          </a:xfrm>
          <a:prstGeom prst="rect">
            <a:avLst/>
          </a:prstGeom>
          <a:solidFill>
            <a:srgbClr val="C8E1F8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Transmisión</a:t>
            </a:r>
          </a:p>
          <a:p>
            <a:pPr>
              <a:defRPr/>
            </a:pPr>
            <a:r>
              <a:rPr lang="es-ES_tradnl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Simpática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2870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328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28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28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328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3287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328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000"/>
                                        <p:tgtEl>
                                          <p:spTgt spid="32870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328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3287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000"/>
                                        <p:tgtEl>
                                          <p:spTgt spid="3287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000"/>
                                        <p:tgtEl>
                                          <p:spTgt spid="3287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000"/>
                                        <p:tgtEl>
                                          <p:spTgt spid="3287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000"/>
                                        <p:tgtEl>
                                          <p:spTgt spid="3287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000"/>
                                        <p:tgtEl>
                                          <p:spTgt spid="3287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000"/>
                                        <p:tgtEl>
                                          <p:spTgt spid="3287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000"/>
                                        <p:tgtEl>
                                          <p:spTgt spid="3287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2000"/>
                                        <p:tgtEl>
                                          <p:spTgt spid="3287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2000"/>
                                        <p:tgtEl>
                                          <p:spTgt spid="3287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3" dur="2000" fill="hold"/>
                                        <p:tgtEl>
                                          <p:spTgt spid="328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" dur="2000" fill="hold"/>
                                        <p:tgtEl>
                                          <p:spTgt spid="3287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707" grpId="0" build="allAtOnce" animBg="1"/>
      <p:bldP spid="328709" grpId="0" build="allAtOnce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receptores adrenergicos"/>
          <p:cNvPicPr>
            <a:picLocks noChangeAspect="1" noChangeArrowheads="1"/>
          </p:cNvPicPr>
          <p:nvPr/>
        </p:nvPicPr>
        <p:blipFill>
          <a:blip r:embed="rId2">
            <a:lum bright="-30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4" t="3889" r="6805" b="72076"/>
          <a:stretch>
            <a:fillRect/>
          </a:stretch>
        </p:blipFill>
        <p:spPr bwMode="auto">
          <a:xfrm>
            <a:off x="250825" y="2376488"/>
            <a:ext cx="8642350" cy="148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9731" name="Text Box 3"/>
          <p:cNvSpPr txBox="1">
            <a:spLocks noChangeArrowheads="1"/>
          </p:cNvSpPr>
          <p:nvPr/>
        </p:nvSpPr>
        <p:spPr bwMode="auto">
          <a:xfrm>
            <a:off x="395288" y="741363"/>
            <a:ext cx="2265362" cy="730250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solidFill>
                  <a:srgbClr val="CC0000"/>
                </a:solidFill>
              </a:rPr>
              <a:t>Receptores</a:t>
            </a:r>
          </a:p>
          <a:p>
            <a:pPr algn="l">
              <a:defRPr/>
            </a:pPr>
            <a:r>
              <a:rPr lang="es-ES_tradnl" sz="2000">
                <a:solidFill>
                  <a:srgbClr val="CC0000"/>
                </a:solidFill>
              </a:rPr>
              <a:t>ADRENÉRGICOS</a:t>
            </a:r>
          </a:p>
        </p:txBody>
      </p:sp>
      <p:sp>
        <p:nvSpPr>
          <p:cNvPr id="329732" name="Text Box 4"/>
          <p:cNvSpPr txBox="1">
            <a:spLocks noChangeArrowheads="1"/>
          </p:cNvSpPr>
          <p:nvPr/>
        </p:nvSpPr>
        <p:spPr bwMode="auto">
          <a:xfrm>
            <a:off x="367656" y="5348288"/>
            <a:ext cx="1119188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Vasos </a:t>
            </a:r>
          </a:p>
          <a:p>
            <a:pPr algn="l">
              <a:defRPr/>
            </a:pP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Esfínteres </a:t>
            </a:r>
          </a:p>
          <a:p>
            <a:pPr algn="l">
              <a:defRPr/>
            </a:pP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Ojo </a:t>
            </a:r>
          </a:p>
        </p:txBody>
      </p:sp>
      <p:sp>
        <p:nvSpPr>
          <p:cNvPr id="329733" name="Text Box 5"/>
          <p:cNvSpPr txBox="1">
            <a:spLocks noChangeArrowheads="1"/>
          </p:cNvSpPr>
          <p:nvPr/>
        </p:nvSpPr>
        <p:spPr bwMode="auto">
          <a:xfrm>
            <a:off x="1979613" y="5300663"/>
            <a:ext cx="15049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Terminal </a:t>
            </a: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nervioso</a:t>
            </a:r>
          </a:p>
          <a:p>
            <a:pPr algn="l"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M. liso GI, GU</a:t>
            </a:r>
          </a:p>
        </p:txBody>
      </p:sp>
      <p:sp>
        <p:nvSpPr>
          <p:cNvPr id="329734" name="Text Box 6"/>
          <p:cNvSpPr txBox="1">
            <a:spLocks noChangeArrowheads="1"/>
          </p:cNvSpPr>
          <p:nvPr/>
        </p:nvSpPr>
        <p:spPr bwMode="auto">
          <a:xfrm>
            <a:off x="4110038" y="5254625"/>
            <a:ext cx="103822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Corazón </a:t>
            </a:r>
          </a:p>
          <a:p>
            <a:pPr algn="l">
              <a:defRPr/>
            </a:pP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C. yuxtagl.</a:t>
            </a:r>
          </a:p>
          <a:p>
            <a:pPr algn="l">
              <a:defRPr/>
            </a:pP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del riñón</a:t>
            </a:r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5435600" y="5283200"/>
            <a:ext cx="2376488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Bronquios, hígado </a:t>
            </a:r>
          </a:p>
          <a:p>
            <a:pPr algn="l">
              <a:defRPr/>
            </a:pP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vejiga, vesícula, útero, vasos coronarios, </a:t>
            </a:r>
            <a:r>
              <a:rPr lang="es-ES_tradnl" sz="1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vasos pulmonares, vasos m</a:t>
            </a:r>
            <a:r>
              <a:rPr lang="es-ES_tradnl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esquelético</a:t>
            </a: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7667625" y="5084763"/>
            <a:ext cx="9366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Tejido </a:t>
            </a:r>
          </a:p>
          <a:p>
            <a:pPr algn="l">
              <a:defRPr/>
            </a:pP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adiposo</a:t>
            </a:r>
          </a:p>
        </p:txBody>
      </p:sp>
      <p:sp>
        <p:nvSpPr>
          <p:cNvPr id="329737" name="Text Box 9"/>
          <p:cNvSpPr txBox="1">
            <a:spLocks noChangeArrowheads="1"/>
          </p:cNvSpPr>
          <p:nvPr/>
        </p:nvSpPr>
        <p:spPr bwMode="auto">
          <a:xfrm>
            <a:off x="0" y="6613525"/>
            <a:ext cx="44164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Tomado: H. Shen </a:t>
            </a:r>
            <a:r>
              <a:rPr lang="es-ES_tradnl" sz="1000" i="1">
                <a:effectLst>
                  <a:outerShdw blurRad="38100" dist="38100" dir="2700000" algn="tl">
                    <a:srgbClr val="C0C0C0"/>
                  </a:outerShdw>
                </a:effectLst>
              </a:rPr>
              <a:t>Drugs affecting adrenergic transmission.</a:t>
            </a:r>
            <a:r>
              <a:rPr lang="es-ES_tradnl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 Memocharts</a:t>
            </a:r>
          </a:p>
        </p:txBody>
      </p:sp>
      <p:sp>
        <p:nvSpPr>
          <p:cNvPr id="329738" name="Line 10"/>
          <p:cNvSpPr>
            <a:spLocks noChangeShapeType="1"/>
          </p:cNvSpPr>
          <p:nvPr/>
        </p:nvSpPr>
        <p:spPr bwMode="auto">
          <a:xfrm>
            <a:off x="468313" y="2205038"/>
            <a:ext cx="3024187" cy="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9739" name="Line 11"/>
          <p:cNvSpPr>
            <a:spLocks noChangeShapeType="1"/>
          </p:cNvSpPr>
          <p:nvPr/>
        </p:nvSpPr>
        <p:spPr bwMode="auto">
          <a:xfrm>
            <a:off x="4284663" y="2205038"/>
            <a:ext cx="4248150" cy="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9740" name="Text Box 12"/>
          <p:cNvSpPr txBox="1">
            <a:spLocks noChangeArrowheads="1"/>
          </p:cNvSpPr>
          <p:nvPr/>
        </p:nvSpPr>
        <p:spPr bwMode="auto">
          <a:xfrm>
            <a:off x="1619250" y="1628775"/>
            <a:ext cx="830263" cy="485775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Alfa</a:t>
            </a:r>
          </a:p>
        </p:txBody>
      </p:sp>
      <p:sp>
        <p:nvSpPr>
          <p:cNvPr id="329741" name="Text Box 13"/>
          <p:cNvSpPr txBox="1">
            <a:spLocks noChangeArrowheads="1"/>
          </p:cNvSpPr>
          <p:nvPr/>
        </p:nvSpPr>
        <p:spPr bwMode="auto">
          <a:xfrm>
            <a:off x="5999163" y="1628775"/>
            <a:ext cx="869950" cy="485775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Beta</a:t>
            </a:r>
          </a:p>
        </p:txBody>
      </p:sp>
      <p:sp>
        <p:nvSpPr>
          <p:cNvPr id="329742" name="Line 14"/>
          <p:cNvSpPr>
            <a:spLocks noChangeShapeType="1"/>
          </p:cNvSpPr>
          <p:nvPr/>
        </p:nvSpPr>
        <p:spPr bwMode="auto">
          <a:xfrm>
            <a:off x="3779838" y="1484313"/>
            <a:ext cx="0" cy="5113337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29743" name="Text Box 15"/>
          <p:cNvSpPr txBox="1">
            <a:spLocks noChangeArrowheads="1"/>
          </p:cNvSpPr>
          <p:nvPr/>
        </p:nvSpPr>
        <p:spPr bwMode="auto">
          <a:xfrm>
            <a:off x="323850" y="3946525"/>
            <a:ext cx="1439863" cy="1354138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Activan PLC</a:t>
            </a:r>
            <a:r>
              <a:rPr lang="es-ES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abundantes,</a:t>
            </a:r>
          </a:p>
          <a:p>
            <a:pPr algn="l"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amplia distribución</a:t>
            </a:r>
          </a:p>
        </p:txBody>
      </p:sp>
      <p:sp>
        <p:nvSpPr>
          <p:cNvPr id="329744" name="Text Box 16"/>
          <p:cNvSpPr txBox="1">
            <a:spLocks noChangeArrowheads="1"/>
          </p:cNvSpPr>
          <p:nvPr/>
        </p:nvSpPr>
        <p:spPr bwMode="auto">
          <a:xfrm>
            <a:off x="5508625" y="4365625"/>
            <a:ext cx="1655763" cy="925513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abundantes  </a:t>
            </a:r>
          </a:p>
          <a:p>
            <a:pPr algn="l"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inhibidores</a:t>
            </a:r>
          </a:p>
          <a:p>
            <a:pPr algn="l">
              <a:defRPr/>
            </a:pPr>
            <a:r>
              <a:rPr lang="es-E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  <a:r>
              <a:rPr lang="es-ES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afinidad </a:t>
            </a:r>
            <a:r>
              <a:rPr lang="es-ES" sz="1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</a:p>
        </p:txBody>
      </p:sp>
      <p:sp>
        <p:nvSpPr>
          <p:cNvPr id="329745" name="Text Box 17"/>
          <p:cNvSpPr txBox="1">
            <a:spLocks noChangeArrowheads="1"/>
          </p:cNvSpPr>
          <p:nvPr/>
        </p:nvSpPr>
        <p:spPr bwMode="auto">
          <a:xfrm>
            <a:off x="4102100" y="4365625"/>
            <a:ext cx="1081088" cy="865188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igual </a:t>
            </a:r>
          </a:p>
          <a:p>
            <a:pPr algn="l"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afinidad </a:t>
            </a:r>
          </a:p>
          <a:p>
            <a:pPr algn="l">
              <a:defRPr/>
            </a:pPr>
            <a:r>
              <a:rPr lang="es-ES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 - NE</a:t>
            </a:r>
          </a:p>
        </p:txBody>
      </p:sp>
      <p:sp>
        <p:nvSpPr>
          <p:cNvPr id="329746" name="Text Box 18"/>
          <p:cNvSpPr txBox="1">
            <a:spLocks noChangeArrowheads="1"/>
          </p:cNvSpPr>
          <p:nvPr/>
        </p:nvSpPr>
        <p:spPr bwMode="auto">
          <a:xfrm>
            <a:off x="7380288" y="4365625"/>
            <a:ext cx="1512887" cy="650875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  <a:p>
            <a:pPr algn="l">
              <a:defRPr/>
            </a:pPr>
            <a:r>
              <a:rPr lang="es-ES" sz="1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&gt;</a:t>
            </a:r>
            <a:r>
              <a:rPr lang="es-ES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afinidad NE</a:t>
            </a:r>
          </a:p>
        </p:txBody>
      </p:sp>
      <p:sp>
        <p:nvSpPr>
          <p:cNvPr id="329747" name="Text Box 19"/>
          <p:cNvSpPr txBox="1">
            <a:spLocks noChangeArrowheads="1"/>
          </p:cNvSpPr>
          <p:nvPr/>
        </p:nvSpPr>
        <p:spPr bwMode="auto">
          <a:xfrm>
            <a:off x="2781300" y="765175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9748" name="Text Box 20"/>
          <p:cNvSpPr txBox="1">
            <a:spLocks noChangeArrowheads="1"/>
          </p:cNvSpPr>
          <p:nvPr/>
        </p:nvSpPr>
        <p:spPr bwMode="auto">
          <a:xfrm>
            <a:off x="5220072" y="3910013"/>
            <a:ext cx="2246128" cy="400110"/>
          </a:xfrm>
          <a:prstGeom prst="rect">
            <a:avLst/>
          </a:prstGeom>
          <a:solidFill>
            <a:srgbClr val="F8A2A2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Todos activan AC</a:t>
            </a:r>
          </a:p>
        </p:txBody>
      </p:sp>
      <p:sp>
        <p:nvSpPr>
          <p:cNvPr id="329749" name="Text Box 21"/>
          <p:cNvSpPr txBox="1">
            <a:spLocks noChangeArrowheads="1"/>
          </p:cNvSpPr>
          <p:nvPr/>
        </p:nvSpPr>
        <p:spPr bwMode="auto">
          <a:xfrm>
            <a:off x="1908175" y="3933825"/>
            <a:ext cx="1728788" cy="1354138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Inhiben AC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inhibidores</a:t>
            </a:r>
          </a:p>
          <a:p>
            <a:pPr algn="l"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moderada </a:t>
            </a:r>
          </a:p>
          <a:p>
            <a:pPr algn="l"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distribución    </a:t>
            </a:r>
          </a:p>
        </p:txBody>
      </p:sp>
      <p:sp>
        <p:nvSpPr>
          <p:cNvPr id="329750" name="Text Box 22"/>
          <p:cNvSpPr txBox="1">
            <a:spLocks noChangeArrowheads="1"/>
          </p:cNvSpPr>
          <p:nvPr/>
        </p:nvSpPr>
        <p:spPr bwMode="auto">
          <a:xfrm>
            <a:off x="6541068" y="404813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autonómica</a:t>
            </a: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7138093" y="6567155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3297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3297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3297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732" grpId="0"/>
      <p:bldP spid="329733" grpId="0"/>
      <p:bldP spid="329734" grpId="0"/>
      <p:bldP spid="329735" grpId="0"/>
      <p:bldP spid="329736" grpId="0"/>
      <p:bldP spid="329740" grpId="0" animBg="1"/>
      <p:bldP spid="329741" grpId="0" animBg="1"/>
      <p:bldP spid="329743" grpId="0" animBg="1"/>
      <p:bldP spid="329744" grpId="0" animBg="1"/>
      <p:bldP spid="329745" grpId="0" animBg="1"/>
      <p:bldP spid="329746" grpId="0" animBg="1"/>
      <p:bldP spid="329748" grpId="0" animBg="1"/>
      <p:bldP spid="329749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Text Box 2"/>
          <p:cNvSpPr txBox="1">
            <a:spLocks noChangeArrowheads="1"/>
          </p:cNvSpPr>
          <p:nvPr/>
        </p:nvSpPr>
        <p:spPr bwMode="auto">
          <a:xfrm>
            <a:off x="739850" y="844699"/>
            <a:ext cx="2103461" cy="830997"/>
          </a:xfrm>
          <a:prstGeom prst="rect">
            <a:avLst/>
          </a:prstGeom>
          <a:solidFill>
            <a:srgbClr val="FED2EB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 </a:t>
            </a:r>
            <a:endParaRPr lang="es-ES_tradnl" sz="24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Adrenérgicos</a:t>
            </a:r>
            <a:endParaRPr lang="es-ES_tradnl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30755" name="Text Box 3"/>
          <p:cNvSpPr txBox="1">
            <a:spLocks noChangeArrowheads="1"/>
          </p:cNvSpPr>
          <p:nvPr/>
        </p:nvSpPr>
        <p:spPr bwMode="auto">
          <a:xfrm>
            <a:off x="2555974" y="2171730"/>
            <a:ext cx="4032250" cy="2139047"/>
          </a:xfrm>
          <a:prstGeom prst="rect">
            <a:avLst/>
          </a:prstGeom>
          <a:solidFill>
            <a:srgbClr val="FBC9C9"/>
          </a:solidFill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endParaRPr lang="es-ES_tradnl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24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R. </a:t>
            </a:r>
            <a:r>
              <a:rPr lang="es-ES_tradnl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a</a:t>
            </a: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</a:rPr>
              <a:t> </a:t>
            </a:r>
            <a:r>
              <a:rPr lang="es-ES_tradnl" sz="2000" dirty="0"/>
              <a:t>más sensibles a 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</a:t>
            </a:r>
          </a:p>
          <a:p>
            <a:pPr algn="l">
              <a:defRPr/>
            </a:pPr>
            <a:endParaRPr lang="es-ES_tradnl" sz="12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</a:rPr>
              <a:t>     </a:t>
            </a:r>
            <a:r>
              <a:rPr lang="es-ES_tradnl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a</a:t>
            </a:r>
            <a:r>
              <a:rPr lang="es-ES_tradnl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los más abundantes</a:t>
            </a:r>
          </a:p>
          <a:p>
            <a:pPr algn="l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</a:rPr>
              <a:t>     a2</a:t>
            </a: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en terminales simpáticos  </a:t>
            </a: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inhiben liberación NE</a:t>
            </a:r>
          </a:p>
          <a:p>
            <a:pPr algn="l">
              <a:defRPr/>
            </a:pPr>
            <a:endParaRPr lang="es-ES_tradnl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30756" name="Text Box 4"/>
          <p:cNvSpPr txBox="1">
            <a:spLocks noChangeArrowheads="1"/>
          </p:cNvSpPr>
          <p:nvPr/>
        </p:nvSpPr>
        <p:spPr bwMode="auto">
          <a:xfrm>
            <a:off x="2987824" y="892307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0757" name="Text Box 5"/>
          <p:cNvSpPr txBox="1">
            <a:spLocks noChangeArrowheads="1"/>
          </p:cNvSpPr>
          <p:nvPr/>
        </p:nvSpPr>
        <p:spPr bwMode="auto">
          <a:xfrm>
            <a:off x="2843311" y="4543380"/>
            <a:ext cx="3457575" cy="1261884"/>
          </a:xfrm>
          <a:prstGeom prst="rect">
            <a:avLst/>
          </a:prstGeom>
          <a:solidFill>
            <a:srgbClr val="FBC9C9"/>
          </a:solidFill>
          <a:ln w="28575">
            <a:solidFill>
              <a:srgbClr val="00777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24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R.</a:t>
            </a:r>
            <a:r>
              <a:rPr lang="es-ES_tradnl" sz="24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 </a:t>
            </a:r>
            <a:r>
              <a:rPr lang="es-ES_tradnl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000" dirty="0"/>
              <a:t>más sensibles a 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</a:p>
          <a:p>
            <a:pPr algn="l">
              <a:defRPr/>
            </a:pPr>
            <a:endParaRPr lang="es-ES_tradnl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</a:rPr>
              <a:t>     </a:t>
            </a:r>
            <a:r>
              <a:rPr lang="es-ES_tradnl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es-ES_tradnl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los más abundantes</a:t>
            </a:r>
            <a:endParaRPr lang="es-ES_tradnl" sz="9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30758" name="Text Box 6"/>
          <p:cNvSpPr txBox="1">
            <a:spLocks noChangeArrowheads="1"/>
          </p:cNvSpPr>
          <p:nvPr/>
        </p:nvSpPr>
        <p:spPr bwMode="auto">
          <a:xfrm>
            <a:off x="6583582" y="404813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autonómica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3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330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0755" grpId="0" animBg="1"/>
      <p:bldP spid="330757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9" name="Text Box 3"/>
          <p:cNvSpPr txBox="1">
            <a:spLocks noChangeArrowheads="1"/>
          </p:cNvSpPr>
          <p:nvPr/>
        </p:nvSpPr>
        <p:spPr bwMode="auto">
          <a:xfrm>
            <a:off x="2503488" y="1557338"/>
            <a:ext cx="427990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Acción diferencial de NE y E</a:t>
            </a:r>
          </a:p>
        </p:txBody>
      </p:sp>
      <p:sp>
        <p:nvSpPr>
          <p:cNvPr id="331781" name="Text Box 5"/>
          <p:cNvSpPr txBox="1">
            <a:spLocks noChangeArrowheads="1"/>
          </p:cNvSpPr>
          <p:nvPr/>
        </p:nvSpPr>
        <p:spPr bwMode="auto">
          <a:xfrm>
            <a:off x="2339975" y="2163763"/>
            <a:ext cx="4608289" cy="3816429"/>
          </a:xfrm>
          <a:prstGeom prst="rect">
            <a:avLst/>
          </a:prstGeom>
          <a:noFill/>
          <a:ln w="19050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buClr>
                <a:srgbClr val="FF29A3"/>
              </a:buClr>
              <a:defRPr/>
            </a:pPr>
            <a:r>
              <a:rPr lang="es-ES" sz="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buClr>
                <a:srgbClr val="CC0000"/>
              </a:buClr>
              <a:buSzPct val="200000"/>
              <a:buFontTx/>
              <a:buChar char="•"/>
              <a:defRPr/>
            </a:pPr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s-E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mayor afinidad por receptores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 </a:t>
            </a:r>
          </a:p>
          <a:p>
            <a:pPr algn="l">
              <a:buClr>
                <a:srgbClr val="CC0000"/>
              </a:buClr>
              <a:buSzPct val="200000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acción sobre corazón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 y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  <a:p>
            <a:pPr algn="l">
              <a:buClr>
                <a:srgbClr val="CC0000"/>
              </a:buClr>
              <a:buSzPct val="200000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acción relajante sobre m. </a:t>
            </a: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liso</a:t>
            </a: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 </a:t>
            </a:r>
          </a:p>
          <a:p>
            <a:pPr algn="l">
              <a:buClr>
                <a:srgbClr val="CC0000"/>
              </a:buClr>
              <a:buSzPct val="200000"/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(vascular, bronquial, GI, GU)</a:t>
            </a:r>
          </a:p>
          <a:p>
            <a:pPr algn="l">
              <a:buClr>
                <a:srgbClr val="CC0000"/>
              </a:buClr>
              <a:buSzPct val="200000"/>
              <a:defRPr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SzPct val="200000"/>
              <a:buFontTx/>
              <a:buChar char="•"/>
              <a:defRPr/>
            </a:pPr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actúa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vasos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sobre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 y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</a:p>
          <a:p>
            <a:pPr algn="l">
              <a:buClr>
                <a:srgbClr val="CC0000"/>
              </a:buClr>
              <a:buSzPct val="200000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débil vasoconstricción</a:t>
            </a:r>
          </a:p>
          <a:p>
            <a:pPr algn="l">
              <a:buClr>
                <a:srgbClr val="CC0000"/>
              </a:buClr>
              <a:buSzPct val="200000"/>
              <a:buFontTx/>
              <a:buChar char="•"/>
              <a:defRPr/>
            </a:pP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SzPct val="200000"/>
              <a:buFontTx/>
              <a:buChar char="•"/>
              <a:defRPr/>
            </a:pPr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mayor afinidad por receptores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buClr>
                <a:srgbClr val="CC0000"/>
              </a:buClr>
              <a:buSzPct val="200000"/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</a:t>
            </a:r>
            <a:r>
              <a:rPr lang="es-E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fuerte</a:t>
            </a:r>
            <a:r>
              <a:rPr lang="es-E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vasoconstricción</a:t>
            </a:r>
          </a:p>
          <a:p>
            <a:pPr algn="l">
              <a:buClr>
                <a:srgbClr val="CC0000"/>
              </a:buClr>
              <a:buSzPct val="200000"/>
              <a:defRPr/>
            </a:pPr>
            <a:endParaRPr lang="es-E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00"/>
              </a:buClr>
              <a:buSzPct val="200000"/>
              <a:buFontTx/>
              <a:buChar char="•"/>
              <a:defRPr/>
            </a:pPr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neuronal limitada afinidad por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  <a:p>
            <a:pPr algn="l">
              <a:buClr>
                <a:srgbClr val="FF29A3"/>
              </a:buClr>
              <a:buSzPct val="200000"/>
              <a:defRPr/>
            </a:pPr>
            <a:endParaRPr lang="es-ES" sz="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1782" name="Text Box 6"/>
          <p:cNvSpPr txBox="1">
            <a:spLocks noChangeArrowheads="1"/>
          </p:cNvSpPr>
          <p:nvPr/>
        </p:nvSpPr>
        <p:spPr bwMode="auto">
          <a:xfrm>
            <a:off x="971550" y="107538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1783" name="Text Box 7"/>
          <p:cNvSpPr txBox="1">
            <a:spLocks noChangeArrowheads="1"/>
          </p:cNvSpPr>
          <p:nvPr/>
        </p:nvSpPr>
        <p:spPr bwMode="auto">
          <a:xfrm>
            <a:off x="6516216" y="389417"/>
            <a:ext cx="2125903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sz="1400" b="1">
                <a:solidFill>
                  <a:srgbClr val="007774"/>
                </a:solidFill>
                <a:effectLst/>
              </a:rPr>
              <a:t>      autonómica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Text Box 2"/>
          <p:cNvSpPr txBox="1">
            <a:spLocks noChangeArrowheads="1"/>
          </p:cNvSpPr>
          <p:nvPr/>
        </p:nvSpPr>
        <p:spPr bwMode="auto">
          <a:xfrm>
            <a:off x="1908175" y="3114675"/>
            <a:ext cx="695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332803" name="Text Box 3"/>
          <p:cNvSpPr txBox="1">
            <a:spLocks noChangeArrowheads="1"/>
          </p:cNvSpPr>
          <p:nvPr/>
        </p:nvSpPr>
        <p:spPr bwMode="auto">
          <a:xfrm>
            <a:off x="3411538" y="2900363"/>
            <a:ext cx="3409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   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contrae arteriolas (</a:t>
            </a:r>
            <a:r>
              <a:rPr lang="es-ES_tradnl" sz="2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332804" name="Text Box 4"/>
          <p:cNvSpPr txBox="1">
            <a:spLocks noChangeArrowheads="1"/>
          </p:cNvSpPr>
          <p:nvPr/>
        </p:nvSpPr>
        <p:spPr bwMode="auto">
          <a:xfrm>
            <a:off x="3411538" y="3798888"/>
            <a:ext cx="3536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2   </a:t>
            </a: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enlentece digestión (</a:t>
            </a: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332805" name="Text Box 5"/>
          <p:cNvSpPr txBox="1">
            <a:spLocks noChangeArrowheads="1"/>
          </p:cNvSpPr>
          <p:nvPr/>
        </p:nvSpPr>
        <p:spPr bwMode="auto">
          <a:xfrm>
            <a:off x="3411538" y="4556125"/>
            <a:ext cx="32210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1   </a:t>
            </a: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estimula corazón (</a:t>
            </a:r>
            <a:r>
              <a:rPr lang="es-ES_tradnl" sz="2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332806" name="Text Box 6"/>
          <p:cNvSpPr txBox="1">
            <a:spLocks noChangeArrowheads="1"/>
          </p:cNvSpPr>
          <p:nvPr/>
        </p:nvSpPr>
        <p:spPr bwMode="auto">
          <a:xfrm>
            <a:off x="3411538" y="5311775"/>
            <a:ext cx="30972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2   </a:t>
            </a: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dilata bronquios (</a:t>
            </a:r>
            <a:r>
              <a:rPr lang="es-ES_tradnl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332807" name="Text Box 7"/>
          <p:cNvSpPr txBox="1">
            <a:spLocks noChangeArrowheads="1"/>
          </p:cNvSpPr>
          <p:nvPr/>
        </p:nvSpPr>
        <p:spPr bwMode="auto">
          <a:xfrm>
            <a:off x="2314575" y="1797348"/>
            <a:ext cx="4370387" cy="8509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Acción diferencial de NE y E </a:t>
            </a:r>
          </a:p>
          <a:p>
            <a:pPr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sobre receptores</a:t>
            </a:r>
          </a:p>
        </p:txBody>
      </p:sp>
      <p:sp>
        <p:nvSpPr>
          <p:cNvPr id="332808" name="Line 8"/>
          <p:cNvSpPr>
            <a:spLocks noChangeShapeType="1"/>
          </p:cNvSpPr>
          <p:nvPr/>
        </p:nvSpPr>
        <p:spPr bwMode="auto">
          <a:xfrm flipV="1">
            <a:off x="2627313" y="3213100"/>
            <a:ext cx="865187" cy="142875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32809" name="Line 9"/>
          <p:cNvSpPr>
            <a:spLocks noChangeShapeType="1"/>
          </p:cNvSpPr>
          <p:nvPr/>
        </p:nvSpPr>
        <p:spPr bwMode="auto">
          <a:xfrm>
            <a:off x="2627313" y="3571875"/>
            <a:ext cx="865187" cy="504825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32810" name="Line 10"/>
          <p:cNvSpPr>
            <a:spLocks noChangeShapeType="1"/>
          </p:cNvSpPr>
          <p:nvPr/>
        </p:nvSpPr>
        <p:spPr bwMode="auto">
          <a:xfrm>
            <a:off x="2555875" y="3644900"/>
            <a:ext cx="863600" cy="1152525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32811" name="Text Box 11"/>
          <p:cNvSpPr txBox="1">
            <a:spLocks noChangeArrowheads="1"/>
          </p:cNvSpPr>
          <p:nvPr/>
        </p:nvSpPr>
        <p:spPr bwMode="auto">
          <a:xfrm>
            <a:off x="1908175" y="4781550"/>
            <a:ext cx="406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</a:p>
        </p:txBody>
      </p:sp>
      <p:sp>
        <p:nvSpPr>
          <p:cNvPr id="332812" name="Line 12"/>
          <p:cNvSpPr>
            <a:spLocks noChangeShapeType="1"/>
          </p:cNvSpPr>
          <p:nvPr/>
        </p:nvSpPr>
        <p:spPr bwMode="auto">
          <a:xfrm flipV="1">
            <a:off x="2339975" y="3429000"/>
            <a:ext cx="1152525" cy="1497013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32813" name="Line 13"/>
          <p:cNvSpPr>
            <a:spLocks noChangeShapeType="1"/>
          </p:cNvSpPr>
          <p:nvPr/>
        </p:nvSpPr>
        <p:spPr bwMode="auto">
          <a:xfrm flipV="1">
            <a:off x="2339975" y="4221163"/>
            <a:ext cx="1152525" cy="77628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32814" name="Line 14"/>
          <p:cNvSpPr>
            <a:spLocks noChangeShapeType="1"/>
          </p:cNvSpPr>
          <p:nvPr/>
        </p:nvSpPr>
        <p:spPr bwMode="auto">
          <a:xfrm flipV="1">
            <a:off x="2339975" y="4868863"/>
            <a:ext cx="1079500" cy="200025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32815" name="Line 15"/>
          <p:cNvSpPr>
            <a:spLocks noChangeShapeType="1"/>
          </p:cNvSpPr>
          <p:nvPr/>
        </p:nvSpPr>
        <p:spPr bwMode="auto">
          <a:xfrm>
            <a:off x="2341563" y="5141913"/>
            <a:ext cx="1077912" cy="447675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32817" name="Text Box 17"/>
          <p:cNvSpPr txBox="1">
            <a:spLocks noChangeArrowheads="1"/>
          </p:cNvSpPr>
          <p:nvPr/>
        </p:nvSpPr>
        <p:spPr bwMode="auto">
          <a:xfrm>
            <a:off x="1133475" y="866775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2818" name="Text Box 18"/>
          <p:cNvSpPr txBox="1">
            <a:spLocks noChangeArrowheads="1"/>
          </p:cNvSpPr>
          <p:nvPr/>
        </p:nvSpPr>
        <p:spPr bwMode="auto">
          <a:xfrm>
            <a:off x="6372225" y="404813"/>
            <a:ext cx="24016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>
                <a:solidFill>
                  <a:srgbClr val="007774"/>
                </a:solidFill>
                <a:effectLst/>
              </a:rPr>
              <a:t>      autonómica</a:t>
            </a: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2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2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2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32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32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32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2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32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32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02" grpId="0"/>
      <p:bldP spid="332811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Text Box 2"/>
          <p:cNvSpPr txBox="1">
            <a:spLocks noChangeArrowheads="1"/>
          </p:cNvSpPr>
          <p:nvPr/>
        </p:nvSpPr>
        <p:spPr bwMode="auto">
          <a:xfrm>
            <a:off x="684213" y="1463675"/>
            <a:ext cx="3462337" cy="4452938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  <a:p>
            <a:pPr algn="l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Activa </a:t>
            </a:r>
            <a:r>
              <a:rPr lang="es-ES_tradnl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fosfolipasa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 (PLC)</a:t>
            </a:r>
          </a:p>
          <a:p>
            <a:pPr algn="l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 Ca</a:t>
            </a:r>
            <a:r>
              <a:rPr lang="es-ES_tradnl" sz="2000" b="1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_tradnl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endParaRPr lang="es-ES_tradnl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Vasoconstricción 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Constricción esfínteres 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Saliva espesa</a:t>
            </a:r>
          </a:p>
          <a:p>
            <a:pPr algn="l">
              <a:defRPr/>
            </a:pP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  <a:p>
            <a:pPr algn="l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Inhibe </a:t>
            </a:r>
            <a:r>
              <a:rPr lang="es-ES_tradnl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adenililciclasa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(AC)</a:t>
            </a:r>
          </a:p>
          <a:p>
            <a:pPr algn="l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Disminuye </a:t>
            </a:r>
            <a:r>
              <a:rPr lang="es-ES_tradnl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AMPc</a:t>
            </a:r>
            <a:endParaRPr lang="es-ES_tradnl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Inhibe liberación NT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Inhibe  motilidad y secreción TGI 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Inhibe secreción pancreática</a:t>
            </a: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3827" name="Text Box 3"/>
          <p:cNvSpPr txBox="1">
            <a:spLocks noChangeArrowheads="1"/>
          </p:cNvSpPr>
          <p:nvPr/>
        </p:nvSpPr>
        <p:spPr bwMode="auto">
          <a:xfrm>
            <a:off x="4500563" y="1125538"/>
            <a:ext cx="3527425" cy="5457825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  <a:p>
            <a:pPr algn="l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Activa </a:t>
            </a:r>
            <a:r>
              <a:rPr lang="es-ES_tradnl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adenililciclasa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(AC)</a:t>
            </a:r>
          </a:p>
          <a:p>
            <a:pPr algn="l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 </a:t>
            </a:r>
            <a:r>
              <a:rPr lang="es-ES_tradnl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AMPc</a:t>
            </a:r>
            <a:endParaRPr lang="es-ES_tradnl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Taquicardia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Liberación renina</a:t>
            </a: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  <a:p>
            <a:pPr algn="l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Activa </a:t>
            </a:r>
            <a:r>
              <a:rPr lang="es-ES_tradnl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adenililciclasa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(AC)</a:t>
            </a:r>
          </a:p>
          <a:p>
            <a:pPr algn="l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 </a:t>
            </a:r>
            <a:r>
              <a:rPr lang="es-ES_tradnl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AMPc</a:t>
            </a:r>
            <a:endParaRPr lang="es-ES_tradnl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Broncodilatación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Relajación vesícula, útero, vejiga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Vasodilatación coronaria, pulmonar, vasos m. esquelético</a:t>
            </a: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  <a:p>
            <a:pPr algn="l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Activa </a:t>
            </a:r>
            <a:r>
              <a:rPr lang="es-ES_tradnl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adenililciclasa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(AC)</a:t>
            </a:r>
          </a:p>
          <a:p>
            <a:pPr algn="l">
              <a:defRPr/>
            </a:pP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 </a:t>
            </a:r>
            <a:r>
              <a:rPr lang="es-ES_tradnl" sz="2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AMPc</a:t>
            </a:r>
            <a:endParaRPr lang="es-ES_tradnl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Lipolisis</a:t>
            </a:r>
          </a:p>
        </p:txBody>
      </p:sp>
      <p:sp>
        <p:nvSpPr>
          <p:cNvPr id="333828" name="Text Box 4"/>
          <p:cNvSpPr txBox="1">
            <a:spLocks noChangeArrowheads="1"/>
          </p:cNvSpPr>
          <p:nvPr/>
        </p:nvSpPr>
        <p:spPr bwMode="auto">
          <a:xfrm>
            <a:off x="1980407" y="414948"/>
            <a:ext cx="5040312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542925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2400" dirty="0" err="1" smtClean="0">
                <a:latin typeface="Comic Sans MS" pitchFamily="66" charset="0"/>
              </a:rPr>
              <a:t>Mec</a:t>
            </a:r>
            <a:r>
              <a:rPr lang="es-ES_tradnl" sz="2400" dirty="0" smtClean="0">
                <a:latin typeface="Comic Sans MS" pitchFamily="66" charset="0"/>
              </a:rPr>
              <a:t>. Señalización Intracelular</a:t>
            </a:r>
            <a:endParaRPr lang="es-ES_tradnl" sz="2400" baseline="30000" dirty="0" smtClean="0">
              <a:latin typeface="Comic Sans MS" pitchFamily="66" charset="0"/>
            </a:endParaRPr>
          </a:p>
        </p:txBody>
      </p:sp>
      <p:sp>
        <p:nvSpPr>
          <p:cNvPr id="333830" name="Text Box 6"/>
          <p:cNvSpPr txBox="1">
            <a:spLocks noChangeArrowheads="1"/>
          </p:cNvSpPr>
          <p:nvPr/>
        </p:nvSpPr>
        <p:spPr bwMode="auto">
          <a:xfrm>
            <a:off x="664334" y="414948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3832" name="Text Box 8"/>
          <p:cNvSpPr txBox="1">
            <a:spLocks noChangeArrowheads="1"/>
          </p:cNvSpPr>
          <p:nvPr/>
        </p:nvSpPr>
        <p:spPr bwMode="auto">
          <a:xfrm>
            <a:off x="107504" y="6525344"/>
            <a:ext cx="19704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8" name="Text Box 4"/>
          <p:cNvSpPr txBox="1">
            <a:spLocks noChangeArrowheads="1"/>
          </p:cNvSpPr>
          <p:nvPr/>
        </p:nvSpPr>
        <p:spPr bwMode="auto">
          <a:xfrm>
            <a:off x="6372200" y="404813"/>
            <a:ext cx="230425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b="1" dirty="0">
                <a:solidFill>
                  <a:srgbClr val="007774"/>
                </a:solidFill>
                <a:effectLst/>
              </a:rPr>
              <a:t>III Neurotransmisión </a:t>
            </a:r>
          </a:p>
          <a:p>
            <a:pPr algn="l">
              <a:defRPr/>
            </a:pPr>
            <a:r>
              <a:rPr lang="es-ES_tradnl" b="1" dirty="0">
                <a:solidFill>
                  <a:srgbClr val="007774"/>
                </a:solidFill>
                <a:effectLst/>
              </a:rPr>
              <a:t>     </a:t>
            </a:r>
            <a:r>
              <a:rPr lang="es-ES_tradnl" b="1" dirty="0" smtClean="0">
                <a:solidFill>
                  <a:srgbClr val="007774"/>
                </a:solidFill>
                <a:effectLst/>
              </a:rPr>
              <a:t>autonómica</a:t>
            </a:r>
            <a:endParaRPr lang="es-ES_tradnl" b="1" dirty="0">
              <a:solidFill>
                <a:srgbClr val="007774"/>
              </a:solidFill>
              <a:effectLst/>
            </a:endParaRPr>
          </a:p>
        </p:txBody>
      </p:sp>
      <p:sp>
        <p:nvSpPr>
          <p:cNvPr id="267269" name="Text Box 5"/>
          <p:cNvSpPr txBox="1">
            <a:spLocks noChangeArrowheads="1"/>
          </p:cNvSpPr>
          <p:nvPr/>
        </p:nvSpPr>
        <p:spPr bwMode="auto">
          <a:xfrm>
            <a:off x="2201863" y="2636838"/>
            <a:ext cx="4740275" cy="2435225"/>
          </a:xfrm>
          <a:prstGeom prst="rect">
            <a:avLst/>
          </a:prstGeom>
          <a:solidFill>
            <a:srgbClr val="CBECB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7774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endParaRPr lang="es-ES_tradnl" sz="90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buClr>
                <a:srgbClr val="007774"/>
              </a:buClr>
              <a:buSzPct val="150000"/>
              <a:buFontTx/>
              <a:buChar char="•"/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Sinapsis</a:t>
            </a:r>
          </a:p>
          <a:p>
            <a:pPr algn="l">
              <a:buClr>
                <a:srgbClr val="007774"/>
              </a:buClr>
              <a:buSzPct val="150000"/>
              <a:buFontTx/>
              <a:buChar char="•"/>
              <a:defRPr/>
            </a:pPr>
            <a:endParaRPr lang="es-ES_tradnl" sz="9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007774"/>
              </a:buClr>
              <a:buSzPct val="150000"/>
              <a:buFontTx/>
              <a:buChar char="•"/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Transmisores</a:t>
            </a:r>
          </a:p>
          <a:p>
            <a:pPr algn="l">
              <a:buClr>
                <a:srgbClr val="007774"/>
              </a:buClr>
              <a:buSzPct val="150000"/>
              <a:buFontTx/>
              <a:buChar char="•"/>
              <a:defRPr/>
            </a:pPr>
            <a:endParaRPr lang="es-ES_tradnl" sz="9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007774"/>
              </a:buClr>
              <a:buSzPct val="150000"/>
              <a:buFontTx/>
              <a:buChar char="•"/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Receptores</a:t>
            </a:r>
          </a:p>
          <a:p>
            <a:pPr algn="l">
              <a:buClr>
                <a:srgbClr val="007774"/>
              </a:buClr>
              <a:buSzPct val="150000"/>
              <a:buFontTx/>
              <a:buChar char="•"/>
              <a:defRPr/>
            </a:pPr>
            <a:endParaRPr lang="es-ES_tradnl" sz="9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007774"/>
              </a:buClr>
              <a:buSzPct val="150000"/>
              <a:buFontTx/>
              <a:buChar char="•"/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Mecanismos señalización intracelular</a:t>
            </a:r>
          </a:p>
          <a:p>
            <a:pPr algn="l">
              <a:buClr>
                <a:srgbClr val="007774"/>
              </a:buClr>
              <a:buSzPct val="150000"/>
              <a:buFontTx/>
              <a:buChar char="•"/>
              <a:defRPr/>
            </a:pPr>
            <a:endParaRPr lang="es-ES_tradnl" sz="9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Clr>
                <a:srgbClr val="007774"/>
              </a:buClr>
              <a:buSzPct val="150000"/>
              <a:buFontTx/>
              <a:buChar char="•"/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Efectores</a:t>
            </a:r>
          </a:p>
          <a:p>
            <a:pPr algn="l">
              <a:buClr>
                <a:srgbClr val="007774"/>
              </a:buClr>
              <a:defRPr/>
            </a:pPr>
            <a:endParaRPr lang="es-ES_tradnl" sz="9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7275" name="Rectangle 11"/>
          <p:cNvSpPr>
            <a:spLocks noChangeArrowheads="1"/>
          </p:cNvSpPr>
          <p:nvPr/>
        </p:nvSpPr>
        <p:spPr bwMode="auto">
          <a:xfrm>
            <a:off x="2135188" y="1989138"/>
            <a:ext cx="487362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Transmisión Química Autonómica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69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Immunohistochemistry varicosidades 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6034088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4851" name="Text Box 3"/>
          <p:cNvSpPr txBox="1">
            <a:spLocks noChangeArrowheads="1"/>
          </p:cNvSpPr>
          <p:nvPr/>
        </p:nvSpPr>
        <p:spPr bwMode="auto">
          <a:xfrm>
            <a:off x="0" y="4554905"/>
            <a:ext cx="2843808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2400" dirty="0">
                <a:solidFill>
                  <a:schemeClr val="bg1"/>
                </a:solidFill>
                <a:effectLst/>
              </a:rPr>
              <a:t>Axones simpáticos</a:t>
            </a:r>
          </a:p>
          <a:p>
            <a:pPr algn="l">
              <a:defRPr/>
            </a:pPr>
            <a:r>
              <a:rPr lang="es-ES_tradnl" dirty="0">
                <a:solidFill>
                  <a:schemeClr val="bg1"/>
                </a:solidFill>
                <a:effectLst/>
              </a:rPr>
              <a:t>(</a:t>
            </a:r>
            <a:r>
              <a:rPr lang="es-ES_tradnl" dirty="0" err="1">
                <a:solidFill>
                  <a:schemeClr val="bg1"/>
                </a:solidFill>
                <a:effectLst/>
              </a:rPr>
              <a:t>Tirosinhidroxilasa</a:t>
            </a:r>
            <a:r>
              <a:rPr lang="es-ES_tradnl" dirty="0" smtClean="0">
                <a:solidFill>
                  <a:schemeClr val="bg1"/>
                </a:solidFill>
                <a:effectLst/>
              </a:rPr>
              <a:t>= verde</a:t>
            </a:r>
            <a:r>
              <a:rPr lang="es-ES_tradnl" dirty="0">
                <a:solidFill>
                  <a:schemeClr val="bg1"/>
                </a:solidFill>
                <a:effectLst/>
              </a:rPr>
              <a:t>) </a:t>
            </a:r>
          </a:p>
          <a:p>
            <a:pPr algn="l">
              <a:defRPr/>
            </a:pPr>
            <a:r>
              <a:rPr lang="es-ES_tradnl" sz="1800" dirty="0">
                <a:solidFill>
                  <a:schemeClr val="bg1"/>
                </a:solidFill>
                <a:effectLst/>
              </a:rPr>
              <a:t>Plexo </a:t>
            </a:r>
            <a:r>
              <a:rPr lang="es-ES_tradnl" sz="1800" dirty="0" err="1">
                <a:solidFill>
                  <a:schemeClr val="bg1"/>
                </a:solidFill>
                <a:effectLst/>
              </a:rPr>
              <a:t>mientérico</a:t>
            </a:r>
            <a:r>
              <a:rPr lang="es-ES_tradnl" sz="1800" dirty="0">
                <a:solidFill>
                  <a:schemeClr val="bg1"/>
                </a:solidFill>
                <a:effectLst/>
              </a:rPr>
              <a:t> ratón</a:t>
            </a:r>
          </a:p>
        </p:txBody>
      </p:sp>
      <p:sp>
        <p:nvSpPr>
          <p:cNvPr id="334852" name="Text Box 4"/>
          <p:cNvSpPr txBox="1">
            <a:spLocks noChangeArrowheads="1"/>
          </p:cNvSpPr>
          <p:nvPr/>
        </p:nvSpPr>
        <p:spPr bwMode="auto">
          <a:xfrm>
            <a:off x="6093271" y="1253629"/>
            <a:ext cx="29432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Varicosidades</a:t>
            </a:r>
            <a:r>
              <a:rPr lang="es-ES_tradnl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</a:t>
            </a: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terminales autonómicos</a:t>
            </a:r>
          </a:p>
          <a:p>
            <a:pPr algn="l"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simpáticos 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</a:t>
            </a:r>
          </a:p>
          <a:p>
            <a:pPr algn="l"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pared intestinal</a:t>
            </a:r>
          </a:p>
        </p:txBody>
      </p:sp>
      <p:sp>
        <p:nvSpPr>
          <p:cNvPr id="334853" name="Text Box 5"/>
          <p:cNvSpPr txBox="1">
            <a:spLocks noChangeArrowheads="1"/>
          </p:cNvSpPr>
          <p:nvPr/>
        </p:nvSpPr>
        <p:spPr bwMode="auto">
          <a:xfrm>
            <a:off x="6387067" y="283256"/>
            <a:ext cx="2047355" cy="830997"/>
          </a:xfrm>
          <a:prstGeom prst="rect">
            <a:avLst/>
          </a:prstGeom>
          <a:solidFill>
            <a:srgbClr val="FED2EB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CC0000"/>
                </a:solidFill>
              </a:rPr>
              <a:t>Transmisión </a:t>
            </a:r>
          </a:p>
          <a:p>
            <a:pPr algn="l">
              <a:defRPr/>
            </a:pPr>
            <a:r>
              <a:rPr lang="es-ES_tradnl" sz="2400" b="1">
                <a:solidFill>
                  <a:srgbClr val="CC0000"/>
                </a:solidFill>
              </a:rPr>
              <a:t>adrenérgica</a:t>
            </a:r>
          </a:p>
        </p:txBody>
      </p:sp>
      <p:pic>
        <p:nvPicPr>
          <p:cNvPr id="334854" name="Picture 6" descr="Immunohistochemistry varicosidades h"/>
          <p:cNvPicPr>
            <a:picLocks noChangeAspect="1" noChangeArrowheads="1"/>
          </p:cNvPicPr>
          <p:nvPr/>
        </p:nvPicPr>
        <p:blipFill>
          <a:blip r:embed="rId2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9" r="49355" b="72375"/>
          <a:stretch>
            <a:fillRect/>
          </a:stretch>
        </p:blipFill>
        <p:spPr bwMode="auto">
          <a:xfrm>
            <a:off x="4824413" y="2687638"/>
            <a:ext cx="4140200" cy="333375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4855" name="Rectangle 7"/>
          <p:cNvSpPr>
            <a:spLocks noChangeArrowheads="1"/>
          </p:cNvSpPr>
          <p:nvPr/>
        </p:nvSpPr>
        <p:spPr bwMode="auto">
          <a:xfrm>
            <a:off x="179388" y="6092825"/>
            <a:ext cx="4959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http://commons.wikimedia.org/wiki/File:Immunohistochemistry.png</a:t>
            </a:r>
          </a:p>
        </p:txBody>
      </p:sp>
      <p:sp>
        <p:nvSpPr>
          <p:cNvPr id="334857" name="Oval 9"/>
          <p:cNvSpPr>
            <a:spLocks noChangeArrowheads="1"/>
          </p:cNvSpPr>
          <p:nvPr/>
        </p:nvSpPr>
        <p:spPr bwMode="auto">
          <a:xfrm>
            <a:off x="7667625" y="3429000"/>
            <a:ext cx="360363" cy="50482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4859" name="Oval 11"/>
          <p:cNvSpPr>
            <a:spLocks noChangeArrowheads="1"/>
          </p:cNvSpPr>
          <p:nvPr/>
        </p:nvSpPr>
        <p:spPr bwMode="auto">
          <a:xfrm>
            <a:off x="7380288" y="4652963"/>
            <a:ext cx="360362" cy="50482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4860" name="Oval 12"/>
          <p:cNvSpPr>
            <a:spLocks noChangeArrowheads="1"/>
          </p:cNvSpPr>
          <p:nvPr/>
        </p:nvSpPr>
        <p:spPr bwMode="auto">
          <a:xfrm>
            <a:off x="5148263" y="5013325"/>
            <a:ext cx="360362" cy="50482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Rectángulo"/>
          <p:cNvSpPr/>
          <p:nvPr/>
        </p:nvSpPr>
        <p:spPr bwMode="auto">
          <a:xfrm>
            <a:off x="899592" y="283256"/>
            <a:ext cx="2117452" cy="141755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348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348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34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334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334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334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2" grpId="0"/>
      <p:bldP spid="334857" grpId="0" animBg="1"/>
      <p:bldP spid="334859" grpId="0" animBg="1"/>
      <p:bldP spid="334860" grpId="0" animBg="1"/>
      <p:bldP spid="2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874" name="Picture 2" descr="varicosidad NE h"/>
          <p:cNvPicPr>
            <a:picLocks noChangeAspect="1" noChangeArrowheads="1"/>
          </p:cNvPicPr>
          <p:nvPr/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425" y="0"/>
            <a:ext cx="60975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5875" name="Text Box 3"/>
          <p:cNvSpPr txBox="1">
            <a:spLocks noChangeArrowheads="1"/>
          </p:cNvSpPr>
          <p:nvPr/>
        </p:nvSpPr>
        <p:spPr bwMode="auto">
          <a:xfrm>
            <a:off x="395288" y="357188"/>
            <a:ext cx="2047355" cy="830997"/>
          </a:xfrm>
          <a:prstGeom prst="rect">
            <a:avLst/>
          </a:prstGeom>
          <a:solidFill>
            <a:srgbClr val="FED2EB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CC0000"/>
                </a:solidFill>
              </a:rPr>
              <a:t>Transmisión </a:t>
            </a:r>
          </a:p>
          <a:p>
            <a:pPr algn="l">
              <a:defRPr/>
            </a:pPr>
            <a:r>
              <a:rPr lang="es-ES_tradnl" sz="2400" b="1">
                <a:solidFill>
                  <a:srgbClr val="CC0000"/>
                </a:solidFill>
              </a:rPr>
              <a:t>adrenérgica</a:t>
            </a:r>
          </a:p>
        </p:txBody>
      </p:sp>
      <p:sp>
        <p:nvSpPr>
          <p:cNvPr id="335876" name="Oval 4"/>
          <p:cNvSpPr>
            <a:spLocks noChangeArrowheads="1"/>
          </p:cNvSpPr>
          <p:nvPr/>
        </p:nvSpPr>
        <p:spPr bwMode="auto">
          <a:xfrm>
            <a:off x="5292725" y="404813"/>
            <a:ext cx="2160588" cy="13684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5877" name="Oval 5"/>
          <p:cNvSpPr>
            <a:spLocks noChangeArrowheads="1"/>
          </p:cNvSpPr>
          <p:nvPr/>
        </p:nvSpPr>
        <p:spPr bwMode="auto">
          <a:xfrm>
            <a:off x="3203575" y="404813"/>
            <a:ext cx="1727200" cy="936625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5879" name="Oval 7"/>
          <p:cNvSpPr>
            <a:spLocks noChangeArrowheads="1"/>
          </p:cNvSpPr>
          <p:nvPr/>
        </p:nvSpPr>
        <p:spPr bwMode="auto">
          <a:xfrm>
            <a:off x="4427538" y="4437063"/>
            <a:ext cx="1079500" cy="792162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5880" name="Oval 8"/>
          <p:cNvSpPr>
            <a:spLocks noChangeArrowheads="1"/>
          </p:cNvSpPr>
          <p:nvPr/>
        </p:nvSpPr>
        <p:spPr bwMode="auto">
          <a:xfrm>
            <a:off x="2843213" y="3141663"/>
            <a:ext cx="863600" cy="719137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5881" name="Oval 9"/>
          <p:cNvSpPr>
            <a:spLocks noChangeArrowheads="1"/>
          </p:cNvSpPr>
          <p:nvPr/>
        </p:nvSpPr>
        <p:spPr bwMode="auto">
          <a:xfrm>
            <a:off x="4859338" y="5734050"/>
            <a:ext cx="576262" cy="1123950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5882" name="Oval 10"/>
          <p:cNvSpPr>
            <a:spLocks noChangeArrowheads="1"/>
          </p:cNvSpPr>
          <p:nvPr/>
        </p:nvSpPr>
        <p:spPr bwMode="auto">
          <a:xfrm>
            <a:off x="5699125" y="5805488"/>
            <a:ext cx="720725" cy="863600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5883" name="Oval 11"/>
          <p:cNvSpPr>
            <a:spLocks noChangeArrowheads="1"/>
          </p:cNvSpPr>
          <p:nvPr/>
        </p:nvSpPr>
        <p:spPr bwMode="auto">
          <a:xfrm>
            <a:off x="7283450" y="3068638"/>
            <a:ext cx="720725" cy="7207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5884" name="Oval 12"/>
          <p:cNvSpPr>
            <a:spLocks noChangeArrowheads="1"/>
          </p:cNvSpPr>
          <p:nvPr/>
        </p:nvSpPr>
        <p:spPr bwMode="auto">
          <a:xfrm>
            <a:off x="6443663" y="5805488"/>
            <a:ext cx="719137" cy="7921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5885" name="Oval 13"/>
          <p:cNvSpPr>
            <a:spLocks noChangeArrowheads="1"/>
          </p:cNvSpPr>
          <p:nvPr/>
        </p:nvSpPr>
        <p:spPr bwMode="auto">
          <a:xfrm>
            <a:off x="4140200" y="5734050"/>
            <a:ext cx="719138" cy="1052513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5886" name="Text Box 14"/>
          <p:cNvSpPr txBox="1">
            <a:spLocks noChangeArrowheads="1"/>
          </p:cNvSpPr>
          <p:nvPr/>
        </p:nvSpPr>
        <p:spPr bwMode="auto">
          <a:xfrm>
            <a:off x="394492" y="1268413"/>
            <a:ext cx="133191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5888" name="Oval 16"/>
          <p:cNvSpPr>
            <a:spLocks noChangeArrowheads="1"/>
          </p:cNvSpPr>
          <p:nvPr/>
        </p:nvSpPr>
        <p:spPr bwMode="auto">
          <a:xfrm>
            <a:off x="4356100" y="6021388"/>
            <a:ext cx="287338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5889" name="Text Box 17"/>
          <p:cNvSpPr txBox="1">
            <a:spLocks noChangeArrowheads="1"/>
          </p:cNvSpPr>
          <p:nvPr/>
        </p:nvSpPr>
        <p:spPr bwMode="auto">
          <a:xfrm>
            <a:off x="4279900" y="5949950"/>
            <a:ext cx="4365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sp>
        <p:nvSpPr>
          <p:cNvPr id="335890" name="Oval 18"/>
          <p:cNvSpPr>
            <a:spLocks noChangeArrowheads="1"/>
          </p:cNvSpPr>
          <p:nvPr/>
        </p:nvSpPr>
        <p:spPr bwMode="auto">
          <a:xfrm>
            <a:off x="5003800" y="6021388"/>
            <a:ext cx="288925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5891" name="Text Box 19"/>
          <p:cNvSpPr txBox="1">
            <a:spLocks noChangeArrowheads="1"/>
          </p:cNvSpPr>
          <p:nvPr/>
        </p:nvSpPr>
        <p:spPr bwMode="auto">
          <a:xfrm>
            <a:off x="4927600" y="6021388"/>
            <a:ext cx="4365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335892" name="Oval 20"/>
          <p:cNvSpPr>
            <a:spLocks noChangeArrowheads="1"/>
          </p:cNvSpPr>
          <p:nvPr/>
        </p:nvSpPr>
        <p:spPr bwMode="auto">
          <a:xfrm>
            <a:off x="6011863" y="60928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5893" name="Text Box 21"/>
          <p:cNvSpPr txBox="1">
            <a:spLocks noChangeArrowheads="1"/>
          </p:cNvSpPr>
          <p:nvPr/>
        </p:nvSpPr>
        <p:spPr bwMode="auto">
          <a:xfrm>
            <a:off x="5940425" y="6021388"/>
            <a:ext cx="419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sp>
        <p:nvSpPr>
          <p:cNvPr id="335894" name="Oval 22"/>
          <p:cNvSpPr>
            <a:spLocks noChangeArrowheads="1"/>
          </p:cNvSpPr>
          <p:nvPr/>
        </p:nvSpPr>
        <p:spPr bwMode="auto">
          <a:xfrm>
            <a:off x="6588125" y="6092825"/>
            <a:ext cx="3603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5895" name="Text Box 23"/>
          <p:cNvSpPr txBox="1">
            <a:spLocks noChangeArrowheads="1"/>
          </p:cNvSpPr>
          <p:nvPr/>
        </p:nvSpPr>
        <p:spPr bwMode="auto">
          <a:xfrm>
            <a:off x="6529388" y="6021388"/>
            <a:ext cx="419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</a:t>
            </a: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335896" name="Rectangle 24"/>
          <p:cNvSpPr>
            <a:spLocks noChangeArrowheads="1"/>
          </p:cNvSpPr>
          <p:nvPr/>
        </p:nvSpPr>
        <p:spPr bwMode="auto">
          <a:xfrm>
            <a:off x="3708400" y="692150"/>
            <a:ext cx="7191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5897" name="Text Box 25"/>
          <p:cNvSpPr txBox="1">
            <a:spLocks noChangeArrowheads="1"/>
          </p:cNvSpPr>
          <p:nvPr/>
        </p:nvSpPr>
        <p:spPr bwMode="auto">
          <a:xfrm>
            <a:off x="3214688" y="596900"/>
            <a:ext cx="16875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Varicosidades</a:t>
            </a:r>
          </a:p>
        </p:txBody>
      </p:sp>
      <p:sp>
        <p:nvSpPr>
          <p:cNvPr id="335898" name="Rectangle 26"/>
          <p:cNvSpPr>
            <a:spLocks noChangeArrowheads="1"/>
          </p:cNvSpPr>
          <p:nvPr/>
        </p:nvSpPr>
        <p:spPr bwMode="auto">
          <a:xfrm>
            <a:off x="5795963" y="692150"/>
            <a:ext cx="504825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5899" name="Text Box 27"/>
          <p:cNvSpPr txBox="1">
            <a:spLocks noChangeArrowheads="1"/>
          </p:cNvSpPr>
          <p:nvPr/>
        </p:nvSpPr>
        <p:spPr bwMode="auto">
          <a:xfrm>
            <a:off x="5316538" y="700088"/>
            <a:ext cx="10556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Médula </a:t>
            </a:r>
          </a:p>
          <a:p>
            <a:pPr algn="l">
              <a:defRPr/>
            </a:pP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adrenal</a:t>
            </a:r>
          </a:p>
        </p:txBody>
      </p:sp>
      <p:sp>
        <p:nvSpPr>
          <p:cNvPr id="335900" name="Rectangle 28"/>
          <p:cNvSpPr>
            <a:spLocks noChangeArrowheads="1"/>
          </p:cNvSpPr>
          <p:nvPr/>
        </p:nvSpPr>
        <p:spPr bwMode="auto">
          <a:xfrm>
            <a:off x="7019925" y="1700213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5901" name="Text Box 29"/>
          <p:cNvSpPr txBox="1">
            <a:spLocks noChangeArrowheads="1"/>
          </p:cNvSpPr>
          <p:nvPr/>
        </p:nvSpPr>
        <p:spPr bwMode="auto">
          <a:xfrm>
            <a:off x="1835150" y="4797425"/>
            <a:ext cx="82232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sangre</a:t>
            </a:r>
          </a:p>
        </p:txBody>
      </p:sp>
      <p:sp>
        <p:nvSpPr>
          <p:cNvPr id="335902" name="Oval 30"/>
          <p:cNvSpPr>
            <a:spLocks noChangeArrowheads="1"/>
          </p:cNvSpPr>
          <p:nvPr/>
        </p:nvSpPr>
        <p:spPr bwMode="auto">
          <a:xfrm>
            <a:off x="2627313" y="5373688"/>
            <a:ext cx="50482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5903" name="Oval 31"/>
          <p:cNvSpPr>
            <a:spLocks noChangeArrowheads="1"/>
          </p:cNvSpPr>
          <p:nvPr/>
        </p:nvSpPr>
        <p:spPr bwMode="auto">
          <a:xfrm>
            <a:off x="7092950" y="5661025"/>
            <a:ext cx="1008063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5904" name="Text Box 32"/>
          <p:cNvSpPr txBox="1">
            <a:spLocks noChangeArrowheads="1"/>
          </p:cNvSpPr>
          <p:nvPr/>
        </p:nvSpPr>
        <p:spPr bwMode="auto">
          <a:xfrm>
            <a:off x="7235825" y="5661025"/>
            <a:ext cx="141287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BLANCOS</a:t>
            </a:r>
          </a:p>
        </p:txBody>
      </p:sp>
      <p:sp>
        <p:nvSpPr>
          <p:cNvPr id="335905" name="Oval 33"/>
          <p:cNvSpPr>
            <a:spLocks noChangeArrowheads="1"/>
          </p:cNvSpPr>
          <p:nvPr/>
        </p:nvSpPr>
        <p:spPr bwMode="auto">
          <a:xfrm>
            <a:off x="5435600" y="1773238"/>
            <a:ext cx="719138" cy="7921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5907" name="Rectangle 35"/>
          <p:cNvSpPr>
            <a:spLocks noChangeArrowheads="1"/>
          </p:cNvSpPr>
          <p:nvPr/>
        </p:nvSpPr>
        <p:spPr bwMode="auto">
          <a:xfrm>
            <a:off x="1748404" y="1340531"/>
            <a:ext cx="6913563" cy="55165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5908" name="Rectangle 36"/>
          <p:cNvSpPr>
            <a:spLocks noChangeArrowheads="1"/>
          </p:cNvSpPr>
          <p:nvPr/>
        </p:nvSpPr>
        <p:spPr bwMode="auto">
          <a:xfrm>
            <a:off x="5148263" y="0"/>
            <a:ext cx="2736850" cy="14843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5906" name="Text Box 34"/>
          <p:cNvSpPr txBox="1">
            <a:spLocks noChangeArrowheads="1"/>
          </p:cNvSpPr>
          <p:nvPr/>
        </p:nvSpPr>
        <p:spPr bwMode="auto">
          <a:xfrm>
            <a:off x="33014" y="6530588"/>
            <a:ext cx="2090714" cy="25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0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0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2014</a:t>
            </a: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876" grpId="0" animBg="1"/>
      <p:bldP spid="335877" grpId="0" animBg="1"/>
      <p:bldP spid="335879" grpId="0" animBg="1"/>
      <p:bldP spid="335880" grpId="0" animBg="1"/>
      <p:bldP spid="335881" grpId="0" animBg="1"/>
      <p:bldP spid="335882" grpId="0" animBg="1"/>
      <p:bldP spid="335883" grpId="0" animBg="1"/>
      <p:bldP spid="335884" grpId="0" animBg="1"/>
      <p:bldP spid="335885" grpId="0" animBg="1"/>
      <p:bldP spid="335889" grpId="0"/>
      <p:bldP spid="335891" grpId="0"/>
      <p:bldP spid="335893" grpId="0"/>
      <p:bldP spid="335895" grpId="0"/>
      <p:bldP spid="335897" grpId="0"/>
      <p:bldP spid="335899" grpId="0"/>
      <p:bldP spid="335901" grpId="0" animBg="1"/>
      <p:bldP spid="335904" grpId="0" animBg="1"/>
      <p:bldP spid="335905" grpId="0" animBg="1"/>
      <p:bldP spid="335907" grpId="0" animBg="1"/>
      <p:bldP spid="335908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NT9 PH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96925"/>
            <a:ext cx="8532813" cy="526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6899" name="Rectangle 3"/>
          <p:cNvSpPr>
            <a:spLocks noChangeArrowheads="1"/>
          </p:cNvSpPr>
          <p:nvPr/>
        </p:nvSpPr>
        <p:spPr bwMode="auto">
          <a:xfrm>
            <a:off x="3492500" y="1844675"/>
            <a:ext cx="1439863" cy="2159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6900" name="Text Box 4"/>
          <p:cNvSpPr txBox="1">
            <a:spLocks noChangeArrowheads="1"/>
          </p:cNvSpPr>
          <p:nvPr/>
        </p:nvSpPr>
        <p:spPr bwMode="auto">
          <a:xfrm>
            <a:off x="2928938" y="1700213"/>
            <a:ext cx="1643062" cy="366712"/>
          </a:xfrm>
          <a:prstGeom prst="rect">
            <a:avLst/>
          </a:prstGeom>
          <a:solidFill>
            <a:srgbClr val="FED2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Fosfolipasa C</a:t>
            </a:r>
          </a:p>
        </p:txBody>
      </p:sp>
      <p:sp>
        <p:nvSpPr>
          <p:cNvPr id="336901" name="Text Box 5"/>
          <p:cNvSpPr txBox="1">
            <a:spLocks noChangeArrowheads="1"/>
          </p:cNvSpPr>
          <p:nvPr/>
        </p:nvSpPr>
        <p:spPr bwMode="auto">
          <a:xfrm>
            <a:off x="1908175" y="1557338"/>
            <a:ext cx="622300" cy="457200"/>
          </a:xfrm>
          <a:prstGeom prst="rect">
            <a:avLst/>
          </a:prstGeom>
          <a:solidFill>
            <a:srgbClr val="FFCDE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</a:t>
            </a:r>
          </a:p>
        </p:txBody>
      </p:sp>
      <p:sp>
        <p:nvSpPr>
          <p:cNvPr id="336902" name="Text Box 6"/>
          <p:cNvSpPr txBox="1">
            <a:spLocks noChangeArrowheads="1"/>
          </p:cNvSpPr>
          <p:nvPr/>
        </p:nvSpPr>
        <p:spPr bwMode="auto">
          <a:xfrm>
            <a:off x="1619250" y="2252663"/>
            <a:ext cx="458788" cy="396875"/>
          </a:xfrm>
          <a:prstGeom prst="rect">
            <a:avLst/>
          </a:prstGeom>
          <a:solidFill>
            <a:srgbClr val="FED2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a</a:t>
            </a: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336903" name="Rectangle 7"/>
          <p:cNvSpPr>
            <a:spLocks noChangeArrowheads="1"/>
          </p:cNvSpPr>
          <p:nvPr/>
        </p:nvSpPr>
        <p:spPr bwMode="auto">
          <a:xfrm>
            <a:off x="5076825" y="3429000"/>
            <a:ext cx="431800" cy="287338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95240" name="Text Box 8"/>
          <p:cNvSpPr txBox="1">
            <a:spLocks noChangeArrowheads="1"/>
          </p:cNvSpPr>
          <p:nvPr/>
        </p:nvSpPr>
        <p:spPr bwMode="auto">
          <a:xfrm>
            <a:off x="5003800" y="3429000"/>
            <a:ext cx="571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800" b="1">
                <a:effectLst/>
              </a:rPr>
              <a:t>IP3</a:t>
            </a:r>
          </a:p>
        </p:txBody>
      </p:sp>
      <p:sp>
        <p:nvSpPr>
          <p:cNvPr id="336905" name="Oval 9"/>
          <p:cNvSpPr>
            <a:spLocks noChangeArrowheads="1"/>
          </p:cNvSpPr>
          <p:nvPr/>
        </p:nvSpPr>
        <p:spPr bwMode="auto">
          <a:xfrm>
            <a:off x="4643438" y="3141663"/>
            <a:ext cx="1079500" cy="8636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6906" name="Oval 10"/>
          <p:cNvSpPr>
            <a:spLocks noChangeArrowheads="1"/>
          </p:cNvSpPr>
          <p:nvPr/>
        </p:nvSpPr>
        <p:spPr bwMode="auto">
          <a:xfrm>
            <a:off x="4356100" y="4149725"/>
            <a:ext cx="1727200" cy="100806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6907" name="Rectangle 11"/>
          <p:cNvSpPr>
            <a:spLocks noChangeArrowheads="1"/>
          </p:cNvSpPr>
          <p:nvPr/>
        </p:nvSpPr>
        <p:spPr bwMode="auto">
          <a:xfrm>
            <a:off x="1116013" y="4868863"/>
            <a:ext cx="2879725" cy="93662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6908" name="Text Box 12"/>
          <p:cNvSpPr txBox="1">
            <a:spLocks noChangeArrowheads="1"/>
          </p:cNvSpPr>
          <p:nvPr/>
        </p:nvSpPr>
        <p:spPr bwMode="auto">
          <a:xfrm>
            <a:off x="611188" y="5157788"/>
            <a:ext cx="3775075" cy="1106487"/>
          </a:xfrm>
          <a:prstGeom prst="rect">
            <a:avLst/>
          </a:prstGeom>
          <a:solidFill>
            <a:srgbClr val="FDCBE8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Aumenta Ca</a:t>
            </a:r>
            <a:r>
              <a:rPr lang="en-US" sz="180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  <a:r>
              <a:rPr lang="es-ES_tradnl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intracelular</a:t>
            </a:r>
          </a:p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Aumenta contracción músculo liso</a:t>
            </a:r>
            <a:endParaRPr lang="es-ES_tradnl" sz="1800" baseline="30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Vasoconstricción</a:t>
            </a:r>
          </a:p>
        </p:txBody>
      </p:sp>
      <p:sp>
        <p:nvSpPr>
          <p:cNvPr id="336909" name="Rectangle 13"/>
          <p:cNvSpPr>
            <a:spLocks noChangeArrowheads="1"/>
          </p:cNvSpPr>
          <p:nvPr/>
        </p:nvSpPr>
        <p:spPr bwMode="auto">
          <a:xfrm>
            <a:off x="6948488" y="1484313"/>
            <a:ext cx="1800225" cy="792162"/>
          </a:xfrm>
          <a:prstGeom prst="rect">
            <a:avLst/>
          </a:prstGeom>
          <a:solidFill>
            <a:srgbClr val="DAD2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6910" name="Text Box 14"/>
          <p:cNvSpPr txBox="1">
            <a:spLocks noChangeArrowheads="1"/>
          </p:cNvSpPr>
          <p:nvPr/>
        </p:nvSpPr>
        <p:spPr bwMode="auto">
          <a:xfrm>
            <a:off x="6524625" y="476250"/>
            <a:ext cx="1958975" cy="850900"/>
          </a:xfrm>
          <a:prstGeom prst="rect">
            <a:avLst/>
          </a:prstGeom>
          <a:solidFill>
            <a:srgbClr val="F2E6A0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</a:t>
            </a:r>
          </a:p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Vascular</a:t>
            </a:r>
          </a:p>
        </p:txBody>
      </p:sp>
      <p:sp>
        <p:nvSpPr>
          <p:cNvPr id="336911" name="Text Box 15"/>
          <p:cNvSpPr txBox="1">
            <a:spLocks noChangeArrowheads="1"/>
          </p:cNvSpPr>
          <p:nvPr/>
        </p:nvSpPr>
        <p:spPr bwMode="auto">
          <a:xfrm>
            <a:off x="2268538" y="1889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36912" name="Rectangle 16"/>
          <p:cNvSpPr>
            <a:spLocks noChangeArrowheads="1"/>
          </p:cNvSpPr>
          <p:nvPr/>
        </p:nvSpPr>
        <p:spPr bwMode="auto">
          <a:xfrm>
            <a:off x="7524750" y="3357563"/>
            <a:ext cx="935038" cy="360362"/>
          </a:xfrm>
          <a:prstGeom prst="rect">
            <a:avLst/>
          </a:prstGeom>
          <a:solidFill>
            <a:srgbClr val="DAD2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6913" name="Text Box 17"/>
          <p:cNvSpPr txBox="1">
            <a:spLocks noChangeArrowheads="1"/>
          </p:cNvSpPr>
          <p:nvPr/>
        </p:nvSpPr>
        <p:spPr bwMode="auto">
          <a:xfrm>
            <a:off x="2581275" y="1889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36915" name="Rectangle 19"/>
          <p:cNvSpPr>
            <a:spLocks noChangeArrowheads="1"/>
          </p:cNvSpPr>
          <p:nvPr/>
        </p:nvSpPr>
        <p:spPr bwMode="auto">
          <a:xfrm>
            <a:off x="5364163" y="4437063"/>
            <a:ext cx="431800" cy="144462"/>
          </a:xfrm>
          <a:prstGeom prst="rect">
            <a:avLst/>
          </a:prstGeom>
          <a:solidFill>
            <a:srgbClr val="D5D5D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6916" name="Text Box 20"/>
          <p:cNvSpPr txBox="1">
            <a:spLocks noChangeArrowheads="1"/>
          </p:cNvSpPr>
          <p:nvPr/>
        </p:nvSpPr>
        <p:spPr bwMode="auto">
          <a:xfrm>
            <a:off x="5076825" y="4365625"/>
            <a:ext cx="682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n-US" sz="20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</p:txBody>
      </p:sp>
      <p:sp>
        <p:nvSpPr>
          <p:cNvPr id="336917" name="Text Box 21"/>
          <p:cNvSpPr txBox="1">
            <a:spLocks noChangeArrowheads="1"/>
          </p:cNvSpPr>
          <p:nvPr/>
        </p:nvSpPr>
        <p:spPr bwMode="auto">
          <a:xfrm>
            <a:off x="7133500" y="5807328"/>
            <a:ext cx="1430200" cy="523220"/>
          </a:xfrm>
          <a:prstGeom prst="rect">
            <a:avLst/>
          </a:prstGeom>
          <a:solidFill>
            <a:srgbClr val="FCEEF6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Fenilefrina (</a:t>
            </a:r>
            <a:r>
              <a:rPr lang="es-ES_tradnl" sz="1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  <a:p>
            <a:pPr algn="l">
              <a:defRPr/>
            </a:pPr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Prazosin (</a:t>
            </a:r>
            <a:r>
              <a:rPr lang="es-ES_tradnl" sz="1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es-ES_tradnl" sz="1400" b="1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</p:txBody>
      </p:sp>
      <p:sp>
        <p:nvSpPr>
          <p:cNvPr id="336918" name="Text Box 22"/>
          <p:cNvSpPr txBox="1">
            <a:spLocks noChangeArrowheads="1"/>
          </p:cNvSpPr>
          <p:nvPr/>
        </p:nvSpPr>
        <p:spPr bwMode="auto">
          <a:xfrm>
            <a:off x="323850" y="1225550"/>
            <a:ext cx="1003300" cy="547688"/>
          </a:xfrm>
          <a:prstGeom prst="rect">
            <a:avLst/>
          </a:prstGeom>
          <a:solidFill>
            <a:srgbClr val="FED2EB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R. </a:t>
            </a: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a</a:t>
            </a:r>
            <a:r>
              <a:rPr lang="es-ES_tradnl" sz="2800" b="1" baseline="-250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336919" name="Text Box 23"/>
          <p:cNvSpPr txBox="1">
            <a:spLocks noChangeArrowheads="1"/>
          </p:cNvSpPr>
          <p:nvPr/>
        </p:nvSpPr>
        <p:spPr bwMode="auto">
          <a:xfrm>
            <a:off x="250825" y="404813"/>
            <a:ext cx="1587500" cy="669925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</a:t>
            </a: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adrenérgicos</a:t>
            </a:r>
          </a:p>
        </p:txBody>
      </p:sp>
      <p:sp>
        <p:nvSpPr>
          <p:cNvPr id="336920" name="Oval 24"/>
          <p:cNvSpPr>
            <a:spLocks noChangeArrowheads="1"/>
          </p:cNvSpPr>
          <p:nvPr/>
        </p:nvSpPr>
        <p:spPr bwMode="auto">
          <a:xfrm>
            <a:off x="2555875" y="2492375"/>
            <a:ext cx="1008063" cy="649288"/>
          </a:xfrm>
          <a:prstGeom prst="ellipse">
            <a:avLst/>
          </a:prstGeom>
          <a:noFill/>
          <a:ln w="38100">
            <a:solidFill>
              <a:srgbClr val="C00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36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36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6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6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36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5" dur="2000" fill="hold"/>
                                        <p:tgtEl>
                                          <p:spTgt spid="3369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3369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3369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3369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900" grpId="0" animBg="1"/>
      <p:bldP spid="336902" grpId="0" animBg="1"/>
      <p:bldP spid="336905" grpId="0" animBg="1"/>
      <p:bldP spid="336906" grpId="0" animBg="1"/>
      <p:bldP spid="336906" grpId="1" animBg="1"/>
      <p:bldP spid="336908" grpId="0" animBg="1"/>
      <p:bldP spid="336910" grpId="0" animBg="1"/>
      <p:bldP spid="336917" grpId="0" animBg="1"/>
      <p:bldP spid="336920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3" descr="S23203-002-f006"/>
          <p:cNvPicPr>
            <a:picLocks noChangeAspect="1" noChangeArrowheads="1"/>
          </p:cNvPicPr>
          <p:nvPr/>
        </p:nvPicPr>
        <p:blipFill>
          <a:blip r:embed="rId2">
            <a:lum bright="-36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7" t="4025" r="9045" b="65823"/>
          <a:stretch>
            <a:fillRect/>
          </a:stretch>
        </p:blipFill>
        <p:spPr bwMode="auto">
          <a:xfrm>
            <a:off x="1187450" y="2571750"/>
            <a:ext cx="7129463" cy="3405188"/>
          </a:xfrm>
          <a:prstGeom prst="rect">
            <a:avLst/>
          </a:prstGeom>
          <a:noFill/>
          <a:ln w="9525">
            <a:solidFill>
              <a:srgbClr val="291D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24" name="Rectangle 4"/>
          <p:cNvSpPr>
            <a:spLocks noChangeArrowheads="1"/>
          </p:cNvSpPr>
          <p:nvPr/>
        </p:nvSpPr>
        <p:spPr bwMode="auto">
          <a:xfrm>
            <a:off x="3470275" y="2579688"/>
            <a:ext cx="1390650" cy="568325"/>
          </a:xfrm>
          <a:prstGeom prst="rect">
            <a:avLst/>
          </a:prstGeom>
          <a:solidFill>
            <a:srgbClr val="A7A1B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7925" name="Rectangle 5"/>
          <p:cNvSpPr>
            <a:spLocks noChangeArrowheads="1"/>
          </p:cNvSpPr>
          <p:nvPr/>
        </p:nvSpPr>
        <p:spPr bwMode="auto">
          <a:xfrm>
            <a:off x="1187450" y="2832100"/>
            <a:ext cx="525463" cy="425450"/>
          </a:xfrm>
          <a:prstGeom prst="rect">
            <a:avLst/>
          </a:prstGeom>
          <a:solidFill>
            <a:srgbClr val="D6C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7926" name="Text Box 6"/>
          <p:cNvSpPr txBox="1">
            <a:spLocks noChangeArrowheads="1"/>
          </p:cNvSpPr>
          <p:nvPr/>
        </p:nvSpPr>
        <p:spPr bwMode="auto">
          <a:xfrm>
            <a:off x="1042988" y="2852738"/>
            <a:ext cx="720725" cy="528637"/>
          </a:xfrm>
          <a:prstGeom prst="rect">
            <a:avLst/>
          </a:prstGeom>
          <a:solidFill>
            <a:srgbClr val="F9C7E1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NE</a:t>
            </a:r>
          </a:p>
        </p:txBody>
      </p:sp>
      <p:sp>
        <p:nvSpPr>
          <p:cNvPr id="337927" name="Text Box 7"/>
          <p:cNvSpPr txBox="1">
            <a:spLocks noChangeArrowheads="1"/>
          </p:cNvSpPr>
          <p:nvPr/>
        </p:nvSpPr>
        <p:spPr bwMode="auto">
          <a:xfrm>
            <a:off x="1331913" y="4700588"/>
            <a:ext cx="1374775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Inactivo</a:t>
            </a:r>
          </a:p>
        </p:txBody>
      </p:sp>
      <p:sp>
        <p:nvSpPr>
          <p:cNvPr id="337928" name="Text Box 8"/>
          <p:cNvSpPr txBox="1">
            <a:spLocks noChangeArrowheads="1"/>
          </p:cNvSpPr>
          <p:nvPr/>
        </p:nvSpPr>
        <p:spPr bwMode="auto">
          <a:xfrm>
            <a:off x="3059113" y="2565400"/>
            <a:ext cx="414972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Sistema Fosfolipasa C (PLC)</a:t>
            </a:r>
          </a:p>
        </p:txBody>
      </p:sp>
      <p:sp>
        <p:nvSpPr>
          <p:cNvPr id="337929" name="Text Box 9"/>
          <p:cNvSpPr txBox="1">
            <a:spLocks noChangeArrowheads="1"/>
          </p:cNvSpPr>
          <p:nvPr/>
        </p:nvSpPr>
        <p:spPr bwMode="auto">
          <a:xfrm>
            <a:off x="1206500" y="1492250"/>
            <a:ext cx="2058988" cy="669925"/>
          </a:xfrm>
          <a:prstGeom prst="rect">
            <a:avLst/>
          </a:prstGeom>
          <a:solidFill>
            <a:srgbClr val="FED6ED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Receptores</a:t>
            </a:r>
          </a:p>
          <a:p>
            <a:pPr algn="l">
              <a:defRPr/>
            </a:pPr>
            <a:r>
              <a:rPr lang="es-ES_tradnl" sz="1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ADRENÉRGICOS</a:t>
            </a:r>
          </a:p>
        </p:txBody>
      </p:sp>
      <p:sp>
        <p:nvSpPr>
          <p:cNvPr id="337930" name="Text Box 10"/>
          <p:cNvSpPr txBox="1">
            <a:spLocks noChangeArrowheads="1"/>
          </p:cNvSpPr>
          <p:nvPr/>
        </p:nvSpPr>
        <p:spPr bwMode="auto">
          <a:xfrm>
            <a:off x="3367088" y="1563688"/>
            <a:ext cx="1143000" cy="466725"/>
          </a:xfrm>
          <a:prstGeom prst="rect">
            <a:avLst/>
          </a:prstGeom>
          <a:solidFill>
            <a:srgbClr val="F9C7E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Alfa 1</a:t>
            </a:r>
          </a:p>
        </p:txBody>
      </p:sp>
      <p:sp>
        <p:nvSpPr>
          <p:cNvPr id="337931" name="Text Box 11"/>
          <p:cNvSpPr txBox="1">
            <a:spLocks noChangeArrowheads="1"/>
          </p:cNvSpPr>
          <p:nvPr/>
        </p:nvSpPr>
        <p:spPr bwMode="auto">
          <a:xfrm>
            <a:off x="684213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37932" name="Rectangle 12"/>
          <p:cNvSpPr>
            <a:spLocks noChangeArrowheads="1"/>
          </p:cNvSpPr>
          <p:nvPr/>
        </p:nvSpPr>
        <p:spPr bwMode="auto">
          <a:xfrm>
            <a:off x="6516688" y="3716338"/>
            <a:ext cx="1295400" cy="649287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7933" name="Text Box 13"/>
          <p:cNvSpPr txBox="1">
            <a:spLocks noChangeArrowheads="1"/>
          </p:cNvSpPr>
          <p:nvPr/>
        </p:nvSpPr>
        <p:spPr bwMode="auto">
          <a:xfrm>
            <a:off x="6835775" y="3848100"/>
            <a:ext cx="703263" cy="457200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PLC</a:t>
            </a:r>
          </a:p>
        </p:txBody>
      </p:sp>
      <p:sp>
        <p:nvSpPr>
          <p:cNvPr id="337934" name="Rectangle 14"/>
          <p:cNvSpPr>
            <a:spLocks noChangeArrowheads="1"/>
          </p:cNvSpPr>
          <p:nvPr/>
        </p:nvSpPr>
        <p:spPr bwMode="auto">
          <a:xfrm>
            <a:off x="3924300" y="3716338"/>
            <a:ext cx="1223963" cy="792162"/>
          </a:xfrm>
          <a:prstGeom prst="rect">
            <a:avLst/>
          </a:prstGeom>
          <a:solidFill>
            <a:srgbClr val="CFCC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7935" name="Text Box 15"/>
          <p:cNvSpPr txBox="1">
            <a:spLocks noChangeArrowheads="1"/>
          </p:cNvSpPr>
          <p:nvPr/>
        </p:nvSpPr>
        <p:spPr bwMode="auto">
          <a:xfrm>
            <a:off x="3938588" y="3740150"/>
            <a:ext cx="1290637" cy="823913"/>
          </a:xfrm>
          <a:prstGeom prst="rect">
            <a:avLst/>
          </a:prstGeom>
          <a:solidFill>
            <a:srgbClr val="EBC3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endParaRPr lang="es-ES_tradnl" sz="18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Proteína G</a:t>
            </a:r>
          </a:p>
          <a:p>
            <a:pPr algn="l">
              <a:defRPr/>
            </a:pPr>
            <a:endParaRPr lang="es-ES_tradnl" sz="12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5661141" y="404664"/>
            <a:ext cx="287129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542925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800" dirty="0" smtClean="0">
                <a:solidFill>
                  <a:srgbClr val="005250"/>
                </a:solidFill>
                <a:latin typeface="Comic Sans MS" pitchFamily="66" charset="0"/>
              </a:rPr>
              <a:t>Mecanismos señalización </a:t>
            </a:r>
          </a:p>
          <a:p>
            <a:pPr algn="ctr">
              <a:defRPr/>
            </a:pPr>
            <a:r>
              <a:rPr lang="es-ES_tradnl" sz="1800" dirty="0" smtClean="0">
                <a:solidFill>
                  <a:srgbClr val="005250"/>
                </a:solidFill>
                <a:latin typeface="Comic Sans MS" pitchFamily="66" charset="0"/>
              </a:rPr>
              <a:t>intracelulares </a:t>
            </a:r>
            <a:endParaRPr lang="es-ES_tradnl" sz="1800" baseline="30000" dirty="0" smtClean="0">
              <a:solidFill>
                <a:srgbClr val="0052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S23203-002-f006"/>
          <p:cNvPicPr>
            <a:picLocks noChangeAspect="1" noChangeArrowheads="1"/>
          </p:cNvPicPr>
          <p:nvPr/>
        </p:nvPicPr>
        <p:blipFill>
          <a:blip r:embed="rId2">
            <a:lum bright="-36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45" t="34177"/>
          <a:stretch>
            <a:fillRect/>
          </a:stretch>
        </p:blipFill>
        <p:spPr bwMode="auto">
          <a:xfrm>
            <a:off x="809625" y="1557338"/>
            <a:ext cx="7667625" cy="5105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8947" name="Text Box 3"/>
          <p:cNvSpPr txBox="1">
            <a:spLocks noChangeArrowheads="1"/>
          </p:cNvSpPr>
          <p:nvPr/>
        </p:nvSpPr>
        <p:spPr bwMode="auto">
          <a:xfrm>
            <a:off x="971550" y="2833688"/>
            <a:ext cx="1438275" cy="60801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Activo</a:t>
            </a:r>
          </a:p>
        </p:txBody>
      </p:sp>
      <p:sp>
        <p:nvSpPr>
          <p:cNvPr id="338948" name="Text Box 4"/>
          <p:cNvSpPr txBox="1">
            <a:spLocks noChangeArrowheads="1"/>
          </p:cNvSpPr>
          <p:nvPr/>
        </p:nvSpPr>
        <p:spPr bwMode="auto">
          <a:xfrm>
            <a:off x="5580063" y="1412875"/>
            <a:ext cx="1960562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Sistema PLC</a:t>
            </a:r>
          </a:p>
        </p:txBody>
      </p:sp>
      <p:sp>
        <p:nvSpPr>
          <p:cNvPr id="338949" name="Text Box 5"/>
          <p:cNvSpPr txBox="1">
            <a:spLocks noChangeArrowheads="1"/>
          </p:cNvSpPr>
          <p:nvPr/>
        </p:nvSpPr>
        <p:spPr bwMode="auto">
          <a:xfrm>
            <a:off x="773113" y="833438"/>
            <a:ext cx="2058987" cy="669925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solidFill>
                  <a:srgbClr val="CC0000"/>
                </a:solidFill>
              </a:rPr>
              <a:t>Receptores</a:t>
            </a:r>
          </a:p>
          <a:p>
            <a:pPr algn="l">
              <a:defRPr/>
            </a:pPr>
            <a:r>
              <a:rPr lang="es-ES_tradnl" sz="1800">
                <a:solidFill>
                  <a:srgbClr val="CC0000"/>
                </a:solidFill>
              </a:rPr>
              <a:t>ADRENÉRGICOS</a:t>
            </a:r>
          </a:p>
        </p:txBody>
      </p:sp>
      <p:sp>
        <p:nvSpPr>
          <p:cNvPr id="338950" name="Text Box 6"/>
          <p:cNvSpPr txBox="1">
            <a:spLocks noChangeArrowheads="1"/>
          </p:cNvSpPr>
          <p:nvPr/>
        </p:nvSpPr>
        <p:spPr bwMode="auto">
          <a:xfrm>
            <a:off x="2933700" y="930275"/>
            <a:ext cx="1143000" cy="466725"/>
          </a:xfrm>
          <a:prstGeom prst="rect">
            <a:avLst/>
          </a:prstGeom>
          <a:solidFill>
            <a:srgbClr val="F9C7E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Alfa 1</a:t>
            </a:r>
          </a:p>
        </p:txBody>
      </p:sp>
      <p:sp>
        <p:nvSpPr>
          <p:cNvPr id="338951" name="Text Box 7"/>
          <p:cNvSpPr txBox="1">
            <a:spLocks noChangeArrowheads="1"/>
          </p:cNvSpPr>
          <p:nvPr/>
        </p:nvSpPr>
        <p:spPr bwMode="auto">
          <a:xfrm>
            <a:off x="698500" y="1557338"/>
            <a:ext cx="704850" cy="528637"/>
          </a:xfrm>
          <a:prstGeom prst="rect">
            <a:avLst/>
          </a:prstGeom>
          <a:solidFill>
            <a:srgbClr val="F9C7E1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NE</a:t>
            </a:r>
          </a:p>
        </p:txBody>
      </p:sp>
      <p:sp>
        <p:nvSpPr>
          <p:cNvPr id="338952" name="Text Box 8"/>
          <p:cNvSpPr txBox="1">
            <a:spLocks noChangeArrowheads="1"/>
          </p:cNvSpPr>
          <p:nvPr/>
        </p:nvSpPr>
        <p:spPr bwMode="auto">
          <a:xfrm>
            <a:off x="323850" y="3333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38953" name="Text Box 9"/>
          <p:cNvSpPr txBox="1">
            <a:spLocks noChangeArrowheads="1"/>
          </p:cNvSpPr>
          <p:nvPr/>
        </p:nvSpPr>
        <p:spPr bwMode="auto">
          <a:xfrm>
            <a:off x="684213" y="3333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38954" name="Rectangle 10"/>
          <p:cNvSpPr>
            <a:spLocks noChangeArrowheads="1"/>
          </p:cNvSpPr>
          <p:nvPr/>
        </p:nvSpPr>
        <p:spPr bwMode="auto">
          <a:xfrm>
            <a:off x="4932363" y="5661025"/>
            <a:ext cx="1727200" cy="504825"/>
          </a:xfrm>
          <a:prstGeom prst="rect">
            <a:avLst/>
          </a:prstGeom>
          <a:solidFill>
            <a:srgbClr val="9CAE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8955" name="Text Box 11"/>
          <p:cNvSpPr txBox="1">
            <a:spLocks noChangeArrowheads="1"/>
          </p:cNvSpPr>
          <p:nvPr/>
        </p:nvSpPr>
        <p:spPr bwMode="auto">
          <a:xfrm>
            <a:off x="4932363" y="5648325"/>
            <a:ext cx="1876425" cy="588963"/>
          </a:xfrm>
          <a:prstGeom prst="rect">
            <a:avLst/>
          </a:prstGeom>
          <a:solidFill>
            <a:srgbClr val="FED2EB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Acciones</a:t>
            </a:r>
          </a:p>
        </p:txBody>
      </p:sp>
      <p:sp>
        <p:nvSpPr>
          <p:cNvPr id="338956" name="Rectangle 12"/>
          <p:cNvSpPr>
            <a:spLocks noChangeArrowheads="1"/>
          </p:cNvSpPr>
          <p:nvPr/>
        </p:nvSpPr>
        <p:spPr bwMode="auto">
          <a:xfrm>
            <a:off x="3563938" y="2276475"/>
            <a:ext cx="863600" cy="288925"/>
          </a:xfrm>
          <a:prstGeom prst="rect">
            <a:avLst/>
          </a:prstGeom>
          <a:solidFill>
            <a:srgbClr val="FEE6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8957" name="Text Box 13"/>
          <p:cNvSpPr txBox="1">
            <a:spLocks noChangeArrowheads="1"/>
          </p:cNvSpPr>
          <p:nvPr/>
        </p:nvSpPr>
        <p:spPr bwMode="auto">
          <a:xfrm>
            <a:off x="3506788" y="2133600"/>
            <a:ext cx="1209675" cy="581025"/>
          </a:xfrm>
          <a:prstGeom prst="rect">
            <a:avLst/>
          </a:prstGeom>
          <a:solidFill>
            <a:srgbClr val="EBC3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Proteína G</a:t>
            </a:r>
          </a:p>
          <a:p>
            <a:pPr algn="l">
              <a:defRPr/>
            </a:pPr>
            <a:endParaRPr lang="es-ES_tradnl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38958" name="Rectangle 14"/>
          <p:cNvSpPr>
            <a:spLocks noChangeArrowheads="1"/>
          </p:cNvSpPr>
          <p:nvPr/>
        </p:nvSpPr>
        <p:spPr bwMode="auto">
          <a:xfrm>
            <a:off x="5867400" y="2133600"/>
            <a:ext cx="1225550" cy="431800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8959" name="Text Box 15"/>
          <p:cNvSpPr txBox="1">
            <a:spLocks noChangeArrowheads="1"/>
          </p:cNvSpPr>
          <p:nvPr/>
        </p:nvSpPr>
        <p:spPr bwMode="auto">
          <a:xfrm>
            <a:off x="6084888" y="2130425"/>
            <a:ext cx="788987" cy="519113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PLC</a:t>
            </a:r>
          </a:p>
        </p:txBody>
      </p:sp>
      <p:sp>
        <p:nvSpPr>
          <p:cNvPr id="338962" name="Rectangle 18"/>
          <p:cNvSpPr>
            <a:spLocks noChangeArrowheads="1"/>
          </p:cNvSpPr>
          <p:nvPr/>
        </p:nvSpPr>
        <p:spPr bwMode="auto">
          <a:xfrm>
            <a:off x="5364163" y="3789363"/>
            <a:ext cx="2087562" cy="287337"/>
          </a:xfrm>
          <a:prstGeom prst="rect">
            <a:avLst/>
          </a:prstGeom>
          <a:solidFill>
            <a:srgbClr val="90A29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8963" name="Rectangle 19"/>
          <p:cNvSpPr>
            <a:spLocks noChangeArrowheads="1"/>
          </p:cNvSpPr>
          <p:nvPr/>
        </p:nvSpPr>
        <p:spPr bwMode="auto">
          <a:xfrm>
            <a:off x="6948488" y="4581525"/>
            <a:ext cx="1079500" cy="431800"/>
          </a:xfrm>
          <a:prstGeom prst="rect">
            <a:avLst/>
          </a:prstGeom>
          <a:solidFill>
            <a:srgbClr val="90A29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8964" name="Text Box 20"/>
          <p:cNvSpPr txBox="1">
            <a:spLocks noChangeArrowheads="1"/>
          </p:cNvSpPr>
          <p:nvPr/>
        </p:nvSpPr>
        <p:spPr bwMode="auto">
          <a:xfrm>
            <a:off x="6732588" y="4605338"/>
            <a:ext cx="790575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n-US" sz="24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</p:txBody>
      </p:sp>
      <p:sp>
        <p:nvSpPr>
          <p:cNvPr id="338965" name="Oval 21"/>
          <p:cNvSpPr>
            <a:spLocks noChangeArrowheads="1"/>
          </p:cNvSpPr>
          <p:nvPr/>
        </p:nvSpPr>
        <p:spPr bwMode="auto">
          <a:xfrm>
            <a:off x="6732588" y="4554538"/>
            <a:ext cx="719137" cy="60325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8966" name="Text Box 22"/>
          <p:cNvSpPr txBox="1">
            <a:spLocks noChangeArrowheads="1"/>
          </p:cNvSpPr>
          <p:nvPr/>
        </p:nvSpPr>
        <p:spPr bwMode="auto">
          <a:xfrm>
            <a:off x="5508625" y="3789363"/>
            <a:ext cx="539750" cy="396875"/>
          </a:xfrm>
          <a:prstGeom prst="rect">
            <a:avLst/>
          </a:prstGeom>
          <a:noFill/>
          <a:ln>
            <a:noFill/>
          </a:ln>
          <a:effectLst>
            <a:outerShdw blurRad="50800" dist="50800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DG</a:t>
            </a:r>
          </a:p>
        </p:txBody>
      </p:sp>
      <p:sp>
        <p:nvSpPr>
          <p:cNvPr id="338967" name="Oval 23"/>
          <p:cNvSpPr>
            <a:spLocks noChangeArrowheads="1"/>
          </p:cNvSpPr>
          <p:nvPr/>
        </p:nvSpPr>
        <p:spPr bwMode="auto">
          <a:xfrm>
            <a:off x="5435600" y="3716338"/>
            <a:ext cx="739775" cy="5048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38968" name="Text Box 24"/>
          <p:cNvSpPr txBox="1">
            <a:spLocks noChangeArrowheads="1"/>
          </p:cNvSpPr>
          <p:nvPr/>
        </p:nvSpPr>
        <p:spPr bwMode="auto">
          <a:xfrm>
            <a:off x="6877050" y="3824288"/>
            <a:ext cx="647700" cy="396875"/>
          </a:xfrm>
          <a:prstGeom prst="rect">
            <a:avLst/>
          </a:prstGeom>
          <a:noFill/>
          <a:ln>
            <a:noFill/>
          </a:ln>
          <a:effectLst>
            <a:outerShdw blurRad="50800" dist="50800" dir="2700000" algn="ctr" rotWithShape="0">
              <a:schemeClr val="tx1"/>
            </a:outerShdw>
          </a:effectLst>
          <a:extLst/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IP3</a:t>
            </a:r>
          </a:p>
        </p:txBody>
      </p:sp>
      <p:sp>
        <p:nvSpPr>
          <p:cNvPr id="338969" name="Oval 25"/>
          <p:cNvSpPr>
            <a:spLocks noChangeArrowheads="1"/>
          </p:cNvSpPr>
          <p:nvPr/>
        </p:nvSpPr>
        <p:spPr bwMode="auto">
          <a:xfrm>
            <a:off x="6804025" y="3779838"/>
            <a:ext cx="720725" cy="512762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7392916" y="6669088"/>
            <a:ext cx="178767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9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9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6309069" y="407055"/>
            <a:ext cx="2358338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542925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400" b="1" dirty="0" smtClean="0">
                <a:solidFill>
                  <a:srgbClr val="005250"/>
                </a:solidFill>
                <a:effectLst/>
                <a:latin typeface="Comic Sans MS" pitchFamily="66" charset="0"/>
              </a:rPr>
              <a:t>Mecanismos señalización </a:t>
            </a:r>
          </a:p>
          <a:p>
            <a:pPr algn="ctr">
              <a:defRPr/>
            </a:pPr>
            <a:r>
              <a:rPr lang="es-ES_tradnl" sz="1400" b="1" dirty="0" smtClean="0">
                <a:solidFill>
                  <a:srgbClr val="005250"/>
                </a:solidFill>
                <a:effectLst/>
                <a:latin typeface="Comic Sans MS" pitchFamily="66" charset="0"/>
              </a:rPr>
              <a:t>intracelulares </a:t>
            </a:r>
            <a:endParaRPr lang="es-ES_tradnl" sz="1400" b="1" baseline="30000" dirty="0" smtClean="0">
              <a:solidFill>
                <a:srgbClr val="005250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3389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3389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3389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947" grpId="0" animBg="1"/>
      <p:bldP spid="338955" grpId="0" animBg="1"/>
      <p:bldP spid="338965" grpId="0" animBg="1"/>
      <p:bldP spid="338965" grpId="1" animBg="1"/>
      <p:bldP spid="338966" grpId="0"/>
      <p:bldP spid="338967" grpId="0" animBg="1"/>
      <p:bldP spid="338967" grpId="1" animBg="1"/>
      <p:bldP spid="338968" grpId="0"/>
      <p:bldP spid="338969" grpId="0" animBg="1"/>
      <p:bldP spid="338969" grpId="1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Line 2"/>
          <p:cNvSpPr>
            <a:spLocks noChangeShapeType="1"/>
          </p:cNvSpPr>
          <p:nvPr/>
        </p:nvSpPr>
        <p:spPr bwMode="auto">
          <a:xfrm flipH="1">
            <a:off x="4572000" y="1696244"/>
            <a:ext cx="0" cy="3245645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39971" name="Text Box 3"/>
          <p:cNvSpPr txBox="1">
            <a:spLocks noChangeArrowheads="1"/>
          </p:cNvSpPr>
          <p:nvPr/>
        </p:nvSpPr>
        <p:spPr bwMode="auto">
          <a:xfrm>
            <a:off x="6084888" y="620713"/>
            <a:ext cx="1958975" cy="850900"/>
          </a:xfrm>
          <a:prstGeom prst="rect">
            <a:avLst/>
          </a:prstGeom>
          <a:solidFill>
            <a:srgbClr val="F2E6A0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</a:t>
            </a:r>
          </a:p>
          <a:p>
            <a:pPr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Vasos </a:t>
            </a:r>
          </a:p>
        </p:txBody>
      </p:sp>
      <p:sp>
        <p:nvSpPr>
          <p:cNvPr id="339972" name="Text Box 4"/>
          <p:cNvSpPr txBox="1">
            <a:spLocks noChangeArrowheads="1"/>
          </p:cNvSpPr>
          <p:nvPr/>
        </p:nvSpPr>
        <p:spPr bwMode="auto">
          <a:xfrm>
            <a:off x="611188" y="620713"/>
            <a:ext cx="1997075" cy="850900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Transmisión </a:t>
            </a:r>
          </a:p>
          <a:p>
            <a:pPr>
              <a:defRPr/>
            </a:pPr>
            <a:r>
              <a:rPr lang="es-ES_tradnl" sz="2400" b="1" dirty="0">
                <a:solidFill>
                  <a:srgbClr val="CC0000"/>
                </a:solidFill>
                <a:effectLst/>
              </a:rPr>
              <a:t>Simpática</a:t>
            </a:r>
          </a:p>
        </p:txBody>
      </p:sp>
      <p:sp>
        <p:nvSpPr>
          <p:cNvPr id="339973" name="Text Box 5"/>
          <p:cNvSpPr txBox="1">
            <a:spLocks noChangeArrowheads="1"/>
          </p:cNvSpPr>
          <p:nvPr/>
        </p:nvSpPr>
        <p:spPr bwMode="auto">
          <a:xfrm>
            <a:off x="755649" y="1628775"/>
            <a:ext cx="155416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9975" name="Text Box 7"/>
          <p:cNvSpPr txBox="1">
            <a:spLocks noChangeArrowheads="1"/>
          </p:cNvSpPr>
          <p:nvPr/>
        </p:nvSpPr>
        <p:spPr bwMode="auto">
          <a:xfrm>
            <a:off x="4211960" y="1268760"/>
            <a:ext cx="695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339976" name="Text Box 8"/>
          <p:cNvSpPr txBox="1">
            <a:spLocks noChangeArrowheads="1"/>
          </p:cNvSpPr>
          <p:nvPr/>
        </p:nvSpPr>
        <p:spPr bwMode="auto">
          <a:xfrm>
            <a:off x="3407341" y="2301875"/>
            <a:ext cx="2388795" cy="523220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  <a:r>
              <a:rPr lang="es-ES_tradnl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a</a:t>
            </a:r>
            <a:r>
              <a:rPr lang="es-ES_tradnl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r>
              <a:rPr lang="es-ES_tradnl" sz="2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– </a:t>
            </a:r>
            <a:r>
              <a:rPr lang="es-ES_tradnl" sz="2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PGg</a:t>
            </a: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- PLC</a:t>
            </a:r>
          </a:p>
        </p:txBody>
      </p:sp>
      <p:sp>
        <p:nvSpPr>
          <p:cNvPr id="339977" name="Text Box 9"/>
          <p:cNvSpPr txBox="1">
            <a:spLocks noChangeArrowheads="1"/>
          </p:cNvSpPr>
          <p:nvPr/>
        </p:nvSpPr>
        <p:spPr bwMode="auto">
          <a:xfrm>
            <a:off x="4283968" y="2901950"/>
            <a:ext cx="691215" cy="400110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IP3</a:t>
            </a:r>
            <a:endParaRPr lang="es-ES_tradnl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39978" name="Text Box 10"/>
          <p:cNvSpPr txBox="1">
            <a:spLocks noChangeArrowheads="1"/>
          </p:cNvSpPr>
          <p:nvPr/>
        </p:nvSpPr>
        <p:spPr bwMode="auto">
          <a:xfrm>
            <a:off x="1789026" y="4043488"/>
            <a:ext cx="5565947" cy="523220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Contracción </a:t>
            </a:r>
            <a:r>
              <a:rPr lang="es-ES_tradnl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</a:t>
            </a:r>
            <a:r>
              <a:rPr lang="es-ES_tradnl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liso vasos</a:t>
            </a:r>
            <a:endParaRPr lang="es-ES_tradnl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39979" name="Text Box 11"/>
          <p:cNvSpPr txBox="1">
            <a:spLocks noChangeArrowheads="1"/>
          </p:cNvSpPr>
          <p:nvPr/>
        </p:nvSpPr>
        <p:spPr bwMode="auto">
          <a:xfrm>
            <a:off x="4132915" y="3430588"/>
            <a:ext cx="1087157" cy="461665"/>
          </a:xfrm>
          <a:prstGeom prst="rect">
            <a:avLst/>
          </a:prstGeom>
          <a:solidFill>
            <a:srgbClr val="FFD5D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Ca</a:t>
            </a:r>
            <a:r>
              <a:rPr lang="es-ES_tradnl" sz="240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i</a:t>
            </a:r>
          </a:p>
        </p:txBody>
      </p:sp>
      <p:sp>
        <p:nvSpPr>
          <p:cNvPr id="339980" name="Text Box 12"/>
          <p:cNvSpPr txBox="1">
            <a:spLocks noChangeArrowheads="1"/>
          </p:cNvSpPr>
          <p:nvPr/>
        </p:nvSpPr>
        <p:spPr bwMode="auto">
          <a:xfrm>
            <a:off x="2309813" y="5013325"/>
            <a:ext cx="4667250" cy="608013"/>
          </a:xfrm>
          <a:prstGeom prst="rect">
            <a:avLst/>
          </a:prstGeom>
          <a:solidFill>
            <a:srgbClr val="FFC5DC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VASOCONSTRICCIÓN</a:t>
            </a:r>
          </a:p>
        </p:txBody>
      </p:sp>
      <p:sp>
        <p:nvSpPr>
          <p:cNvPr id="339981" name="Line 13"/>
          <p:cNvSpPr>
            <a:spLocks noChangeShapeType="1"/>
          </p:cNvSpPr>
          <p:nvPr/>
        </p:nvSpPr>
        <p:spPr bwMode="auto">
          <a:xfrm>
            <a:off x="4355392" y="2927350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39982" name="Line 14"/>
          <p:cNvSpPr>
            <a:spLocks noChangeShapeType="1"/>
          </p:cNvSpPr>
          <p:nvPr/>
        </p:nvSpPr>
        <p:spPr bwMode="auto">
          <a:xfrm flipH="1">
            <a:off x="1909433" y="3986785"/>
            <a:ext cx="4763" cy="574278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 type="triangle" w="med" len="med"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39983" name="Line 15"/>
          <p:cNvSpPr>
            <a:spLocks noChangeShapeType="1"/>
          </p:cNvSpPr>
          <p:nvPr/>
        </p:nvSpPr>
        <p:spPr bwMode="auto">
          <a:xfrm>
            <a:off x="4309354" y="3483554"/>
            <a:ext cx="0" cy="3857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39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980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 descr="GI 4 NT ALFA INHIB HI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700" y="1052513"/>
            <a:ext cx="3529013" cy="533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0995" name="Rectangle 3"/>
          <p:cNvSpPr>
            <a:spLocks noChangeArrowheads="1"/>
          </p:cNvSpPr>
          <p:nvPr/>
        </p:nvSpPr>
        <p:spPr bwMode="auto">
          <a:xfrm>
            <a:off x="3635375" y="1484313"/>
            <a:ext cx="13684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0996" name="Rectangle 4"/>
          <p:cNvSpPr>
            <a:spLocks noChangeArrowheads="1"/>
          </p:cNvSpPr>
          <p:nvPr/>
        </p:nvSpPr>
        <p:spPr bwMode="auto">
          <a:xfrm>
            <a:off x="5003800" y="2492375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0997" name="Rectangle 5"/>
          <p:cNvSpPr>
            <a:spLocks noChangeArrowheads="1"/>
          </p:cNvSpPr>
          <p:nvPr/>
        </p:nvSpPr>
        <p:spPr bwMode="auto">
          <a:xfrm>
            <a:off x="3348038" y="5445125"/>
            <a:ext cx="10080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0998" name="Rectangle 6"/>
          <p:cNvSpPr>
            <a:spLocks noChangeArrowheads="1"/>
          </p:cNvSpPr>
          <p:nvPr/>
        </p:nvSpPr>
        <p:spPr bwMode="auto">
          <a:xfrm>
            <a:off x="5940425" y="4076700"/>
            <a:ext cx="4318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1000" name="Text Box 8"/>
          <p:cNvSpPr txBox="1">
            <a:spLocks noChangeArrowheads="1"/>
          </p:cNvSpPr>
          <p:nvPr/>
        </p:nvSpPr>
        <p:spPr bwMode="auto">
          <a:xfrm>
            <a:off x="2627313" y="3138488"/>
            <a:ext cx="158088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Simpática </a:t>
            </a:r>
          </a:p>
          <a:p>
            <a:pPr algn="l">
              <a:defRPr/>
            </a:pPr>
            <a:r>
              <a:rPr lang="es-ES_tradnl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POSganglionar</a:t>
            </a:r>
            <a:endParaRPr lang="es-ES_tradnl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1001" name="Text Box 9"/>
          <p:cNvSpPr txBox="1">
            <a:spLocks noChangeArrowheads="1"/>
          </p:cNvSpPr>
          <p:nvPr/>
        </p:nvSpPr>
        <p:spPr bwMode="auto">
          <a:xfrm>
            <a:off x="5867400" y="2847975"/>
            <a:ext cx="19510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Parasimpática </a:t>
            </a:r>
          </a:p>
          <a:p>
            <a:pPr algn="l">
              <a:defRPr/>
            </a:pPr>
            <a:r>
              <a:rPr lang="es-ES_tradnl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PREganglionar</a:t>
            </a:r>
            <a:endParaRPr lang="es-ES_tradnl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1003" name="Text Box 11"/>
          <p:cNvSpPr txBox="1">
            <a:spLocks noChangeArrowheads="1"/>
          </p:cNvSpPr>
          <p:nvPr/>
        </p:nvSpPr>
        <p:spPr bwMode="auto">
          <a:xfrm>
            <a:off x="413092" y="4233862"/>
            <a:ext cx="2034531" cy="923330"/>
          </a:xfrm>
          <a:prstGeom prst="rect">
            <a:avLst/>
          </a:prstGeom>
          <a:solidFill>
            <a:srgbClr val="FFC5DC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Inhibe </a:t>
            </a:r>
            <a:r>
              <a:rPr lang="es-ES_tradnl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Parasimp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Pregangl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Vejiga y TGI</a:t>
            </a:r>
          </a:p>
        </p:txBody>
      </p:sp>
      <p:sp>
        <p:nvSpPr>
          <p:cNvPr id="341004" name="Text Box 12"/>
          <p:cNvSpPr txBox="1">
            <a:spLocks noChangeArrowheads="1"/>
          </p:cNvSpPr>
          <p:nvPr/>
        </p:nvSpPr>
        <p:spPr bwMode="auto">
          <a:xfrm>
            <a:off x="4643438" y="2805113"/>
            <a:ext cx="70083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</a:t>
            </a:r>
          </a:p>
        </p:txBody>
      </p:sp>
      <p:sp>
        <p:nvSpPr>
          <p:cNvPr id="341005" name="Rectangle 13"/>
          <p:cNvSpPr>
            <a:spLocks noChangeArrowheads="1"/>
          </p:cNvSpPr>
          <p:nvPr/>
        </p:nvSpPr>
        <p:spPr bwMode="auto">
          <a:xfrm>
            <a:off x="5688013" y="3836988"/>
            <a:ext cx="21796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R. adrenérgicos </a:t>
            </a: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341006" name="Line 14"/>
          <p:cNvSpPr>
            <a:spLocks noChangeShapeType="1"/>
          </p:cNvSpPr>
          <p:nvPr/>
        </p:nvSpPr>
        <p:spPr bwMode="auto">
          <a:xfrm flipH="1">
            <a:off x="5581650" y="4149725"/>
            <a:ext cx="5032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341007" name="Text Box 15"/>
          <p:cNvSpPr txBox="1">
            <a:spLocks noChangeArrowheads="1"/>
          </p:cNvSpPr>
          <p:nvPr/>
        </p:nvSpPr>
        <p:spPr bwMode="auto">
          <a:xfrm>
            <a:off x="5435600" y="4365625"/>
            <a:ext cx="13684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Inhiben </a:t>
            </a:r>
          </a:p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liberación </a:t>
            </a:r>
          </a:p>
          <a:p>
            <a:pPr>
              <a:defRPr/>
            </a:pPr>
            <a:r>
              <a:rPr lang="es-ES_tradnl" sz="2000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_tradnl" sz="200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1009" name="Oval 17"/>
          <p:cNvSpPr>
            <a:spLocks noChangeArrowheads="1"/>
          </p:cNvSpPr>
          <p:nvPr/>
        </p:nvSpPr>
        <p:spPr bwMode="auto">
          <a:xfrm>
            <a:off x="5364163" y="4292600"/>
            <a:ext cx="1439862" cy="1079500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1010" name="Text Box 18"/>
          <p:cNvSpPr txBox="1">
            <a:spLocks noChangeArrowheads="1"/>
          </p:cNvSpPr>
          <p:nvPr/>
        </p:nvSpPr>
        <p:spPr bwMode="auto">
          <a:xfrm>
            <a:off x="1061838" y="1281585"/>
            <a:ext cx="1178528" cy="584775"/>
          </a:xfrm>
          <a:prstGeom prst="rect">
            <a:avLst/>
          </a:prstGeom>
          <a:solidFill>
            <a:srgbClr val="FED2EB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R. </a:t>
            </a:r>
            <a:r>
              <a:rPr lang="es-ES_tradnl" sz="32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a</a:t>
            </a:r>
            <a:r>
              <a:rPr lang="es-ES_tradnl" sz="32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341011" name="Text Box 19"/>
          <p:cNvSpPr txBox="1">
            <a:spLocks noChangeArrowheads="1"/>
          </p:cNvSpPr>
          <p:nvPr/>
        </p:nvSpPr>
        <p:spPr bwMode="auto">
          <a:xfrm>
            <a:off x="593498" y="3375397"/>
            <a:ext cx="1755775" cy="70167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Terminales</a:t>
            </a:r>
          </a:p>
          <a:p>
            <a:pPr algn="l">
              <a:defRPr/>
            </a:pPr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presinápticos</a:t>
            </a:r>
          </a:p>
        </p:txBody>
      </p:sp>
      <p:sp>
        <p:nvSpPr>
          <p:cNvPr id="341013" name="Text Box 21"/>
          <p:cNvSpPr txBox="1">
            <a:spLocks noChangeArrowheads="1"/>
          </p:cNvSpPr>
          <p:nvPr/>
        </p:nvSpPr>
        <p:spPr bwMode="auto">
          <a:xfrm>
            <a:off x="962452" y="692696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1015" name="Text Box 23"/>
          <p:cNvSpPr txBox="1">
            <a:spLocks noChangeArrowheads="1"/>
          </p:cNvSpPr>
          <p:nvPr/>
        </p:nvSpPr>
        <p:spPr bwMode="auto">
          <a:xfrm>
            <a:off x="6732588" y="4149725"/>
            <a:ext cx="15922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 </a:t>
            </a:r>
          </a:p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entrada Ca</a:t>
            </a:r>
            <a:r>
              <a:rPr lang="es-ES_tradnl" sz="18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</p:txBody>
      </p:sp>
      <p:sp>
        <p:nvSpPr>
          <p:cNvPr id="341016" name="Oval 24"/>
          <p:cNvSpPr>
            <a:spLocks noChangeArrowheads="1"/>
          </p:cNvSpPr>
          <p:nvPr/>
        </p:nvSpPr>
        <p:spPr bwMode="auto">
          <a:xfrm>
            <a:off x="3708400" y="5084763"/>
            <a:ext cx="35877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1017" name="Text Box 25"/>
          <p:cNvSpPr txBox="1">
            <a:spLocks noChangeArrowheads="1"/>
          </p:cNvSpPr>
          <p:nvPr/>
        </p:nvSpPr>
        <p:spPr bwMode="auto">
          <a:xfrm>
            <a:off x="6930534" y="5007824"/>
            <a:ext cx="1874231" cy="10156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Disminuye </a:t>
            </a:r>
            <a:r>
              <a:rPr lang="es-ES_tradnl" sz="2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</a:t>
            </a:r>
          </a:p>
          <a:p>
            <a:pPr algn="l">
              <a:defRPr/>
            </a:pPr>
            <a:r>
              <a:rPr lang="es-ES_tradnl" sz="2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transmisión</a:t>
            </a:r>
          </a:p>
          <a:p>
            <a:pPr algn="l">
              <a:defRPr/>
            </a:pPr>
            <a:r>
              <a:rPr lang="es-ES_tradnl" sz="2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parasimpática</a:t>
            </a: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6804025" y="476672"/>
            <a:ext cx="1688283" cy="707886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Transmisión </a:t>
            </a:r>
          </a:p>
          <a:p>
            <a:pPr>
              <a:defRPr/>
            </a:pPr>
            <a:r>
              <a:rPr lang="es-ES_tradnl" sz="2000" dirty="0">
                <a:effectLst/>
              </a:rPr>
              <a:t>Simpática</a:t>
            </a:r>
          </a:p>
        </p:txBody>
      </p:sp>
      <p:sp>
        <p:nvSpPr>
          <p:cNvPr id="341002" name="Text Box 10"/>
          <p:cNvSpPr txBox="1">
            <a:spLocks noChangeArrowheads="1"/>
          </p:cNvSpPr>
          <p:nvPr/>
        </p:nvSpPr>
        <p:spPr bwMode="auto">
          <a:xfrm>
            <a:off x="2871787" y="5027555"/>
            <a:ext cx="19605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Parasimpáticas</a:t>
            </a:r>
          </a:p>
          <a:p>
            <a:pPr algn="l">
              <a:defRPr/>
            </a:pPr>
            <a:r>
              <a:rPr lang="es-ES_tradnl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POSganglionares</a:t>
            </a:r>
            <a:endParaRPr lang="es-ES_tradnl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34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1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1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34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3410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3410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3410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3410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1000" grpId="0"/>
      <p:bldP spid="341001" grpId="0"/>
      <p:bldP spid="341003" grpId="0" animBg="1"/>
      <p:bldP spid="341004" grpId="0"/>
      <p:bldP spid="341005" grpId="0"/>
      <p:bldP spid="341007" grpId="0"/>
      <p:bldP spid="341009" grpId="0" animBg="1"/>
      <p:bldP spid="341009" grpId="1" animBg="1"/>
      <p:bldP spid="341011" grpId="0" animBg="1"/>
      <p:bldP spid="341015" grpId="0"/>
      <p:bldP spid="341017" grpId="0" animBg="1"/>
      <p:bldP spid="341002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9" name="Text Box 3"/>
          <p:cNvSpPr txBox="1">
            <a:spLocks noChangeArrowheads="1"/>
          </p:cNvSpPr>
          <p:nvPr/>
        </p:nvSpPr>
        <p:spPr bwMode="auto">
          <a:xfrm>
            <a:off x="1922690" y="2181225"/>
            <a:ext cx="2130425" cy="1587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Proteína Gi, </a:t>
            </a:r>
            <a:r>
              <a:rPr lang="es-ES_tradnl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Go</a:t>
            </a:r>
            <a:endParaRPr lang="es-ES_tradnl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Inhibición AC</a:t>
            </a:r>
          </a:p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 </a:t>
            </a:r>
            <a:r>
              <a:rPr lang="es-ES_tradnl" sz="18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AMPc</a:t>
            </a:r>
            <a:endParaRPr lang="es-ES_tradnl" sz="1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 </a:t>
            </a:r>
          </a:p>
          <a:p>
            <a:pPr algn="l"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entrada Ca</a:t>
            </a:r>
            <a:r>
              <a:rPr lang="es-ES_tradnl" sz="1800" b="1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</p:txBody>
      </p:sp>
      <p:sp>
        <p:nvSpPr>
          <p:cNvPr id="342020" name="Text Box 4"/>
          <p:cNvSpPr txBox="1">
            <a:spLocks noChangeArrowheads="1"/>
          </p:cNvSpPr>
          <p:nvPr/>
        </p:nvSpPr>
        <p:spPr bwMode="auto">
          <a:xfrm>
            <a:off x="4860925" y="2344738"/>
            <a:ext cx="2375371" cy="40011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 Ca</a:t>
            </a:r>
            <a:r>
              <a:rPr lang="es-ES_tradnl" sz="20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</p:txBody>
      </p:sp>
      <p:sp>
        <p:nvSpPr>
          <p:cNvPr id="342021" name="Text Box 5"/>
          <p:cNvSpPr txBox="1">
            <a:spLocks noChangeArrowheads="1"/>
          </p:cNvSpPr>
          <p:nvPr/>
        </p:nvSpPr>
        <p:spPr bwMode="auto">
          <a:xfrm>
            <a:off x="4859338" y="2996952"/>
            <a:ext cx="2292615" cy="40011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Hiperpolarización</a:t>
            </a:r>
          </a:p>
        </p:txBody>
      </p:sp>
      <p:sp>
        <p:nvSpPr>
          <p:cNvPr id="342022" name="Text Box 6"/>
          <p:cNvSpPr txBox="1">
            <a:spLocks noChangeArrowheads="1"/>
          </p:cNvSpPr>
          <p:nvPr/>
        </p:nvSpPr>
        <p:spPr bwMode="auto">
          <a:xfrm>
            <a:off x="4787899" y="4292600"/>
            <a:ext cx="331705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l">
              <a:buFont typeface="Arial" pitchFamily="34" charset="0"/>
              <a:buChar char="•"/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 </a:t>
            </a:r>
            <a:r>
              <a:rPr lang="es-ES_tradnl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sec. GI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Disminución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sec. insulina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 algn="l">
              <a:buFont typeface="Arial" pitchFamily="34" charset="0"/>
              <a:buChar char="•"/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Inhibición liberación NT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NE, </a:t>
            </a: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2023" name="Rectangle 7"/>
          <p:cNvSpPr>
            <a:spLocks noChangeArrowheads="1"/>
          </p:cNvSpPr>
          <p:nvPr/>
        </p:nvSpPr>
        <p:spPr bwMode="auto">
          <a:xfrm>
            <a:off x="7634288" y="1092200"/>
            <a:ext cx="1223962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2024" name="Text Box 8"/>
          <p:cNvSpPr txBox="1">
            <a:spLocks noChangeArrowheads="1"/>
          </p:cNvSpPr>
          <p:nvPr/>
        </p:nvSpPr>
        <p:spPr bwMode="auto">
          <a:xfrm>
            <a:off x="4787900" y="3644900"/>
            <a:ext cx="307648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285750" indent="-285750" algn="l">
              <a:buFont typeface="Arial" pitchFamily="34" charset="0"/>
              <a:buChar char="•"/>
              <a:defRPr/>
            </a:pP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Disminución contracción</a:t>
            </a:r>
          </a:p>
          <a:p>
            <a:pPr algn="l">
              <a:defRPr/>
            </a:pPr>
            <a:r>
              <a:rPr lang="es-ES_tradnl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m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liso GI</a:t>
            </a:r>
          </a:p>
        </p:txBody>
      </p:sp>
      <p:pic>
        <p:nvPicPr>
          <p:cNvPr id="342025" name="Picture 9" descr="receptor alfa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2000" contrast="7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985" t="13200" r="26180" b="57625"/>
          <a:stretch>
            <a:fillRect/>
          </a:stretch>
        </p:blipFill>
        <p:spPr bwMode="auto">
          <a:xfrm>
            <a:off x="1611736" y="3768725"/>
            <a:ext cx="2622127" cy="246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2026" name="Text Box 10"/>
          <p:cNvSpPr txBox="1">
            <a:spLocks noChangeArrowheads="1"/>
          </p:cNvSpPr>
          <p:nvPr/>
        </p:nvSpPr>
        <p:spPr bwMode="auto">
          <a:xfrm>
            <a:off x="2123728" y="4574064"/>
            <a:ext cx="740916" cy="457200"/>
          </a:xfrm>
          <a:prstGeom prst="rect">
            <a:avLst/>
          </a:prstGeom>
          <a:solidFill>
            <a:srgbClr val="FEE6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a</a:t>
            </a: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342028" name="Text Box 12"/>
          <p:cNvSpPr txBox="1">
            <a:spLocks noChangeArrowheads="1"/>
          </p:cNvSpPr>
          <p:nvPr/>
        </p:nvSpPr>
        <p:spPr bwMode="auto">
          <a:xfrm>
            <a:off x="850221" y="602981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2029" name="Text Box 13"/>
          <p:cNvSpPr txBox="1">
            <a:spLocks noChangeArrowheads="1"/>
          </p:cNvSpPr>
          <p:nvPr/>
        </p:nvSpPr>
        <p:spPr bwMode="auto">
          <a:xfrm>
            <a:off x="6416675" y="476250"/>
            <a:ext cx="1688283" cy="707886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Transmisión </a:t>
            </a:r>
          </a:p>
          <a:p>
            <a:pPr>
              <a:defRPr/>
            </a:pPr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Simpática</a:t>
            </a:r>
          </a:p>
        </p:txBody>
      </p:sp>
      <p:sp>
        <p:nvSpPr>
          <p:cNvPr id="342030" name="Text Box 14"/>
          <p:cNvSpPr txBox="1">
            <a:spLocks noChangeArrowheads="1"/>
          </p:cNvSpPr>
          <p:nvPr/>
        </p:nvSpPr>
        <p:spPr bwMode="auto">
          <a:xfrm>
            <a:off x="893083" y="1283040"/>
            <a:ext cx="1073150" cy="547687"/>
          </a:xfrm>
          <a:prstGeom prst="rect">
            <a:avLst/>
          </a:prstGeom>
          <a:solidFill>
            <a:srgbClr val="FED2EB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R. </a:t>
            </a: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a</a:t>
            </a:r>
            <a:r>
              <a:rPr lang="es-ES_tradnl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019" grpId="0" animBg="1"/>
      <p:bldP spid="342020" grpId="0" animBg="1"/>
      <p:bldP spid="342021" grpId="0" animBg="1"/>
      <p:bldP spid="342022" grpId="0"/>
      <p:bldP spid="342024" grpId="0"/>
      <p:bldP spid="342026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4066" name="Picture 2" descr="S23203-002-f007"/>
          <p:cNvPicPr>
            <a:picLocks noChangeAspect="1" noChangeArrowheads="1"/>
          </p:cNvPicPr>
          <p:nvPr/>
        </p:nvPicPr>
        <p:blipFill>
          <a:blip r:embed="rId2">
            <a:lum bright="-24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7" t="1875" r="10625" b="59814"/>
          <a:stretch>
            <a:fillRect/>
          </a:stretch>
        </p:blipFill>
        <p:spPr bwMode="auto">
          <a:xfrm>
            <a:off x="1187450" y="3070125"/>
            <a:ext cx="6769100" cy="29511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4067" name="Rectangle 3"/>
          <p:cNvSpPr>
            <a:spLocks noChangeArrowheads="1"/>
          </p:cNvSpPr>
          <p:nvPr/>
        </p:nvSpPr>
        <p:spPr bwMode="auto">
          <a:xfrm>
            <a:off x="1187450" y="3501925"/>
            <a:ext cx="647700" cy="287338"/>
          </a:xfrm>
          <a:prstGeom prst="rect">
            <a:avLst/>
          </a:prstGeom>
          <a:solidFill>
            <a:srgbClr val="F2EB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4068" name="Text Box 4"/>
          <p:cNvSpPr txBox="1">
            <a:spLocks noChangeArrowheads="1"/>
          </p:cNvSpPr>
          <p:nvPr/>
        </p:nvSpPr>
        <p:spPr bwMode="auto">
          <a:xfrm>
            <a:off x="1187450" y="3381275"/>
            <a:ext cx="631825" cy="466725"/>
          </a:xfrm>
          <a:prstGeom prst="rect">
            <a:avLst/>
          </a:prstGeom>
          <a:solidFill>
            <a:srgbClr val="FFEBF3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NE</a:t>
            </a:r>
          </a:p>
        </p:txBody>
      </p:sp>
      <p:sp>
        <p:nvSpPr>
          <p:cNvPr id="344069" name="Text Box 5"/>
          <p:cNvSpPr txBox="1">
            <a:spLocks noChangeArrowheads="1"/>
          </p:cNvSpPr>
          <p:nvPr/>
        </p:nvSpPr>
        <p:spPr bwMode="auto">
          <a:xfrm>
            <a:off x="1331913" y="4870350"/>
            <a:ext cx="1374775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Inactivo</a:t>
            </a:r>
          </a:p>
        </p:txBody>
      </p:sp>
      <p:sp>
        <p:nvSpPr>
          <p:cNvPr id="344070" name="Text Box 6"/>
          <p:cNvSpPr txBox="1">
            <a:spLocks noChangeArrowheads="1"/>
          </p:cNvSpPr>
          <p:nvPr/>
        </p:nvSpPr>
        <p:spPr bwMode="auto">
          <a:xfrm>
            <a:off x="1258888" y="1989038"/>
            <a:ext cx="2058987" cy="669925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solidFill>
                  <a:srgbClr val="CC0000"/>
                </a:solidFill>
                <a:effectLst/>
              </a:rPr>
              <a:t>Receptores</a:t>
            </a:r>
          </a:p>
          <a:p>
            <a:pPr algn="l">
              <a:defRPr/>
            </a:pPr>
            <a:r>
              <a:rPr lang="es-ES_tradnl" sz="1800" b="1">
                <a:solidFill>
                  <a:srgbClr val="CC0000"/>
                </a:solidFill>
                <a:effectLst/>
              </a:rPr>
              <a:t>ADRENÉRGICOS</a:t>
            </a:r>
          </a:p>
        </p:txBody>
      </p:sp>
      <p:sp>
        <p:nvSpPr>
          <p:cNvPr id="344071" name="Text Box 7"/>
          <p:cNvSpPr txBox="1">
            <a:spLocks noChangeArrowheads="1"/>
          </p:cNvSpPr>
          <p:nvPr/>
        </p:nvSpPr>
        <p:spPr bwMode="auto">
          <a:xfrm>
            <a:off x="3400425" y="2062063"/>
            <a:ext cx="884238" cy="466725"/>
          </a:xfrm>
          <a:prstGeom prst="rect">
            <a:avLst/>
          </a:prstGeom>
          <a:solidFill>
            <a:srgbClr val="F9C7E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Beta</a:t>
            </a:r>
          </a:p>
        </p:txBody>
      </p:sp>
      <p:sp>
        <p:nvSpPr>
          <p:cNvPr id="344072" name="Rectangle 8"/>
          <p:cNvSpPr>
            <a:spLocks noChangeArrowheads="1"/>
          </p:cNvSpPr>
          <p:nvPr/>
        </p:nvSpPr>
        <p:spPr bwMode="auto">
          <a:xfrm>
            <a:off x="3348038" y="3070125"/>
            <a:ext cx="1944687" cy="358775"/>
          </a:xfrm>
          <a:prstGeom prst="rect">
            <a:avLst/>
          </a:prstGeom>
          <a:solidFill>
            <a:srgbClr val="DEDB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4073" name="Text Box 9"/>
          <p:cNvSpPr txBox="1">
            <a:spLocks noChangeArrowheads="1"/>
          </p:cNvSpPr>
          <p:nvPr/>
        </p:nvSpPr>
        <p:spPr bwMode="auto">
          <a:xfrm>
            <a:off x="3348038" y="2925663"/>
            <a:ext cx="41798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Sistema Adenililciclasa (AC)</a:t>
            </a:r>
          </a:p>
        </p:txBody>
      </p:sp>
      <p:sp>
        <p:nvSpPr>
          <p:cNvPr id="344074" name="Text Box 10"/>
          <p:cNvSpPr txBox="1">
            <a:spLocks noChangeArrowheads="1"/>
          </p:cNvSpPr>
          <p:nvPr/>
        </p:nvSpPr>
        <p:spPr bwMode="auto">
          <a:xfrm>
            <a:off x="6929587" y="404664"/>
            <a:ext cx="1688283" cy="707886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Transmisión </a:t>
            </a:r>
            <a:endParaRPr lang="es-ES_tradnl" sz="2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Simpática</a:t>
            </a:r>
            <a:endParaRPr lang="es-ES_tradnl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44075" name="Text Box 11"/>
          <p:cNvSpPr txBox="1">
            <a:spLocks noChangeArrowheads="1"/>
          </p:cNvSpPr>
          <p:nvPr/>
        </p:nvSpPr>
        <p:spPr bwMode="auto">
          <a:xfrm>
            <a:off x="511210" y="584405"/>
            <a:ext cx="287129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542925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800" smtClean="0">
                <a:solidFill>
                  <a:srgbClr val="005250"/>
                </a:solidFill>
                <a:latin typeface="Comic Sans MS" pitchFamily="66" charset="0"/>
              </a:rPr>
              <a:t>Mecanismos señalización </a:t>
            </a:r>
          </a:p>
          <a:p>
            <a:pPr algn="ctr">
              <a:defRPr/>
            </a:pPr>
            <a:r>
              <a:rPr lang="es-ES_tradnl" sz="1800" smtClean="0">
                <a:solidFill>
                  <a:srgbClr val="005250"/>
                </a:solidFill>
                <a:latin typeface="Comic Sans MS" pitchFamily="66" charset="0"/>
              </a:rPr>
              <a:t>intracelulares </a:t>
            </a:r>
            <a:endParaRPr lang="es-ES_tradnl" sz="1800" baseline="30000" smtClean="0">
              <a:solidFill>
                <a:srgbClr val="005250"/>
              </a:solidFill>
              <a:latin typeface="Comic Sans MS" pitchFamily="66" charset="0"/>
            </a:endParaRPr>
          </a:p>
        </p:txBody>
      </p:sp>
      <p:sp>
        <p:nvSpPr>
          <p:cNvPr id="344076" name="Text Box 12"/>
          <p:cNvSpPr txBox="1">
            <a:spLocks noChangeArrowheads="1"/>
          </p:cNvSpPr>
          <p:nvPr/>
        </p:nvSpPr>
        <p:spPr bwMode="auto">
          <a:xfrm>
            <a:off x="3479833" y="548680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4077" name="Rectangle 13"/>
          <p:cNvSpPr>
            <a:spLocks noChangeArrowheads="1"/>
          </p:cNvSpPr>
          <p:nvPr/>
        </p:nvSpPr>
        <p:spPr bwMode="auto">
          <a:xfrm>
            <a:off x="4067175" y="4221063"/>
            <a:ext cx="792163" cy="360362"/>
          </a:xfrm>
          <a:prstGeom prst="rect">
            <a:avLst/>
          </a:prstGeom>
          <a:solidFill>
            <a:srgbClr val="FCEE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4078" name="Text Box 14"/>
          <p:cNvSpPr txBox="1">
            <a:spLocks noChangeArrowheads="1"/>
          </p:cNvSpPr>
          <p:nvPr/>
        </p:nvSpPr>
        <p:spPr bwMode="auto">
          <a:xfrm>
            <a:off x="3870325" y="4149625"/>
            <a:ext cx="1277938" cy="581025"/>
          </a:xfrm>
          <a:prstGeom prst="rect">
            <a:avLst/>
          </a:prstGeom>
          <a:solidFill>
            <a:srgbClr val="EBC3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Proteína G</a:t>
            </a:r>
            <a:r>
              <a:rPr lang="es-ES_tradnl" b="1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s</a:t>
            </a:r>
          </a:p>
          <a:p>
            <a:pPr algn="l">
              <a:defRPr/>
            </a:pPr>
            <a:endParaRPr lang="es-ES_tradnl" sz="800" b="1" baseline="-25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endParaRPr lang="es-ES_tradnl" b="1" baseline="-25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44079" name="Rectangle 15"/>
          <p:cNvSpPr>
            <a:spLocks noChangeArrowheads="1"/>
          </p:cNvSpPr>
          <p:nvPr/>
        </p:nvSpPr>
        <p:spPr bwMode="auto">
          <a:xfrm>
            <a:off x="6443663" y="4149625"/>
            <a:ext cx="1081087" cy="4318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4080" name="Text Box 16"/>
          <p:cNvSpPr txBox="1">
            <a:spLocks noChangeArrowheads="1"/>
          </p:cNvSpPr>
          <p:nvPr/>
        </p:nvSpPr>
        <p:spPr bwMode="auto">
          <a:xfrm>
            <a:off x="6659563" y="4100413"/>
            <a:ext cx="595312" cy="4572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AC</a:t>
            </a:r>
            <a:endParaRPr lang="es-ES_tradnl" sz="2400" b="1" baseline="-25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6832600" y="6524625"/>
            <a:ext cx="23177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2014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067" grpId="0" animBg="1"/>
      <p:bldP spid="344068" grpId="0" animBg="1"/>
      <p:bldP spid="344069" grpId="0" animBg="1"/>
      <p:bldP spid="344070" grpId="0" animBg="1"/>
      <p:bldP spid="344071" grpId="0" animBg="1"/>
      <p:bldP spid="344072" grpId="0" animBg="1"/>
      <p:bldP spid="344073" grpId="0" animBg="1"/>
      <p:bldP spid="344077" grpId="0" animBg="1"/>
      <p:bldP spid="344078" grpId="0" animBg="1"/>
      <p:bldP spid="344079" grpId="0" animBg="1"/>
      <p:bldP spid="344080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3" descr="S23203-002-f007"/>
          <p:cNvPicPr>
            <a:picLocks noChangeAspect="1" noChangeArrowheads="1"/>
          </p:cNvPicPr>
          <p:nvPr/>
        </p:nvPicPr>
        <p:blipFill>
          <a:blip r:embed="rId2">
            <a:lum bright="-3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7" t="43221"/>
          <a:stretch>
            <a:fillRect/>
          </a:stretch>
        </p:blipFill>
        <p:spPr bwMode="auto">
          <a:xfrm>
            <a:off x="773113" y="2133600"/>
            <a:ext cx="7740650" cy="4076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5092" name="Oval 4"/>
          <p:cNvSpPr>
            <a:spLocks noChangeArrowheads="1"/>
          </p:cNvSpPr>
          <p:nvPr/>
        </p:nvSpPr>
        <p:spPr bwMode="auto">
          <a:xfrm>
            <a:off x="7092950" y="3789363"/>
            <a:ext cx="925513" cy="703262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5093" name="Rectangle 5"/>
          <p:cNvSpPr>
            <a:spLocks noChangeArrowheads="1"/>
          </p:cNvSpPr>
          <p:nvPr/>
        </p:nvSpPr>
        <p:spPr bwMode="auto">
          <a:xfrm>
            <a:off x="755650" y="2247900"/>
            <a:ext cx="669925" cy="317500"/>
          </a:xfrm>
          <a:prstGeom prst="rect">
            <a:avLst/>
          </a:prstGeom>
          <a:solidFill>
            <a:srgbClr val="98AA9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5094" name="Text Box 6"/>
          <p:cNvSpPr txBox="1">
            <a:spLocks noChangeArrowheads="1"/>
          </p:cNvSpPr>
          <p:nvPr/>
        </p:nvSpPr>
        <p:spPr bwMode="auto">
          <a:xfrm>
            <a:off x="684213" y="2133600"/>
            <a:ext cx="704850" cy="528638"/>
          </a:xfrm>
          <a:prstGeom prst="rect">
            <a:avLst/>
          </a:prstGeom>
          <a:solidFill>
            <a:srgbClr val="FFCDE1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NE</a:t>
            </a:r>
          </a:p>
        </p:txBody>
      </p:sp>
      <p:sp>
        <p:nvSpPr>
          <p:cNvPr id="345095" name="Text Box 7"/>
          <p:cNvSpPr txBox="1">
            <a:spLocks noChangeArrowheads="1"/>
          </p:cNvSpPr>
          <p:nvPr/>
        </p:nvSpPr>
        <p:spPr bwMode="auto">
          <a:xfrm>
            <a:off x="971550" y="3468688"/>
            <a:ext cx="1438275" cy="60801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Activo</a:t>
            </a:r>
          </a:p>
        </p:txBody>
      </p:sp>
      <p:sp>
        <p:nvSpPr>
          <p:cNvPr id="345096" name="Text Box 8"/>
          <p:cNvSpPr txBox="1">
            <a:spLocks noChangeArrowheads="1"/>
          </p:cNvSpPr>
          <p:nvPr/>
        </p:nvSpPr>
        <p:spPr bwMode="auto">
          <a:xfrm>
            <a:off x="4427538" y="1916113"/>
            <a:ext cx="18557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Sistema AC</a:t>
            </a:r>
          </a:p>
        </p:txBody>
      </p:sp>
      <p:sp>
        <p:nvSpPr>
          <p:cNvPr id="345097" name="Rectangle 9"/>
          <p:cNvSpPr>
            <a:spLocks noChangeArrowheads="1"/>
          </p:cNvSpPr>
          <p:nvPr/>
        </p:nvSpPr>
        <p:spPr bwMode="auto">
          <a:xfrm>
            <a:off x="3636963" y="2924175"/>
            <a:ext cx="792162" cy="217488"/>
          </a:xfrm>
          <a:prstGeom prst="rect">
            <a:avLst/>
          </a:prstGeom>
          <a:solidFill>
            <a:srgbClr val="FED2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5098" name="Text Box 10"/>
          <p:cNvSpPr txBox="1">
            <a:spLocks noChangeArrowheads="1"/>
          </p:cNvSpPr>
          <p:nvPr/>
        </p:nvSpPr>
        <p:spPr bwMode="auto">
          <a:xfrm>
            <a:off x="3509963" y="2781300"/>
            <a:ext cx="1277937" cy="565150"/>
          </a:xfrm>
          <a:prstGeom prst="rect">
            <a:avLst/>
          </a:prstGeom>
          <a:solidFill>
            <a:srgbClr val="EBC3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endParaRPr lang="es-ES_tradnl" sz="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b="1">
                <a:effectLst>
                  <a:outerShdw blurRad="38100" dist="38100" dir="2700000" algn="tl">
                    <a:srgbClr val="FFFFFF"/>
                  </a:outerShdw>
                </a:effectLst>
              </a:rPr>
              <a:t>Proteína G</a:t>
            </a:r>
            <a:r>
              <a:rPr lang="es-ES_tradnl" b="1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s</a:t>
            </a:r>
          </a:p>
          <a:p>
            <a:pPr algn="l">
              <a:defRPr/>
            </a:pPr>
            <a:endParaRPr lang="es-ES_tradnl" sz="1000" b="1" baseline="-25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45099" name="Text Box 11"/>
          <p:cNvSpPr txBox="1">
            <a:spLocks noChangeArrowheads="1"/>
          </p:cNvSpPr>
          <p:nvPr/>
        </p:nvSpPr>
        <p:spPr bwMode="auto">
          <a:xfrm>
            <a:off x="755650" y="1412875"/>
            <a:ext cx="2061783" cy="646331"/>
          </a:xfrm>
          <a:prstGeom prst="rect">
            <a:avLst/>
          </a:prstGeom>
          <a:solidFill>
            <a:srgbClr val="FED6ED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>
                <a:solidFill>
                  <a:srgbClr val="CC0000"/>
                </a:solidFill>
                <a:effectLst/>
              </a:rPr>
              <a:t>Receptores</a:t>
            </a:r>
          </a:p>
          <a:p>
            <a:pPr algn="l">
              <a:defRPr/>
            </a:pPr>
            <a:r>
              <a:rPr lang="es-ES_tradnl" sz="1800" b="1">
                <a:solidFill>
                  <a:srgbClr val="CC0000"/>
                </a:solidFill>
                <a:effectLst/>
              </a:rPr>
              <a:t>ADRENÉRGICOS</a:t>
            </a:r>
          </a:p>
        </p:txBody>
      </p:sp>
      <p:sp>
        <p:nvSpPr>
          <p:cNvPr id="345100" name="Text Box 12"/>
          <p:cNvSpPr txBox="1">
            <a:spLocks noChangeArrowheads="1"/>
          </p:cNvSpPr>
          <p:nvPr/>
        </p:nvSpPr>
        <p:spPr bwMode="auto">
          <a:xfrm>
            <a:off x="2867025" y="1484313"/>
            <a:ext cx="984250" cy="457200"/>
          </a:xfrm>
          <a:prstGeom prst="rect">
            <a:avLst/>
          </a:prstGeom>
          <a:solidFill>
            <a:srgbClr val="F9C7E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Beta</a:t>
            </a:r>
          </a:p>
        </p:txBody>
      </p:sp>
      <p:sp>
        <p:nvSpPr>
          <p:cNvPr id="345103" name="Rectangle 15"/>
          <p:cNvSpPr>
            <a:spLocks noChangeArrowheads="1"/>
          </p:cNvSpPr>
          <p:nvPr/>
        </p:nvSpPr>
        <p:spPr bwMode="auto">
          <a:xfrm>
            <a:off x="6877050" y="5300663"/>
            <a:ext cx="1366838" cy="288925"/>
          </a:xfrm>
          <a:prstGeom prst="rect">
            <a:avLst/>
          </a:prstGeom>
          <a:solidFill>
            <a:srgbClr val="98AA9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5104" name="Text Box 16"/>
          <p:cNvSpPr txBox="1">
            <a:spLocks noChangeArrowheads="1"/>
          </p:cNvSpPr>
          <p:nvPr/>
        </p:nvSpPr>
        <p:spPr bwMode="auto">
          <a:xfrm>
            <a:off x="6227763" y="5229225"/>
            <a:ext cx="2089150" cy="588963"/>
          </a:xfrm>
          <a:prstGeom prst="rect">
            <a:avLst/>
          </a:prstGeom>
          <a:solidFill>
            <a:srgbClr val="FFCDE1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sz="32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Acciones</a:t>
            </a:r>
          </a:p>
        </p:txBody>
      </p:sp>
      <p:sp>
        <p:nvSpPr>
          <p:cNvPr id="345106" name="Rectangle 18"/>
          <p:cNvSpPr>
            <a:spLocks noChangeArrowheads="1"/>
          </p:cNvSpPr>
          <p:nvPr/>
        </p:nvSpPr>
        <p:spPr bwMode="auto">
          <a:xfrm>
            <a:off x="6011863" y="2782888"/>
            <a:ext cx="1152525" cy="431800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5107" name="Text Box 19"/>
          <p:cNvSpPr txBox="1">
            <a:spLocks noChangeArrowheads="1"/>
          </p:cNvSpPr>
          <p:nvPr/>
        </p:nvSpPr>
        <p:spPr bwMode="auto">
          <a:xfrm>
            <a:off x="6300788" y="2765425"/>
            <a:ext cx="665162" cy="519113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AC</a:t>
            </a:r>
            <a:endParaRPr lang="es-ES_tradnl" sz="2800" b="1" baseline="-25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45108" name="Rectangle 20"/>
          <p:cNvSpPr>
            <a:spLocks noChangeArrowheads="1"/>
          </p:cNvSpPr>
          <p:nvPr/>
        </p:nvSpPr>
        <p:spPr bwMode="auto">
          <a:xfrm>
            <a:off x="7235825" y="4005263"/>
            <a:ext cx="576263" cy="144462"/>
          </a:xfrm>
          <a:prstGeom prst="rect">
            <a:avLst/>
          </a:prstGeom>
          <a:solidFill>
            <a:srgbClr val="99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345109" name="Text Box 21"/>
          <p:cNvSpPr txBox="1">
            <a:spLocks noChangeArrowheads="1"/>
          </p:cNvSpPr>
          <p:nvPr/>
        </p:nvSpPr>
        <p:spPr bwMode="auto">
          <a:xfrm>
            <a:off x="7092280" y="3933825"/>
            <a:ext cx="976549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AMP</a:t>
            </a:r>
            <a:r>
              <a:rPr lang="es-ES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endParaRPr lang="es-ES" sz="20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6832568" y="6524625"/>
            <a:ext cx="23178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bg2"/>
                </a:solidFill>
                <a:effectLst/>
                <a:latin typeface="Times New Roman" pitchFamily="18" charset="0"/>
              </a:rPr>
              <a:t>Ximena Páez Medicina ULA </a:t>
            </a:r>
            <a:r>
              <a:rPr lang="es-ES_tradnl" sz="1200" dirty="0" smtClean="0">
                <a:solidFill>
                  <a:schemeClr val="bg2"/>
                </a:solidFill>
                <a:effectLst/>
                <a:latin typeface="Times New Roman" pitchFamily="18" charset="0"/>
              </a:rPr>
              <a:t>2015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6929587" y="404664"/>
            <a:ext cx="1688283" cy="707886"/>
          </a:xfrm>
          <a:prstGeom prst="rect">
            <a:avLst/>
          </a:prstGeom>
          <a:solidFill>
            <a:srgbClr val="FED6E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Transmisión </a:t>
            </a:r>
            <a:endParaRPr lang="es-ES_tradnl" sz="2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Simpática</a:t>
            </a:r>
            <a:endParaRPr lang="es-ES_tradnl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511210" y="548680"/>
            <a:ext cx="287129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542925"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800" smtClean="0">
                <a:solidFill>
                  <a:srgbClr val="005250"/>
                </a:solidFill>
                <a:latin typeface="Comic Sans MS" pitchFamily="66" charset="0"/>
              </a:rPr>
              <a:t>Mecanismos señalización </a:t>
            </a:r>
          </a:p>
          <a:p>
            <a:pPr algn="ctr">
              <a:defRPr/>
            </a:pPr>
            <a:r>
              <a:rPr lang="es-ES_tradnl" sz="1800" smtClean="0">
                <a:solidFill>
                  <a:srgbClr val="005250"/>
                </a:solidFill>
                <a:latin typeface="Comic Sans MS" pitchFamily="66" charset="0"/>
              </a:rPr>
              <a:t>intracelulares </a:t>
            </a:r>
            <a:endParaRPr lang="es-ES_tradnl" sz="1800" baseline="30000" smtClean="0">
              <a:solidFill>
                <a:srgbClr val="005250"/>
              </a:solidFill>
              <a:latin typeface="Comic Sans MS" pitchFamily="66" charset="0"/>
            </a:endParaRP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3347864" y="548680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3450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5092" grpId="0" animBg="1"/>
      <p:bldP spid="345092" grpId="1" animBg="1"/>
      <p:bldP spid="345094" grpId="0" animBg="1"/>
      <p:bldP spid="345095" grpId="0" animBg="1"/>
      <p:bldP spid="345097" grpId="0" animBg="1"/>
      <p:bldP spid="345098" grpId="0" animBg="1"/>
      <p:bldP spid="345104" grpId="0" animBg="1"/>
      <p:bldP spid="345107" grpId="0" animBg="1"/>
      <p:bldP spid="345109" grpId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6861</TotalTime>
  <Words>5647</Words>
  <Application>Microsoft Office PowerPoint</Application>
  <PresentationFormat>Presentación en pantalla (4:3)</PresentationFormat>
  <Paragraphs>2269</Paragraphs>
  <Slides>112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112</vt:i4>
      </vt:variant>
    </vt:vector>
  </HeadingPairs>
  <TitlesOfParts>
    <vt:vector size="113" baseType="lpstr"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The houze!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XIMENA</dc:creator>
  <cp:lastModifiedBy>ximena</cp:lastModifiedBy>
  <cp:revision>534</cp:revision>
  <dcterms:created xsi:type="dcterms:W3CDTF">2008-10-26T17:07:44Z</dcterms:created>
  <dcterms:modified xsi:type="dcterms:W3CDTF">2015-11-09T17:00:21Z</dcterms:modified>
</cp:coreProperties>
</file>