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8"/>
  </p:notesMasterIdLst>
  <p:sldIdLst>
    <p:sldId id="435" r:id="rId2"/>
    <p:sldId id="467" r:id="rId3"/>
    <p:sldId id="436" r:id="rId4"/>
    <p:sldId id="437" r:id="rId5"/>
    <p:sldId id="438" r:id="rId6"/>
    <p:sldId id="387" r:id="rId7"/>
    <p:sldId id="256" r:id="rId8"/>
    <p:sldId id="414" r:id="rId9"/>
    <p:sldId id="428" r:id="rId10"/>
    <p:sldId id="285" r:id="rId11"/>
    <p:sldId id="355" r:id="rId12"/>
    <p:sldId id="413" r:id="rId13"/>
    <p:sldId id="442" r:id="rId14"/>
    <p:sldId id="377" r:id="rId15"/>
    <p:sldId id="354" r:id="rId16"/>
    <p:sldId id="440" r:id="rId17"/>
    <p:sldId id="373" r:id="rId18"/>
    <p:sldId id="369" r:id="rId19"/>
    <p:sldId id="368" r:id="rId20"/>
    <p:sldId id="372" r:id="rId21"/>
    <p:sldId id="356" r:id="rId22"/>
    <p:sldId id="465" r:id="rId23"/>
    <p:sldId id="262" r:id="rId24"/>
    <p:sldId id="439" r:id="rId25"/>
    <p:sldId id="450" r:id="rId26"/>
    <p:sldId id="451" r:id="rId27"/>
    <p:sldId id="364" r:id="rId28"/>
    <p:sldId id="363" r:id="rId29"/>
    <p:sldId id="445" r:id="rId30"/>
    <p:sldId id="449" r:id="rId31"/>
    <p:sldId id="452" r:id="rId32"/>
    <p:sldId id="374" r:id="rId33"/>
    <p:sldId id="433" r:id="rId34"/>
    <p:sldId id="434" r:id="rId35"/>
    <p:sldId id="359" r:id="rId36"/>
    <p:sldId id="376" r:id="rId37"/>
    <p:sldId id="375" r:id="rId38"/>
    <p:sldId id="453" r:id="rId39"/>
    <p:sldId id="443" r:id="rId40"/>
    <p:sldId id="444" r:id="rId41"/>
    <p:sldId id="380" r:id="rId42"/>
    <p:sldId id="379" r:id="rId43"/>
    <p:sldId id="378" r:id="rId44"/>
    <p:sldId id="391" r:id="rId45"/>
    <p:sldId id="415" r:id="rId46"/>
    <p:sldId id="357" r:id="rId47"/>
    <p:sldId id="335" r:id="rId48"/>
    <p:sldId id="333" r:id="rId49"/>
    <p:sldId id="360" r:id="rId50"/>
    <p:sldId id="466" r:id="rId51"/>
    <p:sldId id="464" r:id="rId52"/>
    <p:sldId id="406" r:id="rId53"/>
    <p:sldId id="447" r:id="rId54"/>
    <p:sldId id="362" r:id="rId55"/>
    <p:sldId id="454" r:id="rId56"/>
    <p:sldId id="384" r:id="rId57"/>
    <p:sldId id="419" r:id="rId58"/>
    <p:sldId id="383" r:id="rId59"/>
    <p:sldId id="421" r:id="rId60"/>
    <p:sldId id="407" r:id="rId61"/>
    <p:sldId id="412" r:id="rId62"/>
    <p:sldId id="358" r:id="rId63"/>
    <p:sldId id="446" r:id="rId64"/>
    <p:sldId id="457" r:id="rId65"/>
    <p:sldId id="455" r:id="rId66"/>
    <p:sldId id="456" r:id="rId67"/>
    <p:sldId id="463" r:id="rId68"/>
    <p:sldId id="458" r:id="rId69"/>
    <p:sldId id="459" r:id="rId70"/>
    <p:sldId id="460" r:id="rId71"/>
    <p:sldId id="461" r:id="rId72"/>
    <p:sldId id="347" r:id="rId73"/>
    <p:sldId id="361" r:id="rId74"/>
    <p:sldId id="398" r:id="rId75"/>
    <p:sldId id="401" r:id="rId76"/>
    <p:sldId id="400" r:id="rId77"/>
    <p:sldId id="402" r:id="rId78"/>
    <p:sldId id="403" r:id="rId79"/>
    <p:sldId id="404" r:id="rId80"/>
    <p:sldId id="431" r:id="rId81"/>
    <p:sldId id="410" r:id="rId82"/>
    <p:sldId id="422" r:id="rId83"/>
    <p:sldId id="351" r:id="rId84"/>
    <p:sldId id="392" r:id="rId85"/>
    <p:sldId id="393" r:id="rId86"/>
    <p:sldId id="411" r:id="rId87"/>
    <p:sldId id="432" r:id="rId88"/>
    <p:sldId id="273" r:id="rId89"/>
    <p:sldId id="394" r:id="rId90"/>
    <p:sldId id="396" r:id="rId91"/>
    <p:sldId id="423" r:id="rId92"/>
    <p:sldId id="424" r:id="rId93"/>
    <p:sldId id="425" r:id="rId94"/>
    <p:sldId id="426" r:id="rId95"/>
    <p:sldId id="427" r:id="rId96"/>
    <p:sldId id="448" r:id="rId97"/>
  </p:sldIdLst>
  <p:sldSz cx="9144000" cy="6858000" type="screen4x3"/>
  <p:notesSz cx="6858000" cy="9144000"/>
  <p:defaultTextStyle>
    <a:defPPr>
      <a:defRPr lang="es-ES_tradnl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D9EC"/>
    <a:srgbClr val="FFD1E8"/>
    <a:srgbClr val="B7DBFF"/>
    <a:srgbClr val="99CCFF"/>
    <a:srgbClr val="F5ECB5"/>
    <a:srgbClr val="FFC1E0"/>
    <a:srgbClr val="E4F2F4"/>
    <a:srgbClr val="D6ECEE"/>
    <a:srgbClr val="A3F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005" autoAdjust="0"/>
    <p:restoredTop sz="98655" autoAdjust="0"/>
  </p:normalViewPr>
  <p:slideViewPr>
    <p:cSldViewPr showGuides="1">
      <p:cViewPr>
        <p:scale>
          <a:sx n="66" d="100"/>
          <a:sy n="66" d="100"/>
        </p:scale>
        <p:origin x="-73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6271E-6394-4403-9243-7711B24049E3}" type="datetimeFigureOut">
              <a:rPr lang="es-VE" smtClean="0"/>
              <a:t>11/11/2015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28B1D-390E-4109-B01F-F0396AA6B4C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6207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28B1D-390E-4109-B01F-F0396AA6B4CB}" type="slidenum">
              <a:rPr lang="es-VE" smtClean="0"/>
              <a:t>73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60099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00989-A75A-4408-8B54-ECDE722480C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076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0964A-21F4-4509-B9FF-D5EEE99F8B8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8498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5FE4-7636-4F2C-881E-78945336B8E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4241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F4812-DD53-43F1-AEB9-77916708D63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78005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F3979-267B-4012-874A-34EA1DA99BE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780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0F10-35F9-4035-986A-0BAD6BED735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8957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1DBE-56B1-4FB3-9DB6-537CA947BD4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4446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E31D3-D356-4F54-B6F2-C8FC526334A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01010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1395-9943-4723-B840-F5B3C3DE36B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8563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2E141-E43C-44F5-9EC3-11C72A8720B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1822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3F611-A01A-4B6C-85B9-CA15368B176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9856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VE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VE" smtClean="0"/>
              <a:t>Haga clic para modificar el estilo de texto del patrón</a:t>
            </a:r>
          </a:p>
          <a:p>
            <a:pPr lvl="1"/>
            <a:r>
              <a:rPr lang="es-ES_tradnl" altLang="es-VE" smtClean="0"/>
              <a:t>Segundo nivel</a:t>
            </a:r>
          </a:p>
          <a:p>
            <a:pPr lvl="2"/>
            <a:r>
              <a:rPr lang="es-ES_tradnl" altLang="es-VE" smtClean="0"/>
              <a:t>Tercer nivel</a:t>
            </a:r>
          </a:p>
          <a:p>
            <a:pPr lvl="3"/>
            <a:r>
              <a:rPr lang="es-ES_tradnl" altLang="es-VE" smtClean="0"/>
              <a:t>Cuarto nivel</a:t>
            </a:r>
          </a:p>
          <a:p>
            <a:pPr lvl="4"/>
            <a:r>
              <a:rPr lang="es-ES_tradnl" altLang="es-VE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</a:defRPr>
            </a:lvl1pPr>
          </a:lstStyle>
          <a:p>
            <a:pPr>
              <a:defRPr/>
            </a:pPr>
            <a:fld id="{D95115B3-6EA2-44D8-8394-4A4F2BC361C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Administrador/Escritorio/EN%20PROGRESO%202009/SN%20AUTONOMO%2009/SESIONES%20SNA%2009/ACCION%20SOBRE%20TEJIDOS/autonomicns.sw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hyperlink" Target="../../../EN%20PROCESO%202011/FISIOSN%20AUTONOMO%202011/SN%20AUTONOMO%202010/SESIONES%20SNA/IV%20ACCION%20SOBRE%20TEJIDOS/autonomicns.swf" TargetMode="Externa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1487488" y="1062038"/>
            <a:ext cx="6169025" cy="4732337"/>
          </a:xfrm>
          <a:prstGeom prst="rect">
            <a:avLst/>
          </a:prstGeom>
          <a:solidFill>
            <a:srgbClr val="ECE1B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" sz="9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Universidad de los Andes</a:t>
            </a:r>
          </a:p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para Medicina</a:t>
            </a:r>
          </a:p>
          <a:p>
            <a:pPr>
              <a:defRPr/>
            </a:pP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SISTEMA NERVIOSO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AUTÓNOMO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2015</a:t>
            </a: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  <a:p>
            <a:pPr>
              <a:defRPr/>
            </a:pPr>
            <a:endParaRPr lang="es-ES" sz="9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2051" name="Picture 4" descr="scar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9" r="35209" b="53033"/>
          <a:stretch/>
        </p:blipFill>
        <p:spPr bwMode="auto">
          <a:xfrm>
            <a:off x="6372224" y="3527610"/>
            <a:ext cx="2088208" cy="291487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1979613" y="2132013"/>
            <a:ext cx="1751012" cy="30003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endParaRPr lang="es-ES_tradnl" sz="9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Piel</a:t>
            </a:r>
          </a:p>
          <a:p>
            <a:pPr>
              <a:defRPr/>
            </a:pPr>
            <a:r>
              <a:rPr lang="es-ES_tradnl" sz="1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FontTx/>
              <a:buAutoNum type="arabicPeriod" startAt="2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Ojos</a:t>
            </a:r>
          </a:p>
          <a:p>
            <a:pPr>
              <a:buFontTx/>
              <a:buAutoNum type="arabicPeriod" startAt="2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2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Corazón</a:t>
            </a:r>
          </a:p>
          <a:p>
            <a:pPr>
              <a:buFontTx/>
              <a:buAutoNum type="arabicPeriod" startAt="2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2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Vasos</a:t>
            </a:r>
          </a:p>
          <a:p>
            <a:pPr>
              <a:buFontTx/>
              <a:buAutoNum type="arabicPeriod" startAt="2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2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Pulmones</a:t>
            </a:r>
          </a:p>
          <a:p>
            <a:pPr>
              <a:buFontTx/>
              <a:buAutoNum type="arabicPeriod" startAt="2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2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Tracto GI</a:t>
            </a:r>
          </a:p>
          <a:p>
            <a:pPr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4284663" y="2133600"/>
            <a:ext cx="3097212" cy="342741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3400" indent="-53340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55688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577975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100263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62255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0797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5369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9941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4513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_tradnl" sz="8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7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Glándulas</a:t>
            </a:r>
          </a:p>
          <a:p>
            <a:pPr>
              <a:buFontTx/>
              <a:buAutoNum type="arabicPeriod" startAt="2"/>
              <a:defRPr/>
            </a:pPr>
            <a:endParaRPr lang="es-ES_tradnl" sz="9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8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Adipocitos, hígado, M. esquelético</a:t>
            </a:r>
          </a:p>
          <a:p>
            <a:pPr>
              <a:buFontTx/>
              <a:buAutoNum type="arabicPeriod" startAt="8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8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Tracto biliar,    páncreas, bazo</a:t>
            </a:r>
          </a:p>
          <a:p>
            <a:pPr>
              <a:buFontTx/>
              <a:buAutoNum type="arabicPeriod" startAt="8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8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Médula adrenal </a:t>
            </a:r>
          </a:p>
          <a:p>
            <a:pPr>
              <a:buFontTx/>
              <a:buAutoNum type="arabicPeriod" startAt="8"/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8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Tracto Urinario</a:t>
            </a:r>
          </a:p>
          <a:p>
            <a:pPr>
              <a:defRPr/>
            </a:pPr>
            <a:endParaRPr lang="es-ES_tradnl" sz="1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12"/>
              <a:defRPr/>
            </a:pP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Órganos sexuales</a:t>
            </a:r>
            <a:endParaRPr lang="es-ES_tradnl" sz="12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5724525" y="620713"/>
            <a:ext cx="26289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 Acciones en </a:t>
            </a:r>
          </a:p>
          <a:p>
            <a:pPr algn="l">
              <a:defRPr/>
            </a:pPr>
            <a:r>
              <a:rPr lang="es-ES" sz="20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órganos y tejidos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6" grpId="0" animBg="1"/>
      <p:bldP spid="317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117600" y="546100"/>
            <a:ext cx="871538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200"/>
              <a:t>Piel</a:t>
            </a: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1116013" y="3328988"/>
            <a:ext cx="1806575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sz="9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* Músculos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Piloerectores</a:t>
            </a:r>
          </a:p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* Glándulas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Sudoríparas</a:t>
            </a:r>
          </a:p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* Vasos</a:t>
            </a: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2987675" y="3116263"/>
            <a:ext cx="3097213" cy="292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generalizada</a:t>
            </a: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localizada palmas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 (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6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2965450" y="2492375"/>
            <a:ext cx="160655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6659563" y="3062288"/>
            <a:ext cx="7747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_tradnl" altLang="es-VE" sz="1800" b="1"/>
          </a:p>
          <a:p>
            <a:pPr algn="l" eaLnBrk="1" hangingPunct="1"/>
            <a:endParaRPr lang="es-ES_tradnl" altLang="es-VE" sz="1800" b="1"/>
          </a:p>
          <a:p>
            <a:pPr algn="l" eaLnBrk="1" hangingPunct="1"/>
            <a:r>
              <a:rPr lang="es-ES_tradnl" altLang="es-VE" sz="1800" b="1"/>
              <a:t>      </a:t>
            </a:r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5643563" y="2527300"/>
            <a:ext cx="1808162" cy="396875"/>
          </a:xfrm>
          <a:prstGeom prst="rect">
            <a:avLst/>
          </a:prstGeom>
          <a:solidFill>
            <a:srgbClr val="E5EE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Parasimpática</a:t>
            </a:r>
          </a:p>
        </p:txBody>
      </p: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4572000" y="1916113"/>
            <a:ext cx="14557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695325" y="617538"/>
            <a:ext cx="5905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</a:p>
        </p:txBody>
      </p:sp>
      <p:sp>
        <p:nvSpPr>
          <p:cNvPr id="11274" name="Line 15"/>
          <p:cNvSpPr>
            <a:spLocks noChangeShapeType="1"/>
          </p:cNvSpPr>
          <p:nvPr/>
        </p:nvSpPr>
        <p:spPr bwMode="auto">
          <a:xfrm>
            <a:off x="2916238" y="3141663"/>
            <a:ext cx="0" cy="324008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75" name="Line 16"/>
          <p:cNvSpPr>
            <a:spLocks noChangeShapeType="1"/>
          </p:cNvSpPr>
          <p:nvPr/>
        </p:nvSpPr>
        <p:spPr bwMode="auto">
          <a:xfrm>
            <a:off x="3062288" y="4076700"/>
            <a:ext cx="4822825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76" name="Line 17"/>
          <p:cNvSpPr>
            <a:spLocks noChangeShapeType="1"/>
          </p:cNvSpPr>
          <p:nvPr/>
        </p:nvSpPr>
        <p:spPr bwMode="auto">
          <a:xfrm>
            <a:off x="3060700" y="5229225"/>
            <a:ext cx="4751388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77" name="Line 18"/>
          <p:cNvSpPr>
            <a:spLocks noChangeShapeType="1"/>
          </p:cNvSpPr>
          <p:nvPr/>
        </p:nvSpPr>
        <p:spPr bwMode="auto">
          <a:xfrm>
            <a:off x="3060700" y="6021388"/>
            <a:ext cx="4751388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11278" name="Picture 21" descr="sk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57" t="21666" r="6541" b="14583"/>
          <a:stretch>
            <a:fillRect/>
          </a:stretch>
        </p:blipFill>
        <p:spPr bwMode="auto">
          <a:xfrm>
            <a:off x="611188" y="1268413"/>
            <a:ext cx="16573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42" name="Text Box 22"/>
          <p:cNvSpPr txBox="1">
            <a:spLocks noChangeArrowheads="1"/>
          </p:cNvSpPr>
          <p:nvPr/>
        </p:nvSpPr>
        <p:spPr bwMode="auto">
          <a:xfrm>
            <a:off x="6516688" y="3644900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8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6516688" y="4508500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8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107544" name="Text Box 24"/>
          <p:cNvSpPr txBox="1">
            <a:spLocks noChangeArrowheads="1"/>
          </p:cNvSpPr>
          <p:nvPr/>
        </p:nvSpPr>
        <p:spPr bwMode="auto">
          <a:xfrm>
            <a:off x="6516688" y="5373688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8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6084888" y="1939925"/>
            <a:ext cx="270986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ÚNICA SIMPÁTICA</a:t>
            </a:r>
          </a:p>
        </p:txBody>
      </p:sp>
      <p:sp>
        <p:nvSpPr>
          <p:cNvPr id="107546" name="Text Box 26"/>
          <p:cNvSpPr txBox="1">
            <a:spLocks noChangeArrowheads="1"/>
          </p:cNvSpPr>
          <p:nvPr/>
        </p:nvSpPr>
        <p:spPr bwMode="auto">
          <a:xfrm>
            <a:off x="2051050" y="549275"/>
            <a:ext cx="1081088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284" name="Text Box 28"/>
          <p:cNvSpPr txBox="1">
            <a:spLocks noChangeArrowheads="1"/>
          </p:cNvSpPr>
          <p:nvPr/>
        </p:nvSpPr>
        <p:spPr bwMode="auto">
          <a:xfrm>
            <a:off x="6372225" y="333375"/>
            <a:ext cx="2351088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107550" name="Text Box 30"/>
          <p:cNvSpPr txBox="1">
            <a:spLocks noChangeArrowheads="1"/>
          </p:cNvSpPr>
          <p:nvPr/>
        </p:nvSpPr>
        <p:spPr bwMode="auto">
          <a:xfrm>
            <a:off x="4643438" y="2470150"/>
            <a:ext cx="346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7551" name="Text Box 31"/>
          <p:cNvSpPr txBox="1">
            <a:spLocks noChangeArrowheads="1"/>
          </p:cNvSpPr>
          <p:nvPr/>
        </p:nvSpPr>
        <p:spPr bwMode="auto">
          <a:xfrm>
            <a:off x="3132138" y="6118225"/>
            <a:ext cx="3190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0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7552" name="Text Box 32"/>
          <p:cNvSpPr txBox="1">
            <a:spLocks noChangeArrowheads="1"/>
          </p:cNvSpPr>
          <p:nvPr/>
        </p:nvSpPr>
        <p:spPr bwMode="auto">
          <a:xfrm>
            <a:off x="3348038" y="6165850"/>
            <a:ext cx="2806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S. Claude Bernard-Horner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6" grpId="0"/>
      <p:bldP spid="107528" grpId="0" animBg="1"/>
      <p:bldP spid="107530" grpId="0" animBg="1"/>
      <p:bldP spid="107532" grpId="0" animBg="1"/>
      <p:bldP spid="107542" grpId="0"/>
      <p:bldP spid="107543" grpId="0"/>
      <p:bldP spid="107544" grpId="0"/>
      <p:bldP spid="107545" grpId="0"/>
      <p:bldP spid="107550" grpId="0"/>
      <p:bldP spid="107551" grpId="0"/>
      <p:bldP spid="1075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5467350" y="5589588"/>
            <a:ext cx="12239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5827713" y="3141663"/>
            <a:ext cx="5762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5827713" y="2349500"/>
            <a:ext cx="7921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395536" y="73273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</a:p>
        </p:txBody>
      </p:sp>
      <p:pic>
        <p:nvPicPr>
          <p:cNvPr id="12294" name="Picture 12" descr="inervacion piel 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1125538"/>
            <a:ext cx="4808538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13"/>
          <p:cNvSpPr>
            <a:spLocks noChangeArrowheads="1"/>
          </p:cNvSpPr>
          <p:nvPr/>
        </p:nvSpPr>
        <p:spPr bwMode="auto">
          <a:xfrm>
            <a:off x="3740150" y="5445125"/>
            <a:ext cx="13668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26" name="Text Box 14"/>
          <p:cNvSpPr txBox="1">
            <a:spLocks noChangeArrowheads="1"/>
          </p:cNvSpPr>
          <p:nvPr/>
        </p:nvSpPr>
        <p:spPr bwMode="auto">
          <a:xfrm>
            <a:off x="2411760" y="5211197"/>
            <a:ext cx="204895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Adrenérgica</a:t>
            </a:r>
          </a:p>
          <a:p>
            <a:pPr algn="l">
              <a:defRPr/>
            </a:pP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 </a:t>
            </a:r>
            <a:r>
              <a:rPr lang="es-ES_tradnl" sz="1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sanguíneo</a:t>
            </a:r>
          </a:p>
          <a:p>
            <a:pPr algn="l">
              <a:defRPr/>
            </a:pPr>
            <a:r>
              <a:rPr lang="es-ES_tradnl" sz="1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</a:t>
            </a:r>
            <a:r>
              <a:rPr lang="es-ES_tradnl" sz="1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8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Piloerector</a:t>
            </a:r>
            <a:r>
              <a:rPr lang="es-ES_tradnl" sz="1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1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7" name="Rectangle 15"/>
          <p:cNvSpPr>
            <a:spLocks noChangeArrowheads="1"/>
          </p:cNvSpPr>
          <p:nvPr/>
        </p:nvSpPr>
        <p:spPr bwMode="auto">
          <a:xfrm>
            <a:off x="5467350" y="5661025"/>
            <a:ext cx="12239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28" name="Text Box 16"/>
          <p:cNvSpPr txBox="1">
            <a:spLocks noChangeArrowheads="1"/>
          </p:cNvSpPr>
          <p:nvPr/>
        </p:nvSpPr>
        <p:spPr bwMode="auto">
          <a:xfrm>
            <a:off x="4960200" y="5615771"/>
            <a:ext cx="284565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Colinérgica</a:t>
            </a:r>
          </a:p>
          <a:p>
            <a:pPr algn="l">
              <a:defRPr/>
            </a:pPr>
            <a:r>
              <a:rPr lang="es-ES_tradnl" sz="1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Algunos </a:t>
            </a:r>
            <a:r>
              <a:rPr lang="es-ES_tradnl" sz="1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vasos </a:t>
            </a:r>
            <a:r>
              <a:rPr lang="es-ES_tradnl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</a:t>
            </a:r>
            <a:endParaRPr lang="es-ES_tradnl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</a:t>
            </a:r>
            <a:r>
              <a:rPr lang="es-ES_tradnl" sz="1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Sudoríparas </a:t>
            </a:r>
            <a:r>
              <a:rPr lang="es-ES_tradnl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sudación</a:t>
            </a:r>
            <a:endParaRPr lang="es-ES_tradnl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9" name="Rectangle 18"/>
          <p:cNvSpPr>
            <a:spLocks noChangeArrowheads="1"/>
          </p:cNvSpPr>
          <p:nvPr/>
        </p:nvSpPr>
        <p:spPr bwMode="auto">
          <a:xfrm>
            <a:off x="5106988" y="1268413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31" name="Text Box 19"/>
          <p:cNvSpPr txBox="1">
            <a:spLocks noChangeArrowheads="1"/>
          </p:cNvSpPr>
          <p:nvPr/>
        </p:nvSpPr>
        <p:spPr bwMode="auto">
          <a:xfrm>
            <a:off x="4462463" y="476250"/>
            <a:ext cx="1757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T1-L3</a:t>
            </a:r>
          </a:p>
        </p:txBody>
      </p:sp>
      <p:sp>
        <p:nvSpPr>
          <p:cNvPr id="12301" name="Rectangle 20"/>
          <p:cNvSpPr>
            <a:spLocks noChangeArrowheads="1"/>
          </p:cNvSpPr>
          <p:nvPr/>
        </p:nvSpPr>
        <p:spPr bwMode="auto">
          <a:xfrm>
            <a:off x="3451225" y="1341438"/>
            <a:ext cx="5048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302" name="Oval 21"/>
          <p:cNvSpPr>
            <a:spLocks noChangeArrowheads="1"/>
          </p:cNvSpPr>
          <p:nvPr/>
        </p:nvSpPr>
        <p:spPr bwMode="auto">
          <a:xfrm>
            <a:off x="3883025" y="1916113"/>
            <a:ext cx="144463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34" name="Text Box 22"/>
          <p:cNvSpPr txBox="1">
            <a:spLocks noChangeArrowheads="1"/>
          </p:cNvSpPr>
          <p:nvPr/>
        </p:nvSpPr>
        <p:spPr bwMode="auto">
          <a:xfrm>
            <a:off x="3059113" y="1268413"/>
            <a:ext cx="1368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Simp. Posgl.</a:t>
            </a:r>
          </a:p>
        </p:txBody>
      </p:sp>
      <p:sp>
        <p:nvSpPr>
          <p:cNvPr id="12304" name="Oval 24"/>
          <p:cNvSpPr>
            <a:spLocks noChangeArrowheads="1"/>
          </p:cNvSpPr>
          <p:nvPr/>
        </p:nvSpPr>
        <p:spPr bwMode="auto">
          <a:xfrm>
            <a:off x="4819650" y="31416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306" name="Oval 25"/>
          <p:cNvSpPr>
            <a:spLocks noChangeArrowheads="1"/>
          </p:cNvSpPr>
          <p:nvPr/>
        </p:nvSpPr>
        <p:spPr bwMode="auto">
          <a:xfrm>
            <a:off x="4892675" y="4581525"/>
            <a:ext cx="287338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38" name="Text Box 26"/>
          <p:cNvSpPr txBox="1">
            <a:spLocks noChangeArrowheads="1"/>
          </p:cNvSpPr>
          <p:nvPr/>
        </p:nvSpPr>
        <p:spPr bwMode="auto">
          <a:xfrm>
            <a:off x="4300538" y="4652963"/>
            <a:ext cx="53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2308" name="Oval 28"/>
          <p:cNvSpPr>
            <a:spLocks noChangeArrowheads="1"/>
          </p:cNvSpPr>
          <p:nvPr/>
        </p:nvSpPr>
        <p:spPr bwMode="auto">
          <a:xfrm>
            <a:off x="6388100" y="4724400"/>
            <a:ext cx="287338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39" name="Text Box 27"/>
          <p:cNvSpPr txBox="1">
            <a:spLocks noChangeArrowheads="1"/>
          </p:cNvSpPr>
          <p:nvPr/>
        </p:nvSpPr>
        <p:spPr bwMode="auto">
          <a:xfrm>
            <a:off x="6368256" y="4700588"/>
            <a:ext cx="508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2310" name="Oval 30"/>
          <p:cNvSpPr>
            <a:spLocks noChangeArrowheads="1"/>
          </p:cNvSpPr>
          <p:nvPr/>
        </p:nvSpPr>
        <p:spPr bwMode="auto">
          <a:xfrm>
            <a:off x="7267575" y="42211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41" name="Text Box 29"/>
          <p:cNvSpPr txBox="1">
            <a:spLocks noChangeArrowheads="1"/>
          </p:cNvSpPr>
          <p:nvPr/>
        </p:nvSpPr>
        <p:spPr bwMode="auto">
          <a:xfrm>
            <a:off x="7253288" y="4078288"/>
            <a:ext cx="53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12" name="Text Box 7"/>
          <p:cNvSpPr txBox="1">
            <a:spLocks noChangeArrowheads="1"/>
          </p:cNvSpPr>
          <p:nvPr/>
        </p:nvSpPr>
        <p:spPr bwMode="auto">
          <a:xfrm>
            <a:off x="942017" y="748506"/>
            <a:ext cx="871537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200"/>
              <a:t>Piel</a:t>
            </a:r>
          </a:p>
        </p:txBody>
      </p:sp>
      <p:sp>
        <p:nvSpPr>
          <p:cNvPr id="12313" name="Oval 33"/>
          <p:cNvSpPr>
            <a:spLocks noChangeArrowheads="1"/>
          </p:cNvSpPr>
          <p:nvPr/>
        </p:nvSpPr>
        <p:spPr bwMode="auto">
          <a:xfrm>
            <a:off x="4572000" y="2924175"/>
            <a:ext cx="4318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314" name="Oval 34"/>
          <p:cNvSpPr>
            <a:spLocks noChangeArrowheads="1"/>
          </p:cNvSpPr>
          <p:nvPr/>
        </p:nvSpPr>
        <p:spPr bwMode="auto">
          <a:xfrm>
            <a:off x="4516438" y="4437063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47" name="Text Box 35"/>
          <p:cNvSpPr txBox="1">
            <a:spLocks noChangeArrowheads="1"/>
          </p:cNvSpPr>
          <p:nvPr/>
        </p:nvSpPr>
        <p:spPr bwMode="auto">
          <a:xfrm>
            <a:off x="4644008" y="2846264"/>
            <a:ext cx="468312" cy="366712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2316" name="Oval 37"/>
          <p:cNvSpPr>
            <a:spLocks noChangeArrowheads="1"/>
          </p:cNvSpPr>
          <p:nvPr/>
        </p:nvSpPr>
        <p:spPr bwMode="auto">
          <a:xfrm>
            <a:off x="6027738" y="4581525"/>
            <a:ext cx="43338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48" name="Text Box 36"/>
          <p:cNvSpPr txBox="1">
            <a:spLocks noChangeArrowheads="1"/>
          </p:cNvSpPr>
          <p:nvPr/>
        </p:nvSpPr>
        <p:spPr bwMode="auto">
          <a:xfrm>
            <a:off x="6027738" y="4652963"/>
            <a:ext cx="449262" cy="304800"/>
          </a:xfrm>
          <a:prstGeom prst="rect">
            <a:avLst/>
          </a:prstGeom>
          <a:solidFill>
            <a:srgbClr val="C5E2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M3</a:t>
            </a:r>
          </a:p>
        </p:txBody>
      </p:sp>
      <p:sp>
        <p:nvSpPr>
          <p:cNvPr id="12318" name="Oval 38"/>
          <p:cNvSpPr>
            <a:spLocks noChangeArrowheads="1"/>
          </p:cNvSpPr>
          <p:nvPr/>
        </p:nvSpPr>
        <p:spPr bwMode="auto">
          <a:xfrm>
            <a:off x="6964363" y="4149725"/>
            <a:ext cx="28892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51" name="Text Box 39"/>
          <p:cNvSpPr txBox="1">
            <a:spLocks noChangeArrowheads="1"/>
          </p:cNvSpPr>
          <p:nvPr/>
        </p:nvSpPr>
        <p:spPr bwMode="auto">
          <a:xfrm>
            <a:off x="6892925" y="4132263"/>
            <a:ext cx="449263" cy="304800"/>
          </a:xfrm>
          <a:prstGeom prst="rect">
            <a:avLst/>
          </a:prstGeom>
          <a:solidFill>
            <a:srgbClr val="C5E2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M3</a:t>
            </a:r>
          </a:p>
        </p:txBody>
      </p:sp>
      <p:sp>
        <p:nvSpPr>
          <p:cNvPr id="166956" name="Text Box 44"/>
          <p:cNvSpPr txBox="1">
            <a:spLocks noChangeArrowheads="1"/>
          </p:cNvSpPr>
          <p:nvPr/>
        </p:nvSpPr>
        <p:spPr bwMode="auto">
          <a:xfrm>
            <a:off x="1197386" y="3100318"/>
            <a:ext cx="13484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"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Pelos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parados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"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</a:p>
        </p:txBody>
      </p:sp>
      <p:sp>
        <p:nvSpPr>
          <p:cNvPr id="166944" name="Text Box 32"/>
          <p:cNvSpPr txBox="1">
            <a:spLocks noChangeArrowheads="1"/>
          </p:cNvSpPr>
          <p:nvPr/>
        </p:nvSpPr>
        <p:spPr bwMode="auto">
          <a:xfrm>
            <a:off x="4516438" y="4437063"/>
            <a:ext cx="468312" cy="366712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2322" name="Freeform 46"/>
          <p:cNvSpPr>
            <a:spLocks/>
          </p:cNvSpPr>
          <p:nvPr/>
        </p:nvSpPr>
        <p:spPr bwMode="auto">
          <a:xfrm>
            <a:off x="4948238" y="1330325"/>
            <a:ext cx="1368425" cy="82550"/>
          </a:xfrm>
          <a:custGeom>
            <a:avLst/>
            <a:gdLst>
              <a:gd name="T0" fmla="*/ 0 w 454"/>
              <a:gd name="T1" fmla="*/ 131048125 h 52"/>
              <a:gd name="T2" fmla="*/ 2062321970 w 454"/>
              <a:gd name="T3" fmla="*/ 17641888 h 52"/>
              <a:gd name="T4" fmla="*/ 2147483647 w 454"/>
              <a:gd name="T5" fmla="*/ 17641888 h 5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4" h="52">
                <a:moveTo>
                  <a:pt x="0" y="52"/>
                </a:moveTo>
                <a:cubicBezTo>
                  <a:pt x="75" y="33"/>
                  <a:pt x="151" y="14"/>
                  <a:pt x="227" y="7"/>
                </a:cubicBezTo>
                <a:cubicBezTo>
                  <a:pt x="303" y="0"/>
                  <a:pt x="416" y="7"/>
                  <a:pt x="454" y="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59" name="Text Box 47"/>
          <p:cNvSpPr txBox="1">
            <a:spLocks noChangeArrowheads="1"/>
          </p:cNvSpPr>
          <p:nvPr/>
        </p:nvSpPr>
        <p:spPr bwMode="auto">
          <a:xfrm>
            <a:off x="1202140" y="3780876"/>
            <a:ext cx="1430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"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Pelos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punta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"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</a:p>
        </p:txBody>
      </p:sp>
      <p:sp>
        <p:nvSpPr>
          <p:cNvPr id="12324" name="Text Box 48"/>
          <p:cNvSpPr txBox="1">
            <a:spLocks noChangeArrowheads="1"/>
          </p:cNvSpPr>
          <p:nvPr/>
        </p:nvSpPr>
        <p:spPr bwMode="auto">
          <a:xfrm>
            <a:off x="6732588" y="357188"/>
            <a:ext cx="1901825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órganos y tejidos</a:t>
            </a:r>
          </a:p>
        </p:txBody>
      </p:sp>
      <p:sp>
        <p:nvSpPr>
          <p:cNvPr id="166962" name="Text Box 50"/>
          <p:cNvSpPr txBox="1">
            <a:spLocks noChangeArrowheads="1"/>
          </p:cNvSpPr>
          <p:nvPr/>
        </p:nvSpPr>
        <p:spPr bwMode="auto">
          <a:xfrm>
            <a:off x="1116013" y="1531938"/>
            <a:ext cx="14001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Acción</a:t>
            </a:r>
          </a:p>
          <a:p>
            <a:pPr algn="l"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ÚNICA </a:t>
            </a:r>
          </a:p>
          <a:p>
            <a:pPr algn="l"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</a:t>
            </a:r>
          </a:p>
        </p:txBody>
      </p:sp>
      <p:sp>
        <p:nvSpPr>
          <p:cNvPr id="12326" name="Oval 51"/>
          <p:cNvSpPr>
            <a:spLocks noChangeArrowheads="1"/>
          </p:cNvSpPr>
          <p:nvPr/>
        </p:nvSpPr>
        <p:spPr bwMode="auto">
          <a:xfrm>
            <a:off x="5724525" y="2924175"/>
            <a:ext cx="6477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327" name="Oval 52"/>
          <p:cNvSpPr>
            <a:spLocks noChangeArrowheads="1"/>
          </p:cNvSpPr>
          <p:nvPr/>
        </p:nvSpPr>
        <p:spPr bwMode="auto">
          <a:xfrm>
            <a:off x="5292725" y="2420938"/>
            <a:ext cx="792163" cy="215900"/>
          </a:xfrm>
          <a:prstGeom prst="ellipse">
            <a:avLst/>
          </a:prstGeom>
          <a:solidFill>
            <a:srgbClr val="CC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6965" name="Text Box 53"/>
          <p:cNvSpPr txBox="1">
            <a:spLocks noChangeArrowheads="1"/>
          </p:cNvSpPr>
          <p:nvPr/>
        </p:nvSpPr>
        <p:spPr bwMode="auto">
          <a:xfrm>
            <a:off x="1162648" y="2349500"/>
            <a:ext cx="2188420" cy="707886"/>
          </a:xfrm>
          <a:prstGeom prst="rect">
            <a:avLst/>
          </a:prstGeom>
          <a:solidFill>
            <a:srgbClr val="FF99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</a:p>
          <a:p>
            <a:pPr>
              <a:defRPr/>
            </a:pPr>
            <a:r>
              <a:rPr lang="es-E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Piloerección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29" name="Freeform 55"/>
          <p:cNvSpPr>
            <a:spLocks/>
          </p:cNvSpPr>
          <p:nvPr/>
        </p:nvSpPr>
        <p:spPr bwMode="auto">
          <a:xfrm>
            <a:off x="4572000" y="1268413"/>
            <a:ext cx="1800225" cy="157162"/>
          </a:xfrm>
          <a:custGeom>
            <a:avLst/>
            <a:gdLst>
              <a:gd name="T0" fmla="*/ 2147483647 w 1134"/>
              <a:gd name="T1" fmla="*/ 115926819 h 99"/>
              <a:gd name="T2" fmla="*/ 1370965000 w 1134"/>
              <a:gd name="T3" fmla="*/ 115926819 h 99"/>
              <a:gd name="T4" fmla="*/ 572076263 w 1134"/>
              <a:gd name="T5" fmla="*/ 229332695 h 99"/>
              <a:gd name="T6" fmla="*/ 0 w 1134"/>
              <a:gd name="T7" fmla="*/ 0 h 9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34" h="99">
                <a:moveTo>
                  <a:pt x="1134" y="46"/>
                </a:moveTo>
                <a:cubicBezTo>
                  <a:pt x="914" y="42"/>
                  <a:pt x="695" y="39"/>
                  <a:pt x="544" y="46"/>
                </a:cubicBezTo>
                <a:cubicBezTo>
                  <a:pt x="393" y="53"/>
                  <a:pt x="318" y="99"/>
                  <a:pt x="227" y="91"/>
                </a:cubicBezTo>
                <a:cubicBezTo>
                  <a:pt x="136" y="83"/>
                  <a:pt x="38" y="15"/>
                  <a:pt x="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30" name="Freeform 56"/>
          <p:cNvSpPr>
            <a:spLocks/>
          </p:cNvSpPr>
          <p:nvPr/>
        </p:nvSpPr>
        <p:spPr bwMode="auto">
          <a:xfrm>
            <a:off x="4643438" y="1341438"/>
            <a:ext cx="73025" cy="142875"/>
          </a:xfrm>
          <a:custGeom>
            <a:avLst/>
            <a:gdLst>
              <a:gd name="T0" fmla="*/ 115927188 w 46"/>
              <a:gd name="T1" fmla="*/ 0 h 90"/>
              <a:gd name="T2" fmla="*/ 0 w 46"/>
              <a:gd name="T3" fmla="*/ 226814063 h 9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46" h="90">
                <a:moveTo>
                  <a:pt x="46" y="0"/>
                </a:moveTo>
                <a:cubicBezTo>
                  <a:pt x="30" y="37"/>
                  <a:pt x="15" y="75"/>
                  <a:pt x="0" y="9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31" name="Line 68"/>
          <p:cNvSpPr>
            <a:spLocks noChangeShapeType="1"/>
          </p:cNvSpPr>
          <p:nvPr/>
        </p:nvSpPr>
        <p:spPr bwMode="auto">
          <a:xfrm flipH="1">
            <a:off x="5148263" y="1052513"/>
            <a:ext cx="144462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81" name="Text Box 69"/>
          <p:cNvSpPr txBox="1">
            <a:spLocks noChangeArrowheads="1"/>
          </p:cNvSpPr>
          <p:nvPr/>
        </p:nvSpPr>
        <p:spPr bwMode="auto">
          <a:xfrm>
            <a:off x="6065188" y="1795463"/>
            <a:ext cx="1250663" cy="400110"/>
          </a:xfrm>
          <a:prstGeom prst="rect">
            <a:avLst/>
          </a:prstGeom>
          <a:solidFill>
            <a:srgbClr val="FF99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Sudación</a:t>
            </a:r>
          </a:p>
        </p:txBody>
      </p:sp>
      <p:sp>
        <p:nvSpPr>
          <p:cNvPr id="166982" name="Text Box 70"/>
          <p:cNvSpPr txBox="1">
            <a:spLocks noChangeArrowheads="1"/>
          </p:cNvSpPr>
          <p:nvPr/>
        </p:nvSpPr>
        <p:spPr bwMode="auto">
          <a:xfrm>
            <a:off x="1837757" y="787351"/>
            <a:ext cx="11684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4211960" y="1069181"/>
            <a:ext cx="736278" cy="704057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66622" y="868561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Gl</a:t>
            </a:r>
            <a:r>
              <a:rPr lang="es-VE" dirty="0" smtClean="0"/>
              <a:t>. </a:t>
            </a:r>
            <a:r>
              <a:rPr lang="es-VE" dirty="0" err="1" smtClean="0"/>
              <a:t>Paravert</a:t>
            </a:r>
            <a:r>
              <a:rPr lang="es-VE" dirty="0" smtClean="0"/>
              <a:t>.</a:t>
            </a:r>
            <a:endParaRPr lang="es-VE" dirty="0"/>
          </a:p>
        </p:txBody>
      </p:sp>
      <p:sp>
        <p:nvSpPr>
          <p:cNvPr id="4" name="3 Rectángulo"/>
          <p:cNvSpPr/>
          <p:nvPr/>
        </p:nvSpPr>
        <p:spPr bwMode="auto">
          <a:xfrm>
            <a:off x="3851920" y="4833144"/>
            <a:ext cx="144463" cy="3780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3996383" y="4653260"/>
            <a:ext cx="215577" cy="215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4211960" y="4040642"/>
            <a:ext cx="368138" cy="3964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" name="8 Conector recto de flecha"/>
          <p:cNvCxnSpPr/>
          <p:nvPr/>
        </p:nvCxnSpPr>
        <p:spPr bwMode="auto">
          <a:xfrm flipV="1">
            <a:off x="3789754" y="3970677"/>
            <a:ext cx="790345" cy="12216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7 Rectángulo"/>
          <p:cNvSpPr/>
          <p:nvPr/>
        </p:nvSpPr>
        <p:spPr bwMode="auto">
          <a:xfrm>
            <a:off x="5341144" y="5517232"/>
            <a:ext cx="282575" cy="1262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7" name="6 Conector recto de flecha"/>
          <p:cNvCxnSpPr/>
          <p:nvPr/>
        </p:nvCxnSpPr>
        <p:spPr bwMode="auto">
          <a:xfrm flipH="1" flipV="1">
            <a:off x="5349875" y="5445125"/>
            <a:ext cx="282575" cy="25241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4609901" y="3043808"/>
            <a:ext cx="538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55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6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6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69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6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6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6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69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6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26" grpId="0"/>
      <p:bldP spid="166928" grpId="0"/>
      <p:bldP spid="166931" grpId="0"/>
      <p:bldP spid="166934" grpId="0"/>
      <p:bldP spid="166938" grpId="0"/>
      <p:bldP spid="166939" grpId="0" animBg="1"/>
      <p:bldP spid="166941" grpId="0"/>
      <p:bldP spid="166947" grpId="0" animBg="1"/>
      <p:bldP spid="166948" grpId="0" animBg="1"/>
      <p:bldP spid="166951" grpId="0" animBg="1"/>
      <p:bldP spid="166956" grpId="0"/>
      <p:bldP spid="166944" grpId="0" animBg="1"/>
      <p:bldP spid="166959" grpId="0"/>
      <p:bldP spid="166965" grpId="0" animBg="1"/>
      <p:bldP spid="12331" grpId="0" animBg="1"/>
      <p:bldP spid="166981" grpId="0" animBg="1"/>
      <p:bldP spid="1669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3" name="Picture 5" descr="800px-Goose_bumps 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7" t="26459"/>
          <a:stretch>
            <a:fillRect/>
          </a:stretch>
        </p:blipFill>
        <p:spPr bwMode="auto">
          <a:xfrm>
            <a:off x="2484438" y="1530350"/>
            <a:ext cx="5616575" cy="37973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4572000" y="3189968"/>
            <a:ext cx="3236912" cy="68103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m. piloerectores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Efecto simpático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13316" name="Text Box 9"/>
          <p:cNvSpPr txBox="1">
            <a:spLocks noChangeArrowheads="1"/>
          </p:cNvSpPr>
          <p:nvPr/>
        </p:nvSpPr>
        <p:spPr bwMode="auto">
          <a:xfrm>
            <a:off x="1117600" y="733425"/>
            <a:ext cx="871538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200"/>
              <a:t>Piel</a:t>
            </a:r>
          </a:p>
        </p:txBody>
      </p:sp>
      <p:sp>
        <p:nvSpPr>
          <p:cNvPr id="196618" name="Text Box 10"/>
          <p:cNvSpPr txBox="1">
            <a:spLocks noChangeArrowheads="1"/>
          </p:cNvSpPr>
          <p:nvPr/>
        </p:nvSpPr>
        <p:spPr bwMode="auto">
          <a:xfrm>
            <a:off x="611188" y="73660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</a:p>
        </p:txBody>
      </p:sp>
      <p:sp>
        <p:nvSpPr>
          <p:cNvPr id="13318" name="Rectangle 11"/>
          <p:cNvSpPr>
            <a:spLocks noChangeArrowheads="1"/>
          </p:cNvSpPr>
          <p:nvPr/>
        </p:nvSpPr>
        <p:spPr bwMode="auto">
          <a:xfrm>
            <a:off x="4474699" y="5380392"/>
            <a:ext cx="362631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000" dirty="0"/>
              <a:t>http://commons.wikimedia.org/wiki/File:Goose_bumps.jpg</a:t>
            </a:r>
          </a:p>
        </p:txBody>
      </p:sp>
      <p:sp>
        <p:nvSpPr>
          <p:cNvPr id="196620" name="Text Box 12"/>
          <p:cNvSpPr txBox="1">
            <a:spLocks noChangeArrowheads="1"/>
          </p:cNvSpPr>
          <p:nvPr/>
        </p:nvSpPr>
        <p:spPr bwMode="auto">
          <a:xfrm>
            <a:off x="1187450" y="1628775"/>
            <a:ext cx="11366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Miedo </a:t>
            </a:r>
          </a:p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Ira</a:t>
            </a:r>
          </a:p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Frío</a:t>
            </a:r>
          </a:p>
        </p:txBody>
      </p:sp>
      <p:pic>
        <p:nvPicPr>
          <p:cNvPr id="196621" name="Picture 13" descr="porcupine_l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49"/>
          <a:stretch/>
        </p:blipFill>
        <p:spPr bwMode="auto">
          <a:xfrm>
            <a:off x="1327378" y="2816225"/>
            <a:ext cx="3166275" cy="267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23" name="Rectangle 15"/>
          <p:cNvSpPr>
            <a:spLocks noChangeArrowheads="1"/>
          </p:cNvSpPr>
          <p:nvPr/>
        </p:nvSpPr>
        <p:spPr bwMode="auto">
          <a:xfrm>
            <a:off x="6372225" y="4076700"/>
            <a:ext cx="15827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800">
                <a:solidFill>
                  <a:schemeClr val="tx2"/>
                </a:solidFill>
              </a:rPr>
              <a:t>En el hombre</a:t>
            </a:r>
          </a:p>
          <a:p>
            <a:pPr algn="l" eaLnBrk="1" hangingPunct="1"/>
            <a:r>
              <a:rPr lang="es-ES_tradnl" altLang="es-VE" sz="1800">
                <a:solidFill>
                  <a:schemeClr val="tx2"/>
                </a:solidFill>
              </a:rPr>
              <a:t>es vestigial</a:t>
            </a:r>
          </a:p>
        </p:txBody>
      </p:sp>
      <p:sp>
        <p:nvSpPr>
          <p:cNvPr id="196625" name="Rectangle 17"/>
          <p:cNvSpPr>
            <a:spLocks noChangeArrowheads="1"/>
          </p:cNvSpPr>
          <p:nvPr/>
        </p:nvSpPr>
        <p:spPr bwMode="auto">
          <a:xfrm>
            <a:off x="1784350" y="5503503"/>
            <a:ext cx="1819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animales 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 intimidar</a:t>
            </a:r>
          </a:p>
        </p:txBody>
      </p:sp>
      <p:sp>
        <p:nvSpPr>
          <p:cNvPr id="13323" name="Text Box 18"/>
          <p:cNvSpPr txBox="1">
            <a:spLocks noChangeArrowheads="1"/>
          </p:cNvSpPr>
          <p:nvPr/>
        </p:nvSpPr>
        <p:spPr bwMode="auto">
          <a:xfrm>
            <a:off x="6372225" y="357188"/>
            <a:ext cx="2351088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2782888" y="1691368"/>
            <a:ext cx="2372765" cy="461665"/>
          </a:xfrm>
          <a:prstGeom prst="rect">
            <a:avLst/>
          </a:prstGeom>
          <a:solidFill>
            <a:srgbClr val="FF9BB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altLang="es-VE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es-ES" altLang="es-VE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Piel de gallina</a:t>
            </a:r>
            <a:r>
              <a:rPr lang="en-US" altLang="es-VE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553369" y="6144853"/>
            <a:ext cx="2026517" cy="461665"/>
          </a:xfrm>
          <a:prstGeom prst="rect">
            <a:avLst/>
          </a:prstGeom>
          <a:solidFill>
            <a:srgbClr val="FFC1E0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Horripilación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9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4" grpId="0" animBg="1"/>
      <p:bldP spid="196620" grpId="0"/>
      <p:bldP spid="196623" grpId="0"/>
      <p:bldP spid="196625" grpId="0"/>
      <p:bldP spid="19661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Horner3 PH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2" t="8189" r="4034" b="5553"/>
          <a:stretch>
            <a:fillRect/>
          </a:stretch>
        </p:blipFill>
        <p:spPr bwMode="auto">
          <a:xfrm>
            <a:off x="3276600" y="981075"/>
            <a:ext cx="3671888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5765800" y="5589588"/>
            <a:ext cx="12239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6126163" y="3141663"/>
            <a:ext cx="5762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6126163" y="2276475"/>
            <a:ext cx="966787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973138" y="620713"/>
            <a:ext cx="871537" cy="6080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200"/>
              <a:t>Piel</a:t>
            </a:r>
          </a:p>
        </p:txBody>
      </p:sp>
      <p:sp>
        <p:nvSpPr>
          <p:cNvPr id="130058" name="Text Box 10"/>
          <p:cNvSpPr txBox="1">
            <a:spLocks noChangeArrowheads="1"/>
          </p:cNvSpPr>
          <p:nvPr/>
        </p:nvSpPr>
        <p:spPr bwMode="auto">
          <a:xfrm>
            <a:off x="536575" y="620713"/>
            <a:ext cx="5905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</a:p>
        </p:txBody>
      </p:sp>
      <p:sp>
        <p:nvSpPr>
          <p:cNvPr id="130059" name="Text Box 11"/>
          <p:cNvSpPr txBox="1">
            <a:spLocks noChangeArrowheads="1"/>
          </p:cNvSpPr>
          <p:nvPr/>
        </p:nvSpPr>
        <p:spPr bwMode="auto">
          <a:xfrm>
            <a:off x="5795963" y="2924175"/>
            <a:ext cx="2098651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SUDACIÓN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Fibras simpáticas </a:t>
            </a:r>
          </a:p>
          <a:p>
            <a:pPr algn="l">
              <a:defRPr/>
            </a:pP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colinérgicas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estimulan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sudor </a:t>
            </a:r>
          </a:p>
          <a:p>
            <a:pPr algn="l">
              <a:defRPr/>
            </a:pPr>
            <a:r>
              <a:rPr lang="es-ES_tradnl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M3</a:t>
            </a:r>
          </a:p>
        </p:txBody>
      </p:sp>
      <p:sp>
        <p:nvSpPr>
          <p:cNvPr id="130061" name="Text Box 13"/>
          <p:cNvSpPr txBox="1">
            <a:spLocks noChangeArrowheads="1"/>
          </p:cNvSpPr>
          <p:nvPr/>
        </p:nvSpPr>
        <p:spPr bwMode="auto">
          <a:xfrm>
            <a:off x="6002338" y="5589588"/>
            <a:ext cx="1992312" cy="850900"/>
          </a:xfrm>
          <a:prstGeom prst="rect">
            <a:avLst/>
          </a:prstGeom>
          <a:solidFill>
            <a:srgbClr val="FFCDD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Estimulación</a:t>
            </a:r>
          </a:p>
          <a:p>
            <a:pPr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30063" name="Rectangle 15"/>
          <p:cNvSpPr>
            <a:spLocks noChangeArrowheads="1"/>
          </p:cNvSpPr>
          <p:nvPr/>
        </p:nvSpPr>
        <p:spPr bwMode="auto">
          <a:xfrm>
            <a:off x="755650" y="4724400"/>
            <a:ext cx="2781300" cy="115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F. adrenérgicas contraen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mus liso vascular </a:t>
            </a:r>
          </a:p>
          <a:p>
            <a:pPr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130065" name="Text Box 17"/>
          <p:cNvSpPr txBox="1">
            <a:spLocks noChangeArrowheads="1"/>
          </p:cNvSpPr>
          <p:nvPr/>
        </p:nvSpPr>
        <p:spPr bwMode="auto">
          <a:xfrm>
            <a:off x="1116013" y="1916113"/>
            <a:ext cx="2176462" cy="115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PILOERECCIÓN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F. adrenérgicas 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contraen m. piloerector 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130066" name="Text Box 18"/>
          <p:cNvSpPr txBox="1">
            <a:spLocks noChangeArrowheads="1"/>
          </p:cNvSpPr>
          <p:nvPr/>
        </p:nvSpPr>
        <p:spPr bwMode="auto">
          <a:xfrm>
            <a:off x="4651375" y="1652588"/>
            <a:ext cx="1593850" cy="457200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Piel pálida</a:t>
            </a:r>
          </a:p>
        </p:txBody>
      </p:sp>
      <p:sp>
        <p:nvSpPr>
          <p:cNvPr id="130067" name="Text Box 19"/>
          <p:cNvSpPr txBox="1">
            <a:spLocks noChangeArrowheads="1"/>
          </p:cNvSpPr>
          <p:nvPr/>
        </p:nvSpPr>
        <p:spPr bwMode="auto">
          <a:xfrm>
            <a:off x="7451725" y="3200400"/>
            <a:ext cx="109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¡OJO!!</a:t>
            </a:r>
          </a:p>
        </p:txBody>
      </p:sp>
      <p:sp>
        <p:nvSpPr>
          <p:cNvPr id="130069" name="Text Box 21"/>
          <p:cNvSpPr txBox="1">
            <a:spLocks noChangeArrowheads="1"/>
          </p:cNvSpPr>
          <p:nvPr/>
        </p:nvSpPr>
        <p:spPr bwMode="auto">
          <a:xfrm>
            <a:off x="1979612" y="620713"/>
            <a:ext cx="155733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0071" name="Text Box 23"/>
          <p:cNvSpPr txBox="1">
            <a:spLocks noChangeArrowheads="1"/>
          </p:cNvSpPr>
          <p:nvPr/>
        </p:nvSpPr>
        <p:spPr bwMode="auto">
          <a:xfrm>
            <a:off x="6435725" y="357188"/>
            <a:ext cx="2130711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 Acciones en </a:t>
            </a:r>
          </a:p>
          <a:p>
            <a:pPr algn="l">
              <a:defRPr/>
            </a:pPr>
            <a:r>
              <a:rPr lang="es-ES" sz="16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órganos y tejidos</a:t>
            </a:r>
          </a:p>
        </p:txBody>
      </p:sp>
      <p:sp>
        <p:nvSpPr>
          <p:cNvPr id="130073" name="Text Box 25"/>
          <p:cNvSpPr txBox="1">
            <a:spLocks noChangeArrowheads="1"/>
          </p:cNvSpPr>
          <p:nvPr/>
        </p:nvSpPr>
        <p:spPr bwMode="auto">
          <a:xfrm>
            <a:off x="3302000" y="1147763"/>
            <a:ext cx="1822450" cy="457200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Piel erizada</a:t>
            </a:r>
          </a:p>
        </p:txBody>
      </p:sp>
      <p:sp>
        <p:nvSpPr>
          <p:cNvPr id="130074" name="Text Box 26"/>
          <p:cNvSpPr txBox="1">
            <a:spLocks noChangeArrowheads="1"/>
          </p:cNvSpPr>
          <p:nvPr/>
        </p:nvSpPr>
        <p:spPr bwMode="auto">
          <a:xfrm>
            <a:off x="6084888" y="2133600"/>
            <a:ext cx="1943100" cy="457200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Piel húmeda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0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9" grpId="0"/>
      <p:bldP spid="130061" grpId="0" animBg="1"/>
      <p:bldP spid="130063" grpId="0"/>
      <p:bldP spid="130065" grpId="0"/>
      <p:bldP spid="130066" grpId="0" animBg="1"/>
      <p:bldP spid="130067" grpId="0"/>
      <p:bldP spid="130073" grpId="0" animBg="1"/>
      <p:bldP spid="13007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2185988" y="549275"/>
            <a:ext cx="914400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Ojo</a:t>
            </a: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1042988" y="2857500"/>
            <a:ext cx="2205037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*Dilatador pupila </a:t>
            </a:r>
          </a:p>
          <a:p>
            <a:pPr algn="l">
              <a:defRPr/>
            </a:pPr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*Constrictor pupila</a:t>
            </a:r>
          </a:p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*Músculo ciliar</a:t>
            </a:r>
          </a:p>
          <a:p>
            <a:pPr algn="l">
              <a:defRPr/>
            </a:pPr>
            <a:endParaRPr lang="es-ES_tradnl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*Elevador párpado</a:t>
            </a:r>
          </a:p>
          <a:p>
            <a:pPr algn="l"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Músculo Müller</a:t>
            </a: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3424238" y="2760663"/>
            <a:ext cx="2854325" cy="320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a1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  <a:p>
            <a:pPr algn="l"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Visión lejana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Elevación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parcial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párpado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3419475" y="2133600"/>
            <a:ext cx="160655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5653088" y="2614613"/>
            <a:ext cx="27178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MIOSIS</a:t>
            </a:r>
          </a:p>
          <a:p>
            <a:pPr algn="l">
              <a:defRPr/>
            </a:pPr>
            <a:endParaRPr lang="es-ES_tradnl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Visión cercana</a:t>
            </a:r>
          </a:p>
          <a:p>
            <a:pPr algn="l">
              <a:defRPr/>
            </a:pP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  <a:p>
            <a:pPr algn="l">
              <a:defRPr/>
            </a:pP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5651500" y="2133600"/>
            <a:ext cx="2159000" cy="485775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4572000" y="1484313"/>
            <a:ext cx="14557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1692275" y="620713"/>
            <a:ext cx="6492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</a:p>
        </p:txBody>
      </p:sp>
      <p:sp>
        <p:nvSpPr>
          <p:cNvPr id="15370" name="Line 16"/>
          <p:cNvSpPr>
            <a:spLocks noChangeShapeType="1"/>
          </p:cNvSpPr>
          <p:nvPr/>
        </p:nvSpPr>
        <p:spPr bwMode="auto">
          <a:xfrm>
            <a:off x="3276600" y="2733675"/>
            <a:ext cx="0" cy="300037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71" name="Line 17"/>
          <p:cNvSpPr>
            <a:spLocks noChangeShapeType="1"/>
          </p:cNvSpPr>
          <p:nvPr/>
        </p:nvSpPr>
        <p:spPr bwMode="auto">
          <a:xfrm>
            <a:off x="3421063" y="3573463"/>
            <a:ext cx="4679950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72" name="Line 18"/>
          <p:cNvSpPr>
            <a:spLocks noChangeShapeType="1"/>
          </p:cNvSpPr>
          <p:nvPr/>
        </p:nvSpPr>
        <p:spPr bwMode="auto">
          <a:xfrm>
            <a:off x="3419475" y="4294188"/>
            <a:ext cx="4679950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73" name="Line 19"/>
          <p:cNvSpPr>
            <a:spLocks noChangeShapeType="1"/>
          </p:cNvSpPr>
          <p:nvPr/>
        </p:nvSpPr>
        <p:spPr bwMode="auto">
          <a:xfrm>
            <a:off x="3419475" y="5157788"/>
            <a:ext cx="4679950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17" name="Text Box 21"/>
          <p:cNvSpPr txBox="1">
            <a:spLocks noChangeArrowheads="1"/>
          </p:cNvSpPr>
          <p:nvPr/>
        </p:nvSpPr>
        <p:spPr bwMode="auto">
          <a:xfrm>
            <a:off x="1265238" y="1963738"/>
            <a:ext cx="1679575" cy="701675"/>
          </a:xfrm>
          <a:prstGeom prst="rect">
            <a:avLst/>
          </a:prstGeom>
          <a:solidFill>
            <a:srgbClr val="CEF3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Antagonismo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dual</a:t>
            </a:r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3132138" y="692150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6520" name="Text Box 24"/>
          <p:cNvSpPr txBox="1">
            <a:spLocks noChangeArrowheads="1"/>
          </p:cNvSpPr>
          <p:nvPr/>
        </p:nvSpPr>
        <p:spPr bwMode="auto">
          <a:xfrm>
            <a:off x="3324225" y="6045200"/>
            <a:ext cx="2611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16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S. C. Bernard-</a:t>
            </a:r>
            <a:r>
              <a:rPr lang="es-ES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Horner</a:t>
            </a: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77" name="Text Box 25"/>
          <p:cNvSpPr txBox="1">
            <a:spLocks noChangeArrowheads="1"/>
          </p:cNvSpPr>
          <p:nvPr/>
        </p:nvSpPr>
        <p:spPr bwMode="auto">
          <a:xfrm>
            <a:off x="6391275" y="307975"/>
            <a:ext cx="2351088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106523" name="Text Box 27"/>
          <p:cNvSpPr txBox="1">
            <a:spLocks noChangeArrowheads="1"/>
          </p:cNvSpPr>
          <p:nvPr/>
        </p:nvSpPr>
        <p:spPr bwMode="auto">
          <a:xfrm>
            <a:off x="5003800" y="2109788"/>
            <a:ext cx="346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5379" name="Picture 29" descr="woman-eye-brows-s3-medium_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" t="25417" r="12222" b="33000"/>
          <a:stretch>
            <a:fillRect/>
          </a:stretch>
        </p:blipFill>
        <p:spPr bwMode="auto">
          <a:xfrm>
            <a:off x="323850" y="404813"/>
            <a:ext cx="14382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6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2" grpId="0"/>
      <p:bldP spid="106504" grpId="0" animBg="1"/>
      <p:bldP spid="106507" grpId="0" animBg="1"/>
      <p:bldP spid="106509" grpId="0" animBg="1"/>
      <p:bldP spid="106517" grpId="0" animBg="1"/>
      <p:bldP spid="106520" grpId="0"/>
      <p:bldP spid="1065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Eye_dilate"/>
          <p:cNvPicPr>
            <a:picLocks noChangeAspect="1" noChangeArrowheads="1"/>
          </p:cNvPicPr>
          <p:nvPr/>
        </p:nvPicPr>
        <p:blipFill>
          <a:blip r:embed="rId2">
            <a:lum bright="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3" y="1481138"/>
            <a:ext cx="6810375" cy="389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962025" y="549275"/>
            <a:ext cx="914400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Ojo</a:t>
            </a:r>
          </a:p>
        </p:txBody>
      </p:sp>
      <p:sp>
        <p:nvSpPr>
          <p:cNvPr id="194567" name="Text Box 7"/>
          <p:cNvSpPr txBox="1">
            <a:spLocks noChangeArrowheads="1"/>
          </p:cNvSpPr>
          <p:nvPr/>
        </p:nvSpPr>
        <p:spPr bwMode="auto">
          <a:xfrm>
            <a:off x="488950" y="549275"/>
            <a:ext cx="596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1809750" y="5661025"/>
            <a:ext cx="5524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y dilatación de la pupila</a:t>
            </a:r>
          </a:p>
        </p:txBody>
      </p:sp>
      <p:sp>
        <p:nvSpPr>
          <p:cNvPr id="19462" name="Text Box 10"/>
          <p:cNvSpPr txBox="1">
            <a:spLocks noChangeArrowheads="1"/>
          </p:cNvSpPr>
          <p:nvPr/>
        </p:nvSpPr>
        <p:spPr bwMode="auto">
          <a:xfrm>
            <a:off x="6084888" y="284163"/>
            <a:ext cx="23844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800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800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OJO 3 H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620713"/>
            <a:ext cx="3595687" cy="603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6011863" y="1412875"/>
            <a:ext cx="215900" cy="4321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5966" name="Line 14"/>
          <p:cNvSpPr>
            <a:spLocks noChangeShapeType="1"/>
          </p:cNvSpPr>
          <p:nvPr/>
        </p:nvSpPr>
        <p:spPr bwMode="auto">
          <a:xfrm flipH="1">
            <a:off x="4644057" y="407670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6227763" y="2227263"/>
            <a:ext cx="219002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sz="16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Edinger-Westphal</a:t>
            </a:r>
            <a:endParaRPr lang="es-ES_tradnl" sz="16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3" name="Line 16"/>
          <p:cNvSpPr>
            <a:spLocks noChangeShapeType="1"/>
          </p:cNvSpPr>
          <p:nvPr/>
        </p:nvSpPr>
        <p:spPr bwMode="auto">
          <a:xfrm flipH="1">
            <a:off x="4572000" y="2420938"/>
            <a:ext cx="158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969" name="Text Box 17"/>
          <p:cNvSpPr txBox="1">
            <a:spLocks noChangeArrowheads="1"/>
          </p:cNvSpPr>
          <p:nvPr/>
        </p:nvSpPr>
        <p:spPr bwMode="auto">
          <a:xfrm>
            <a:off x="981076" y="2097772"/>
            <a:ext cx="143661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Ciliar largo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125970" name="Line 18"/>
          <p:cNvSpPr>
            <a:spLocks noChangeShapeType="1"/>
          </p:cNvSpPr>
          <p:nvPr/>
        </p:nvSpPr>
        <p:spPr bwMode="auto">
          <a:xfrm>
            <a:off x="2411413" y="2565400"/>
            <a:ext cx="11525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971" name="Text Box 19"/>
          <p:cNvSpPr txBox="1">
            <a:spLocks noChangeArrowheads="1"/>
          </p:cNvSpPr>
          <p:nvPr/>
        </p:nvSpPr>
        <p:spPr bwMode="auto">
          <a:xfrm>
            <a:off x="971550" y="3208338"/>
            <a:ext cx="186461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Ciliar corto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125972" name="Line 20"/>
          <p:cNvSpPr>
            <a:spLocks noChangeShapeType="1"/>
          </p:cNvSpPr>
          <p:nvPr/>
        </p:nvSpPr>
        <p:spPr bwMode="auto">
          <a:xfrm flipV="1">
            <a:off x="2411413" y="3141663"/>
            <a:ext cx="1008062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398" name="Rectangle 23"/>
          <p:cNvSpPr>
            <a:spLocks noChangeArrowheads="1"/>
          </p:cNvSpPr>
          <p:nvPr/>
        </p:nvSpPr>
        <p:spPr bwMode="auto">
          <a:xfrm>
            <a:off x="2411413" y="1268413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399" name="Rectangle 24"/>
          <p:cNvSpPr>
            <a:spLocks noChangeArrowheads="1"/>
          </p:cNvSpPr>
          <p:nvPr/>
        </p:nvSpPr>
        <p:spPr bwMode="auto">
          <a:xfrm>
            <a:off x="4859338" y="3716338"/>
            <a:ext cx="122555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5977" name="Rectangle 25"/>
          <p:cNvSpPr>
            <a:spLocks noChangeArrowheads="1"/>
          </p:cNvSpPr>
          <p:nvPr/>
        </p:nvSpPr>
        <p:spPr bwMode="auto">
          <a:xfrm>
            <a:off x="4859338" y="4941888"/>
            <a:ext cx="12969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1104900" y="549275"/>
            <a:ext cx="914400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Ojo</a:t>
            </a:r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611188" y="606425"/>
            <a:ext cx="647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</a:p>
        </p:txBody>
      </p:sp>
      <p:sp>
        <p:nvSpPr>
          <p:cNvPr id="16403" name="Rectangle 26"/>
          <p:cNvSpPr>
            <a:spLocks noChangeArrowheads="1"/>
          </p:cNvSpPr>
          <p:nvPr/>
        </p:nvSpPr>
        <p:spPr bwMode="auto">
          <a:xfrm>
            <a:off x="5724525" y="1341438"/>
            <a:ext cx="3603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5981" name="Text Box 29"/>
          <p:cNvSpPr txBox="1">
            <a:spLocks noChangeArrowheads="1"/>
          </p:cNvSpPr>
          <p:nvPr/>
        </p:nvSpPr>
        <p:spPr bwMode="auto">
          <a:xfrm>
            <a:off x="971550" y="1665969"/>
            <a:ext cx="1282722" cy="400110"/>
          </a:xfrm>
          <a:prstGeom prst="rect">
            <a:avLst/>
          </a:prstGeom>
          <a:solidFill>
            <a:srgbClr val="F9A5B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Midriasis</a:t>
            </a:r>
          </a:p>
        </p:txBody>
      </p:sp>
      <p:sp>
        <p:nvSpPr>
          <p:cNvPr id="125982" name="Text Box 30"/>
          <p:cNvSpPr txBox="1">
            <a:spLocks noChangeArrowheads="1"/>
          </p:cNvSpPr>
          <p:nvPr/>
        </p:nvSpPr>
        <p:spPr bwMode="auto">
          <a:xfrm>
            <a:off x="583355" y="3860800"/>
            <a:ext cx="2188420" cy="1015663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Miosis </a:t>
            </a:r>
          </a:p>
          <a:p>
            <a:pPr algn="l">
              <a:defRPr/>
            </a:pP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ES_tradnl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juste cristalino</a:t>
            </a:r>
            <a:endParaRPr lang="es-ES_tradnl" sz="20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_tradnl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visión </a:t>
            </a: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cercana</a:t>
            </a:r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5734960" y="404316"/>
            <a:ext cx="3024188" cy="92333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Vías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Reflejas </a:t>
            </a: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Autonómicas que regulan </a:t>
            </a: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cristalino y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pupila</a:t>
            </a:r>
          </a:p>
        </p:txBody>
      </p:sp>
      <p:sp>
        <p:nvSpPr>
          <p:cNvPr id="125985" name="Line 33"/>
          <p:cNvSpPr>
            <a:spLocks noChangeShapeType="1"/>
          </p:cNvSpPr>
          <p:nvPr/>
        </p:nvSpPr>
        <p:spPr bwMode="auto">
          <a:xfrm flipH="1" flipV="1">
            <a:off x="4859338" y="5229225"/>
            <a:ext cx="576262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986" name="Rectangle 34"/>
          <p:cNvSpPr>
            <a:spLocks noChangeArrowheads="1"/>
          </p:cNvSpPr>
          <p:nvPr/>
        </p:nvSpPr>
        <p:spPr bwMode="auto">
          <a:xfrm>
            <a:off x="5429441" y="5157192"/>
            <a:ext cx="8707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Médula </a:t>
            </a:r>
          </a:p>
          <a:p>
            <a:pPr>
              <a:defRPr/>
            </a:pPr>
            <a:r>
              <a:rPr lang="es-ES_tradnl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T1-T5</a:t>
            </a:r>
            <a:endParaRPr lang="es-ES_tradnl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09" name="Oval 35"/>
          <p:cNvSpPr>
            <a:spLocks noChangeArrowheads="1"/>
          </p:cNvSpPr>
          <p:nvPr/>
        </p:nvSpPr>
        <p:spPr bwMode="auto">
          <a:xfrm>
            <a:off x="3563938" y="2781300"/>
            <a:ext cx="287337" cy="287338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5988" name="Line 36"/>
          <p:cNvSpPr>
            <a:spLocks noChangeShapeType="1"/>
          </p:cNvSpPr>
          <p:nvPr/>
        </p:nvSpPr>
        <p:spPr bwMode="auto">
          <a:xfrm flipH="1" flipV="1">
            <a:off x="4067175" y="2636838"/>
            <a:ext cx="208915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989" name="Text Box 37"/>
          <p:cNvSpPr txBox="1">
            <a:spLocks noChangeArrowheads="1"/>
          </p:cNvSpPr>
          <p:nvPr/>
        </p:nvSpPr>
        <p:spPr bwMode="auto">
          <a:xfrm>
            <a:off x="6156325" y="2636838"/>
            <a:ext cx="9573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  par</a:t>
            </a:r>
          </a:p>
        </p:txBody>
      </p:sp>
      <p:sp>
        <p:nvSpPr>
          <p:cNvPr id="125990" name="Text Box 38"/>
          <p:cNvSpPr txBox="1">
            <a:spLocks noChangeArrowheads="1"/>
          </p:cNvSpPr>
          <p:nvPr/>
        </p:nvSpPr>
        <p:spPr bwMode="auto">
          <a:xfrm>
            <a:off x="2339975" y="476250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5571445" y="3716338"/>
            <a:ext cx="92204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Ganglio </a:t>
            </a:r>
            <a:endParaRPr lang="es-ES_tradnl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cervical </a:t>
            </a:r>
          </a:p>
          <a:p>
            <a:pPr algn="l">
              <a:defRPr/>
            </a:pPr>
            <a:r>
              <a:rPr lang="es-ES_tradnl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endParaRPr lang="es-ES_tradnl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" name="Oval 35"/>
          <p:cNvSpPr>
            <a:spLocks noChangeArrowheads="1"/>
          </p:cNvSpPr>
          <p:nvPr/>
        </p:nvSpPr>
        <p:spPr bwMode="auto">
          <a:xfrm>
            <a:off x="4500388" y="3933031"/>
            <a:ext cx="287337" cy="287338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66" grpId="0" animBg="1"/>
      <p:bldP spid="125967" grpId="0"/>
      <p:bldP spid="125969" grpId="0"/>
      <p:bldP spid="125970" grpId="0" animBg="1"/>
      <p:bldP spid="125971" grpId="0"/>
      <p:bldP spid="125972" grpId="0" animBg="1"/>
      <p:bldP spid="125981" grpId="0" animBg="1"/>
      <p:bldP spid="125982" grpId="0" animBg="1"/>
      <p:bldP spid="125985" grpId="0" animBg="1"/>
      <p:bldP spid="125986" grpId="0"/>
      <p:bldP spid="125988" grpId="0" animBg="1"/>
      <p:bldP spid="125989" grpId="0"/>
      <p:bldP spid="12596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orner2 P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1484313"/>
            <a:ext cx="4900613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7"/>
          <p:cNvSpPr>
            <a:spLocks noChangeArrowheads="1"/>
          </p:cNvSpPr>
          <p:nvPr/>
        </p:nvSpPr>
        <p:spPr bwMode="auto">
          <a:xfrm>
            <a:off x="4211638" y="1125538"/>
            <a:ext cx="719137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1136650" y="739775"/>
            <a:ext cx="914400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Ojo</a:t>
            </a: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674688" y="822325"/>
            <a:ext cx="596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</a:p>
        </p:txBody>
      </p:sp>
      <p:sp>
        <p:nvSpPr>
          <p:cNvPr id="17414" name="Rectangle 10"/>
          <p:cNvSpPr>
            <a:spLocks noChangeArrowheads="1"/>
          </p:cNvSpPr>
          <p:nvPr/>
        </p:nvSpPr>
        <p:spPr bwMode="auto">
          <a:xfrm>
            <a:off x="4356100" y="1844675"/>
            <a:ext cx="576263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415" name="Rectangle 11"/>
          <p:cNvSpPr>
            <a:spLocks noChangeArrowheads="1"/>
          </p:cNvSpPr>
          <p:nvPr/>
        </p:nvSpPr>
        <p:spPr bwMode="auto">
          <a:xfrm>
            <a:off x="5508625" y="4652963"/>
            <a:ext cx="10795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416" name="Rectangle 12"/>
          <p:cNvSpPr>
            <a:spLocks noChangeArrowheads="1"/>
          </p:cNvSpPr>
          <p:nvPr/>
        </p:nvSpPr>
        <p:spPr bwMode="auto">
          <a:xfrm>
            <a:off x="5724525" y="2924175"/>
            <a:ext cx="9350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1869" name="Text Box 13"/>
          <p:cNvSpPr txBox="1">
            <a:spLocks noChangeArrowheads="1"/>
          </p:cNvSpPr>
          <p:nvPr/>
        </p:nvSpPr>
        <p:spPr bwMode="auto">
          <a:xfrm>
            <a:off x="3851275" y="2603500"/>
            <a:ext cx="1393825" cy="609600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Constrictor 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pupila</a:t>
            </a:r>
          </a:p>
        </p:txBody>
      </p:sp>
      <p:sp>
        <p:nvSpPr>
          <p:cNvPr id="121870" name="Text Box 14"/>
          <p:cNvSpPr txBox="1">
            <a:spLocks noChangeArrowheads="1"/>
          </p:cNvSpPr>
          <p:nvPr/>
        </p:nvSpPr>
        <p:spPr bwMode="auto">
          <a:xfrm>
            <a:off x="4067175" y="3429000"/>
            <a:ext cx="1204913" cy="609600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Dilatador 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pupila</a:t>
            </a:r>
          </a:p>
        </p:txBody>
      </p:sp>
      <p:sp>
        <p:nvSpPr>
          <p:cNvPr id="121871" name="Line 15"/>
          <p:cNvSpPr>
            <a:spLocks noChangeShapeType="1"/>
          </p:cNvSpPr>
          <p:nvPr/>
        </p:nvSpPr>
        <p:spPr bwMode="auto">
          <a:xfrm flipH="1">
            <a:off x="2916238" y="3141663"/>
            <a:ext cx="1008062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20" name="Line 16"/>
          <p:cNvSpPr>
            <a:spLocks noChangeShapeType="1"/>
          </p:cNvSpPr>
          <p:nvPr/>
        </p:nvSpPr>
        <p:spPr bwMode="auto">
          <a:xfrm flipH="1">
            <a:off x="3635375" y="371633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1873" name="Text Box 17"/>
          <p:cNvSpPr txBox="1">
            <a:spLocks noChangeArrowheads="1"/>
          </p:cNvSpPr>
          <p:nvPr/>
        </p:nvSpPr>
        <p:spPr bwMode="auto">
          <a:xfrm>
            <a:off x="6516687" y="5013325"/>
            <a:ext cx="201575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s-ES_tradnl" altLang="es-VE" sz="1600" b="1" dirty="0">
                <a:solidFill>
                  <a:srgbClr val="CC0000"/>
                </a:solidFill>
              </a:rPr>
              <a:t>Nervio </a:t>
            </a:r>
            <a:r>
              <a:rPr lang="es-ES_tradnl" altLang="es-VE" sz="1600" b="1" dirty="0" smtClean="0">
                <a:solidFill>
                  <a:srgbClr val="CC0000"/>
                </a:solidFill>
              </a:rPr>
              <a:t>ciliar largo </a:t>
            </a:r>
            <a:r>
              <a:rPr lang="es-ES_tradnl" altLang="es-VE" sz="1600" b="1" dirty="0">
                <a:solidFill>
                  <a:srgbClr val="CC0000"/>
                </a:solidFill>
              </a:rPr>
              <a:t>simpático</a:t>
            </a:r>
          </a:p>
        </p:txBody>
      </p:sp>
      <p:sp>
        <p:nvSpPr>
          <p:cNvPr id="121874" name="Text Box 18"/>
          <p:cNvSpPr txBox="1">
            <a:spLocks noChangeArrowheads="1"/>
          </p:cNvSpPr>
          <p:nvPr/>
        </p:nvSpPr>
        <p:spPr bwMode="auto">
          <a:xfrm>
            <a:off x="2411760" y="5373688"/>
            <a:ext cx="225787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600" b="1" dirty="0">
                <a:solidFill>
                  <a:srgbClr val="0000CC"/>
                </a:solidFill>
              </a:rPr>
              <a:t>Nervio ciliar </a:t>
            </a:r>
            <a:r>
              <a:rPr lang="es-ES_tradnl" sz="1600" b="1" dirty="0" smtClean="0">
                <a:solidFill>
                  <a:srgbClr val="0000CC"/>
                </a:solidFill>
              </a:rPr>
              <a:t>corto parasimpático</a:t>
            </a:r>
            <a:endParaRPr lang="es-ES_tradnl" sz="1600" b="1" dirty="0">
              <a:solidFill>
                <a:srgbClr val="0000CC"/>
              </a:solidFill>
            </a:endParaRPr>
          </a:p>
        </p:txBody>
      </p:sp>
      <p:sp>
        <p:nvSpPr>
          <p:cNvPr id="121875" name="Line 19"/>
          <p:cNvSpPr>
            <a:spLocks noChangeShapeType="1"/>
          </p:cNvSpPr>
          <p:nvPr/>
        </p:nvSpPr>
        <p:spPr bwMode="auto">
          <a:xfrm flipV="1">
            <a:off x="3779838" y="5157788"/>
            <a:ext cx="6477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1876" name="Line 20"/>
          <p:cNvSpPr>
            <a:spLocks noChangeShapeType="1"/>
          </p:cNvSpPr>
          <p:nvPr/>
        </p:nvSpPr>
        <p:spPr bwMode="auto">
          <a:xfrm flipH="1">
            <a:off x="5867400" y="5300663"/>
            <a:ext cx="649288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1880" name="Line 24"/>
          <p:cNvSpPr>
            <a:spLocks noChangeShapeType="1"/>
          </p:cNvSpPr>
          <p:nvPr/>
        </p:nvSpPr>
        <p:spPr bwMode="auto">
          <a:xfrm flipH="1">
            <a:off x="3419475" y="3716338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26" name="Rectangle 27"/>
          <p:cNvSpPr>
            <a:spLocks noChangeArrowheads="1"/>
          </p:cNvSpPr>
          <p:nvPr/>
        </p:nvSpPr>
        <p:spPr bwMode="auto">
          <a:xfrm>
            <a:off x="5364162" y="1347788"/>
            <a:ext cx="1584325" cy="345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1879" name="Text Box 23"/>
          <p:cNvSpPr txBox="1">
            <a:spLocks noChangeArrowheads="1"/>
          </p:cNvSpPr>
          <p:nvPr/>
        </p:nvSpPr>
        <p:spPr bwMode="auto">
          <a:xfrm>
            <a:off x="5236256" y="1926392"/>
            <a:ext cx="1728788" cy="677108"/>
          </a:xfrm>
          <a:prstGeom prst="rect">
            <a:avLst/>
          </a:prstGeom>
          <a:solidFill>
            <a:srgbClr val="C8DAF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Miosis </a:t>
            </a:r>
          </a:p>
          <a:p>
            <a:pPr algn="l">
              <a:defRPr/>
            </a:pPr>
            <a:r>
              <a:rPr lang="es-ES_tradnl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</a:t>
            </a:r>
            <a:endParaRPr lang="es-ES_tradnl" sz="18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28" name="Text Box 28"/>
          <p:cNvSpPr txBox="1">
            <a:spLocks noChangeArrowheads="1"/>
          </p:cNvSpPr>
          <p:nvPr/>
        </p:nvSpPr>
        <p:spPr bwMode="auto">
          <a:xfrm>
            <a:off x="6300788" y="404813"/>
            <a:ext cx="23844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800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800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121886" name="Text Box 30"/>
          <p:cNvSpPr txBox="1">
            <a:spLocks noChangeArrowheads="1"/>
          </p:cNvSpPr>
          <p:nvPr/>
        </p:nvSpPr>
        <p:spPr bwMode="auto">
          <a:xfrm>
            <a:off x="5275036" y="4017963"/>
            <a:ext cx="1359668" cy="677108"/>
          </a:xfrm>
          <a:prstGeom prst="rect">
            <a:avLst/>
          </a:prstGeom>
          <a:solidFill>
            <a:srgbClr val="FFCDD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Midriasis </a:t>
            </a:r>
          </a:p>
          <a:p>
            <a:pPr algn="l">
              <a:defRPr/>
            </a:pPr>
            <a:r>
              <a:rPr lang="es-ES_tradnl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Simpático</a:t>
            </a:r>
            <a:endParaRPr lang="es-ES_tradnl" sz="18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2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1000"/>
                                        <p:tgtEl>
                                          <p:spTgt spid="121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9" grpId="0" animBg="1"/>
      <p:bldP spid="121870" grpId="0" animBg="1"/>
      <p:bldP spid="121871" grpId="0" animBg="1"/>
      <p:bldP spid="121873" grpId="0"/>
      <p:bldP spid="121874" grpId="0"/>
      <p:bldP spid="121875" grpId="0" animBg="1"/>
      <p:bldP spid="121876" grpId="0" animBg="1"/>
      <p:bldP spid="121880" grpId="0" animBg="1"/>
      <p:bldP spid="121879" grpId="0" animBg="1"/>
      <p:bldP spid="12188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ACOMODACION PH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29" t="3506" r="53700" b="59364"/>
          <a:stretch>
            <a:fillRect/>
          </a:stretch>
        </p:blipFill>
        <p:spPr bwMode="auto">
          <a:xfrm>
            <a:off x="2958491" y="1844675"/>
            <a:ext cx="49688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962025" y="549275"/>
            <a:ext cx="914400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Ojo</a:t>
            </a:r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488950" y="549275"/>
            <a:ext cx="596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</a:p>
        </p:txBody>
      </p:sp>
      <p:sp>
        <p:nvSpPr>
          <p:cNvPr id="18437" name="Rectangle 14"/>
          <p:cNvSpPr>
            <a:spLocks noChangeArrowheads="1"/>
          </p:cNvSpPr>
          <p:nvPr/>
        </p:nvSpPr>
        <p:spPr bwMode="auto">
          <a:xfrm>
            <a:off x="2978150" y="4941888"/>
            <a:ext cx="1079500" cy="719137"/>
          </a:xfrm>
          <a:prstGeom prst="rect">
            <a:avLst/>
          </a:prstGeom>
          <a:solidFill>
            <a:srgbClr val="C1A5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3294063" y="4892675"/>
            <a:ext cx="1147762" cy="641350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</a:t>
            </a:r>
          </a:p>
          <a:p>
            <a:pPr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pupila</a:t>
            </a:r>
          </a:p>
        </p:txBody>
      </p:sp>
      <p:sp>
        <p:nvSpPr>
          <p:cNvPr id="18439" name="Line 16"/>
          <p:cNvSpPr>
            <a:spLocks noChangeShapeType="1"/>
          </p:cNvSpPr>
          <p:nvPr/>
        </p:nvSpPr>
        <p:spPr bwMode="auto">
          <a:xfrm flipV="1">
            <a:off x="4057650" y="4005263"/>
            <a:ext cx="504825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440" name="Rectangle 18"/>
          <p:cNvSpPr>
            <a:spLocks noChangeArrowheads="1"/>
          </p:cNvSpPr>
          <p:nvPr/>
        </p:nvSpPr>
        <p:spPr bwMode="auto">
          <a:xfrm>
            <a:off x="5570538" y="1844675"/>
            <a:ext cx="2376487" cy="6477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8441" name="Text Box 19"/>
          <p:cNvSpPr txBox="1">
            <a:spLocks noChangeArrowheads="1"/>
          </p:cNvSpPr>
          <p:nvPr/>
        </p:nvSpPr>
        <p:spPr bwMode="auto">
          <a:xfrm>
            <a:off x="6012160" y="2348880"/>
            <a:ext cx="20732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 dirty="0">
                <a:solidFill>
                  <a:srgbClr val="0000CC"/>
                </a:solidFill>
              </a:rPr>
              <a:t>Nervio parasimpático</a:t>
            </a:r>
          </a:p>
          <a:p>
            <a:pPr eaLnBrk="1" hangingPunct="1"/>
            <a:r>
              <a:rPr lang="es-ES_tradnl" altLang="es-VE" b="1" dirty="0" err="1" smtClean="0">
                <a:solidFill>
                  <a:srgbClr val="0000CC"/>
                </a:solidFill>
              </a:rPr>
              <a:t>posganglionar</a:t>
            </a:r>
            <a:endParaRPr lang="es-ES_tradnl" altLang="es-VE" b="1" dirty="0">
              <a:solidFill>
                <a:srgbClr val="0000CC"/>
              </a:solidFill>
            </a:endParaRPr>
          </a:p>
        </p:txBody>
      </p:sp>
      <p:sp>
        <p:nvSpPr>
          <p:cNvPr id="18442" name="Line 20"/>
          <p:cNvSpPr>
            <a:spLocks noChangeShapeType="1"/>
          </p:cNvSpPr>
          <p:nvPr/>
        </p:nvSpPr>
        <p:spPr bwMode="auto">
          <a:xfrm>
            <a:off x="7154863" y="2852738"/>
            <a:ext cx="0" cy="10064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443" name="Rectangle 21"/>
          <p:cNvSpPr>
            <a:spLocks noChangeArrowheads="1"/>
          </p:cNvSpPr>
          <p:nvPr/>
        </p:nvSpPr>
        <p:spPr bwMode="auto">
          <a:xfrm>
            <a:off x="4418013" y="2708275"/>
            <a:ext cx="504825" cy="2159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0854" name="Text Box 22"/>
          <p:cNvSpPr txBox="1">
            <a:spLocks noChangeArrowheads="1"/>
          </p:cNvSpPr>
          <p:nvPr/>
        </p:nvSpPr>
        <p:spPr bwMode="auto">
          <a:xfrm>
            <a:off x="4130675" y="2781300"/>
            <a:ext cx="12073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Cristalino</a:t>
            </a:r>
          </a:p>
        </p:txBody>
      </p:sp>
      <p:sp>
        <p:nvSpPr>
          <p:cNvPr id="18445" name="Line 23"/>
          <p:cNvSpPr>
            <a:spLocks noChangeShapeType="1"/>
          </p:cNvSpPr>
          <p:nvPr/>
        </p:nvSpPr>
        <p:spPr bwMode="auto">
          <a:xfrm flipH="1" flipV="1">
            <a:off x="6075363" y="3789363"/>
            <a:ext cx="287337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56" name="Text Box 24"/>
          <p:cNvSpPr txBox="1">
            <a:spLocks noChangeArrowheads="1"/>
          </p:cNvSpPr>
          <p:nvPr/>
        </p:nvSpPr>
        <p:spPr bwMode="auto">
          <a:xfrm>
            <a:off x="6435725" y="4149725"/>
            <a:ext cx="1649710" cy="58477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M.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ciliar 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contrayéndose</a:t>
            </a:r>
          </a:p>
        </p:txBody>
      </p:sp>
      <p:sp>
        <p:nvSpPr>
          <p:cNvPr id="18447" name="Line 25"/>
          <p:cNvSpPr>
            <a:spLocks noChangeShapeType="1"/>
          </p:cNvSpPr>
          <p:nvPr/>
        </p:nvSpPr>
        <p:spPr bwMode="auto">
          <a:xfrm flipH="1" flipV="1">
            <a:off x="6650038" y="3789363"/>
            <a:ext cx="2889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58" name="Text Box 26"/>
          <p:cNvSpPr txBox="1">
            <a:spLocks noChangeArrowheads="1"/>
          </p:cNvSpPr>
          <p:nvPr/>
        </p:nvSpPr>
        <p:spPr bwMode="auto">
          <a:xfrm>
            <a:off x="2974975" y="5734050"/>
            <a:ext cx="5189538" cy="406400"/>
          </a:xfrm>
          <a:prstGeom prst="rect">
            <a:avLst/>
          </a:prstGeom>
          <a:solidFill>
            <a:srgbClr val="BBDAF7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Componente autonómico de la acomodación</a:t>
            </a:r>
          </a:p>
        </p:txBody>
      </p:sp>
      <p:sp>
        <p:nvSpPr>
          <p:cNvPr id="120860" name="Text Box 28"/>
          <p:cNvSpPr txBox="1">
            <a:spLocks noChangeArrowheads="1"/>
          </p:cNvSpPr>
          <p:nvPr/>
        </p:nvSpPr>
        <p:spPr bwMode="auto">
          <a:xfrm>
            <a:off x="1311274" y="3059668"/>
            <a:ext cx="939681" cy="400110"/>
          </a:xfrm>
          <a:prstGeom prst="rect">
            <a:avLst/>
          </a:prstGeom>
          <a:solidFill>
            <a:srgbClr val="BBDAF7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Miosis</a:t>
            </a:r>
          </a:p>
        </p:txBody>
      </p:sp>
      <p:sp>
        <p:nvSpPr>
          <p:cNvPr id="120861" name="Text Box 29"/>
          <p:cNvSpPr txBox="1">
            <a:spLocks noChangeArrowheads="1"/>
          </p:cNvSpPr>
          <p:nvPr/>
        </p:nvSpPr>
        <p:spPr bwMode="auto">
          <a:xfrm>
            <a:off x="690702" y="2134969"/>
            <a:ext cx="2180405" cy="830997"/>
          </a:xfrm>
          <a:prstGeom prst="rect">
            <a:avLst/>
          </a:prstGeom>
          <a:solidFill>
            <a:srgbClr val="BBDAF7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Acomodación </a:t>
            </a:r>
          </a:p>
          <a:p>
            <a:pPr algn="l">
              <a:defRPr/>
            </a:pP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visión cercana</a:t>
            </a:r>
          </a:p>
        </p:txBody>
      </p:sp>
      <p:sp>
        <p:nvSpPr>
          <p:cNvPr id="18451" name="Rectangle 32"/>
          <p:cNvSpPr>
            <a:spLocks noChangeArrowheads="1"/>
          </p:cNvSpPr>
          <p:nvPr/>
        </p:nvSpPr>
        <p:spPr bwMode="auto">
          <a:xfrm>
            <a:off x="6146800" y="4868863"/>
            <a:ext cx="1295400" cy="2889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0849" name="Text Box 17"/>
          <p:cNvSpPr txBox="1">
            <a:spLocks noChangeArrowheads="1"/>
          </p:cNvSpPr>
          <p:nvPr/>
        </p:nvSpPr>
        <p:spPr bwMode="auto">
          <a:xfrm>
            <a:off x="6084912" y="4883377"/>
            <a:ext cx="1295400" cy="366712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ciliar</a:t>
            </a:r>
          </a:p>
        </p:txBody>
      </p:sp>
      <p:sp>
        <p:nvSpPr>
          <p:cNvPr id="120865" name="Text Box 33"/>
          <p:cNvSpPr txBox="1">
            <a:spLocks noChangeArrowheads="1"/>
          </p:cNvSpPr>
          <p:nvPr/>
        </p:nvSpPr>
        <p:spPr bwMode="auto">
          <a:xfrm>
            <a:off x="6227763" y="404813"/>
            <a:ext cx="23844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solidFill>
                  <a:srgbClr val="0077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 Acciones en </a:t>
            </a:r>
          </a:p>
          <a:p>
            <a:pPr algn="l">
              <a:defRPr/>
            </a:pPr>
            <a:r>
              <a:rPr lang="es-ES" sz="1800">
                <a:solidFill>
                  <a:srgbClr val="0077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órganos y tejidos</a:t>
            </a:r>
          </a:p>
        </p:txBody>
      </p:sp>
      <p:sp>
        <p:nvSpPr>
          <p:cNvPr id="120867" name="Text Box 35"/>
          <p:cNvSpPr txBox="1">
            <a:spLocks noChangeArrowheads="1"/>
          </p:cNvSpPr>
          <p:nvPr/>
        </p:nvSpPr>
        <p:spPr bwMode="auto">
          <a:xfrm>
            <a:off x="1979613" y="54927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0868" name="Text Box 36"/>
          <p:cNvSpPr txBox="1">
            <a:spLocks noChangeArrowheads="1"/>
          </p:cNvSpPr>
          <p:nvPr/>
        </p:nvSpPr>
        <p:spPr bwMode="auto">
          <a:xfrm>
            <a:off x="2338388" y="54927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0869" name="Text Box 37"/>
          <p:cNvSpPr txBox="1">
            <a:spLocks noChangeArrowheads="1"/>
          </p:cNvSpPr>
          <p:nvPr/>
        </p:nvSpPr>
        <p:spPr bwMode="auto">
          <a:xfrm>
            <a:off x="6382544" y="1100365"/>
            <a:ext cx="21193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Reflejo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fotomotor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Reflejo acomodación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7" grpId="0" animBg="1"/>
      <p:bldP spid="120860" grpId="0" animBg="1"/>
      <p:bldP spid="120861" grpId="0" animBg="1"/>
      <p:bldP spid="1208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2084590" y="1679317"/>
            <a:ext cx="5024132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s-VE" altLang="es-VE" sz="4400" dirty="0"/>
              <a:t>El paciente </a:t>
            </a:r>
          </a:p>
          <a:p>
            <a:r>
              <a:rPr lang="es-VE" altLang="es-VE" sz="4400" dirty="0"/>
              <a:t>s</a:t>
            </a:r>
            <a:r>
              <a:rPr lang="es-VE" altLang="es-VE" sz="4400" dirty="0" smtClean="0"/>
              <a:t>iempre primero </a:t>
            </a:r>
          </a:p>
          <a:p>
            <a:r>
              <a:rPr lang="es-VE" altLang="es-VE" sz="4400" dirty="0" smtClean="0"/>
              <a:t>aun por </a:t>
            </a:r>
            <a:r>
              <a:rPr lang="es-VE" altLang="es-VE" sz="4400" dirty="0"/>
              <a:t>encima de </a:t>
            </a:r>
          </a:p>
          <a:p>
            <a:pPr algn="ctr" eaLnBrk="1" hangingPunct="1"/>
            <a:r>
              <a:rPr lang="es-VE" altLang="es-VE" sz="4400" dirty="0"/>
              <a:t>nuestros propios </a:t>
            </a:r>
          </a:p>
          <a:p>
            <a:pPr algn="ctr" eaLnBrk="1" hangingPunct="1"/>
            <a:r>
              <a:rPr lang="es-VE" altLang="es-VE" sz="4400" dirty="0"/>
              <a:t>intereses 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459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OJO 3 001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" t="9796" r="2676" b="8862"/>
          <a:stretch>
            <a:fillRect/>
          </a:stretch>
        </p:blipFill>
        <p:spPr bwMode="auto">
          <a:xfrm>
            <a:off x="551809" y="2028825"/>
            <a:ext cx="7632700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1003300" y="452438"/>
            <a:ext cx="914400" cy="6080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Ojo</a:t>
            </a: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539750" y="533400"/>
            <a:ext cx="596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</a:p>
        </p:txBody>
      </p:sp>
      <p:sp>
        <p:nvSpPr>
          <p:cNvPr id="20485" name="Rectangle 9"/>
          <p:cNvSpPr>
            <a:spLocks noChangeArrowheads="1"/>
          </p:cNvSpPr>
          <p:nvPr/>
        </p:nvSpPr>
        <p:spPr bwMode="auto">
          <a:xfrm>
            <a:off x="2567934" y="1955800"/>
            <a:ext cx="9366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486" name="Rectangle 10"/>
          <p:cNvSpPr>
            <a:spLocks noChangeArrowheads="1"/>
          </p:cNvSpPr>
          <p:nvPr/>
        </p:nvSpPr>
        <p:spPr bwMode="auto">
          <a:xfrm>
            <a:off x="4728521" y="2316163"/>
            <a:ext cx="15128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4939" name="Rectangle 11"/>
          <p:cNvSpPr>
            <a:spLocks noChangeArrowheads="1"/>
          </p:cNvSpPr>
          <p:nvPr/>
        </p:nvSpPr>
        <p:spPr bwMode="auto">
          <a:xfrm>
            <a:off x="5736584" y="1739900"/>
            <a:ext cx="16557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1704334" y="5700713"/>
            <a:ext cx="10795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489" name="Rectangle 13"/>
          <p:cNvSpPr>
            <a:spLocks noChangeArrowheads="1"/>
          </p:cNvSpPr>
          <p:nvPr/>
        </p:nvSpPr>
        <p:spPr bwMode="auto">
          <a:xfrm>
            <a:off x="4728521" y="5700713"/>
            <a:ext cx="12954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490" name="Rectangle 14"/>
          <p:cNvSpPr>
            <a:spLocks noChangeArrowheads="1"/>
          </p:cNvSpPr>
          <p:nvPr/>
        </p:nvSpPr>
        <p:spPr bwMode="auto">
          <a:xfrm>
            <a:off x="7320909" y="5772150"/>
            <a:ext cx="11525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4944" name="Text Box 16"/>
          <p:cNvSpPr txBox="1">
            <a:spLocks noChangeArrowheads="1"/>
          </p:cNvSpPr>
          <p:nvPr/>
        </p:nvSpPr>
        <p:spPr bwMode="auto">
          <a:xfrm>
            <a:off x="6528721" y="1988840"/>
            <a:ext cx="205056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Edinger-Westphal</a:t>
            </a:r>
            <a:endParaRPr lang="es-ES_tradnl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92" name="Line 17"/>
          <p:cNvSpPr>
            <a:spLocks noChangeShapeType="1"/>
          </p:cNvSpPr>
          <p:nvPr/>
        </p:nvSpPr>
        <p:spPr bwMode="auto">
          <a:xfrm>
            <a:off x="7392346" y="2243138"/>
            <a:ext cx="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47" name="Text Box 19"/>
          <p:cNvSpPr txBox="1">
            <a:spLocks noChangeArrowheads="1"/>
          </p:cNvSpPr>
          <p:nvPr/>
        </p:nvSpPr>
        <p:spPr bwMode="auto">
          <a:xfrm>
            <a:off x="6312846" y="2184202"/>
            <a:ext cx="831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 par</a:t>
            </a:r>
          </a:p>
        </p:txBody>
      </p:sp>
      <p:sp>
        <p:nvSpPr>
          <p:cNvPr id="20494" name="Line 20"/>
          <p:cNvSpPr>
            <a:spLocks noChangeShapeType="1"/>
          </p:cNvSpPr>
          <p:nvPr/>
        </p:nvSpPr>
        <p:spPr bwMode="auto">
          <a:xfrm>
            <a:off x="6816084" y="24590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49" name="Text Box 21"/>
          <p:cNvSpPr txBox="1">
            <a:spLocks noChangeArrowheads="1"/>
          </p:cNvSpPr>
          <p:nvPr/>
        </p:nvSpPr>
        <p:spPr bwMode="auto">
          <a:xfrm>
            <a:off x="1559871" y="4954588"/>
            <a:ext cx="1058863" cy="609600"/>
          </a:xfrm>
          <a:prstGeom prst="rect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600" b="1">
                <a:solidFill>
                  <a:schemeClr val="accent2"/>
                </a:solidFill>
              </a:rPr>
              <a:t>Músculo </a:t>
            </a:r>
          </a:p>
          <a:p>
            <a:pPr algn="l" eaLnBrk="1" hangingPunct="1"/>
            <a:r>
              <a:rPr lang="es-ES_tradnl" altLang="es-VE" sz="1600" b="1">
                <a:solidFill>
                  <a:schemeClr val="accent2"/>
                </a:solidFill>
              </a:rPr>
              <a:t>ciliar</a:t>
            </a:r>
          </a:p>
        </p:txBody>
      </p:sp>
      <p:sp>
        <p:nvSpPr>
          <p:cNvPr id="20496" name="Line 22"/>
          <p:cNvSpPr>
            <a:spLocks noChangeShapeType="1"/>
          </p:cNvSpPr>
          <p:nvPr/>
        </p:nvSpPr>
        <p:spPr bwMode="auto">
          <a:xfrm>
            <a:off x="1775771" y="454818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51" name="Text Box 23"/>
          <p:cNvSpPr txBox="1">
            <a:spLocks noChangeArrowheads="1"/>
          </p:cNvSpPr>
          <p:nvPr/>
        </p:nvSpPr>
        <p:spPr bwMode="auto">
          <a:xfrm>
            <a:off x="305746" y="5556250"/>
            <a:ext cx="1393825" cy="609600"/>
          </a:xfrm>
          <a:prstGeom prst="rect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</a:rPr>
              <a:t>Constrictor </a:t>
            </a:r>
          </a:p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</a:rPr>
              <a:t>pupila</a:t>
            </a:r>
          </a:p>
        </p:txBody>
      </p:sp>
      <p:sp>
        <p:nvSpPr>
          <p:cNvPr id="20498" name="Line 24"/>
          <p:cNvSpPr>
            <a:spLocks noChangeShapeType="1"/>
          </p:cNvSpPr>
          <p:nvPr/>
        </p:nvSpPr>
        <p:spPr bwMode="auto">
          <a:xfrm flipH="1">
            <a:off x="983609" y="4116388"/>
            <a:ext cx="360362" cy="14398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499" name="Oval 26"/>
          <p:cNvSpPr>
            <a:spLocks noChangeArrowheads="1"/>
          </p:cNvSpPr>
          <p:nvPr/>
        </p:nvSpPr>
        <p:spPr bwMode="auto">
          <a:xfrm>
            <a:off x="3288659" y="3756025"/>
            <a:ext cx="576262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00" name="Rectangle 31"/>
          <p:cNvSpPr>
            <a:spLocks noChangeArrowheads="1"/>
          </p:cNvSpPr>
          <p:nvPr/>
        </p:nvSpPr>
        <p:spPr bwMode="auto">
          <a:xfrm>
            <a:off x="5881046" y="5195888"/>
            <a:ext cx="792163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01" name="Rectangle 32"/>
          <p:cNvSpPr>
            <a:spLocks noChangeArrowheads="1"/>
          </p:cNvSpPr>
          <p:nvPr/>
        </p:nvSpPr>
        <p:spPr bwMode="auto">
          <a:xfrm>
            <a:off x="7752709" y="3827463"/>
            <a:ext cx="2889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02" name="Rectangle 34"/>
          <p:cNvSpPr>
            <a:spLocks noChangeArrowheads="1"/>
          </p:cNvSpPr>
          <p:nvPr/>
        </p:nvSpPr>
        <p:spPr bwMode="auto">
          <a:xfrm>
            <a:off x="2280596" y="2316163"/>
            <a:ext cx="12239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03" name="Line 35"/>
          <p:cNvSpPr>
            <a:spLocks noChangeShapeType="1"/>
          </p:cNvSpPr>
          <p:nvPr/>
        </p:nvSpPr>
        <p:spPr bwMode="auto">
          <a:xfrm>
            <a:off x="3575996" y="4187825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64" name="Text Box 36"/>
          <p:cNvSpPr txBox="1">
            <a:spLocks noChangeArrowheads="1"/>
          </p:cNvSpPr>
          <p:nvPr/>
        </p:nvSpPr>
        <p:spPr bwMode="auto">
          <a:xfrm>
            <a:off x="3200399" y="5570076"/>
            <a:ext cx="8675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 dirty="0">
                <a:solidFill>
                  <a:schemeClr val="accent2"/>
                </a:solidFill>
              </a:rPr>
              <a:t>Ganglio </a:t>
            </a:r>
            <a:endParaRPr lang="es-ES_tradnl" altLang="es-VE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s-ES_tradnl" altLang="es-VE" b="1" dirty="0" smtClean="0">
                <a:solidFill>
                  <a:schemeClr val="accent2"/>
                </a:solidFill>
              </a:rPr>
              <a:t>ciliar</a:t>
            </a:r>
            <a:endParaRPr lang="es-ES_tradnl" altLang="es-VE" b="1" dirty="0">
              <a:solidFill>
                <a:schemeClr val="accent2"/>
              </a:solidFill>
            </a:endParaRPr>
          </a:p>
        </p:txBody>
      </p:sp>
      <p:sp>
        <p:nvSpPr>
          <p:cNvPr id="124965" name="Text Box 37"/>
          <p:cNvSpPr txBox="1">
            <a:spLocks noChangeArrowheads="1"/>
          </p:cNvSpPr>
          <p:nvPr/>
        </p:nvSpPr>
        <p:spPr bwMode="auto">
          <a:xfrm>
            <a:off x="3267212" y="1392833"/>
            <a:ext cx="2517036" cy="923330"/>
          </a:xfrm>
          <a:prstGeom prst="rect">
            <a:avLst/>
          </a:prstGeom>
          <a:solidFill>
            <a:srgbClr val="99CCFF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Miosis </a:t>
            </a: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Ajuste Visión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cercana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Lagrimeo</a:t>
            </a:r>
          </a:p>
        </p:txBody>
      </p:sp>
      <p:sp>
        <p:nvSpPr>
          <p:cNvPr id="124967" name="Text Box 39"/>
          <p:cNvSpPr txBox="1">
            <a:spLocks noChangeArrowheads="1"/>
          </p:cNvSpPr>
          <p:nvPr/>
        </p:nvSpPr>
        <p:spPr bwMode="auto">
          <a:xfrm>
            <a:off x="2051050" y="404813"/>
            <a:ext cx="1150938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4970" name="Text Box 42"/>
          <p:cNvSpPr txBox="1">
            <a:spLocks noChangeArrowheads="1"/>
          </p:cNvSpPr>
          <p:nvPr/>
        </p:nvSpPr>
        <p:spPr bwMode="auto">
          <a:xfrm>
            <a:off x="580384" y="2892425"/>
            <a:ext cx="1865312" cy="365125"/>
          </a:xfrm>
          <a:prstGeom prst="rect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</a:rPr>
              <a:t>Glándula lagrimal</a:t>
            </a:r>
          </a:p>
        </p:txBody>
      </p:sp>
      <p:sp>
        <p:nvSpPr>
          <p:cNvPr id="124971" name="Line 43"/>
          <p:cNvSpPr>
            <a:spLocks noChangeShapeType="1"/>
          </p:cNvSpPr>
          <p:nvPr/>
        </p:nvSpPr>
        <p:spPr bwMode="auto">
          <a:xfrm>
            <a:off x="2064696" y="3251200"/>
            <a:ext cx="360363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72" name="Oval 44"/>
          <p:cNvSpPr>
            <a:spLocks noChangeArrowheads="1"/>
          </p:cNvSpPr>
          <p:nvPr/>
        </p:nvSpPr>
        <p:spPr bwMode="auto">
          <a:xfrm>
            <a:off x="3936359" y="4908550"/>
            <a:ext cx="576262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4973" name="Text Box 45"/>
          <p:cNvSpPr txBox="1">
            <a:spLocks noChangeArrowheads="1"/>
          </p:cNvSpPr>
          <p:nvPr/>
        </p:nvSpPr>
        <p:spPr bwMode="auto">
          <a:xfrm>
            <a:off x="4481778" y="5449775"/>
            <a:ext cx="14606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 dirty="0">
                <a:solidFill>
                  <a:schemeClr val="accent2"/>
                </a:solidFill>
              </a:rPr>
              <a:t>Ganglio </a:t>
            </a:r>
            <a:endParaRPr lang="es-ES_tradnl" altLang="es-VE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s-ES_tradnl" altLang="es-VE" b="1" dirty="0" err="1" smtClean="0">
                <a:solidFill>
                  <a:schemeClr val="accent2"/>
                </a:solidFill>
              </a:rPr>
              <a:t>pterigopalatino</a:t>
            </a:r>
            <a:endParaRPr lang="es-ES_tradnl" altLang="es-VE" b="1" dirty="0">
              <a:solidFill>
                <a:schemeClr val="accent2"/>
              </a:solidFill>
            </a:endParaRPr>
          </a:p>
        </p:txBody>
      </p:sp>
      <p:sp>
        <p:nvSpPr>
          <p:cNvPr id="124974" name="Line 46"/>
          <p:cNvSpPr>
            <a:spLocks noChangeShapeType="1"/>
          </p:cNvSpPr>
          <p:nvPr/>
        </p:nvSpPr>
        <p:spPr bwMode="auto">
          <a:xfrm>
            <a:off x="4441184" y="5195888"/>
            <a:ext cx="50323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75" name="Text Box 47"/>
          <p:cNvSpPr txBox="1">
            <a:spLocks noChangeArrowheads="1"/>
          </p:cNvSpPr>
          <p:nvPr/>
        </p:nvSpPr>
        <p:spPr bwMode="auto">
          <a:xfrm>
            <a:off x="7478819" y="3971925"/>
            <a:ext cx="112562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 dirty="0">
                <a:solidFill>
                  <a:schemeClr val="accent2"/>
                </a:solidFill>
              </a:rPr>
              <a:t>N. Salival </a:t>
            </a:r>
            <a:endParaRPr lang="es-ES_tradnl" altLang="es-VE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s-ES_tradnl" altLang="es-VE" b="1" dirty="0" err="1" smtClean="0">
                <a:solidFill>
                  <a:schemeClr val="accent2"/>
                </a:solidFill>
              </a:rPr>
              <a:t>Sup</a:t>
            </a:r>
            <a:r>
              <a:rPr lang="es-ES_tradnl" altLang="es-V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24976" name="Text Box 48"/>
          <p:cNvSpPr txBox="1">
            <a:spLocks noChangeArrowheads="1"/>
          </p:cNvSpPr>
          <p:nvPr/>
        </p:nvSpPr>
        <p:spPr bwMode="auto">
          <a:xfrm>
            <a:off x="6096946" y="5124450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solidFill>
                  <a:schemeClr val="accent2"/>
                </a:solidFill>
              </a:rPr>
              <a:t>N. facial</a:t>
            </a:r>
          </a:p>
        </p:txBody>
      </p:sp>
      <p:sp>
        <p:nvSpPr>
          <p:cNvPr id="124977" name="Text Box 49"/>
          <p:cNvSpPr txBox="1">
            <a:spLocks noChangeArrowheads="1"/>
          </p:cNvSpPr>
          <p:nvPr/>
        </p:nvSpPr>
        <p:spPr bwMode="auto">
          <a:xfrm>
            <a:off x="6804025" y="476250"/>
            <a:ext cx="1873250" cy="708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Estimulación</a:t>
            </a:r>
          </a:p>
          <a:p>
            <a:pPr eaLnBrk="1" hangingPunct="1"/>
            <a:r>
              <a:rPr lang="es-ES_tradnl" altLang="es-VE" sz="2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Parasimpática</a:t>
            </a:r>
          </a:p>
        </p:txBody>
      </p:sp>
      <p:sp>
        <p:nvSpPr>
          <p:cNvPr id="20515" name="Line 50"/>
          <p:cNvSpPr>
            <a:spLocks noChangeShapeType="1"/>
          </p:cNvSpPr>
          <p:nvPr/>
        </p:nvSpPr>
        <p:spPr bwMode="auto">
          <a:xfrm flipV="1">
            <a:off x="6673209" y="4438055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44" grpId="0"/>
      <p:bldP spid="124947" grpId="0"/>
      <p:bldP spid="124949" grpId="0" animBg="1"/>
      <p:bldP spid="124951" grpId="0" animBg="1"/>
      <p:bldP spid="124964" grpId="0"/>
      <p:bldP spid="124965" grpId="0" animBg="1"/>
      <p:bldP spid="124970" grpId="0" animBg="1"/>
      <p:bldP spid="124971" grpId="0" animBg="1"/>
      <p:bldP spid="124972" grpId="0" animBg="1"/>
      <p:bldP spid="124973" grpId="0"/>
      <p:bldP spid="124974" grpId="0" animBg="1"/>
      <p:bldP spid="124975" grpId="0"/>
      <p:bldP spid="124976" grpId="0"/>
      <p:bldP spid="12497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195513" y="1052513"/>
            <a:ext cx="1554162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 b="1"/>
              <a:t>Corazón</a:t>
            </a:r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971550" y="3573463"/>
            <a:ext cx="1517650" cy="186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800" b="1"/>
              <a:t>*Nodo SA</a:t>
            </a:r>
          </a:p>
          <a:p>
            <a:pPr algn="l" eaLnBrk="1" hangingPunct="1"/>
            <a:endParaRPr lang="es-ES_tradnl" altLang="es-VE" sz="1800" b="1"/>
          </a:p>
          <a:p>
            <a:pPr algn="l" eaLnBrk="1" hangingPunct="1"/>
            <a:endParaRPr lang="es-ES_tradnl" altLang="es-VE" sz="800" b="1"/>
          </a:p>
          <a:p>
            <a:pPr algn="l" eaLnBrk="1" hangingPunct="1"/>
            <a:r>
              <a:rPr lang="es-ES_tradnl" altLang="es-VE" sz="1800" b="1"/>
              <a:t>*Nodo AV</a:t>
            </a:r>
          </a:p>
          <a:p>
            <a:pPr algn="l" eaLnBrk="1" hangingPunct="1"/>
            <a:endParaRPr lang="es-ES_tradnl" altLang="es-VE" sz="1800" b="1"/>
          </a:p>
          <a:p>
            <a:pPr algn="l" eaLnBrk="1" hangingPunct="1"/>
            <a:endParaRPr lang="es-ES_tradnl" altLang="es-VE" sz="800" b="1"/>
          </a:p>
          <a:p>
            <a:pPr algn="l" eaLnBrk="1" hangingPunct="1"/>
            <a:endParaRPr lang="es-ES_tradnl" altLang="es-VE" sz="1000" b="1"/>
          </a:p>
          <a:p>
            <a:pPr algn="l" eaLnBrk="1" hangingPunct="1"/>
            <a:r>
              <a:rPr lang="es-ES_tradnl" altLang="es-VE" sz="1800" b="1"/>
              <a:t>*Ventrículos</a:t>
            </a: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627313" y="3573463"/>
            <a:ext cx="2751137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frecuencia </a:t>
            </a:r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b1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conducción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b1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contractilidad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b1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2698750" y="2997200"/>
            <a:ext cx="160655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5364163" y="3573463"/>
            <a:ext cx="2759075" cy="2197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frecuencia 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conducción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contractilidad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s-ES_tradnl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aurículas</a:t>
            </a: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5435600" y="2997200"/>
            <a:ext cx="2159000" cy="485775"/>
          </a:xfrm>
          <a:prstGeom prst="rect">
            <a:avLst/>
          </a:prstGeom>
          <a:solidFill>
            <a:srgbClr val="C4DFF8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4211638" y="2420938"/>
            <a:ext cx="145573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1692275" y="1052513"/>
            <a:ext cx="5969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3. </a:t>
            </a:r>
          </a:p>
        </p:txBody>
      </p:sp>
      <p:sp>
        <p:nvSpPr>
          <p:cNvPr id="21514" name="Line 15"/>
          <p:cNvSpPr>
            <a:spLocks noChangeShapeType="1"/>
          </p:cNvSpPr>
          <p:nvPr/>
        </p:nvSpPr>
        <p:spPr bwMode="auto">
          <a:xfrm>
            <a:off x="2555875" y="3573463"/>
            <a:ext cx="0" cy="22320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15" name="Line 16"/>
          <p:cNvSpPr>
            <a:spLocks noChangeShapeType="1"/>
          </p:cNvSpPr>
          <p:nvPr/>
        </p:nvSpPr>
        <p:spPr bwMode="auto">
          <a:xfrm>
            <a:off x="2698750" y="4221163"/>
            <a:ext cx="5689600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16" name="Line 19"/>
          <p:cNvSpPr>
            <a:spLocks noChangeShapeType="1"/>
          </p:cNvSpPr>
          <p:nvPr/>
        </p:nvSpPr>
        <p:spPr bwMode="auto">
          <a:xfrm>
            <a:off x="2700338" y="5013325"/>
            <a:ext cx="5688012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17" name="Line 20"/>
          <p:cNvSpPr>
            <a:spLocks noChangeShapeType="1"/>
          </p:cNvSpPr>
          <p:nvPr/>
        </p:nvSpPr>
        <p:spPr bwMode="auto">
          <a:xfrm>
            <a:off x="2698750" y="5734050"/>
            <a:ext cx="5689600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8568" name="Text Box 24"/>
          <p:cNvSpPr txBox="1">
            <a:spLocks noChangeArrowheads="1"/>
          </p:cNvSpPr>
          <p:nvPr/>
        </p:nvSpPr>
        <p:spPr bwMode="auto">
          <a:xfrm>
            <a:off x="755650" y="2727325"/>
            <a:ext cx="1679575" cy="701675"/>
          </a:xfrm>
          <a:prstGeom prst="rect">
            <a:avLst/>
          </a:prstGeom>
          <a:solidFill>
            <a:srgbClr val="CEF3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Antagonismo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dual</a:t>
            </a:r>
          </a:p>
        </p:txBody>
      </p:sp>
      <p:sp>
        <p:nvSpPr>
          <p:cNvPr id="108570" name="Text Box 26"/>
          <p:cNvSpPr txBox="1">
            <a:spLocks noChangeArrowheads="1"/>
          </p:cNvSpPr>
          <p:nvPr/>
        </p:nvSpPr>
        <p:spPr bwMode="auto">
          <a:xfrm>
            <a:off x="3779838" y="1052513"/>
            <a:ext cx="1150937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520" name="Text Box 27"/>
          <p:cNvSpPr txBox="1">
            <a:spLocks noChangeArrowheads="1"/>
          </p:cNvSpPr>
          <p:nvPr/>
        </p:nvSpPr>
        <p:spPr bwMode="auto">
          <a:xfrm>
            <a:off x="6227763" y="404813"/>
            <a:ext cx="2351087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pic>
        <p:nvPicPr>
          <p:cNvPr id="21521" name="Picture 29" descr="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0" t="6296" r="6296" b="13037"/>
          <a:stretch>
            <a:fillRect/>
          </a:stretch>
        </p:blipFill>
        <p:spPr bwMode="auto">
          <a:xfrm>
            <a:off x="395288" y="476250"/>
            <a:ext cx="1381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/>
      <p:bldP spid="108548" grpId="0"/>
      <p:bldP spid="108549" grpId="0" animBg="1"/>
      <p:bldP spid="108550" grpId="0"/>
      <p:bldP spid="108551" grpId="0" animBg="1"/>
      <p:bldP spid="108555" grpId="0" animBg="1"/>
      <p:bldP spid="10856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0" descr="SNA5"/>
          <p:cNvPicPr>
            <a:picLocks noChangeAspect="1" noChangeArrowheads="1"/>
          </p:cNvPicPr>
          <p:nvPr/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1" r="8945" b="3702"/>
          <a:stretch>
            <a:fillRect/>
          </a:stretch>
        </p:blipFill>
        <p:spPr bwMode="auto">
          <a:xfrm>
            <a:off x="1908175" y="0"/>
            <a:ext cx="4176713" cy="661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1"/>
          <p:cNvSpPr>
            <a:spLocks noChangeArrowheads="1"/>
          </p:cNvSpPr>
          <p:nvPr/>
        </p:nvSpPr>
        <p:spPr bwMode="auto">
          <a:xfrm>
            <a:off x="4787900" y="6524625"/>
            <a:ext cx="43354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Clr>
                <a:schemeClr val="tx1"/>
              </a:buClr>
            </a:pPr>
            <a:r>
              <a:rPr lang="es-ES" altLang="es-VE" sz="1000" i="1">
                <a:latin typeface="Arial" charset="0"/>
              </a:rPr>
              <a:t>Adaptado de: Fisiología Médica</a:t>
            </a:r>
            <a:r>
              <a:rPr lang="es-ES" altLang="es-VE" sz="1000">
                <a:latin typeface="Arial" charset="0"/>
              </a:rPr>
              <a:t>. Fiorenzo Conti (Ed.). </a:t>
            </a:r>
            <a:r>
              <a:rPr lang="en-GB" altLang="es-VE" sz="1000">
                <a:latin typeface="Arial" charset="0"/>
              </a:rPr>
              <a:t>Mc Graw-Hill, 2010.</a:t>
            </a:r>
          </a:p>
        </p:txBody>
      </p:sp>
      <p:sp>
        <p:nvSpPr>
          <p:cNvPr id="22532" name="Text Box 22"/>
          <p:cNvSpPr txBox="1">
            <a:spLocks noChangeArrowheads="1"/>
          </p:cNvSpPr>
          <p:nvPr/>
        </p:nvSpPr>
        <p:spPr bwMode="auto">
          <a:xfrm>
            <a:off x="6156325" y="5541963"/>
            <a:ext cx="11699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2000" b="1"/>
              <a:t>Corazón</a:t>
            </a:r>
          </a:p>
        </p:txBody>
      </p:sp>
      <p:sp>
        <p:nvSpPr>
          <p:cNvPr id="22533" name="Rectangle 23"/>
          <p:cNvSpPr>
            <a:spLocks noChangeArrowheads="1"/>
          </p:cNvSpPr>
          <p:nvPr/>
        </p:nvSpPr>
        <p:spPr bwMode="auto">
          <a:xfrm>
            <a:off x="1908175" y="1052513"/>
            <a:ext cx="360363" cy="3889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4281" name="Text Box 25"/>
          <p:cNvSpPr txBox="1">
            <a:spLocks noChangeArrowheads="1"/>
          </p:cNvSpPr>
          <p:nvPr/>
        </p:nvSpPr>
        <p:spPr bwMode="auto">
          <a:xfrm>
            <a:off x="1547547" y="2082334"/>
            <a:ext cx="7922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600" b="1" dirty="0" smtClean="0"/>
              <a:t>N. IX</a:t>
            </a:r>
          </a:p>
        </p:txBody>
      </p:sp>
      <p:sp>
        <p:nvSpPr>
          <p:cNvPr id="22536" name="Rectangle 26"/>
          <p:cNvSpPr>
            <a:spLocks noChangeArrowheads="1"/>
          </p:cNvSpPr>
          <p:nvPr/>
        </p:nvSpPr>
        <p:spPr bwMode="auto">
          <a:xfrm>
            <a:off x="2413000" y="6165850"/>
            <a:ext cx="12954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4283" name="Text Box 27"/>
          <p:cNvSpPr txBox="1">
            <a:spLocks noChangeArrowheads="1"/>
          </p:cNvSpPr>
          <p:nvPr/>
        </p:nvSpPr>
        <p:spPr bwMode="auto">
          <a:xfrm>
            <a:off x="2626778" y="6156593"/>
            <a:ext cx="12971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600" b="1" dirty="0" err="1"/>
              <a:t>Ax</a:t>
            </a:r>
            <a:r>
              <a:rPr lang="es-ES" altLang="es-VE" sz="1600" b="1" dirty="0"/>
              <a:t>. </a:t>
            </a:r>
            <a:r>
              <a:rPr lang="es-ES" altLang="es-VE" sz="1600" b="1" dirty="0" err="1" smtClean="0"/>
              <a:t>Posgl</a:t>
            </a:r>
            <a:r>
              <a:rPr lang="es-ES" altLang="es-VE" sz="1600" b="1" dirty="0" smtClean="0"/>
              <a:t>. </a:t>
            </a:r>
            <a:endParaRPr lang="es-ES" altLang="es-VE" sz="1600" b="1" dirty="0"/>
          </a:p>
          <a:p>
            <a:pPr eaLnBrk="1" hangingPunct="1"/>
            <a:r>
              <a:rPr lang="es-ES" altLang="es-VE" sz="1600" b="1" dirty="0">
                <a:solidFill>
                  <a:srgbClr val="CC0000"/>
                </a:solidFill>
              </a:rPr>
              <a:t>simpáticos</a:t>
            </a:r>
            <a:endParaRPr lang="es-ES" altLang="es-VE" sz="1600" b="1" dirty="0"/>
          </a:p>
        </p:txBody>
      </p:sp>
      <p:sp>
        <p:nvSpPr>
          <p:cNvPr id="22538" name="Rectangle 28"/>
          <p:cNvSpPr>
            <a:spLocks noChangeArrowheads="1"/>
          </p:cNvSpPr>
          <p:nvPr/>
        </p:nvSpPr>
        <p:spPr bwMode="auto">
          <a:xfrm>
            <a:off x="4356100" y="6021388"/>
            <a:ext cx="8651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539" name="Rectangle 29"/>
          <p:cNvSpPr>
            <a:spLocks noChangeArrowheads="1"/>
          </p:cNvSpPr>
          <p:nvPr/>
        </p:nvSpPr>
        <p:spPr bwMode="auto">
          <a:xfrm>
            <a:off x="4716463" y="2781300"/>
            <a:ext cx="14398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4286" name="Text Box 30"/>
          <p:cNvSpPr txBox="1">
            <a:spLocks noChangeArrowheads="1"/>
          </p:cNvSpPr>
          <p:nvPr/>
        </p:nvSpPr>
        <p:spPr bwMode="auto">
          <a:xfrm>
            <a:off x="4500563" y="2635250"/>
            <a:ext cx="24765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6600"/>
                </a:solidFill>
              </a:rPr>
              <a:t>Aferencias:</a:t>
            </a:r>
          </a:p>
          <a:p>
            <a:pPr algn="l" eaLnBrk="1" hangingPunct="1"/>
            <a:r>
              <a:rPr lang="es-ES" altLang="es-VE" sz="1600" b="1">
                <a:solidFill>
                  <a:srgbClr val="006600"/>
                </a:solidFill>
              </a:rPr>
              <a:t>  </a:t>
            </a:r>
            <a:r>
              <a:rPr lang="es-ES" altLang="es-VE" b="1">
                <a:solidFill>
                  <a:srgbClr val="006600"/>
                </a:solidFill>
              </a:rPr>
              <a:t>de los quimiorreceptores</a:t>
            </a:r>
          </a:p>
          <a:p>
            <a:pPr algn="l" eaLnBrk="1" hangingPunct="1"/>
            <a:r>
              <a:rPr lang="es-ES" altLang="es-VE" b="1">
                <a:solidFill>
                  <a:srgbClr val="006600"/>
                </a:solidFill>
              </a:rPr>
              <a:t>  de los barorreceptores</a:t>
            </a:r>
          </a:p>
        </p:txBody>
      </p:sp>
      <p:sp>
        <p:nvSpPr>
          <p:cNvPr id="22541" name="Rectangle 31"/>
          <p:cNvSpPr>
            <a:spLocks noChangeArrowheads="1"/>
          </p:cNvSpPr>
          <p:nvPr/>
        </p:nvSpPr>
        <p:spPr bwMode="auto">
          <a:xfrm>
            <a:off x="5003800" y="3429000"/>
            <a:ext cx="12969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542" name="Rectangle 32"/>
          <p:cNvSpPr>
            <a:spLocks noChangeArrowheads="1"/>
          </p:cNvSpPr>
          <p:nvPr/>
        </p:nvSpPr>
        <p:spPr bwMode="auto">
          <a:xfrm>
            <a:off x="4787900" y="836613"/>
            <a:ext cx="12255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543" name="Text Box 33"/>
          <p:cNvSpPr txBox="1">
            <a:spLocks noChangeArrowheads="1"/>
          </p:cNvSpPr>
          <p:nvPr/>
        </p:nvSpPr>
        <p:spPr bwMode="auto">
          <a:xfrm>
            <a:off x="4434455" y="892004"/>
            <a:ext cx="18993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 dirty="0"/>
              <a:t>Quimiorreceptores </a:t>
            </a:r>
          </a:p>
          <a:p>
            <a:pPr algn="l" eaLnBrk="1" hangingPunct="1"/>
            <a:r>
              <a:rPr lang="es-ES" altLang="es-VE" b="1" dirty="0" err="1"/>
              <a:t>carotídeos</a:t>
            </a:r>
            <a:endParaRPr lang="es-ES" altLang="es-VE" b="1" dirty="0"/>
          </a:p>
        </p:txBody>
      </p:sp>
      <p:sp>
        <p:nvSpPr>
          <p:cNvPr id="224290" name="Text Box 34"/>
          <p:cNvSpPr txBox="1">
            <a:spLocks noChangeArrowheads="1"/>
          </p:cNvSpPr>
          <p:nvPr/>
        </p:nvSpPr>
        <p:spPr bwMode="auto">
          <a:xfrm>
            <a:off x="4860032" y="3491925"/>
            <a:ext cx="16257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 err="1" smtClean="0"/>
              <a:t>Ax.Posgl</a:t>
            </a:r>
            <a:r>
              <a:rPr lang="es-ES" altLang="es-VE" sz="1600" b="1" dirty="0"/>
              <a:t>.</a:t>
            </a:r>
          </a:p>
          <a:p>
            <a:pPr algn="l" eaLnBrk="1" hangingPunct="1"/>
            <a:r>
              <a:rPr lang="es-ES" altLang="es-VE" sz="1600" b="1" dirty="0" smtClean="0">
                <a:solidFill>
                  <a:srgbClr val="0000CC"/>
                </a:solidFill>
              </a:rPr>
              <a:t>parasimpáticos</a:t>
            </a:r>
            <a:endParaRPr lang="es-ES" altLang="es-VE" sz="1600" b="1" dirty="0"/>
          </a:p>
        </p:txBody>
      </p:sp>
      <p:sp>
        <p:nvSpPr>
          <p:cNvPr id="224291" name="Text Box 35"/>
          <p:cNvSpPr txBox="1">
            <a:spLocks noChangeArrowheads="1"/>
          </p:cNvSpPr>
          <p:nvPr/>
        </p:nvSpPr>
        <p:spPr bwMode="auto">
          <a:xfrm>
            <a:off x="468313" y="981075"/>
            <a:ext cx="1843087" cy="355600"/>
          </a:xfrm>
          <a:prstGeom prst="rect">
            <a:avLst/>
          </a:prstGeom>
          <a:solidFill>
            <a:srgbClr val="97BAFF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/>
              <a:t>N. Haz Solitario</a:t>
            </a:r>
          </a:p>
        </p:txBody>
      </p:sp>
      <p:sp>
        <p:nvSpPr>
          <p:cNvPr id="224292" name="Text Box 36"/>
          <p:cNvSpPr txBox="1">
            <a:spLocks noChangeArrowheads="1"/>
          </p:cNvSpPr>
          <p:nvPr/>
        </p:nvSpPr>
        <p:spPr bwMode="auto">
          <a:xfrm>
            <a:off x="971550" y="1412875"/>
            <a:ext cx="1366080" cy="584775"/>
          </a:xfrm>
          <a:prstGeom prst="rect">
            <a:avLst/>
          </a:prstGeom>
          <a:solidFill>
            <a:srgbClr val="F6A8B3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/>
              <a:t>N. Motor </a:t>
            </a:r>
          </a:p>
          <a:p>
            <a:pPr algn="l" eaLnBrk="1" hangingPunct="1"/>
            <a:r>
              <a:rPr lang="es-ES" altLang="es-VE" sz="1600" b="1" dirty="0"/>
              <a:t>D</a:t>
            </a:r>
            <a:r>
              <a:rPr lang="es-ES" altLang="es-VE" sz="1600" b="1" dirty="0" smtClean="0"/>
              <a:t>orsal </a:t>
            </a:r>
            <a:r>
              <a:rPr lang="es-ES" altLang="es-VE" sz="1600" b="1" dirty="0"/>
              <a:t>V</a:t>
            </a:r>
            <a:r>
              <a:rPr lang="es-ES" altLang="es-VE" sz="1600" b="1" dirty="0" smtClean="0"/>
              <a:t>ago</a:t>
            </a:r>
            <a:endParaRPr lang="es-ES" altLang="es-VE" sz="1600" b="1" dirty="0"/>
          </a:p>
        </p:txBody>
      </p:sp>
      <p:sp>
        <p:nvSpPr>
          <p:cNvPr id="22547" name="Rectangle 37"/>
          <p:cNvSpPr>
            <a:spLocks noChangeArrowheads="1"/>
          </p:cNvSpPr>
          <p:nvPr/>
        </p:nvSpPr>
        <p:spPr bwMode="auto">
          <a:xfrm>
            <a:off x="2195513" y="4221163"/>
            <a:ext cx="7207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4294" name="Text Box 38"/>
          <p:cNvSpPr txBox="1">
            <a:spLocks noChangeArrowheads="1"/>
          </p:cNvSpPr>
          <p:nvPr/>
        </p:nvSpPr>
        <p:spPr bwMode="auto">
          <a:xfrm>
            <a:off x="1331913" y="4437063"/>
            <a:ext cx="1651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>
                <a:solidFill>
                  <a:srgbClr val="CC0000"/>
                </a:solidFill>
              </a:rPr>
              <a:t>N. </a:t>
            </a:r>
            <a:r>
              <a:rPr lang="es-ES" altLang="es-VE" sz="1600" b="1" dirty="0" err="1">
                <a:solidFill>
                  <a:srgbClr val="CC0000"/>
                </a:solidFill>
              </a:rPr>
              <a:t>pregl</a:t>
            </a:r>
            <a:r>
              <a:rPr lang="es-ES" altLang="es-VE" sz="1600" b="1" dirty="0">
                <a:solidFill>
                  <a:srgbClr val="CC0000"/>
                </a:solidFill>
              </a:rPr>
              <a:t> asta</a:t>
            </a:r>
          </a:p>
          <a:p>
            <a:pPr algn="l" eaLnBrk="1" hangingPunct="1"/>
            <a:r>
              <a:rPr lang="es-ES" altLang="es-VE" sz="1600" b="1" dirty="0">
                <a:solidFill>
                  <a:srgbClr val="CC0000"/>
                </a:solidFill>
              </a:rPr>
              <a:t>intermedio </a:t>
            </a:r>
            <a:r>
              <a:rPr lang="es-ES" altLang="es-VE" sz="1600" b="1" dirty="0" err="1">
                <a:solidFill>
                  <a:srgbClr val="CC0000"/>
                </a:solidFill>
              </a:rPr>
              <a:t>lat</a:t>
            </a:r>
            <a:r>
              <a:rPr lang="es-ES" altLang="es-VE" sz="1600" b="1" dirty="0">
                <a:solidFill>
                  <a:srgbClr val="CC0000"/>
                </a:solidFill>
              </a:rPr>
              <a:t> </a:t>
            </a:r>
          </a:p>
          <a:p>
            <a:pPr algn="l" eaLnBrk="1" hangingPunct="1"/>
            <a:r>
              <a:rPr lang="es-ES" altLang="es-VE" sz="1600" b="1" dirty="0">
                <a:solidFill>
                  <a:srgbClr val="CC0000"/>
                </a:solidFill>
              </a:rPr>
              <a:t>T1-T5</a:t>
            </a:r>
          </a:p>
        </p:txBody>
      </p:sp>
      <p:sp>
        <p:nvSpPr>
          <p:cNvPr id="22549" name="Text Box 39"/>
          <p:cNvSpPr txBox="1">
            <a:spLocks noChangeArrowheads="1"/>
          </p:cNvSpPr>
          <p:nvPr/>
        </p:nvSpPr>
        <p:spPr bwMode="auto">
          <a:xfrm>
            <a:off x="6902447" y="1101526"/>
            <a:ext cx="1584088" cy="92333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800" dirty="0" smtClean="0"/>
              <a:t>Aferencias</a:t>
            </a:r>
          </a:p>
          <a:p>
            <a:pPr algn="l" eaLnBrk="1" hangingPunct="1"/>
            <a:r>
              <a:rPr lang="es-ES" altLang="es-VE" sz="1800" dirty="0" smtClean="0"/>
              <a:t> y </a:t>
            </a:r>
            <a:r>
              <a:rPr lang="es-ES" altLang="es-VE" sz="1800" dirty="0" err="1" smtClean="0"/>
              <a:t>eferencias</a:t>
            </a:r>
            <a:endParaRPr lang="es-ES" altLang="es-VE" sz="1800" dirty="0"/>
          </a:p>
          <a:p>
            <a:pPr algn="l" eaLnBrk="1" hangingPunct="1"/>
            <a:r>
              <a:rPr lang="es-ES" altLang="es-VE" sz="1800" dirty="0" smtClean="0"/>
              <a:t>autonómicas</a:t>
            </a:r>
            <a:endParaRPr lang="es-ES" altLang="es-VE" sz="1800" dirty="0"/>
          </a:p>
        </p:txBody>
      </p:sp>
      <p:sp>
        <p:nvSpPr>
          <p:cNvPr id="22550" name="Text Box 40"/>
          <p:cNvSpPr txBox="1">
            <a:spLocks noChangeArrowheads="1"/>
          </p:cNvSpPr>
          <p:nvPr/>
        </p:nvSpPr>
        <p:spPr bwMode="auto">
          <a:xfrm>
            <a:off x="927100" y="450850"/>
            <a:ext cx="86201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600" b="1"/>
              <a:t>TALLO</a:t>
            </a:r>
          </a:p>
        </p:txBody>
      </p:sp>
      <p:sp>
        <p:nvSpPr>
          <p:cNvPr id="224297" name="Line 41"/>
          <p:cNvSpPr>
            <a:spLocks noChangeShapeType="1"/>
          </p:cNvSpPr>
          <p:nvPr/>
        </p:nvSpPr>
        <p:spPr bwMode="auto">
          <a:xfrm>
            <a:off x="3132138" y="3141663"/>
            <a:ext cx="0" cy="1655762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298" name="Line 42"/>
          <p:cNvSpPr>
            <a:spLocks noChangeShapeType="1"/>
          </p:cNvSpPr>
          <p:nvPr/>
        </p:nvSpPr>
        <p:spPr bwMode="auto">
          <a:xfrm flipH="1">
            <a:off x="4787900" y="1844675"/>
            <a:ext cx="288925" cy="360363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299" name="Freeform 43"/>
          <p:cNvSpPr>
            <a:spLocks/>
          </p:cNvSpPr>
          <p:nvPr/>
        </p:nvSpPr>
        <p:spPr bwMode="auto">
          <a:xfrm>
            <a:off x="4332288" y="2492375"/>
            <a:ext cx="239712" cy="312738"/>
          </a:xfrm>
          <a:custGeom>
            <a:avLst/>
            <a:gdLst>
              <a:gd name="T0" fmla="*/ 380542006 w 151"/>
              <a:gd name="T1" fmla="*/ 0 h 197"/>
              <a:gd name="T2" fmla="*/ 267136005 w 151"/>
              <a:gd name="T3" fmla="*/ 342741798 h 197"/>
              <a:gd name="T4" fmla="*/ 37801471 w 151"/>
              <a:gd name="T5" fmla="*/ 458669171 h 197"/>
              <a:gd name="T6" fmla="*/ 37801471 w 151"/>
              <a:gd name="T7" fmla="*/ 115927373 h 19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1" h="197">
                <a:moveTo>
                  <a:pt x="151" y="0"/>
                </a:moveTo>
                <a:cubicBezTo>
                  <a:pt x="140" y="53"/>
                  <a:pt x="129" y="106"/>
                  <a:pt x="106" y="136"/>
                </a:cubicBezTo>
                <a:cubicBezTo>
                  <a:pt x="83" y="166"/>
                  <a:pt x="30" y="197"/>
                  <a:pt x="15" y="182"/>
                </a:cubicBezTo>
                <a:cubicBezTo>
                  <a:pt x="0" y="167"/>
                  <a:pt x="15" y="69"/>
                  <a:pt x="15" y="46"/>
                </a:cubicBez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300" name="Line 44"/>
          <p:cNvSpPr>
            <a:spLocks noChangeShapeType="1"/>
          </p:cNvSpPr>
          <p:nvPr/>
        </p:nvSpPr>
        <p:spPr bwMode="auto">
          <a:xfrm flipV="1">
            <a:off x="4067175" y="3068638"/>
            <a:ext cx="0" cy="576262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302" name="Freeform 46"/>
          <p:cNvSpPr>
            <a:spLocks/>
          </p:cNvSpPr>
          <p:nvPr/>
        </p:nvSpPr>
        <p:spPr bwMode="auto">
          <a:xfrm>
            <a:off x="4067175" y="3860800"/>
            <a:ext cx="576263" cy="11113"/>
          </a:xfrm>
          <a:custGeom>
            <a:avLst/>
            <a:gdLst>
              <a:gd name="T0" fmla="*/ 914818306 w 363"/>
              <a:gd name="T1" fmla="*/ 0 h 7"/>
              <a:gd name="T2" fmla="*/ 458668835 w 363"/>
              <a:gd name="T3" fmla="*/ 0 h 7"/>
              <a:gd name="T4" fmla="*/ 0 w 363"/>
              <a:gd name="T5" fmla="*/ 0 h 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63" h="7">
                <a:moveTo>
                  <a:pt x="363" y="0"/>
                </a:moveTo>
                <a:cubicBezTo>
                  <a:pt x="302" y="0"/>
                  <a:pt x="242" y="0"/>
                  <a:pt x="182" y="0"/>
                </a:cubicBezTo>
                <a:cubicBezTo>
                  <a:pt x="122" y="0"/>
                  <a:pt x="30" y="7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303" name="Line 47"/>
          <p:cNvSpPr>
            <a:spLocks noChangeShapeType="1"/>
          </p:cNvSpPr>
          <p:nvPr/>
        </p:nvSpPr>
        <p:spPr bwMode="auto">
          <a:xfrm flipH="1" flipV="1">
            <a:off x="3779838" y="1196975"/>
            <a:ext cx="431800" cy="7143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304" name="Line 48"/>
          <p:cNvSpPr>
            <a:spLocks noChangeShapeType="1"/>
          </p:cNvSpPr>
          <p:nvPr/>
        </p:nvSpPr>
        <p:spPr bwMode="auto">
          <a:xfrm flipH="1" flipV="1">
            <a:off x="3563938" y="1484313"/>
            <a:ext cx="431800" cy="71437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305" name="Line 49"/>
          <p:cNvSpPr>
            <a:spLocks noChangeShapeType="1"/>
          </p:cNvSpPr>
          <p:nvPr/>
        </p:nvSpPr>
        <p:spPr bwMode="auto">
          <a:xfrm>
            <a:off x="3851275" y="2950577"/>
            <a:ext cx="0" cy="1126123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306" name="Freeform 50"/>
          <p:cNvSpPr>
            <a:spLocks/>
          </p:cNvSpPr>
          <p:nvPr/>
        </p:nvSpPr>
        <p:spPr bwMode="auto">
          <a:xfrm>
            <a:off x="3924300" y="4221163"/>
            <a:ext cx="431800" cy="82550"/>
          </a:xfrm>
          <a:custGeom>
            <a:avLst/>
            <a:gdLst>
              <a:gd name="T0" fmla="*/ 0 w 272"/>
              <a:gd name="T1" fmla="*/ 0 h 52"/>
              <a:gd name="T2" fmla="*/ 342741250 w 272"/>
              <a:gd name="T3" fmla="*/ 113407825 h 52"/>
              <a:gd name="T4" fmla="*/ 685482500 w 272"/>
              <a:gd name="T5" fmla="*/ 113407825 h 5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2" h="52">
                <a:moveTo>
                  <a:pt x="0" y="0"/>
                </a:moveTo>
                <a:cubicBezTo>
                  <a:pt x="45" y="19"/>
                  <a:pt x="91" y="38"/>
                  <a:pt x="136" y="45"/>
                </a:cubicBezTo>
                <a:cubicBezTo>
                  <a:pt x="181" y="52"/>
                  <a:pt x="242" y="45"/>
                  <a:pt x="272" y="45"/>
                </a:cubicBezTo>
              </a:path>
            </a:pathLst>
          </a:custGeom>
          <a:noFill/>
          <a:ln w="57150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308" name="Freeform 52"/>
          <p:cNvSpPr>
            <a:spLocks/>
          </p:cNvSpPr>
          <p:nvPr/>
        </p:nvSpPr>
        <p:spPr bwMode="auto">
          <a:xfrm>
            <a:off x="4583113" y="4350990"/>
            <a:ext cx="638175" cy="1238250"/>
          </a:xfrm>
          <a:custGeom>
            <a:avLst/>
            <a:gdLst>
              <a:gd name="T0" fmla="*/ 95765824 w 265"/>
              <a:gd name="T1" fmla="*/ 0 h 499"/>
              <a:gd name="T2" fmla="*/ 95765824 w 265"/>
              <a:gd name="T3" fmla="*/ 801410193 h 499"/>
              <a:gd name="T4" fmla="*/ 667839819 w 265"/>
              <a:gd name="T5" fmla="*/ 1257559556 h 4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5" h="499">
                <a:moveTo>
                  <a:pt x="38" y="0"/>
                </a:moveTo>
                <a:cubicBezTo>
                  <a:pt x="19" y="117"/>
                  <a:pt x="0" y="235"/>
                  <a:pt x="38" y="318"/>
                </a:cubicBezTo>
                <a:cubicBezTo>
                  <a:pt x="76" y="401"/>
                  <a:pt x="170" y="450"/>
                  <a:pt x="265" y="499"/>
                </a:cubicBezTo>
              </a:path>
            </a:pathLst>
          </a:custGeom>
          <a:noFill/>
          <a:ln w="57150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309" name="Freeform 53"/>
          <p:cNvSpPr>
            <a:spLocks/>
          </p:cNvSpPr>
          <p:nvPr/>
        </p:nvSpPr>
        <p:spPr bwMode="auto">
          <a:xfrm>
            <a:off x="3996531" y="5967413"/>
            <a:ext cx="1676384" cy="568325"/>
          </a:xfrm>
          <a:custGeom>
            <a:avLst/>
            <a:gdLst>
              <a:gd name="T0" fmla="*/ 37801537 w 923"/>
              <a:gd name="T1" fmla="*/ 226814288 h 317"/>
              <a:gd name="T2" fmla="*/ 37801537 w 923"/>
              <a:gd name="T3" fmla="*/ 569555878 h 317"/>
              <a:gd name="T4" fmla="*/ 267136471 w 923"/>
              <a:gd name="T5" fmla="*/ 685483181 h 317"/>
              <a:gd name="T6" fmla="*/ 1411287018 w 923"/>
              <a:gd name="T7" fmla="*/ 685483181 h 317"/>
              <a:gd name="T8" fmla="*/ 2147483647 w 923"/>
              <a:gd name="T9" fmla="*/ 0 h 3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3" h="317">
                <a:moveTo>
                  <a:pt x="15" y="90"/>
                </a:moveTo>
                <a:cubicBezTo>
                  <a:pt x="7" y="143"/>
                  <a:pt x="0" y="196"/>
                  <a:pt x="15" y="226"/>
                </a:cubicBezTo>
                <a:cubicBezTo>
                  <a:pt x="30" y="256"/>
                  <a:pt x="15" y="264"/>
                  <a:pt x="106" y="272"/>
                </a:cubicBezTo>
                <a:cubicBezTo>
                  <a:pt x="197" y="280"/>
                  <a:pt x="424" y="317"/>
                  <a:pt x="560" y="272"/>
                </a:cubicBezTo>
                <a:cubicBezTo>
                  <a:pt x="696" y="227"/>
                  <a:pt x="809" y="113"/>
                  <a:pt x="923" y="0"/>
                </a:cubicBezTo>
              </a:path>
            </a:pathLst>
          </a:custGeom>
          <a:noFill/>
          <a:ln w="57150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7309156" y="578564"/>
            <a:ext cx="115127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/>
              <a:t>Corazón</a:t>
            </a:r>
            <a:endParaRPr lang="es-ES_tradnl" sz="2000" b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" name="Text Box 38"/>
          <p:cNvSpPr txBox="1">
            <a:spLocks noChangeArrowheads="1"/>
          </p:cNvSpPr>
          <p:nvPr/>
        </p:nvSpPr>
        <p:spPr bwMode="auto">
          <a:xfrm>
            <a:off x="6830372" y="519063"/>
            <a:ext cx="596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 dirty="0"/>
              <a:t>3. 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2268538" y="2781300"/>
            <a:ext cx="792162" cy="463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4280" name="Text Box 24"/>
          <p:cNvSpPr txBox="1">
            <a:spLocks noChangeArrowheads="1"/>
          </p:cNvSpPr>
          <p:nvPr/>
        </p:nvSpPr>
        <p:spPr bwMode="auto">
          <a:xfrm>
            <a:off x="2339752" y="2612023"/>
            <a:ext cx="67999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600" b="1" dirty="0"/>
              <a:t>N. </a:t>
            </a:r>
            <a:r>
              <a:rPr lang="es-ES" altLang="es-VE" sz="1600" b="1" dirty="0" smtClean="0"/>
              <a:t>X</a:t>
            </a:r>
            <a:endParaRPr lang="es-ES" altLang="es-VE" sz="1600" b="1" dirty="0"/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107504" y="653573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81" grpId="0"/>
      <p:bldP spid="224283" grpId="0"/>
      <p:bldP spid="224286" grpId="0"/>
      <p:bldP spid="224290" grpId="0"/>
      <p:bldP spid="224291" grpId="0" animBg="1"/>
      <p:bldP spid="224292" grpId="0" animBg="1"/>
      <p:bldP spid="224294" grpId="0"/>
      <p:bldP spid="224297" grpId="0" animBg="1"/>
      <p:bldP spid="224298" grpId="0" animBg="1"/>
      <p:bldP spid="224299" grpId="0" animBg="1"/>
      <p:bldP spid="224300" grpId="0" animBg="1"/>
      <p:bldP spid="224302" grpId="0" animBg="1"/>
      <p:bldP spid="224303" grpId="0" animBg="1"/>
      <p:bldP spid="224304" grpId="0" animBg="1"/>
      <p:bldP spid="224305" grpId="0" animBg="1"/>
      <p:bldP spid="224306" grpId="0" animBg="1"/>
      <p:bldP spid="224308" grpId="0" animBg="1"/>
      <p:bldP spid="224309" grpId="0" animBg="1"/>
      <p:bldP spid="22428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3" descr="SIMPATICO CORAZON P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4" t="3796" r="34906"/>
          <a:stretch>
            <a:fillRect/>
          </a:stretch>
        </p:blipFill>
        <p:spPr bwMode="auto">
          <a:xfrm>
            <a:off x="2266950" y="0"/>
            <a:ext cx="2808288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802312" y="669925"/>
            <a:ext cx="115127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/>
              <a:t>Corazón</a:t>
            </a:r>
            <a:endParaRPr lang="es-ES_tradnl" sz="2000" b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5148263" y="620713"/>
            <a:ext cx="15240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Corteza frontal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Hipotálamo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S. Límbico</a:t>
            </a: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1835150" y="2852738"/>
            <a:ext cx="704850" cy="304800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Gl.T1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1731963" y="3586163"/>
            <a:ext cx="823912" cy="639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Ramo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comunic. 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blanco</a:t>
            </a: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1619250" y="4365625"/>
            <a:ext cx="792163" cy="304800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Gl. T5</a:t>
            </a:r>
          </a:p>
        </p:txBody>
      </p:sp>
      <p:sp>
        <p:nvSpPr>
          <p:cNvPr id="23560" name="Rectangle 30"/>
          <p:cNvSpPr>
            <a:spLocks noChangeArrowheads="1"/>
          </p:cNvSpPr>
          <p:nvPr/>
        </p:nvSpPr>
        <p:spPr bwMode="auto">
          <a:xfrm>
            <a:off x="2627313" y="4941888"/>
            <a:ext cx="576262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2627784" y="4952201"/>
            <a:ext cx="6639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SA</a:t>
            </a: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2699792" y="5229225"/>
            <a:ext cx="6607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AV</a:t>
            </a:r>
          </a:p>
        </p:txBody>
      </p:sp>
      <p:sp>
        <p:nvSpPr>
          <p:cNvPr id="23563" name="Text Box 38"/>
          <p:cNvSpPr txBox="1">
            <a:spLocks noChangeArrowheads="1"/>
          </p:cNvSpPr>
          <p:nvPr/>
        </p:nvSpPr>
        <p:spPr bwMode="auto">
          <a:xfrm>
            <a:off x="323528" y="610424"/>
            <a:ext cx="596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 dirty="0"/>
              <a:t>3. </a:t>
            </a:r>
          </a:p>
        </p:txBody>
      </p:sp>
      <p:sp>
        <p:nvSpPr>
          <p:cNvPr id="23564" name="Line 39"/>
          <p:cNvSpPr>
            <a:spLocks noChangeShapeType="1"/>
          </p:cNvSpPr>
          <p:nvPr/>
        </p:nvSpPr>
        <p:spPr bwMode="auto">
          <a:xfrm>
            <a:off x="2268538" y="378936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65" name="Line 40"/>
          <p:cNvSpPr>
            <a:spLocks noChangeShapeType="1"/>
          </p:cNvSpPr>
          <p:nvPr/>
        </p:nvSpPr>
        <p:spPr bwMode="auto">
          <a:xfrm>
            <a:off x="3203575" y="5084763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66" name="Line 41"/>
          <p:cNvSpPr>
            <a:spLocks noChangeShapeType="1"/>
          </p:cNvSpPr>
          <p:nvPr/>
        </p:nvSpPr>
        <p:spPr bwMode="auto">
          <a:xfrm>
            <a:off x="3275013" y="5373688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67" name="Line 42"/>
          <p:cNvSpPr>
            <a:spLocks noChangeShapeType="1"/>
          </p:cNvSpPr>
          <p:nvPr/>
        </p:nvSpPr>
        <p:spPr bwMode="auto">
          <a:xfrm flipV="1">
            <a:off x="3563938" y="5157788"/>
            <a:ext cx="2159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68" name="Line 43"/>
          <p:cNvSpPr>
            <a:spLocks noChangeShapeType="1"/>
          </p:cNvSpPr>
          <p:nvPr/>
        </p:nvSpPr>
        <p:spPr bwMode="auto">
          <a:xfrm flipH="1">
            <a:off x="3490913" y="4581525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69" name="Line 44"/>
          <p:cNvSpPr>
            <a:spLocks noChangeShapeType="1"/>
          </p:cNvSpPr>
          <p:nvPr/>
        </p:nvSpPr>
        <p:spPr bwMode="auto">
          <a:xfrm flipH="1">
            <a:off x="3995738" y="48688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0" name="Line 45"/>
          <p:cNvSpPr>
            <a:spLocks noChangeShapeType="1"/>
          </p:cNvSpPr>
          <p:nvPr/>
        </p:nvSpPr>
        <p:spPr bwMode="auto">
          <a:xfrm flipH="1">
            <a:off x="4714875" y="836613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1" name="Line 46"/>
          <p:cNvSpPr>
            <a:spLocks noChangeShapeType="1"/>
          </p:cNvSpPr>
          <p:nvPr/>
        </p:nvSpPr>
        <p:spPr bwMode="auto">
          <a:xfrm flipH="1">
            <a:off x="3563938" y="105251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2" name="Line 47"/>
          <p:cNvSpPr>
            <a:spLocks noChangeShapeType="1"/>
          </p:cNvSpPr>
          <p:nvPr/>
        </p:nvSpPr>
        <p:spPr bwMode="auto">
          <a:xfrm flipH="1">
            <a:off x="4067175" y="126841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3" name="Line 48"/>
          <p:cNvSpPr>
            <a:spLocks noChangeShapeType="1"/>
          </p:cNvSpPr>
          <p:nvPr/>
        </p:nvSpPr>
        <p:spPr bwMode="auto">
          <a:xfrm flipH="1" flipV="1">
            <a:off x="3348038" y="4437063"/>
            <a:ext cx="14287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4" name="Line 49"/>
          <p:cNvSpPr>
            <a:spLocks noChangeShapeType="1"/>
          </p:cNvSpPr>
          <p:nvPr/>
        </p:nvSpPr>
        <p:spPr bwMode="auto">
          <a:xfrm flipV="1">
            <a:off x="3490913" y="4437063"/>
            <a:ext cx="730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5" name="Rectangle 55"/>
          <p:cNvSpPr>
            <a:spLocks noChangeArrowheads="1"/>
          </p:cNvSpPr>
          <p:nvPr/>
        </p:nvSpPr>
        <p:spPr bwMode="auto">
          <a:xfrm>
            <a:off x="4498975" y="4508500"/>
            <a:ext cx="7207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4498975" y="4652963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Plexos cardíacos 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profundos</a:t>
            </a:r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4427538" y="4221163"/>
            <a:ext cx="1395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Plexos cardiacos 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superficiales</a:t>
            </a:r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1487488" y="2133600"/>
            <a:ext cx="1349375" cy="304800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Gl. cervicales</a:t>
            </a:r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5738118" y="2368450"/>
            <a:ext cx="2516187" cy="85407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/>
              <a:t>N. Pregangl.</a:t>
            </a:r>
          </a:p>
          <a:p>
            <a:pPr eaLnBrk="1" hangingPunct="1"/>
            <a:r>
              <a:rPr lang="es-ES_tradnl" altLang="es-VE" sz="1600" b="1"/>
              <a:t>Asta intermediolateral </a:t>
            </a:r>
          </a:p>
          <a:p>
            <a:pPr eaLnBrk="1" hangingPunct="1"/>
            <a:r>
              <a:rPr lang="es-ES_tradnl" altLang="es-VE" sz="1600" b="1"/>
              <a:t>M. Espinal T1-T5</a:t>
            </a:r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5066605" y="3454300"/>
            <a:ext cx="1749425" cy="7397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Ganglios cervicales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cardiacos</a:t>
            </a:r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7049393" y="3435250"/>
            <a:ext cx="1843087" cy="9525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Ganglios simpáticos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T1-T5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Plexos cardiacos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6104830" y="4986238"/>
            <a:ext cx="2006600" cy="1035050"/>
          </a:xfrm>
          <a:prstGeom prst="rect">
            <a:avLst/>
          </a:prstGeom>
          <a:solidFill>
            <a:srgbClr val="FFE1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/>
              <a:t>Efectores</a:t>
            </a:r>
          </a:p>
          <a:p>
            <a:pPr eaLnBrk="1" hangingPunct="1"/>
            <a:r>
              <a:rPr lang="es-ES_tradnl" altLang="es-VE" sz="2000" b="1"/>
              <a:t>C. Marcapasos</a:t>
            </a:r>
          </a:p>
          <a:p>
            <a:pPr eaLnBrk="1" hangingPunct="1"/>
            <a:r>
              <a:rPr lang="es-ES_tradnl" altLang="es-VE" sz="2000" b="1"/>
              <a:t>Cardiomiocitos</a:t>
            </a:r>
          </a:p>
        </p:txBody>
      </p:sp>
      <p:sp>
        <p:nvSpPr>
          <p:cNvPr id="9278" name="Line 62"/>
          <p:cNvSpPr>
            <a:spLocks noChangeShapeType="1"/>
          </p:cNvSpPr>
          <p:nvPr/>
        </p:nvSpPr>
        <p:spPr bwMode="auto">
          <a:xfrm flipH="1">
            <a:off x="6335018" y="3186013"/>
            <a:ext cx="647700" cy="325437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79" name="Line 63"/>
          <p:cNvSpPr>
            <a:spLocks noChangeShapeType="1"/>
          </p:cNvSpPr>
          <p:nvPr/>
        </p:nvSpPr>
        <p:spPr bwMode="auto">
          <a:xfrm>
            <a:off x="6982718" y="3186013"/>
            <a:ext cx="647700" cy="288925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80" name="Line 64"/>
          <p:cNvSpPr>
            <a:spLocks noChangeShapeType="1"/>
          </p:cNvSpPr>
          <p:nvPr/>
        </p:nvSpPr>
        <p:spPr bwMode="auto">
          <a:xfrm>
            <a:off x="6261993" y="4194075"/>
            <a:ext cx="431800" cy="792163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81" name="Line 65"/>
          <p:cNvSpPr>
            <a:spLocks noChangeShapeType="1"/>
          </p:cNvSpPr>
          <p:nvPr/>
        </p:nvSpPr>
        <p:spPr bwMode="auto">
          <a:xfrm flipH="1">
            <a:off x="7485955" y="4338538"/>
            <a:ext cx="215900" cy="6477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6080674" y="1484784"/>
            <a:ext cx="1890262" cy="707886"/>
          </a:xfrm>
          <a:prstGeom prst="rect">
            <a:avLst/>
          </a:prstGeom>
          <a:solidFill>
            <a:srgbClr val="99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Eferente </a:t>
            </a:r>
            <a:endParaRPr lang="es-ES_tradnl" sz="2000" b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755650" y="3416300"/>
            <a:ext cx="785813" cy="517525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Médula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T1-T5</a:t>
            </a:r>
          </a:p>
        </p:txBody>
      </p:sp>
      <p:sp>
        <p:nvSpPr>
          <p:cNvPr id="23590" name="Line 69"/>
          <p:cNvSpPr>
            <a:spLocks noChangeShapeType="1"/>
          </p:cNvSpPr>
          <p:nvPr/>
        </p:nvSpPr>
        <p:spPr bwMode="auto">
          <a:xfrm>
            <a:off x="1619250" y="2852738"/>
            <a:ext cx="0" cy="18002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91" name="Text Box 70"/>
          <p:cNvSpPr txBox="1">
            <a:spLocks noChangeArrowheads="1"/>
          </p:cNvSpPr>
          <p:nvPr/>
        </p:nvSpPr>
        <p:spPr bwMode="auto">
          <a:xfrm>
            <a:off x="2411413" y="1557338"/>
            <a:ext cx="86201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600" b="1"/>
              <a:t>TALLO</a:t>
            </a: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74" grpId="0" animBg="1"/>
      <p:bldP spid="9275" grpId="0" animBg="1"/>
      <p:bldP spid="9276" grpId="0" animBg="1"/>
      <p:bldP spid="9277" grpId="0" animBg="1"/>
      <p:bldP spid="9278" grpId="0" animBg="1"/>
      <p:bldP spid="9279" grpId="0" animBg="1"/>
      <p:bldP spid="9280" grpId="0" animBg="1"/>
      <p:bldP spid="928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9"/>
          <p:cNvSpPr>
            <a:spLocks noChangeArrowheads="1"/>
          </p:cNvSpPr>
          <p:nvPr/>
        </p:nvSpPr>
        <p:spPr bwMode="auto">
          <a:xfrm>
            <a:off x="1858963" y="4244975"/>
            <a:ext cx="576262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93549" name="Text Box 13"/>
          <p:cNvSpPr txBox="1">
            <a:spLocks noChangeArrowheads="1"/>
          </p:cNvSpPr>
          <p:nvPr/>
        </p:nvSpPr>
        <p:spPr bwMode="auto">
          <a:xfrm>
            <a:off x="922338" y="1773238"/>
            <a:ext cx="3929062" cy="116998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Nodo SA: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frecuencia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Nodo AV: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conducción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Ventrículos: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contractilidad</a:t>
            </a:r>
          </a:p>
        </p:txBody>
      </p:sp>
      <p:sp>
        <p:nvSpPr>
          <p:cNvPr id="193550" name="Text Box 14"/>
          <p:cNvSpPr txBox="1">
            <a:spLocks noChangeArrowheads="1"/>
          </p:cNvSpPr>
          <p:nvPr/>
        </p:nvSpPr>
        <p:spPr bwMode="auto">
          <a:xfrm>
            <a:off x="6454775" y="404813"/>
            <a:ext cx="2068513" cy="850900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Estimulación </a:t>
            </a:r>
          </a:p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Simpática</a:t>
            </a:r>
          </a:p>
        </p:txBody>
      </p:sp>
      <p:sp>
        <p:nvSpPr>
          <p:cNvPr id="25605" name="Text Box 15"/>
          <p:cNvSpPr txBox="1">
            <a:spLocks noChangeArrowheads="1"/>
          </p:cNvSpPr>
          <p:nvPr/>
        </p:nvSpPr>
        <p:spPr bwMode="auto">
          <a:xfrm>
            <a:off x="601663" y="641350"/>
            <a:ext cx="596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800"/>
              <a:t>3. </a:t>
            </a:r>
          </a:p>
        </p:txBody>
      </p:sp>
      <p:sp>
        <p:nvSpPr>
          <p:cNvPr id="193563" name="Text Box 27"/>
          <p:cNvSpPr txBox="1">
            <a:spLocks noChangeArrowheads="1"/>
          </p:cNvSpPr>
          <p:nvPr/>
        </p:nvSpPr>
        <p:spPr bwMode="auto">
          <a:xfrm>
            <a:off x="4883150" y="1725613"/>
            <a:ext cx="1795463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PGs AC </a:t>
            </a:r>
          </a:p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Fosforilación </a:t>
            </a:r>
          </a:p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canales Ca</a:t>
            </a:r>
            <a:r>
              <a:rPr lang="es-ES_tradnl" sz="2000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193564" name="Text Box 28"/>
          <p:cNvSpPr txBox="1">
            <a:spLocks noChangeArrowheads="1"/>
          </p:cNvSpPr>
          <p:nvPr/>
        </p:nvSpPr>
        <p:spPr bwMode="auto">
          <a:xfrm>
            <a:off x="1427163" y="3429000"/>
            <a:ext cx="2754312" cy="208438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Marcapasos,</a:t>
            </a:r>
            <a:r>
              <a:rPr lang="es-ES_tradnl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900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Fosforilación y apertura</a:t>
            </a:r>
          </a:p>
          <a:p>
            <a:pPr algn="l"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canales de Ca</a:t>
            </a:r>
            <a:r>
              <a:rPr lang="en-US" sz="16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Entra Ca</a:t>
            </a:r>
            <a:r>
              <a:rPr lang="es-ES_tradnl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,despolarización</a:t>
            </a: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Se llega más rápido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 al umbral de disparo de PA</a:t>
            </a: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Aumenta frecuencia PA </a:t>
            </a: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Aumento FC</a:t>
            </a:r>
          </a:p>
        </p:txBody>
      </p:sp>
      <p:sp>
        <p:nvSpPr>
          <p:cNvPr id="193565" name="Text Box 29"/>
          <p:cNvSpPr txBox="1">
            <a:spLocks noChangeArrowheads="1"/>
          </p:cNvSpPr>
          <p:nvPr/>
        </p:nvSpPr>
        <p:spPr bwMode="auto">
          <a:xfrm>
            <a:off x="4932363" y="3429000"/>
            <a:ext cx="3219450" cy="1871663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Cardiomiocitos, </a:t>
            </a:r>
          </a:p>
          <a:p>
            <a:pPr algn="l">
              <a:defRPr/>
            </a:pPr>
            <a:endParaRPr lang="es-ES_tradnl" sz="900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Fosforilación y apertura</a:t>
            </a:r>
          </a:p>
          <a:p>
            <a:pPr algn="l"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canales de Ca</a:t>
            </a:r>
            <a:r>
              <a:rPr lang="en-US" sz="16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Se abren más canales, con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 más frecuencia y mayor duración</a:t>
            </a: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Aumenta Ca</a:t>
            </a:r>
            <a:r>
              <a:rPr lang="es-ES_tradnl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i </a:t>
            </a: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Aumento contracción</a:t>
            </a:r>
          </a:p>
        </p:txBody>
      </p:sp>
      <p:sp>
        <p:nvSpPr>
          <p:cNvPr id="193567" name="Text Box 31"/>
          <p:cNvSpPr txBox="1">
            <a:spLocks noChangeArrowheads="1"/>
          </p:cNvSpPr>
          <p:nvPr/>
        </p:nvSpPr>
        <p:spPr bwMode="auto">
          <a:xfrm>
            <a:off x="6735763" y="1989138"/>
            <a:ext cx="1677987" cy="925512"/>
          </a:xfrm>
          <a:prstGeom prst="rect">
            <a:avLst/>
          </a:prstGeom>
          <a:solidFill>
            <a:srgbClr val="FFD1E0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más lenta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que </a:t>
            </a:r>
            <a:r>
              <a:rPr lang="es-ES_tradnl" sz="1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M2</a:t>
            </a:r>
          </a:p>
        </p:txBody>
      </p:sp>
      <p:sp>
        <p:nvSpPr>
          <p:cNvPr id="25611" name="Text Box 35"/>
          <p:cNvSpPr txBox="1">
            <a:spLocks noChangeArrowheads="1"/>
          </p:cNvSpPr>
          <p:nvPr/>
        </p:nvSpPr>
        <p:spPr bwMode="auto">
          <a:xfrm>
            <a:off x="1193800" y="649288"/>
            <a:ext cx="13620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 b="1"/>
              <a:t>Corazón</a:t>
            </a:r>
          </a:p>
        </p:txBody>
      </p:sp>
      <p:sp>
        <p:nvSpPr>
          <p:cNvPr id="193572" name="Text Box 36"/>
          <p:cNvSpPr txBox="1">
            <a:spLocks noChangeArrowheads="1"/>
          </p:cNvSpPr>
          <p:nvPr/>
        </p:nvSpPr>
        <p:spPr bwMode="auto">
          <a:xfrm rot="10839028" flipV="1">
            <a:off x="2745487" y="620035"/>
            <a:ext cx="152393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3574" name="Text Box 38"/>
          <p:cNvSpPr txBox="1">
            <a:spLocks noChangeArrowheads="1"/>
          </p:cNvSpPr>
          <p:nvPr/>
        </p:nvSpPr>
        <p:spPr bwMode="auto">
          <a:xfrm>
            <a:off x="1309688" y="5646738"/>
            <a:ext cx="2862262" cy="519112"/>
          </a:xfrm>
          <a:prstGeom prst="rect">
            <a:avLst/>
          </a:prstGeom>
          <a:solidFill>
            <a:srgbClr val="F9A5B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TAQUICARDIA</a:t>
            </a:r>
          </a:p>
        </p:txBody>
      </p:sp>
      <p:sp>
        <p:nvSpPr>
          <p:cNvPr id="193575" name="Text Box 39"/>
          <p:cNvSpPr txBox="1">
            <a:spLocks noChangeArrowheads="1"/>
          </p:cNvSpPr>
          <p:nvPr/>
        </p:nvSpPr>
        <p:spPr bwMode="auto">
          <a:xfrm>
            <a:off x="4846638" y="5486400"/>
            <a:ext cx="3170237" cy="822325"/>
          </a:xfrm>
          <a:prstGeom prst="rect">
            <a:avLst/>
          </a:prstGeom>
          <a:solidFill>
            <a:srgbClr val="F9A5B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AUMENTA FUERZA </a:t>
            </a:r>
          </a:p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CONTRACCIÓN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3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0"/>
                                        <p:tgtEl>
                                          <p:spTgt spid="19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9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0"/>
                                        <p:tgtEl>
                                          <p:spTgt spid="19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9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3000"/>
                                        <p:tgtEl>
                                          <p:spTgt spid="19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9" grpId="0" animBg="1"/>
      <p:bldP spid="193550" grpId="0" animBg="1"/>
      <p:bldP spid="193563" grpId="0"/>
      <p:bldP spid="193564" grpId="0" animBg="1"/>
      <p:bldP spid="193565" grpId="0" animBg="1"/>
      <p:bldP spid="193567" grpId="0" animBg="1"/>
      <p:bldP spid="193574" grpId="0" animBg="1"/>
      <p:bldP spid="19357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6" descr="NT4 PH"/>
          <p:cNvPicPr>
            <a:picLocks noChangeAspect="1" noChangeArrowheads="1"/>
          </p:cNvPicPr>
          <p:nvPr/>
        </p:nvPicPr>
        <p:blipFill>
          <a:blip r:embed="rId2">
            <a:lum bright="-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t="3796" r="1837" b="2383"/>
          <a:stretch>
            <a:fillRect/>
          </a:stretch>
        </p:blipFill>
        <p:spPr bwMode="auto">
          <a:xfrm>
            <a:off x="900113" y="188913"/>
            <a:ext cx="7416800" cy="5688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913" name="Text Box 17"/>
          <p:cNvSpPr txBox="1">
            <a:spLocks noChangeArrowheads="1"/>
          </p:cNvSpPr>
          <p:nvPr/>
        </p:nvSpPr>
        <p:spPr bwMode="auto">
          <a:xfrm>
            <a:off x="6300788" y="260350"/>
            <a:ext cx="2378075" cy="850900"/>
          </a:xfrm>
          <a:prstGeom prst="rect">
            <a:avLst/>
          </a:prstGeom>
          <a:solidFill>
            <a:srgbClr val="F5ECB5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C.Marcapasos </a:t>
            </a:r>
          </a:p>
        </p:txBody>
      </p:sp>
      <p:sp>
        <p:nvSpPr>
          <p:cNvPr id="208914" name="Text Box 18"/>
          <p:cNvSpPr txBox="1">
            <a:spLocks noChangeArrowheads="1"/>
          </p:cNvSpPr>
          <p:nvPr/>
        </p:nvSpPr>
        <p:spPr bwMode="auto">
          <a:xfrm rot="-1975360">
            <a:off x="1619250" y="3789363"/>
            <a:ext cx="596900" cy="519112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208915" name="Text Box 19"/>
          <p:cNvSpPr txBox="1">
            <a:spLocks noChangeArrowheads="1"/>
          </p:cNvSpPr>
          <p:nvPr/>
        </p:nvSpPr>
        <p:spPr bwMode="auto">
          <a:xfrm>
            <a:off x="1763713" y="2781300"/>
            <a:ext cx="695325" cy="519113"/>
          </a:xfrm>
          <a:prstGeom prst="rect">
            <a:avLst/>
          </a:prstGeom>
          <a:solidFill>
            <a:srgbClr val="FCEEF6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26630" name="Rectangle 20"/>
          <p:cNvSpPr>
            <a:spLocks noChangeArrowheads="1"/>
          </p:cNvSpPr>
          <p:nvPr/>
        </p:nvSpPr>
        <p:spPr bwMode="auto">
          <a:xfrm>
            <a:off x="6731000" y="5300663"/>
            <a:ext cx="1295400" cy="287337"/>
          </a:xfrm>
          <a:prstGeom prst="rect">
            <a:avLst/>
          </a:prstGeom>
          <a:solidFill>
            <a:srgbClr val="C9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8917" name="Text Box 21"/>
          <p:cNvSpPr txBox="1">
            <a:spLocks noChangeArrowheads="1"/>
          </p:cNvSpPr>
          <p:nvPr/>
        </p:nvSpPr>
        <p:spPr bwMode="auto">
          <a:xfrm>
            <a:off x="5938838" y="5013325"/>
            <a:ext cx="2703512" cy="1403350"/>
          </a:xfrm>
          <a:prstGeom prst="rect">
            <a:avLst/>
          </a:prstGeom>
          <a:solidFill>
            <a:srgbClr val="FDCB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/>
              <a:t>Fosforilación canales Ca</a:t>
            </a:r>
            <a:r>
              <a:rPr lang="es-ES_tradnl" sz="1600" baseline="30000"/>
              <a:t>++</a:t>
            </a:r>
          </a:p>
          <a:p>
            <a:pPr algn="l">
              <a:defRPr/>
            </a:pPr>
            <a:r>
              <a:rPr lang="es-ES_tradnl" sz="1600" b="1"/>
              <a:t>Aumenta entrada Ca</a:t>
            </a:r>
            <a:r>
              <a:rPr lang="es-ES_tradnl" sz="1600" b="1" baseline="30000"/>
              <a:t>++</a:t>
            </a:r>
            <a:endParaRPr lang="es-ES_tradnl" sz="1600" b="1"/>
          </a:p>
          <a:p>
            <a:pPr algn="l">
              <a:defRPr/>
            </a:pPr>
            <a:r>
              <a:rPr lang="es-ES_tradnl" sz="1600" b="1"/>
              <a:t>Despolarización</a:t>
            </a:r>
          </a:p>
          <a:p>
            <a:pPr algn="l">
              <a:defRPr/>
            </a:pPr>
            <a:r>
              <a:rPr lang="es-ES_tradnl" sz="1600" b="1"/>
              <a:t>Aumenta disparos PA</a:t>
            </a:r>
          </a:p>
          <a:p>
            <a:pPr algn="l">
              <a:defRPr/>
            </a:pP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Aumenta FC</a:t>
            </a:r>
          </a:p>
        </p:txBody>
      </p:sp>
      <p:sp>
        <p:nvSpPr>
          <p:cNvPr id="26632" name="Rectangle 22"/>
          <p:cNvSpPr>
            <a:spLocks noChangeArrowheads="1"/>
          </p:cNvSpPr>
          <p:nvPr/>
        </p:nvSpPr>
        <p:spPr bwMode="auto">
          <a:xfrm rot="-913047">
            <a:off x="4356100" y="2060575"/>
            <a:ext cx="1439863" cy="215900"/>
          </a:xfrm>
          <a:prstGeom prst="rect">
            <a:avLst/>
          </a:prstGeom>
          <a:solidFill>
            <a:srgbClr val="D1A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8919" name="Text Box 23"/>
          <p:cNvSpPr txBox="1">
            <a:spLocks noChangeArrowheads="1"/>
          </p:cNvSpPr>
          <p:nvPr/>
        </p:nvSpPr>
        <p:spPr bwMode="auto">
          <a:xfrm rot="-953230">
            <a:off x="3348038" y="1779588"/>
            <a:ext cx="1709737" cy="641350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Adenililciclasa</a:t>
            </a:r>
          </a:p>
          <a:p>
            <a:pPr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activada</a:t>
            </a:r>
          </a:p>
        </p:txBody>
      </p:sp>
      <p:sp>
        <p:nvSpPr>
          <p:cNvPr id="208920" name="Oval 24"/>
          <p:cNvSpPr>
            <a:spLocks noChangeArrowheads="1"/>
          </p:cNvSpPr>
          <p:nvPr/>
        </p:nvSpPr>
        <p:spPr bwMode="auto">
          <a:xfrm>
            <a:off x="4641850" y="2924175"/>
            <a:ext cx="866775" cy="5048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8921" name="Oval 25"/>
          <p:cNvSpPr>
            <a:spLocks noChangeArrowheads="1"/>
          </p:cNvSpPr>
          <p:nvPr/>
        </p:nvSpPr>
        <p:spPr bwMode="auto">
          <a:xfrm>
            <a:off x="5291138" y="4941888"/>
            <a:ext cx="504825" cy="3603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8922" name="Oval 26"/>
          <p:cNvSpPr>
            <a:spLocks noChangeArrowheads="1"/>
          </p:cNvSpPr>
          <p:nvPr/>
        </p:nvSpPr>
        <p:spPr bwMode="auto">
          <a:xfrm>
            <a:off x="6946900" y="3105150"/>
            <a:ext cx="1296988" cy="133191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8923" name="Text Box 27"/>
          <p:cNvSpPr txBox="1">
            <a:spLocks noChangeArrowheads="1"/>
          </p:cNvSpPr>
          <p:nvPr/>
        </p:nvSpPr>
        <p:spPr bwMode="auto">
          <a:xfrm>
            <a:off x="250825" y="404813"/>
            <a:ext cx="1587500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208924" name="Text Box 28"/>
          <p:cNvSpPr txBox="1">
            <a:spLocks noChangeArrowheads="1"/>
          </p:cNvSpPr>
          <p:nvPr/>
        </p:nvSpPr>
        <p:spPr bwMode="auto">
          <a:xfrm>
            <a:off x="7988300" y="1628775"/>
            <a:ext cx="1155700" cy="825500"/>
          </a:xfrm>
          <a:prstGeom prst="rect">
            <a:avLst/>
          </a:prstGeom>
          <a:solidFill>
            <a:srgbClr val="FDCB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Apertura </a:t>
            </a:r>
          </a:p>
          <a:p>
            <a:pPr algn="l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 </a:t>
            </a:r>
          </a:p>
          <a:p>
            <a:pPr algn="l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 Ca</a:t>
            </a:r>
            <a:r>
              <a:rPr lang="en-US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208925" name="Text Box 29"/>
          <p:cNvSpPr txBox="1">
            <a:spLocks noChangeArrowheads="1"/>
          </p:cNvSpPr>
          <p:nvPr/>
        </p:nvSpPr>
        <p:spPr bwMode="auto">
          <a:xfrm>
            <a:off x="250825" y="1946275"/>
            <a:ext cx="11525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08926" name="Oval 30"/>
          <p:cNvSpPr>
            <a:spLocks noChangeArrowheads="1"/>
          </p:cNvSpPr>
          <p:nvPr/>
        </p:nvSpPr>
        <p:spPr bwMode="auto">
          <a:xfrm>
            <a:off x="6946900" y="2349500"/>
            <a:ext cx="287338" cy="433388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6641" name="Oval 31"/>
          <p:cNvSpPr>
            <a:spLocks noChangeArrowheads="1"/>
          </p:cNvSpPr>
          <p:nvPr/>
        </p:nvSpPr>
        <p:spPr bwMode="auto">
          <a:xfrm>
            <a:off x="7667625" y="3284538"/>
            <a:ext cx="358775" cy="360362"/>
          </a:xfrm>
          <a:prstGeom prst="ellipse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6642" name="Oval 32"/>
          <p:cNvSpPr>
            <a:spLocks noChangeArrowheads="1"/>
          </p:cNvSpPr>
          <p:nvPr/>
        </p:nvSpPr>
        <p:spPr bwMode="auto">
          <a:xfrm>
            <a:off x="7018338" y="3429000"/>
            <a:ext cx="358775" cy="360363"/>
          </a:xfrm>
          <a:prstGeom prst="ellipse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8929" name="Rectangle 33"/>
          <p:cNvSpPr>
            <a:spLocks noChangeArrowheads="1"/>
          </p:cNvSpPr>
          <p:nvPr/>
        </p:nvSpPr>
        <p:spPr bwMode="auto">
          <a:xfrm>
            <a:off x="7594600" y="3230563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20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" sz="2000" b="1" baseline="30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8930" name="Rectangle 34"/>
          <p:cNvSpPr>
            <a:spLocks noChangeArrowheads="1"/>
          </p:cNvSpPr>
          <p:nvPr/>
        </p:nvSpPr>
        <p:spPr bwMode="auto">
          <a:xfrm>
            <a:off x="6946900" y="3429000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20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" sz="2000" b="1" baseline="30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8931" name="Text Box 35"/>
          <p:cNvSpPr txBox="1">
            <a:spLocks noChangeArrowheads="1"/>
          </p:cNvSpPr>
          <p:nvPr/>
        </p:nvSpPr>
        <p:spPr bwMode="auto">
          <a:xfrm>
            <a:off x="250825" y="1268413"/>
            <a:ext cx="1044575" cy="547687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208932" name="Text Box 36"/>
          <p:cNvSpPr txBox="1">
            <a:spLocks noChangeArrowheads="1"/>
          </p:cNvSpPr>
          <p:nvPr/>
        </p:nvSpPr>
        <p:spPr bwMode="auto">
          <a:xfrm>
            <a:off x="827088" y="5565775"/>
            <a:ext cx="1668462" cy="527050"/>
          </a:xfrm>
          <a:prstGeom prst="rect">
            <a:avLst/>
          </a:prstGeom>
          <a:solidFill>
            <a:srgbClr val="FCEEF6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Isoproterenol (</a:t>
            </a: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Atenolol (</a:t>
            </a:r>
            <a:r>
              <a:rPr lang="es-ES_tradnl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08933" name="Oval 37"/>
          <p:cNvSpPr>
            <a:spLocks noChangeArrowheads="1"/>
          </p:cNvSpPr>
          <p:nvPr/>
        </p:nvSpPr>
        <p:spPr bwMode="auto">
          <a:xfrm rot="-1148126">
            <a:off x="3348038" y="3103563"/>
            <a:ext cx="1008062" cy="649287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8935" name="Freeform 39"/>
          <p:cNvSpPr>
            <a:spLocks/>
          </p:cNvSpPr>
          <p:nvPr/>
        </p:nvSpPr>
        <p:spPr bwMode="auto">
          <a:xfrm>
            <a:off x="6877050" y="1125538"/>
            <a:ext cx="444500" cy="2016125"/>
          </a:xfrm>
          <a:custGeom>
            <a:avLst/>
            <a:gdLst>
              <a:gd name="T0" fmla="*/ 0 w 280"/>
              <a:gd name="T1" fmla="*/ 0 h 1270"/>
              <a:gd name="T2" fmla="*/ 569555313 w 280"/>
              <a:gd name="T3" fmla="*/ 1141631575 h 1270"/>
              <a:gd name="T4" fmla="*/ 685482500 w 280"/>
              <a:gd name="T5" fmla="*/ 2147483647 h 1270"/>
              <a:gd name="T6" fmla="*/ 685482500 w 280"/>
              <a:gd name="T7" fmla="*/ 2147483647 h 127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80" h="1270">
                <a:moveTo>
                  <a:pt x="0" y="0"/>
                </a:moveTo>
                <a:cubicBezTo>
                  <a:pt x="90" y="132"/>
                  <a:pt x="181" y="264"/>
                  <a:pt x="226" y="453"/>
                </a:cubicBezTo>
                <a:cubicBezTo>
                  <a:pt x="271" y="642"/>
                  <a:pt x="264" y="997"/>
                  <a:pt x="272" y="1133"/>
                </a:cubicBezTo>
                <a:cubicBezTo>
                  <a:pt x="280" y="1269"/>
                  <a:pt x="272" y="1247"/>
                  <a:pt x="272" y="1270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36" name="Freeform 40"/>
          <p:cNvSpPr>
            <a:spLocks/>
          </p:cNvSpPr>
          <p:nvPr/>
        </p:nvSpPr>
        <p:spPr bwMode="auto">
          <a:xfrm>
            <a:off x="7297738" y="1125538"/>
            <a:ext cx="298450" cy="2374900"/>
          </a:xfrm>
          <a:custGeom>
            <a:avLst/>
            <a:gdLst>
              <a:gd name="T0" fmla="*/ 131048125 w 188"/>
              <a:gd name="T1" fmla="*/ 0 h 1496"/>
              <a:gd name="T2" fmla="*/ 17641888 w 188"/>
              <a:gd name="T3" fmla="*/ 1028223750 h 1496"/>
              <a:gd name="T4" fmla="*/ 244455950 w 188"/>
              <a:gd name="T5" fmla="*/ 2147483647 h 1496"/>
              <a:gd name="T6" fmla="*/ 473789375 w 188"/>
              <a:gd name="T7" fmla="*/ 2147483647 h 149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8" h="1496">
                <a:moveTo>
                  <a:pt x="52" y="0"/>
                </a:moveTo>
                <a:cubicBezTo>
                  <a:pt x="26" y="121"/>
                  <a:pt x="0" y="242"/>
                  <a:pt x="7" y="408"/>
                </a:cubicBezTo>
                <a:cubicBezTo>
                  <a:pt x="14" y="574"/>
                  <a:pt x="67" y="816"/>
                  <a:pt x="97" y="997"/>
                </a:cubicBezTo>
                <a:cubicBezTo>
                  <a:pt x="127" y="1178"/>
                  <a:pt x="157" y="1337"/>
                  <a:pt x="188" y="1496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37" name="Freeform 41"/>
          <p:cNvSpPr>
            <a:spLocks/>
          </p:cNvSpPr>
          <p:nvPr/>
        </p:nvSpPr>
        <p:spPr bwMode="auto">
          <a:xfrm>
            <a:off x="7427913" y="1125538"/>
            <a:ext cx="457200" cy="2016125"/>
          </a:xfrm>
          <a:custGeom>
            <a:avLst/>
            <a:gdLst>
              <a:gd name="T0" fmla="*/ 496471575 w 288"/>
              <a:gd name="T1" fmla="*/ 0 h 1270"/>
              <a:gd name="T2" fmla="*/ 267136563 w 288"/>
              <a:gd name="T3" fmla="*/ 456149075 h 1270"/>
              <a:gd name="T4" fmla="*/ 37803138 w 288"/>
              <a:gd name="T5" fmla="*/ 1141631575 h 1270"/>
              <a:gd name="T6" fmla="*/ 37803138 w 288"/>
              <a:gd name="T7" fmla="*/ 1713706250 h 1270"/>
              <a:gd name="T8" fmla="*/ 267136563 w 288"/>
              <a:gd name="T9" fmla="*/ 2147483647 h 1270"/>
              <a:gd name="T10" fmla="*/ 725805000 w 288"/>
              <a:gd name="T11" fmla="*/ 2147483647 h 127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88" h="1270">
                <a:moveTo>
                  <a:pt x="197" y="0"/>
                </a:moveTo>
                <a:cubicBezTo>
                  <a:pt x="166" y="52"/>
                  <a:pt x="136" y="105"/>
                  <a:pt x="106" y="181"/>
                </a:cubicBezTo>
                <a:cubicBezTo>
                  <a:pt x="76" y="257"/>
                  <a:pt x="30" y="370"/>
                  <a:pt x="15" y="453"/>
                </a:cubicBezTo>
                <a:cubicBezTo>
                  <a:pt x="0" y="536"/>
                  <a:pt x="0" y="597"/>
                  <a:pt x="15" y="680"/>
                </a:cubicBezTo>
                <a:cubicBezTo>
                  <a:pt x="30" y="763"/>
                  <a:pt x="61" y="854"/>
                  <a:pt x="106" y="952"/>
                </a:cubicBezTo>
                <a:cubicBezTo>
                  <a:pt x="151" y="1050"/>
                  <a:pt x="219" y="1160"/>
                  <a:pt x="288" y="1270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8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8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089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0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4" dur="2000" fill="hold"/>
                                        <p:tgtEl>
                                          <p:spTgt spid="2089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13" grpId="0" animBg="1"/>
      <p:bldP spid="208915" grpId="0" animBg="1"/>
      <p:bldP spid="208917" grpId="0" animBg="1"/>
      <p:bldP spid="208919" grpId="0" animBg="1"/>
      <p:bldP spid="208920" grpId="0" animBg="1"/>
      <p:bldP spid="208921" grpId="0" animBg="1"/>
      <p:bldP spid="208922" grpId="0" animBg="1"/>
      <p:bldP spid="208922" grpId="1" animBg="1"/>
      <p:bldP spid="208924" grpId="0" animBg="1"/>
      <p:bldP spid="208926" grpId="0" animBg="1"/>
      <p:bldP spid="208926" grpId="1" animBg="1"/>
      <p:bldP spid="208929" grpId="0"/>
      <p:bldP spid="208930" grpId="0"/>
      <p:bldP spid="208932" grpId="0" animBg="1"/>
      <p:bldP spid="208933" grpId="0" animBg="1"/>
      <p:bldP spid="208935" grpId="0" animBg="1"/>
      <p:bldP spid="208936" grpId="0" animBg="1"/>
      <p:bldP spid="2089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5" descr="NT6 PH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33375"/>
            <a:ext cx="7451725" cy="624681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Rectangle 26"/>
          <p:cNvSpPr>
            <a:spLocks noChangeArrowheads="1"/>
          </p:cNvSpPr>
          <p:nvPr/>
        </p:nvSpPr>
        <p:spPr bwMode="auto">
          <a:xfrm>
            <a:off x="1116013" y="3284538"/>
            <a:ext cx="1800225" cy="1028700"/>
          </a:xfrm>
          <a:prstGeom prst="rect">
            <a:avLst/>
          </a:prstGeom>
          <a:solidFill>
            <a:srgbClr val="E3D9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9947" name="Text Box 27"/>
          <p:cNvSpPr txBox="1">
            <a:spLocks noChangeArrowheads="1"/>
          </p:cNvSpPr>
          <p:nvPr/>
        </p:nvSpPr>
        <p:spPr bwMode="auto">
          <a:xfrm rot="-126351">
            <a:off x="1476375" y="1266825"/>
            <a:ext cx="536575" cy="457200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209948" name="Text Box 28"/>
          <p:cNvSpPr txBox="1">
            <a:spLocks noChangeArrowheads="1"/>
          </p:cNvSpPr>
          <p:nvPr/>
        </p:nvSpPr>
        <p:spPr bwMode="auto">
          <a:xfrm>
            <a:off x="1908175" y="549275"/>
            <a:ext cx="622300" cy="457200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27654" name="Rectangle 29"/>
          <p:cNvSpPr>
            <a:spLocks noChangeArrowheads="1"/>
          </p:cNvSpPr>
          <p:nvPr/>
        </p:nvSpPr>
        <p:spPr bwMode="auto">
          <a:xfrm>
            <a:off x="2627313" y="836613"/>
            <a:ext cx="1223962" cy="431800"/>
          </a:xfrm>
          <a:prstGeom prst="rect">
            <a:avLst/>
          </a:prstGeom>
          <a:solidFill>
            <a:srgbClr val="CAA6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7655" name="Text Box 30"/>
          <p:cNvSpPr txBox="1">
            <a:spLocks noChangeArrowheads="1"/>
          </p:cNvSpPr>
          <p:nvPr/>
        </p:nvSpPr>
        <p:spPr bwMode="auto">
          <a:xfrm>
            <a:off x="231775" y="43894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altLang="es-VE" sz="1800" b="1"/>
          </a:p>
        </p:txBody>
      </p:sp>
      <p:sp>
        <p:nvSpPr>
          <p:cNvPr id="209951" name="Oval 31"/>
          <p:cNvSpPr>
            <a:spLocks noChangeArrowheads="1"/>
          </p:cNvSpPr>
          <p:nvPr/>
        </p:nvSpPr>
        <p:spPr bwMode="auto">
          <a:xfrm>
            <a:off x="3419475" y="1773238"/>
            <a:ext cx="792163" cy="287337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9952" name="Oval 32"/>
          <p:cNvSpPr>
            <a:spLocks noChangeArrowheads="1"/>
          </p:cNvSpPr>
          <p:nvPr/>
        </p:nvSpPr>
        <p:spPr bwMode="auto">
          <a:xfrm>
            <a:off x="5795963" y="1916113"/>
            <a:ext cx="431800" cy="503237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9953" name="Oval 33"/>
          <p:cNvSpPr>
            <a:spLocks noChangeArrowheads="1"/>
          </p:cNvSpPr>
          <p:nvPr/>
        </p:nvSpPr>
        <p:spPr bwMode="auto">
          <a:xfrm>
            <a:off x="3276600" y="3213100"/>
            <a:ext cx="35877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9954" name="Oval 34"/>
          <p:cNvSpPr>
            <a:spLocks noChangeArrowheads="1"/>
          </p:cNvSpPr>
          <p:nvPr/>
        </p:nvSpPr>
        <p:spPr bwMode="auto">
          <a:xfrm>
            <a:off x="4932363" y="1700213"/>
            <a:ext cx="503237" cy="5762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9955" name="Text Box 35"/>
          <p:cNvSpPr txBox="1">
            <a:spLocks noChangeArrowheads="1"/>
          </p:cNvSpPr>
          <p:nvPr/>
        </p:nvSpPr>
        <p:spPr bwMode="auto">
          <a:xfrm>
            <a:off x="323850" y="3644900"/>
            <a:ext cx="2741613" cy="1219200"/>
          </a:xfrm>
          <a:prstGeom prst="rect">
            <a:avLst/>
          </a:prstGeom>
          <a:solidFill>
            <a:srgbClr val="FDCBE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/>
              <a:t>Fosforilación canales Ca</a:t>
            </a:r>
            <a:r>
              <a:rPr lang="es-ES_tradnl" sz="1600" b="1" baseline="30000"/>
              <a:t>++</a:t>
            </a:r>
          </a:p>
          <a:p>
            <a:pPr algn="l">
              <a:defRPr/>
            </a:pPr>
            <a:r>
              <a:rPr lang="es-ES_tradnl" sz="1600" b="1"/>
              <a:t>Aumenta Ca</a:t>
            </a:r>
            <a:r>
              <a:rPr lang="es-ES_tradnl" sz="1600" b="1" baseline="30000"/>
              <a:t>++ </a:t>
            </a:r>
            <a:r>
              <a:rPr lang="es-ES_tradnl" sz="1600" b="1"/>
              <a:t>intracelular</a:t>
            </a:r>
          </a:p>
          <a:p>
            <a:pPr algn="l">
              <a:defRPr/>
            </a:pP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Aumenta fuerza</a:t>
            </a:r>
          </a:p>
          <a:p>
            <a:pPr algn="l">
              <a:defRPr/>
            </a:pP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contracción</a:t>
            </a:r>
          </a:p>
        </p:txBody>
      </p:sp>
      <p:sp>
        <p:nvSpPr>
          <p:cNvPr id="209956" name="Oval 36"/>
          <p:cNvSpPr>
            <a:spLocks noChangeArrowheads="1"/>
          </p:cNvSpPr>
          <p:nvPr/>
        </p:nvSpPr>
        <p:spPr bwMode="auto">
          <a:xfrm>
            <a:off x="4140200" y="4797425"/>
            <a:ext cx="1871663" cy="15113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9957" name="Text Box 37"/>
          <p:cNvSpPr txBox="1">
            <a:spLocks noChangeArrowheads="1"/>
          </p:cNvSpPr>
          <p:nvPr/>
        </p:nvSpPr>
        <p:spPr bwMode="auto">
          <a:xfrm>
            <a:off x="7380288" y="188913"/>
            <a:ext cx="1362075" cy="850900"/>
          </a:xfrm>
          <a:prstGeom prst="rect">
            <a:avLst/>
          </a:prstGeom>
          <a:solidFill>
            <a:srgbClr val="F5ECB5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</a:t>
            </a:r>
          </a:p>
        </p:txBody>
      </p:sp>
      <p:sp>
        <p:nvSpPr>
          <p:cNvPr id="209958" name="Text Box 38"/>
          <p:cNvSpPr txBox="1">
            <a:spLocks noChangeArrowheads="1"/>
          </p:cNvSpPr>
          <p:nvPr/>
        </p:nvSpPr>
        <p:spPr bwMode="auto">
          <a:xfrm>
            <a:off x="179388" y="1557338"/>
            <a:ext cx="10810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7664" name="Oval 41"/>
          <p:cNvSpPr>
            <a:spLocks noChangeArrowheads="1"/>
          </p:cNvSpPr>
          <p:nvPr/>
        </p:nvSpPr>
        <p:spPr bwMode="auto">
          <a:xfrm>
            <a:off x="4643438" y="3429000"/>
            <a:ext cx="360362" cy="504825"/>
          </a:xfrm>
          <a:prstGeom prst="ellipse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9962" name="Rectangle 42"/>
          <p:cNvSpPr>
            <a:spLocks noChangeArrowheads="1"/>
          </p:cNvSpPr>
          <p:nvPr/>
        </p:nvSpPr>
        <p:spPr bwMode="auto">
          <a:xfrm>
            <a:off x="3708400" y="3644900"/>
            <a:ext cx="987425" cy="579438"/>
          </a:xfrm>
          <a:prstGeom prst="rect">
            <a:avLst/>
          </a:prstGeom>
          <a:solidFill>
            <a:srgbClr val="FEBE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</a:t>
            </a:r>
            <a:r>
              <a:rPr lang="es-ES_tradnl" sz="32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endParaRPr lang="es-ES" sz="3200" b="1" baseline="30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9963" name="Text Box 43"/>
          <p:cNvSpPr txBox="1">
            <a:spLocks noChangeArrowheads="1"/>
          </p:cNvSpPr>
          <p:nvPr/>
        </p:nvSpPr>
        <p:spPr bwMode="auto">
          <a:xfrm>
            <a:off x="250825" y="0"/>
            <a:ext cx="1450975" cy="6096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209964" name="Text Box 44"/>
          <p:cNvSpPr txBox="1">
            <a:spLocks noChangeArrowheads="1"/>
          </p:cNvSpPr>
          <p:nvPr/>
        </p:nvSpPr>
        <p:spPr bwMode="auto">
          <a:xfrm>
            <a:off x="142875" y="981075"/>
            <a:ext cx="1044575" cy="547688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209965" name="Oval 45"/>
          <p:cNvSpPr>
            <a:spLocks noChangeArrowheads="1"/>
          </p:cNvSpPr>
          <p:nvPr/>
        </p:nvSpPr>
        <p:spPr bwMode="auto">
          <a:xfrm rot="-1148126">
            <a:off x="2268538" y="1557338"/>
            <a:ext cx="1008062" cy="649287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9966" name="Text Box 46"/>
          <p:cNvSpPr txBox="1">
            <a:spLocks noChangeArrowheads="1"/>
          </p:cNvSpPr>
          <p:nvPr/>
        </p:nvSpPr>
        <p:spPr bwMode="auto">
          <a:xfrm>
            <a:off x="2627313" y="765175"/>
            <a:ext cx="1431925" cy="581025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Adenilciclasa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Activada</a:t>
            </a:r>
          </a:p>
        </p:txBody>
      </p:sp>
      <p:sp>
        <p:nvSpPr>
          <p:cNvPr id="209968" name="Freeform 48"/>
          <p:cNvSpPr>
            <a:spLocks/>
          </p:cNvSpPr>
          <p:nvPr/>
        </p:nvSpPr>
        <p:spPr bwMode="auto">
          <a:xfrm>
            <a:off x="5281613" y="981075"/>
            <a:ext cx="238125" cy="2232025"/>
          </a:xfrm>
          <a:custGeom>
            <a:avLst/>
            <a:gdLst>
              <a:gd name="T0" fmla="*/ 131048125 w 150"/>
              <a:gd name="T1" fmla="*/ 0 h 1406"/>
              <a:gd name="T2" fmla="*/ 360383138 w 150"/>
              <a:gd name="T3" fmla="*/ 1257558763 h 1406"/>
              <a:gd name="T4" fmla="*/ 244455950 w 150"/>
              <a:gd name="T5" fmla="*/ 1943041263 h 1406"/>
              <a:gd name="T6" fmla="*/ 17641888 w 150"/>
              <a:gd name="T7" fmla="*/ 2147483647 h 1406"/>
              <a:gd name="T8" fmla="*/ 131048125 w 150"/>
              <a:gd name="T9" fmla="*/ 2147483647 h 14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0" h="1406">
                <a:moveTo>
                  <a:pt x="52" y="0"/>
                </a:moveTo>
                <a:cubicBezTo>
                  <a:pt x="94" y="185"/>
                  <a:pt x="136" y="371"/>
                  <a:pt x="143" y="499"/>
                </a:cubicBezTo>
                <a:cubicBezTo>
                  <a:pt x="150" y="627"/>
                  <a:pt x="120" y="643"/>
                  <a:pt x="97" y="771"/>
                </a:cubicBezTo>
                <a:cubicBezTo>
                  <a:pt x="74" y="899"/>
                  <a:pt x="14" y="1164"/>
                  <a:pt x="7" y="1270"/>
                </a:cubicBezTo>
                <a:cubicBezTo>
                  <a:pt x="0" y="1376"/>
                  <a:pt x="26" y="1391"/>
                  <a:pt x="52" y="1406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969" name="Freeform 49"/>
          <p:cNvSpPr>
            <a:spLocks/>
          </p:cNvSpPr>
          <p:nvPr/>
        </p:nvSpPr>
        <p:spPr bwMode="auto">
          <a:xfrm>
            <a:off x="5508625" y="981075"/>
            <a:ext cx="71438" cy="2160588"/>
          </a:xfrm>
          <a:custGeom>
            <a:avLst/>
            <a:gdLst>
              <a:gd name="T0" fmla="*/ 113408619 w 45"/>
              <a:gd name="T1" fmla="*/ 0 h 1361"/>
              <a:gd name="T2" fmla="*/ 0 w 45"/>
              <a:gd name="T3" fmla="*/ 1141631839 h 1361"/>
              <a:gd name="T4" fmla="*/ 113408619 w 45"/>
              <a:gd name="T5" fmla="*/ 2147483647 h 136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" h="1361">
                <a:moveTo>
                  <a:pt x="45" y="0"/>
                </a:moveTo>
                <a:cubicBezTo>
                  <a:pt x="22" y="113"/>
                  <a:pt x="0" y="226"/>
                  <a:pt x="0" y="453"/>
                </a:cubicBezTo>
                <a:cubicBezTo>
                  <a:pt x="0" y="680"/>
                  <a:pt x="38" y="1217"/>
                  <a:pt x="45" y="1361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972" name="Freeform 52"/>
          <p:cNvSpPr>
            <a:spLocks/>
          </p:cNvSpPr>
          <p:nvPr/>
        </p:nvSpPr>
        <p:spPr bwMode="auto">
          <a:xfrm>
            <a:off x="5532438" y="981075"/>
            <a:ext cx="334962" cy="1511300"/>
          </a:xfrm>
          <a:custGeom>
            <a:avLst/>
            <a:gdLst>
              <a:gd name="T0" fmla="*/ 531751381 w 211"/>
              <a:gd name="T1" fmla="*/ 0 h 952"/>
              <a:gd name="T2" fmla="*/ 75604575 w 211"/>
              <a:gd name="T3" fmla="*/ 1028223750 h 952"/>
              <a:gd name="T4" fmla="*/ 75604575 w 211"/>
              <a:gd name="T5" fmla="*/ 1829633438 h 952"/>
              <a:gd name="T6" fmla="*/ 418345313 w 211"/>
              <a:gd name="T7" fmla="*/ 2147483647 h 95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" h="952">
                <a:moveTo>
                  <a:pt x="211" y="0"/>
                </a:moveTo>
                <a:cubicBezTo>
                  <a:pt x="135" y="143"/>
                  <a:pt x="60" y="287"/>
                  <a:pt x="30" y="408"/>
                </a:cubicBezTo>
                <a:cubicBezTo>
                  <a:pt x="0" y="529"/>
                  <a:pt x="7" y="635"/>
                  <a:pt x="30" y="726"/>
                </a:cubicBezTo>
                <a:cubicBezTo>
                  <a:pt x="53" y="817"/>
                  <a:pt x="109" y="884"/>
                  <a:pt x="166" y="952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959" name="Text Box 39"/>
          <p:cNvSpPr txBox="1">
            <a:spLocks noChangeArrowheads="1"/>
          </p:cNvSpPr>
          <p:nvPr/>
        </p:nvSpPr>
        <p:spPr bwMode="auto">
          <a:xfrm>
            <a:off x="4787900" y="620713"/>
            <a:ext cx="1435100" cy="396875"/>
          </a:xfrm>
          <a:prstGeom prst="rect">
            <a:avLst/>
          </a:prstGeom>
          <a:solidFill>
            <a:srgbClr val="FFEB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 Ca</a:t>
            </a:r>
            <a:r>
              <a:rPr lang="es-ES_tradnl" sz="20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9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9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9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9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09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2099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2099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0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48" grpId="0" animBg="1"/>
      <p:bldP spid="209951" grpId="0" animBg="1"/>
      <p:bldP spid="209952" grpId="0" animBg="1"/>
      <p:bldP spid="209953" grpId="0" animBg="1"/>
      <p:bldP spid="209954" grpId="0" animBg="1"/>
      <p:bldP spid="209954" grpId="1" animBg="1"/>
      <p:bldP spid="209955" grpId="0" animBg="1"/>
      <p:bldP spid="209956" grpId="0" animBg="1"/>
      <p:bldP spid="209956" grpId="1" animBg="1"/>
      <p:bldP spid="209957" grpId="0" animBg="1"/>
      <p:bldP spid="209962" grpId="0" animBg="1"/>
      <p:bldP spid="209965" grpId="0" animBg="1"/>
      <p:bldP spid="209966" grpId="0" animBg="1"/>
      <p:bldP spid="209968" grpId="0" animBg="1"/>
      <p:bldP spid="209969" grpId="0" animBg="1"/>
      <p:bldP spid="209972" grpId="0" animBg="1"/>
      <p:bldP spid="20995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inervacion cardiaca h"/>
          <p:cNvPicPr>
            <a:picLocks noChangeAspect="1" noChangeArrowheads="1"/>
          </p:cNvPicPr>
          <p:nvPr/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520" y="587375"/>
            <a:ext cx="3159125" cy="608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1152093" y="579458"/>
            <a:ext cx="115127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/>
              <a:t>Corazón</a:t>
            </a:r>
            <a:endParaRPr lang="es-ES_tradnl" altLang="es-VE" sz="2000" b="1">
              <a:solidFill>
                <a:schemeClr val="accent2"/>
              </a:solidFill>
            </a:endParaRPr>
          </a:p>
        </p:txBody>
      </p:sp>
      <p:sp>
        <p:nvSpPr>
          <p:cNvPr id="29700" name="Rectangle 7"/>
          <p:cNvSpPr>
            <a:spLocks noChangeArrowheads="1"/>
          </p:cNvSpPr>
          <p:nvPr/>
        </p:nvSpPr>
        <p:spPr bwMode="auto">
          <a:xfrm>
            <a:off x="6417270" y="1108075"/>
            <a:ext cx="215900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9701" name="Rectangle 8"/>
          <p:cNvSpPr>
            <a:spLocks noChangeArrowheads="1"/>
          </p:cNvSpPr>
          <p:nvPr/>
        </p:nvSpPr>
        <p:spPr bwMode="auto">
          <a:xfrm>
            <a:off x="3393083" y="4708525"/>
            <a:ext cx="215900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9702" name="Rectangle 9"/>
          <p:cNvSpPr>
            <a:spLocks noChangeArrowheads="1"/>
          </p:cNvSpPr>
          <p:nvPr/>
        </p:nvSpPr>
        <p:spPr bwMode="auto">
          <a:xfrm>
            <a:off x="6425208" y="4205288"/>
            <a:ext cx="2889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16746" name="Text Box 10"/>
          <p:cNvSpPr txBox="1">
            <a:spLocks noChangeArrowheads="1"/>
          </p:cNvSpPr>
          <p:nvPr/>
        </p:nvSpPr>
        <p:spPr bwMode="auto">
          <a:xfrm>
            <a:off x="6056908" y="1058863"/>
            <a:ext cx="1395412" cy="641350"/>
          </a:xfrm>
          <a:prstGeom prst="rect">
            <a:avLst/>
          </a:prstGeom>
          <a:solidFill>
            <a:srgbClr val="A3D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N. Ambiguo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ventral </a:t>
            </a:r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5841008" y="2116138"/>
            <a:ext cx="1512887" cy="553998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Vago 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izq. 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F. </a:t>
            </a: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5975945" y="4429806"/>
            <a:ext cx="14318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Plexo cardiaco</a:t>
            </a:r>
          </a:p>
          <a:p>
            <a:pPr algn="l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51" name="Text Box 15"/>
          <p:cNvSpPr txBox="1">
            <a:spLocks noChangeArrowheads="1"/>
          </p:cNvSpPr>
          <p:nvPr/>
        </p:nvSpPr>
        <p:spPr bwMode="auto">
          <a:xfrm>
            <a:off x="3012083" y="4638675"/>
            <a:ext cx="738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N. SA</a:t>
            </a:r>
          </a:p>
        </p:txBody>
      </p:sp>
      <p:sp>
        <p:nvSpPr>
          <p:cNvPr id="116752" name="Text Box 16"/>
          <p:cNvSpPr txBox="1">
            <a:spLocks noChangeArrowheads="1"/>
          </p:cNvSpPr>
          <p:nvPr/>
        </p:nvSpPr>
        <p:spPr bwMode="auto">
          <a:xfrm>
            <a:off x="3248620" y="5500688"/>
            <a:ext cx="7350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N. AV</a:t>
            </a:r>
          </a:p>
        </p:txBody>
      </p:sp>
      <p:sp>
        <p:nvSpPr>
          <p:cNvPr id="116753" name="Text Box 17"/>
          <p:cNvSpPr txBox="1">
            <a:spLocks noChangeArrowheads="1"/>
          </p:cNvSpPr>
          <p:nvPr/>
        </p:nvSpPr>
        <p:spPr bwMode="auto">
          <a:xfrm>
            <a:off x="2888258" y="5789613"/>
            <a:ext cx="1147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Haz de His</a:t>
            </a:r>
          </a:p>
        </p:txBody>
      </p:sp>
      <p:sp>
        <p:nvSpPr>
          <p:cNvPr id="116754" name="Line 18"/>
          <p:cNvSpPr>
            <a:spLocks noChangeShapeType="1"/>
          </p:cNvSpPr>
          <p:nvPr/>
        </p:nvSpPr>
        <p:spPr bwMode="auto">
          <a:xfrm flipH="1">
            <a:off x="5480645" y="233362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755" name="Text Box 19"/>
          <p:cNvSpPr txBox="1">
            <a:spLocks noChangeArrowheads="1"/>
          </p:cNvSpPr>
          <p:nvPr/>
        </p:nvSpPr>
        <p:spPr bwMode="auto">
          <a:xfrm>
            <a:off x="2413199" y="2060848"/>
            <a:ext cx="1582737" cy="584775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Vago der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F.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regangl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6756" name="Line 20"/>
          <p:cNvSpPr>
            <a:spLocks noChangeShapeType="1"/>
          </p:cNvSpPr>
          <p:nvPr/>
        </p:nvSpPr>
        <p:spPr bwMode="auto">
          <a:xfrm>
            <a:off x="3896320" y="233362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2" name="Line 21"/>
          <p:cNvSpPr>
            <a:spLocks noChangeShapeType="1"/>
          </p:cNvSpPr>
          <p:nvPr/>
        </p:nvSpPr>
        <p:spPr bwMode="auto">
          <a:xfrm flipH="1" flipV="1">
            <a:off x="4977408" y="4276725"/>
            <a:ext cx="10795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761" name="Text Box 25"/>
          <p:cNvSpPr txBox="1">
            <a:spLocks noChangeArrowheads="1"/>
          </p:cNvSpPr>
          <p:nvPr/>
        </p:nvSpPr>
        <p:spPr bwMode="auto">
          <a:xfrm>
            <a:off x="611560" y="548680"/>
            <a:ext cx="5405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 </a:t>
            </a:r>
          </a:p>
        </p:txBody>
      </p:sp>
      <p:sp>
        <p:nvSpPr>
          <p:cNvPr id="29714" name="Line 26"/>
          <p:cNvSpPr>
            <a:spLocks noChangeShapeType="1"/>
          </p:cNvSpPr>
          <p:nvPr/>
        </p:nvSpPr>
        <p:spPr bwMode="auto">
          <a:xfrm flipH="1">
            <a:off x="4977408" y="125253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5" name="Line 28"/>
          <p:cNvSpPr>
            <a:spLocks noChangeShapeType="1"/>
          </p:cNvSpPr>
          <p:nvPr/>
        </p:nvSpPr>
        <p:spPr bwMode="auto">
          <a:xfrm>
            <a:off x="3753445" y="478155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6" name="Line 29"/>
          <p:cNvSpPr>
            <a:spLocks noChangeShapeType="1"/>
          </p:cNvSpPr>
          <p:nvPr/>
        </p:nvSpPr>
        <p:spPr bwMode="auto">
          <a:xfrm flipV="1">
            <a:off x="3896320" y="5429250"/>
            <a:ext cx="6477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7" name="Line 30"/>
          <p:cNvSpPr>
            <a:spLocks noChangeShapeType="1"/>
          </p:cNvSpPr>
          <p:nvPr/>
        </p:nvSpPr>
        <p:spPr bwMode="auto">
          <a:xfrm>
            <a:off x="4112220" y="593407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8" name="Line 31"/>
          <p:cNvSpPr>
            <a:spLocks noChangeShapeType="1"/>
          </p:cNvSpPr>
          <p:nvPr/>
        </p:nvSpPr>
        <p:spPr bwMode="auto">
          <a:xfrm flipV="1">
            <a:off x="4832945" y="5429250"/>
            <a:ext cx="360363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804465" y="1097201"/>
            <a:ext cx="1729961" cy="646331"/>
          </a:xfrm>
          <a:prstGeom prst="rect">
            <a:avLst/>
          </a:prstGeom>
          <a:solidFill>
            <a:srgbClr val="99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eferente</a:t>
            </a:r>
          </a:p>
          <a:p>
            <a:pPr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  <a:r>
              <a:rPr lang="es-ES_tradnl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6" grpId="0" animBg="1"/>
      <p:bldP spid="116749" grpId="0" animBg="1"/>
      <p:bldP spid="116754" grpId="0" animBg="1"/>
      <p:bldP spid="116755" grpId="0" animBg="1"/>
      <p:bldP spid="11675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56" name="Line 44"/>
          <p:cNvSpPr>
            <a:spLocks noChangeShapeType="1"/>
          </p:cNvSpPr>
          <p:nvPr/>
        </p:nvSpPr>
        <p:spPr bwMode="auto">
          <a:xfrm flipH="1">
            <a:off x="6621164" y="2852191"/>
            <a:ext cx="0" cy="223202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28676" name="Picture 14" descr="parasimpatico vias H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5400" b="42639"/>
          <a:stretch/>
        </p:blipFill>
        <p:spPr bwMode="auto">
          <a:xfrm>
            <a:off x="1439763" y="1655415"/>
            <a:ext cx="27368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15"/>
          <p:cNvSpPr>
            <a:spLocks noChangeArrowheads="1"/>
          </p:cNvSpPr>
          <p:nvPr/>
        </p:nvSpPr>
        <p:spPr bwMode="auto">
          <a:xfrm>
            <a:off x="1368325" y="2923828"/>
            <a:ext cx="4318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15728" name="Rectangle 16"/>
          <p:cNvSpPr>
            <a:spLocks noChangeArrowheads="1"/>
          </p:cNvSpPr>
          <p:nvPr/>
        </p:nvSpPr>
        <p:spPr bwMode="auto">
          <a:xfrm>
            <a:off x="3744813" y="2492028"/>
            <a:ext cx="144145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9" name="Rectangle 17"/>
          <p:cNvSpPr>
            <a:spLocks noChangeArrowheads="1"/>
          </p:cNvSpPr>
          <p:nvPr/>
        </p:nvSpPr>
        <p:spPr bwMode="auto">
          <a:xfrm>
            <a:off x="4392513" y="5371753"/>
            <a:ext cx="5762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8680" name="Rectangle 18"/>
          <p:cNvSpPr>
            <a:spLocks noChangeArrowheads="1"/>
          </p:cNvSpPr>
          <p:nvPr/>
        </p:nvSpPr>
        <p:spPr bwMode="auto">
          <a:xfrm>
            <a:off x="4392513" y="5373688"/>
            <a:ext cx="7207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8684" name="Line 27"/>
          <p:cNvSpPr>
            <a:spLocks noChangeShapeType="1"/>
          </p:cNvSpPr>
          <p:nvPr/>
        </p:nvSpPr>
        <p:spPr bwMode="auto">
          <a:xfrm flipH="1">
            <a:off x="2879625" y="2996853"/>
            <a:ext cx="1081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5740" name="Line 28"/>
          <p:cNvSpPr>
            <a:spLocks noChangeShapeType="1"/>
          </p:cNvSpPr>
          <p:nvPr/>
        </p:nvSpPr>
        <p:spPr bwMode="auto">
          <a:xfrm flipH="1">
            <a:off x="3239988" y="4076353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5741" name="Line 29"/>
          <p:cNvSpPr>
            <a:spLocks noChangeShapeType="1"/>
          </p:cNvSpPr>
          <p:nvPr/>
        </p:nvSpPr>
        <p:spPr bwMode="auto">
          <a:xfrm flipH="1" flipV="1">
            <a:off x="2520850" y="3860453"/>
            <a:ext cx="719138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689" name="Rectangle 32"/>
          <p:cNvSpPr>
            <a:spLocks noChangeArrowheads="1"/>
          </p:cNvSpPr>
          <p:nvPr/>
        </p:nvSpPr>
        <p:spPr bwMode="auto">
          <a:xfrm>
            <a:off x="1728688" y="2852390"/>
            <a:ext cx="431800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8690" name="Rectangle 33"/>
          <p:cNvSpPr>
            <a:spLocks noChangeArrowheads="1"/>
          </p:cNvSpPr>
          <p:nvPr/>
        </p:nvSpPr>
        <p:spPr bwMode="auto">
          <a:xfrm>
            <a:off x="3384450" y="3212753"/>
            <a:ext cx="6477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15746" name="Line 34"/>
          <p:cNvSpPr>
            <a:spLocks noChangeShapeType="1"/>
          </p:cNvSpPr>
          <p:nvPr/>
        </p:nvSpPr>
        <p:spPr bwMode="auto">
          <a:xfrm flipH="1" flipV="1">
            <a:off x="3168550" y="3860453"/>
            <a:ext cx="287338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5747" name="Oval 35"/>
          <p:cNvSpPr>
            <a:spLocks noChangeArrowheads="1"/>
          </p:cNvSpPr>
          <p:nvPr/>
        </p:nvSpPr>
        <p:spPr bwMode="auto">
          <a:xfrm>
            <a:off x="2160488" y="3428653"/>
            <a:ext cx="1439862" cy="19446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15748" name="Text Box 36"/>
          <p:cNvSpPr txBox="1">
            <a:spLocks noChangeArrowheads="1"/>
          </p:cNvSpPr>
          <p:nvPr/>
        </p:nvSpPr>
        <p:spPr bwMode="auto">
          <a:xfrm>
            <a:off x="2799768" y="725795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5752" name="Text Box 40"/>
          <p:cNvSpPr txBox="1">
            <a:spLocks noChangeArrowheads="1"/>
          </p:cNvSpPr>
          <p:nvPr/>
        </p:nvSpPr>
        <p:spPr bwMode="auto">
          <a:xfrm>
            <a:off x="5609927" y="1940966"/>
            <a:ext cx="2130425" cy="914400"/>
          </a:xfrm>
          <a:prstGeom prst="rect">
            <a:avLst/>
          </a:prstGeom>
          <a:solidFill>
            <a:srgbClr val="C5E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CCV inhibidor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N. Ambiguo ventral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N. Preganglionares</a:t>
            </a:r>
          </a:p>
        </p:txBody>
      </p:sp>
      <p:sp>
        <p:nvSpPr>
          <p:cNvPr id="115753" name="Text Box 41"/>
          <p:cNvSpPr txBox="1">
            <a:spLocks noChangeArrowheads="1"/>
          </p:cNvSpPr>
          <p:nvPr/>
        </p:nvSpPr>
        <p:spPr bwMode="auto">
          <a:xfrm>
            <a:off x="6025852" y="3179216"/>
            <a:ext cx="1171575" cy="425450"/>
          </a:xfrm>
          <a:prstGeom prst="rect">
            <a:avLst/>
          </a:prstGeom>
          <a:solidFill>
            <a:srgbClr val="C5E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N. vago</a:t>
            </a:r>
          </a:p>
        </p:txBody>
      </p:sp>
      <p:sp>
        <p:nvSpPr>
          <p:cNvPr id="115754" name="Text Box 42"/>
          <p:cNvSpPr txBox="1">
            <a:spLocks noChangeArrowheads="1"/>
          </p:cNvSpPr>
          <p:nvPr/>
        </p:nvSpPr>
        <p:spPr bwMode="auto">
          <a:xfrm>
            <a:off x="5587985" y="3788816"/>
            <a:ext cx="2042546" cy="830997"/>
          </a:xfrm>
          <a:prstGeom prst="rect">
            <a:avLst/>
          </a:prstGeom>
          <a:solidFill>
            <a:srgbClr val="C5E2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Ganglios locales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posganglionares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Plexos cardiacos</a:t>
            </a:r>
          </a:p>
        </p:txBody>
      </p:sp>
      <p:sp>
        <p:nvSpPr>
          <p:cNvPr id="115755" name="Text Box 43"/>
          <p:cNvSpPr txBox="1">
            <a:spLocks noChangeArrowheads="1"/>
          </p:cNvSpPr>
          <p:nvPr/>
        </p:nvSpPr>
        <p:spPr bwMode="auto">
          <a:xfrm>
            <a:off x="5646439" y="5130254"/>
            <a:ext cx="1951038" cy="1035050"/>
          </a:xfrm>
          <a:prstGeom prst="rect">
            <a:avLst/>
          </a:prstGeom>
          <a:solidFill>
            <a:srgbClr val="C5E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Efectores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C. Marcapasos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Cardiomiocitos</a:t>
            </a:r>
          </a:p>
        </p:txBody>
      </p:sp>
      <p:sp>
        <p:nvSpPr>
          <p:cNvPr id="115733" name="Text Box 21"/>
          <p:cNvSpPr txBox="1">
            <a:spLocks noChangeArrowheads="1"/>
          </p:cNvSpPr>
          <p:nvPr/>
        </p:nvSpPr>
        <p:spPr bwMode="auto">
          <a:xfrm>
            <a:off x="3889275" y="2538065"/>
            <a:ext cx="15001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Ambiguo 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VENTRAL </a:t>
            </a:r>
          </a:p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CCV inhibidor</a:t>
            </a:r>
          </a:p>
        </p:txBody>
      </p:sp>
      <p:sp>
        <p:nvSpPr>
          <p:cNvPr id="28699" name="Rectangle 45"/>
          <p:cNvSpPr>
            <a:spLocks noChangeArrowheads="1"/>
          </p:cNvSpPr>
          <p:nvPr/>
        </p:nvSpPr>
        <p:spPr bwMode="auto">
          <a:xfrm>
            <a:off x="4032150" y="3789015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15735" name="Text Box 23"/>
          <p:cNvSpPr txBox="1">
            <a:spLocks noChangeArrowheads="1"/>
          </p:cNvSpPr>
          <p:nvPr/>
        </p:nvSpPr>
        <p:spPr bwMode="auto">
          <a:xfrm>
            <a:off x="3919438" y="3860453"/>
            <a:ext cx="1000125" cy="366712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N. Vago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1559400" y="809163"/>
            <a:ext cx="115127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/>
              <a:t>Corazón</a:t>
            </a:r>
            <a:endParaRPr lang="es-ES_tradnl" sz="2000" b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" name="Text Box 38"/>
          <p:cNvSpPr txBox="1">
            <a:spLocks noChangeArrowheads="1"/>
          </p:cNvSpPr>
          <p:nvPr/>
        </p:nvSpPr>
        <p:spPr bwMode="auto">
          <a:xfrm>
            <a:off x="1080616" y="749662"/>
            <a:ext cx="596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 dirty="0"/>
              <a:t>3. 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Text Box 66"/>
          <p:cNvSpPr txBox="1">
            <a:spLocks noChangeArrowheads="1"/>
          </p:cNvSpPr>
          <p:nvPr/>
        </p:nvSpPr>
        <p:spPr bwMode="auto">
          <a:xfrm>
            <a:off x="5740269" y="1009218"/>
            <a:ext cx="1890262" cy="707886"/>
          </a:xfrm>
          <a:prstGeom prst="rect">
            <a:avLst/>
          </a:prstGeom>
          <a:solidFill>
            <a:srgbClr val="99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Eferente </a:t>
            </a:r>
            <a:endParaRPr lang="es-ES_tradnl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s-ES_tradnl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  <a:endParaRPr lang="es-ES_tradnl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5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56" grpId="0" animBg="1"/>
      <p:bldP spid="115740" grpId="0" animBg="1"/>
      <p:bldP spid="115741" grpId="0" animBg="1"/>
      <p:bldP spid="115746" grpId="0" animBg="1"/>
      <p:bldP spid="115747" grpId="0" animBg="1"/>
      <p:bldP spid="115752" grpId="0" animBg="1"/>
      <p:bldP spid="115753" grpId="0" animBg="1"/>
      <p:bldP spid="115754" grpId="0" animBg="1"/>
      <p:bldP spid="115755" grpId="0" animBg="1"/>
      <p:bldP spid="115733" grpId="0"/>
      <p:bldP spid="11573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1222375" y="714375"/>
            <a:ext cx="13620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 b="1"/>
              <a:t>Corazón</a:t>
            </a:r>
            <a:endParaRPr lang="es-ES_tradnl" altLang="es-VE" sz="1800" b="1">
              <a:solidFill>
                <a:schemeClr val="accent2"/>
              </a:solidFill>
            </a:endParaRP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4940300" y="4005263"/>
            <a:ext cx="2889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99698" name="Text Box 18"/>
          <p:cNvSpPr txBox="1">
            <a:spLocks noChangeArrowheads="1"/>
          </p:cNvSpPr>
          <p:nvPr/>
        </p:nvSpPr>
        <p:spPr bwMode="auto">
          <a:xfrm>
            <a:off x="827088" y="1916113"/>
            <a:ext cx="4249737" cy="1504950"/>
          </a:xfrm>
          <a:prstGeom prst="rect">
            <a:avLst/>
          </a:prstGeom>
          <a:noFill/>
          <a:ln w="1905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Nodo SA:  Disminución frecuencia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Nodo AV:  Disminución velocidad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de conducción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Aurículas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Disminución contractilidad</a:t>
            </a:r>
          </a:p>
        </p:txBody>
      </p:sp>
      <p:sp>
        <p:nvSpPr>
          <p:cNvPr id="199699" name="Text Box 19"/>
          <p:cNvSpPr txBox="1">
            <a:spLocks noChangeArrowheads="1"/>
          </p:cNvSpPr>
          <p:nvPr/>
        </p:nvSpPr>
        <p:spPr bwMode="auto">
          <a:xfrm>
            <a:off x="6300788" y="549275"/>
            <a:ext cx="2159000" cy="850900"/>
          </a:xfrm>
          <a:prstGeom prst="rect">
            <a:avLst/>
          </a:prstGeom>
          <a:solidFill>
            <a:srgbClr val="BBDAF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Estimulación </a:t>
            </a:r>
          </a:p>
          <a:p>
            <a:pPr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Parasimpática</a:t>
            </a:r>
          </a:p>
        </p:txBody>
      </p:sp>
      <p:sp>
        <p:nvSpPr>
          <p:cNvPr id="199700" name="Text Box 20"/>
          <p:cNvSpPr txBox="1">
            <a:spLocks noChangeArrowheads="1"/>
          </p:cNvSpPr>
          <p:nvPr/>
        </p:nvSpPr>
        <p:spPr bwMode="auto">
          <a:xfrm>
            <a:off x="646113" y="642938"/>
            <a:ext cx="6556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3. </a:t>
            </a:r>
          </a:p>
        </p:txBody>
      </p:sp>
      <p:sp>
        <p:nvSpPr>
          <p:cNvPr id="199706" name="Text Box 26"/>
          <p:cNvSpPr txBox="1">
            <a:spLocks noChangeArrowheads="1"/>
          </p:cNvSpPr>
          <p:nvPr/>
        </p:nvSpPr>
        <p:spPr bwMode="auto">
          <a:xfrm>
            <a:off x="5076825" y="1989138"/>
            <a:ext cx="11620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 M2</a:t>
            </a:r>
          </a:p>
          <a:p>
            <a:pPr>
              <a:defRPr/>
            </a:pPr>
            <a:r>
              <a:rPr lang="es-ES_tradnl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PGi AC </a:t>
            </a:r>
          </a:p>
          <a:p>
            <a:pPr>
              <a:defRPr/>
            </a:pPr>
            <a:r>
              <a:rPr lang="es-ES_tradnl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bg</a:t>
            </a:r>
            <a:r>
              <a:rPr lang="es-ES_tradnl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99708" name="Text Box 28"/>
          <p:cNvSpPr txBox="1">
            <a:spLocks noChangeArrowheads="1"/>
          </p:cNvSpPr>
          <p:nvPr/>
        </p:nvSpPr>
        <p:spPr bwMode="auto">
          <a:xfrm>
            <a:off x="2699792" y="642938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9709" name="Text Box 29"/>
          <p:cNvSpPr txBox="1">
            <a:spLocks noChangeArrowheads="1"/>
          </p:cNvSpPr>
          <p:nvPr/>
        </p:nvSpPr>
        <p:spPr bwMode="auto">
          <a:xfrm>
            <a:off x="6156325" y="5480050"/>
            <a:ext cx="1681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 Paro vagal</a:t>
            </a:r>
          </a:p>
        </p:txBody>
      </p:sp>
      <p:sp>
        <p:nvSpPr>
          <p:cNvPr id="199710" name="Text Box 30"/>
          <p:cNvSpPr txBox="1">
            <a:spLocks noChangeArrowheads="1"/>
          </p:cNvSpPr>
          <p:nvPr/>
        </p:nvSpPr>
        <p:spPr bwMode="auto">
          <a:xfrm>
            <a:off x="6375400" y="2060575"/>
            <a:ext cx="1873250" cy="1035050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 </a:t>
            </a:r>
            <a:r>
              <a:rPr lang="es-ES_tradnl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M2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más rápida 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que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199711" name="Text Box 31"/>
          <p:cNvSpPr txBox="1">
            <a:spLocks noChangeArrowheads="1"/>
          </p:cNvSpPr>
          <p:nvPr/>
        </p:nvSpPr>
        <p:spPr bwMode="auto">
          <a:xfrm>
            <a:off x="3276600" y="3541713"/>
            <a:ext cx="2633663" cy="1687512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C. Marcapasos</a:t>
            </a:r>
          </a:p>
          <a:p>
            <a:pPr algn="l">
              <a:defRPr/>
            </a:pPr>
            <a:endParaRPr lang="es-ES" sz="1200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PGi </a:t>
            </a:r>
            <a:r>
              <a:rPr lang="es-ES" sz="1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bg</a:t>
            </a:r>
            <a:r>
              <a:rPr lang="es-ES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abre canales K</a:t>
            </a:r>
            <a:r>
              <a:rPr lang="en-US" sz="1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l">
              <a:buFontTx/>
              <a:buChar char="•"/>
              <a:defRPr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Hiperpolarización</a:t>
            </a:r>
          </a:p>
          <a:p>
            <a:pPr algn="l">
              <a:buFontTx/>
              <a:buChar char="•"/>
              <a:defRPr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Disminución tren PA</a:t>
            </a:r>
          </a:p>
          <a:p>
            <a:pPr algn="l">
              <a:buFontTx/>
              <a:buChar char="•"/>
              <a:defRPr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Disminución FC</a:t>
            </a:r>
          </a:p>
        </p:txBody>
      </p:sp>
      <p:sp>
        <p:nvSpPr>
          <p:cNvPr id="199713" name="Text Box 33"/>
          <p:cNvSpPr txBox="1">
            <a:spLocks noChangeArrowheads="1"/>
          </p:cNvSpPr>
          <p:nvPr/>
        </p:nvSpPr>
        <p:spPr bwMode="auto">
          <a:xfrm>
            <a:off x="3086665" y="5445125"/>
            <a:ext cx="2969082" cy="523220"/>
          </a:xfrm>
          <a:prstGeom prst="rect">
            <a:avLst/>
          </a:prstGeom>
          <a:solidFill>
            <a:srgbClr val="90B1F4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BRADICARDIA</a:t>
            </a:r>
            <a:r>
              <a:rPr lang="es-ES_tradnl" sz="28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19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9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9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98" grpId="0" animBg="1"/>
      <p:bldP spid="199699" grpId="0" animBg="1"/>
      <p:bldP spid="199706" grpId="0"/>
      <p:bldP spid="199709" grpId="0"/>
      <p:bldP spid="199710" grpId="0" animBg="1"/>
      <p:bldP spid="199711" grpId="0" animBg="1"/>
      <p:bldP spid="1997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996455" y="1916832"/>
            <a:ext cx="5151090" cy="3077766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altLang="es-VE" sz="900" b="1" dirty="0" smtClean="0"/>
          </a:p>
          <a:p>
            <a:pPr eaLnBrk="1" hangingPunct="1"/>
            <a:r>
              <a:rPr lang="es-ES_tradnl" altLang="es-VE" sz="3200" b="1" dirty="0" smtClean="0"/>
              <a:t>MUY </a:t>
            </a:r>
            <a:r>
              <a:rPr lang="es-ES_tradnl" altLang="es-VE" sz="3200" b="1" dirty="0"/>
              <a:t>IMPORTANTE:</a:t>
            </a:r>
          </a:p>
          <a:p>
            <a:pPr eaLnBrk="1" hangingPunct="1"/>
            <a:endParaRPr lang="es-ES_tradnl" altLang="es-VE" sz="1600" dirty="0"/>
          </a:p>
          <a:p>
            <a:pPr eaLnBrk="1" hangingPunct="1"/>
            <a:r>
              <a:rPr lang="es-ES_tradnl" altLang="es-VE" sz="3200" dirty="0"/>
              <a:t>Este material </a:t>
            </a:r>
          </a:p>
          <a:p>
            <a:pPr eaLnBrk="1" hangingPunct="1"/>
            <a:r>
              <a:rPr lang="es-ES_tradnl" altLang="es-VE" sz="3200" dirty="0"/>
              <a:t>NO SUSTITUYE </a:t>
            </a:r>
          </a:p>
          <a:p>
            <a:pPr eaLnBrk="1" hangingPunct="1"/>
            <a:r>
              <a:rPr lang="es-ES_tradnl" altLang="es-VE" sz="3200" dirty="0"/>
              <a:t>el uso de los libros para estudiar </a:t>
            </a:r>
            <a:r>
              <a:rPr lang="es-ES_tradnl" altLang="es-VE" sz="3200" dirty="0" smtClean="0"/>
              <a:t>fisiología</a:t>
            </a:r>
          </a:p>
          <a:p>
            <a:pPr eaLnBrk="1" hangingPunct="1"/>
            <a:endParaRPr lang="es-ES_tradnl" altLang="es-VE" sz="9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6" descr="NT5 PH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" t="1877" r="3772" b="9251"/>
          <a:stretch>
            <a:fillRect/>
          </a:stretch>
        </p:blipFill>
        <p:spPr bwMode="auto">
          <a:xfrm>
            <a:off x="2124075" y="923925"/>
            <a:ext cx="5400675" cy="51847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889" name="Text Box 17"/>
          <p:cNvSpPr txBox="1">
            <a:spLocks noChangeArrowheads="1"/>
          </p:cNvSpPr>
          <p:nvPr/>
        </p:nvSpPr>
        <p:spPr bwMode="auto">
          <a:xfrm>
            <a:off x="5076825" y="2420938"/>
            <a:ext cx="771525" cy="4572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endParaRPr lang="es-ES_tradnl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7890" name="Text Box 18"/>
          <p:cNvSpPr txBox="1">
            <a:spLocks noChangeArrowheads="1"/>
          </p:cNvSpPr>
          <p:nvPr/>
        </p:nvSpPr>
        <p:spPr bwMode="auto">
          <a:xfrm rot="1459462">
            <a:off x="5835650" y="3308350"/>
            <a:ext cx="525463" cy="366713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M2</a:t>
            </a:r>
          </a:p>
        </p:txBody>
      </p:sp>
      <p:sp>
        <p:nvSpPr>
          <p:cNvPr id="207891" name="Text Box 19"/>
          <p:cNvSpPr txBox="1">
            <a:spLocks noChangeArrowheads="1"/>
          </p:cNvSpPr>
          <p:nvPr/>
        </p:nvSpPr>
        <p:spPr bwMode="auto">
          <a:xfrm>
            <a:off x="3168650" y="1284288"/>
            <a:ext cx="44595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sz="20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07892" name="Text Box 20"/>
          <p:cNvSpPr txBox="1">
            <a:spLocks noChangeArrowheads="1"/>
          </p:cNvSpPr>
          <p:nvPr/>
        </p:nvSpPr>
        <p:spPr bwMode="auto">
          <a:xfrm>
            <a:off x="3927475" y="1500188"/>
            <a:ext cx="44595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sz="20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07893" name="Text Box 21"/>
          <p:cNvSpPr txBox="1">
            <a:spLocks noChangeArrowheads="1"/>
          </p:cNvSpPr>
          <p:nvPr/>
        </p:nvSpPr>
        <p:spPr bwMode="auto">
          <a:xfrm>
            <a:off x="2449513" y="1644650"/>
            <a:ext cx="44595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sz="20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07894" name="Text Box 22"/>
          <p:cNvSpPr txBox="1">
            <a:spLocks noChangeArrowheads="1"/>
          </p:cNvSpPr>
          <p:nvPr/>
        </p:nvSpPr>
        <p:spPr bwMode="auto">
          <a:xfrm>
            <a:off x="6443663" y="476250"/>
            <a:ext cx="1943100" cy="831850"/>
          </a:xfrm>
          <a:prstGeom prst="rect">
            <a:avLst/>
          </a:prstGeom>
          <a:solidFill>
            <a:srgbClr val="F5ECB5"/>
          </a:solidFill>
          <a:ln w="38100">
            <a:solidFill>
              <a:srgbClr val="0000CC"/>
            </a:solidFill>
            <a:miter lim="800000"/>
            <a:headEnd/>
            <a:tailEnd/>
          </a:ln>
          <a:effectLst>
            <a:outerShdw dist="25400" dir="2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Corazón</a:t>
            </a:r>
          </a:p>
          <a:p>
            <a:pPr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Marcapasos </a:t>
            </a:r>
          </a:p>
        </p:txBody>
      </p:sp>
      <p:sp>
        <p:nvSpPr>
          <p:cNvPr id="207895" name="Text Box 23"/>
          <p:cNvSpPr txBox="1">
            <a:spLocks noChangeArrowheads="1"/>
          </p:cNvSpPr>
          <p:nvPr/>
        </p:nvSpPr>
        <p:spPr bwMode="auto">
          <a:xfrm>
            <a:off x="6084888" y="4437063"/>
            <a:ext cx="2159000" cy="1797050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Aumenta salida K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Hiperpolarización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frec.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potenciales acción</a:t>
            </a:r>
          </a:p>
          <a:p>
            <a:pPr algn="l">
              <a:defRPr/>
            </a:pPr>
            <a:endParaRPr lang="es-ES_tradnl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Disminuye FC</a:t>
            </a:r>
          </a:p>
        </p:txBody>
      </p:sp>
      <p:sp>
        <p:nvSpPr>
          <p:cNvPr id="207896" name="Text Box 24"/>
          <p:cNvSpPr txBox="1">
            <a:spLocks noChangeArrowheads="1"/>
          </p:cNvSpPr>
          <p:nvPr/>
        </p:nvSpPr>
        <p:spPr bwMode="auto">
          <a:xfrm>
            <a:off x="539750" y="3213100"/>
            <a:ext cx="13477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Apertura 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directa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canal K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07897" name="Line 25"/>
          <p:cNvSpPr>
            <a:spLocks noChangeShapeType="1"/>
          </p:cNvSpPr>
          <p:nvPr/>
        </p:nvSpPr>
        <p:spPr bwMode="auto">
          <a:xfrm flipV="1">
            <a:off x="1692275" y="2795588"/>
            <a:ext cx="151130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898" name="Text Box 26"/>
          <p:cNvSpPr txBox="1">
            <a:spLocks noChangeArrowheads="1"/>
          </p:cNvSpPr>
          <p:nvPr/>
        </p:nvSpPr>
        <p:spPr bwMode="auto">
          <a:xfrm>
            <a:off x="971550" y="19462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7899" name="Text Box 27"/>
          <p:cNvSpPr txBox="1">
            <a:spLocks noChangeArrowheads="1"/>
          </p:cNvSpPr>
          <p:nvPr/>
        </p:nvSpPr>
        <p:spPr bwMode="auto">
          <a:xfrm>
            <a:off x="608013" y="1412875"/>
            <a:ext cx="1279525" cy="547688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M2</a:t>
            </a:r>
          </a:p>
        </p:txBody>
      </p:sp>
      <p:sp>
        <p:nvSpPr>
          <p:cNvPr id="207900" name="Text Box 28"/>
          <p:cNvSpPr txBox="1">
            <a:spLocks noChangeArrowheads="1"/>
          </p:cNvSpPr>
          <p:nvPr/>
        </p:nvSpPr>
        <p:spPr bwMode="auto">
          <a:xfrm>
            <a:off x="636588" y="1946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7901" name="Freeform 29"/>
          <p:cNvSpPr>
            <a:spLocks/>
          </p:cNvSpPr>
          <p:nvPr/>
        </p:nvSpPr>
        <p:spPr bwMode="auto">
          <a:xfrm>
            <a:off x="2987675" y="2060575"/>
            <a:ext cx="336550" cy="2016125"/>
          </a:xfrm>
          <a:custGeom>
            <a:avLst/>
            <a:gdLst>
              <a:gd name="T0" fmla="*/ 342741250 w 212"/>
              <a:gd name="T1" fmla="*/ 2147483647 h 1270"/>
              <a:gd name="T2" fmla="*/ 458668438 w 212"/>
              <a:gd name="T3" fmla="*/ 1829633438 h 1270"/>
              <a:gd name="T4" fmla="*/ 458668438 w 212"/>
              <a:gd name="T5" fmla="*/ 1144150938 h 1270"/>
              <a:gd name="T6" fmla="*/ 0 w 212"/>
              <a:gd name="T7" fmla="*/ 0 h 127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" h="1270">
                <a:moveTo>
                  <a:pt x="136" y="1270"/>
                </a:moveTo>
                <a:cubicBezTo>
                  <a:pt x="155" y="1066"/>
                  <a:pt x="174" y="862"/>
                  <a:pt x="182" y="726"/>
                </a:cubicBezTo>
                <a:cubicBezTo>
                  <a:pt x="190" y="590"/>
                  <a:pt x="212" y="575"/>
                  <a:pt x="182" y="454"/>
                </a:cubicBezTo>
                <a:cubicBezTo>
                  <a:pt x="152" y="333"/>
                  <a:pt x="30" y="76"/>
                  <a:pt x="0" y="0"/>
                </a:cubicBezTo>
              </a:path>
            </a:pathLst>
          </a:custGeom>
          <a:noFill/>
          <a:ln w="57150" cmpd="sng">
            <a:solidFill>
              <a:srgbClr val="990033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902" name="Freeform 30"/>
          <p:cNvSpPr>
            <a:spLocks/>
          </p:cNvSpPr>
          <p:nvPr/>
        </p:nvSpPr>
        <p:spPr bwMode="auto">
          <a:xfrm>
            <a:off x="3265488" y="1844675"/>
            <a:ext cx="227012" cy="2447925"/>
          </a:xfrm>
          <a:custGeom>
            <a:avLst/>
            <a:gdLst>
              <a:gd name="T0" fmla="*/ 360380756 w 143"/>
              <a:gd name="T1" fmla="*/ 2147483647 h 1542"/>
              <a:gd name="T2" fmla="*/ 131047836 w 143"/>
              <a:gd name="T3" fmla="*/ 1943041263 h 1542"/>
              <a:gd name="T4" fmla="*/ 17640261 w 143"/>
              <a:gd name="T5" fmla="*/ 914817513 h 1542"/>
              <a:gd name="T6" fmla="*/ 17640261 w 143"/>
              <a:gd name="T7" fmla="*/ 0 h 15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3" h="1542">
                <a:moveTo>
                  <a:pt x="143" y="1542"/>
                </a:moveTo>
                <a:cubicBezTo>
                  <a:pt x="109" y="1255"/>
                  <a:pt x="75" y="968"/>
                  <a:pt x="52" y="771"/>
                </a:cubicBezTo>
                <a:cubicBezTo>
                  <a:pt x="29" y="574"/>
                  <a:pt x="14" y="491"/>
                  <a:pt x="7" y="363"/>
                </a:cubicBezTo>
                <a:cubicBezTo>
                  <a:pt x="0" y="235"/>
                  <a:pt x="7" y="53"/>
                  <a:pt x="7" y="0"/>
                </a:cubicBezTo>
              </a:path>
            </a:pathLst>
          </a:custGeom>
          <a:noFill/>
          <a:ln w="57150" cmpd="sng">
            <a:solidFill>
              <a:srgbClr val="990033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903" name="Freeform 31"/>
          <p:cNvSpPr>
            <a:spLocks/>
          </p:cNvSpPr>
          <p:nvPr/>
        </p:nvSpPr>
        <p:spPr bwMode="auto">
          <a:xfrm>
            <a:off x="3406775" y="1952625"/>
            <a:ext cx="373063" cy="1981200"/>
          </a:xfrm>
          <a:custGeom>
            <a:avLst/>
            <a:gdLst>
              <a:gd name="T0" fmla="*/ 362902986 w 235"/>
              <a:gd name="T1" fmla="*/ 2147483647 h 1248"/>
              <a:gd name="T2" fmla="*/ 136088620 w 235"/>
              <a:gd name="T3" fmla="*/ 2147483647 h 1248"/>
              <a:gd name="T4" fmla="*/ 20161277 w 235"/>
              <a:gd name="T5" fmla="*/ 2001004063 h 1248"/>
              <a:gd name="T6" fmla="*/ 20161277 w 235"/>
              <a:gd name="T7" fmla="*/ 1542335625 h 1248"/>
              <a:gd name="T8" fmla="*/ 136088620 w 235"/>
              <a:gd name="T9" fmla="*/ 1086188138 h 1248"/>
              <a:gd name="T10" fmla="*/ 478830329 w 235"/>
              <a:gd name="T11" fmla="*/ 171370625 h 1248"/>
              <a:gd name="T12" fmla="*/ 592238306 w 235"/>
              <a:gd name="T13" fmla="*/ 57964388 h 12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35" h="1248">
                <a:moveTo>
                  <a:pt x="144" y="1248"/>
                </a:moveTo>
                <a:cubicBezTo>
                  <a:pt x="110" y="1149"/>
                  <a:pt x="77" y="1051"/>
                  <a:pt x="54" y="975"/>
                </a:cubicBezTo>
                <a:cubicBezTo>
                  <a:pt x="31" y="899"/>
                  <a:pt x="16" y="854"/>
                  <a:pt x="8" y="794"/>
                </a:cubicBezTo>
                <a:cubicBezTo>
                  <a:pt x="0" y="734"/>
                  <a:pt x="0" y="672"/>
                  <a:pt x="8" y="612"/>
                </a:cubicBezTo>
                <a:cubicBezTo>
                  <a:pt x="16" y="552"/>
                  <a:pt x="24" y="522"/>
                  <a:pt x="54" y="431"/>
                </a:cubicBezTo>
                <a:cubicBezTo>
                  <a:pt x="84" y="340"/>
                  <a:pt x="160" y="136"/>
                  <a:pt x="190" y="68"/>
                </a:cubicBezTo>
                <a:cubicBezTo>
                  <a:pt x="220" y="0"/>
                  <a:pt x="228" y="30"/>
                  <a:pt x="235" y="23"/>
                </a:cubicBezTo>
              </a:path>
            </a:pathLst>
          </a:custGeom>
          <a:noFill/>
          <a:ln w="57150" cmpd="sng">
            <a:solidFill>
              <a:srgbClr val="990033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904" name="Text Box 32"/>
          <p:cNvSpPr txBox="1">
            <a:spLocks noChangeArrowheads="1"/>
          </p:cNvSpPr>
          <p:nvPr/>
        </p:nvSpPr>
        <p:spPr bwMode="auto">
          <a:xfrm>
            <a:off x="539750" y="620713"/>
            <a:ext cx="1751013" cy="609600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Muscarínicos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</a:p>
        </p:txBody>
      </p:sp>
      <p:sp>
        <p:nvSpPr>
          <p:cNvPr id="207905" name="Text Box 33"/>
          <p:cNvSpPr txBox="1">
            <a:spLocks noChangeArrowheads="1"/>
          </p:cNvSpPr>
          <p:nvPr/>
        </p:nvSpPr>
        <p:spPr bwMode="auto">
          <a:xfrm>
            <a:off x="2116843" y="5746750"/>
            <a:ext cx="1207382" cy="307777"/>
          </a:xfrm>
          <a:prstGeom prst="rect">
            <a:avLst/>
          </a:prstGeom>
          <a:solidFill>
            <a:srgbClr val="E4F1FC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Atropina 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07906" name="Oval 34"/>
          <p:cNvSpPr>
            <a:spLocks noChangeArrowheads="1"/>
          </p:cNvSpPr>
          <p:nvPr/>
        </p:nvSpPr>
        <p:spPr bwMode="auto">
          <a:xfrm>
            <a:off x="3492500" y="2997200"/>
            <a:ext cx="1079500" cy="792163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89" grpId="0" animBg="1"/>
      <p:bldP spid="207891" grpId="0" animBg="1"/>
      <p:bldP spid="207892" grpId="0" animBg="1"/>
      <p:bldP spid="207893" grpId="0" animBg="1"/>
      <p:bldP spid="207894" grpId="0" animBg="1"/>
      <p:bldP spid="207895" grpId="0" animBg="1"/>
      <p:bldP spid="207896" grpId="0"/>
      <p:bldP spid="207897" grpId="0" animBg="1"/>
      <p:bldP spid="207899" grpId="0" animBg="1"/>
      <p:bldP spid="207901" grpId="0" animBg="1"/>
      <p:bldP spid="207902" grpId="0" animBg="1"/>
      <p:bldP spid="207903" grpId="0" animBg="1"/>
      <p:bldP spid="207905" grpId="0" animBg="1"/>
      <p:bldP spid="20790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2" descr="NT7 P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7" t="1689" r="873" b="8009"/>
          <a:stretch>
            <a:fillRect/>
          </a:stretch>
        </p:blipFill>
        <p:spPr bwMode="auto">
          <a:xfrm>
            <a:off x="2484438" y="404813"/>
            <a:ext cx="4537075" cy="61928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0967" name="Rectangle 23"/>
          <p:cNvSpPr>
            <a:spLocks noChangeArrowheads="1"/>
          </p:cNvSpPr>
          <p:nvPr/>
        </p:nvSpPr>
        <p:spPr bwMode="auto">
          <a:xfrm>
            <a:off x="4376738" y="3286125"/>
            <a:ext cx="2016125" cy="936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772" name="Rectangle 24"/>
          <p:cNvSpPr>
            <a:spLocks noChangeArrowheads="1"/>
          </p:cNvSpPr>
          <p:nvPr/>
        </p:nvSpPr>
        <p:spPr bwMode="auto">
          <a:xfrm>
            <a:off x="3513138" y="909638"/>
            <a:ext cx="1295400" cy="431800"/>
          </a:xfrm>
          <a:prstGeom prst="rect">
            <a:avLst/>
          </a:prstGeom>
          <a:solidFill>
            <a:srgbClr val="D0B2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0969" name="Text Box 25"/>
          <p:cNvSpPr txBox="1">
            <a:spLocks noChangeArrowheads="1"/>
          </p:cNvSpPr>
          <p:nvPr/>
        </p:nvSpPr>
        <p:spPr bwMode="auto">
          <a:xfrm>
            <a:off x="3635375" y="692150"/>
            <a:ext cx="1012825" cy="64135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 </a:t>
            </a:r>
          </a:p>
          <a:p>
            <a:pPr>
              <a:defRPr/>
            </a:pPr>
            <a:r>
              <a:rPr lang="es-ES_tradnl" sz="18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inhibida</a:t>
            </a:r>
          </a:p>
        </p:txBody>
      </p:sp>
      <p:sp>
        <p:nvSpPr>
          <p:cNvPr id="210970" name="Text Box 26"/>
          <p:cNvSpPr txBox="1">
            <a:spLocks noChangeArrowheads="1"/>
          </p:cNvSpPr>
          <p:nvPr/>
        </p:nvSpPr>
        <p:spPr bwMode="auto">
          <a:xfrm>
            <a:off x="5076825" y="692150"/>
            <a:ext cx="771525" cy="4572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endParaRPr lang="es-ES_tradnl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775" name="Text Box 27"/>
          <p:cNvSpPr txBox="1">
            <a:spLocks noChangeArrowheads="1"/>
          </p:cNvSpPr>
          <p:nvPr/>
        </p:nvSpPr>
        <p:spPr bwMode="auto">
          <a:xfrm>
            <a:off x="5529263" y="1557338"/>
            <a:ext cx="525462" cy="366712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800" b="1">
                <a:solidFill>
                  <a:srgbClr val="0000CC"/>
                </a:solidFill>
              </a:rPr>
              <a:t>M2</a:t>
            </a:r>
          </a:p>
        </p:txBody>
      </p:sp>
      <p:sp>
        <p:nvSpPr>
          <p:cNvPr id="210972" name="Text Box 28"/>
          <p:cNvSpPr txBox="1">
            <a:spLocks noChangeArrowheads="1"/>
          </p:cNvSpPr>
          <p:nvPr/>
        </p:nvSpPr>
        <p:spPr bwMode="auto">
          <a:xfrm>
            <a:off x="6948488" y="333375"/>
            <a:ext cx="1535112" cy="974725"/>
          </a:xfrm>
          <a:prstGeom prst="rect">
            <a:avLst/>
          </a:prstGeom>
          <a:solidFill>
            <a:srgbClr val="F5ECB5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25400" dir="2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Corazón</a:t>
            </a:r>
          </a:p>
          <a:p>
            <a:pPr algn="l">
              <a:defRPr/>
            </a:pPr>
            <a:r>
              <a:rPr lang="es-ES_tradnl" sz="28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Músculo</a:t>
            </a:r>
          </a:p>
        </p:txBody>
      </p:sp>
      <p:sp>
        <p:nvSpPr>
          <p:cNvPr id="210973" name="Text Box 29"/>
          <p:cNvSpPr txBox="1">
            <a:spLocks noChangeArrowheads="1"/>
          </p:cNvSpPr>
          <p:nvPr/>
        </p:nvSpPr>
        <p:spPr bwMode="auto">
          <a:xfrm>
            <a:off x="971550" y="17002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10974" name="Line 30"/>
          <p:cNvSpPr>
            <a:spLocks noChangeShapeType="1"/>
          </p:cNvSpPr>
          <p:nvPr/>
        </p:nvSpPr>
        <p:spPr bwMode="auto">
          <a:xfrm>
            <a:off x="3203575" y="242252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0975" name="Text Box 31"/>
          <p:cNvSpPr txBox="1">
            <a:spLocks noChangeArrowheads="1"/>
          </p:cNvSpPr>
          <p:nvPr/>
        </p:nvSpPr>
        <p:spPr bwMode="auto">
          <a:xfrm>
            <a:off x="3203575" y="247015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</a:p>
        </p:txBody>
      </p:sp>
      <p:sp>
        <p:nvSpPr>
          <p:cNvPr id="210976" name="Line 32"/>
          <p:cNvSpPr>
            <a:spLocks noChangeShapeType="1"/>
          </p:cNvSpPr>
          <p:nvPr/>
        </p:nvSpPr>
        <p:spPr bwMode="auto">
          <a:xfrm>
            <a:off x="4283075" y="314166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0977" name="Text Box 33"/>
          <p:cNvSpPr txBox="1">
            <a:spLocks noChangeArrowheads="1"/>
          </p:cNvSpPr>
          <p:nvPr/>
        </p:nvSpPr>
        <p:spPr bwMode="auto">
          <a:xfrm>
            <a:off x="4356100" y="3189288"/>
            <a:ext cx="612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PKA</a:t>
            </a:r>
          </a:p>
        </p:txBody>
      </p:sp>
      <p:sp>
        <p:nvSpPr>
          <p:cNvPr id="210978" name="Line 34"/>
          <p:cNvSpPr>
            <a:spLocks noChangeShapeType="1"/>
          </p:cNvSpPr>
          <p:nvPr/>
        </p:nvSpPr>
        <p:spPr bwMode="auto">
          <a:xfrm>
            <a:off x="4283075" y="386238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0979" name="Text Box 35"/>
          <p:cNvSpPr txBox="1">
            <a:spLocks noChangeArrowheads="1"/>
          </p:cNvSpPr>
          <p:nvPr/>
        </p:nvSpPr>
        <p:spPr bwMode="auto">
          <a:xfrm>
            <a:off x="4338638" y="3797300"/>
            <a:ext cx="24844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Act. Canales Ca</a:t>
            </a:r>
            <a:r>
              <a:rPr lang="en-US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l">
              <a:defRPr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voltaje depend. tipo L</a:t>
            </a:r>
          </a:p>
        </p:txBody>
      </p:sp>
      <p:sp>
        <p:nvSpPr>
          <p:cNvPr id="210980" name="Text Box 36"/>
          <p:cNvSpPr txBox="1">
            <a:spLocks noChangeArrowheads="1"/>
          </p:cNvSpPr>
          <p:nvPr/>
        </p:nvSpPr>
        <p:spPr bwMode="auto">
          <a:xfrm>
            <a:off x="4356100" y="4629150"/>
            <a:ext cx="1698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</a:t>
            </a:r>
          </a:p>
          <a:p>
            <a:pPr algn="l">
              <a:defRPr/>
            </a:pPr>
            <a:r>
              <a:rPr lang="es-E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cardiaca</a:t>
            </a:r>
          </a:p>
        </p:txBody>
      </p:sp>
      <p:sp>
        <p:nvSpPr>
          <p:cNvPr id="32785" name="Rectangle 37"/>
          <p:cNvSpPr>
            <a:spLocks noChangeArrowheads="1"/>
          </p:cNvSpPr>
          <p:nvPr/>
        </p:nvSpPr>
        <p:spPr bwMode="auto">
          <a:xfrm>
            <a:off x="2482850" y="4365625"/>
            <a:ext cx="1873250" cy="1223963"/>
          </a:xfrm>
          <a:prstGeom prst="rect">
            <a:avLst/>
          </a:prstGeom>
          <a:solidFill>
            <a:srgbClr val="E4DF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32786" name="Rectangle 38"/>
          <p:cNvSpPr>
            <a:spLocks noChangeArrowheads="1"/>
          </p:cNvSpPr>
          <p:nvPr/>
        </p:nvSpPr>
        <p:spPr bwMode="auto">
          <a:xfrm>
            <a:off x="3132138" y="5589588"/>
            <a:ext cx="1295400" cy="576262"/>
          </a:xfrm>
          <a:prstGeom prst="rect">
            <a:avLst/>
          </a:prstGeom>
          <a:solidFill>
            <a:srgbClr val="E4DF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0983" name="Text Box 39"/>
          <p:cNvSpPr txBox="1">
            <a:spLocks noChangeArrowheads="1"/>
          </p:cNvSpPr>
          <p:nvPr/>
        </p:nvSpPr>
        <p:spPr bwMode="auto">
          <a:xfrm>
            <a:off x="2916238" y="5876925"/>
            <a:ext cx="16684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Filamentos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actina miosina</a:t>
            </a:r>
          </a:p>
        </p:txBody>
      </p:sp>
      <p:sp>
        <p:nvSpPr>
          <p:cNvPr id="210984" name="Text Box 40"/>
          <p:cNvSpPr txBox="1">
            <a:spLocks noChangeArrowheads="1"/>
          </p:cNvSpPr>
          <p:nvPr/>
        </p:nvSpPr>
        <p:spPr bwMode="auto">
          <a:xfrm>
            <a:off x="539750" y="2997200"/>
            <a:ext cx="2808288" cy="2803525"/>
          </a:xfrm>
          <a:prstGeom prst="rect">
            <a:avLst/>
          </a:prstGeom>
          <a:solidFill>
            <a:srgbClr val="EAEAEA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 M2 acoplado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 proteína Gi</a:t>
            </a: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  AMPc</a:t>
            </a:r>
          </a:p>
          <a:p>
            <a:pPr algn="l">
              <a:defRPr/>
            </a:pPr>
            <a:r>
              <a:rPr lang="es-ES_tradnl" sz="18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Disminuye Fosforilación</a:t>
            </a:r>
          </a:p>
          <a:p>
            <a:pPr algn="l">
              <a:defRPr/>
            </a:pPr>
            <a:r>
              <a:rPr lang="es-ES_tradnl" sz="18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Canales Ca</a:t>
            </a:r>
            <a:r>
              <a:rPr lang="es-ES_tradnl" sz="1800" baseline="30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++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 entrada Ca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  <a:p>
            <a:pPr algn="l">
              <a:defRPr/>
            </a:pPr>
            <a:endParaRPr lang="es-ES_tradnl" sz="1000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Disminuye </a:t>
            </a:r>
          </a:p>
          <a:p>
            <a:pPr algn="l"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contracción</a:t>
            </a:r>
          </a:p>
        </p:txBody>
      </p:sp>
      <p:sp>
        <p:nvSpPr>
          <p:cNvPr id="210985" name="Line 41"/>
          <p:cNvSpPr>
            <a:spLocks noChangeShapeType="1"/>
          </p:cNvSpPr>
          <p:nvPr/>
        </p:nvSpPr>
        <p:spPr bwMode="auto">
          <a:xfrm>
            <a:off x="4284663" y="4652963"/>
            <a:ext cx="0" cy="576262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0986" name="Text Box 42"/>
          <p:cNvSpPr txBox="1">
            <a:spLocks noChangeArrowheads="1"/>
          </p:cNvSpPr>
          <p:nvPr/>
        </p:nvSpPr>
        <p:spPr bwMode="auto">
          <a:xfrm>
            <a:off x="636588" y="17002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0987" name="Text Box 43"/>
          <p:cNvSpPr txBox="1">
            <a:spLocks noChangeArrowheads="1"/>
          </p:cNvSpPr>
          <p:nvPr/>
        </p:nvSpPr>
        <p:spPr bwMode="auto">
          <a:xfrm>
            <a:off x="608013" y="1147763"/>
            <a:ext cx="1279525" cy="547687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M2</a:t>
            </a:r>
          </a:p>
        </p:txBody>
      </p:sp>
      <p:sp>
        <p:nvSpPr>
          <p:cNvPr id="210988" name="Text Box 44"/>
          <p:cNvSpPr txBox="1">
            <a:spLocks noChangeArrowheads="1"/>
          </p:cNvSpPr>
          <p:nvPr/>
        </p:nvSpPr>
        <p:spPr bwMode="auto">
          <a:xfrm>
            <a:off x="395288" y="404813"/>
            <a:ext cx="1751012" cy="609600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Muscarínicos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</a:p>
        </p:txBody>
      </p:sp>
      <p:sp>
        <p:nvSpPr>
          <p:cNvPr id="210989" name="Text Box 45"/>
          <p:cNvSpPr txBox="1">
            <a:spLocks noChangeArrowheads="1"/>
          </p:cNvSpPr>
          <p:nvPr/>
        </p:nvSpPr>
        <p:spPr bwMode="auto">
          <a:xfrm>
            <a:off x="7164388" y="5734050"/>
            <a:ext cx="1207382" cy="307777"/>
          </a:xfrm>
          <a:prstGeom prst="rect">
            <a:avLst/>
          </a:prstGeom>
          <a:solidFill>
            <a:srgbClr val="E4F1FC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Atropina 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10990" name="Oval 46"/>
          <p:cNvSpPr>
            <a:spLocks noChangeArrowheads="1"/>
          </p:cNvSpPr>
          <p:nvPr/>
        </p:nvSpPr>
        <p:spPr bwMode="auto">
          <a:xfrm>
            <a:off x="3924300" y="1700213"/>
            <a:ext cx="1079500" cy="792162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0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0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1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69" grpId="0" animBg="1"/>
      <p:bldP spid="210970" grpId="0" animBg="1"/>
      <p:bldP spid="210972" grpId="0" animBg="1"/>
      <p:bldP spid="210974" grpId="0" animBg="1"/>
      <p:bldP spid="210975" grpId="0"/>
      <p:bldP spid="210976" grpId="0" animBg="1"/>
      <p:bldP spid="210977" grpId="0"/>
      <p:bldP spid="210978" grpId="0" animBg="1"/>
      <p:bldP spid="210979" grpId="0"/>
      <p:bldP spid="210980" grpId="0"/>
      <p:bldP spid="210984" grpId="0" animBg="1"/>
      <p:bldP spid="210985" grpId="0" animBg="1"/>
      <p:bldP spid="210987" grpId="0" animBg="1"/>
      <p:bldP spid="210989" grpId="0" animBg="1"/>
      <p:bldP spid="21099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MIOCITOS1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16113"/>
            <a:ext cx="4176712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5" descr="MIOCITOS2 H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68500"/>
            <a:ext cx="4086225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85" name="Text Box 9"/>
          <p:cNvSpPr txBox="1">
            <a:spLocks noChangeArrowheads="1"/>
          </p:cNvSpPr>
          <p:nvPr/>
        </p:nvSpPr>
        <p:spPr bwMode="auto">
          <a:xfrm>
            <a:off x="539750" y="1412875"/>
            <a:ext cx="1596912" cy="461665"/>
          </a:xfrm>
          <a:prstGeom prst="rect">
            <a:avLst/>
          </a:prstGeom>
          <a:solidFill>
            <a:srgbClr val="FFCDD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Simpático</a:t>
            </a:r>
          </a:p>
        </p:txBody>
      </p:sp>
      <p:sp>
        <p:nvSpPr>
          <p:cNvPr id="126986" name="Text Box 10"/>
          <p:cNvSpPr txBox="1">
            <a:spLocks noChangeArrowheads="1"/>
          </p:cNvSpPr>
          <p:nvPr/>
        </p:nvSpPr>
        <p:spPr bwMode="auto">
          <a:xfrm>
            <a:off x="6516688" y="1484313"/>
            <a:ext cx="2154757" cy="461665"/>
          </a:xfrm>
          <a:prstGeom prst="rect">
            <a:avLst/>
          </a:prstGeom>
          <a:solidFill>
            <a:srgbClr val="BBDAF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</a:t>
            </a:r>
          </a:p>
        </p:txBody>
      </p:sp>
      <p:sp>
        <p:nvSpPr>
          <p:cNvPr id="33798" name="Rectangle 12"/>
          <p:cNvSpPr>
            <a:spLocks noChangeArrowheads="1"/>
          </p:cNvSpPr>
          <p:nvPr/>
        </p:nvSpPr>
        <p:spPr bwMode="auto">
          <a:xfrm>
            <a:off x="468313" y="3068638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33799" name="Rectangle 13"/>
          <p:cNvSpPr>
            <a:spLocks noChangeArrowheads="1"/>
          </p:cNvSpPr>
          <p:nvPr/>
        </p:nvSpPr>
        <p:spPr bwMode="auto">
          <a:xfrm>
            <a:off x="1979613" y="3500438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33800" name="Rectangle 14"/>
          <p:cNvSpPr>
            <a:spLocks noChangeArrowheads="1"/>
          </p:cNvSpPr>
          <p:nvPr/>
        </p:nvSpPr>
        <p:spPr bwMode="auto">
          <a:xfrm>
            <a:off x="6588125" y="4005263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33801" name="Rectangle 15"/>
          <p:cNvSpPr>
            <a:spLocks noChangeArrowheads="1"/>
          </p:cNvSpPr>
          <p:nvPr/>
        </p:nvSpPr>
        <p:spPr bwMode="auto">
          <a:xfrm>
            <a:off x="7596188" y="429260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6992" name="Text Box 16"/>
          <p:cNvSpPr txBox="1">
            <a:spLocks noChangeArrowheads="1"/>
          </p:cNvSpPr>
          <p:nvPr/>
        </p:nvSpPr>
        <p:spPr bwMode="auto">
          <a:xfrm>
            <a:off x="215106" y="3267816"/>
            <a:ext cx="223361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_tradnl" sz="20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FC intrínseca      </a:t>
            </a:r>
          </a:p>
          <a:p>
            <a:pPr>
              <a:defRPr/>
            </a:pPr>
            <a:r>
              <a:rPr lang="es-ES_tradnl" sz="20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Marcapasos  </a:t>
            </a:r>
          </a:p>
        </p:txBody>
      </p:sp>
      <p:sp>
        <p:nvSpPr>
          <p:cNvPr id="126993" name="Text Box 17"/>
          <p:cNvSpPr txBox="1">
            <a:spLocks noChangeArrowheads="1"/>
          </p:cNvSpPr>
          <p:nvPr/>
        </p:nvSpPr>
        <p:spPr bwMode="auto">
          <a:xfrm>
            <a:off x="2916238" y="2846388"/>
            <a:ext cx="563562" cy="366712"/>
          </a:xfrm>
          <a:prstGeom prst="rect">
            <a:avLst/>
          </a:prstGeom>
          <a:solidFill>
            <a:srgbClr val="FEBE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126994" name="Text Box 18"/>
          <p:cNvSpPr txBox="1">
            <a:spLocks noChangeArrowheads="1"/>
          </p:cNvSpPr>
          <p:nvPr/>
        </p:nvSpPr>
        <p:spPr bwMode="auto">
          <a:xfrm>
            <a:off x="1908175" y="4365625"/>
            <a:ext cx="1797050" cy="1044575"/>
          </a:xfrm>
          <a:prstGeom prst="rect">
            <a:avLst/>
          </a:prstGeom>
          <a:solidFill>
            <a:srgbClr val="FFD1E8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  <a:r>
              <a:rPr lang="es-ES_tradnl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simpático</a:t>
            </a:r>
          </a:p>
          <a:p>
            <a:pPr>
              <a:defRPr/>
            </a:pP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drenérgico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Aumenta FC</a:t>
            </a:r>
          </a:p>
        </p:txBody>
      </p:sp>
      <p:sp>
        <p:nvSpPr>
          <p:cNvPr id="126995" name="Text Box 19"/>
          <p:cNvSpPr txBox="1">
            <a:spLocks noChangeArrowheads="1"/>
          </p:cNvSpPr>
          <p:nvPr/>
        </p:nvSpPr>
        <p:spPr bwMode="auto">
          <a:xfrm>
            <a:off x="2532063" y="1508125"/>
            <a:ext cx="158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Discos intercalares</a:t>
            </a:r>
          </a:p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Uniones gap</a:t>
            </a:r>
          </a:p>
        </p:txBody>
      </p:sp>
      <p:sp>
        <p:nvSpPr>
          <p:cNvPr id="33806" name="Line 20"/>
          <p:cNvSpPr>
            <a:spLocks noChangeShapeType="1"/>
          </p:cNvSpPr>
          <p:nvPr/>
        </p:nvSpPr>
        <p:spPr bwMode="auto">
          <a:xfrm>
            <a:off x="3492500" y="198913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6997" name="Text Box 21"/>
          <p:cNvSpPr txBox="1">
            <a:spLocks noChangeArrowheads="1"/>
          </p:cNvSpPr>
          <p:nvPr/>
        </p:nvSpPr>
        <p:spPr bwMode="auto">
          <a:xfrm>
            <a:off x="3759200" y="692150"/>
            <a:ext cx="2397125" cy="730250"/>
          </a:xfrm>
          <a:prstGeom prst="rect">
            <a:avLst/>
          </a:prstGeom>
          <a:solidFill>
            <a:srgbClr val="CEF39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2. Modificación FC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   por SNA</a:t>
            </a:r>
          </a:p>
        </p:txBody>
      </p:sp>
      <p:sp>
        <p:nvSpPr>
          <p:cNvPr id="126998" name="Text Box 22"/>
          <p:cNvSpPr txBox="1">
            <a:spLocks noChangeArrowheads="1"/>
          </p:cNvSpPr>
          <p:nvPr/>
        </p:nvSpPr>
        <p:spPr bwMode="auto">
          <a:xfrm>
            <a:off x="5534025" y="4581525"/>
            <a:ext cx="2174875" cy="801688"/>
          </a:xfrm>
          <a:prstGeom prst="rect">
            <a:avLst/>
          </a:prstGeom>
          <a:solidFill>
            <a:srgbClr val="CDDE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  <a:r>
              <a:rPr lang="es-ES_tradnl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  <a:p>
            <a:pPr>
              <a:defRPr/>
            </a:pP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</a:t>
            </a:r>
          </a:p>
          <a:p>
            <a:pPr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Disminuye FC</a:t>
            </a:r>
          </a:p>
        </p:txBody>
      </p:sp>
      <p:sp>
        <p:nvSpPr>
          <p:cNvPr id="126999" name="Text Box 23"/>
          <p:cNvSpPr txBox="1">
            <a:spLocks noChangeArrowheads="1"/>
          </p:cNvSpPr>
          <p:nvPr/>
        </p:nvSpPr>
        <p:spPr bwMode="auto">
          <a:xfrm>
            <a:off x="4859338" y="3349625"/>
            <a:ext cx="639762" cy="366713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</a:t>
            </a:r>
            <a:r>
              <a:rPr lang="es-ES_tradnl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M2</a:t>
            </a:r>
          </a:p>
        </p:txBody>
      </p:sp>
      <p:sp>
        <p:nvSpPr>
          <p:cNvPr id="127000" name="Text Box 24"/>
          <p:cNvSpPr txBox="1">
            <a:spLocks noChangeArrowheads="1"/>
          </p:cNvSpPr>
          <p:nvPr/>
        </p:nvSpPr>
        <p:spPr bwMode="auto">
          <a:xfrm>
            <a:off x="3303588" y="3573463"/>
            <a:ext cx="55335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DD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27001" name="Text Box 25"/>
          <p:cNvSpPr txBox="1">
            <a:spLocks noChangeArrowheads="1"/>
          </p:cNvSpPr>
          <p:nvPr/>
        </p:nvSpPr>
        <p:spPr bwMode="auto">
          <a:xfrm>
            <a:off x="5076825" y="4005263"/>
            <a:ext cx="6783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DA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7006" name="Text Box 30"/>
          <p:cNvSpPr txBox="1">
            <a:spLocks noChangeArrowheads="1"/>
          </p:cNvSpPr>
          <p:nvPr/>
        </p:nvSpPr>
        <p:spPr bwMode="auto">
          <a:xfrm>
            <a:off x="7164388" y="5445125"/>
            <a:ext cx="1844675" cy="10350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400000" algn="ctr" rotWithShape="0">
              <a:schemeClr val="bg2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</a:t>
            </a:r>
            <a:r>
              <a:rPr lang="es-ES" sz="2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Reposo 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domina tono</a:t>
            </a:r>
            <a:r>
              <a:rPr lang="es-ES" sz="2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20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127007" name="Text Box 31"/>
          <p:cNvSpPr txBox="1">
            <a:spLocks noChangeArrowheads="1"/>
          </p:cNvSpPr>
          <p:nvPr/>
        </p:nvSpPr>
        <p:spPr bwMode="auto">
          <a:xfrm>
            <a:off x="684213" y="5489575"/>
            <a:ext cx="1698625" cy="10350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schemeClr val="bg2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Estrés </a:t>
            </a:r>
          </a:p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domina tono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127010" name="Text Box 34"/>
          <p:cNvSpPr txBox="1">
            <a:spLocks noChangeArrowheads="1"/>
          </p:cNvSpPr>
          <p:nvPr/>
        </p:nvSpPr>
        <p:spPr bwMode="auto">
          <a:xfrm>
            <a:off x="2231119" y="405039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817" name="Text Box 36"/>
          <p:cNvSpPr txBox="1">
            <a:spLocks noChangeArrowheads="1"/>
          </p:cNvSpPr>
          <p:nvPr/>
        </p:nvSpPr>
        <p:spPr bwMode="auto">
          <a:xfrm>
            <a:off x="866775" y="477838"/>
            <a:ext cx="13620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 b="1"/>
              <a:t>Corazón</a:t>
            </a:r>
            <a:endParaRPr lang="es-ES_tradnl" altLang="es-VE" sz="1800" b="1">
              <a:solidFill>
                <a:schemeClr val="accent2"/>
              </a:solidFill>
            </a:endParaRPr>
          </a:p>
        </p:txBody>
      </p:sp>
      <p:sp>
        <p:nvSpPr>
          <p:cNvPr id="127013" name="Text Box 37"/>
          <p:cNvSpPr txBox="1">
            <a:spLocks noChangeArrowheads="1"/>
          </p:cNvSpPr>
          <p:nvPr/>
        </p:nvSpPr>
        <p:spPr bwMode="auto">
          <a:xfrm>
            <a:off x="290513" y="406400"/>
            <a:ext cx="6556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3. </a:t>
            </a:r>
          </a:p>
        </p:txBody>
      </p:sp>
      <p:sp>
        <p:nvSpPr>
          <p:cNvPr id="33819" name="Text Box 38"/>
          <p:cNvSpPr txBox="1">
            <a:spLocks noChangeArrowheads="1"/>
          </p:cNvSpPr>
          <p:nvPr/>
        </p:nvSpPr>
        <p:spPr bwMode="auto">
          <a:xfrm>
            <a:off x="4572000" y="1900238"/>
            <a:ext cx="504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b="1"/>
              <a:t>CA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609701" y="647119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270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270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270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5" grpId="0" animBg="1"/>
      <p:bldP spid="126986" grpId="0" animBg="1"/>
      <p:bldP spid="126992" grpId="0" animBg="1"/>
      <p:bldP spid="126993" grpId="0" animBg="1"/>
      <p:bldP spid="126994" grpId="0" animBg="1"/>
      <p:bldP spid="126995" grpId="0"/>
      <p:bldP spid="126997" grpId="0" animBg="1"/>
      <p:bldP spid="126998" grpId="0" animBg="1"/>
      <p:bldP spid="126999" grpId="0" animBg="1"/>
      <p:bldP spid="127000" grpId="0"/>
      <p:bldP spid="127001" grpId="0"/>
      <p:bldP spid="127006" grpId="0" animBg="1"/>
      <p:bldP spid="12700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354px-Pacemaker_potential_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" t="16478" r="3235" b="13893"/>
          <a:stretch>
            <a:fillRect/>
          </a:stretch>
        </p:blipFill>
        <p:spPr bwMode="auto">
          <a:xfrm>
            <a:off x="3086100" y="1628775"/>
            <a:ext cx="5256213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3563938" y="908050"/>
            <a:ext cx="4992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Potencial de Acción de Marcapaso</a:t>
            </a:r>
          </a:p>
        </p:txBody>
      </p:sp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5219700" y="4292600"/>
            <a:ext cx="949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Tiempo</a:t>
            </a:r>
          </a:p>
        </p:txBody>
      </p:sp>
      <p:sp>
        <p:nvSpPr>
          <p:cNvPr id="34821" name="Line 9"/>
          <p:cNvSpPr>
            <a:spLocks noChangeShapeType="1"/>
          </p:cNvSpPr>
          <p:nvPr/>
        </p:nvSpPr>
        <p:spPr bwMode="auto">
          <a:xfrm>
            <a:off x="6156325" y="4365625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02" name="Text Box 10"/>
          <p:cNvSpPr txBox="1">
            <a:spLocks noChangeArrowheads="1"/>
          </p:cNvSpPr>
          <p:nvPr/>
        </p:nvSpPr>
        <p:spPr bwMode="auto">
          <a:xfrm>
            <a:off x="2941638" y="1341438"/>
            <a:ext cx="438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mV</a:t>
            </a:r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 rot="16200000">
            <a:off x="1773238" y="2847975"/>
            <a:ext cx="2343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Potencial de membrana</a:t>
            </a:r>
          </a:p>
        </p:txBody>
      </p:sp>
      <p:sp>
        <p:nvSpPr>
          <p:cNvPr id="34824" name="Line 12"/>
          <p:cNvSpPr>
            <a:spLocks noChangeShapeType="1"/>
          </p:cNvSpPr>
          <p:nvPr/>
        </p:nvSpPr>
        <p:spPr bwMode="auto">
          <a:xfrm>
            <a:off x="3733800" y="39338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4825" name="Line 13"/>
          <p:cNvSpPr>
            <a:spLocks noChangeShapeType="1"/>
          </p:cNvSpPr>
          <p:nvPr/>
        </p:nvSpPr>
        <p:spPr bwMode="auto">
          <a:xfrm>
            <a:off x="4741863" y="3213100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3563938" y="4316413"/>
            <a:ext cx="1365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Prepotencial</a:t>
            </a:r>
          </a:p>
        </p:txBody>
      </p:sp>
      <p:sp>
        <p:nvSpPr>
          <p:cNvPr id="34827" name="Line 15"/>
          <p:cNvSpPr>
            <a:spLocks noChangeShapeType="1"/>
          </p:cNvSpPr>
          <p:nvPr/>
        </p:nvSpPr>
        <p:spPr bwMode="auto">
          <a:xfrm>
            <a:off x="3302000" y="3284538"/>
            <a:ext cx="4968875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08" name="Text Box 16"/>
          <p:cNvSpPr txBox="1">
            <a:spLocks noChangeArrowheads="1"/>
          </p:cNvSpPr>
          <p:nvPr/>
        </p:nvSpPr>
        <p:spPr bwMode="auto">
          <a:xfrm>
            <a:off x="7668344" y="2483604"/>
            <a:ext cx="9717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Umbral</a:t>
            </a:r>
          </a:p>
        </p:txBody>
      </p:sp>
      <p:sp>
        <p:nvSpPr>
          <p:cNvPr id="187409" name="Text Box 17"/>
          <p:cNvSpPr txBox="1">
            <a:spLocks noChangeArrowheads="1"/>
          </p:cNvSpPr>
          <p:nvPr/>
        </p:nvSpPr>
        <p:spPr bwMode="auto">
          <a:xfrm>
            <a:off x="2771775" y="4797425"/>
            <a:ext cx="29622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RM2 PG </a:t>
            </a:r>
            <a:r>
              <a:rPr lang="es-E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bg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abre canales K</a:t>
            </a:r>
            <a:r>
              <a:rPr lang="en-US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l">
              <a:defRPr/>
            </a:pP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Hiperpolarización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frecuencia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</a:t>
            </a:r>
          </a:p>
          <a:p>
            <a:pPr algn="l">
              <a:defRPr/>
            </a:pPr>
            <a:r>
              <a:rPr lang="en-US" sz="18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</a:t>
            </a:r>
            <a:r>
              <a:rPr lang="en-US" sz="1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FC</a:t>
            </a:r>
          </a:p>
        </p:txBody>
      </p:sp>
      <p:sp>
        <p:nvSpPr>
          <p:cNvPr id="187410" name="Line 18"/>
          <p:cNvSpPr>
            <a:spLocks noChangeShapeType="1"/>
          </p:cNvSpPr>
          <p:nvPr/>
        </p:nvSpPr>
        <p:spPr bwMode="auto">
          <a:xfrm flipV="1">
            <a:off x="5940425" y="3284538"/>
            <a:ext cx="1439863" cy="647700"/>
          </a:xfrm>
          <a:prstGeom prst="line">
            <a:avLst/>
          </a:prstGeom>
          <a:noFill/>
          <a:ln w="5715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11" name="Line 19"/>
          <p:cNvSpPr>
            <a:spLocks noChangeShapeType="1"/>
          </p:cNvSpPr>
          <p:nvPr/>
        </p:nvSpPr>
        <p:spPr bwMode="auto">
          <a:xfrm flipV="1">
            <a:off x="5940425" y="3213100"/>
            <a:ext cx="431800" cy="647700"/>
          </a:xfrm>
          <a:prstGeom prst="line">
            <a:avLst/>
          </a:prstGeom>
          <a:noFill/>
          <a:ln w="5715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12" name="Text Box 20"/>
          <p:cNvSpPr txBox="1">
            <a:spLocks noChangeArrowheads="1"/>
          </p:cNvSpPr>
          <p:nvPr/>
        </p:nvSpPr>
        <p:spPr bwMode="auto">
          <a:xfrm>
            <a:off x="5940425" y="4721225"/>
            <a:ext cx="2871788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PGs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PKA, </a:t>
            </a:r>
          </a:p>
          <a:p>
            <a:pPr algn="l">
              <a:defRPr/>
            </a:pP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Fosforilación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canales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n-US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l">
              <a:defRPr/>
            </a:pP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Despolarización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Aumento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frecuencia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</a:t>
            </a:r>
          </a:p>
          <a:p>
            <a:pPr algn="l">
              <a:defRPr/>
            </a:pPr>
            <a:r>
              <a:rPr lang="en-US" sz="18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Aumento</a:t>
            </a:r>
            <a:r>
              <a:rPr lang="en-US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FC</a:t>
            </a:r>
          </a:p>
        </p:txBody>
      </p:sp>
      <p:sp>
        <p:nvSpPr>
          <p:cNvPr id="187415" name="Text Box 23"/>
          <p:cNvSpPr txBox="1">
            <a:spLocks noChangeArrowheads="1"/>
          </p:cNvSpPr>
          <p:nvPr/>
        </p:nvSpPr>
        <p:spPr bwMode="auto">
          <a:xfrm>
            <a:off x="3902075" y="3429000"/>
            <a:ext cx="325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187416" name="Text Box 24"/>
          <p:cNvSpPr txBox="1">
            <a:spLocks noChangeArrowheads="1"/>
          </p:cNvSpPr>
          <p:nvPr/>
        </p:nvSpPr>
        <p:spPr bwMode="auto">
          <a:xfrm>
            <a:off x="5418138" y="2276475"/>
            <a:ext cx="292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187417" name="Text Box 25"/>
          <p:cNvSpPr txBox="1">
            <a:spLocks noChangeArrowheads="1"/>
          </p:cNvSpPr>
          <p:nvPr/>
        </p:nvSpPr>
        <p:spPr bwMode="auto">
          <a:xfrm>
            <a:off x="4572000" y="2349500"/>
            <a:ext cx="292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</a:p>
        </p:txBody>
      </p:sp>
      <p:sp>
        <p:nvSpPr>
          <p:cNvPr id="34836" name="Line 31"/>
          <p:cNvSpPr>
            <a:spLocks noChangeShapeType="1"/>
          </p:cNvSpPr>
          <p:nvPr/>
        </p:nvSpPr>
        <p:spPr bwMode="auto">
          <a:xfrm flipH="1">
            <a:off x="7956550" y="2781300"/>
            <a:ext cx="14287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18" name="Text Box 26"/>
          <p:cNvSpPr txBox="1">
            <a:spLocks noChangeArrowheads="1"/>
          </p:cNvSpPr>
          <p:nvPr/>
        </p:nvSpPr>
        <p:spPr bwMode="auto">
          <a:xfrm>
            <a:off x="144463" y="1628775"/>
            <a:ext cx="2627312" cy="2769989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4: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Despolarización lenta</a:t>
            </a:r>
          </a:p>
          <a:p>
            <a:pPr algn="l">
              <a:defRPr/>
            </a:pPr>
            <a:r>
              <a:rPr lang="es-ES_tradnl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gK</a:t>
            </a:r>
            <a:r>
              <a:rPr lang="es-ES_tradnl" sz="2400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gNa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Ca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l"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0: Disparo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lenta entrada Ca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l"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3: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Repolarización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inactivación rápida 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canales Ca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gNa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gK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87419" name="Line 27"/>
          <p:cNvSpPr>
            <a:spLocks noChangeShapeType="1"/>
          </p:cNvSpPr>
          <p:nvPr/>
        </p:nvSpPr>
        <p:spPr bwMode="auto">
          <a:xfrm>
            <a:off x="755650" y="1989138"/>
            <a:ext cx="0" cy="360362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20" name="Line 28"/>
          <p:cNvSpPr>
            <a:spLocks noChangeShapeType="1"/>
          </p:cNvSpPr>
          <p:nvPr/>
        </p:nvSpPr>
        <p:spPr bwMode="auto">
          <a:xfrm flipV="1">
            <a:off x="1307091" y="41132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21" name="Line 29"/>
          <p:cNvSpPr>
            <a:spLocks noChangeShapeType="1"/>
          </p:cNvSpPr>
          <p:nvPr/>
        </p:nvSpPr>
        <p:spPr bwMode="auto">
          <a:xfrm>
            <a:off x="630464" y="41005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24" name="Line 32"/>
          <p:cNvSpPr>
            <a:spLocks noChangeShapeType="1"/>
          </p:cNvSpPr>
          <p:nvPr/>
        </p:nvSpPr>
        <p:spPr bwMode="auto">
          <a:xfrm flipV="1">
            <a:off x="1547664" y="2059385"/>
            <a:ext cx="0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7428" name="Text Box 36"/>
          <p:cNvSpPr txBox="1">
            <a:spLocks noChangeArrowheads="1"/>
          </p:cNvSpPr>
          <p:nvPr/>
        </p:nvSpPr>
        <p:spPr bwMode="auto">
          <a:xfrm>
            <a:off x="2339975" y="444500"/>
            <a:ext cx="506413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7429" name="Text Box 37"/>
          <p:cNvSpPr txBox="1">
            <a:spLocks noChangeArrowheads="1"/>
          </p:cNvSpPr>
          <p:nvPr/>
        </p:nvSpPr>
        <p:spPr bwMode="auto">
          <a:xfrm>
            <a:off x="2625725" y="444500"/>
            <a:ext cx="506413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7430" name="Text Box 38"/>
          <p:cNvSpPr txBox="1">
            <a:spLocks noChangeArrowheads="1"/>
          </p:cNvSpPr>
          <p:nvPr/>
        </p:nvSpPr>
        <p:spPr bwMode="auto">
          <a:xfrm>
            <a:off x="6281738" y="3284984"/>
            <a:ext cx="325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34846" name="Text Box 40"/>
          <p:cNvSpPr txBox="1">
            <a:spLocks noChangeArrowheads="1"/>
          </p:cNvSpPr>
          <p:nvPr/>
        </p:nvSpPr>
        <p:spPr bwMode="auto">
          <a:xfrm>
            <a:off x="1044575" y="476250"/>
            <a:ext cx="13620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 b="1"/>
              <a:t>Corazón</a:t>
            </a:r>
            <a:endParaRPr lang="es-ES_tradnl" altLang="es-VE" sz="1800" b="1">
              <a:solidFill>
                <a:schemeClr val="accent2"/>
              </a:solidFill>
            </a:endParaRPr>
          </a:p>
        </p:txBody>
      </p:sp>
      <p:sp>
        <p:nvSpPr>
          <p:cNvPr id="187433" name="Text Box 41"/>
          <p:cNvSpPr txBox="1">
            <a:spLocks noChangeArrowheads="1"/>
          </p:cNvSpPr>
          <p:nvPr/>
        </p:nvSpPr>
        <p:spPr bwMode="auto">
          <a:xfrm>
            <a:off x="468313" y="404813"/>
            <a:ext cx="6556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3. </a:t>
            </a:r>
          </a:p>
        </p:txBody>
      </p:sp>
      <p:sp>
        <p:nvSpPr>
          <p:cNvPr id="187434" name="Text Box 42"/>
          <p:cNvSpPr txBox="1">
            <a:spLocks noChangeArrowheads="1"/>
          </p:cNvSpPr>
          <p:nvPr/>
        </p:nvSpPr>
        <p:spPr bwMode="auto">
          <a:xfrm>
            <a:off x="2913063" y="444500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7435" name="Text Box 43"/>
          <p:cNvSpPr txBox="1">
            <a:spLocks noChangeArrowheads="1"/>
          </p:cNvSpPr>
          <p:nvPr/>
        </p:nvSpPr>
        <p:spPr bwMode="auto">
          <a:xfrm>
            <a:off x="246427" y="4987925"/>
            <a:ext cx="2190023" cy="954107"/>
          </a:xfrm>
          <a:prstGeom prst="rect">
            <a:avLst/>
          </a:prstGeom>
          <a:solidFill>
            <a:srgbClr val="99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¿Qué hace </a:t>
            </a:r>
          </a:p>
          <a:p>
            <a:pPr>
              <a:defRPr/>
            </a:pP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el SNA?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353182" y="653573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1874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1874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74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409" grpId="0"/>
      <p:bldP spid="187410" grpId="0" animBg="1"/>
      <p:bldP spid="187411" grpId="0" animBg="1"/>
      <p:bldP spid="187412" grpId="0"/>
      <p:bldP spid="187415" grpId="0"/>
      <p:bldP spid="187416" grpId="0"/>
      <p:bldP spid="187417" grpId="0"/>
      <p:bldP spid="187419" grpId="0" animBg="1"/>
      <p:bldP spid="187420" grpId="0" animBg="1"/>
      <p:bldP spid="187421" grpId="0" animBg="1"/>
      <p:bldP spid="187424" grpId="0" animBg="1"/>
      <p:bldP spid="187430" grpId="0"/>
      <p:bldP spid="18743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ECG_Principle_fas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76250"/>
            <a:ext cx="5584825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7235825" y="260350"/>
            <a:ext cx="145256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 b="1"/>
              <a:t>Inervación </a:t>
            </a:r>
          </a:p>
          <a:p>
            <a:pPr eaLnBrk="1" hangingPunct="1"/>
            <a:r>
              <a:rPr lang="es-ES_tradnl" altLang="es-VE" sz="1800" b="1"/>
              <a:t>Corazón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1908175" y="5661025"/>
            <a:ext cx="671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EKG</a:t>
            </a:r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5940425" y="3644900"/>
            <a:ext cx="298291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Conducción impulso nervioso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desde tejido marcapaso N. sinusal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a todo el corazón y contracción 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miocárdica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117600" y="625475"/>
            <a:ext cx="1417638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200"/>
              <a:t>Vasos 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827088" y="3543300"/>
            <a:ext cx="1790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Cabeza y pelvis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3060700" y="3563938"/>
            <a:ext cx="3455988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Constricción (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a1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9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9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 (</a:t>
            </a:r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 (</a:t>
            </a:r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 (</a:t>
            </a:r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Constricción (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a1</a:t>
            </a: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3132138" y="2852738"/>
            <a:ext cx="160655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5724525" y="3638550"/>
            <a:ext cx="2519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  (</a:t>
            </a:r>
            <a:r>
              <a:rPr lang="es-ES_tradnl" sz="18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 M3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5743575" y="2890838"/>
            <a:ext cx="2139950" cy="466725"/>
          </a:xfrm>
          <a:prstGeom prst="rect">
            <a:avLst/>
          </a:prstGeom>
          <a:solidFill>
            <a:srgbClr val="BBDAF7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11627" name="Text Box 11"/>
          <p:cNvSpPr txBox="1">
            <a:spLocks noChangeArrowheads="1"/>
          </p:cNvSpPr>
          <p:nvPr/>
        </p:nvSpPr>
        <p:spPr bwMode="auto">
          <a:xfrm>
            <a:off x="4284663" y="2133600"/>
            <a:ext cx="145573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111628" name="Text Box 12"/>
          <p:cNvSpPr txBox="1">
            <a:spLocks noChangeArrowheads="1"/>
          </p:cNvSpPr>
          <p:nvPr/>
        </p:nvSpPr>
        <p:spPr bwMode="auto">
          <a:xfrm>
            <a:off x="468313" y="620713"/>
            <a:ext cx="6556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</a:p>
        </p:txBody>
      </p:sp>
      <p:sp>
        <p:nvSpPr>
          <p:cNvPr id="36874" name="Line 14"/>
          <p:cNvSpPr>
            <a:spLocks noChangeShapeType="1"/>
          </p:cNvSpPr>
          <p:nvPr/>
        </p:nvSpPr>
        <p:spPr bwMode="auto">
          <a:xfrm>
            <a:off x="2987675" y="3573463"/>
            <a:ext cx="0" cy="22320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6875" name="Line 15"/>
          <p:cNvSpPr>
            <a:spLocks noChangeShapeType="1"/>
          </p:cNvSpPr>
          <p:nvPr/>
        </p:nvSpPr>
        <p:spPr bwMode="auto">
          <a:xfrm>
            <a:off x="3130550" y="4005263"/>
            <a:ext cx="5329238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6876" name="Line 16"/>
          <p:cNvSpPr>
            <a:spLocks noChangeShapeType="1"/>
          </p:cNvSpPr>
          <p:nvPr/>
        </p:nvSpPr>
        <p:spPr bwMode="auto">
          <a:xfrm>
            <a:off x="3132138" y="5157788"/>
            <a:ext cx="5329237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6877" name="Line 17"/>
          <p:cNvSpPr>
            <a:spLocks noChangeShapeType="1"/>
          </p:cNvSpPr>
          <p:nvPr/>
        </p:nvSpPr>
        <p:spPr bwMode="auto">
          <a:xfrm>
            <a:off x="3203575" y="5734050"/>
            <a:ext cx="5329238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1638" name="Text Box 22"/>
          <p:cNvSpPr txBox="1">
            <a:spLocks noChangeArrowheads="1"/>
          </p:cNvSpPr>
          <p:nvPr/>
        </p:nvSpPr>
        <p:spPr bwMode="auto">
          <a:xfrm>
            <a:off x="2700338" y="549275"/>
            <a:ext cx="1367606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1639" name="Text Box 23"/>
          <p:cNvSpPr txBox="1">
            <a:spLocks noChangeArrowheads="1"/>
          </p:cNvSpPr>
          <p:nvPr/>
        </p:nvSpPr>
        <p:spPr bwMode="auto">
          <a:xfrm>
            <a:off x="6448515" y="1125538"/>
            <a:ext cx="2082621" cy="707886"/>
          </a:xfrm>
          <a:prstGeom prst="rect">
            <a:avLst/>
          </a:prstGeom>
          <a:solidFill>
            <a:srgbClr val="FFC5D8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Predomina tono </a:t>
            </a:r>
          </a:p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simpático</a:t>
            </a:r>
          </a:p>
        </p:txBody>
      </p:sp>
      <p:sp>
        <p:nvSpPr>
          <p:cNvPr id="111641" name="Text Box 25"/>
          <p:cNvSpPr txBox="1">
            <a:spLocks noChangeArrowheads="1"/>
          </p:cNvSpPr>
          <p:nvPr/>
        </p:nvSpPr>
        <p:spPr bwMode="auto">
          <a:xfrm>
            <a:off x="949325" y="2781300"/>
            <a:ext cx="1682750" cy="581025"/>
          </a:xfrm>
          <a:prstGeom prst="rect">
            <a:avLst/>
          </a:prstGeom>
          <a:solidFill>
            <a:srgbClr val="CEF3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Inervación dual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Antagónica</a:t>
            </a:r>
          </a:p>
        </p:txBody>
      </p:sp>
      <p:sp>
        <p:nvSpPr>
          <p:cNvPr id="111642" name="Text Box 26"/>
          <p:cNvSpPr txBox="1">
            <a:spLocks noChangeArrowheads="1"/>
          </p:cNvSpPr>
          <p:nvPr/>
        </p:nvSpPr>
        <p:spPr bwMode="auto">
          <a:xfrm>
            <a:off x="6792913" y="5205413"/>
            <a:ext cx="311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111643" name="Text Box 27"/>
          <p:cNvSpPr txBox="1">
            <a:spLocks noChangeArrowheads="1"/>
          </p:cNvSpPr>
          <p:nvPr/>
        </p:nvSpPr>
        <p:spPr bwMode="auto">
          <a:xfrm>
            <a:off x="6804025" y="4005263"/>
            <a:ext cx="311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111644" name="Text Box 28"/>
          <p:cNvSpPr txBox="1">
            <a:spLocks noChangeArrowheads="1"/>
          </p:cNvSpPr>
          <p:nvPr/>
        </p:nvSpPr>
        <p:spPr bwMode="auto">
          <a:xfrm>
            <a:off x="6804025" y="4221163"/>
            <a:ext cx="311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111645" name="Text Box 29"/>
          <p:cNvSpPr txBox="1">
            <a:spLocks noChangeArrowheads="1"/>
          </p:cNvSpPr>
          <p:nvPr/>
        </p:nvSpPr>
        <p:spPr bwMode="auto">
          <a:xfrm>
            <a:off x="6804025" y="4652963"/>
            <a:ext cx="311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36885" name="Text Box 30"/>
          <p:cNvSpPr txBox="1">
            <a:spLocks noChangeArrowheads="1"/>
          </p:cNvSpPr>
          <p:nvPr/>
        </p:nvSpPr>
        <p:spPr bwMode="auto">
          <a:xfrm>
            <a:off x="6372225" y="333375"/>
            <a:ext cx="22605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órganos y tejidos</a:t>
            </a:r>
          </a:p>
        </p:txBody>
      </p:sp>
      <p:grpSp>
        <p:nvGrpSpPr>
          <p:cNvPr id="36886" name="Group 38"/>
          <p:cNvGrpSpPr>
            <a:grpSpLocks/>
          </p:cNvGrpSpPr>
          <p:nvPr/>
        </p:nvGrpSpPr>
        <p:grpSpPr bwMode="auto">
          <a:xfrm>
            <a:off x="971550" y="1341438"/>
            <a:ext cx="2070100" cy="1079500"/>
            <a:chOff x="385" y="845"/>
            <a:chExt cx="1304" cy="680"/>
          </a:xfrm>
        </p:grpSpPr>
        <p:pic>
          <p:nvPicPr>
            <p:cNvPr id="36890" name="Picture 33" descr="blood vesse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13" b="24326"/>
            <a:stretch>
              <a:fillRect/>
            </a:stretch>
          </p:blipFill>
          <p:spPr bwMode="auto">
            <a:xfrm>
              <a:off x="385" y="845"/>
              <a:ext cx="1304" cy="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91" name="Rectangle 34"/>
            <p:cNvSpPr>
              <a:spLocks noChangeArrowheads="1"/>
            </p:cNvSpPr>
            <p:nvPr/>
          </p:nvSpPr>
          <p:spPr bwMode="auto">
            <a:xfrm>
              <a:off x="703" y="981"/>
              <a:ext cx="272" cy="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36892" name="Oval 36"/>
            <p:cNvSpPr>
              <a:spLocks noChangeArrowheads="1"/>
            </p:cNvSpPr>
            <p:nvPr/>
          </p:nvSpPr>
          <p:spPr bwMode="auto">
            <a:xfrm>
              <a:off x="930" y="935"/>
              <a:ext cx="272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36893" name="Oval 37"/>
            <p:cNvSpPr>
              <a:spLocks noChangeArrowheads="1"/>
            </p:cNvSpPr>
            <p:nvPr/>
          </p:nvSpPr>
          <p:spPr bwMode="auto">
            <a:xfrm>
              <a:off x="1429" y="890"/>
              <a:ext cx="226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</p:grpSp>
      <p:sp>
        <p:nvSpPr>
          <p:cNvPr id="111655" name="Text Box 39"/>
          <p:cNvSpPr txBox="1">
            <a:spLocks noChangeArrowheads="1"/>
          </p:cNvSpPr>
          <p:nvPr/>
        </p:nvSpPr>
        <p:spPr bwMode="auto">
          <a:xfrm>
            <a:off x="900113" y="4221163"/>
            <a:ext cx="2217737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Art. Coronarias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Art. Pulmonares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Art. M. esquelético</a:t>
            </a:r>
          </a:p>
          <a:p>
            <a:pPr algn="l">
              <a:defRPr/>
            </a:pPr>
            <a:endParaRPr lang="es-ES_tradnl" sz="1200" b="1"/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Todos los </a:t>
            </a:r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otros vasos</a:t>
            </a:r>
            <a:endParaRPr lang="es-ES_tradnl" sz="1800" b="1"/>
          </a:p>
        </p:txBody>
      </p:sp>
      <p:sp>
        <p:nvSpPr>
          <p:cNvPr id="111656" name="Rectangle 40"/>
          <p:cNvSpPr>
            <a:spLocks noChangeArrowheads="1"/>
          </p:cNvSpPr>
          <p:nvPr/>
        </p:nvSpPr>
        <p:spPr bwMode="auto">
          <a:xfrm>
            <a:off x="3132138" y="3644900"/>
            <a:ext cx="23764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1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1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16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1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11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1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/>
      <p:bldP spid="111620" grpId="0"/>
      <p:bldP spid="111621" grpId="0" animBg="1"/>
      <p:bldP spid="111622" grpId="0"/>
      <p:bldP spid="111623" grpId="0" animBg="1"/>
      <p:bldP spid="111627" grpId="0" animBg="1"/>
      <p:bldP spid="111639" grpId="0" animBg="1"/>
      <p:bldP spid="111641" grpId="0" animBg="1"/>
      <p:bldP spid="111655" grpId="0"/>
      <p:bldP spid="11165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VASOS 4 H"/>
          <p:cNvPicPr>
            <a:picLocks noChangeAspect="1" noChangeArrowheads="1"/>
          </p:cNvPicPr>
          <p:nvPr/>
        </p:nvPicPr>
        <p:blipFill>
          <a:blip r:embed="rId2">
            <a:lum bright="-30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90"/>
          <a:stretch>
            <a:fillRect/>
          </a:stretch>
        </p:blipFill>
        <p:spPr bwMode="auto">
          <a:xfrm>
            <a:off x="2904604" y="487363"/>
            <a:ext cx="2603500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1051918" y="660401"/>
            <a:ext cx="1295400" cy="6080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200"/>
              <a:t>Vasos</a:t>
            </a: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467544" y="660401"/>
            <a:ext cx="66075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</a:p>
        </p:txBody>
      </p:sp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5726431" y="2198320"/>
            <a:ext cx="310842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Char char="•"/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Vasoconstricción</a:t>
            </a: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a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 algn="l">
              <a:defRPr/>
            </a:pPr>
            <a:endParaRPr lang="es-ES_tradnl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 E 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Coronarias, pulmonares, vasos</a:t>
            </a: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músculo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esquelético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algunos vasos, dilatación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simpática colinérgica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piel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  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genitales. </a:t>
            </a: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Los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axones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colinérgicos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liberan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defRPr/>
            </a:pPr>
            <a:r>
              <a:rPr lang="es-ES_tradnl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causa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generación de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defRPr/>
            </a:pPr>
            <a:r>
              <a:rPr lang="es-ES_tradnl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óxido nítrico </a:t>
            </a:r>
            <a:r>
              <a:rPr lang="es-ES_tradnl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(NO) en endotelio</a:t>
            </a:r>
          </a:p>
        </p:txBody>
      </p:sp>
      <p:sp>
        <p:nvSpPr>
          <p:cNvPr id="129033" name="Text Box 9"/>
          <p:cNvSpPr txBox="1">
            <a:spLocks noChangeArrowheads="1"/>
          </p:cNvSpPr>
          <p:nvPr/>
        </p:nvSpPr>
        <p:spPr bwMode="auto">
          <a:xfrm>
            <a:off x="5987659" y="902037"/>
            <a:ext cx="2585964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Inervación Tónica </a:t>
            </a:r>
          </a:p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Simpática mantiene </a:t>
            </a:r>
          </a:p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Presión arterial</a:t>
            </a:r>
          </a:p>
        </p:txBody>
      </p:sp>
      <p:sp>
        <p:nvSpPr>
          <p:cNvPr id="129034" name="Text Box 10"/>
          <p:cNvSpPr txBox="1">
            <a:spLocks noChangeArrowheads="1"/>
          </p:cNvSpPr>
          <p:nvPr/>
        </p:nvSpPr>
        <p:spPr bwMode="auto">
          <a:xfrm>
            <a:off x="529109" y="1557338"/>
            <a:ext cx="2170787" cy="2739211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_tradnl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Cabeza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cuello</a:t>
            </a:r>
          </a:p>
          <a:p>
            <a:pPr>
              <a:buFontTx/>
              <a:buAutoNum type="arabicPeriod"/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  <a:defRPr/>
            </a:pP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Miembro </a:t>
            </a:r>
            <a:r>
              <a:rPr lang="es-ES_tradnl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Sup</a:t>
            </a: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</a:p>
          <a:p>
            <a:pPr>
              <a:buFontTx/>
              <a:buAutoNum type="arabicPeriod"/>
              <a:defRPr/>
            </a:pPr>
            <a:endParaRPr lang="es-ES_tradnl" sz="80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  <a:defRPr/>
            </a:pP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Vísceras torácicas</a:t>
            </a:r>
          </a:p>
          <a:p>
            <a:pPr>
              <a:buFontTx/>
              <a:buAutoNum type="arabicPeriod"/>
              <a:defRPr/>
            </a:pPr>
            <a:endParaRPr lang="es-ES_tradnl" sz="80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  <a:defRPr/>
            </a:pP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Vísceras </a:t>
            </a:r>
            <a:r>
              <a:rPr lang="es-ES_tradnl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abd</a:t>
            </a: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 </a:t>
            </a:r>
            <a:r>
              <a:rPr lang="es-ES_tradnl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Sup</a:t>
            </a: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</a:p>
          <a:p>
            <a:pPr>
              <a:buFontTx/>
              <a:buAutoNum type="arabicPeriod"/>
              <a:defRPr/>
            </a:pPr>
            <a:endParaRPr lang="es-ES_tradnl" sz="80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  <a:defRPr/>
            </a:pP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Pared</a:t>
            </a:r>
          </a:p>
          <a:p>
            <a:pPr>
              <a:buFontTx/>
              <a:buAutoNum type="arabicPeriod"/>
              <a:defRPr/>
            </a:pPr>
            <a:endParaRPr lang="es-ES_tradnl" sz="80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  <a:defRPr/>
            </a:pP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Vísceras </a:t>
            </a:r>
            <a:r>
              <a:rPr lang="es-ES_tradnl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abd</a:t>
            </a: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_tradnl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Inf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</a:p>
          <a:p>
            <a:pPr>
              <a:buFontTx/>
              <a:buAutoNum type="arabicPeriod"/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  <a:defRPr/>
            </a:pPr>
            <a:r>
              <a:rPr lang="es-ES_tradnl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Órganos pélvicos</a:t>
            </a:r>
          </a:p>
          <a:p>
            <a:pPr>
              <a:buFontTx/>
              <a:buAutoNum type="arabicPeriod"/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  <a:defRPr/>
            </a:pP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Miembro </a:t>
            </a:r>
            <a:r>
              <a:rPr lang="es-ES_tradnl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Inf</a:t>
            </a:r>
            <a:r>
              <a:rPr lang="es-ES_tradn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3696766" y="1612900"/>
            <a:ext cx="26352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129036" name="Text Box 12"/>
          <p:cNvSpPr txBox="1">
            <a:spLocks noChangeArrowheads="1"/>
          </p:cNvSpPr>
          <p:nvPr/>
        </p:nvSpPr>
        <p:spPr bwMode="auto">
          <a:xfrm>
            <a:off x="4344466" y="2836863"/>
            <a:ext cx="2921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129037" name="Text Box 13"/>
          <p:cNvSpPr txBox="1">
            <a:spLocks noChangeArrowheads="1"/>
          </p:cNvSpPr>
          <p:nvPr/>
        </p:nvSpPr>
        <p:spPr bwMode="auto">
          <a:xfrm>
            <a:off x="2972866" y="2692400"/>
            <a:ext cx="2921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4412729" y="3844925"/>
            <a:ext cx="2921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4341291" y="4492625"/>
            <a:ext cx="2921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4557191" y="4924425"/>
            <a:ext cx="2921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129041" name="Text Box 17"/>
          <p:cNvSpPr txBox="1">
            <a:spLocks noChangeArrowheads="1"/>
          </p:cNvSpPr>
          <p:nvPr/>
        </p:nvSpPr>
        <p:spPr bwMode="auto">
          <a:xfrm>
            <a:off x="4201591" y="5572125"/>
            <a:ext cx="2921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4201591" y="6148388"/>
            <a:ext cx="2921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129046" name="Text Box 22"/>
          <p:cNvSpPr txBox="1">
            <a:spLocks noChangeArrowheads="1"/>
          </p:cNvSpPr>
          <p:nvPr/>
        </p:nvSpPr>
        <p:spPr bwMode="auto">
          <a:xfrm>
            <a:off x="2904604" y="461736"/>
            <a:ext cx="828675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9049" name="Text Box 25"/>
          <p:cNvSpPr txBox="1">
            <a:spLocks noChangeArrowheads="1"/>
          </p:cNvSpPr>
          <p:nvPr/>
        </p:nvSpPr>
        <p:spPr bwMode="auto">
          <a:xfrm>
            <a:off x="518336" y="4510792"/>
            <a:ext cx="1806905" cy="1261884"/>
          </a:xfrm>
          <a:prstGeom prst="rect">
            <a:avLst/>
          </a:prstGeom>
          <a:solidFill>
            <a:srgbClr val="FEBEE3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Cabeza y pelvis 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inervación </a:t>
            </a:r>
            <a:r>
              <a:rPr lang="es-ES_tradnl" sz="16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dual</a:t>
            </a:r>
          </a:p>
          <a:p>
            <a:pPr>
              <a:defRPr/>
            </a:pPr>
            <a:endParaRPr lang="es-ES_tradnl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Resto cuerpo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sólo 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0"/>
                                        <p:tgtEl>
                                          <p:spTgt spid="129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2" grpId="0"/>
      <p:bldP spid="129033" grpId="0" animBg="1"/>
      <p:bldP spid="129034" grpId="0" animBg="1"/>
      <p:bldP spid="129035" grpId="0" animBg="1"/>
      <p:bldP spid="129036" grpId="0" animBg="1"/>
      <p:bldP spid="129037" grpId="0" animBg="1"/>
      <p:bldP spid="129038" grpId="0" animBg="1"/>
      <p:bldP spid="129039" grpId="0" animBg="1"/>
      <p:bldP spid="129040" grpId="0" animBg="1"/>
      <p:bldP spid="129041" grpId="0" animBg="1"/>
      <p:bldP spid="129042" grpId="0" animBg="1"/>
      <p:bldP spid="12904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VASOS 1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39951"/>
            <a:ext cx="4449763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1012825" y="574675"/>
            <a:ext cx="1182688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 b="1"/>
              <a:t>Vasos</a:t>
            </a: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466725" y="546100"/>
            <a:ext cx="6556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</a:p>
        </p:txBody>
      </p:sp>
      <p:sp>
        <p:nvSpPr>
          <p:cNvPr id="38917" name="Rectangle 7"/>
          <p:cNvSpPr>
            <a:spLocks noChangeArrowheads="1"/>
          </p:cNvSpPr>
          <p:nvPr/>
        </p:nvSpPr>
        <p:spPr bwMode="auto">
          <a:xfrm>
            <a:off x="1985963" y="414972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38918" name="Rectangle 8"/>
          <p:cNvSpPr>
            <a:spLocks noChangeArrowheads="1"/>
          </p:cNvSpPr>
          <p:nvPr/>
        </p:nvSpPr>
        <p:spPr bwMode="auto">
          <a:xfrm>
            <a:off x="2633663" y="4437063"/>
            <a:ext cx="7191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8009" name="Rectangle 9"/>
          <p:cNvSpPr>
            <a:spLocks noChangeArrowheads="1"/>
          </p:cNvSpPr>
          <p:nvPr/>
        </p:nvSpPr>
        <p:spPr bwMode="auto">
          <a:xfrm>
            <a:off x="5657850" y="4797425"/>
            <a:ext cx="576263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22" name="Line 12"/>
          <p:cNvSpPr>
            <a:spLocks noChangeShapeType="1"/>
          </p:cNvSpPr>
          <p:nvPr/>
        </p:nvSpPr>
        <p:spPr bwMode="auto">
          <a:xfrm>
            <a:off x="3419475" y="4652963"/>
            <a:ext cx="358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8016" name="Text Box 16"/>
          <p:cNvSpPr txBox="1">
            <a:spLocks noChangeArrowheads="1"/>
          </p:cNvSpPr>
          <p:nvPr/>
        </p:nvSpPr>
        <p:spPr bwMode="auto">
          <a:xfrm>
            <a:off x="6554415" y="549275"/>
            <a:ext cx="1978025" cy="850900"/>
          </a:xfrm>
          <a:prstGeom prst="rect">
            <a:avLst/>
          </a:prstGeom>
          <a:solidFill>
            <a:srgbClr val="FFCDDE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Estimulación</a:t>
            </a:r>
          </a:p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38925" name="Line 18"/>
          <p:cNvSpPr>
            <a:spLocks noChangeShapeType="1"/>
          </p:cNvSpPr>
          <p:nvPr/>
        </p:nvSpPr>
        <p:spPr bwMode="auto">
          <a:xfrm flipH="1" flipV="1">
            <a:off x="3635375" y="765175"/>
            <a:ext cx="215900" cy="287338"/>
          </a:xfrm>
          <a:prstGeom prst="line">
            <a:avLst/>
          </a:prstGeom>
          <a:noFill/>
          <a:ln w="28575">
            <a:solidFill>
              <a:srgbClr val="3399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8926" name="Line 20"/>
          <p:cNvSpPr>
            <a:spLocks noChangeShapeType="1"/>
          </p:cNvSpPr>
          <p:nvPr/>
        </p:nvSpPr>
        <p:spPr bwMode="auto">
          <a:xfrm flipH="1" flipV="1">
            <a:off x="5003798" y="4941886"/>
            <a:ext cx="504825" cy="667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8927" name="Line 21"/>
          <p:cNvSpPr>
            <a:spLocks noChangeShapeType="1"/>
          </p:cNvSpPr>
          <p:nvPr/>
        </p:nvSpPr>
        <p:spPr bwMode="auto">
          <a:xfrm flipH="1" flipV="1">
            <a:off x="5003797" y="4435847"/>
            <a:ext cx="504827" cy="117312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8023" name="Text Box 23"/>
          <p:cNvSpPr txBox="1">
            <a:spLocks noChangeArrowheads="1"/>
          </p:cNvSpPr>
          <p:nvPr/>
        </p:nvSpPr>
        <p:spPr bwMode="auto">
          <a:xfrm>
            <a:off x="1042988" y="1196975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8028" name="Text Box 28"/>
          <p:cNvSpPr txBox="1">
            <a:spLocks noChangeArrowheads="1"/>
          </p:cNvSpPr>
          <p:nvPr/>
        </p:nvSpPr>
        <p:spPr bwMode="auto">
          <a:xfrm>
            <a:off x="787400" y="4989513"/>
            <a:ext cx="2638425" cy="1109662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Aumento tono simpático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Aumento riesgo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Hipertensión arterial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Enf. cerebrovascular</a:t>
            </a:r>
          </a:p>
        </p:txBody>
      </p:sp>
      <p:sp>
        <p:nvSpPr>
          <p:cNvPr id="38931" name="Oval 29"/>
          <p:cNvSpPr>
            <a:spLocks noChangeArrowheads="1"/>
          </p:cNvSpPr>
          <p:nvPr/>
        </p:nvSpPr>
        <p:spPr bwMode="auto">
          <a:xfrm>
            <a:off x="1692275" y="3644900"/>
            <a:ext cx="1008063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38932" name="Oval 30"/>
          <p:cNvSpPr>
            <a:spLocks noChangeArrowheads="1"/>
          </p:cNvSpPr>
          <p:nvPr/>
        </p:nvSpPr>
        <p:spPr bwMode="auto">
          <a:xfrm>
            <a:off x="2555875" y="4077072"/>
            <a:ext cx="93662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8019" name="Text Box 19"/>
          <p:cNvSpPr txBox="1">
            <a:spLocks noChangeArrowheads="1"/>
          </p:cNvSpPr>
          <p:nvPr/>
        </p:nvSpPr>
        <p:spPr bwMode="auto">
          <a:xfrm>
            <a:off x="6109914" y="5379065"/>
            <a:ext cx="2617788" cy="485775"/>
          </a:xfrm>
          <a:prstGeom prst="rect">
            <a:avLst/>
          </a:prstGeom>
          <a:solidFill>
            <a:srgbClr val="F9A5B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Vasoconstricción</a:t>
            </a:r>
          </a:p>
        </p:txBody>
      </p:sp>
      <p:sp>
        <p:nvSpPr>
          <p:cNvPr id="38934" name="Oval 31"/>
          <p:cNvSpPr>
            <a:spLocks noChangeArrowheads="1"/>
          </p:cNvSpPr>
          <p:nvPr/>
        </p:nvSpPr>
        <p:spPr bwMode="auto">
          <a:xfrm>
            <a:off x="5580063" y="4508500"/>
            <a:ext cx="792162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4917770" y="5512200"/>
            <a:ext cx="81785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1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es-ES_tradnl" sz="1800" b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730584" y="3336763"/>
            <a:ext cx="1335622" cy="584775"/>
          </a:xfrm>
          <a:prstGeom prst="rect">
            <a:avLst/>
          </a:prstGeom>
          <a:solidFill>
            <a:srgbClr val="FFC1E0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VE" sz="1600" dirty="0" smtClean="0"/>
              <a:t>F. </a:t>
            </a:r>
            <a:r>
              <a:rPr lang="es-VE" sz="1600" dirty="0" err="1" smtClean="0"/>
              <a:t>Posgangl</a:t>
            </a:r>
            <a:r>
              <a:rPr lang="es-VE" sz="1600" dirty="0"/>
              <a:t>.</a:t>
            </a:r>
            <a:r>
              <a:rPr lang="es-VE" sz="1600" dirty="0" smtClean="0"/>
              <a:t> </a:t>
            </a:r>
          </a:p>
          <a:p>
            <a:r>
              <a:rPr lang="es-VE" sz="1600" dirty="0" smtClean="0"/>
              <a:t>simpática</a:t>
            </a:r>
            <a:endParaRPr lang="es-VE" sz="1600" dirty="0"/>
          </a:p>
        </p:txBody>
      </p:sp>
      <p:cxnSp>
        <p:nvCxnSpPr>
          <p:cNvPr id="4" name="3 Conector recto"/>
          <p:cNvCxnSpPr/>
          <p:nvPr/>
        </p:nvCxnSpPr>
        <p:spPr bwMode="auto">
          <a:xfrm flipH="1">
            <a:off x="4890432" y="3598373"/>
            <a:ext cx="898120" cy="3056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2359582" y="4391353"/>
            <a:ext cx="13292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C. músculo 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iso (efector)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8017" name="Text Box 17"/>
          <p:cNvSpPr txBox="1">
            <a:spLocks noChangeArrowheads="1"/>
          </p:cNvSpPr>
          <p:nvPr/>
        </p:nvSpPr>
        <p:spPr bwMode="auto">
          <a:xfrm>
            <a:off x="5339492" y="4603229"/>
            <a:ext cx="622300" cy="457200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128024" name="Text Box 24"/>
          <p:cNvSpPr txBox="1">
            <a:spLocks noChangeArrowheads="1"/>
          </p:cNvSpPr>
          <p:nvPr/>
        </p:nvSpPr>
        <p:spPr bwMode="auto">
          <a:xfrm>
            <a:off x="6305177" y="4127840"/>
            <a:ext cx="2227263" cy="10795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PGq - PLC</a:t>
            </a:r>
          </a:p>
          <a:p>
            <a:pPr algn="l"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Aumento IP3</a:t>
            </a:r>
          </a:p>
          <a:p>
            <a:pPr algn="l"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Aumento Ca</a:t>
            </a:r>
            <a:r>
              <a:rPr lang="en-US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i</a:t>
            </a:r>
          </a:p>
          <a:p>
            <a:pPr algn="l">
              <a:buFontTx/>
              <a:buChar char="•"/>
              <a:defRPr/>
            </a:pP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Contracción m. liso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28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128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28" grpId="0" animBg="1"/>
      <p:bldP spid="128019" grpId="0" animBg="1"/>
      <p:bldP spid="128014" grpId="0" animBg="1"/>
      <p:bldP spid="128017" grpId="0" animBg="1"/>
      <p:bldP spid="12802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8" descr="NT9 PH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96925"/>
            <a:ext cx="8532813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9"/>
          <p:cNvSpPr>
            <a:spLocks noChangeArrowheads="1"/>
          </p:cNvSpPr>
          <p:nvPr/>
        </p:nvSpPr>
        <p:spPr bwMode="auto">
          <a:xfrm>
            <a:off x="3492500" y="1844675"/>
            <a:ext cx="1439863" cy="2159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2928938" y="1700213"/>
            <a:ext cx="1643062" cy="366712"/>
          </a:xfrm>
          <a:prstGeom prst="rect">
            <a:avLst/>
          </a:prstGeom>
          <a:solidFill>
            <a:srgbClr val="FED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Fosfolipasa C</a:t>
            </a:r>
          </a:p>
        </p:txBody>
      </p:sp>
      <p:sp>
        <p:nvSpPr>
          <p:cNvPr id="211979" name="Text Box 11"/>
          <p:cNvSpPr txBox="1">
            <a:spLocks noChangeArrowheads="1"/>
          </p:cNvSpPr>
          <p:nvPr/>
        </p:nvSpPr>
        <p:spPr bwMode="auto">
          <a:xfrm>
            <a:off x="1908175" y="1557338"/>
            <a:ext cx="622300" cy="457200"/>
          </a:xfrm>
          <a:prstGeom prst="rect">
            <a:avLst/>
          </a:prstGeom>
          <a:solidFill>
            <a:srgbClr val="FFCDE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1619250" y="2252663"/>
            <a:ext cx="500063" cy="396875"/>
          </a:xfrm>
          <a:prstGeom prst="rect">
            <a:avLst/>
          </a:prstGeom>
          <a:solidFill>
            <a:srgbClr val="FED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40967" name="Rectangle 13"/>
          <p:cNvSpPr>
            <a:spLocks noChangeArrowheads="1"/>
          </p:cNvSpPr>
          <p:nvPr/>
        </p:nvSpPr>
        <p:spPr bwMode="auto">
          <a:xfrm>
            <a:off x="5076825" y="3429000"/>
            <a:ext cx="431800" cy="287338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0968" name="Text Box 14"/>
          <p:cNvSpPr txBox="1">
            <a:spLocks noChangeArrowheads="1"/>
          </p:cNvSpPr>
          <p:nvPr/>
        </p:nvSpPr>
        <p:spPr bwMode="auto">
          <a:xfrm>
            <a:off x="5003800" y="3429000"/>
            <a:ext cx="571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800" b="1"/>
              <a:t>IP3</a:t>
            </a:r>
          </a:p>
        </p:txBody>
      </p:sp>
      <p:sp>
        <p:nvSpPr>
          <p:cNvPr id="211983" name="Oval 15"/>
          <p:cNvSpPr>
            <a:spLocks noChangeArrowheads="1"/>
          </p:cNvSpPr>
          <p:nvPr/>
        </p:nvSpPr>
        <p:spPr bwMode="auto">
          <a:xfrm>
            <a:off x="4643438" y="3141663"/>
            <a:ext cx="1079500" cy="8636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1984" name="Oval 16"/>
          <p:cNvSpPr>
            <a:spLocks noChangeArrowheads="1"/>
          </p:cNvSpPr>
          <p:nvPr/>
        </p:nvSpPr>
        <p:spPr bwMode="auto">
          <a:xfrm>
            <a:off x="4356100" y="4149725"/>
            <a:ext cx="1727200" cy="10080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0971" name="Rectangle 17"/>
          <p:cNvSpPr>
            <a:spLocks noChangeArrowheads="1"/>
          </p:cNvSpPr>
          <p:nvPr/>
        </p:nvSpPr>
        <p:spPr bwMode="auto">
          <a:xfrm>
            <a:off x="1116013" y="4868863"/>
            <a:ext cx="2879725" cy="936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1986" name="Text Box 18"/>
          <p:cNvSpPr txBox="1">
            <a:spLocks noChangeArrowheads="1"/>
          </p:cNvSpPr>
          <p:nvPr/>
        </p:nvSpPr>
        <p:spPr bwMode="auto">
          <a:xfrm>
            <a:off x="611188" y="5157788"/>
            <a:ext cx="3775075" cy="1106487"/>
          </a:xfrm>
          <a:prstGeom prst="rect">
            <a:avLst/>
          </a:prstGeom>
          <a:solidFill>
            <a:srgbClr val="FDCBE8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Aumenta Ca</a:t>
            </a:r>
            <a:r>
              <a:rPr lang="en-US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16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intracelular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Aumenta contracción músculo liso</a:t>
            </a:r>
            <a:endParaRPr lang="es-ES_tradnl" sz="1800" baseline="30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Vasoconstricción</a:t>
            </a:r>
          </a:p>
        </p:txBody>
      </p:sp>
      <p:sp>
        <p:nvSpPr>
          <p:cNvPr id="40973" name="Rectangle 19"/>
          <p:cNvSpPr>
            <a:spLocks noChangeArrowheads="1"/>
          </p:cNvSpPr>
          <p:nvPr/>
        </p:nvSpPr>
        <p:spPr bwMode="auto">
          <a:xfrm>
            <a:off x="6948488" y="1484313"/>
            <a:ext cx="1800225" cy="792162"/>
          </a:xfrm>
          <a:prstGeom prst="rect">
            <a:avLst/>
          </a:prstGeom>
          <a:solidFill>
            <a:srgbClr val="DAD2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1988" name="Text Box 20"/>
          <p:cNvSpPr txBox="1">
            <a:spLocks noChangeArrowheads="1"/>
          </p:cNvSpPr>
          <p:nvPr/>
        </p:nvSpPr>
        <p:spPr bwMode="auto">
          <a:xfrm>
            <a:off x="6524625" y="476250"/>
            <a:ext cx="1958975" cy="850900"/>
          </a:xfrm>
          <a:prstGeom prst="rect">
            <a:avLst/>
          </a:prstGeom>
          <a:solidFill>
            <a:srgbClr val="F5ECB5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Vascular</a:t>
            </a:r>
          </a:p>
        </p:txBody>
      </p:sp>
      <p:sp>
        <p:nvSpPr>
          <p:cNvPr id="211989" name="Text Box 21"/>
          <p:cNvSpPr txBox="1">
            <a:spLocks noChangeArrowheads="1"/>
          </p:cNvSpPr>
          <p:nvPr/>
        </p:nvSpPr>
        <p:spPr bwMode="auto">
          <a:xfrm>
            <a:off x="2268538" y="1889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0976" name="Rectangle 22"/>
          <p:cNvSpPr>
            <a:spLocks noChangeArrowheads="1"/>
          </p:cNvSpPr>
          <p:nvPr/>
        </p:nvSpPr>
        <p:spPr bwMode="auto">
          <a:xfrm>
            <a:off x="7524750" y="3357563"/>
            <a:ext cx="935038" cy="360362"/>
          </a:xfrm>
          <a:prstGeom prst="rect">
            <a:avLst/>
          </a:prstGeom>
          <a:solidFill>
            <a:srgbClr val="DAD2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1991" name="Text Box 23"/>
          <p:cNvSpPr txBox="1">
            <a:spLocks noChangeArrowheads="1"/>
          </p:cNvSpPr>
          <p:nvPr/>
        </p:nvSpPr>
        <p:spPr bwMode="auto">
          <a:xfrm>
            <a:off x="2581275" y="1889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0978" name="Rectangle 24"/>
          <p:cNvSpPr>
            <a:spLocks noChangeArrowheads="1"/>
          </p:cNvSpPr>
          <p:nvPr/>
        </p:nvSpPr>
        <p:spPr bwMode="auto">
          <a:xfrm>
            <a:off x="5364163" y="4437063"/>
            <a:ext cx="431800" cy="144462"/>
          </a:xfrm>
          <a:prstGeom prst="rect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1993" name="Text Box 25"/>
          <p:cNvSpPr txBox="1">
            <a:spLocks noChangeArrowheads="1"/>
          </p:cNvSpPr>
          <p:nvPr/>
        </p:nvSpPr>
        <p:spPr bwMode="auto">
          <a:xfrm>
            <a:off x="5076825" y="4365625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n-US" sz="20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11994" name="Text Box 26"/>
          <p:cNvSpPr txBox="1">
            <a:spLocks noChangeArrowheads="1"/>
          </p:cNvSpPr>
          <p:nvPr/>
        </p:nvSpPr>
        <p:spPr bwMode="auto">
          <a:xfrm>
            <a:off x="6804025" y="5516563"/>
            <a:ext cx="1655763" cy="730250"/>
          </a:xfrm>
          <a:prstGeom prst="rect">
            <a:avLst/>
          </a:prstGeom>
          <a:solidFill>
            <a:srgbClr val="FCEEF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Fenilefrina (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Prazosin (</a:t>
            </a:r>
            <a:r>
              <a:rPr lang="es-ES_tradnl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11995" name="Text Box 27"/>
          <p:cNvSpPr txBox="1">
            <a:spLocks noChangeArrowheads="1"/>
          </p:cNvSpPr>
          <p:nvPr/>
        </p:nvSpPr>
        <p:spPr bwMode="auto">
          <a:xfrm>
            <a:off x="250825" y="981075"/>
            <a:ext cx="1003300" cy="547688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211996" name="Text Box 28"/>
          <p:cNvSpPr txBox="1">
            <a:spLocks noChangeArrowheads="1"/>
          </p:cNvSpPr>
          <p:nvPr/>
        </p:nvSpPr>
        <p:spPr bwMode="auto">
          <a:xfrm>
            <a:off x="250825" y="260350"/>
            <a:ext cx="1587500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211997" name="Oval 29"/>
          <p:cNvSpPr>
            <a:spLocks noChangeArrowheads="1"/>
          </p:cNvSpPr>
          <p:nvPr/>
        </p:nvSpPr>
        <p:spPr bwMode="auto">
          <a:xfrm>
            <a:off x="2555875" y="2492375"/>
            <a:ext cx="1008063" cy="649288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ysDot"/>
            <a:round/>
            <a:headEnd/>
            <a:tailEnd/>
          </a:ln>
          <a:effectLst>
            <a:outerShdw blurRad="63500" dist="38100" dir="2700000" algn="tl" rotWithShape="0">
              <a:prstClr val="black">
                <a:alpha val="7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1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1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1" dur="2000" fill="hold"/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8" grpId="0" animBg="1"/>
      <p:bldP spid="211983" grpId="0" animBg="1"/>
      <p:bldP spid="211984" grpId="0" animBg="1"/>
      <p:bldP spid="211984" grpId="1" animBg="1"/>
      <p:bldP spid="211986" grpId="0" animBg="1"/>
      <p:bldP spid="211988" grpId="0" animBg="1"/>
      <p:bldP spid="211994" grpId="0" animBg="1"/>
      <p:bldP spid="211995" grpId="0" animBg="1"/>
      <p:bldP spid="21199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270000" y="679450"/>
            <a:ext cx="1295400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200"/>
              <a:t>Vasos</a:t>
            </a:r>
          </a:p>
        </p:txBody>
      </p:sp>
      <p:sp>
        <p:nvSpPr>
          <p:cNvPr id="197635" name="Text Box 3"/>
          <p:cNvSpPr txBox="1">
            <a:spLocks noChangeArrowheads="1"/>
          </p:cNvSpPr>
          <p:nvPr/>
        </p:nvSpPr>
        <p:spPr bwMode="auto">
          <a:xfrm>
            <a:off x="684213" y="717550"/>
            <a:ext cx="6556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</a:p>
        </p:txBody>
      </p:sp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6044784" y="549275"/>
            <a:ext cx="2515433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Control Autonómico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Presión Arterial </a:t>
            </a:r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1187450" y="4092575"/>
            <a:ext cx="3168650" cy="18161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Tono </a:t>
            </a:r>
            <a:r>
              <a:rPr lang="es-ES_tradnl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</a:t>
            </a:r>
            <a:r>
              <a:rPr lang="es-ES_tradnl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vascular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Determina la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resistencia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vascular y mantiene estable la presión arterial</a:t>
            </a:r>
          </a:p>
        </p:txBody>
      </p:sp>
      <p:sp>
        <p:nvSpPr>
          <p:cNvPr id="197652" name="Rectangle 20"/>
          <p:cNvSpPr>
            <a:spLocks noChangeArrowheads="1"/>
          </p:cNvSpPr>
          <p:nvPr/>
        </p:nvSpPr>
        <p:spPr bwMode="auto">
          <a:xfrm>
            <a:off x="1269999" y="2123740"/>
            <a:ext cx="3002607" cy="1015663"/>
          </a:xfrm>
          <a:prstGeom prst="rect">
            <a:avLst/>
          </a:prstGeom>
          <a:solidFill>
            <a:srgbClr val="E6C9F3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Presión arterial</a:t>
            </a: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fuerza que ejerce sangre</a:t>
            </a: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 paredes arteriales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4787900" y="4092575"/>
            <a:ext cx="2949575" cy="157003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Reflejo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Barorreceptor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endParaRPr lang="es-ES_tradnl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Control autonómico reflejo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cambios rápidos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duran minutos u horas</a:t>
            </a:r>
          </a:p>
        </p:txBody>
      </p:sp>
      <p:sp>
        <p:nvSpPr>
          <p:cNvPr id="197654" name="Text Box 22"/>
          <p:cNvSpPr txBox="1">
            <a:spLocks noChangeArrowheads="1"/>
          </p:cNvSpPr>
          <p:nvPr/>
        </p:nvSpPr>
        <p:spPr bwMode="auto">
          <a:xfrm>
            <a:off x="2986088" y="73342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7655" name="Text Box 23"/>
          <p:cNvSpPr txBox="1">
            <a:spLocks noChangeArrowheads="1"/>
          </p:cNvSpPr>
          <p:nvPr/>
        </p:nvSpPr>
        <p:spPr bwMode="auto">
          <a:xfrm>
            <a:off x="2628900" y="733425"/>
            <a:ext cx="506413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4782829" y="2123739"/>
            <a:ext cx="3611563" cy="1461939"/>
          </a:xfrm>
          <a:prstGeom prst="rect">
            <a:avLst/>
          </a:prstGeom>
          <a:solidFill>
            <a:srgbClr val="E6C9F3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Depende de: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Gasto cardíaco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(volumen sistólico x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frec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cardíaca)</a:t>
            </a:r>
          </a:p>
          <a:p>
            <a:pPr algn="l"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Resistencia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total de los vasos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51" grpId="0" animBg="1"/>
      <p:bldP spid="197652" grpId="0" animBg="1"/>
      <p:bldP spid="197653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6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2065338" y="2163763"/>
            <a:ext cx="5011737" cy="28007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endParaRPr lang="es-ES_tradnl" sz="800" dirty="0" smtClean="0"/>
          </a:p>
          <a:p>
            <a:pPr algn="l">
              <a:defRPr/>
            </a:pPr>
            <a:r>
              <a:rPr lang="es-ES_tradnl" sz="2000" dirty="0" smtClean="0"/>
              <a:t>NOTA</a:t>
            </a:r>
            <a:r>
              <a:rPr lang="es-ES_tradnl" sz="2000" dirty="0"/>
              <a:t>:</a:t>
            </a:r>
          </a:p>
          <a:p>
            <a:pPr algn="l">
              <a:defRPr/>
            </a:pPr>
            <a:r>
              <a:rPr lang="es-ES_tradnl" sz="2000" dirty="0"/>
              <a:t>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Para las clases y materiales del Sistema Nervioso Autónomo, se ha seguido en gran parte la organización y las ilustraciones del libro </a:t>
            </a:r>
            <a:r>
              <a:rPr lang="es-ES_tradnl" sz="20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Autonomic</a:t>
            </a:r>
            <a:r>
              <a:rPr lang="es-ES_tradnl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Nerves</a:t>
            </a:r>
            <a:r>
              <a:rPr lang="es-ES_tradnl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 L. Wilson-</a:t>
            </a:r>
            <a:r>
              <a:rPr lang="es-ES_tradnl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Pauwels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P-A. Stewart y E.J. </a:t>
            </a:r>
            <a:r>
              <a:rPr lang="es-ES_tradnl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Akesson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B.C. </a:t>
            </a:r>
            <a:r>
              <a:rPr lang="es-ES_tradnl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Decker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1997. </a:t>
            </a:r>
            <a:endParaRPr lang="es-ES_tradnl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111250" y="669925"/>
            <a:ext cx="10223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/>
              <a:t>Vasos</a:t>
            </a:r>
          </a:p>
        </p:txBody>
      </p:sp>
      <p:sp>
        <p:nvSpPr>
          <p:cNvPr id="198659" name="Text Box 3"/>
          <p:cNvSpPr txBox="1">
            <a:spLocks noChangeArrowheads="1"/>
          </p:cNvSpPr>
          <p:nvPr/>
        </p:nvSpPr>
        <p:spPr bwMode="auto">
          <a:xfrm>
            <a:off x="539750" y="620688"/>
            <a:ext cx="66075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2871788" y="1412875"/>
            <a:ext cx="34004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Reflejo Barorreceptor</a:t>
            </a:r>
          </a:p>
        </p:txBody>
      </p:sp>
      <p:sp>
        <p:nvSpPr>
          <p:cNvPr id="198664" name="Text Box 8"/>
          <p:cNvSpPr txBox="1">
            <a:spLocks noChangeArrowheads="1"/>
          </p:cNvSpPr>
          <p:nvPr/>
        </p:nvSpPr>
        <p:spPr bwMode="auto">
          <a:xfrm>
            <a:off x="1187450" y="3625850"/>
            <a:ext cx="2959100" cy="1033463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/>
              <a:t>Entrada sensorial </a:t>
            </a:r>
          </a:p>
          <a:p>
            <a:pPr eaLnBrk="1" hangingPunct="1"/>
            <a:r>
              <a:rPr lang="es-ES_tradnl" altLang="es-VE"/>
              <a:t>Corteza, hipotálamo</a:t>
            </a:r>
          </a:p>
          <a:p>
            <a:pPr eaLnBrk="1" hangingPunct="1"/>
            <a:r>
              <a:rPr lang="es-ES_tradnl" altLang="es-VE"/>
              <a:t>Barorreceptores seno carotídeo</a:t>
            </a:r>
          </a:p>
          <a:p>
            <a:pPr eaLnBrk="1" hangingPunct="1"/>
            <a:r>
              <a:rPr lang="es-ES_tradnl" altLang="es-VE"/>
              <a:t>Oxirreceptores cuerpo carotídeo</a:t>
            </a:r>
          </a:p>
        </p:txBody>
      </p:sp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1546225" y="4840288"/>
            <a:ext cx="2227263" cy="546100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/>
              <a:t>Bulbo </a:t>
            </a:r>
          </a:p>
          <a:p>
            <a:pPr eaLnBrk="1" hangingPunct="1"/>
            <a:r>
              <a:rPr lang="es-ES_tradnl" altLang="es-VE"/>
              <a:t>Núcleo del Haz Solitario</a:t>
            </a:r>
          </a:p>
        </p:txBody>
      </p:sp>
      <p:sp>
        <p:nvSpPr>
          <p:cNvPr id="198666" name="Text Box 10"/>
          <p:cNvSpPr txBox="1">
            <a:spLocks noChangeArrowheads="1"/>
          </p:cNvSpPr>
          <p:nvPr/>
        </p:nvSpPr>
        <p:spPr bwMode="auto">
          <a:xfrm>
            <a:off x="5251450" y="3616325"/>
            <a:ext cx="2286000" cy="1096963"/>
          </a:xfrm>
          <a:prstGeom prst="rect">
            <a:avLst/>
          </a:prstGeom>
          <a:solidFill>
            <a:srgbClr val="F3F0C5"/>
          </a:solidFill>
          <a:ln w="28575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 central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Bulbo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CCV </a:t>
            </a: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Excitador 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CCV </a:t>
            </a:r>
            <a:r>
              <a:rPr lang="es-ES_tradnl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Inhibidor</a:t>
            </a:r>
          </a:p>
        </p:txBody>
      </p:sp>
      <p:sp>
        <p:nvSpPr>
          <p:cNvPr id="198667" name="Text Box 11"/>
          <p:cNvSpPr txBox="1">
            <a:spLocks noChangeArrowheads="1"/>
          </p:cNvSpPr>
          <p:nvPr/>
        </p:nvSpPr>
        <p:spPr bwMode="auto">
          <a:xfrm>
            <a:off x="4976813" y="5272088"/>
            <a:ext cx="2744787" cy="1016000"/>
          </a:xfrm>
          <a:prstGeom prst="rect">
            <a:avLst/>
          </a:prstGeom>
          <a:solidFill>
            <a:srgbClr val="F1ADC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>
                <a:solidFill>
                  <a:schemeClr val="tx2"/>
                </a:solidFill>
              </a:rPr>
              <a:t>Salida autonómica</a:t>
            </a:r>
          </a:p>
          <a:p>
            <a:pPr eaLnBrk="1" hangingPunct="1"/>
            <a:r>
              <a:rPr lang="es-ES_tradnl" altLang="es-VE" sz="1800" b="1">
                <a:solidFill>
                  <a:schemeClr val="tx2"/>
                </a:solidFill>
              </a:rPr>
              <a:t>Efectores</a:t>
            </a:r>
          </a:p>
          <a:p>
            <a:pPr eaLnBrk="1" hangingPunct="1"/>
            <a:r>
              <a:rPr lang="es-ES_tradnl" altLang="es-VE" sz="1800" b="1">
                <a:solidFill>
                  <a:schemeClr val="tx2"/>
                </a:solidFill>
              </a:rPr>
              <a:t>Corazón y vasos</a:t>
            </a:r>
          </a:p>
        </p:txBody>
      </p:sp>
      <p:sp>
        <p:nvSpPr>
          <p:cNvPr id="198671" name="Text Box 15"/>
          <p:cNvSpPr txBox="1">
            <a:spLocks noChangeArrowheads="1"/>
          </p:cNvSpPr>
          <p:nvPr/>
        </p:nvSpPr>
        <p:spPr bwMode="auto">
          <a:xfrm>
            <a:off x="6227763" y="333375"/>
            <a:ext cx="236061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Control Autonómico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Presión Arterial </a:t>
            </a:r>
          </a:p>
        </p:txBody>
      </p:sp>
      <p:sp>
        <p:nvSpPr>
          <p:cNvPr id="198672" name="Text Box 16"/>
          <p:cNvSpPr txBox="1">
            <a:spLocks noChangeArrowheads="1"/>
          </p:cNvSpPr>
          <p:nvPr/>
        </p:nvSpPr>
        <p:spPr bwMode="auto">
          <a:xfrm>
            <a:off x="2287588" y="2217738"/>
            <a:ext cx="1708150" cy="92392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ESTÍMULO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Presión en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paredes vasos</a:t>
            </a:r>
          </a:p>
        </p:txBody>
      </p:sp>
      <p:sp>
        <p:nvSpPr>
          <p:cNvPr id="198674" name="Text Box 18"/>
          <p:cNvSpPr txBox="1">
            <a:spLocks noChangeArrowheads="1"/>
          </p:cNvSpPr>
          <p:nvPr/>
        </p:nvSpPr>
        <p:spPr bwMode="auto">
          <a:xfrm>
            <a:off x="4786313" y="2187575"/>
            <a:ext cx="2705100" cy="954088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Modificación efectores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Corazón y vasos</a:t>
            </a:r>
          </a:p>
        </p:txBody>
      </p:sp>
      <p:sp>
        <p:nvSpPr>
          <p:cNvPr id="198675" name="Line 19"/>
          <p:cNvSpPr>
            <a:spLocks noChangeShapeType="1"/>
          </p:cNvSpPr>
          <p:nvPr/>
        </p:nvSpPr>
        <p:spPr bwMode="auto">
          <a:xfrm>
            <a:off x="2555875" y="46529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677" name="Line 21"/>
          <p:cNvSpPr>
            <a:spLocks noChangeShapeType="1"/>
          </p:cNvSpPr>
          <p:nvPr/>
        </p:nvSpPr>
        <p:spPr bwMode="auto">
          <a:xfrm>
            <a:off x="6370638" y="4695825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678" name="Freeform 22"/>
          <p:cNvSpPr>
            <a:spLocks/>
          </p:cNvSpPr>
          <p:nvPr/>
        </p:nvSpPr>
        <p:spPr bwMode="auto">
          <a:xfrm>
            <a:off x="2627313" y="3681413"/>
            <a:ext cx="2520950" cy="2724150"/>
          </a:xfrm>
          <a:custGeom>
            <a:avLst/>
            <a:gdLst>
              <a:gd name="T0" fmla="*/ 0 w 1588"/>
              <a:gd name="T1" fmla="*/ 2147483647 h 1716"/>
              <a:gd name="T2" fmla="*/ 1716227200 w 1588"/>
              <a:gd name="T3" fmla="*/ 2147483647 h 1716"/>
              <a:gd name="T4" fmla="*/ 2147483647 w 1588"/>
              <a:gd name="T5" fmla="*/ 514111875 h 1716"/>
              <a:gd name="T6" fmla="*/ 2147483647 w 1588"/>
              <a:gd name="T7" fmla="*/ 856853125 h 17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88" h="1716">
                <a:moveTo>
                  <a:pt x="0" y="1111"/>
                </a:moveTo>
                <a:cubicBezTo>
                  <a:pt x="234" y="1413"/>
                  <a:pt x="469" y="1716"/>
                  <a:pt x="681" y="1565"/>
                </a:cubicBezTo>
                <a:cubicBezTo>
                  <a:pt x="893" y="1414"/>
                  <a:pt x="1119" y="408"/>
                  <a:pt x="1270" y="204"/>
                </a:cubicBezTo>
                <a:cubicBezTo>
                  <a:pt x="1421" y="0"/>
                  <a:pt x="1535" y="317"/>
                  <a:pt x="1588" y="34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8679" name="Text Box 23"/>
          <p:cNvSpPr txBox="1">
            <a:spLocks noChangeArrowheads="1"/>
          </p:cNvSpPr>
          <p:nvPr/>
        </p:nvSpPr>
        <p:spPr bwMode="auto">
          <a:xfrm>
            <a:off x="2555875" y="588963"/>
            <a:ext cx="835025" cy="830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98680" name="Text Box 24"/>
          <p:cNvSpPr txBox="1">
            <a:spLocks noChangeArrowheads="1"/>
          </p:cNvSpPr>
          <p:nvPr/>
        </p:nvSpPr>
        <p:spPr bwMode="auto">
          <a:xfrm>
            <a:off x="2195513" y="588963"/>
            <a:ext cx="506412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8681" name="Line 25"/>
          <p:cNvSpPr>
            <a:spLocks noChangeShapeType="1"/>
          </p:cNvSpPr>
          <p:nvPr/>
        </p:nvSpPr>
        <p:spPr bwMode="auto">
          <a:xfrm>
            <a:off x="4067175" y="2565400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9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9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9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9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4" grpId="0" animBg="1"/>
      <p:bldP spid="198665" grpId="0" animBg="1"/>
      <p:bldP spid="198666" grpId="0" animBg="1"/>
      <p:bldP spid="198667" grpId="0" animBg="1"/>
      <p:bldP spid="198672" grpId="0" animBg="1"/>
      <p:bldP spid="198674" grpId="0" animBg="1"/>
      <p:bldP spid="198675" grpId="0" animBg="1"/>
      <p:bldP spid="198677" grpId="0" animBg="1"/>
      <p:bldP spid="198678" grpId="0" animBg="1"/>
      <p:bldP spid="19868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barorreceptores h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17" b="5968"/>
          <a:stretch>
            <a:fillRect/>
          </a:stretch>
        </p:blipFill>
        <p:spPr bwMode="auto">
          <a:xfrm>
            <a:off x="2782888" y="1196975"/>
            <a:ext cx="3122612" cy="494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6588125" y="404813"/>
            <a:ext cx="192405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/>
              <a:t>Reflejo </a:t>
            </a:r>
          </a:p>
          <a:p>
            <a:pPr eaLnBrk="1" hangingPunct="1"/>
            <a:r>
              <a:rPr lang="es-ES_tradnl" altLang="es-VE" sz="2000"/>
              <a:t>Barorreceptor</a:t>
            </a:r>
          </a:p>
        </p:txBody>
      </p:sp>
      <p:sp>
        <p:nvSpPr>
          <p:cNvPr id="44036" name="Rectangle 8"/>
          <p:cNvSpPr>
            <a:spLocks noChangeArrowheads="1"/>
          </p:cNvSpPr>
          <p:nvPr/>
        </p:nvSpPr>
        <p:spPr bwMode="auto">
          <a:xfrm>
            <a:off x="4284663" y="1522413"/>
            <a:ext cx="792162" cy="574675"/>
          </a:xfrm>
          <a:prstGeom prst="rect">
            <a:avLst/>
          </a:pr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33130" name="Text Box 10"/>
          <p:cNvSpPr txBox="1">
            <a:spLocks noChangeArrowheads="1"/>
          </p:cNvSpPr>
          <p:nvPr/>
        </p:nvSpPr>
        <p:spPr bwMode="auto">
          <a:xfrm>
            <a:off x="1908175" y="2420938"/>
            <a:ext cx="9858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D1E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Cuerpo </a:t>
            </a:r>
          </a:p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carotídeo</a:t>
            </a:r>
          </a:p>
        </p:txBody>
      </p:sp>
      <p:sp>
        <p:nvSpPr>
          <p:cNvPr id="133131" name="Text Box 11"/>
          <p:cNvSpPr txBox="1">
            <a:spLocks noChangeArrowheads="1"/>
          </p:cNvSpPr>
          <p:nvPr/>
        </p:nvSpPr>
        <p:spPr bwMode="auto">
          <a:xfrm>
            <a:off x="1258888" y="3573463"/>
            <a:ext cx="1489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Oxirreceptores</a:t>
            </a:r>
          </a:p>
        </p:txBody>
      </p:sp>
      <p:sp>
        <p:nvSpPr>
          <p:cNvPr id="133132" name="Text Box 12"/>
          <p:cNvSpPr txBox="1">
            <a:spLocks noChangeArrowheads="1"/>
          </p:cNvSpPr>
          <p:nvPr/>
        </p:nvSpPr>
        <p:spPr bwMode="auto">
          <a:xfrm>
            <a:off x="6594475" y="3940175"/>
            <a:ext cx="1201738" cy="641350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Seno</a:t>
            </a:r>
          </a:p>
          <a:p>
            <a:pPr>
              <a:defRPr/>
            </a:pPr>
            <a:r>
              <a:rPr lang="es-ES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carotídeo</a:t>
            </a:r>
            <a:endParaRPr lang="es-ES" sz="18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33" name="Text Box 13"/>
          <p:cNvSpPr txBox="1">
            <a:spLocks noChangeArrowheads="1"/>
          </p:cNvSpPr>
          <p:nvPr/>
        </p:nvSpPr>
        <p:spPr bwMode="auto">
          <a:xfrm>
            <a:off x="6208713" y="3429000"/>
            <a:ext cx="2159000" cy="396875"/>
          </a:xfrm>
          <a:prstGeom prst="rect">
            <a:avLst/>
          </a:prstGeom>
          <a:solidFill>
            <a:srgbClr val="F1ADCC"/>
          </a:solidFill>
          <a:ln w="28575">
            <a:solidFill>
              <a:srgbClr val="00B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Barorreceptores</a:t>
            </a:r>
          </a:p>
        </p:txBody>
      </p:sp>
      <p:sp>
        <p:nvSpPr>
          <p:cNvPr id="133134" name="Text Box 14"/>
          <p:cNvSpPr txBox="1">
            <a:spLocks noChangeArrowheads="1"/>
          </p:cNvSpPr>
          <p:nvPr/>
        </p:nvSpPr>
        <p:spPr bwMode="auto">
          <a:xfrm>
            <a:off x="5292725" y="5013325"/>
            <a:ext cx="9858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Carótida </a:t>
            </a:r>
          </a:p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Interna</a:t>
            </a:r>
          </a:p>
        </p:txBody>
      </p:sp>
      <p:sp>
        <p:nvSpPr>
          <p:cNvPr id="133135" name="Text Box 15"/>
          <p:cNvSpPr txBox="1">
            <a:spLocks noChangeArrowheads="1"/>
          </p:cNvSpPr>
          <p:nvPr/>
        </p:nvSpPr>
        <p:spPr bwMode="auto">
          <a:xfrm>
            <a:off x="1908175" y="4292600"/>
            <a:ext cx="9413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Carótida </a:t>
            </a:r>
          </a:p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Externa</a:t>
            </a:r>
          </a:p>
        </p:txBody>
      </p:sp>
      <p:sp>
        <p:nvSpPr>
          <p:cNvPr id="133136" name="Text Box 16"/>
          <p:cNvSpPr txBox="1">
            <a:spLocks noChangeArrowheads="1"/>
          </p:cNvSpPr>
          <p:nvPr/>
        </p:nvSpPr>
        <p:spPr bwMode="auto">
          <a:xfrm>
            <a:off x="3059113" y="908050"/>
            <a:ext cx="2097087" cy="395288"/>
          </a:xfrm>
          <a:prstGeom prst="rect">
            <a:avLst/>
          </a:prstGeom>
          <a:solidFill>
            <a:srgbClr val="99CCFF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 Ganglios IX y X</a:t>
            </a:r>
          </a:p>
        </p:txBody>
      </p:sp>
      <p:sp>
        <p:nvSpPr>
          <p:cNvPr id="44044" name="Line 17"/>
          <p:cNvSpPr>
            <a:spLocks noChangeShapeType="1"/>
          </p:cNvSpPr>
          <p:nvPr/>
        </p:nvSpPr>
        <p:spPr bwMode="auto">
          <a:xfrm>
            <a:off x="2700338" y="2636838"/>
            <a:ext cx="10795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4045" name="Line 18"/>
          <p:cNvSpPr>
            <a:spLocks noChangeShapeType="1"/>
          </p:cNvSpPr>
          <p:nvPr/>
        </p:nvSpPr>
        <p:spPr bwMode="auto">
          <a:xfrm>
            <a:off x="2771775" y="3716338"/>
            <a:ext cx="3603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4046" name="Line 19"/>
          <p:cNvSpPr>
            <a:spLocks noChangeShapeType="1"/>
          </p:cNvSpPr>
          <p:nvPr/>
        </p:nvSpPr>
        <p:spPr bwMode="auto">
          <a:xfrm flipV="1">
            <a:off x="3132138" y="3357563"/>
            <a:ext cx="503237" cy="358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4047" name="Line 20"/>
          <p:cNvSpPr>
            <a:spLocks noChangeShapeType="1"/>
          </p:cNvSpPr>
          <p:nvPr/>
        </p:nvSpPr>
        <p:spPr bwMode="auto">
          <a:xfrm flipV="1">
            <a:off x="3132138" y="3573463"/>
            <a:ext cx="792162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41" name="Line 21"/>
          <p:cNvSpPr>
            <a:spLocks noChangeShapeType="1"/>
          </p:cNvSpPr>
          <p:nvPr/>
        </p:nvSpPr>
        <p:spPr bwMode="auto">
          <a:xfrm flipH="1">
            <a:off x="5508625" y="3644900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43" name="Line 23"/>
          <p:cNvSpPr>
            <a:spLocks noChangeShapeType="1"/>
          </p:cNvSpPr>
          <p:nvPr/>
        </p:nvSpPr>
        <p:spPr bwMode="auto">
          <a:xfrm flipH="1">
            <a:off x="5219700" y="3644900"/>
            <a:ext cx="288925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44" name="Line 24"/>
          <p:cNvSpPr>
            <a:spLocks noChangeShapeType="1"/>
          </p:cNvSpPr>
          <p:nvPr/>
        </p:nvSpPr>
        <p:spPr bwMode="auto">
          <a:xfrm flipH="1">
            <a:off x="5076825" y="4292600"/>
            <a:ext cx="151130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4051" name="Line 25"/>
          <p:cNvSpPr>
            <a:spLocks noChangeShapeType="1"/>
          </p:cNvSpPr>
          <p:nvPr/>
        </p:nvSpPr>
        <p:spPr bwMode="auto">
          <a:xfrm flipH="1">
            <a:off x="4427538" y="5157788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4052" name="Line 26"/>
          <p:cNvSpPr>
            <a:spLocks noChangeShapeType="1"/>
          </p:cNvSpPr>
          <p:nvPr/>
        </p:nvSpPr>
        <p:spPr bwMode="auto">
          <a:xfrm>
            <a:off x="2771775" y="45085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49" name="Text Box 29"/>
          <p:cNvSpPr txBox="1">
            <a:spLocks noChangeArrowheads="1"/>
          </p:cNvSpPr>
          <p:nvPr/>
        </p:nvSpPr>
        <p:spPr bwMode="auto">
          <a:xfrm>
            <a:off x="2555875" y="1484313"/>
            <a:ext cx="1483098" cy="646331"/>
          </a:xfrm>
          <a:prstGeom prst="rect">
            <a:avLst/>
          </a:prstGeom>
          <a:solidFill>
            <a:srgbClr val="ABDD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6600"/>
                </a:solidFill>
              </a:rPr>
              <a:t>Aferencias </a:t>
            </a:r>
          </a:p>
          <a:p>
            <a:pPr algn="l">
              <a:defRPr/>
            </a:pPr>
            <a:r>
              <a:rPr lang="es-ES_tradnl" sz="1800" b="1">
                <a:solidFill>
                  <a:srgbClr val="006600"/>
                </a:solidFill>
              </a:rPr>
              <a:t>sensoriales</a:t>
            </a:r>
          </a:p>
        </p:txBody>
      </p:sp>
      <p:sp>
        <p:nvSpPr>
          <p:cNvPr id="44054" name="Rectangle 31"/>
          <p:cNvSpPr>
            <a:spLocks noChangeArrowheads="1"/>
          </p:cNvSpPr>
          <p:nvPr/>
        </p:nvSpPr>
        <p:spPr bwMode="auto">
          <a:xfrm>
            <a:off x="5580063" y="3860800"/>
            <a:ext cx="720725" cy="2159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33152" name="Text Box 32"/>
          <p:cNvSpPr txBox="1">
            <a:spLocks noChangeArrowheads="1"/>
          </p:cNvSpPr>
          <p:nvPr/>
        </p:nvSpPr>
        <p:spPr bwMode="auto">
          <a:xfrm>
            <a:off x="1750219" y="659947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4056" name="Rectangle 33"/>
          <p:cNvSpPr>
            <a:spLocks noChangeArrowheads="1"/>
          </p:cNvSpPr>
          <p:nvPr/>
        </p:nvSpPr>
        <p:spPr bwMode="auto">
          <a:xfrm>
            <a:off x="5364163" y="4581525"/>
            <a:ext cx="1008062" cy="14287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33154" name="Text Box 34"/>
          <p:cNvSpPr txBox="1">
            <a:spLocks noChangeArrowheads="1"/>
          </p:cNvSpPr>
          <p:nvPr/>
        </p:nvSpPr>
        <p:spPr bwMode="auto">
          <a:xfrm>
            <a:off x="6732588" y="1268413"/>
            <a:ext cx="177958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Receptores,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Vías aferentes</a:t>
            </a:r>
          </a:p>
        </p:txBody>
      </p:sp>
      <p:sp>
        <p:nvSpPr>
          <p:cNvPr id="133158" name="Freeform 38"/>
          <p:cNvSpPr>
            <a:spLocks/>
          </p:cNvSpPr>
          <p:nvPr/>
        </p:nvSpPr>
        <p:spPr bwMode="auto">
          <a:xfrm>
            <a:off x="4260850" y="1341438"/>
            <a:ext cx="455613" cy="2016125"/>
          </a:xfrm>
          <a:custGeom>
            <a:avLst/>
            <a:gdLst>
              <a:gd name="T0" fmla="*/ 723286431 w 287"/>
              <a:gd name="T1" fmla="*/ 2147483647 h 1180"/>
              <a:gd name="T2" fmla="*/ 380544805 w 287"/>
              <a:gd name="T3" fmla="*/ 2147483647 h 1180"/>
              <a:gd name="T4" fmla="*/ 264617490 w 287"/>
              <a:gd name="T5" fmla="*/ 2119372812 h 1180"/>
              <a:gd name="T6" fmla="*/ 37803179 w 287"/>
              <a:gd name="T7" fmla="*/ 531303612 h 1180"/>
              <a:gd name="T8" fmla="*/ 37803179 w 287"/>
              <a:gd name="T9" fmla="*/ 0 h 11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7" h="1180">
                <a:moveTo>
                  <a:pt x="287" y="1180"/>
                </a:moveTo>
                <a:cubicBezTo>
                  <a:pt x="234" y="1104"/>
                  <a:pt x="181" y="1029"/>
                  <a:pt x="151" y="953"/>
                </a:cubicBezTo>
                <a:cubicBezTo>
                  <a:pt x="121" y="877"/>
                  <a:pt x="128" y="854"/>
                  <a:pt x="105" y="726"/>
                </a:cubicBezTo>
                <a:cubicBezTo>
                  <a:pt x="82" y="598"/>
                  <a:pt x="30" y="303"/>
                  <a:pt x="15" y="182"/>
                </a:cubicBezTo>
                <a:cubicBezTo>
                  <a:pt x="0" y="61"/>
                  <a:pt x="7" y="30"/>
                  <a:pt x="15" y="0"/>
                </a:cubicBezTo>
              </a:path>
            </a:pathLst>
          </a:custGeom>
          <a:noFill/>
          <a:ln w="5715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539552" y="659947"/>
            <a:ext cx="1250663" cy="646331"/>
          </a:xfrm>
          <a:prstGeom prst="rect">
            <a:avLst/>
          </a:prstGeom>
          <a:solidFill>
            <a:srgbClr val="99CCFF"/>
          </a:solidFill>
          <a:ln w="28575">
            <a:solidFill>
              <a:srgbClr val="00B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 dirty="0"/>
              <a:t>Entrada </a:t>
            </a:r>
            <a:endParaRPr lang="es-ES_tradnl" altLang="es-VE" sz="1800" dirty="0" smtClean="0"/>
          </a:p>
          <a:p>
            <a:pPr eaLnBrk="1" hangingPunct="1"/>
            <a:r>
              <a:rPr lang="es-ES_tradnl" altLang="es-VE" sz="1800" dirty="0"/>
              <a:t>S</a:t>
            </a:r>
            <a:r>
              <a:rPr lang="es-ES_tradnl" altLang="es-VE" sz="1800" dirty="0" smtClean="0"/>
              <a:t>ensorial </a:t>
            </a:r>
            <a:endParaRPr lang="es-ES_tradnl" alt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3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2" grpId="0" animBg="1"/>
      <p:bldP spid="133133" grpId="0" animBg="1"/>
      <p:bldP spid="133136" grpId="0" animBg="1"/>
      <p:bldP spid="133141" grpId="0" animBg="1"/>
      <p:bldP spid="133143" grpId="0" animBg="1"/>
      <p:bldP spid="133144" grpId="0" animBg="1"/>
      <p:bldP spid="133149" grpId="0" animBg="1"/>
      <p:bldP spid="13315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barorreceptores 3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24"/>
          <a:stretch>
            <a:fillRect/>
          </a:stretch>
        </p:blipFill>
        <p:spPr bwMode="auto">
          <a:xfrm>
            <a:off x="2109788" y="1033486"/>
            <a:ext cx="5340350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ext Box 6"/>
          <p:cNvSpPr txBox="1">
            <a:spLocks noChangeArrowheads="1"/>
          </p:cNvSpPr>
          <p:nvPr/>
        </p:nvSpPr>
        <p:spPr bwMode="auto">
          <a:xfrm>
            <a:off x="6753226" y="389439"/>
            <a:ext cx="192405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/>
              <a:t>Reflejo </a:t>
            </a:r>
          </a:p>
          <a:p>
            <a:pPr eaLnBrk="1" hangingPunct="1"/>
            <a:r>
              <a:rPr lang="es-ES_tradnl" altLang="es-VE" sz="2000"/>
              <a:t>Barorreceptor</a:t>
            </a:r>
          </a:p>
        </p:txBody>
      </p:sp>
      <p:sp>
        <p:nvSpPr>
          <p:cNvPr id="45060" name="Rectangle 11"/>
          <p:cNvSpPr>
            <a:spLocks noChangeArrowheads="1"/>
          </p:cNvSpPr>
          <p:nvPr/>
        </p:nvSpPr>
        <p:spPr bwMode="auto">
          <a:xfrm>
            <a:off x="4275138" y="385786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5061" name="Rectangle 12"/>
          <p:cNvSpPr>
            <a:spLocks noChangeArrowheads="1"/>
          </p:cNvSpPr>
          <p:nvPr/>
        </p:nvSpPr>
        <p:spPr bwMode="auto">
          <a:xfrm>
            <a:off x="2043113" y="4778399"/>
            <a:ext cx="10080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5062" name="Rectangle 13"/>
          <p:cNvSpPr>
            <a:spLocks noChangeArrowheads="1"/>
          </p:cNvSpPr>
          <p:nvPr/>
        </p:nvSpPr>
        <p:spPr bwMode="auto">
          <a:xfrm>
            <a:off x="4203700" y="1104924"/>
            <a:ext cx="1081088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5063" name="Rectangle 14"/>
          <p:cNvSpPr>
            <a:spLocks noChangeArrowheads="1"/>
          </p:cNvSpPr>
          <p:nvPr/>
        </p:nvSpPr>
        <p:spPr bwMode="auto">
          <a:xfrm>
            <a:off x="6219825" y="4705374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32111" name="Text Box 15"/>
          <p:cNvSpPr txBox="1">
            <a:spLocks noChangeArrowheads="1"/>
          </p:cNvSpPr>
          <p:nvPr/>
        </p:nvSpPr>
        <p:spPr bwMode="auto">
          <a:xfrm>
            <a:off x="3779838" y="673124"/>
            <a:ext cx="2027237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Señales a y desde</a:t>
            </a:r>
          </a:p>
          <a:p>
            <a:pPr algn="l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Centros superiores</a:t>
            </a:r>
          </a:p>
        </p:txBody>
      </p:sp>
      <p:sp>
        <p:nvSpPr>
          <p:cNvPr id="132112" name="Text Box 16"/>
          <p:cNvSpPr txBox="1">
            <a:spLocks noChangeArrowheads="1"/>
          </p:cNvSpPr>
          <p:nvPr/>
        </p:nvSpPr>
        <p:spPr bwMode="auto">
          <a:xfrm>
            <a:off x="1096169" y="4529161"/>
            <a:ext cx="19796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Señales </a:t>
            </a:r>
          </a:p>
          <a:p>
            <a:pPr>
              <a:defRPr/>
            </a:pPr>
            <a:r>
              <a:rPr lang="es-ES" sz="18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Barorreceptores</a:t>
            </a:r>
            <a:endParaRPr lang="es-ES" sz="18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2113" name="Text Box 17"/>
          <p:cNvSpPr txBox="1">
            <a:spLocks noChangeArrowheads="1"/>
          </p:cNvSpPr>
          <p:nvPr/>
        </p:nvSpPr>
        <p:spPr bwMode="auto">
          <a:xfrm>
            <a:off x="2344831" y="1796279"/>
            <a:ext cx="12747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Tracto </a:t>
            </a:r>
          </a:p>
          <a:p>
            <a:pPr>
              <a:defRPr/>
            </a:pPr>
            <a:r>
              <a:rPr lang="es-ES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Solitario</a:t>
            </a:r>
          </a:p>
        </p:txBody>
      </p:sp>
      <p:sp>
        <p:nvSpPr>
          <p:cNvPr id="132114" name="Line 18"/>
          <p:cNvSpPr>
            <a:spLocks noChangeShapeType="1"/>
          </p:cNvSpPr>
          <p:nvPr/>
        </p:nvSpPr>
        <p:spPr bwMode="auto">
          <a:xfrm>
            <a:off x="3343858" y="2348880"/>
            <a:ext cx="428042" cy="57631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2116" name="Line 20"/>
          <p:cNvSpPr>
            <a:spLocks noChangeShapeType="1"/>
          </p:cNvSpPr>
          <p:nvPr/>
        </p:nvSpPr>
        <p:spPr bwMode="auto">
          <a:xfrm flipH="1" flipV="1">
            <a:off x="4059238" y="3265511"/>
            <a:ext cx="402376" cy="7167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2118" name="Line 22"/>
          <p:cNvSpPr>
            <a:spLocks noChangeShapeType="1"/>
          </p:cNvSpPr>
          <p:nvPr/>
        </p:nvSpPr>
        <p:spPr bwMode="auto">
          <a:xfrm flipV="1">
            <a:off x="3491880" y="3645024"/>
            <a:ext cx="0" cy="130452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2120" name="Line 24"/>
          <p:cNvSpPr>
            <a:spLocks noChangeShapeType="1"/>
          </p:cNvSpPr>
          <p:nvPr/>
        </p:nvSpPr>
        <p:spPr bwMode="auto">
          <a:xfrm flipH="1">
            <a:off x="5621337" y="4057674"/>
            <a:ext cx="166685" cy="7842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2121" name="Text Box 25"/>
          <p:cNvSpPr txBox="1">
            <a:spLocks noChangeArrowheads="1"/>
          </p:cNvSpPr>
          <p:nvPr/>
        </p:nvSpPr>
        <p:spPr bwMode="auto">
          <a:xfrm>
            <a:off x="6632575" y="3411561"/>
            <a:ext cx="409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IX</a:t>
            </a:r>
          </a:p>
        </p:txBody>
      </p:sp>
      <p:sp>
        <p:nvSpPr>
          <p:cNvPr id="132122" name="Text Box 26"/>
          <p:cNvSpPr txBox="1">
            <a:spLocks noChangeArrowheads="1"/>
          </p:cNvSpPr>
          <p:nvPr/>
        </p:nvSpPr>
        <p:spPr bwMode="auto">
          <a:xfrm>
            <a:off x="6775450" y="3914799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</a:p>
        </p:txBody>
      </p:sp>
      <p:sp>
        <p:nvSpPr>
          <p:cNvPr id="132128" name="Text Box 32"/>
          <p:cNvSpPr txBox="1">
            <a:spLocks noChangeArrowheads="1"/>
          </p:cNvSpPr>
          <p:nvPr/>
        </p:nvSpPr>
        <p:spPr bwMode="auto">
          <a:xfrm>
            <a:off x="6488113" y="4275161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2130" name="Text Box 34"/>
          <p:cNvSpPr txBox="1">
            <a:spLocks noChangeArrowheads="1"/>
          </p:cNvSpPr>
          <p:nvPr/>
        </p:nvSpPr>
        <p:spPr bwMode="auto">
          <a:xfrm>
            <a:off x="6704013" y="4059261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2133" name="Text Box 37"/>
          <p:cNvSpPr txBox="1">
            <a:spLocks noChangeArrowheads="1"/>
          </p:cNvSpPr>
          <p:nvPr/>
        </p:nvSpPr>
        <p:spPr bwMode="auto">
          <a:xfrm>
            <a:off x="5559425" y="5715024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2134" name="Text Box 38"/>
          <p:cNvSpPr txBox="1">
            <a:spLocks noChangeArrowheads="1"/>
          </p:cNvSpPr>
          <p:nvPr/>
        </p:nvSpPr>
        <p:spPr bwMode="auto">
          <a:xfrm>
            <a:off x="6888163" y="1323998"/>
            <a:ext cx="1789113" cy="944563"/>
          </a:xfrm>
          <a:prstGeom prst="rect">
            <a:avLst/>
          </a:prstGeom>
          <a:solidFill>
            <a:srgbClr val="E3F8C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N. sensoriales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Centros CV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Tallo Cerebral </a:t>
            </a:r>
          </a:p>
        </p:txBody>
      </p:sp>
      <p:sp>
        <p:nvSpPr>
          <p:cNvPr id="132137" name="Text Box 41"/>
          <p:cNvSpPr txBox="1">
            <a:spLocks noChangeArrowheads="1"/>
          </p:cNvSpPr>
          <p:nvPr/>
        </p:nvSpPr>
        <p:spPr bwMode="auto">
          <a:xfrm>
            <a:off x="-273050" y="4943475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2141" name="Line 45"/>
          <p:cNvSpPr>
            <a:spLocks noChangeShapeType="1"/>
          </p:cNvSpPr>
          <p:nvPr/>
        </p:nvSpPr>
        <p:spPr bwMode="auto">
          <a:xfrm flipV="1">
            <a:off x="6651625" y="4345011"/>
            <a:ext cx="144463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2142" name="Line 46"/>
          <p:cNvSpPr>
            <a:spLocks noChangeShapeType="1"/>
          </p:cNvSpPr>
          <p:nvPr/>
        </p:nvSpPr>
        <p:spPr bwMode="auto">
          <a:xfrm>
            <a:off x="6651625" y="4489474"/>
            <a:ext cx="649288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2143" name="Text Box 47"/>
          <p:cNvSpPr txBox="1">
            <a:spLocks noChangeArrowheads="1"/>
          </p:cNvSpPr>
          <p:nvPr/>
        </p:nvSpPr>
        <p:spPr bwMode="auto">
          <a:xfrm>
            <a:off x="7308850" y="4849836"/>
            <a:ext cx="1000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Vago</a:t>
            </a:r>
          </a:p>
        </p:txBody>
      </p:sp>
      <p:sp>
        <p:nvSpPr>
          <p:cNvPr id="132145" name="Line 49"/>
          <p:cNvSpPr>
            <a:spLocks noChangeShapeType="1"/>
          </p:cNvSpPr>
          <p:nvPr/>
        </p:nvSpPr>
        <p:spPr bwMode="auto">
          <a:xfrm>
            <a:off x="6075363" y="4129111"/>
            <a:ext cx="1441450" cy="144145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2146" name="Text Box 50"/>
          <p:cNvSpPr txBox="1">
            <a:spLocks noChangeArrowheads="1"/>
          </p:cNvSpPr>
          <p:nvPr/>
        </p:nvSpPr>
        <p:spPr bwMode="auto">
          <a:xfrm>
            <a:off x="1849828" y="2718074"/>
            <a:ext cx="1295400" cy="485775"/>
          </a:xfrm>
          <a:prstGeom prst="rect">
            <a:avLst/>
          </a:prstGeom>
          <a:solidFill>
            <a:srgbClr val="E3F8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BULBO</a:t>
            </a:r>
          </a:p>
        </p:txBody>
      </p:sp>
      <p:sp>
        <p:nvSpPr>
          <p:cNvPr id="132148" name="Text Box 52"/>
          <p:cNvSpPr txBox="1">
            <a:spLocks noChangeArrowheads="1"/>
          </p:cNvSpPr>
          <p:nvPr/>
        </p:nvSpPr>
        <p:spPr bwMode="auto">
          <a:xfrm>
            <a:off x="1985962" y="625977"/>
            <a:ext cx="506413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2150" name="Line 54"/>
          <p:cNvSpPr>
            <a:spLocks noChangeShapeType="1"/>
          </p:cNvSpPr>
          <p:nvPr/>
        </p:nvSpPr>
        <p:spPr bwMode="auto">
          <a:xfrm>
            <a:off x="5641914" y="5388468"/>
            <a:ext cx="0" cy="576262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2153" name="Text Box 57"/>
          <p:cNvSpPr txBox="1">
            <a:spLocks noChangeArrowheads="1"/>
          </p:cNvSpPr>
          <p:nvPr/>
        </p:nvSpPr>
        <p:spPr bwMode="auto">
          <a:xfrm>
            <a:off x="4599214" y="5964730"/>
            <a:ext cx="1966913" cy="3698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800" b="1"/>
              <a:t>Corazón y vasos</a:t>
            </a:r>
          </a:p>
        </p:txBody>
      </p:sp>
      <p:sp>
        <p:nvSpPr>
          <p:cNvPr id="132154" name="Text Box 58"/>
          <p:cNvSpPr txBox="1">
            <a:spLocks noChangeArrowheads="1"/>
          </p:cNvSpPr>
          <p:nvPr/>
        </p:nvSpPr>
        <p:spPr bwMode="auto">
          <a:xfrm>
            <a:off x="7500712" y="5573161"/>
            <a:ext cx="1054100" cy="3698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800" b="1" dirty="0"/>
              <a:t>Corazón</a:t>
            </a: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39377" y="6493763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3771900" y="4275161"/>
            <a:ext cx="431800" cy="8620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2115" name="Text Box 19"/>
          <p:cNvSpPr txBox="1">
            <a:spLocks noChangeArrowheads="1"/>
          </p:cNvSpPr>
          <p:nvPr/>
        </p:nvSpPr>
        <p:spPr bwMode="auto">
          <a:xfrm>
            <a:off x="3916363" y="3982267"/>
            <a:ext cx="1704975" cy="76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CV </a:t>
            </a:r>
          </a:p>
          <a:p>
            <a:pPr algn="l">
              <a:defRPr/>
            </a:pPr>
            <a:r>
              <a:rPr lang="es-E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Inhibidor</a:t>
            </a:r>
          </a:p>
          <a:p>
            <a:pPr algn="l">
              <a:defRPr/>
            </a:pPr>
            <a:r>
              <a:rPr lang="es-ES" sz="1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(N. ambiguo ventral)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6020519" y="4427561"/>
            <a:ext cx="279673" cy="7096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431941" y="625977"/>
            <a:ext cx="1511953" cy="646331"/>
          </a:xfrm>
          <a:prstGeom prst="rect">
            <a:avLst/>
          </a:prstGeom>
          <a:solidFill>
            <a:srgbClr val="F5ECB5"/>
          </a:solidFill>
          <a:ln w="28575">
            <a:solidFill>
              <a:srgbClr val="00B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 dirty="0" smtClean="0"/>
              <a:t>Centros </a:t>
            </a:r>
          </a:p>
          <a:p>
            <a:pPr eaLnBrk="1" hangingPunct="1"/>
            <a:r>
              <a:rPr lang="es-ES_tradnl" altLang="es-VE" sz="1800" dirty="0" smtClean="0"/>
              <a:t>Integración </a:t>
            </a:r>
            <a:endParaRPr lang="es-ES_tradnl" altLang="es-VE" sz="1800" dirty="0"/>
          </a:p>
        </p:txBody>
      </p:sp>
      <p:sp>
        <p:nvSpPr>
          <p:cNvPr id="4" name="3 Elipse"/>
          <p:cNvSpPr/>
          <p:nvPr/>
        </p:nvSpPr>
        <p:spPr bwMode="auto">
          <a:xfrm>
            <a:off x="2344831" y="3411561"/>
            <a:ext cx="354961" cy="21232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0" name="39 Elipse"/>
          <p:cNvSpPr/>
          <p:nvPr/>
        </p:nvSpPr>
        <p:spPr bwMode="auto">
          <a:xfrm>
            <a:off x="2699792" y="4293096"/>
            <a:ext cx="354961" cy="21232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2144" name="Line 48"/>
          <p:cNvSpPr>
            <a:spLocks noChangeShapeType="1"/>
          </p:cNvSpPr>
          <p:nvPr/>
        </p:nvSpPr>
        <p:spPr bwMode="auto">
          <a:xfrm flipV="1">
            <a:off x="1711913" y="3448867"/>
            <a:ext cx="935038" cy="1081088"/>
          </a:xfrm>
          <a:prstGeom prst="line">
            <a:avLst/>
          </a:prstGeom>
          <a:noFill/>
          <a:ln w="38100">
            <a:solidFill>
              <a:srgbClr val="729A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2117" name="Text Box 21"/>
          <p:cNvSpPr txBox="1">
            <a:spLocks noChangeArrowheads="1"/>
          </p:cNvSpPr>
          <p:nvPr/>
        </p:nvSpPr>
        <p:spPr bwMode="auto">
          <a:xfrm>
            <a:off x="3074870" y="4841923"/>
            <a:ext cx="146226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CV</a:t>
            </a:r>
          </a:p>
          <a:p>
            <a:pPr algn="l">
              <a:defRPr/>
            </a:pPr>
            <a:r>
              <a:rPr lang="es-ES" sz="1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Excitador</a:t>
            </a:r>
          </a:p>
          <a:p>
            <a:pPr algn="l">
              <a:defRPr/>
            </a:pPr>
            <a:r>
              <a:rPr lang="es-E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(c. marcapaso)</a:t>
            </a:r>
            <a:endParaRPr lang="es-ES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2119" name="Text Box 23"/>
          <p:cNvSpPr txBox="1">
            <a:spLocks noChangeArrowheads="1"/>
          </p:cNvSpPr>
          <p:nvPr/>
        </p:nvSpPr>
        <p:spPr bwMode="auto">
          <a:xfrm>
            <a:off x="4721419" y="4834470"/>
            <a:ext cx="198259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Vía </a:t>
            </a:r>
            <a:r>
              <a:rPr lang="es-ES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retículoespinal</a:t>
            </a:r>
            <a:r>
              <a:rPr lang="es-E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</a:t>
            </a:r>
            <a:endParaRPr lang="es-ES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</a:t>
            </a:r>
            <a:r>
              <a:rPr lang="es-ES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espinal T1-T5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2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32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11" grpId="0" animBg="1"/>
      <p:bldP spid="132112" grpId="0"/>
      <p:bldP spid="132113" grpId="0"/>
      <p:bldP spid="132114" grpId="0" animBg="1"/>
      <p:bldP spid="132116" grpId="0" animBg="1"/>
      <p:bldP spid="132118" grpId="0" animBg="1"/>
      <p:bldP spid="132120" grpId="0" animBg="1"/>
      <p:bldP spid="132141" grpId="0" animBg="1"/>
      <p:bldP spid="132142" grpId="0" animBg="1"/>
      <p:bldP spid="132143" grpId="0"/>
      <p:bldP spid="132145" grpId="0" animBg="1"/>
      <p:bldP spid="132150" grpId="0" animBg="1"/>
      <p:bldP spid="132153" grpId="0" animBg="1"/>
      <p:bldP spid="132154" grpId="0" animBg="1"/>
      <p:bldP spid="132115" grpId="0"/>
      <p:bldP spid="132144" grpId="0" animBg="1"/>
      <p:bldP spid="132117" grpId="0"/>
      <p:bldP spid="13211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barorreceptores 2 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89"/>
          <a:stretch>
            <a:fillRect/>
          </a:stretch>
        </p:blipFill>
        <p:spPr bwMode="auto">
          <a:xfrm>
            <a:off x="3298825" y="404813"/>
            <a:ext cx="2389188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82" name="Text Box 10"/>
          <p:cNvSpPr txBox="1">
            <a:spLocks noChangeArrowheads="1"/>
          </p:cNvSpPr>
          <p:nvPr/>
        </p:nvSpPr>
        <p:spPr bwMode="auto">
          <a:xfrm>
            <a:off x="5768182" y="3126730"/>
            <a:ext cx="13901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 b="1" dirty="0" err="1">
                <a:solidFill>
                  <a:srgbClr val="0068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Barorreceptores</a:t>
            </a:r>
            <a:endParaRPr lang="es-ES" sz="1200" b="1" dirty="0">
              <a:solidFill>
                <a:srgbClr val="0068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200" b="1" dirty="0">
                <a:solidFill>
                  <a:srgbClr val="0068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Seno </a:t>
            </a:r>
            <a:r>
              <a:rPr lang="es-ES" sz="1200" b="1" dirty="0" err="1">
                <a:solidFill>
                  <a:srgbClr val="0068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carotídeo</a:t>
            </a:r>
            <a:r>
              <a:rPr lang="es-ES" sz="1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6084" name="Line 11"/>
          <p:cNvSpPr>
            <a:spLocks noChangeShapeType="1"/>
          </p:cNvSpPr>
          <p:nvPr/>
        </p:nvSpPr>
        <p:spPr bwMode="auto">
          <a:xfrm flipH="1">
            <a:off x="5240338" y="3357563"/>
            <a:ext cx="5191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6085" name="Rectangle 30"/>
          <p:cNvSpPr>
            <a:spLocks noChangeArrowheads="1"/>
          </p:cNvSpPr>
          <p:nvPr/>
        </p:nvSpPr>
        <p:spPr bwMode="auto">
          <a:xfrm>
            <a:off x="5456238" y="981075"/>
            <a:ext cx="360362" cy="215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6086" name="Line 32"/>
          <p:cNvSpPr>
            <a:spLocks noChangeShapeType="1"/>
          </p:cNvSpPr>
          <p:nvPr/>
        </p:nvSpPr>
        <p:spPr bwMode="auto">
          <a:xfrm flipH="1" flipV="1">
            <a:off x="5384800" y="1557338"/>
            <a:ext cx="230188" cy="1511300"/>
          </a:xfrm>
          <a:prstGeom prst="line">
            <a:avLst/>
          </a:prstGeom>
          <a:noFill/>
          <a:ln w="28575">
            <a:solidFill>
              <a:srgbClr val="729A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4305300" y="215900"/>
            <a:ext cx="808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Señales </a:t>
            </a:r>
          </a:p>
          <a:p>
            <a:pPr algn="l">
              <a:defRPr/>
            </a:pPr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corteza</a:t>
            </a:r>
          </a:p>
        </p:txBody>
      </p:sp>
      <p:sp>
        <p:nvSpPr>
          <p:cNvPr id="131109" name="Text Box 37"/>
          <p:cNvSpPr txBox="1">
            <a:spLocks noChangeArrowheads="1"/>
          </p:cNvSpPr>
          <p:nvPr/>
        </p:nvSpPr>
        <p:spPr bwMode="auto">
          <a:xfrm>
            <a:off x="5499894" y="1890024"/>
            <a:ext cx="10198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Aferencias</a:t>
            </a:r>
          </a:p>
          <a:p>
            <a:pPr algn="l">
              <a:defRPr/>
            </a:pPr>
            <a:r>
              <a:rPr lang="es-ES_tradnl" sz="12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Sensoriales</a:t>
            </a:r>
          </a:p>
          <a:p>
            <a:pPr algn="l">
              <a:defRPr/>
            </a:pPr>
            <a:r>
              <a:rPr lang="es-ES_tradnl" sz="12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 bulbo</a:t>
            </a:r>
          </a:p>
        </p:txBody>
      </p:sp>
      <p:sp>
        <p:nvSpPr>
          <p:cNvPr id="46089" name="Text Box 43"/>
          <p:cNvSpPr txBox="1">
            <a:spLocks noChangeArrowheads="1"/>
          </p:cNvSpPr>
          <p:nvPr/>
        </p:nvSpPr>
        <p:spPr bwMode="auto">
          <a:xfrm>
            <a:off x="6930231" y="333375"/>
            <a:ext cx="192405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/>
              <a:t>Reflejo </a:t>
            </a:r>
          </a:p>
          <a:p>
            <a:pPr eaLnBrk="1" hangingPunct="1"/>
            <a:r>
              <a:rPr lang="es-ES_tradnl" altLang="es-VE" sz="2000"/>
              <a:t>Barorreceptor</a:t>
            </a:r>
          </a:p>
        </p:txBody>
      </p:sp>
      <p:sp>
        <p:nvSpPr>
          <p:cNvPr id="131116" name="Text Box 44"/>
          <p:cNvSpPr txBox="1">
            <a:spLocks noChangeArrowheads="1"/>
          </p:cNvSpPr>
          <p:nvPr/>
        </p:nvSpPr>
        <p:spPr bwMode="auto">
          <a:xfrm>
            <a:off x="1456951" y="516856"/>
            <a:ext cx="506412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1118" name="Line 46"/>
          <p:cNvSpPr>
            <a:spLocks noChangeShapeType="1"/>
          </p:cNvSpPr>
          <p:nvPr/>
        </p:nvSpPr>
        <p:spPr bwMode="auto">
          <a:xfrm flipH="1">
            <a:off x="3311525" y="2997200"/>
            <a:ext cx="11509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6092" name="Rectangle 48"/>
          <p:cNvSpPr>
            <a:spLocks noChangeArrowheads="1"/>
          </p:cNvSpPr>
          <p:nvPr/>
        </p:nvSpPr>
        <p:spPr bwMode="auto">
          <a:xfrm>
            <a:off x="4953000" y="6597650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6093" name="Rectangle 59"/>
          <p:cNvSpPr>
            <a:spLocks noChangeArrowheads="1"/>
          </p:cNvSpPr>
          <p:nvPr/>
        </p:nvSpPr>
        <p:spPr bwMode="auto">
          <a:xfrm>
            <a:off x="3238500" y="981075"/>
            <a:ext cx="360363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31134" name="Text Box 62"/>
          <p:cNvSpPr txBox="1">
            <a:spLocks noChangeArrowheads="1"/>
          </p:cNvSpPr>
          <p:nvPr/>
        </p:nvSpPr>
        <p:spPr bwMode="auto">
          <a:xfrm>
            <a:off x="1943100" y="4581525"/>
            <a:ext cx="1544012" cy="830997"/>
          </a:xfrm>
          <a:prstGeom prst="rect">
            <a:avLst/>
          </a:prstGeom>
          <a:solidFill>
            <a:srgbClr val="FFC5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600" b="1" dirty="0">
                <a:solidFill>
                  <a:srgbClr val="CC0000"/>
                </a:solidFill>
              </a:rPr>
              <a:t>F. Simpáticas</a:t>
            </a:r>
          </a:p>
          <a:p>
            <a:pPr eaLnBrk="1" hangingPunct="1"/>
            <a:r>
              <a:rPr lang="es-ES" altLang="es-VE" sz="1600" b="1" dirty="0" err="1" smtClean="0">
                <a:solidFill>
                  <a:srgbClr val="CC0000"/>
                </a:solidFill>
              </a:rPr>
              <a:t>Posgangl</a:t>
            </a:r>
            <a:endParaRPr lang="es-ES" altLang="es-VE" sz="1600" b="1" dirty="0">
              <a:solidFill>
                <a:srgbClr val="CC0000"/>
              </a:solidFill>
            </a:endParaRPr>
          </a:p>
          <a:p>
            <a:pPr eaLnBrk="1" hangingPunct="1"/>
            <a:r>
              <a:rPr lang="es-ES" altLang="es-VE" sz="1600" b="1" dirty="0">
                <a:solidFill>
                  <a:srgbClr val="CC0000"/>
                </a:solidFill>
              </a:rPr>
              <a:t>T1-T5 a</a:t>
            </a:r>
            <a:endParaRPr lang="es-ES" altLang="es-VE" sz="900" b="1" dirty="0">
              <a:solidFill>
                <a:srgbClr val="CC0000"/>
              </a:solidFill>
            </a:endParaRPr>
          </a:p>
        </p:txBody>
      </p:sp>
      <p:sp>
        <p:nvSpPr>
          <p:cNvPr id="131135" name="Line 63"/>
          <p:cNvSpPr>
            <a:spLocks noChangeShapeType="1"/>
          </p:cNvSpPr>
          <p:nvPr/>
        </p:nvSpPr>
        <p:spPr bwMode="auto">
          <a:xfrm flipV="1">
            <a:off x="3311525" y="4365625"/>
            <a:ext cx="1152525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37" name="Line 65"/>
          <p:cNvSpPr>
            <a:spLocks noChangeShapeType="1"/>
          </p:cNvSpPr>
          <p:nvPr/>
        </p:nvSpPr>
        <p:spPr bwMode="auto">
          <a:xfrm>
            <a:off x="3311525" y="1341438"/>
            <a:ext cx="9350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38" name="Line 66"/>
          <p:cNvSpPr>
            <a:spLocks noChangeShapeType="1"/>
          </p:cNvSpPr>
          <p:nvPr/>
        </p:nvSpPr>
        <p:spPr bwMode="auto">
          <a:xfrm flipH="1">
            <a:off x="5327650" y="4076700"/>
            <a:ext cx="4333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39" name="Text Box 67"/>
          <p:cNvSpPr txBox="1">
            <a:spLocks noChangeArrowheads="1"/>
          </p:cNvSpPr>
          <p:nvPr/>
        </p:nvSpPr>
        <p:spPr bwMode="auto">
          <a:xfrm>
            <a:off x="5688013" y="3835400"/>
            <a:ext cx="2484387" cy="1077218"/>
          </a:xfrm>
          <a:prstGeom prst="rect">
            <a:avLst/>
          </a:prstGeom>
          <a:solidFill>
            <a:srgbClr val="A3D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>
                <a:solidFill>
                  <a:schemeClr val="accent2"/>
                </a:solidFill>
              </a:rPr>
              <a:t>F. Parasimpáticas</a:t>
            </a:r>
          </a:p>
          <a:p>
            <a:pPr algn="l" eaLnBrk="1" hangingPunct="1"/>
            <a:r>
              <a:rPr lang="es-ES" altLang="es-VE" sz="1600" b="1" dirty="0" smtClean="0">
                <a:solidFill>
                  <a:schemeClr val="accent2"/>
                </a:solidFill>
              </a:rPr>
              <a:t>    </a:t>
            </a:r>
            <a:r>
              <a:rPr lang="es-ES" altLang="es-VE" sz="1600" b="1" dirty="0" err="1" smtClean="0">
                <a:solidFill>
                  <a:schemeClr val="accent2"/>
                </a:solidFill>
              </a:rPr>
              <a:t>Pregangl</a:t>
            </a:r>
            <a:r>
              <a:rPr lang="es-ES" altLang="es-VE" sz="1600" b="1" dirty="0" smtClean="0">
                <a:solidFill>
                  <a:schemeClr val="accent2"/>
                </a:solidFill>
              </a:rPr>
              <a:t> </a:t>
            </a:r>
          </a:p>
          <a:p>
            <a:pPr algn="l" eaLnBrk="1" hangingPunct="1"/>
            <a:r>
              <a:rPr lang="es-ES" altLang="es-VE" sz="1600" b="1" dirty="0" smtClean="0">
                <a:solidFill>
                  <a:schemeClr val="accent2"/>
                </a:solidFill>
              </a:rPr>
              <a:t>    N</a:t>
            </a:r>
            <a:r>
              <a:rPr lang="es-ES" altLang="es-VE" sz="1600" b="1" dirty="0">
                <a:solidFill>
                  <a:schemeClr val="accent2"/>
                </a:solidFill>
              </a:rPr>
              <a:t>. X a </a:t>
            </a:r>
          </a:p>
          <a:p>
            <a:pPr algn="l" eaLnBrk="1" hangingPunct="1"/>
            <a:r>
              <a:rPr lang="es-ES" altLang="es-VE" sz="1600" b="1" dirty="0" smtClean="0">
                <a:solidFill>
                  <a:schemeClr val="accent2"/>
                </a:solidFill>
              </a:rPr>
              <a:t>    Plexos </a:t>
            </a:r>
            <a:r>
              <a:rPr lang="es-ES" altLang="es-VE" sz="1600" b="1" dirty="0">
                <a:solidFill>
                  <a:schemeClr val="accent2"/>
                </a:solidFill>
              </a:rPr>
              <a:t>cardíacos </a:t>
            </a:r>
            <a:r>
              <a:rPr lang="es-ES" altLang="es-VE" sz="1600" b="1" dirty="0" smtClean="0">
                <a:solidFill>
                  <a:schemeClr val="accent2"/>
                </a:solidFill>
              </a:rPr>
              <a:t>a </a:t>
            </a:r>
            <a:endParaRPr lang="es-ES" altLang="es-VE" b="1" dirty="0">
              <a:solidFill>
                <a:schemeClr val="accent2"/>
              </a:solidFill>
            </a:endParaRPr>
          </a:p>
        </p:txBody>
      </p:sp>
      <p:sp>
        <p:nvSpPr>
          <p:cNvPr id="131140" name="Text Box 68"/>
          <p:cNvSpPr txBox="1">
            <a:spLocks noChangeArrowheads="1"/>
          </p:cNvSpPr>
          <p:nvPr/>
        </p:nvSpPr>
        <p:spPr bwMode="auto">
          <a:xfrm>
            <a:off x="5135563" y="836613"/>
            <a:ext cx="1731962" cy="581025"/>
          </a:xfrm>
          <a:prstGeom prst="rect">
            <a:avLst/>
          </a:prstGeom>
          <a:solidFill>
            <a:srgbClr val="A3D1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 dirty="0">
                <a:solidFill>
                  <a:schemeClr val="tx2"/>
                </a:solidFill>
              </a:rPr>
              <a:t> </a:t>
            </a:r>
            <a:r>
              <a:rPr lang="es-ES_tradnl" altLang="es-VE" sz="1600" b="1" dirty="0">
                <a:solidFill>
                  <a:schemeClr val="accent2"/>
                </a:solidFill>
              </a:rPr>
              <a:t>CCV </a:t>
            </a:r>
            <a:r>
              <a:rPr lang="es-ES_tradnl" altLang="es-VE" sz="1600" b="1" dirty="0" smtClean="0">
                <a:solidFill>
                  <a:schemeClr val="accent2"/>
                </a:solidFill>
              </a:rPr>
              <a:t>Inhibidor </a:t>
            </a:r>
            <a:endParaRPr lang="es-ES_tradnl" altLang="es-VE" sz="1600" b="1" dirty="0">
              <a:solidFill>
                <a:schemeClr val="accent2"/>
              </a:solidFill>
            </a:endParaRPr>
          </a:p>
          <a:p>
            <a:pPr eaLnBrk="1" hangingPunct="1"/>
            <a:r>
              <a:rPr lang="es-ES_tradnl" altLang="es-VE" sz="1600" b="1" dirty="0">
                <a:solidFill>
                  <a:schemeClr val="accent2"/>
                </a:solidFill>
              </a:rPr>
              <a:t>parasimpático</a:t>
            </a:r>
          </a:p>
        </p:txBody>
      </p:sp>
      <p:sp>
        <p:nvSpPr>
          <p:cNvPr id="131141" name="Line 69"/>
          <p:cNvSpPr>
            <a:spLocks noChangeShapeType="1"/>
          </p:cNvSpPr>
          <p:nvPr/>
        </p:nvSpPr>
        <p:spPr bwMode="auto">
          <a:xfrm flipH="1">
            <a:off x="4715817" y="1127124"/>
            <a:ext cx="419746" cy="2143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42" name="Text Box 70"/>
          <p:cNvSpPr txBox="1">
            <a:spLocks noChangeArrowheads="1"/>
          </p:cNvSpPr>
          <p:nvPr/>
        </p:nvSpPr>
        <p:spPr bwMode="auto">
          <a:xfrm>
            <a:off x="7066756" y="1174899"/>
            <a:ext cx="1787525" cy="669925"/>
          </a:xfrm>
          <a:prstGeom prst="rect">
            <a:avLst/>
          </a:prstGeom>
          <a:solidFill>
            <a:srgbClr val="FBBDD5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Vías eferentes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 Efectores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1144" name="Rectangle 72"/>
          <p:cNvSpPr>
            <a:spLocks noChangeArrowheads="1"/>
          </p:cNvSpPr>
          <p:nvPr/>
        </p:nvSpPr>
        <p:spPr bwMode="auto">
          <a:xfrm>
            <a:off x="6517068" y="5261138"/>
            <a:ext cx="1151276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1145" name="Line 73"/>
          <p:cNvSpPr>
            <a:spLocks noChangeShapeType="1"/>
          </p:cNvSpPr>
          <p:nvPr/>
        </p:nvSpPr>
        <p:spPr bwMode="auto">
          <a:xfrm>
            <a:off x="7096918" y="4878550"/>
            <a:ext cx="0" cy="382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19" name="Text Box 47"/>
          <p:cNvSpPr txBox="1">
            <a:spLocks noChangeArrowheads="1"/>
          </p:cNvSpPr>
          <p:nvPr/>
        </p:nvSpPr>
        <p:spPr bwMode="auto">
          <a:xfrm>
            <a:off x="1920875" y="2781300"/>
            <a:ext cx="16954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Vía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Retículo espinal</a:t>
            </a:r>
          </a:p>
        </p:txBody>
      </p:sp>
      <p:sp>
        <p:nvSpPr>
          <p:cNvPr id="131146" name="Rectangle 74"/>
          <p:cNvSpPr>
            <a:spLocks noChangeArrowheads="1"/>
          </p:cNvSpPr>
          <p:nvPr/>
        </p:nvSpPr>
        <p:spPr bwMode="auto">
          <a:xfrm>
            <a:off x="1763065" y="5923189"/>
            <a:ext cx="2165979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 y vasos</a:t>
            </a:r>
          </a:p>
        </p:txBody>
      </p:sp>
      <p:sp>
        <p:nvSpPr>
          <p:cNvPr id="131147" name="Line 75"/>
          <p:cNvSpPr>
            <a:spLocks noChangeShapeType="1"/>
          </p:cNvSpPr>
          <p:nvPr/>
        </p:nvSpPr>
        <p:spPr bwMode="auto">
          <a:xfrm flipH="1">
            <a:off x="2846055" y="5399208"/>
            <a:ext cx="0" cy="47806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 sz="2000" dirty="0"/>
          </a:p>
        </p:txBody>
      </p:sp>
      <p:sp>
        <p:nvSpPr>
          <p:cNvPr id="131129" name="Text Box 57"/>
          <p:cNvSpPr txBox="1">
            <a:spLocks noChangeArrowheads="1"/>
          </p:cNvSpPr>
          <p:nvPr/>
        </p:nvSpPr>
        <p:spPr bwMode="auto">
          <a:xfrm>
            <a:off x="2073810" y="1157843"/>
            <a:ext cx="1225015" cy="830997"/>
          </a:xfrm>
          <a:prstGeom prst="rect">
            <a:avLst/>
          </a:prstGeom>
          <a:solidFill>
            <a:srgbClr val="FFC5E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 dirty="0">
                <a:solidFill>
                  <a:srgbClr val="CC0000"/>
                </a:solidFill>
              </a:rPr>
              <a:t>CCV </a:t>
            </a:r>
            <a:endParaRPr lang="es-ES_tradnl" altLang="es-VE" sz="1600" b="1" dirty="0" smtClean="0">
              <a:solidFill>
                <a:srgbClr val="CC0000"/>
              </a:solidFill>
            </a:endParaRPr>
          </a:p>
          <a:p>
            <a:pPr eaLnBrk="1" hangingPunct="1"/>
            <a:r>
              <a:rPr lang="es-ES_tradnl" altLang="es-VE" sz="1600" b="1" dirty="0" smtClean="0">
                <a:solidFill>
                  <a:srgbClr val="CC0000"/>
                </a:solidFill>
              </a:rPr>
              <a:t>Excitador </a:t>
            </a:r>
            <a:endParaRPr lang="es-ES_tradnl" altLang="es-VE" sz="1600" b="1" dirty="0">
              <a:solidFill>
                <a:srgbClr val="CC0000"/>
              </a:solidFill>
            </a:endParaRPr>
          </a:p>
          <a:p>
            <a:pPr eaLnBrk="1" hangingPunct="1"/>
            <a:r>
              <a:rPr lang="es-ES_tradnl" altLang="es-VE" sz="1600" b="1" dirty="0">
                <a:solidFill>
                  <a:srgbClr val="CC0000"/>
                </a:solidFill>
              </a:rPr>
              <a:t>S</a:t>
            </a:r>
            <a:r>
              <a:rPr lang="es-ES_tradnl" altLang="es-VE" sz="1600" b="1" dirty="0" smtClean="0">
                <a:solidFill>
                  <a:srgbClr val="CC0000"/>
                </a:solidFill>
              </a:rPr>
              <a:t>impático</a:t>
            </a:r>
            <a:endParaRPr lang="es-ES_tradnl" altLang="es-VE" sz="1600" b="1" dirty="0"/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417884" y="528568"/>
            <a:ext cx="1039067" cy="646331"/>
          </a:xfrm>
          <a:prstGeom prst="rect">
            <a:avLst/>
          </a:prstGeom>
          <a:solidFill>
            <a:srgbClr val="FFD1E8"/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 dirty="0" smtClean="0"/>
              <a:t>Salida </a:t>
            </a:r>
          </a:p>
          <a:p>
            <a:pPr eaLnBrk="1" hangingPunct="1"/>
            <a:r>
              <a:rPr lang="es-ES_tradnl" altLang="es-VE" sz="1800" dirty="0" smtClean="0"/>
              <a:t>Motora </a:t>
            </a:r>
            <a:endParaRPr lang="es-ES_tradnl" alt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18" grpId="0" animBg="1"/>
      <p:bldP spid="131134" grpId="0" animBg="1"/>
      <p:bldP spid="131135" grpId="0" animBg="1"/>
      <p:bldP spid="131137" grpId="0" animBg="1"/>
      <p:bldP spid="131138" grpId="0" animBg="1"/>
      <p:bldP spid="131139" grpId="0" animBg="1"/>
      <p:bldP spid="131140" grpId="0" animBg="1"/>
      <p:bldP spid="131141" grpId="0" animBg="1"/>
      <p:bldP spid="131144" grpId="0" animBg="1"/>
      <p:bldP spid="131145" grpId="0" animBg="1"/>
      <p:bldP spid="131119" grpId="0"/>
      <p:bldP spid="131146" grpId="0" animBg="1"/>
      <p:bldP spid="131147" grpId="0" animBg="1"/>
      <p:bldP spid="13112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barorreceptores 2 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0"/>
          <a:stretch>
            <a:fillRect/>
          </a:stretch>
        </p:blipFill>
        <p:spPr bwMode="auto">
          <a:xfrm>
            <a:off x="2792835" y="188913"/>
            <a:ext cx="2389188" cy="6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3992290" y="23813"/>
            <a:ext cx="741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Señales</a:t>
            </a:r>
          </a:p>
          <a:p>
            <a:pPr algn="l">
              <a:defRPr/>
            </a:pPr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corteza</a:t>
            </a:r>
          </a:p>
        </p:txBody>
      </p:sp>
      <p:sp>
        <p:nvSpPr>
          <p:cNvPr id="144415" name="Text Box 31"/>
          <p:cNvSpPr txBox="1">
            <a:spLocks noChangeArrowheads="1"/>
          </p:cNvSpPr>
          <p:nvPr/>
        </p:nvSpPr>
        <p:spPr bwMode="auto">
          <a:xfrm>
            <a:off x="1264073" y="2205038"/>
            <a:ext cx="176522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Inhibición</a:t>
            </a:r>
          </a:p>
          <a:p>
            <a:pPr algn="l">
              <a:defRPr/>
            </a:pP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Vía </a:t>
            </a:r>
            <a:r>
              <a:rPr lang="es-E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retículoespinal</a:t>
            </a:r>
            <a:endParaRPr lang="es-ES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416" name="Line 32"/>
          <p:cNvSpPr>
            <a:spLocks noChangeShapeType="1"/>
          </p:cNvSpPr>
          <p:nvPr/>
        </p:nvSpPr>
        <p:spPr bwMode="auto">
          <a:xfrm flipV="1">
            <a:off x="2721398" y="2205038"/>
            <a:ext cx="12239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30" name="Text Box 46"/>
          <p:cNvSpPr txBox="1">
            <a:spLocks noChangeArrowheads="1"/>
          </p:cNvSpPr>
          <p:nvPr/>
        </p:nvSpPr>
        <p:spPr bwMode="auto">
          <a:xfrm>
            <a:off x="6988524" y="282122"/>
            <a:ext cx="1535112" cy="1200150"/>
          </a:xfrm>
          <a:prstGeom prst="rect">
            <a:avLst/>
          </a:prstGeom>
          <a:solidFill>
            <a:srgbClr val="FFD1E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Aumento </a:t>
            </a:r>
          </a:p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Presión </a:t>
            </a:r>
          </a:p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Arterial</a:t>
            </a:r>
          </a:p>
        </p:txBody>
      </p:sp>
      <p:sp>
        <p:nvSpPr>
          <p:cNvPr id="47111" name="Rectangle 48"/>
          <p:cNvSpPr>
            <a:spLocks noChangeArrowheads="1"/>
          </p:cNvSpPr>
          <p:nvPr/>
        </p:nvSpPr>
        <p:spPr bwMode="auto">
          <a:xfrm>
            <a:off x="2721398" y="1412875"/>
            <a:ext cx="4318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7112" name="Rectangle 49"/>
          <p:cNvSpPr>
            <a:spLocks noChangeArrowheads="1"/>
          </p:cNvSpPr>
          <p:nvPr/>
        </p:nvSpPr>
        <p:spPr bwMode="auto">
          <a:xfrm>
            <a:off x="2721398" y="2708275"/>
            <a:ext cx="4318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7113" name="Rectangle 50"/>
          <p:cNvSpPr>
            <a:spLocks noChangeArrowheads="1"/>
          </p:cNvSpPr>
          <p:nvPr/>
        </p:nvSpPr>
        <p:spPr bwMode="auto">
          <a:xfrm>
            <a:off x="4881985" y="2205038"/>
            <a:ext cx="360363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7114" name="Rectangle 51"/>
          <p:cNvSpPr>
            <a:spLocks noChangeArrowheads="1"/>
          </p:cNvSpPr>
          <p:nvPr/>
        </p:nvSpPr>
        <p:spPr bwMode="auto">
          <a:xfrm>
            <a:off x="4808960" y="549275"/>
            <a:ext cx="433388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7115" name="Rectangle 52"/>
          <p:cNvSpPr>
            <a:spLocks noChangeArrowheads="1"/>
          </p:cNvSpPr>
          <p:nvPr/>
        </p:nvSpPr>
        <p:spPr bwMode="auto">
          <a:xfrm>
            <a:off x="2721398" y="333375"/>
            <a:ext cx="3603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7116" name="Rectangle 53"/>
          <p:cNvSpPr>
            <a:spLocks noChangeArrowheads="1"/>
          </p:cNvSpPr>
          <p:nvPr/>
        </p:nvSpPr>
        <p:spPr bwMode="auto">
          <a:xfrm>
            <a:off x="4161260" y="476250"/>
            <a:ext cx="6477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7117" name="Rectangle 54"/>
          <p:cNvSpPr>
            <a:spLocks noChangeArrowheads="1"/>
          </p:cNvSpPr>
          <p:nvPr/>
        </p:nvSpPr>
        <p:spPr bwMode="auto">
          <a:xfrm>
            <a:off x="4881985" y="1989138"/>
            <a:ext cx="3603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7118" name="Rectangle 55"/>
          <p:cNvSpPr>
            <a:spLocks noChangeArrowheads="1"/>
          </p:cNvSpPr>
          <p:nvPr/>
        </p:nvSpPr>
        <p:spPr bwMode="auto">
          <a:xfrm>
            <a:off x="4377160" y="6381750"/>
            <a:ext cx="7921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7119" name="Text Box 56"/>
          <p:cNvSpPr txBox="1">
            <a:spLocks noChangeArrowheads="1"/>
          </p:cNvSpPr>
          <p:nvPr/>
        </p:nvSpPr>
        <p:spPr bwMode="auto">
          <a:xfrm>
            <a:off x="500485" y="333375"/>
            <a:ext cx="192405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/>
              <a:t>Reflejo </a:t>
            </a:r>
          </a:p>
          <a:p>
            <a:pPr eaLnBrk="1" hangingPunct="1"/>
            <a:r>
              <a:rPr lang="es-ES_tradnl" altLang="es-VE" sz="2000"/>
              <a:t>Barorreceptor</a:t>
            </a:r>
          </a:p>
        </p:txBody>
      </p:sp>
      <p:sp>
        <p:nvSpPr>
          <p:cNvPr id="144441" name="Text Box 57"/>
          <p:cNvSpPr txBox="1">
            <a:spLocks noChangeArrowheads="1"/>
          </p:cNvSpPr>
          <p:nvPr/>
        </p:nvSpPr>
        <p:spPr bwMode="auto">
          <a:xfrm>
            <a:off x="500485" y="1004208"/>
            <a:ext cx="1150937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4443" name="Text Box 59"/>
          <p:cNvSpPr txBox="1">
            <a:spLocks noChangeArrowheads="1"/>
          </p:cNvSpPr>
          <p:nvPr/>
        </p:nvSpPr>
        <p:spPr bwMode="auto">
          <a:xfrm>
            <a:off x="6791293" y="5530620"/>
            <a:ext cx="197522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</a:t>
            </a: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7122" name="Rectangle 63"/>
          <p:cNvSpPr>
            <a:spLocks noChangeArrowheads="1"/>
          </p:cNvSpPr>
          <p:nvPr/>
        </p:nvSpPr>
        <p:spPr bwMode="auto">
          <a:xfrm>
            <a:off x="3711998" y="6092825"/>
            <a:ext cx="14398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44448" name="Line 64"/>
          <p:cNvSpPr>
            <a:spLocks noChangeShapeType="1"/>
          </p:cNvSpPr>
          <p:nvPr/>
        </p:nvSpPr>
        <p:spPr bwMode="auto">
          <a:xfrm>
            <a:off x="2053060" y="4221163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49" name="Text Box 65"/>
          <p:cNvSpPr txBox="1">
            <a:spLocks noChangeArrowheads="1"/>
          </p:cNvSpPr>
          <p:nvPr/>
        </p:nvSpPr>
        <p:spPr bwMode="auto">
          <a:xfrm>
            <a:off x="1372023" y="4868863"/>
            <a:ext cx="1525587" cy="700087"/>
          </a:xfrm>
          <a:prstGeom prst="rect">
            <a:avLst/>
          </a:prstGeom>
          <a:solidFill>
            <a:srgbClr val="FFD1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Vasos</a:t>
            </a:r>
          </a:p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Dilatación</a:t>
            </a:r>
          </a:p>
        </p:txBody>
      </p:sp>
      <p:sp>
        <p:nvSpPr>
          <p:cNvPr id="144450" name="Text Box 66"/>
          <p:cNvSpPr txBox="1">
            <a:spLocks noChangeArrowheads="1"/>
          </p:cNvSpPr>
          <p:nvPr/>
        </p:nvSpPr>
        <p:spPr bwMode="auto">
          <a:xfrm>
            <a:off x="1120948" y="3403600"/>
            <a:ext cx="182453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Inhibición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Med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T1-T5</a:t>
            </a:r>
          </a:p>
          <a:p>
            <a:pPr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144451" name="Text Box 67"/>
          <p:cNvSpPr txBox="1">
            <a:spLocks noChangeArrowheads="1"/>
          </p:cNvSpPr>
          <p:nvPr/>
        </p:nvSpPr>
        <p:spPr bwMode="auto">
          <a:xfrm>
            <a:off x="1286003" y="5589588"/>
            <a:ext cx="150554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Resistencia </a:t>
            </a: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periférica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452" name="Text Box 68"/>
          <p:cNvSpPr txBox="1">
            <a:spLocks noChangeArrowheads="1"/>
          </p:cNvSpPr>
          <p:nvPr/>
        </p:nvSpPr>
        <p:spPr bwMode="auto">
          <a:xfrm>
            <a:off x="5008985" y="1989138"/>
            <a:ext cx="165576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Estimulación </a:t>
            </a:r>
          </a:p>
          <a:p>
            <a:pPr>
              <a:defRPr/>
            </a:pPr>
            <a:r>
              <a:rPr lang="es-ES_tradnl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X </a:t>
            </a:r>
            <a:r>
              <a:rPr lang="es-ES_tradnl" sz="16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Parasimpático</a:t>
            </a:r>
          </a:p>
        </p:txBody>
      </p:sp>
      <p:sp>
        <p:nvSpPr>
          <p:cNvPr id="144453" name="Line 69"/>
          <p:cNvSpPr>
            <a:spLocks noChangeShapeType="1"/>
          </p:cNvSpPr>
          <p:nvPr/>
        </p:nvSpPr>
        <p:spPr bwMode="auto">
          <a:xfrm flipH="1">
            <a:off x="4862935" y="2492375"/>
            <a:ext cx="4333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54" name="Line 70"/>
          <p:cNvSpPr>
            <a:spLocks noChangeShapeType="1"/>
          </p:cNvSpPr>
          <p:nvPr/>
        </p:nvSpPr>
        <p:spPr bwMode="auto">
          <a:xfrm>
            <a:off x="5813848" y="2924175"/>
            <a:ext cx="0" cy="107950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55" name="Text Box 71"/>
          <p:cNvSpPr txBox="1">
            <a:spLocks noChangeArrowheads="1"/>
          </p:cNvSpPr>
          <p:nvPr/>
        </p:nvSpPr>
        <p:spPr bwMode="auto">
          <a:xfrm>
            <a:off x="4934373" y="4005263"/>
            <a:ext cx="1974850" cy="700087"/>
          </a:xfrm>
          <a:prstGeom prst="rect">
            <a:avLst/>
          </a:prstGeom>
          <a:solidFill>
            <a:srgbClr val="AAC6F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  <a:p>
            <a:pPr>
              <a:defRPr/>
            </a:pPr>
            <a:r>
              <a:rPr lang="es-ES_tradnl" sz="2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Disminución FC</a:t>
            </a:r>
          </a:p>
        </p:txBody>
      </p:sp>
      <p:sp>
        <p:nvSpPr>
          <p:cNvPr id="144456" name="Text Box 72"/>
          <p:cNvSpPr txBox="1">
            <a:spLocks noChangeArrowheads="1"/>
          </p:cNvSpPr>
          <p:nvPr/>
        </p:nvSpPr>
        <p:spPr bwMode="auto">
          <a:xfrm>
            <a:off x="4934373" y="4705350"/>
            <a:ext cx="2124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Gasto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459" name="Freeform 75"/>
          <p:cNvSpPr>
            <a:spLocks/>
          </p:cNvSpPr>
          <p:nvPr/>
        </p:nvSpPr>
        <p:spPr bwMode="auto">
          <a:xfrm>
            <a:off x="2703936" y="5930730"/>
            <a:ext cx="4087358" cy="746910"/>
          </a:xfrm>
          <a:custGeom>
            <a:avLst/>
            <a:gdLst>
              <a:gd name="T0" fmla="*/ 0 w 2721"/>
              <a:gd name="T1" fmla="*/ 226814063 h 514"/>
              <a:gd name="T2" fmla="*/ 1600298240 w 2721"/>
              <a:gd name="T3" fmla="*/ 1257558763 h 514"/>
              <a:gd name="T4" fmla="*/ 2147483647 w 2721"/>
              <a:gd name="T5" fmla="*/ 0 h 51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21" h="514">
                <a:moveTo>
                  <a:pt x="0" y="90"/>
                </a:moveTo>
                <a:cubicBezTo>
                  <a:pt x="91" y="302"/>
                  <a:pt x="182" y="514"/>
                  <a:pt x="635" y="499"/>
                </a:cubicBezTo>
                <a:cubicBezTo>
                  <a:pt x="1088" y="484"/>
                  <a:pt x="2373" y="83"/>
                  <a:pt x="2721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60" name="Freeform 76"/>
          <p:cNvSpPr>
            <a:spLocks/>
          </p:cNvSpPr>
          <p:nvPr/>
        </p:nvSpPr>
        <p:spPr bwMode="auto">
          <a:xfrm>
            <a:off x="5348710" y="5020015"/>
            <a:ext cx="2247625" cy="510605"/>
          </a:xfrm>
          <a:custGeom>
            <a:avLst/>
            <a:gdLst>
              <a:gd name="T0" fmla="*/ 0 w 915"/>
              <a:gd name="T1" fmla="*/ 0 h 318"/>
              <a:gd name="T2" fmla="*/ 1943039006 w 915"/>
              <a:gd name="T3" fmla="*/ 342741250 h 318"/>
              <a:gd name="T4" fmla="*/ 2147483647 w 915"/>
              <a:gd name="T5" fmla="*/ 801409688 h 3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5" h="318">
                <a:moveTo>
                  <a:pt x="0" y="0"/>
                </a:moveTo>
                <a:cubicBezTo>
                  <a:pt x="313" y="41"/>
                  <a:pt x="627" y="83"/>
                  <a:pt x="771" y="136"/>
                </a:cubicBezTo>
                <a:cubicBezTo>
                  <a:pt x="915" y="189"/>
                  <a:pt x="847" y="288"/>
                  <a:pt x="862" y="31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61" name="Line 77"/>
          <p:cNvSpPr>
            <a:spLocks noChangeShapeType="1"/>
          </p:cNvSpPr>
          <p:nvPr/>
        </p:nvSpPr>
        <p:spPr bwMode="auto">
          <a:xfrm>
            <a:off x="7944644" y="1550821"/>
            <a:ext cx="5556" cy="397979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62" name="Text Box 78"/>
          <p:cNvSpPr txBox="1">
            <a:spLocks noChangeArrowheads="1"/>
          </p:cNvSpPr>
          <p:nvPr/>
        </p:nvSpPr>
        <p:spPr bwMode="auto">
          <a:xfrm>
            <a:off x="4752516" y="665163"/>
            <a:ext cx="179087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Estimulación </a:t>
            </a:r>
          </a:p>
          <a:p>
            <a:pPr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CCV Inhibidor </a:t>
            </a:r>
          </a:p>
          <a:p>
            <a:pPr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47136" name="Line 79"/>
          <p:cNvSpPr>
            <a:spLocks noChangeShapeType="1"/>
          </p:cNvSpPr>
          <p:nvPr/>
        </p:nvSpPr>
        <p:spPr bwMode="auto">
          <a:xfrm flipH="1">
            <a:off x="4143599" y="1052513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64" name="Text Box 80"/>
          <p:cNvSpPr txBox="1">
            <a:spLocks noChangeArrowheads="1"/>
          </p:cNvSpPr>
          <p:nvPr/>
        </p:nvSpPr>
        <p:spPr bwMode="auto">
          <a:xfrm>
            <a:off x="1454385" y="1268413"/>
            <a:ext cx="181171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Inhibición</a:t>
            </a:r>
          </a:p>
          <a:p>
            <a:pPr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CCV Excitador </a:t>
            </a:r>
          </a:p>
          <a:p>
            <a:pPr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465" name="Line 81"/>
          <p:cNvSpPr>
            <a:spLocks noChangeShapeType="1"/>
          </p:cNvSpPr>
          <p:nvPr/>
        </p:nvSpPr>
        <p:spPr bwMode="auto">
          <a:xfrm flipV="1">
            <a:off x="2703935" y="1125538"/>
            <a:ext cx="1081088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" name="Text Box 59"/>
          <p:cNvSpPr txBox="1">
            <a:spLocks noChangeArrowheads="1"/>
          </p:cNvSpPr>
          <p:nvPr/>
        </p:nvSpPr>
        <p:spPr bwMode="auto">
          <a:xfrm>
            <a:off x="7076628" y="6053077"/>
            <a:ext cx="168988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Homeostasis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4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44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4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0" dur="500"/>
                                        <p:tgtEl>
                                          <p:spTgt spid="144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4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415" grpId="0"/>
      <p:bldP spid="144416" grpId="0" animBg="1"/>
      <p:bldP spid="144430" grpId="0" animBg="1"/>
      <p:bldP spid="144443" grpId="0" animBg="1"/>
      <p:bldP spid="144448" grpId="0" animBg="1"/>
      <p:bldP spid="144449" grpId="0" animBg="1"/>
      <p:bldP spid="144450" grpId="0"/>
      <p:bldP spid="144451" grpId="0"/>
      <p:bldP spid="144452" grpId="0"/>
      <p:bldP spid="144453" grpId="0" animBg="1"/>
      <p:bldP spid="144454" grpId="0" animBg="1"/>
      <p:bldP spid="144455" grpId="0" animBg="1"/>
      <p:bldP spid="144456" grpId="0"/>
      <p:bldP spid="144459" grpId="0" animBg="1"/>
      <p:bldP spid="144460" grpId="0" animBg="1"/>
      <p:bldP spid="144461" grpId="0" animBg="1"/>
      <p:bldP spid="144462" grpId="0"/>
      <p:bldP spid="144464" grpId="0"/>
      <p:bldP spid="144465" grpId="0" animBg="1"/>
      <p:bldP spid="3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608013" y="517525"/>
            <a:ext cx="17526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Reflejo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Barorreceptor</a:t>
            </a:r>
          </a:p>
        </p:txBody>
      </p:sp>
      <p:sp>
        <p:nvSpPr>
          <p:cNvPr id="48131" name="Rectangle 5"/>
          <p:cNvSpPr>
            <a:spLocks noChangeArrowheads="1"/>
          </p:cNvSpPr>
          <p:nvPr/>
        </p:nvSpPr>
        <p:spPr bwMode="auto">
          <a:xfrm>
            <a:off x="4067175" y="765175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8132" name="Rectangle 7"/>
          <p:cNvSpPr>
            <a:spLocks noChangeArrowheads="1"/>
          </p:cNvSpPr>
          <p:nvPr/>
        </p:nvSpPr>
        <p:spPr bwMode="auto">
          <a:xfrm>
            <a:off x="3995738" y="1484313"/>
            <a:ext cx="1081087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8983" name="Text Box 23"/>
          <p:cNvSpPr txBox="1">
            <a:spLocks noChangeArrowheads="1"/>
          </p:cNvSpPr>
          <p:nvPr/>
        </p:nvSpPr>
        <p:spPr bwMode="auto">
          <a:xfrm>
            <a:off x="5559425" y="6094413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8985" name="Text Box 25"/>
          <p:cNvSpPr txBox="1">
            <a:spLocks noChangeArrowheads="1"/>
          </p:cNvSpPr>
          <p:nvPr/>
        </p:nvSpPr>
        <p:spPr bwMode="auto">
          <a:xfrm>
            <a:off x="-273050" y="4943475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8990" name="Text Box 30"/>
          <p:cNvSpPr txBox="1">
            <a:spLocks noChangeArrowheads="1"/>
          </p:cNvSpPr>
          <p:nvPr/>
        </p:nvSpPr>
        <p:spPr bwMode="auto">
          <a:xfrm>
            <a:off x="971550" y="2276475"/>
            <a:ext cx="3243196" cy="206210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Presión Arterial</a:t>
            </a:r>
          </a:p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accent2"/>
              </a:buCl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Aumento disparos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barorreceptores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accent2"/>
              </a:buCl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Información a N. tracto solitario</a:t>
            </a:r>
          </a:p>
          <a:p>
            <a:pPr algn="l">
              <a:buClr>
                <a:schemeClr val="accent2"/>
              </a:buCl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Estimulación</a:t>
            </a:r>
            <a:r>
              <a:rPr lang="es-E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centro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CV inhibidor</a:t>
            </a:r>
          </a:p>
          <a:p>
            <a:pPr algn="l">
              <a:buClr>
                <a:schemeClr val="accent2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Disminuye </a:t>
            </a:r>
            <a:r>
              <a:rPr lang="es-E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FC</a:t>
            </a:r>
          </a:p>
          <a:p>
            <a:pPr algn="l">
              <a:buClr>
                <a:schemeClr val="accent2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Disminuye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gasto cardíaco</a:t>
            </a:r>
            <a:endParaRPr lang="es-E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accent2"/>
              </a:buClr>
              <a:buFontTx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Inhibición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centro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CV Excitador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chemeClr val="accent2"/>
              </a:buClr>
              <a:defRPr/>
            </a:pPr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</a:t>
            </a:r>
            <a:endParaRPr lang="es-ES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8991" name="Text Box 31"/>
          <p:cNvSpPr txBox="1">
            <a:spLocks noChangeArrowheads="1"/>
          </p:cNvSpPr>
          <p:nvPr/>
        </p:nvSpPr>
        <p:spPr bwMode="auto">
          <a:xfrm>
            <a:off x="4787900" y="2276475"/>
            <a:ext cx="3477234" cy="227754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Presión Arterial</a:t>
            </a:r>
          </a:p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Disminución disparos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barorreceptores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Información a N. tracto solitario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Estimulación centro</a:t>
            </a:r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CV excitador</a:t>
            </a:r>
          </a:p>
          <a:p>
            <a:pPr algn="l">
              <a:buClr>
                <a:srgbClr val="FF0066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Aumenta FC </a:t>
            </a:r>
          </a:p>
          <a:p>
            <a:pPr algn="l">
              <a:buClr>
                <a:srgbClr val="FF0066"/>
              </a:buClr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Aumenta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gasto cardiaco</a:t>
            </a:r>
          </a:p>
          <a:p>
            <a:pPr algn="l">
              <a:buClr>
                <a:srgbClr val="FF0066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 </a:t>
            </a:r>
          </a:p>
          <a:p>
            <a:pPr algn="l">
              <a:buClr>
                <a:srgbClr val="FF0066"/>
              </a:buClr>
              <a:defRPr/>
            </a:pP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resistencia periférica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Inhibición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centro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CV inhibidor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68992" name="Text Box 32"/>
          <p:cNvSpPr txBox="1">
            <a:spLocks noChangeArrowheads="1"/>
          </p:cNvSpPr>
          <p:nvPr/>
        </p:nvSpPr>
        <p:spPr bwMode="auto">
          <a:xfrm>
            <a:off x="1563265" y="5400675"/>
            <a:ext cx="5961063" cy="609600"/>
          </a:xfrm>
          <a:prstGeom prst="rect">
            <a:avLst/>
          </a:prstGeom>
          <a:noFill/>
          <a:ln w="28575">
            <a:solidFill>
              <a:srgbClr val="D6009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Barorreceptores son muy sensibles a cambios rápidos de PA, </a:t>
            </a:r>
          </a:p>
          <a:p>
            <a:pPr>
              <a:defRPr/>
            </a:pP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pero se adaptan a cambios a largo plazo</a:t>
            </a:r>
          </a:p>
        </p:txBody>
      </p:sp>
      <p:sp>
        <p:nvSpPr>
          <p:cNvPr id="168993" name="Text Box 33"/>
          <p:cNvSpPr txBox="1">
            <a:spLocks noChangeArrowheads="1"/>
          </p:cNvSpPr>
          <p:nvPr/>
        </p:nvSpPr>
        <p:spPr bwMode="auto">
          <a:xfrm>
            <a:off x="2546350" y="1484313"/>
            <a:ext cx="40513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Presión Arterial</a:t>
            </a:r>
          </a:p>
        </p:txBody>
      </p:sp>
      <p:sp>
        <p:nvSpPr>
          <p:cNvPr id="168994" name="Text Box 34"/>
          <p:cNvSpPr txBox="1">
            <a:spLocks noChangeArrowheads="1"/>
          </p:cNvSpPr>
          <p:nvPr/>
        </p:nvSpPr>
        <p:spPr bwMode="auto">
          <a:xfrm>
            <a:off x="2697163" y="517525"/>
            <a:ext cx="828675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8995" name="Text Box 35"/>
          <p:cNvSpPr txBox="1">
            <a:spLocks noChangeArrowheads="1"/>
          </p:cNvSpPr>
          <p:nvPr/>
        </p:nvSpPr>
        <p:spPr bwMode="auto">
          <a:xfrm>
            <a:off x="2336800" y="517525"/>
            <a:ext cx="506413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8996" name="Rectangle 36"/>
          <p:cNvSpPr>
            <a:spLocks noChangeArrowheads="1"/>
          </p:cNvSpPr>
          <p:nvPr/>
        </p:nvSpPr>
        <p:spPr bwMode="auto">
          <a:xfrm>
            <a:off x="1476375" y="4508500"/>
            <a:ext cx="2162175" cy="485775"/>
          </a:xfrm>
          <a:prstGeom prst="rect">
            <a:avLst/>
          </a:prstGeom>
          <a:solidFill>
            <a:srgbClr val="A5C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Disminuye PA</a:t>
            </a:r>
            <a:endParaRPr lang="es-ES_tradnl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8997" name="Rectangle 37"/>
          <p:cNvSpPr>
            <a:spLocks noChangeArrowheads="1"/>
          </p:cNvSpPr>
          <p:nvPr/>
        </p:nvSpPr>
        <p:spPr bwMode="auto">
          <a:xfrm>
            <a:off x="5535190" y="4610100"/>
            <a:ext cx="1989138" cy="485775"/>
          </a:xfrm>
          <a:prstGeom prst="rect">
            <a:avLst/>
          </a:prstGeom>
          <a:solidFill>
            <a:srgbClr val="FF9BB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Aumenta PA</a:t>
            </a:r>
            <a:endParaRPr lang="es-ES_tradnl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8999" name="Text Box 39"/>
          <p:cNvSpPr txBox="1">
            <a:spLocks noChangeArrowheads="1"/>
          </p:cNvSpPr>
          <p:nvPr/>
        </p:nvSpPr>
        <p:spPr bwMode="auto">
          <a:xfrm>
            <a:off x="6597650" y="344706"/>
            <a:ext cx="2130711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solidFill>
                  <a:srgbClr val="0077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 Acciones en </a:t>
            </a:r>
          </a:p>
          <a:p>
            <a:pPr algn="l">
              <a:defRPr/>
            </a:pPr>
            <a:r>
              <a:rPr lang="es-ES" sz="1600">
                <a:solidFill>
                  <a:srgbClr val="0077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órganos y tejidos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68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68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68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68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68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68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689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689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689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92" grpId="0" animBg="1"/>
      <p:bldP spid="168993" grpId="0" animBg="1"/>
      <p:bldP spid="168996" grpId="0" animBg="1"/>
      <p:bldP spid="16899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4"/>
          <p:cNvSpPr txBox="1">
            <a:spLocks noChangeArrowheads="1"/>
          </p:cNvSpPr>
          <p:nvPr/>
        </p:nvSpPr>
        <p:spPr bwMode="auto">
          <a:xfrm>
            <a:off x="2513013" y="938213"/>
            <a:ext cx="1909762" cy="6080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200"/>
              <a:t>Pulmones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1155700" y="3548063"/>
            <a:ext cx="1395413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Músculo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Bronquial</a:t>
            </a:r>
          </a:p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Bronquiales</a:t>
            </a:r>
          </a:p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Vasos </a:t>
            </a:r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2667000" y="3524250"/>
            <a:ext cx="2325688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b2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secreción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2740025" y="2874963"/>
            <a:ext cx="1587500" cy="466725"/>
          </a:xfrm>
          <a:prstGeom prst="rect">
            <a:avLst/>
          </a:prstGeom>
          <a:solidFill>
            <a:srgbClr val="FFCDDE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5116513" y="3548063"/>
            <a:ext cx="33623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18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Secreción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5219700" y="2924175"/>
            <a:ext cx="2139950" cy="466725"/>
          </a:xfrm>
          <a:prstGeom prst="rect">
            <a:avLst/>
          </a:prstGeom>
          <a:solidFill>
            <a:srgbClr val="BBDAF7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09580" name="Text Box 12"/>
          <p:cNvSpPr txBox="1">
            <a:spLocks noChangeArrowheads="1"/>
          </p:cNvSpPr>
          <p:nvPr/>
        </p:nvSpPr>
        <p:spPr bwMode="auto">
          <a:xfrm>
            <a:off x="4067175" y="2205038"/>
            <a:ext cx="13684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1979613" y="977354"/>
            <a:ext cx="6556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5. </a:t>
            </a:r>
          </a:p>
        </p:txBody>
      </p:sp>
      <p:sp>
        <p:nvSpPr>
          <p:cNvPr id="109583" name="Line 15"/>
          <p:cNvSpPr>
            <a:spLocks noChangeShapeType="1"/>
          </p:cNvSpPr>
          <p:nvPr/>
        </p:nvSpPr>
        <p:spPr bwMode="auto">
          <a:xfrm>
            <a:off x="2554288" y="3429000"/>
            <a:ext cx="0" cy="2376488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63" name="Line 16"/>
          <p:cNvSpPr>
            <a:spLocks noChangeShapeType="1"/>
          </p:cNvSpPr>
          <p:nvPr/>
        </p:nvSpPr>
        <p:spPr bwMode="auto">
          <a:xfrm>
            <a:off x="2698750" y="4221163"/>
            <a:ext cx="5329238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64" name="Line 17"/>
          <p:cNvSpPr>
            <a:spLocks noChangeShapeType="1"/>
          </p:cNvSpPr>
          <p:nvPr/>
        </p:nvSpPr>
        <p:spPr bwMode="auto">
          <a:xfrm>
            <a:off x="2698750" y="5084763"/>
            <a:ext cx="5329238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65" name="Line 19"/>
          <p:cNvSpPr>
            <a:spLocks noChangeShapeType="1"/>
          </p:cNvSpPr>
          <p:nvPr/>
        </p:nvSpPr>
        <p:spPr bwMode="auto">
          <a:xfrm>
            <a:off x="2698750" y="5661025"/>
            <a:ext cx="5329238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2627313" y="5156200"/>
            <a:ext cx="2419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9591" name="Text Box 23"/>
          <p:cNvSpPr txBox="1">
            <a:spLocks noChangeArrowheads="1"/>
          </p:cNvSpPr>
          <p:nvPr/>
        </p:nvSpPr>
        <p:spPr bwMode="auto">
          <a:xfrm>
            <a:off x="755650" y="2727325"/>
            <a:ext cx="1679575" cy="701675"/>
          </a:xfrm>
          <a:prstGeom prst="rect">
            <a:avLst/>
          </a:prstGeom>
          <a:solidFill>
            <a:srgbClr val="CEF3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Antagonismo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dual</a:t>
            </a:r>
          </a:p>
        </p:txBody>
      </p:sp>
      <p:sp>
        <p:nvSpPr>
          <p:cNvPr id="109593" name="Text Box 25"/>
          <p:cNvSpPr txBox="1">
            <a:spLocks noChangeArrowheads="1"/>
          </p:cNvSpPr>
          <p:nvPr/>
        </p:nvSpPr>
        <p:spPr bwMode="auto">
          <a:xfrm>
            <a:off x="4538663" y="906463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9169" name="Text Box 26"/>
          <p:cNvSpPr txBox="1">
            <a:spLocks noChangeArrowheads="1"/>
          </p:cNvSpPr>
          <p:nvPr/>
        </p:nvSpPr>
        <p:spPr bwMode="auto">
          <a:xfrm>
            <a:off x="6444208" y="331023"/>
            <a:ext cx="237757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800">
                <a:solidFill>
                  <a:srgbClr val="0077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 Acciones en </a:t>
            </a:r>
          </a:p>
          <a:p>
            <a:pPr algn="l" eaLnBrk="1" hangingPunct="1"/>
            <a:r>
              <a:rPr lang="es-ES" altLang="es-VE" sz="1800">
                <a:solidFill>
                  <a:srgbClr val="0077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órganos y tejidos</a:t>
            </a:r>
          </a:p>
        </p:txBody>
      </p:sp>
      <p:pic>
        <p:nvPicPr>
          <p:cNvPr id="49170" name="Picture 29" descr="lung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79" r="7573"/>
          <a:stretch/>
        </p:blipFill>
        <p:spPr bwMode="auto">
          <a:xfrm>
            <a:off x="184714" y="615156"/>
            <a:ext cx="1794899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3" grpId="0"/>
      <p:bldP spid="109574" grpId="0"/>
      <p:bldP spid="109575" grpId="0" animBg="1"/>
      <p:bldP spid="109576" grpId="0"/>
      <p:bldP spid="109577" grpId="0" animBg="1"/>
      <p:bldP spid="109580" grpId="0" animBg="1"/>
      <p:bldP spid="109583" grpId="0" animBg="1"/>
      <p:bldP spid="109588" grpId="0"/>
      <p:bldP spid="10959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74" name="Line 82"/>
          <p:cNvSpPr>
            <a:spLocks noChangeShapeType="1"/>
          </p:cNvSpPr>
          <p:nvPr/>
        </p:nvSpPr>
        <p:spPr bwMode="auto">
          <a:xfrm flipV="1">
            <a:off x="6084888" y="1989138"/>
            <a:ext cx="0" cy="935037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50179" name="Picture 20" descr="asma 1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03"/>
          <a:stretch>
            <a:fillRect/>
          </a:stretch>
        </p:blipFill>
        <p:spPr bwMode="auto">
          <a:xfrm>
            <a:off x="3433763" y="101600"/>
            <a:ext cx="2433637" cy="675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Rectangle 22"/>
          <p:cNvSpPr>
            <a:spLocks noChangeArrowheads="1"/>
          </p:cNvSpPr>
          <p:nvPr/>
        </p:nvSpPr>
        <p:spPr bwMode="auto">
          <a:xfrm>
            <a:off x="3348038" y="836613"/>
            <a:ext cx="1444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0181" name="Rectangle 23"/>
          <p:cNvSpPr>
            <a:spLocks noChangeArrowheads="1"/>
          </p:cNvSpPr>
          <p:nvPr/>
        </p:nvSpPr>
        <p:spPr bwMode="auto">
          <a:xfrm>
            <a:off x="3348038" y="1773238"/>
            <a:ext cx="1444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5016" name="Text Box 24"/>
          <p:cNvSpPr txBox="1">
            <a:spLocks noChangeArrowheads="1"/>
          </p:cNvSpPr>
          <p:nvPr/>
        </p:nvSpPr>
        <p:spPr bwMode="auto">
          <a:xfrm>
            <a:off x="5795963" y="0"/>
            <a:ext cx="1577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Del Sist. Límbico</a:t>
            </a:r>
          </a:p>
        </p:txBody>
      </p:sp>
      <p:sp>
        <p:nvSpPr>
          <p:cNvPr id="85017" name="Text Box 25"/>
          <p:cNvSpPr txBox="1">
            <a:spLocks noChangeArrowheads="1"/>
          </p:cNvSpPr>
          <p:nvPr/>
        </p:nvSpPr>
        <p:spPr bwMode="auto">
          <a:xfrm>
            <a:off x="5867400" y="260350"/>
            <a:ext cx="1292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De la corteza</a:t>
            </a:r>
          </a:p>
        </p:txBody>
      </p:sp>
      <p:sp>
        <p:nvSpPr>
          <p:cNvPr id="85018" name="Text Box 26"/>
          <p:cNvSpPr txBox="1">
            <a:spLocks noChangeArrowheads="1"/>
          </p:cNvSpPr>
          <p:nvPr/>
        </p:nvSpPr>
        <p:spPr bwMode="auto">
          <a:xfrm>
            <a:off x="5867400" y="549275"/>
            <a:ext cx="11160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De la insula</a:t>
            </a:r>
          </a:p>
        </p:txBody>
      </p:sp>
      <p:sp>
        <p:nvSpPr>
          <p:cNvPr id="50185" name="Rectangle 27"/>
          <p:cNvSpPr>
            <a:spLocks noChangeArrowheads="1"/>
          </p:cNvSpPr>
          <p:nvPr/>
        </p:nvSpPr>
        <p:spPr bwMode="auto">
          <a:xfrm>
            <a:off x="3348038" y="2997200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5020" name="Text Box 28"/>
          <p:cNvSpPr txBox="1">
            <a:spLocks noChangeArrowheads="1"/>
          </p:cNvSpPr>
          <p:nvPr/>
        </p:nvSpPr>
        <p:spPr bwMode="auto">
          <a:xfrm>
            <a:off x="3059113" y="1125538"/>
            <a:ext cx="1120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Hipotálamo</a:t>
            </a:r>
          </a:p>
        </p:txBody>
      </p:sp>
      <p:sp>
        <p:nvSpPr>
          <p:cNvPr id="85021" name="Text Box 29"/>
          <p:cNvSpPr txBox="1">
            <a:spLocks noChangeArrowheads="1"/>
          </p:cNvSpPr>
          <p:nvPr/>
        </p:nvSpPr>
        <p:spPr bwMode="auto">
          <a:xfrm>
            <a:off x="5076825" y="1268413"/>
            <a:ext cx="15113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Dorsal Vago</a:t>
            </a:r>
          </a:p>
        </p:txBody>
      </p:sp>
      <p:sp>
        <p:nvSpPr>
          <p:cNvPr id="85022" name="Text Box 30"/>
          <p:cNvSpPr txBox="1">
            <a:spLocks noChangeArrowheads="1"/>
          </p:cNvSpPr>
          <p:nvPr/>
        </p:nvSpPr>
        <p:spPr bwMode="auto">
          <a:xfrm>
            <a:off x="5219700" y="1700213"/>
            <a:ext cx="1885950" cy="323850"/>
          </a:xfrm>
          <a:prstGeom prst="rect">
            <a:avLst/>
          </a:prstGeom>
          <a:solidFill>
            <a:srgbClr val="90B1F4"/>
          </a:solidFill>
          <a:ln w="19050">
            <a:solidFill>
              <a:srgbClr val="0068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N. Tracto Solitario</a:t>
            </a:r>
          </a:p>
        </p:txBody>
      </p:sp>
      <p:sp>
        <p:nvSpPr>
          <p:cNvPr id="85023" name="Text Box 31"/>
          <p:cNvSpPr txBox="1">
            <a:spLocks noChangeArrowheads="1"/>
          </p:cNvSpPr>
          <p:nvPr/>
        </p:nvSpPr>
        <p:spPr bwMode="auto">
          <a:xfrm>
            <a:off x="5508625" y="2205038"/>
            <a:ext cx="1693863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G. Vagal Inferior</a:t>
            </a:r>
          </a:p>
        </p:txBody>
      </p:sp>
      <p:sp>
        <p:nvSpPr>
          <p:cNvPr id="85024" name="Text Box 32"/>
          <p:cNvSpPr txBox="1">
            <a:spLocks noChangeArrowheads="1"/>
          </p:cNvSpPr>
          <p:nvPr/>
        </p:nvSpPr>
        <p:spPr bwMode="auto">
          <a:xfrm>
            <a:off x="5703888" y="2927350"/>
            <a:ext cx="18415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5025" name="Text Box 33"/>
          <p:cNvSpPr txBox="1">
            <a:spLocks noChangeArrowheads="1"/>
          </p:cNvSpPr>
          <p:nvPr/>
        </p:nvSpPr>
        <p:spPr bwMode="auto">
          <a:xfrm>
            <a:off x="5580064" y="2882900"/>
            <a:ext cx="1008062" cy="338554"/>
          </a:xfrm>
          <a:prstGeom prst="rect">
            <a:avLst/>
          </a:prstGeom>
          <a:solidFill>
            <a:srgbClr val="99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N. Vago </a:t>
            </a:r>
          </a:p>
        </p:txBody>
      </p:sp>
      <p:sp>
        <p:nvSpPr>
          <p:cNvPr id="85026" name="Text Box 34"/>
          <p:cNvSpPr txBox="1">
            <a:spLocks noChangeArrowheads="1"/>
          </p:cNvSpPr>
          <p:nvPr/>
        </p:nvSpPr>
        <p:spPr bwMode="auto">
          <a:xfrm>
            <a:off x="5848350" y="3214688"/>
            <a:ext cx="13350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G. simpáticos</a:t>
            </a:r>
          </a:p>
        </p:txBody>
      </p:sp>
      <p:sp>
        <p:nvSpPr>
          <p:cNvPr id="85027" name="Text Box 35"/>
          <p:cNvSpPr txBox="1">
            <a:spLocks noChangeArrowheads="1"/>
          </p:cNvSpPr>
          <p:nvPr/>
        </p:nvSpPr>
        <p:spPr bwMode="auto">
          <a:xfrm>
            <a:off x="5508625" y="3556000"/>
            <a:ext cx="639919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</a:t>
            </a:r>
            <a:r>
              <a:rPr lang="es-ES_tradnl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T2</a:t>
            </a:r>
            <a:endParaRPr lang="es-ES_tradnl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5028" name="Text Box 36"/>
          <p:cNvSpPr txBox="1">
            <a:spLocks noChangeArrowheads="1"/>
          </p:cNvSpPr>
          <p:nvPr/>
        </p:nvSpPr>
        <p:spPr bwMode="auto">
          <a:xfrm>
            <a:off x="5454650" y="4437063"/>
            <a:ext cx="639919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</a:t>
            </a:r>
            <a:r>
              <a:rPr lang="es-ES_tradnl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T6</a:t>
            </a:r>
            <a:endParaRPr lang="es-ES_tradnl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5029" name="Text Box 37"/>
          <p:cNvSpPr txBox="1">
            <a:spLocks noChangeArrowheads="1"/>
          </p:cNvSpPr>
          <p:nvPr/>
        </p:nvSpPr>
        <p:spPr bwMode="auto">
          <a:xfrm>
            <a:off x="2771775" y="2636838"/>
            <a:ext cx="1069975" cy="517525"/>
          </a:xfrm>
          <a:prstGeom prst="rect">
            <a:avLst/>
          </a:prstGeom>
          <a:solidFill>
            <a:srgbClr val="FBC5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M. espinal</a:t>
            </a:r>
          </a:p>
          <a:p>
            <a:pPr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T2-T6</a:t>
            </a:r>
          </a:p>
        </p:txBody>
      </p:sp>
      <p:sp>
        <p:nvSpPr>
          <p:cNvPr id="85030" name="Text Box 38"/>
          <p:cNvSpPr txBox="1">
            <a:spLocks noChangeArrowheads="1"/>
          </p:cNvSpPr>
          <p:nvPr/>
        </p:nvSpPr>
        <p:spPr bwMode="auto">
          <a:xfrm>
            <a:off x="2695575" y="1557338"/>
            <a:ext cx="1327150" cy="749300"/>
          </a:xfrm>
          <a:prstGeom prst="rect">
            <a:avLst/>
          </a:prstGeom>
          <a:solidFill>
            <a:srgbClr val="E7FFA3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Centros 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Respiratorios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Tallo</a:t>
            </a:r>
          </a:p>
        </p:txBody>
      </p:sp>
      <p:sp>
        <p:nvSpPr>
          <p:cNvPr id="85031" name="Line 39"/>
          <p:cNvSpPr>
            <a:spLocks noChangeShapeType="1"/>
          </p:cNvSpPr>
          <p:nvPr/>
        </p:nvSpPr>
        <p:spPr bwMode="auto">
          <a:xfrm>
            <a:off x="3924300" y="1844675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198" name="Line 40"/>
          <p:cNvSpPr>
            <a:spLocks noChangeShapeType="1"/>
          </p:cNvSpPr>
          <p:nvPr/>
        </p:nvSpPr>
        <p:spPr bwMode="auto">
          <a:xfrm flipH="1">
            <a:off x="4932363" y="1844675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199" name="Line 41"/>
          <p:cNvSpPr>
            <a:spLocks noChangeShapeType="1"/>
          </p:cNvSpPr>
          <p:nvPr/>
        </p:nvSpPr>
        <p:spPr bwMode="auto">
          <a:xfrm flipH="1">
            <a:off x="4787900" y="1557338"/>
            <a:ext cx="360363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34" name="Text Box 42"/>
          <p:cNvSpPr txBox="1">
            <a:spLocks noChangeArrowheads="1"/>
          </p:cNvSpPr>
          <p:nvPr/>
        </p:nvSpPr>
        <p:spPr bwMode="auto">
          <a:xfrm>
            <a:off x="5724525" y="5013325"/>
            <a:ext cx="1497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mucosa</a:t>
            </a:r>
          </a:p>
        </p:txBody>
      </p:sp>
      <p:sp>
        <p:nvSpPr>
          <p:cNvPr id="85035" name="Text Box 43"/>
          <p:cNvSpPr txBox="1">
            <a:spLocks noChangeArrowheads="1"/>
          </p:cNvSpPr>
          <p:nvPr/>
        </p:nvSpPr>
        <p:spPr bwMode="auto">
          <a:xfrm>
            <a:off x="5795963" y="5348288"/>
            <a:ext cx="113982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m. liso</a:t>
            </a:r>
          </a:p>
        </p:txBody>
      </p:sp>
      <p:sp>
        <p:nvSpPr>
          <p:cNvPr id="85036" name="Text Box 44"/>
          <p:cNvSpPr txBox="1">
            <a:spLocks noChangeArrowheads="1"/>
          </p:cNvSpPr>
          <p:nvPr/>
        </p:nvSpPr>
        <p:spPr bwMode="auto">
          <a:xfrm>
            <a:off x="5651500" y="5635625"/>
            <a:ext cx="12573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epitelial</a:t>
            </a:r>
          </a:p>
        </p:txBody>
      </p:sp>
      <p:sp>
        <p:nvSpPr>
          <p:cNvPr id="85037" name="Text Box 45"/>
          <p:cNvSpPr txBox="1">
            <a:spLocks noChangeArrowheads="1"/>
          </p:cNvSpPr>
          <p:nvPr/>
        </p:nvSpPr>
        <p:spPr bwMode="auto">
          <a:xfrm>
            <a:off x="2555875" y="4868863"/>
            <a:ext cx="1065213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Plexo pulmonar</a:t>
            </a:r>
          </a:p>
        </p:txBody>
      </p:sp>
      <p:sp>
        <p:nvSpPr>
          <p:cNvPr id="85038" name="Text Box 46"/>
          <p:cNvSpPr txBox="1">
            <a:spLocks noChangeArrowheads="1"/>
          </p:cNvSpPr>
          <p:nvPr/>
        </p:nvSpPr>
        <p:spPr bwMode="auto">
          <a:xfrm>
            <a:off x="1811421" y="6046788"/>
            <a:ext cx="1755609" cy="523220"/>
          </a:xfrm>
          <a:prstGeom prst="rect">
            <a:avLst/>
          </a:prstGeom>
          <a:solidFill>
            <a:srgbClr val="FBC5D2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</a:t>
            </a:r>
            <a:r>
              <a:rPr lang="es-ES_tradnl" altLang="es-VE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altLang="es-VE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</a:t>
            </a:r>
            <a:endParaRPr lang="es-ES_tradnl" altLang="es-VE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_tradnl" altLang="es-VE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Posgl</a:t>
            </a:r>
            <a:r>
              <a:rPr lang="es-ES_tradnl" altLang="es-VE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ES_tradnl" altLang="es-VE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05" name="Line 47"/>
          <p:cNvSpPr>
            <a:spLocks noChangeShapeType="1"/>
          </p:cNvSpPr>
          <p:nvPr/>
        </p:nvSpPr>
        <p:spPr bwMode="auto">
          <a:xfrm>
            <a:off x="3563938" y="6237288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40" name="Text Box 48"/>
          <p:cNvSpPr txBox="1">
            <a:spLocks noChangeArrowheads="1"/>
          </p:cNvSpPr>
          <p:nvPr/>
        </p:nvSpPr>
        <p:spPr bwMode="auto">
          <a:xfrm>
            <a:off x="323528" y="395953"/>
            <a:ext cx="66075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5. </a:t>
            </a:r>
          </a:p>
        </p:txBody>
      </p:sp>
      <p:sp>
        <p:nvSpPr>
          <p:cNvPr id="50207" name="Line 49"/>
          <p:cNvSpPr>
            <a:spLocks noChangeShapeType="1"/>
          </p:cNvSpPr>
          <p:nvPr/>
        </p:nvSpPr>
        <p:spPr bwMode="auto">
          <a:xfrm flipH="1">
            <a:off x="5435600" y="3068638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42" name="Oval 50"/>
          <p:cNvSpPr>
            <a:spLocks noChangeArrowheads="1"/>
          </p:cNvSpPr>
          <p:nvPr/>
        </p:nvSpPr>
        <p:spPr bwMode="auto">
          <a:xfrm>
            <a:off x="5219700" y="2997200"/>
            <a:ext cx="215900" cy="1444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5043" name="Line 51"/>
          <p:cNvSpPr>
            <a:spLocks noChangeShapeType="1"/>
          </p:cNvSpPr>
          <p:nvPr/>
        </p:nvSpPr>
        <p:spPr bwMode="auto">
          <a:xfrm>
            <a:off x="5003800" y="3068638"/>
            <a:ext cx="2159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44" name="Line 52"/>
          <p:cNvSpPr>
            <a:spLocks noChangeShapeType="1"/>
          </p:cNvSpPr>
          <p:nvPr/>
        </p:nvSpPr>
        <p:spPr bwMode="auto">
          <a:xfrm>
            <a:off x="5219700" y="3284538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11" name="Line 53"/>
          <p:cNvSpPr>
            <a:spLocks noChangeShapeType="1"/>
          </p:cNvSpPr>
          <p:nvPr/>
        </p:nvSpPr>
        <p:spPr bwMode="auto">
          <a:xfrm flipH="1">
            <a:off x="5003800" y="3716338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12" name="Line 54"/>
          <p:cNvSpPr>
            <a:spLocks noChangeShapeType="1"/>
          </p:cNvSpPr>
          <p:nvPr/>
        </p:nvSpPr>
        <p:spPr bwMode="auto">
          <a:xfrm flipH="1">
            <a:off x="5003800" y="4581525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47" name="Line 55"/>
          <p:cNvSpPr>
            <a:spLocks noChangeShapeType="1"/>
          </p:cNvSpPr>
          <p:nvPr/>
        </p:nvSpPr>
        <p:spPr bwMode="auto">
          <a:xfrm flipH="1">
            <a:off x="4932363" y="5300663"/>
            <a:ext cx="8636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48" name="Line 56"/>
          <p:cNvSpPr>
            <a:spLocks noChangeShapeType="1"/>
          </p:cNvSpPr>
          <p:nvPr/>
        </p:nvSpPr>
        <p:spPr bwMode="auto">
          <a:xfrm flipH="1">
            <a:off x="5435600" y="558958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49" name="Line 57"/>
          <p:cNvSpPr>
            <a:spLocks noChangeShapeType="1"/>
          </p:cNvSpPr>
          <p:nvPr/>
        </p:nvSpPr>
        <p:spPr bwMode="auto">
          <a:xfrm flipH="1" flipV="1">
            <a:off x="5292725" y="5661025"/>
            <a:ext cx="35877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16" name="Line 58"/>
          <p:cNvSpPr>
            <a:spLocks noChangeShapeType="1"/>
          </p:cNvSpPr>
          <p:nvPr/>
        </p:nvSpPr>
        <p:spPr bwMode="auto">
          <a:xfrm flipV="1">
            <a:off x="3419475" y="5229225"/>
            <a:ext cx="360363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17" name="Line 59"/>
          <p:cNvSpPr>
            <a:spLocks noChangeShapeType="1"/>
          </p:cNvSpPr>
          <p:nvPr/>
        </p:nvSpPr>
        <p:spPr bwMode="auto">
          <a:xfrm>
            <a:off x="3419475" y="5300663"/>
            <a:ext cx="144463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18" name="Line 60"/>
          <p:cNvSpPr>
            <a:spLocks noChangeShapeType="1"/>
          </p:cNvSpPr>
          <p:nvPr/>
        </p:nvSpPr>
        <p:spPr bwMode="auto">
          <a:xfrm>
            <a:off x="3419475" y="5300663"/>
            <a:ext cx="144463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53" name="Line 61"/>
          <p:cNvSpPr>
            <a:spLocks noChangeShapeType="1"/>
          </p:cNvSpPr>
          <p:nvPr/>
        </p:nvSpPr>
        <p:spPr bwMode="auto">
          <a:xfrm>
            <a:off x="3995738" y="3141663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20" name="Line 62"/>
          <p:cNvSpPr>
            <a:spLocks noChangeShapeType="1"/>
          </p:cNvSpPr>
          <p:nvPr/>
        </p:nvSpPr>
        <p:spPr bwMode="auto">
          <a:xfrm>
            <a:off x="3635375" y="908050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21" name="Line 63"/>
          <p:cNvSpPr>
            <a:spLocks noChangeShapeType="1"/>
          </p:cNvSpPr>
          <p:nvPr/>
        </p:nvSpPr>
        <p:spPr bwMode="auto">
          <a:xfrm flipH="1">
            <a:off x="5148263" y="76517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22" name="Line 64"/>
          <p:cNvSpPr>
            <a:spLocks noChangeShapeType="1"/>
          </p:cNvSpPr>
          <p:nvPr/>
        </p:nvSpPr>
        <p:spPr bwMode="auto">
          <a:xfrm flipH="1">
            <a:off x="5219700" y="47625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23" name="Line 65"/>
          <p:cNvSpPr>
            <a:spLocks noChangeShapeType="1"/>
          </p:cNvSpPr>
          <p:nvPr/>
        </p:nvSpPr>
        <p:spPr bwMode="auto">
          <a:xfrm flipH="1">
            <a:off x="4932363" y="115888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58" name="Line 66"/>
          <p:cNvSpPr>
            <a:spLocks noChangeShapeType="1"/>
          </p:cNvSpPr>
          <p:nvPr/>
        </p:nvSpPr>
        <p:spPr bwMode="auto">
          <a:xfrm>
            <a:off x="2771775" y="5734050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59" name="Text Box 67"/>
          <p:cNvSpPr txBox="1">
            <a:spLocks noChangeArrowheads="1"/>
          </p:cNvSpPr>
          <p:nvPr/>
        </p:nvSpPr>
        <p:spPr bwMode="auto">
          <a:xfrm>
            <a:off x="1979613" y="5589588"/>
            <a:ext cx="1379537" cy="314325"/>
          </a:xfrm>
          <a:prstGeom prst="rect">
            <a:avLst/>
          </a:prstGeom>
          <a:solidFill>
            <a:srgbClr val="FBC5D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Terminal </a:t>
            </a:r>
            <a:r>
              <a:rPr lang="es-ES_tradnl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</a:t>
            </a:r>
            <a:endParaRPr lang="es-ES_tradnl" b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226" name="Line 72"/>
          <p:cNvSpPr>
            <a:spLocks noChangeShapeType="1"/>
          </p:cNvSpPr>
          <p:nvPr/>
        </p:nvSpPr>
        <p:spPr bwMode="auto">
          <a:xfrm flipV="1">
            <a:off x="3635375" y="90805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65" name="Text Box 73"/>
          <p:cNvSpPr txBox="1">
            <a:spLocks noChangeArrowheads="1"/>
          </p:cNvSpPr>
          <p:nvPr/>
        </p:nvSpPr>
        <p:spPr bwMode="auto">
          <a:xfrm>
            <a:off x="3044825" y="3429000"/>
            <a:ext cx="1540806" cy="523220"/>
          </a:xfrm>
          <a:prstGeom prst="rect">
            <a:avLst/>
          </a:prstGeom>
          <a:solidFill>
            <a:srgbClr val="FFC1C2"/>
          </a:solidFill>
          <a:ln>
            <a:solidFill>
              <a:srgbClr val="C00000"/>
            </a:solidFill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</a:t>
            </a: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simpáticos </a:t>
            </a:r>
          </a:p>
          <a:p>
            <a:pPr algn="l">
              <a:defRPr/>
            </a:pPr>
            <a:r>
              <a:rPr lang="es-ES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posgangl</a:t>
            </a: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50228" name="Line 74"/>
          <p:cNvSpPr>
            <a:spLocks noChangeShapeType="1"/>
          </p:cNvSpPr>
          <p:nvPr/>
        </p:nvSpPr>
        <p:spPr bwMode="auto">
          <a:xfrm>
            <a:off x="4284663" y="3644900"/>
            <a:ext cx="503237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229" name="Text Box 75"/>
          <p:cNvSpPr txBox="1">
            <a:spLocks noChangeArrowheads="1"/>
          </p:cNvSpPr>
          <p:nvPr/>
        </p:nvSpPr>
        <p:spPr bwMode="auto">
          <a:xfrm>
            <a:off x="890588" y="404813"/>
            <a:ext cx="1697037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Pulmones</a:t>
            </a:r>
          </a:p>
        </p:txBody>
      </p:sp>
      <p:sp>
        <p:nvSpPr>
          <p:cNvPr id="85068" name="Line 76"/>
          <p:cNvSpPr>
            <a:spLocks noChangeShapeType="1"/>
          </p:cNvSpPr>
          <p:nvPr/>
        </p:nvSpPr>
        <p:spPr bwMode="auto">
          <a:xfrm>
            <a:off x="4716463" y="908050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70" name="Line 78"/>
          <p:cNvSpPr>
            <a:spLocks noChangeShapeType="1"/>
          </p:cNvSpPr>
          <p:nvPr/>
        </p:nvSpPr>
        <p:spPr bwMode="auto">
          <a:xfrm>
            <a:off x="6948488" y="5084763"/>
            <a:ext cx="0" cy="865187"/>
          </a:xfrm>
          <a:prstGeom prst="line">
            <a:avLst/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71" name="Text Box 79"/>
          <p:cNvSpPr txBox="1">
            <a:spLocks noChangeArrowheads="1"/>
          </p:cNvSpPr>
          <p:nvPr/>
        </p:nvSpPr>
        <p:spPr bwMode="auto">
          <a:xfrm>
            <a:off x="7019925" y="5373688"/>
            <a:ext cx="1057275" cy="3333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Efectores</a:t>
            </a:r>
          </a:p>
        </p:txBody>
      </p:sp>
      <p:sp>
        <p:nvSpPr>
          <p:cNvPr id="50233" name="Line 80"/>
          <p:cNvSpPr>
            <a:spLocks noChangeShapeType="1"/>
          </p:cNvSpPr>
          <p:nvPr/>
        </p:nvSpPr>
        <p:spPr bwMode="auto">
          <a:xfrm flipH="1">
            <a:off x="5148263" y="23495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73" name="Text Box 81"/>
          <p:cNvSpPr txBox="1">
            <a:spLocks noChangeArrowheads="1"/>
          </p:cNvSpPr>
          <p:nvPr/>
        </p:nvSpPr>
        <p:spPr bwMode="auto">
          <a:xfrm>
            <a:off x="900113" y="1052513"/>
            <a:ext cx="1317625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Inervación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</a:t>
            </a:r>
          </a:p>
        </p:txBody>
      </p: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74" grpId="0" animBg="1"/>
      <p:bldP spid="85021" grpId="0" animBg="1"/>
      <p:bldP spid="85022" grpId="0" animBg="1"/>
      <p:bldP spid="85023" grpId="0" animBg="1"/>
      <p:bldP spid="85025" grpId="0" animBg="1"/>
      <p:bldP spid="85026" grpId="0"/>
      <p:bldP spid="85029" grpId="0" animBg="1"/>
      <p:bldP spid="85030" grpId="0" animBg="1"/>
      <p:bldP spid="85031" grpId="0" animBg="1"/>
      <p:bldP spid="85034" grpId="0"/>
      <p:bldP spid="85035" grpId="0" animBg="1"/>
      <p:bldP spid="85036" grpId="0" animBg="1"/>
      <p:bldP spid="85037" grpId="0" animBg="1"/>
      <p:bldP spid="85038" grpId="0" animBg="1"/>
      <p:bldP spid="85042" grpId="0" animBg="1"/>
      <p:bldP spid="85043" grpId="0" animBg="1"/>
      <p:bldP spid="85044" grpId="0" animBg="1"/>
      <p:bldP spid="85047" grpId="0" animBg="1"/>
      <p:bldP spid="85048" grpId="0" animBg="1"/>
      <p:bldP spid="85049" grpId="0" animBg="1"/>
      <p:bldP spid="85053" grpId="0" animBg="1"/>
      <p:bldP spid="85058" grpId="0" animBg="1"/>
      <p:bldP spid="85059" grpId="0" animBg="1"/>
      <p:bldP spid="85065" grpId="0" animBg="1"/>
      <p:bldP spid="85068" grpId="0" animBg="1"/>
      <p:bldP spid="85070" grpId="0" animBg="1"/>
      <p:bldP spid="8507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8" descr="RESPIRACION PH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" t="2754" r="12648" b="4861"/>
          <a:stretch>
            <a:fillRect/>
          </a:stretch>
        </p:blipFill>
        <p:spPr bwMode="auto">
          <a:xfrm>
            <a:off x="1784350" y="188913"/>
            <a:ext cx="4679950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Rectangle 20"/>
          <p:cNvSpPr>
            <a:spLocks noChangeArrowheads="1"/>
          </p:cNvSpPr>
          <p:nvPr/>
        </p:nvSpPr>
        <p:spPr bwMode="auto">
          <a:xfrm>
            <a:off x="2071688" y="6092825"/>
            <a:ext cx="24479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1941" name="Rectangle 21"/>
          <p:cNvSpPr>
            <a:spLocks noChangeArrowheads="1"/>
          </p:cNvSpPr>
          <p:nvPr/>
        </p:nvSpPr>
        <p:spPr bwMode="auto">
          <a:xfrm>
            <a:off x="1639888" y="2636838"/>
            <a:ext cx="7921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05" name="Rectangle 22"/>
          <p:cNvSpPr>
            <a:spLocks noChangeArrowheads="1"/>
          </p:cNvSpPr>
          <p:nvPr/>
        </p:nvSpPr>
        <p:spPr bwMode="auto">
          <a:xfrm>
            <a:off x="3368675" y="1844675"/>
            <a:ext cx="7191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1206" name="Rectangle 23"/>
          <p:cNvSpPr>
            <a:spLocks noChangeArrowheads="1"/>
          </p:cNvSpPr>
          <p:nvPr/>
        </p:nvSpPr>
        <p:spPr bwMode="auto">
          <a:xfrm>
            <a:off x="5672138" y="333375"/>
            <a:ext cx="8636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1945" name="Rectangle 25"/>
          <p:cNvSpPr>
            <a:spLocks noChangeArrowheads="1"/>
          </p:cNvSpPr>
          <p:nvPr/>
        </p:nvSpPr>
        <p:spPr bwMode="auto">
          <a:xfrm>
            <a:off x="5672138" y="3141663"/>
            <a:ext cx="5762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08" name="Rectangle 26"/>
          <p:cNvSpPr>
            <a:spLocks noChangeArrowheads="1"/>
          </p:cNvSpPr>
          <p:nvPr/>
        </p:nvSpPr>
        <p:spPr bwMode="auto">
          <a:xfrm>
            <a:off x="6392863" y="4005263"/>
            <a:ext cx="14287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1209" name="Rectangle 27"/>
          <p:cNvSpPr>
            <a:spLocks noChangeArrowheads="1"/>
          </p:cNvSpPr>
          <p:nvPr/>
        </p:nvSpPr>
        <p:spPr bwMode="auto">
          <a:xfrm>
            <a:off x="6319838" y="5876925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1210" name="Rectangle 28"/>
          <p:cNvSpPr>
            <a:spLocks noChangeArrowheads="1"/>
          </p:cNvSpPr>
          <p:nvPr/>
        </p:nvSpPr>
        <p:spPr bwMode="auto">
          <a:xfrm>
            <a:off x="2647950" y="2276475"/>
            <a:ext cx="13684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1211" name="Rectangle 29"/>
          <p:cNvSpPr>
            <a:spLocks noChangeArrowheads="1"/>
          </p:cNvSpPr>
          <p:nvPr/>
        </p:nvSpPr>
        <p:spPr bwMode="auto">
          <a:xfrm>
            <a:off x="3079750" y="270827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1950" name="Text Box 30"/>
          <p:cNvSpPr txBox="1">
            <a:spLocks noChangeArrowheads="1"/>
          </p:cNvSpPr>
          <p:nvPr/>
        </p:nvSpPr>
        <p:spPr bwMode="auto">
          <a:xfrm>
            <a:off x="5580063" y="334963"/>
            <a:ext cx="14430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hipotálamo</a:t>
            </a:r>
          </a:p>
        </p:txBody>
      </p:sp>
      <p:sp>
        <p:nvSpPr>
          <p:cNvPr id="81951" name="Text Box 31"/>
          <p:cNvSpPr txBox="1">
            <a:spLocks noChangeArrowheads="1"/>
          </p:cNvSpPr>
          <p:nvPr/>
        </p:nvSpPr>
        <p:spPr bwMode="auto">
          <a:xfrm>
            <a:off x="5672138" y="620713"/>
            <a:ext cx="191452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Centro respiratorio 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Bulbo</a:t>
            </a:r>
          </a:p>
        </p:txBody>
      </p:sp>
      <p:sp>
        <p:nvSpPr>
          <p:cNvPr id="51214" name="Line 32"/>
          <p:cNvSpPr>
            <a:spLocks noChangeShapeType="1"/>
          </p:cNvSpPr>
          <p:nvPr/>
        </p:nvSpPr>
        <p:spPr bwMode="auto">
          <a:xfrm>
            <a:off x="5384800" y="765175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55" name="Text Box 35"/>
          <p:cNvSpPr txBox="1">
            <a:spLocks noChangeArrowheads="1"/>
          </p:cNvSpPr>
          <p:nvPr/>
        </p:nvSpPr>
        <p:spPr bwMode="auto">
          <a:xfrm>
            <a:off x="3348038" y="1844675"/>
            <a:ext cx="1295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G. Cervical </a:t>
            </a:r>
            <a:r>
              <a:rPr lang="es-ES_tradnl" sz="12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endParaRPr lang="es-ES_tradnl" sz="12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6" name="Text Box 36"/>
          <p:cNvSpPr txBox="1">
            <a:spLocks noChangeArrowheads="1"/>
          </p:cNvSpPr>
          <p:nvPr/>
        </p:nvSpPr>
        <p:spPr bwMode="auto">
          <a:xfrm>
            <a:off x="3419475" y="2060575"/>
            <a:ext cx="930275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Plexo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pulmonar</a:t>
            </a:r>
          </a:p>
        </p:txBody>
      </p:sp>
      <p:sp>
        <p:nvSpPr>
          <p:cNvPr id="81958" name="Text Box 38"/>
          <p:cNvSpPr txBox="1">
            <a:spLocks noChangeArrowheads="1"/>
          </p:cNvSpPr>
          <p:nvPr/>
        </p:nvSpPr>
        <p:spPr bwMode="auto">
          <a:xfrm>
            <a:off x="1097564" y="2349500"/>
            <a:ext cx="1976823" cy="646331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Broncodilatación</a:t>
            </a:r>
            <a:endParaRPr lang="es-ES_tradnl" sz="18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Vasodilatación</a:t>
            </a:r>
          </a:p>
        </p:txBody>
      </p:sp>
      <p:sp>
        <p:nvSpPr>
          <p:cNvPr id="81961" name="Text Box 41"/>
          <p:cNvSpPr txBox="1">
            <a:spLocks noChangeArrowheads="1"/>
          </p:cNvSpPr>
          <p:nvPr/>
        </p:nvSpPr>
        <p:spPr bwMode="auto">
          <a:xfrm>
            <a:off x="5527675" y="3124200"/>
            <a:ext cx="14221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G. Torácico </a:t>
            </a:r>
            <a:r>
              <a:rPr lang="es-ES_tradnl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81962" name="Text Box 42"/>
          <p:cNvSpPr txBox="1">
            <a:spLocks noChangeArrowheads="1"/>
          </p:cNvSpPr>
          <p:nvPr/>
        </p:nvSpPr>
        <p:spPr bwMode="auto">
          <a:xfrm>
            <a:off x="6548438" y="3703638"/>
            <a:ext cx="1336675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Musc. </a:t>
            </a:r>
          </a:p>
          <a:p>
            <a:pPr algn="l">
              <a:defRPr/>
            </a:pPr>
            <a:r>
              <a:rPr lang="es-ES_tradnl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Intercostales</a:t>
            </a:r>
          </a:p>
        </p:txBody>
      </p:sp>
      <p:sp>
        <p:nvSpPr>
          <p:cNvPr id="81963" name="Text Box 43"/>
          <p:cNvSpPr txBox="1">
            <a:spLocks noChangeArrowheads="1"/>
          </p:cNvSpPr>
          <p:nvPr/>
        </p:nvSpPr>
        <p:spPr bwMode="auto">
          <a:xfrm>
            <a:off x="6588125" y="4221163"/>
            <a:ext cx="1401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intercostal</a:t>
            </a:r>
          </a:p>
        </p:txBody>
      </p:sp>
      <p:sp>
        <p:nvSpPr>
          <p:cNvPr id="51221" name="Line 44"/>
          <p:cNvSpPr>
            <a:spLocks noChangeShapeType="1"/>
          </p:cNvSpPr>
          <p:nvPr/>
        </p:nvSpPr>
        <p:spPr bwMode="auto">
          <a:xfrm flipH="1">
            <a:off x="6248400" y="4365625"/>
            <a:ext cx="339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65" name="Line 45"/>
          <p:cNvSpPr>
            <a:spLocks noChangeShapeType="1"/>
          </p:cNvSpPr>
          <p:nvPr/>
        </p:nvSpPr>
        <p:spPr bwMode="auto">
          <a:xfrm flipH="1">
            <a:off x="5651500" y="4005263"/>
            <a:ext cx="936625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66" name="Text Box 46"/>
          <p:cNvSpPr txBox="1">
            <a:spLocks noChangeArrowheads="1"/>
          </p:cNvSpPr>
          <p:nvPr/>
        </p:nvSpPr>
        <p:spPr bwMode="auto">
          <a:xfrm>
            <a:off x="6877050" y="1773238"/>
            <a:ext cx="1535113" cy="944562"/>
          </a:xfrm>
          <a:prstGeom prst="rect">
            <a:avLst/>
          </a:prstGeom>
          <a:solidFill>
            <a:srgbClr val="E6D9FF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Estimulación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Somática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Pulmones</a:t>
            </a:r>
          </a:p>
        </p:txBody>
      </p:sp>
      <p:sp>
        <p:nvSpPr>
          <p:cNvPr id="81967" name="Text Box 47"/>
          <p:cNvSpPr txBox="1">
            <a:spLocks noChangeArrowheads="1"/>
          </p:cNvSpPr>
          <p:nvPr/>
        </p:nvSpPr>
        <p:spPr bwMode="auto">
          <a:xfrm>
            <a:off x="179512" y="476672"/>
            <a:ext cx="6556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5. </a:t>
            </a:r>
          </a:p>
        </p:txBody>
      </p:sp>
      <p:sp>
        <p:nvSpPr>
          <p:cNvPr id="81968" name="Text Box 48"/>
          <p:cNvSpPr txBox="1">
            <a:spLocks noChangeArrowheads="1"/>
          </p:cNvSpPr>
          <p:nvPr/>
        </p:nvSpPr>
        <p:spPr bwMode="auto">
          <a:xfrm>
            <a:off x="6176963" y="5861050"/>
            <a:ext cx="1209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Diafragma</a:t>
            </a:r>
          </a:p>
        </p:txBody>
      </p:sp>
      <p:sp>
        <p:nvSpPr>
          <p:cNvPr id="81969" name="Line 49"/>
          <p:cNvSpPr>
            <a:spLocks noChangeShapeType="1"/>
          </p:cNvSpPr>
          <p:nvPr/>
        </p:nvSpPr>
        <p:spPr bwMode="auto">
          <a:xfrm flipH="1">
            <a:off x="5311775" y="6021388"/>
            <a:ext cx="8651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70" name="Line 50"/>
          <p:cNvSpPr>
            <a:spLocks noChangeShapeType="1"/>
          </p:cNvSpPr>
          <p:nvPr/>
        </p:nvSpPr>
        <p:spPr bwMode="auto">
          <a:xfrm>
            <a:off x="2000250" y="2997200"/>
            <a:ext cx="358775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71" name="Line 51"/>
          <p:cNvSpPr>
            <a:spLocks noChangeShapeType="1"/>
          </p:cNvSpPr>
          <p:nvPr/>
        </p:nvSpPr>
        <p:spPr bwMode="auto">
          <a:xfrm>
            <a:off x="2000250" y="2997200"/>
            <a:ext cx="0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29" name="Line 52"/>
          <p:cNvSpPr>
            <a:spLocks noChangeShapeType="1"/>
          </p:cNvSpPr>
          <p:nvPr/>
        </p:nvSpPr>
        <p:spPr bwMode="auto">
          <a:xfrm>
            <a:off x="4087813" y="2492375"/>
            <a:ext cx="431800" cy="865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30" name="Line 53"/>
          <p:cNvSpPr>
            <a:spLocks noChangeShapeType="1"/>
          </p:cNvSpPr>
          <p:nvPr/>
        </p:nvSpPr>
        <p:spPr bwMode="auto">
          <a:xfrm>
            <a:off x="4303713" y="2924175"/>
            <a:ext cx="43180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31" name="Line 54"/>
          <p:cNvSpPr>
            <a:spLocks noChangeShapeType="1"/>
          </p:cNvSpPr>
          <p:nvPr/>
        </p:nvSpPr>
        <p:spPr bwMode="auto">
          <a:xfrm>
            <a:off x="4572000" y="19891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75" name="Line 55"/>
          <p:cNvSpPr>
            <a:spLocks noChangeShapeType="1"/>
          </p:cNvSpPr>
          <p:nvPr/>
        </p:nvSpPr>
        <p:spPr bwMode="auto">
          <a:xfrm flipH="1">
            <a:off x="5311775" y="2205038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76" name="Line 56"/>
          <p:cNvSpPr>
            <a:spLocks noChangeShapeType="1"/>
          </p:cNvSpPr>
          <p:nvPr/>
        </p:nvSpPr>
        <p:spPr bwMode="auto">
          <a:xfrm flipH="1">
            <a:off x="5311775" y="2205038"/>
            <a:ext cx="360363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77" name="Line 57"/>
          <p:cNvSpPr>
            <a:spLocks noChangeShapeType="1"/>
          </p:cNvSpPr>
          <p:nvPr/>
        </p:nvSpPr>
        <p:spPr bwMode="auto">
          <a:xfrm flipH="1">
            <a:off x="5384800" y="2205038"/>
            <a:ext cx="2873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35" name="Line 58"/>
          <p:cNvSpPr>
            <a:spLocks noChangeShapeType="1"/>
          </p:cNvSpPr>
          <p:nvPr/>
        </p:nvSpPr>
        <p:spPr bwMode="auto">
          <a:xfrm flipH="1">
            <a:off x="5167313" y="328453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79" name="Text Box 59"/>
          <p:cNvSpPr txBox="1">
            <a:spLocks noChangeArrowheads="1"/>
          </p:cNvSpPr>
          <p:nvPr/>
        </p:nvSpPr>
        <p:spPr bwMode="auto">
          <a:xfrm>
            <a:off x="6659563" y="4581525"/>
            <a:ext cx="1771650" cy="825500"/>
          </a:xfrm>
          <a:prstGeom prst="rect">
            <a:avLst/>
          </a:prstGeom>
          <a:solidFill>
            <a:srgbClr val="D5AB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600"/>
              <a:t>Contracción </a:t>
            </a:r>
          </a:p>
          <a:p>
            <a:pPr algn="l" eaLnBrk="1" hangingPunct="1"/>
            <a:r>
              <a:rPr lang="es-ES_tradnl" altLang="es-VE" sz="1600"/>
              <a:t>Diafragma</a:t>
            </a:r>
          </a:p>
          <a:p>
            <a:pPr algn="l" eaLnBrk="1" hangingPunct="1"/>
            <a:r>
              <a:rPr lang="es-ES_tradnl" altLang="es-VE" sz="1600"/>
              <a:t>M. Intercostales</a:t>
            </a:r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2987675" y="333375"/>
            <a:ext cx="1516063" cy="650875"/>
          </a:xfrm>
          <a:prstGeom prst="rect">
            <a:avLst/>
          </a:prstGeom>
          <a:solidFill>
            <a:srgbClr val="FFCDDE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Estimulación</a:t>
            </a:r>
          </a:p>
          <a:p>
            <a:pPr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Simpática</a:t>
            </a:r>
          </a:p>
        </p:txBody>
      </p:sp>
      <p:sp>
        <p:nvSpPr>
          <p:cNvPr id="51238" name="Text Box 60"/>
          <p:cNvSpPr txBox="1">
            <a:spLocks noChangeArrowheads="1"/>
          </p:cNvSpPr>
          <p:nvPr/>
        </p:nvSpPr>
        <p:spPr bwMode="auto">
          <a:xfrm>
            <a:off x="744538" y="517525"/>
            <a:ext cx="1697037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Pulmones</a:t>
            </a:r>
          </a:p>
        </p:txBody>
      </p:sp>
      <p:sp>
        <p:nvSpPr>
          <p:cNvPr id="81981" name="Text Box 61"/>
          <p:cNvSpPr txBox="1">
            <a:spLocks noChangeArrowheads="1"/>
          </p:cNvSpPr>
          <p:nvPr/>
        </p:nvSpPr>
        <p:spPr bwMode="auto">
          <a:xfrm>
            <a:off x="754063" y="1165225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40" name="Rectangle 62"/>
          <p:cNvSpPr>
            <a:spLocks noChangeArrowheads="1"/>
          </p:cNvSpPr>
          <p:nvPr/>
        </p:nvSpPr>
        <p:spPr bwMode="auto">
          <a:xfrm>
            <a:off x="5672138" y="1989138"/>
            <a:ext cx="79057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1954" name="Text Box 34"/>
          <p:cNvSpPr txBox="1">
            <a:spLocks noChangeArrowheads="1"/>
          </p:cNvSpPr>
          <p:nvPr/>
        </p:nvSpPr>
        <p:spPr bwMode="auto">
          <a:xfrm>
            <a:off x="5527675" y="1700213"/>
            <a:ext cx="1184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Frénico </a:t>
            </a:r>
          </a:p>
          <a:p>
            <a:pPr algn="l">
              <a:defRPr/>
            </a:pPr>
            <a:r>
              <a:rPr lang="es-ES_tradnl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(C3-C5)</a:t>
            </a:r>
          </a:p>
        </p:txBody>
      </p:sp>
      <p:sp>
        <p:nvSpPr>
          <p:cNvPr id="81985" name="Rectangle 65"/>
          <p:cNvSpPr>
            <a:spLocks noChangeArrowheads="1"/>
          </p:cNvSpPr>
          <p:nvPr/>
        </p:nvSpPr>
        <p:spPr bwMode="auto">
          <a:xfrm>
            <a:off x="2957513" y="1006475"/>
            <a:ext cx="14224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PGs AC</a:t>
            </a:r>
          </a:p>
          <a:p>
            <a:pPr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Fosforilación </a:t>
            </a:r>
          </a:p>
          <a:p>
            <a:pPr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canales de K</a:t>
            </a:r>
            <a:r>
              <a:rPr lang="es-ES_tradnl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51243" name="Line 66"/>
          <p:cNvSpPr>
            <a:spLocks noChangeShapeType="1"/>
          </p:cNvSpPr>
          <p:nvPr/>
        </p:nvSpPr>
        <p:spPr bwMode="auto">
          <a:xfrm>
            <a:off x="4576763" y="0"/>
            <a:ext cx="0" cy="70294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87" name="Text Box 67"/>
          <p:cNvSpPr txBox="1">
            <a:spLocks noChangeArrowheads="1"/>
          </p:cNvSpPr>
          <p:nvPr/>
        </p:nvSpPr>
        <p:spPr bwMode="auto">
          <a:xfrm>
            <a:off x="211138" y="4005263"/>
            <a:ext cx="1658937" cy="650875"/>
          </a:xfrm>
          <a:prstGeom prst="rect">
            <a:avLst/>
          </a:prstGeom>
          <a:solidFill>
            <a:srgbClr val="A0B7F6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Estimulación</a:t>
            </a:r>
          </a:p>
          <a:p>
            <a:pPr>
              <a:defRPr/>
            </a:pPr>
            <a:r>
              <a:rPr lang="es-ES_tradnl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parasimpática</a:t>
            </a:r>
          </a:p>
        </p:txBody>
      </p:sp>
      <p:sp>
        <p:nvSpPr>
          <p:cNvPr id="81988" name="Rectangle 68"/>
          <p:cNvSpPr>
            <a:spLocks noChangeArrowheads="1"/>
          </p:cNvSpPr>
          <p:nvPr/>
        </p:nvSpPr>
        <p:spPr bwMode="auto">
          <a:xfrm>
            <a:off x="173625" y="4678363"/>
            <a:ext cx="16514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 </a:t>
            </a:r>
            <a:r>
              <a:rPr lang="es-ES_tradnl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PGq</a:t>
            </a: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PLC</a:t>
            </a:r>
          </a:p>
          <a:p>
            <a:pPr>
              <a:defRPr/>
            </a:pPr>
            <a:endParaRPr lang="es-ES_tradnl" sz="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Ca</a:t>
            </a:r>
            <a:r>
              <a:rPr lang="es-ES_tradnl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endParaRPr lang="es-ES_tradnl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ymbol" pitchFamily="18" charset="2"/>
            </a:endParaRPr>
          </a:p>
        </p:txBody>
      </p:sp>
      <p:sp>
        <p:nvSpPr>
          <p:cNvPr id="81989" name="Text Box 69"/>
          <p:cNvSpPr txBox="1">
            <a:spLocks noChangeArrowheads="1"/>
          </p:cNvSpPr>
          <p:nvPr/>
        </p:nvSpPr>
        <p:spPr bwMode="auto">
          <a:xfrm>
            <a:off x="80799" y="5302949"/>
            <a:ext cx="2258953" cy="646331"/>
          </a:xfrm>
          <a:prstGeom prst="rect">
            <a:avLst/>
          </a:prstGeom>
          <a:solidFill>
            <a:srgbClr val="A0B7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Broncoconstricción</a:t>
            </a:r>
            <a:endParaRPr lang="es-ES_tradnl" sz="1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secreción</a:t>
            </a:r>
          </a:p>
        </p:txBody>
      </p:sp>
      <p:sp>
        <p:nvSpPr>
          <p:cNvPr id="81990" name="Text Box 70"/>
          <p:cNvSpPr txBox="1">
            <a:spLocks noChangeArrowheads="1"/>
          </p:cNvSpPr>
          <p:nvPr/>
        </p:nvSpPr>
        <p:spPr bwMode="auto">
          <a:xfrm>
            <a:off x="684213" y="6021388"/>
            <a:ext cx="3190875" cy="61118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Ojo!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Drogas parasimpatico-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miméticas en asmáticos</a:t>
            </a:r>
          </a:p>
        </p:txBody>
      </p:sp>
      <p:cxnSp>
        <p:nvCxnSpPr>
          <p:cNvPr id="3" name="2 Conector recto de flecha"/>
          <p:cNvCxnSpPr/>
          <p:nvPr/>
        </p:nvCxnSpPr>
        <p:spPr bwMode="auto">
          <a:xfrm flipV="1">
            <a:off x="754063" y="5016180"/>
            <a:ext cx="1" cy="25876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19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19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19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8" grpId="0" animBg="1"/>
      <p:bldP spid="81962" grpId="0" animBg="1"/>
      <p:bldP spid="81963" grpId="0"/>
      <p:bldP spid="81965" grpId="0" animBg="1"/>
      <p:bldP spid="81966" grpId="0" animBg="1"/>
      <p:bldP spid="81968" grpId="0"/>
      <p:bldP spid="81969" grpId="0" animBg="1"/>
      <p:bldP spid="81970" grpId="0" animBg="1"/>
      <p:bldP spid="81971" grpId="0" animBg="1"/>
      <p:bldP spid="81975" grpId="0" animBg="1"/>
      <p:bldP spid="81976" grpId="0" animBg="1"/>
      <p:bldP spid="81977" grpId="0" animBg="1"/>
      <p:bldP spid="81979" grpId="0" animBg="1"/>
      <p:bldP spid="81939" grpId="0" animBg="1"/>
      <p:bldP spid="81954" grpId="0"/>
      <p:bldP spid="81985" grpId="0"/>
      <p:bldP spid="81987" grpId="0" animBg="1"/>
      <p:bldP spid="81988" grpId="0"/>
      <p:bldP spid="81989" grpId="0" animBg="1"/>
      <p:bldP spid="8199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273299" y="1335427"/>
            <a:ext cx="37750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/>
              <a:t>T. Gastrointestinal (TGI)</a:t>
            </a:r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1044575" y="3706813"/>
            <a:ext cx="1835150" cy="204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*M. liso pared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*Esfínteres</a:t>
            </a:r>
          </a:p>
          <a:p>
            <a:pPr algn="l"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*Secreción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903538" y="3684588"/>
            <a:ext cx="1563687" cy="231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Excitación 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a1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201988" y="3068638"/>
            <a:ext cx="160655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5221288" y="3716338"/>
            <a:ext cx="2814637" cy="207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Favorece avance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orocaudal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Inhibición (</a:t>
            </a:r>
            <a:r>
              <a:rPr lang="es-ES_tradnl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(</a:t>
            </a:r>
            <a:r>
              <a:rPr lang="es-ES_tradnl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5294313" y="3068638"/>
            <a:ext cx="2159000" cy="485775"/>
          </a:xfrm>
          <a:prstGeom prst="rect">
            <a:avLst/>
          </a:prstGeom>
          <a:solidFill>
            <a:srgbClr val="BBDAF7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4284663" y="2420938"/>
            <a:ext cx="145573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52233" name="Line 15"/>
          <p:cNvSpPr>
            <a:spLocks noChangeShapeType="1"/>
          </p:cNvSpPr>
          <p:nvPr/>
        </p:nvSpPr>
        <p:spPr bwMode="auto">
          <a:xfrm>
            <a:off x="2844800" y="3644900"/>
            <a:ext cx="0" cy="244951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2234" name="Line 16"/>
          <p:cNvSpPr>
            <a:spLocks noChangeShapeType="1"/>
          </p:cNvSpPr>
          <p:nvPr/>
        </p:nvSpPr>
        <p:spPr bwMode="auto">
          <a:xfrm>
            <a:off x="3060700" y="4365625"/>
            <a:ext cx="4824413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2235" name="Line 17"/>
          <p:cNvSpPr>
            <a:spLocks noChangeShapeType="1"/>
          </p:cNvSpPr>
          <p:nvPr/>
        </p:nvSpPr>
        <p:spPr bwMode="auto">
          <a:xfrm>
            <a:off x="2917825" y="5300663"/>
            <a:ext cx="4824413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2236" name="Line 18"/>
          <p:cNvSpPr>
            <a:spLocks noChangeShapeType="1"/>
          </p:cNvSpPr>
          <p:nvPr/>
        </p:nvSpPr>
        <p:spPr bwMode="auto">
          <a:xfrm>
            <a:off x="2989263" y="6021388"/>
            <a:ext cx="4824412" cy="0"/>
          </a:xfrm>
          <a:prstGeom prst="line">
            <a:avLst/>
          </a:prstGeom>
          <a:noFill/>
          <a:ln w="9525">
            <a:solidFill>
              <a:schemeClr val="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61" name="Text Box 21"/>
          <p:cNvSpPr txBox="1">
            <a:spLocks noChangeArrowheads="1"/>
          </p:cNvSpPr>
          <p:nvPr/>
        </p:nvSpPr>
        <p:spPr bwMode="auto">
          <a:xfrm>
            <a:off x="1042988" y="2997200"/>
            <a:ext cx="1679575" cy="701675"/>
          </a:xfrm>
          <a:prstGeom prst="rect">
            <a:avLst/>
          </a:prstGeom>
          <a:solidFill>
            <a:srgbClr val="CEF3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Antagonismo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dual</a:t>
            </a:r>
          </a:p>
        </p:txBody>
      </p:sp>
      <p:sp>
        <p:nvSpPr>
          <p:cNvPr id="112662" name="Text Box 22"/>
          <p:cNvSpPr txBox="1">
            <a:spLocks noChangeArrowheads="1"/>
          </p:cNvSpPr>
          <p:nvPr/>
        </p:nvSpPr>
        <p:spPr bwMode="auto">
          <a:xfrm>
            <a:off x="6048374" y="1163184"/>
            <a:ext cx="1160463" cy="830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2663" name="Text Box 23"/>
          <p:cNvSpPr txBox="1">
            <a:spLocks noChangeArrowheads="1"/>
          </p:cNvSpPr>
          <p:nvPr/>
        </p:nvSpPr>
        <p:spPr bwMode="auto">
          <a:xfrm>
            <a:off x="7820025" y="3716338"/>
            <a:ext cx="352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*</a:t>
            </a:r>
          </a:p>
        </p:txBody>
      </p:sp>
      <p:sp>
        <p:nvSpPr>
          <p:cNvPr id="112664" name="Text Box 24"/>
          <p:cNvSpPr txBox="1">
            <a:spLocks noChangeArrowheads="1"/>
          </p:cNvSpPr>
          <p:nvPr/>
        </p:nvSpPr>
        <p:spPr bwMode="auto">
          <a:xfrm>
            <a:off x="5364163" y="6021388"/>
            <a:ext cx="282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*</a:t>
            </a:r>
          </a:p>
        </p:txBody>
      </p:sp>
      <p:sp>
        <p:nvSpPr>
          <p:cNvPr id="112665" name="Text Box 25"/>
          <p:cNvSpPr txBox="1">
            <a:spLocks noChangeArrowheads="1"/>
          </p:cNvSpPr>
          <p:nvPr/>
        </p:nvSpPr>
        <p:spPr bwMode="auto">
          <a:xfrm>
            <a:off x="5726113" y="6021388"/>
            <a:ext cx="28479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Cuidado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parasimpaticomiméticos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asmáticos</a:t>
            </a:r>
          </a:p>
        </p:txBody>
      </p:sp>
      <p:sp>
        <p:nvSpPr>
          <p:cNvPr id="52242" name="Text Box 26"/>
          <p:cNvSpPr txBox="1">
            <a:spLocks noChangeArrowheads="1"/>
          </p:cNvSpPr>
          <p:nvPr/>
        </p:nvSpPr>
        <p:spPr bwMode="auto">
          <a:xfrm>
            <a:off x="6305550" y="333375"/>
            <a:ext cx="2611438" cy="6461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8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800" b="1">
                <a:solidFill>
                  <a:srgbClr val="007774"/>
                </a:solidFill>
              </a:rPr>
              <a:t>     órganos y tejidos</a:t>
            </a:r>
          </a:p>
        </p:txBody>
      </p:sp>
      <p:pic>
        <p:nvPicPr>
          <p:cNvPr id="52243" name="Picture 28" descr="apto digesti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8" t="5162" r="13083"/>
          <a:stretch>
            <a:fillRect/>
          </a:stretch>
        </p:blipFill>
        <p:spPr bwMode="auto">
          <a:xfrm>
            <a:off x="394494" y="333375"/>
            <a:ext cx="1296987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1617662" y="1248568"/>
            <a:ext cx="6556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6. 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/>
      <p:bldP spid="112644" grpId="0"/>
      <p:bldP spid="112645" grpId="0" animBg="1"/>
      <p:bldP spid="112646" grpId="0"/>
      <p:bldP spid="112647" grpId="0" animBg="1"/>
      <p:bldP spid="112651" grpId="0" animBg="1"/>
      <p:bldP spid="112661" grpId="0" animBg="1"/>
      <p:bldP spid="112663" grpId="0"/>
      <p:bldP spid="112664" grpId="0"/>
      <p:bldP spid="1126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6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92520" name="Rectangle 8"/>
          <p:cNvSpPr>
            <a:spLocks noChangeArrowheads="1"/>
          </p:cNvSpPr>
          <p:nvPr/>
        </p:nvSpPr>
        <p:spPr bwMode="auto">
          <a:xfrm>
            <a:off x="790575" y="409858"/>
            <a:ext cx="7561263" cy="6047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endParaRPr lang="es-ES_tradnl" sz="800" b="1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3200" b="1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FUENTES</a:t>
            </a:r>
            <a:endParaRPr lang="es-ES_tradnl" sz="3200" b="1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900" dirty="0">
                <a:latin typeface="Arial" charset="0"/>
              </a:rPr>
              <a:t> </a:t>
            </a: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/>
              <a:t>  </a:t>
            </a:r>
            <a:r>
              <a:rPr lang="en-GB" sz="1200" dirty="0" err="1"/>
              <a:t>Ganong</a:t>
            </a:r>
            <a:r>
              <a:rPr lang="en-GB" sz="1200" dirty="0" err="1">
                <a:latin typeface="Times New Roman" pitchFamily="18" charset="0"/>
              </a:rPr>
              <a:t>´</a:t>
            </a:r>
            <a:r>
              <a:rPr lang="en-GB" sz="1200" dirty="0" err="1"/>
              <a:t>s</a:t>
            </a:r>
            <a:r>
              <a:rPr lang="en-GB" sz="1200" dirty="0"/>
              <a:t> </a:t>
            </a:r>
            <a:r>
              <a:rPr lang="en-GB" sz="1200" i="1" dirty="0"/>
              <a:t>Review of Medical Physiology</a:t>
            </a:r>
            <a:r>
              <a:rPr lang="en-GB" sz="1200" dirty="0"/>
              <a:t>. 23</a:t>
            </a:r>
            <a:r>
              <a:rPr lang="en-GB" sz="1200" baseline="30000" dirty="0"/>
              <a:t>er</a:t>
            </a:r>
            <a:r>
              <a:rPr lang="en-GB" sz="1200" dirty="0"/>
              <a:t>.  Ed.  K.E. Barrett, S.M. Barman, S. </a:t>
            </a:r>
            <a:r>
              <a:rPr lang="en-GB" sz="1200" dirty="0" err="1"/>
              <a:t>Boitano</a:t>
            </a:r>
            <a:r>
              <a:rPr lang="en-GB" sz="1200" dirty="0"/>
              <a:t>, H.L.   </a:t>
            </a:r>
          </a:p>
          <a:p>
            <a:pPr algn="l">
              <a:defRPr/>
            </a:pPr>
            <a:r>
              <a:rPr lang="en-GB" sz="1200" dirty="0"/>
              <a:t>   Brooks Eds. Lange, </a:t>
            </a:r>
            <a:r>
              <a:rPr lang="en-GB" sz="1200" b="1" dirty="0"/>
              <a:t>2010.</a:t>
            </a:r>
          </a:p>
          <a:p>
            <a:pPr algn="l">
              <a:defRPr/>
            </a:pPr>
            <a:endParaRPr lang="en-GB" sz="1000" b="1" dirty="0"/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s-ES" i="1" dirty="0"/>
              <a:t> </a:t>
            </a:r>
            <a:r>
              <a:rPr lang="es-ES" sz="1200" i="1" dirty="0"/>
              <a:t>Fisiología Médica</a:t>
            </a:r>
            <a:r>
              <a:rPr lang="es-ES" sz="1200" dirty="0"/>
              <a:t>. </a:t>
            </a:r>
            <a:r>
              <a:rPr lang="es-ES" sz="1200" dirty="0" err="1"/>
              <a:t>Fiorenzo</a:t>
            </a:r>
            <a:r>
              <a:rPr lang="es-ES" sz="1200" dirty="0"/>
              <a:t> </a:t>
            </a:r>
            <a:r>
              <a:rPr lang="es-ES" sz="1200" dirty="0" err="1"/>
              <a:t>Conti</a:t>
            </a:r>
            <a:r>
              <a:rPr lang="es-ES" sz="1200" dirty="0"/>
              <a:t> (ed.). </a:t>
            </a:r>
            <a:r>
              <a:rPr lang="en-GB" sz="1200" dirty="0" err="1"/>
              <a:t>Mc</a:t>
            </a:r>
            <a:r>
              <a:rPr lang="en-GB" sz="1200" dirty="0"/>
              <a:t> </a:t>
            </a:r>
            <a:r>
              <a:rPr lang="en-GB" sz="1200" dirty="0" err="1"/>
              <a:t>Graw</a:t>
            </a:r>
            <a:r>
              <a:rPr lang="en-GB" sz="1200" dirty="0"/>
              <a:t>-Hill, </a:t>
            </a:r>
            <a:r>
              <a:rPr lang="en-GB" sz="1200" b="1" dirty="0"/>
              <a:t>2010</a:t>
            </a:r>
            <a:r>
              <a:rPr lang="en-GB" sz="1200" dirty="0"/>
              <a:t>.</a:t>
            </a:r>
            <a:endParaRPr lang="en-GB" sz="1200" b="1" dirty="0"/>
          </a:p>
          <a:p>
            <a:pPr algn="l">
              <a:defRPr/>
            </a:pPr>
            <a:endParaRPr lang="en-GB" sz="1000" dirty="0"/>
          </a:p>
          <a:p>
            <a:pPr algn="l">
              <a:buClr>
                <a:schemeClr val="tx1"/>
              </a:buClr>
              <a:buSzPts val="1200"/>
              <a:buFont typeface="Wingdings" pitchFamily="2" charset="2"/>
              <a:buChar char="§"/>
              <a:defRPr/>
            </a:pPr>
            <a:r>
              <a:rPr lang="en-GB" sz="1200" dirty="0"/>
              <a:t> </a:t>
            </a:r>
            <a:r>
              <a:rPr lang="en-GB" sz="1200" dirty="0" err="1"/>
              <a:t>Silbernagl</a:t>
            </a:r>
            <a:r>
              <a:rPr lang="en-GB" sz="1200" dirty="0"/>
              <a:t> S. </a:t>
            </a:r>
            <a:r>
              <a:rPr lang="en-GB" sz="1200" dirty="0" err="1"/>
              <a:t>Despopoulos</a:t>
            </a:r>
            <a:r>
              <a:rPr lang="en-GB" sz="1200" dirty="0"/>
              <a:t>. </a:t>
            </a:r>
            <a:r>
              <a:rPr lang="en-GB" sz="1200" dirty="0" err="1"/>
              <a:t>Fisiología</a:t>
            </a:r>
            <a:r>
              <a:rPr lang="en-GB" sz="1200" dirty="0"/>
              <a:t>. </a:t>
            </a:r>
            <a:r>
              <a:rPr lang="en-GB" sz="1200" dirty="0" err="1"/>
              <a:t>Texto</a:t>
            </a:r>
            <a:r>
              <a:rPr lang="en-GB" sz="1200" dirty="0"/>
              <a:t> y Atlas 7</a:t>
            </a:r>
            <a:r>
              <a:rPr lang="en-GB" sz="1200" baseline="30000" dirty="0"/>
              <a:t>tima</a:t>
            </a:r>
            <a:r>
              <a:rPr lang="en-GB" sz="1200" dirty="0"/>
              <a:t> Ed. Editorial </a:t>
            </a:r>
            <a:r>
              <a:rPr lang="en-GB" sz="1200" dirty="0" err="1"/>
              <a:t>Médica</a:t>
            </a:r>
            <a:r>
              <a:rPr lang="en-GB" sz="1200" dirty="0"/>
              <a:t> </a:t>
            </a:r>
            <a:r>
              <a:rPr lang="en-GB" sz="1200" dirty="0" err="1"/>
              <a:t>Panamericana</a:t>
            </a:r>
            <a:r>
              <a:rPr lang="en-GB" sz="1200" dirty="0"/>
              <a:t>, </a:t>
            </a:r>
            <a:r>
              <a:rPr lang="en-GB" sz="1200" b="1" dirty="0"/>
              <a:t>2009.</a:t>
            </a:r>
            <a:r>
              <a:rPr lang="en-GB" sz="1200" dirty="0"/>
              <a:t> </a:t>
            </a:r>
          </a:p>
          <a:p>
            <a:pPr algn="l">
              <a:defRPr/>
            </a:pPr>
            <a:endParaRPr lang="en-GB" sz="100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/>
              <a:t> Fox S.I. </a:t>
            </a:r>
            <a:r>
              <a:rPr lang="en-GB" sz="1200" i="1" dirty="0"/>
              <a:t>Human Physiology</a:t>
            </a:r>
            <a:r>
              <a:rPr lang="en-GB" sz="1200" dirty="0"/>
              <a:t>. 10</a:t>
            </a:r>
            <a:r>
              <a:rPr lang="en-GB" sz="1200" baseline="30000" dirty="0"/>
              <a:t>th</a:t>
            </a:r>
            <a:r>
              <a:rPr lang="en-GB" sz="1200" dirty="0"/>
              <a:t> edition. McGraw-Hill, New York, </a:t>
            </a:r>
            <a:r>
              <a:rPr lang="en-GB" sz="1200" b="1" dirty="0"/>
              <a:t>2008.</a:t>
            </a:r>
          </a:p>
          <a:p>
            <a:pPr algn="l">
              <a:defRPr/>
            </a:pPr>
            <a:endParaRPr lang="es-ES_tradnl" sz="1000" b="1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/>
              <a:t>  </a:t>
            </a:r>
            <a:r>
              <a:rPr lang="en-GB" sz="1200" dirty="0" err="1"/>
              <a:t>McCorry</a:t>
            </a:r>
            <a:r>
              <a:rPr lang="en-GB" sz="1200" dirty="0"/>
              <a:t> L.K. </a:t>
            </a:r>
            <a:r>
              <a:rPr lang="en-GB" sz="1200" i="1" dirty="0"/>
              <a:t>Physiology of the Autonomic Nervous System</a:t>
            </a:r>
            <a:r>
              <a:rPr lang="en-GB" sz="1200" dirty="0"/>
              <a:t>. Am. J. Pharm. </a:t>
            </a:r>
            <a:r>
              <a:rPr lang="en-GB" sz="1200" dirty="0" err="1"/>
              <a:t>Edu</a:t>
            </a:r>
            <a:r>
              <a:rPr lang="en-GB" sz="1200" dirty="0"/>
              <a:t>. 71 (4): 78, </a:t>
            </a:r>
            <a:r>
              <a:rPr lang="en-GB" sz="1200" b="1" dirty="0"/>
              <a:t>2007.</a:t>
            </a:r>
          </a:p>
          <a:p>
            <a:pPr algn="l">
              <a:defRPr/>
            </a:pPr>
            <a:endParaRPr lang="es-ES_tradnl" sz="1000" b="1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/>
              <a:t>  Costanzo L.S. </a:t>
            </a:r>
            <a:r>
              <a:rPr lang="en-GB" sz="1200" i="1" dirty="0"/>
              <a:t>Physiology</a:t>
            </a:r>
            <a:r>
              <a:rPr lang="en-GB" sz="1200" dirty="0"/>
              <a:t>. 3</a:t>
            </a:r>
            <a:r>
              <a:rPr lang="en-GB" sz="1200" baseline="30000" dirty="0"/>
              <a:t>er</a:t>
            </a:r>
            <a:r>
              <a:rPr lang="en-GB" sz="1200" dirty="0"/>
              <a:t> Ed. Saunders Elsevier, </a:t>
            </a:r>
            <a:r>
              <a:rPr lang="en-GB" sz="1200" b="1" dirty="0"/>
              <a:t>2006.</a:t>
            </a:r>
          </a:p>
          <a:p>
            <a:pPr algn="l">
              <a:defRPr/>
            </a:pPr>
            <a:endParaRPr lang="en-GB" sz="1000" b="1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US" sz="1200" b="1" dirty="0"/>
              <a:t> </a:t>
            </a:r>
            <a:r>
              <a:rPr lang="en-US" sz="1200" i="1" dirty="0"/>
              <a:t>Primer on The Autonomic Nervous System.</a:t>
            </a:r>
            <a:r>
              <a:rPr lang="en-US" sz="1200" dirty="0"/>
              <a:t> 2nd edition. D. Robertson, Editor-in- chief. Elsevier   </a:t>
            </a:r>
          </a:p>
          <a:p>
            <a:pPr algn="l">
              <a:defRPr/>
            </a:pPr>
            <a:r>
              <a:rPr lang="en-US" sz="1200" dirty="0"/>
              <a:t>   Academic Press, San Diego, </a:t>
            </a:r>
            <a:r>
              <a:rPr lang="en-US" sz="1200" b="1" dirty="0"/>
              <a:t>2004.</a:t>
            </a:r>
          </a:p>
          <a:p>
            <a:pPr algn="l">
              <a:defRPr/>
            </a:pPr>
            <a:endParaRPr lang="es-ES_tradnl" sz="1000" b="1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/>
              <a:t> </a:t>
            </a:r>
            <a:r>
              <a:rPr lang="en-GB" sz="1200" dirty="0" err="1"/>
              <a:t>Shen</a:t>
            </a:r>
            <a:r>
              <a:rPr lang="en-GB" sz="1200" dirty="0"/>
              <a:t> H. </a:t>
            </a:r>
            <a:r>
              <a:rPr lang="en-GB" sz="1200" i="1" dirty="0"/>
              <a:t>The autonomic nervous system</a:t>
            </a:r>
            <a:r>
              <a:rPr lang="en-GB" sz="1200" dirty="0"/>
              <a:t>. </a:t>
            </a:r>
            <a:r>
              <a:rPr lang="en-GB" sz="1200" dirty="0" err="1"/>
              <a:t>Memocharts</a:t>
            </a:r>
            <a:r>
              <a:rPr lang="en-GB" sz="1200" dirty="0"/>
              <a:t> Pharmacology. An integrated </a:t>
            </a:r>
          </a:p>
          <a:p>
            <a:pPr algn="l">
              <a:defRPr/>
            </a:pPr>
            <a:r>
              <a:rPr lang="en-GB" sz="1200" dirty="0"/>
              <a:t>   </a:t>
            </a:r>
            <a:r>
              <a:rPr lang="en-GB" sz="1200" dirty="0" err="1"/>
              <a:t>minireview</a:t>
            </a:r>
            <a:r>
              <a:rPr lang="en-GB" sz="1200" dirty="0"/>
              <a:t>. </a:t>
            </a:r>
            <a:r>
              <a:rPr lang="es-ES" sz="1200" dirty="0" err="1"/>
              <a:t>Minireview</a:t>
            </a:r>
            <a:r>
              <a:rPr lang="es-ES" sz="1200" dirty="0"/>
              <a:t> LLC, </a:t>
            </a:r>
            <a:r>
              <a:rPr lang="es-ES" sz="1200" dirty="0" err="1"/>
              <a:t>Stow</a:t>
            </a:r>
            <a:r>
              <a:rPr lang="es-ES" sz="1200" dirty="0"/>
              <a:t>, 2004.</a:t>
            </a:r>
          </a:p>
          <a:p>
            <a:pPr algn="l">
              <a:defRPr/>
            </a:pPr>
            <a:endParaRPr lang="es-ES_tradnl" sz="100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/>
              <a:t> __. </a:t>
            </a:r>
            <a:r>
              <a:rPr lang="en-GB" sz="1200" i="1" dirty="0"/>
              <a:t>Drugs affecting adrenergic transmission</a:t>
            </a:r>
            <a:r>
              <a:rPr lang="en-GB" sz="1200" dirty="0"/>
              <a:t>. </a:t>
            </a:r>
            <a:r>
              <a:rPr lang="en-GB" sz="1200" dirty="0" err="1"/>
              <a:t>Memocharts</a:t>
            </a:r>
            <a:r>
              <a:rPr lang="en-GB" sz="1200" dirty="0"/>
              <a:t> Pharmacology. An   </a:t>
            </a:r>
          </a:p>
          <a:p>
            <a:pPr algn="l">
              <a:defRPr/>
            </a:pPr>
            <a:r>
              <a:rPr lang="en-GB" sz="1200" dirty="0"/>
              <a:t>   integrated </a:t>
            </a:r>
            <a:r>
              <a:rPr lang="en-GB" sz="1200" dirty="0" err="1"/>
              <a:t>minireview</a:t>
            </a:r>
            <a:r>
              <a:rPr lang="en-GB" sz="1200" dirty="0"/>
              <a:t>. </a:t>
            </a:r>
            <a:r>
              <a:rPr lang="en-GB" sz="1200" dirty="0" err="1"/>
              <a:t>Minireview</a:t>
            </a:r>
            <a:r>
              <a:rPr lang="en-GB" sz="1200" dirty="0"/>
              <a:t> LLC, Stow, 2004.</a:t>
            </a:r>
          </a:p>
          <a:p>
            <a:pPr algn="l">
              <a:defRPr/>
            </a:pPr>
            <a:endParaRPr lang="es-ES_tradnl" sz="100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/>
              <a:t> __. </a:t>
            </a:r>
            <a:r>
              <a:rPr lang="en-GB" sz="1200" i="1" dirty="0"/>
              <a:t>Drugs affecting cholinergic transmission</a:t>
            </a:r>
            <a:r>
              <a:rPr lang="en-GB" sz="1200" dirty="0"/>
              <a:t>. </a:t>
            </a:r>
            <a:r>
              <a:rPr lang="en-GB" sz="1200" dirty="0" err="1"/>
              <a:t>Memocharts</a:t>
            </a:r>
            <a:r>
              <a:rPr lang="en-GB" sz="1200" dirty="0"/>
              <a:t> Pharmacology. An </a:t>
            </a:r>
          </a:p>
          <a:p>
            <a:pPr algn="l">
              <a:defRPr/>
            </a:pPr>
            <a:r>
              <a:rPr lang="en-GB" sz="1200" dirty="0"/>
              <a:t>   integrated </a:t>
            </a:r>
            <a:r>
              <a:rPr lang="en-GB" sz="1200" dirty="0" err="1"/>
              <a:t>minireview</a:t>
            </a:r>
            <a:r>
              <a:rPr lang="en-GB" sz="1200" dirty="0"/>
              <a:t>. </a:t>
            </a:r>
            <a:r>
              <a:rPr lang="en-GB" sz="1200" dirty="0" err="1"/>
              <a:t>Minireview</a:t>
            </a:r>
            <a:r>
              <a:rPr lang="en-GB" sz="1200" dirty="0"/>
              <a:t> LLC, Stow, 2004.</a:t>
            </a:r>
          </a:p>
          <a:p>
            <a:pPr algn="l">
              <a:defRPr/>
            </a:pPr>
            <a:endParaRPr lang="es-ES_tradnl" sz="100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i="1" dirty="0"/>
              <a:t> Goodman &amp; Gilman’s The Pharmacological Basis of Therapeutics</a:t>
            </a:r>
            <a:r>
              <a:rPr lang="en-GB" sz="1200" dirty="0"/>
              <a:t> 10</a:t>
            </a:r>
            <a:r>
              <a:rPr lang="en-GB" sz="1200" baseline="30000" dirty="0"/>
              <a:t>th</a:t>
            </a:r>
            <a:r>
              <a:rPr lang="en-GB" sz="1200" dirty="0"/>
              <a:t> Ed. J.G. Hardman, L.E. </a:t>
            </a:r>
          </a:p>
          <a:p>
            <a:pPr algn="l">
              <a:defRPr/>
            </a:pPr>
            <a:r>
              <a:rPr lang="en-GB" sz="1200" dirty="0"/>
              <a:t>   </a:t>
            </a:r>
            <a:r>
              <a:rPr lang="en-GB" sz="1200" dirty="0" err="1"/>
              <a:t>Limbird</a:t>
            </a:r>
            <a:r>
              <a:rPr lang="en-GB" sz="1200" dirty="0"/>
              <a:t> Eds. , A. Goodman Gilman Consulting Ed. McGraw-Hill, 2001.</a:t>
            </a:r>
          </a:p>
          <a:p>
            <a:pPr algn="l">
              <a:defRPr/>
            </a:pPr>
            <a:endParaRPr lang="es-ES_tradnl" sz="100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/>
              <a:t> Wilson-</a:t>
            </a:r>
            <a:r>
              <a:rPr lang="en-GB" sz="1200" dirty="0" err="1"/>
              <a:t>Pauwels</a:t>
            </a:r>
            <a:r>
              <a:rPr lang="en-GB" sz="1200" dirty="0"/>
              <a:t> L., Stewart P.A. </a:t>
            </a:r>
            <a:r>
              <a:rPr lang="en-GB" sz="1200" dirty="0" err="1"/>
              <a:t>Akesson</a:t>
            </a:r>
            <a:r>
              <a:rPr lang="en-GB" sz="1200" dirty="0"/>
              <a:t> E.J. </a:t>
            </a:r>
            <a:r>
              <a:rPr lang="en-GB" sz="1200" i="1" dirty="0"/>
              <a:t>Autonomic Nerves</a:t>
            </a:r>
            <a:r>
              <a:rPr lang="en-GB" sz="1200" dirty="0"/>
              <a:t>. B.C Decker, 1997.</a:t>
            </a:r>
          </a:p>
          <a:p>
            <a:pPr algn="l">
              <a:defRPr/>
            </a:pPr>
            <a:endParaRPr lang="es-ES" sz="10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13125" y="3290888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2014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5" name="Text Box 15"/>
          <p:cNvSpPr txBox="1">
            <a:spLocks noChangeArrowheads="1"/>
          </p:cNvSpPr>
          <p:nvPr/>
        </p:nvSpPr>
        <p:spPr bwMode="auto">
          <a:xfrm>
            <a:off x="468313" y="476250"/>
            <a:ext cx="828675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53251" name="Picture 21" descr="SNA6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16" t="18890" r="10619" b="5499"/>
          <a:stretch>
            <a:fillRect/>
          </a:stretch>
        </p:blipFill>
        <p:spPr bwMode="auto">
          <a:xfrm rot="5624980">
            <a:off x="1831975" y="552450"/>
            <a:ext cx="4811713" cy="50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Rectangle 22"/>
          <p:cNvSpPr>
            <a:spLocks noChangeArrowheads="1"/>
          </p:cNvSpPr>
          <p:nvPr/>
        </p:nvSpPr>
        <p:spPr bwMode="auto">
          <a:xfrm>
            <a:off x="131763" y="6503988"/>
            <a:ext cx="3552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Clr>
                <a:schemeClr val="tx1"/>
              </a:buClr>
            </a:pPr>
            <a:r>
              <a:rPr lang="es-ES" altLang="es-VE" sz="1000" i="1">
                <a:latin typeface="Arial" charset="0"/>
              </a:rPr>
              <a:t>Fisiología Médica</a:t>
            </a:r>
            <a:r>
              <a:rPr lang="es-ES" altLang="es-VE" sz="1000">
                <a:latin typeface="Arial" charset="0"/>
              </a:rPr>
              <a:t>. Fiorenzo Conti (Ed.). </a:t>
            </a:r>
            <a:r>
              <a:rPr lang="en-GB" altLang="es-VE" sz="1000">
                <a:latin typeface="Arial" charset="0"/>
              </a:rPr>
              <a:t>Mc Graw-Hill, 2010.</a:t>
            </a:r>
          </a:p>
        </p:txBody>
      </p:sp>
      <p:sp>
        <p:nvSpPr>
          <p:cNvPr id="53253" name="Rectangle 23"/>
          <p:cNvSpPr>
            <a:spLocks noChangeArrowheads="1"/>
          </p:cNvSpPr>
          <p:nvPr/>
        </p:nvSpPr>
        <p:spPr bwMode="auto">
          <a:xfrm>
            <a:off x="1403350" y="333375"/>
            <a:ext cx="496887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3254" name="Rectangle 24"/>
          <p:cNvSpPr>
            <a:spLocks noChangeArrowheads="1"/>
          </p:cNvSpPr>
          <p:nvPr/>
        </p:nvSpPr>
        <p:spPr bwMode="auto">
          <a:xfrm>
            <a:off x="1403350" y="765175"/>
            <a:ext cx="576263" cy="5256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3255" name="Rectangle 25"/>
          <p:cNvSpPr>
            <a:spLocks noChangeArrowheads="1"/>
          </p:cNvSpPr>
          <p:nvPr/>
        </p:nvSpPr>
        <p:spPr bwMode="auto">
          <a:xfrm>
            <a:off x="1835150" y="1989138"/>
            <a:ext cx="504825" cy="2087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3256" name="Rectangle 26"/>
          <p:cNvSpPr>
            <a:spLocks noChangeArrowheads="1"/>
          </p:cNvSpPr>
          <p:nvPr/>
        </p:nvSpPr>
        <p:spPr bwMode="auto">
          <a:xfrm>
            <a:off x="1908175" y="4076700"/>
            <a:ext cx="360363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3257" name="Rectangle 27"/>
          <p:cNvSpPr>
            <a:spLocks noChangeArrowheads="1"/>
          </p:cNvSpPr>
          <p:nvPr/>
        </p:nvSpPr>
        <p:spPr bwMode="auto">
          <a:xfrm>
            <a:off x="1979613" y="1196975"/>
            <a:ext cx="1444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5308" name="Text Box 28"/>
          <p:cNvSpPr txBox="1">
            <a:spLocks noChangeArrowheads="1"/>
          </p:cNvSpPr>
          <p:nvPr/>
        </p:nvSpPr>
        <p:spPr bwMode="auto">
          <a:xfrm>
            <a:off x="1258888" y="4005263"/>
            <a:ext cx="869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L1-L3</a:t>
            </a:r>
          </a:p>
        </p:txBody>
      </p:sp>
      <p:sp>
        <p:nvSpPr>
          <p:cNvPr id="225309" name="Text Box 29"/>
          <p:cNvSpPr txBox="1">
            <a:spLocks noChangeArrowheads="1"/>
          </p:cNvSpPr>
          <p:nvPr/>
        </p:nvSpPr>
        <p:spPr bwMode="auto">
          <a:xfrm>
            <a:off x="1116013" y="2781300"/>
            <a:ext cx="1122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T1-T12</a:t>
            </a:r>
          </a:p>
        </p:txBody>
      </p:sp>
      <p:sp>
        <p:nvSpPr>
          <p:cNvPr id="53260" name="Text Box 30"/>
          <p:cNvSpPr txBox="1">
            <a:spLocks noChangeArrowheads="1"/>
          </p:cNvSpPr>
          <p:nvPr/>
        </p:nvSpPr>
        <p:spPr bwMode="auto">
          <a:xfrm>
            <a:off x="1835150" y="333375"/>
            <a:ext cx="13779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2000">
                <a:solidFill>
                  <a:srgbClr val="CC0000"/>
                </a:solidFill>
              </a:rPr>
              <a:t>Simpático</a:t>
            </a:r>
          </a:p>
        </p:txBody>
      </p:sp>
      <p:sp>
        <p:nvSpPr>
          <p:cNvPr id="53261" name="Text Box 31"/>
          <p:cNvSpPr txBox="1">
            <a:spLocks noChangeArrowheads="1"/>
          </p:cNvSpPr>
          <p:nvPr/>
        </p:nvSpPr>
        <p:spPr bwMode="auto">
          <a:xfrm>
            <a:off x="5580063" y="404813"/>
            <a:ext cx="167798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800">
                <a:solidFill>
                  <a:srgbClr val="0000CC"/>
                </a:solidFill>
              </a:rPr>
              <a:t>Parasimpático</a:t>
            </a:r>
          </a:p>
        </p:txBody>
      </p:sp>
      <p:sp>
        <p:nvSpPr>
          <p:cNvPr id="225312" name="Text Box 32"/>
          <p:cNvSpPr txBox="1">
            <a:spLocks noChangeArrowheads="1"/>
          </p:cNvSpPr>
          <p:nvPr/>
        </p:nvSpPr>
        <p:spPr bwMode="auto">
          <a:xfrm>
            <a:off x="2339975" y="5314677"/>
            <a:ext cx="12382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G. </a:t>
            </a:r>
            <a:r>
              <a:rPr lang="es-E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</a:t>
            </a: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>
              <a:defRPr/>
            </a:pPr>
            <a:r>
              <a:rPr lang="es-E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3263" name="Rectangle 33"/>
          <p:cNvSpPr>
            <a:spLocks noChangeArrowheads="1"/>
          </p:cNvSpPr>
          <p:nvPr/>
        </p:nvSpPr>
        <p:spPr bwMode="auto">
          <a:xfrm>
            <a:off x="3203575" y="2349500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3264" name="Rectangle 34"/>
          <p:cNvSpPr>
            <a:spLocks noChangeArrowheads="1"/>
          </p:cNvSpPr>
          <p:nvPr/>
        </p:nvSpPr>
        <p:spPr bwMode="auto">
          <a:xfrm>
            <a:off x="5219700" y="1412875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3265" name="Rectangle 35"/>
          <p:cNvSpPr>
            <a:spLocks noChangeArrowheads="1"/>
          </p:cNvSpPr>
          <p:nvPr/>
        </p:nvSpPr>
        <p:spPr bwMode="auto">
          <a:xfrm>
            <a:off x="5580063" y="4508500"/>
            <a:ext cx="5048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3266" name="Rectangle 36"/>
          <p:cNvSpPr>
            <a:spLocks noChangeArrowheads="1"/>
          </p:cNvSpPr>
          <p:nvPr/>
        </p:nvSpPr>
        <p:spPr bwMode="auto">
          <a:xfrm>
            <a:off x="6372225" y="4724400"/>
            <a:ext cx="3603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3267" name="Rectangle 37"/>
          <p:cNvSpPr>
            <a:spLocks noChangeArrowheads="1"/>
          </p:cNvSpPr>
          <p:nvPr/>
        </p:nvSpPr>
        <p:spPr bwMode="auto">
          <a:xfrm>
            <a:off x="3276600" y="5229225"/>
            <a:ext cx="17272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5318" name="Text Box 38"/>
          <p:cNvSpPr txBox="1">
            <a:spLocks noChangeArrowheads="1"/>
          </p:cNvSpPr>
          <p:nvPr/>
        </p:nvSpPr>
        <p:spPr bwMode="auto">
          <a:xfrm>
            <a:off x="4859338" y="1436688"/>
            <a:ext cx="952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vago</a:t>
            </a:r>
          </a:p>
        </p:txBody>
      </p:sp>
      <p:sp>
        <p:nvSpPr>
          <p:cNvPr id="225319" name="Text Box 39"/>
          <p:cNvSpPr txBox="1">
            <a:spLocks noChangeArrowheads="1"/>
          </p:cNvSpPr>
          <p:nvPr/>
        </p:nvSpPr>
        <p:spPr bwMode="auto">
          <a:xfrm>
            <a:off x="5435600" y="4437063"/>
            <a:ext cx="820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Nervio </a:t>
            </a:r>
          </a:p>
          <a:p>
            <a:pPr algn="l">
              <a:defRPr/>
            </a:pPr>
            <a:r>
              <a:rPr lang="es-ES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pélvico</a:t>
            </a:r>
          </a:p>
        </p:txBody>
      </p:sp>
      <p:sp>
        <p:nvSpPr>
          <p:cNvPr id="225320" name="Text Box 40"/>
          <p:cNvSpPr txBox="1">
            <a:spLocks noChangeArrowheads="1"/>
          </p:cNvSpPr>
          <p:nvPr/>
        </p:nvSpPr>
        <p:spPr bwMode="auto">
          <a:xfrm>
            <a:off x="2843213" y="2300288"/>
            <a:ext cx="1155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G. celíaco</a:t>
            </a:r>
          </a:p>
        </p:txBody>
      </p:sp>
      <p:sp>
        <p:nvSpPr>
          <p:cNvPr id="225321" name="Text Box 41"/>
          <p:cNvSpPr txBox="1">
            <a:spLocks noChangeArrowheads="1"/>
          </p:cNvSpPr>
          <p:nvPr/>
        </p:nvSpPr>
        <p:spPr bwMode="auto">
          <a:xfrm>
            <a:off x="6372225" y="4797425"/>
            <a:ext cx="936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S2-S4</a:t>
            </a:r>
          </a:p>
        </p:txBody>
      </p:sp>
      <p:sp>
        <p:nvSpPr>
          <p:cNvPr id="53272" name="Oval 42"/>
          <p:cNvSpPr>
            <a:spLocks noChangeArrowheads="1"/>
          </p:cNvSpPr>
          <p:nvPr/>
        </p:nvSpPr>
        <p:spPr bwMode="auto">
          <a:xfrm>
            <a:off x="3059113" y="4941888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5323" name="Text Box 43"/>
          <p:cNvSpPr txBox="1">
            <a:spLocks noChangeArrowheads="1"/>
          </p:cNvSpPr>
          <p:nvPr/>
        </p:nvSpPr>
        <p:spPr bwMode="auto">
          <a:xfrm>
            <a:off x="2916238" y="4797152"/>
            <a:ext cx="11604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G. </a:t>
            </a:r>
            <a:r>
              <a:rPr lang="es-E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</a:t>
            </a: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r>
              <a:rPr lang="es-E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3274" name="Text Box 44"/>
          <p:cNvSpPr txBox="1">
            <a:spLocks noChangeArrowheads="1"/>
          </p:cNvSpPr>
          <p:nvPr/>
        </p:nvSpPr>
        <p:spPr bwMode="auto">
          <a:xfrm>
            <a:off x="6732588" y="2301875"/>
            <a:ext cx="194786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800"/>
              <a:t>Inervación </a:t>
            </a:r>
          </a:p>
          <a:p>
            <a:pPr eaLnBrk="1" hangingPunct="1"/>
            <a:r>
              <a:rPr lang="es-ES" altLang="es-VE" sz="1800"/>
              <a:t>Autonómica TGI</a:t>
            </a: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47" name="Text Box 15"/>
          <p:cNvSpPr txBox="1">
            <a:spLocks noChangeArrowheads="1"/>
          </p:cNvSpPr>
          <p:nvPr/>
        </p:nvSpPr>
        <p:spPr bwMode="auto">
          <a:xfrm>
            <a:off x="468313" y="476250"/>
            <a:ext cx="828675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3251" name="Text Box 19"/>
          <p:cNvSpPr txBox="1">
            <a:spLocks noChangeArrowheads="1"/>
          </p:cNvSpPr>
          <p:nvPr/>
        </p:nvSpPr>
        <p:spPr bwMode="auto">
          <a:xfrm>
            <a:off x="6372225" y="333375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     órganos y tejidos</a:t>
            </a:r>
          </a:p>
        </p:txBody>
      </p:sp>
      <p:pic>
        <p:nvPicPr>
          <p:cNvPr id="54276" name="Picture 22" descr="SNA4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2" t="5064" r="64232" b="3062"/>
          <a:stretch>
            <a:fillRect/>
          </a:stretch>
        </p:blipFill>
        <p:spPr bwMode="auto">
          <a:xfrm>
            <a:off x="2411413" y="333375"/>
            <a:ext cx="3455987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Text Box 23"/>
          <p:cNvSpPr txBox="1">
            <a:spLocks noChangeArrowheads="1"/>
          </p:cNvSpPr>
          <p:nvPr/>
        </p:nvSpPr>
        <p:spPr bwMode="auto">
          <a:xfrm>
            <a:off x="5580063" y="3452813"/>
            <a:ext cx="22381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/>
              <a:t>C. </a:t>
            </a:r>
            <a:r>
              <a:rPr lang="es-ES" altLang="es-VE" sz="1600" b="1" dirty="0" err="1"/>
              <a:t>musc</a:t>
            </a:r>
            <a:r>
              <a:rPr lang="es-ES" altLang="es-VE" sz="1600" b="1" dirty="0"/>
              <a:t>. </a:t>
            </a:r>
            <a:r>
              <a:rPr lang="es-ES" altLang="es-VE" sz="1600" b="1" dirty="0" smtClean="0"/>
              <a:t>longitudinal</a:t>
            </a:r>
            <a:endParaRPr lang="es-ES" altLang="es-VE" sz="1600" b="1" dirty="0"/>
          </a:p>
        </p:txBody>
      </p:sp>
      <p:sp>
        <p:nvSpPr>
          <p:cNvPr id="54278" name="Text Box 24"/>
          <p:cNvSpPr txBox="1">
            <a:spLocks noChangeArrowheads="1"/>
          </p:cNvSpPr>
          <p:nvPr/>
        </p:nvSpPr>
        <p:spPr bwMode="auto">
          <a:xfrm>
            <a:off x="5651500" y="4605338"/>
            <a:ext cx="18870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/>
              <a:t>C. </a:t>
            </a:r>
            <a:r>
              <a:rPr lang="es-ES" altLang="es-VE" sz="1600" b="1" dirty="0" err="1"/>
              <a:t>musc</a:t>
            </a:r>
            <a:r>
              <a:rPr lang="es-ES" altLang="es-VE" sz="1600" b="1" dirty="0"/>
              <a:t>. </a:t>
            </a:r>
            <a:r>
              <a:rPr lang="es-ES" altLang="es-VE" sz="1600" b="1" dirty="0" smtClean="0"/>
              <a:t>circular</a:t>
            </a:r>
            <a:endParaRPr lang="es-ES" altLang="es-VE" sz="1600" b="1" dirty="0"/>
          </a:p>
        </p:txBody>
      </p:sp>
      <p:sp>
        <p:nvSpPr>
          <p:cNvPr id="54279" name="Text Box 25"/>
          <p:cNvSpPr txBox="1">
            <a:spLocks noChangeArrowheads="1"/>
          </p:cNvSpPr>
          <p:nvPr/>
        </p:nvSpPr>
        <p:spPr bwMode="auto">
          <a:xfrm>
            <a:off x="5724525" y="4100513"/>
            <a:ext cx="1789113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/>
              <a:t>Plexo mientérico</a:t>
            </a:r>
          </a:p>
        </p:txBody>
      </p:sp>
      <p:sp>
        <p:nvSpPr>
          <p:cNvPr id="54280" name="Text Box 26"/>
          <p:cNvSpPr txBox="1">
            <a:spLocks noChangeArrowheads="1"/>
          </p:cNvSpPr>
          <p:nvPr/>
        </p:nvSpPr>
        <p:spPr bwMode="auto">
          <a:xfrm>
            <a:off x="5724525" y="5246688"/>
            <a:ext cx="1782763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/>
              <a:t>Plexo submucoso</a:t>
            </a:r>
          </a:p>
        </p:txBody>
      </p:sp>
      <p:sp>
        <p:nvSpPr>
          <p:cNvPr id="54281" name="Text Box 27"/>
          <p:cNvSpPr txBox="1">
            <a:spLocks noChangeArrowheads="1"/>
          </p:cNvSpPr>
          <p:nvPr/>
        </p:nvSpPr>
        <p:spPr bwMode="auto">
          <a:xfrm>
            <a:off x="5848350" y="5716588"/>
            <a:ext cx="26844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Vasos sanguíneos submucosos</a:t>
            </a:r>
          </a:p>
        </p:txBody>
      </p:sp>
      <p:sp>
        <p:nvSpPr>
          <p:cNvPr id="54282" name="Text Box 28"/>
          <p:cNvSpPr txBox="1">
            <a:spLocks noChangeArrowheads="1"/>
          </p:cNvSpPr>
          <p:nvPr/>
        </p:nvSpPr>
        <p:spPr bwMode="auto">
          <a:xfrm>
            <a:off x="5292725" y="6308725"/>
            <a:ext cx="1976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i="1"/>
              <a:t>Muscularis mucosa</a:t>
            </a:r>
          </a:p>
        </p:txBody>
      </p:sp>
      <p:sp>
        <p:nvSpPr>
          <p:cNvPr id="54283" name="Rectangle 29"/>
          <p:cNvSpPr>
            <a:spLocks noChangeArrowheads="1"/>
          </p:cNvSpPr>
          <p:nvPr/>
        </p:nvSpPr>
        <p:spPr bwMode="auto">
          <a:xfrm>
            <a:off x="1979613" y="5805488"/>
            <a:ext cx="19446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4284" name="Rectangle 30"/>
          <p:cNvSpPr>
            <a:spLocks noChangeArrowheads="1"/>
          </p:cNvSpPr>
          <p:nvPr/>
        </p:nvSpPr>
        <p:spPr bwMode="auto">
          <a:xfrm>
            <a:off x="4427538" y="2060575"/>
            <a:ext cx="1223962" cy="1512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4285" name="Rectangle 31"/>
          <p:cNvSpPr>
            <a:spLocks noChangeArrowheads="1"/>
          </p:cNvSpPr>
          <p:nvPr/>
        </p:nvSpPr>
        <p:spPr bwMode="auto">
          <a:xfrm>
            <a:off x="4140200" y="2565400"/>
            <a:ext cx="28733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4286" name="Text Box 32"/>
          <p:cNvSpPr txBox="1">
            <a:spLocks noChangeArrowheads="1"/>
          </p:cNvSpPr>
          <p:nvPr/>
        </p:nvSpPr>
        <p:spPr bwMode="auto">
          <a:xfrm>
            <a:off x="4067175" y="2997200"/>
            <a:ext cx="1338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00CC"/>
                </a:solidFill>
              </a:rPr>
              <a:t>Nervio vago</a:t>
            </a:r>
          </a:p>
        </p:txBody>
      </p:sp>
      <p:sp>
        <p:nvSpPr>
          <p:cNvPr id="54287" name="Text Box 33"/>
          <p:cNvSpPr txBox="1">
            <a:spLocks noChangeArrowheads="1"/>
          </p:cNvSpPr>
          <p:nvPr/>
        </p:nvSpPr>
        <p:spPr bwMode="auto">
          <a:xfrm>
            <a:off x="4067175" y="2343150"/>
            <a:ext cx="12890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/>
              <a:t>N.Motor </a:t>
            </a:r>
          </a:p>
          <a:p>
            <a:pPr algn="l" eaLnBrk="1" hangingPunct="1"/>
            <a:r>
              <a:rPr lang="es-ES" altLang="es-VE" sz="1600" b="1"/>
              <a:t>dorsal vago</a:t>
            </a:r>
          </a:p>
        </p:txBody>
      </p:sp>
      <p:sp>
        <p:nvSpPr>
          <p:cNvPr id="54288" name="Rectangle 34"/>
          <p:cNvSpPr>
            <a:spLocks noChangeArrowheads="1"/>
          </p:cNvSpPr>
          <p:nvPr/>
        </p:nvSpPr>
        <p:spPr bwMode="auto">
          <a:xfrm>
            <a:off x="2339975" y="333375"/>
            <a:ext cx="287338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4289" name="Rectangle 35"/>
          <p:cNvSpPr>
            <a:spLocks noChangeArrowheads="1"/>
          </p:cNvSpPr>
          <p:nvPr/>
        </p:nvSpPr>
        <p:spPr bwMode="auto">
          <a:xfrm>
            <a:off x="2555875" y="1196975"/>
            <a:ext cx="360363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4290" name="Text Box 36"/>
          <p:cNvSpPr txBox="1">
            <a:spLocks noChangeArrowheads="1"/>
          </p:cNvSpPr>
          <p:nvPr/>
        </p:nvSpPr>
        <p:spPr bwMode="auto">
          <a:xfrm>
            <a:off x="611188" y="2420938"/>
            <a:ext cx="15716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 err="1">
                <a:solidFill>
                  <a:srgbClr val="A50021"/>
                </a:solidFill>
              </a:rPr>
              <a:t>Ax</a:t>
            </a:r>
            <a:r>
              <a:rPr lang="es-ES" altLang="es-VE" sz="1600" b="1" dirty="0">
                <a:solidFill>
                  <a:srgbClr val="A50021"/>
                </a:solidFill>
              </a:rPr>
              <a:t>. Simpático</a:t>
            </a:r>
          </a:p>
          <a:p>
            <a:pPr algn="l" eaLnBrk="1" hangingPunct="1"/>
            <a:r>
              <a:rPr lang="es-ES" altLang="es-VE" sz="1600" b="1" dirty="0" err="1" smtClean="0">
                <a:solidFill>
                  <a:srgbClr val="A50021"/>
                </a:solidFill>
              </a:rPr>
              <a:t>Pregangl</a:t>
            </a:r>
            <a:r>
              <a:rPr lang="es-ES" altLang="es-VE" sz="1600" b="1" dirty="0" smtClean="0">
                <a:solidFill>
                  <a:srgbClr val="A50021"/>
                </a:solidFill>
              </a:rPr>
              <a:t>.</a:t>
            </a:r>
            <a:endParaRPr lang="es-ES" altLang="es-VE" sz="1600" b="1" dirty="0">
              <a:solidFill>
                <a:srgbClr val="A50021"/>
              </a:solidFill>
            </a:endParaRPr>
          </a:p>
        </p:txBody>
      </p:sp>
      <p:sp>
        <p:nvSpPr>
          <p:cNvPr id="54291" name="Rectangle 37"/>
          <p:cNvSpPr>
            <a:spLocks noChangeArrowheads="1"/>
          </p:cNvSpPr>
          <p:nvPr/>
        </p:nvSpPr>
        <p:spPr bwMode="auto">
          <a:xfrm>
            <a:off x="2339975" y="3429000"/>
            <a:ext cx="719138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4292" name="Rectangle 38"/>
          <p:cNvSpPr>
            <a:spLocks noChangeArrowheads="1"/>
          </p:cNvSpPr>
          <p:nvPr/>
        </p:nvSpPr>
        <p:spPr bwMode="auto">
          <a:xfrm>
            <a:off x="2411413" y="4652963"/>
            <a:ext cx="144462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4293" name="Rectangle 39"/>
          <p:cNvSpPr>
            <a:spLocks noChangeArrowheads="1"/>
          </p:cNvSpPr>
          <p:nvPr/>
        </p:nvSpPr>
        <p:spPr bwMode="auto">
          <a:xfrm>
            <a:off x="3059113" y="3429000"/>
            <a:ext cx="360362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4294" name="Text Box 40"/>
          <p:cNvSpPr txBox="1">
            <a:spLocks noChangeArrowheads="1"/>
          </p:cNvSpPr>
          <p:nvPr/>
        </p:nvSpPr>
        <p:spPr bwMode="auto">
          <a:xfrm>
            <a:off x="1258774" y="3333750"/>
            <a:ext cx="1520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 err="1">
                <a:solidFill>
                  <a:srgbClr val="CC0000"/>
                </a:solidFill>
              </a:rPr>
              <a:t>Gangl</a:t>
            </a:r>
            <a:r>
              <a:rPr lang="es-ES" altLang="es-VE" sz="1600" b="1" dirty="0">
                <a:solidFill>
                  <a:srgbClr val="CC0000"/>
                </a:solidFill>
              </a:rPr>
              <a:t> </a:t>
            </a:r>
            <a:r>
              <a:rPr lang="es-ES" altLang="es-VE" sz="1600" b="1" dirty="0" err="1">
                <a:solidFill>
                  <a:srgbClr val="CC0000"/>
                </a:solidFill>
              </a:rPr>
              <a:t>prevert</a:t>
            </a:r>
            <a:endParaRPr lang="es-ES" altLang="es-VE" sz="1600" b="1" dirty="0">
              <a:solidFill>
                <a:srgbClr val="CC0000"/>
              </a:solidFill>
            </a:endParaRPr>
          </a:p>
        </p:txBody>
      </p:sp>
      <p:sp>
        <p:nvSpPr>
          <p:cNvPr id="54295" name="Text Box 41"/>
          <p:cNvSpPr txBox="1">
            <a:spLocks noChangeArrowheads="1"/>
          </p:cNvSpPr>
          <p:nvPr/>
        </p:nvSpPr>
        <p:spPr bwMode="auto">
          <a:xfrm>
            <a:off x="5867400" y="6045200"/>
            <a:ext cx="1238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/>
              <a:t>Submucosa</a:t>
            </a:r>
          </a:p>
        </p:txBody>
      </p:sp>
      <p:sp>
        <p:nvSpPr>
          <p:cNvPr id="54296" name="Line 42"/>
          <p:cNvSpPr>
            <a:spLocks noChangeShapeType="1"/>
          </p:cNvSpPr>
          <p:nvPr/>
        </p:nvSpPr>
        <p:spPr bwMode="auto">
          <a:xfrm>
            <a:off x="2124075" y="2708275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4297" name="Rectangle 43"/>
          <p:cNvSpPr>
            <a:spLocks noChangeArrowheads="1"/>
          </p:cNvSpPr>
          <p:nvPr/>
        </p:nvSpPr>
        <p:spPr bwMode="auto">
          <a:xfrm>
            <a:off x="2268538" y="3141663"/>
            <a:ext cx="3587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4298" name="Line 44"/>
          <p:cNvSpPr>
            <a:spLocks noChangeShapeType="1"/>
          </p:cNvSpPr>
          <p:nvPr/>
        </p:nvSpPr>
        <p:spPr bwMode="auto">
          <a:xfrm flipV="1">
            <a:off x="2411413" y="3141663"/>
            <a:ext cx="73025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4299" name="Rectangle 45"/>
          <p:cNvSpPr>
            <a:spLocks noChangeArrowheads="1"/>
          </p:cNvSpPr>
          <p:nvPr/>
        </p:nvSpPr>
        <p:spPr bwMode="auto">
          <a:xfrm>
            <a:off x="179388" y="6092825"/>
            <a:ext cx="3552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Clr>
                <a:schemeClr val="tx1"/>
              </a:buClr>
            </a:pPr>
            <a:r>
              <a:rPr lang="es-ES" altLang="es-VE" sz="1000" i="1">
                <a:latin typeface="Arial" charset="0"/>
              </a:rPr>
              <a:t>Fisiología Médica</a:t>
            </a:r>
            <a:r>
              <a:rPr lang="es-ES" altLang="es-VE" sz="1000">
                <a:latin typeface="Arial" charset="0"/>
              </a:rPr>
              <a:t>. Fiorenzo Conti (Ed.). </a:t>
            </a:r>
            <a:r>
              <a:rPr lang="en-GB" altLang="es-VE" sz="1000">
                <a:latin typeface="Arial" charset="0"/>
              </a:rPr>
              <a:t>Mc Graw-Hill, 2010.</a:t>
            </a:r>
          </a:p>
        </p:txBody>
      </p:sp>
      <p:sp>
        <p:nvSpPr>
          <p:cNvPr id="54300" name="Text Box 46"/>
          <p:cNvSpPr txBox="1">
            <a:spLocks noChangeArrowheads="1"/>
          </p:cNvSpPr>
          <p:nvPr/>
        </p:nvSpPr>
        <p:spPr bwMode="auto">
          <a:xfrm>
            <a:off x="6440488" y="1018271"/>
            <a:ext cx="2257348" cy="646331"/>
          </a:xfrm>
          <a:prstGeom prst="rect">
            <a:avLst/>
          </a:prstGeom>
          <a:solidFill>
            <a:srgbClr val="FBBDD5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800" dirty="0"/>
              <a:t>Salida motora </a:t>
            </a:r>
            <a:r>
              <a:rPr lang="es-ES" altLang="es-VE" sz="1800" dirty="0" smtClean="0"/>
              <a:t>SNA</a:t>
            </a:r>
          </a:p>
          <a:p>
            <a:pPr eaLnBrk="1" hangingPunct="1"/>
            <a:r>
              <a:rPr lang="es-ES" altLang="es-VE" sz="1800" dirty="0" smtClean="0"/>
              <a:t> </a:t>
            </a:r>
            <a:r>
              <a:rPr lang="es-ES" altLang="es-VE" sz="1800" dirty="0"/>
              <a:t>al  TGI</a:t>
            </a: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7138033" y="6597650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Text Box 36"/>
          <p:cNvSpPr txBox="1">
            <a:spLocks noChangeArrowheads="1"/>
          </p:cNvSpPr>
          <p:nvPr/>
        </p:nvSpPr>
        <p:spPr bwMode="auto">
          <a:xfrm>
            <a:off x="2064271" y="3856087"/>
            <a:ext cx="15716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 dirty="0" err="1">
                <a:solidFill>
                  <a:srgbClr val="A50021"/>
                </a:solidFill>
              </a:rPr>
              <a:t>Ax</a:t>
            </a:r>
            <a:r>
              <a:rPr lang="es-ES" altLang="es-VE" sz="1600" b="1" dirty="0">
                <a:solidFill>
                  <a:srgbClr val="A50021"/>
                </a:solidFill>
              </a:rPr>
              <a:t>. Simpático</a:t>
            </a:r>
          </a:p>
          <a:p>
            <a:pPr algn="l" eaLnBrk="1" hangingPunct="1"/>
            <a:r>
              <a:rPr lang="es-ES" altLang="es-VE" sz="1600" b="1" dirty="0" err="1" smtClean="0">
                <a:solidFill>
                  <a:srgbClr val="A50021"/>
                </a:solidFill>
              </a:rPr>
              <a:t>Posgangl</a:t>
            </a:r>
            <a:r>
              <a:rPr lang="es-ES" altLang="es-VE" sz="1600" b="1" dirty="0" smtClean="0">
                <a:solidFill>
                  <a:srgbClr val="A50021"/>
                </a:solidFill>
              </a:rPr>
              <a:t>.</a:t>
            </a:r>
            <a:endParaRPr lang="es-ES" altLang="es-VE" sz="1600" b="1" dirty="0">
              <a:solidFill>
                <a:srgbClr val="A50021"/>
              </a:solidFill>
            </a:endParaRPr>
          </a:p>
        </p:txBody>
      </p:sp>
      <p:cxnSp>
        <p:nvCxnSpPr>
          <p:cNvPr id="3" name="2 Conector recto"/>
          <p:cNvCxnSpPr/>
          <p:nvPr/>
        </p:nvCxnSpPr>
        <p:spPr bwMode="auto">
          <a:xfrm flipV="1">
            <a:off x="3239294" y="3502025"/>
            <a:ext cx="492919" cy="4310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900113" y="1121370"/>
            <a:ext cx="936625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TGI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395288" y="1121370"/>
            <a:ext cx="6556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6.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inervacion TGI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884238"/>
            <a:ext cx="449580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 Box 26"/>
          <p:cNvSpPr txBox="1">
            <a:spLocks noChangeArrowheads="1"/>
          </p:cNvSpPr>
          <p:nvPr/>
        </p:nvSpPr>
        <p:spPr bwMode="auto">
          <a:xfrm>
            <a:off x="900113" y="549275"/>
            <a:ext cx="936625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TGI</a:t>
            </a:r>
          </a:p>
        </p:txBody>
      </p:sp>
      <p:sp>
        <p:nvSpPr>
          <p:cNvPr id="159771" name="Text Box 27"/>
          <p:cNvSpPr txBox="1">
            <a:spLocks noChangeArrowheads="1"/>
          </p:cNvSpPr>
          <p:nvPr/>
        </p:nvSpPr>
        <p:spPr bwMode="auto">
          <a:xfrm>
            <a:off x="395288" y="549275"/>
            <a:ext cx="6556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6. </a:t>
            </a:r>
          </a:p>
        </p:txBody>
      </p:sp>
      <p:sp>
        <p:nvSpPr>
          <p:cNvPr id="159774" name="Rectangle 30"/>
          <p:cNvSpPr>
            <a:spLocks noChangeArrowheads="1"/>
          </p:cNvSpPr>
          <p:nvPr/>
        </p:nvSpPr>
        <p:spPr bwMode="auto">
          <a:xfrm>
            <a:off x="4859338" y="1125538"/>
            <a:ext cx="5762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302" name="Rectangle 31"/>
          <p:cNvSpPr>
            <a:spLocks noChangeArrowheads="1"/>
          </p:cNvSpPr>
          <p:nvPr/>
        </p:nvSpPr>
        <p:spPr bwMode="auto">
          <a:xfrm>
            <a:off x="6516688" y="2205038"/>
            <a:ext cx="865187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5303" name="Rectangle 32"/>
          <p:cNvSpPr>
            <a:spLocks noChangeArrowheads="1"/>
          </p:cNvSpPr>
          <p:nvPr/>
        </p:nvSpPr>
        <p:spPr bwMode="auto">
          <a:xfrm>
            <a:off x="7019925" y="4724400"/>
            <a:ext cx="215900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9779" name="Line 35"/>
          <p:cNvSpPr>
            <a:spLocks noChangeShapeType="1"/>
          </p:cNvSpPr>
          <p:nvPr/>
        </p:nvSpPr>
        <p:spPr bwMode="auto">
          <a:xfrm>
            <a:off x="3779838" y="1268413"/>
            <a:ext cx="10080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1" name="Text Box 37"/>
          <p:cNvSpPr txBox="1">
            <a:spLocks noChangeArrowheads="1"/>
          </p:cNvSpPr>
          <p:nvPr/>
        </p:nvSpPr>
        <p:spPr bwMode="auto">
          <a:xfrm>
            <a:off x="4787900" y="908050"/>
            <a:ext cx="10683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Vago </a:t>
            </a:r>
          </a:p>
          <a:p>
            <a:pPr algn="l">
              <a:defRPr/>
            </a:pPr>
            <a:r>
              <a:rPr lang="es-ES_tradnl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8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sz="18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9782" name="Line 38"/>
          <p:cNvSpPr>
            <a:spLocks noChangeShapeType="1"/>
          </p:cNvSpPr>
          <p:nvPr/>
        </p:nvSpPr>
        <p:spPr bwMode="auto">
          <a:xfrm flipV="1">
            <a:off x="2555875" y="2565400"/>
            <a:ext cx="1439863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5307" name="Rectangle 39"/>
          <p:cNvSpPr>
            <a:spLocks noChangeArrowheads="1"/>
          </p:cNvSpPr>
          <p:nvPr/>
        </p:nvSpPr>
        <p:spPr bwMode="auto">
          <a:xfrm>
            <a:off x="2627313" y="4437063"/>
            <a:ext cx="360362" cy="18716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5308" name="Rectangle 40"/>
          <p:cNvSpPr>
            <a:spLocks noChangeArrowheads="1"/>
          </p:cNvSpPr>
          <p:nvPr/>
        </p:nvSpPr>
        <p:spPr bwMode="auto">
          <a:xfrm>
            <a:off x="2987675" y="4868863"/>
            <a:ext cx="144463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5309" name="Oval 41"/>
          <p:cNvSpPr>
            <a:spLocks noChangeArrowheads="1"/>
          </p:cNvSpPr>
          <p:nvPr/>
        </p:nvSpPr>
        <p:spPr bwMode="auto">
          <a:xfrm rot="-2697036">
            <a:off x="2833688" y="5165725"/>
            <a:ext cx="792162" cy="10810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5310" name="Rectangle 42"/>
          <p:cNvSpPr>
            <a:spLocks noChangeArrowheads="1"/>
          </p:cNvSpPr>
          <p:nvPr/>
        </p:nvSpPr>
        <p:spPr bwMode="auto">
          <a:xfrm>
            <a:off x="2627313" y="3141663"/>
            <a:ext cx="5048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9787" name="Line 43"/>
          <p:cNvSpPr>
            <a:spLocks noChangeShapeType="1"/>
          </p:cNvSpPr>
          <p:nvPr/>
        </p:nvSpPr>
        <p:spPr bwMode="auto">
          <a:xfrm flipV="1">
            <a:off x="2555875" y="1412875"/>
            <a:ext cx="720725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8" name="Line 44"/>
          <p:cNvSpPr>
            <a:spLocks noChangeShapeType="1"/>
          </p:cNvSpPr>
          <p:nvPr/>
        </p:nvSpPr>
        <p:spPr bwMode="auto">
          <a:xfrm>
            <a:off x="2555875" y="2781300"/>
            <a:ext cx="2232025" cy="5032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89" name="Text Box 45"/>
          <p:cNvSpPr txBox="1">
            <a:spLocks noChangeArrowheads="1"/>
          </p:cNvSpPr>
          <p:nvPr/>
        </p:nvSpPr>
        <p:spPr bwMode="auto">
          <a:xfrm>
            <a:off x="1514037" y="2601006"/>
            <a:ext cx="114005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D1E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6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s-ES_tradnl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impática</a:t>
            </a:r>
            <a:endParaRPr lang="es-ES_tradnl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314" name="Rectangle 46"/>
          <p:cNvSpPr>
            <a:spLocks noChangeArrowheads="1"/>
          </p:cNvSpPr>
          <p:nvPr/>
        </p:nvSpPr>
        <p:spPr bwMode="auto">
          <a:xfrm>
            <a:off x="3563938" y="5589588"/>
            <a:ext cx="2873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5315" name="Rectangle 47"/>
          <p:cNvSpPr>
            <a:spLocks noChangeArrowheads="1"/>
          </p:cNvSpPr>
          <p:nvPr/>
        </p:nvSpPr>
        <p:spPr bwMode="auto">
          <a:xfrm>
            <a:off x="6156325" y="2420938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9792" name="Text Box 48"/>
          <p:cNvSpPr txBox="1">
            <a:spLocks noChangeArrowheads="1"/>
          </p:cNvSpPr>
          <p:nvPr/>
        </p:nvSpPr>
        <p:spPr bwMode="auto">
          <a:xfrm>
            <a:off x="6362273" y="4051300"/>
            <a:ext cx="153279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6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s-ES_tradnl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arasimpática</a:t>
            </a:r>
            <a:endParaRPr lang="es-ES_tradnl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9793" name="Text Box 49"/>
          <p:cNvSpPr txBox="1">
            <a:spLocks noChangeArrowheads="1"/>
          </p:cNvSpPr>
          <p:nvPr/>
        </p:nvSpPr>
        <p:spPr bwMode="auto">
          <a:xfrm>
            <a:off x="7019925" y="5203825"/>
            <a:ext cx="1837362" cy="83099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6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 =</a:t>
            </a:r>
            <a:r>
              <a:rPr lang="es-ES_tradnl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b="1" dirty="0" smtClean="0">
                <a:solidFill>
                  <a:srgbClr val="AF820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sz="1600" b="1" dirty="0">
                <a:solidFill>
                  <a:srgbClr val="AF820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entérica</a:t>
            </a:r>
          </a:p>
        </p:txBody>
      </p:sp>
      <p:sp>
        <p:nvSpPr>
          <p:cNvPr id="159794" name="Text Box 50"/>
          <p:cNvSpPr txBox="1">
            <a:spLocks noChangeArrowheads="1"/>
          </p:cNvSpPr>
          <p:nvPr/>
        </p:nvSpPr>
        <p:spPr bwMode="auto">
          <a:xfrm>
            <a:off x="7153953" y="4556125"/>
            <a:ext cx="114005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6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endParaRPr lang="es-ES_tradnl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s-ES_tradnl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impática</a:t>
            </a:r>
            <a:endParaRPr lang="es-ES_tradnl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9795" name="Text Box 51"/>
          <p:cNvSpPr txBox="1">
            <a:spLocks noChangeArrowheads="1"/>
          </p:cNvSpPr>
          <p:nvPr/>
        </p:nvSpPr>
        <p:spPr bwMode="auto">
          <a:xfrm>
            <a:off x="5292725" y="6381750"/>
            <a:ext cx="1274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AF820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entéricas</a:t>
            </a:r>
          </a:p>
        </p:txBody>
      </p:sp>
      <p:sp>
        <p:nvSpPr>
          <p:cNvPr id="159798" name="Line 54"/>
          <p:cNvSpPr>
            <a:spLocks noChangeShapeType="1"/>
          </p:cNvSpPr>
          <p:nvPr/>
        </p:nvSpPr>
        <p:spPr bwMode="auto">
          <a:xfrm flipH="1">
            <a:off x="5724525" y="4365625"/>
            <a:ext cx="719138" cy="5032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99" name="Line 55"/>
          <p:cNvSpPr>
            <a:spLocks noChangeShapeType="1"/>
          </p:cNvSpPr>
          <p:nvPr/>
        </p:nvSpPr>
        <p:spPr bwMode="auto">
          <a:xfrm flipH="1">
            <a:off x="5435600" y="5373688"/>
            <a:ext cx="1512888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0" name="Line 56"/>
          <p:cNvSpPr>
            <a:spLocks noChangeShapeType="1"/>
          </p:cNvSpPr>
          <p:nvPr/>
        </p:nvSpPr>
        <p:spPr bwMode="auto">
          <a:xfrm flipH="1">
            <a:off x="5940425" y="4941888"/>
            <a:ext cx="1295400" cy="214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804" name="Text Box 60"/>
          <p:cNvSpPr txBox="1">
            <a:spLocks noChangeArrowheads="1"/>
          </p:cNvSpPr>
          <p:nvPr/>
        </p:nvSpPr>
        <p:spPr bwMode="auto">
          <a:xfrm>
            <a:off x="879607" y="1137443"/>
            <a:ext cx="1081088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9805" name="Oval 61"/>
          <p:cNvSpPr>
            <a:spLocks noChangeArrowheads="1"/>
          </p:cNvSpPr>
          <p:nvPr/>
        </p:nvSpPr>
        <p:spPr bwMode="auto">
          <a:xfrm>
            <a:off x="2987675" y="981075"/>
            <a:ext cx="576263" cy="5032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9808" name="Text Box 64"/>
          <p:cNvSpPr txBox="1">
            <a:spLocks noChangeArrowheads="1"/>
          </p:cNvSpPr>
          <p:nvPr/>
        </p:nvSpPr>
        <p:spPr bwMode="auto">
          <a:xfrm>
            <a:off x="3742289" y="5780088"/>
            <a:ext cx="1002198" cy="5847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 dirty="0" smtClean="0">
                <a:solidFill>
                  <a:srgbClr val="D49E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</a:t>
            </a:r>
            <a:endParaRPr lang="es-ES_tradnl" altLang="es-VE" sz="1600" b="1" dirty="0">
              <a:solidFill>
                <a:srgbClr val="D49E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_tradnl" altLang="es-VE" sz="1600" b="1" dirty="0">
                <a:solidFill>
                  <a:srgbClr val="D49E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ES_tradnl" altLang="es-VE" sz="1600" b="1" dirty="0" smtClean="0">
                <a:solidFill>
                  <a:srgbClr val="D49E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ntérico</a:t>
            </a:r>
            <a:endParaRPr lang="es-ES_tradnl" altLang="es-VE" sz="1600" b="1" dirty="0">
              <a:solidFill>
                <a:srgbClr val="D49E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9809" name="Text Box 65"/>
          <p:cNvSpPr txBox="1">
            <a:spLocks noChangeArrowheads="1"/>
          </p:cNvSpPr>
          <p:nvPr/>
        </p:nvSpPr>
        <p:spPr bwMode="auto">
          <a:xfrm>
            <a:off x="395288" y="3606066"/>
            <a:ext cx="2441694" cy="1661993"/>
          </a:xfrm>
          <a:prstGeom prst="rect">
            <a:avLst/>
          </a:prstGeom>
          <a:solidFill>
            <a:srgbClr val="99CCFF"/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Simpático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Inhibe </a:t>
            </a:r>
            <a:r>
              <a:rPr lang="es-ES_tradnl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TGI</a:t>
            </a:r>
          </a:p>
          <a:p>
            <a:pPr algn="l">
              <a:defRPr/>
            </a:pPr>
            <a:endParaRPr lang="es-ES_tradnl" sz="8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s-ES_tradnl" sz="1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</a:t>
            </a:r>
            <a:r>
              <a:rPr lang="es-ES_tradnl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muscular</a:t>
            </a:r>
          </a:p>
          <a:p>
            <a:pPr algn="l">
              <a:defRPr/>
            </a:pPr>
            <a:r>
              <a:rPr lang="es-ES_tradnl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s-ES_tradnl" sz="1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</a:t>
            </a:r>
            <a:r>
              <a:rPr lang="es-ES_tradnl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esfínteres</a:t>
            </a:r>
            <a:endParaRPr lang="es-ES_tradnl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s-ES_tradnl" sz="1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Dismin</a:t>
            </a:r>
            <a:r>
              <a:rPr lang="es-ES_tradnl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secreciones</a:t>
            </a:r>
            <a:endParaRPr lang="es-ES_tradnl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9810" name="Text Box 66"/>
          <p:cNvSpPr txBox="1">
            <a:spLocks noChangeArrowheads="1"/>
          </p:cNvSpPr>
          <p:nvPr/>
        </p:nvSpPr>
        <p:spPr bwMode="auto">
          <a:xfrm>
            <a:off x="6234453" y="930169"/>
            <a:ext cx="2622834" cy="1661993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</a:t>
            </a:r>
          </a:p>
          <a:p>
            <a:pPr algn="l">
              <a:defRPr/>
            </a:pPr>
            <a:r>
              <a:rPr lang="es-ES_tradnl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Estimula TGI</a:t>
            </a:r>
          </a:p>
          <a:p>
            <a:pPr algn="l">
              <a:defRPr/>
            </a:pPr>
            <a:endParaRPr lang="es-ES_tradnl" sz="8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_tradnl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Contracción muscular</a:t>
            </a:r>
          </a:p>
          <a:p>
            <a:pPr algn="l">
              <a:defRPr/>
            </a:pPr>
            <a:r>
              <a:rPr lang="es-ES_tradnl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Relajación esfínteres</a:t>
            </a:r>
          </a:p>
          <a:p>
            <a:pPr algn="l">
              <a:defRPr/>
            </a:pPr>
            <a:r>
              <a:rPr lang="es-ES_tradnl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Aumento secreciones</a:t>
            </a:r>
            <a:endParaRPr lang="es-ES_tradnl" sz="18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844029" y="685105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FF0000"/>
                </a:solidFill>
              </a:rPr>
              <a:t>Gl</a:t>
            </a:r>
            <a:r>
              <a:rPr lang="es-VE" b="1" dirty="0" smtClean="0">
                <a:solidFill>
                  <a:srgbClr val="FF0000"/>
                </a:solidFill>
              </a:rPr>
              <a:t>. </a:t>
            </a:r>
            <a:r>
              <a:rPr lang="es-VE" b="1" dirty="0" err="1" smtClean="0">
                <a:solidFill>
                  <a:srgbClr val="FF0000"/>
                </a:solidFill>
              </a:rPr>
              <a:t>PREaórtico</a:t>
            </a:r>
            <a:endParaRPr lang="es-VE" b="1" dirty="0">
              <a:solidFill>
                <a:srgbClr val="FF0000"/>
              </a:solidFill>
            </a:endParaRP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7138093" y="653573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98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98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98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9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9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9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9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70" decel="100000"/>
                                        <p:tgtEl>
                                          <p:spTgt spid="1598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70" decel="100000"/>
                                        <p:tgtEl>
                                          <p:spTgt spid="15980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980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59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9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159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9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79" grpId="0" animBg="1"/>
      <p:bldP spid="159781" grpId="0"/>
      <p:bldP spid="159782" grpId="0" animBg="1"/>
      <p:bldP spid="159787" grpId="0" animBg="1"/>
      <p:bldP spid="159788" grpId="0" animBg="1"/>
      <p:bldP spid="159789" grpId="0"/>
      <p:bldP spid="159792" grpId="0"/>
      <p:bldP spid="159793" grpId="0" animBg="1"/>
      <p:bldP spid="159794" grpId="0"/>
      <p:bldP spid="159795" grpId="0"/>
      <p:bldP spid="159798" grpId="0" animBg="1"/>
      <p:bldP spid="159799" grpId="0" animBg="1"/>
      <p:bldP spid="159800" grpId="0" animBg="1"/>
      <p:bldP spid="159805" grpId="0" animBg="1"/>
      <p:bldP spid="159808" grpId="0"/>
      <p:bldP spid="159809" grpId="0" animBg="1"/>
      <p:bldP spid="159810" grpId="0" animBg="1"/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1"/>
          <p:cNvSpPr>
            <a:spLocks noChangeArrowheads="1"/>
          </p:cNvSpPr>
          <p:nvPr/>
        </p:nvSpPr>
        <p:spPr bwMode="auto">
          <a:xfrm rot="-2009447">
            <a:off x="6732588" y="2636838"/>
            <a:ext cx="1244600" cy="360362"/>
          </a:xfrm>
          <a:prstGeom prst="rect">
            <a:avLst/>
          </a:prstGeom>
          <a:solidFill>
            <a:srgbClr val="FFFF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pic>
        <p:nvPicPr>
          <p:cNvPr id="205856" name="Picture 32" descr="GI 2 H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46"/>
          <a:stretch>
            <a:fillRect/>
          </a:stretch>
        </p:blipFill>
        <p:spPr bwMode="auto">
          <a:xfrm>
            <a:off x="684213" y="1016000"/>
            <a:ext cx="2519362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57" name="Picture 33" descr="GI 3 H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1" r="1779" b="3772"/>
          <a:stretch>
            <a:fillRect/>
          </a:stretch>
        </p:blipFill>
        <p:spPr bwMode="auto">
          <a:xfrm>
            <a:off x="4572000" y="3068638"/>
            <a:ext cx="4032250" cy="31686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58" name="Line 34"/>
          <p:cNvSpPr>
            <a:spLocks noChangeShapeType="1"/>
          </p:cNvSpPr>
          <p:nvPr/>
        </p:nvSpPr>
        <p:spPr bwMode="auto">
          <a:xfrm flipV="1">
            <a:off x="2051050" y="2997200"/>
            <a:ext cx="2520950" cy="9366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859" name="Line 35"/>
          <p:cNvSpPr>
            <a:spLocks noChangeShapeType="1"/>
          </p:cNvSpPr>
          <p:nvPr/>
        </p:nvSpPr>
        <p:spPr bwMode="auto">
          <a:xfrm>
            <a:off x="1403350" y="4581525"/>
            <a:ext cx="3168650" cy="16557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6327" name="Rectangle 36"/>
          <p:cNvSpPr>
            <a:spLocks noChangeArrowheads="1"/>
          </p:cNvSpPr>
          <p:nvPr/>
        </p:nvSpPr>
        <p:spPr bwMode="auto">
          <a:xfrm>
            <a:off x="611188" y="1125538"/>
            <a:ext cx="86518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6328" name="Rectangle 37"/>
          <p:cNvSpPr>
            <a:spLocks noChangeArrowheads="1"/>
          </p:cNvSpPr>
          <p:nvPr/>
        </p:nvSpPr>
        <p:spPr bwMode="auto">
          <a:xfrm>
            <a:off x="1692275" y="2852738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6329" name="Rectangle 38"/>
          <p:cNvSpPr>
            <a:spLocks noChangeArrowheads="1"/>
          </p:cNvSpPr>
          <p:nvPr/>
        </p:nvSpPr>
        <p:spPr bwMode="auto">
          <a:xfrm>
            <a:off x="1692275" y="2133600"/>
            <a:ext cx="7191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863" name="Text Box 39"/>
          <p:cNvSpPr txBox="1">
            <a:spLocks noChangeArrowheads="1"/>
          </p:cNvSpPr>
          <p:nvPr/>
        </p:nvSpPr>
        <p:spPr bwMode="auto">
          <a:xfrm>
            <a:off x="611188" y="969963"/>
            <a:ext cx="112395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Asta 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Intermedio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lateral</a:t>
            </a:r>
          </a:p>
        </p:txBody>
      </p:sp>
      <p:sp>
        <p:nvSpPr>
          <p:cNvPr id="205864" name="Line 40"/>
          <p:cNvSpPr>
            <a:spLocks noChangeShapeType="1"/>
          </p:cNvSpPr>
          <p:nvPr/>
        </p:nvSpPr>
        <p:spPr bwMode="auto">
          <a:xfrm>
            <a:off x="1187450" y="1196975"/>
            <a:ext cx="7937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865" name="Text Box 41"/>
          <p:cNvSpPr txBox="1">
            <a:spLocks noChangeArrowheads="1"/>
          </p:cNvSpPr>
          <p:nvPr/>
        </p:nvSpPr>
        <p:spPr bwMode="auto">
          <a:xfrm>
            <a:off x="4572000" y="1635125"/>
            <a:ext cx="12490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6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</a:t>
            </a:r>
          </a:p>
        </p:txBody>
      </p:sp>
      <p:sp>
        <p:nvSpPr>
          <p:cNvPr id="205866" name="Line 42"/>
          <p:cNvSpPr>
            <a:spLocks noChangeShapeType="1"/>
          </p:cNvSpPr>
          <p:nvPr/>
        </p:nvSpPr>
        <p:spPr bwMode="auto">
          <a:xfrm flipH="1">
            <a:off x="4716463" y="2276475"/>
            <a:ext cx="360362" cy="1081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867" name="Line 43"/>
          <p:cNvSpPr>
            <a:spLocks noChangeShapeType="1"/>
          </p:cNvSpPr>
          <p:nvPr/>
        </p:nvSpPr>
        <p:spPr bwMode="auto">
          <a:xfrm flipH="1">
            <a:off x="5076825" y="2852738"/>
            <a:ext cx="792163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868" name="Text Box 44"/>
          <p:cNvSpPr txBox="1">
            <a:spLocks noChangeArrowheads="1"/>
          </p:cNvSpPr>
          <p:nvPr/>
        </p:nvSpPr>
        <p:spPr bwMode="auto">
          <a:xfrm>
            <a:off x="5148263" y="2589213"/>
            <a:ext cx="1408112" cy="27463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>
                <a:solidFill>
                  <a:srgbClr val="EE8E00"/>
                </a:solidFill>
              </a:rPr>
              <a:t>F. enterofugales</a:t>
            </a:r>
          </a:p>
        </p:txBody>
      </p:sp>
      <p:sp>
        <p:nvSpPr>
          <p:cNvPr id="205869" name="Text Box 45"/>
          <p:cNvSpPr txBox="1">
            <a:spLocks noChangeArrowheads="1"/>
          </p:cNvSpPr>
          <p:nvPr/>
        </p:nvSpPr>
        <p:spPr bwMode="auto">
          <a:xfrm>
            <a:off x="3367088" y="925513"/>
            <a:ext cx="11961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6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</a:t>
            </a:r>
          </a:p>
        </p:txBody>
      </p:sp>
      <p:sp>
        <p:nvSpPr>
          <p:cNvPr id="205870" name="Line 46"/>
          <p:cNvSpPr>
            <a:spLocks noChangeShapeType="1"/>
          </p:cNvSpPr>
          <p:nvPr/>
        </p:nvSpPr>
        <p:spPr bwMode="auto">
          <a:xfrm flipH="1">
            <a:off x="1906588" y="1484313"/>
            <a:ext cx="172878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6338" name="Rectangle 47"/>
          <p:cNvSpPr>
            <a:spLocks noChangeArrowheads="1"/>
          </p:cNvSpPr>
          <p:nvPr/>
        </p:nvSpPr>
        <p:spPr bwMode="auto">
          <a:xfrm>
            <a:off x="2843213" y="2781300"/>
            <a:ext cx="2889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872" name="Line 48"/>
          <p:cNvSpPr>
            <a:spLocks noChangeShapeType="1"/>
          </p:cNvSpPr>
          <p:nvPr/>
        </p:nvSpPr>
        <p:spPr bwMode="auto">
          <a:xfrm flipH="1">
            <a:off x="2411413" y="2276475"/>
            <a:ext cx="2665412" cy="1081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873" name="Text Box 49"/>
          <p:cNvSpPr txBox="1">
            <a:spLocks noChangeArrowheads="1"/>
          </p:cNvSpPr>
          <p:nvPr/>
        </p:nvSpPr>
        <p:spPr bwMode="auto">
          <a:xfrm>
            <a:off x="5274866" y="554464"/>
            <a:ext cx="1188243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874" name="Oval 50"/>
          <p:cNvSpPr>
            <a:spLocks noChangeArrowheads="1"/>
          </p:cNvSpPr>
          <p:nvPr/>
        </p:nvSpPr>
        <p:spPr bwMode="auto">
          <a:xfrm>
            <a:off x="2124075" y="2565400"/>
            <a:ext cx="647700" cy="647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875" name="Text Box 51"/>
          <p:cNvSpPr txBox="1">
            <a:spLocks noChangeArrowheads="1"/>
          </p:cNvSpPr>
          <p:nvPr/>
        </p:nvSpPr>
        <p:spPr bwMode="auto">
          <a:xfrm>
            <a:off x="2771775" y="2276475"/>
            <a:ext cx="1338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G. preaórtico</a:t>
            </a:r>
          </a:p>
        </p:txBody>
      </p:sp>
      <p:sp>
        <p:nvSpPr>
          <p:cNvPr id="56343" name="Rectangle 52"/>
          <p:cNvSpPr>
            <a:spLocks noChangeArrowheads="1"/>
          </p:cNvSpPr>
          <p:nvPr/>
        </p:nvSpPr>
        <p:spPr bwMode="auto">
          <a:xfrm rot="-2009447">
            <a:off x="7673975" y="3303588"/>
            <a:ext cx="1244600" cy="360362"/>
          </a:xfrm>
          <a:prstGeom prst="rect">
            <a:avLst/>
          </a:prstGeom>
          <a:solidFill>
            <a:srgbClr val="FFFF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877" name="Text Box 53"/>
          <p:cNvSpPr txBox="1">
            <a:spLocks noChangeArrowheads="1"/>
          </p:cNvSpPr>
          <p:nvPr/>
        </p:nvSpPr>
        <p:spPr bwMode="auto">
          <a:xfrm rot="-2008597">
            <a:off x="7642225" y="3267075"/>
            <a:ext cx="1254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P. submucoso</a:t>
            </a:r>
          </a:p>
        </p:txBody>
      </p:sp>
      <p:sp>
        <p:nvSpPr>
          <p:cNvPr id="205878" name="Text Box 54"/>
          <p:cNvSpPr txBox="1">
            <a:spLocks noChangeArrowheads="1"/>
          </p:cNvSpPr>
          <p:nvPr/>
        </p:nvSpPr>
        <p:spPr bwMode="auto">
          <a:xfrm rot="-2166284">
            <a:off x="6716713" y="2613025"/>
            <a:ext cx="12525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P. mientérico</a:t>
            </a:r>
          </a:p>
        </p:txBody>
      </p:sp>
      <p:sp>
        <p:nvSpPr>
          <p:cNvPr id="205879" name="Line 55"/>
          <p:cNvSpPr>
            <a:spLocks noChangeShapeType="1"/>
          </p:cNvSpPr>
          <p:nvPr/>
        </p:nvSpPr>
        <p:spPr bwMode="auto">
          <a:xfrm flipH="1">
            <a:off x="2771775" y="2636838"/>
            <a:ext cx="4318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5880" name="Text Box 56"/>
          <p:cNvSpPr txBox="1">
            <a:spLocks noChangeArrowheads="1"/>
          </p:cNvSpPr>
          <p:nvPr/>
        </p:nvSpPr>
        <p:spPr bwMode="auto">
          <a:xfrm>
            <a:off x="6556375" y="561861"/>
            <a:ext cx="2041525" cy="1815882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Simpático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800" b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Inhibe secreción,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motilidad GI 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Produce vasoconstricción</a:t>
            </a:r>
          </a:p>
        </p:txBody>
      </p:sp>
      <p:sp>
        <p:nvSpPr>
          <p:cNvPr id="205881" name="Oval 57"/>
          <p:cNvSpPr>
            <a:spLocks noChangeArrowheads="1"/>
          </p:cNvSpPr>
          <p:nvPr/>
        </p:nvSpPr>
        <p:spPr bwMode="auto">
          <a:xfrm>
            <a:off x="6227763" y="4508500"/>
            <a:ext cx="360362" cy="4333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882" name="Oval 58"/>
          <p:cNvSpPr>
            <a:spLocks noChangeArrowheads="1"/>
          </p:cNvSpPr>
          <p:nvPr/>
        </p:nvSpPr>
        <p:spPr bwMode="auto">
          <a:xfrm>
            <a:off x="6084888" y="3933825"/>
            <a:ext cx="287337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05883" name="Oval 59"/>
          <p:cNvSpPr>
            <a:spLocks noChangeArrowheads="1"/>
          </p:cNvSpPr>
          <p:nvPr/>
        </p:nvSpPr>
        <p:spPr bwMode="auto">
          <a:xfrm>
            <a:off x="5219700" y="3860800"/>
            <a:ext cx="360363" cy="4333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56351" name="Text Box 61"/>
          <p:cNvSpPr txBox="1">
            <a:spLocks noChangeArrowheads="1"/>
          </p:cNvSpPr>
          <p:nvPr/>
        </p:nvSpPr>
        <p:spPr bwMode="auto">
          <a:xfrm>
            <a:off x="1403350" y="295502"/>
            <a:ext cx="889000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TGI</a:t>
            </a:r>
          </a:p>
        </p:txBody>
      </p:sp>
      <p:sp>
        <p:nvSpPr>
          <p:cNvPr id="205886" name="Text Box 62"/>
          <p:cNvSpPr txBox="1">
            <a:spLocks noChangeArrowheads="1"/>
          </p:cNvSpPr>
          <p:nvPr/>
        </p:nvSpPr>
        <p:spPr bwMode="auto">
          <a:xfrm>
            <a:off x="838200" y="257175"/>
            <a:ext cx="6556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6. 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058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2058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2058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58" grpId="0" animBg="1"/>
      <p:bldP spid="205859" grpId="0" animBg="1"/>
      <p:bldP spid="205863" grpId="0"/>
      <p:bldP spid="205864" grpId="0" animBg="1"/>
      <p:bldP spid="205865" grpId="0"/>
      <p:bldP spid="205866" grpId="0" animBg="1"/>
      <p:bldP spid="205867" grpId="0" animBg="1"/>
      <p:bldP spid="205868" grpId="0"/>
      <p:bldP spid="205869" grpId="0"/>
      <p:bldP spid="205870" grpId="0" animBg="1"/>
      <p:bldP spid="205872" grpId="0" animBg="1"/>
      <p:bldP spid="205874" grpId="0" animBg="1"/>
      <p:bldP spid="205874" grpId="1" animBg="1"/>
      <p:bldP spid="205875" grpId="0"/>
      <p:bldP spid="205877" grpId="0"/>
      <p:bldP spid="205878" grpId="0"/>
      <p:bldP spid="205879" grpId="0" animBg="1"/>
      <p:bldP spid="205880" grpId="0" animBg="1"/>
      <p:bldP spid="205881" grpId="0" animBg="1"/>
      <p:bldP spid="205881" grpId="1" animBg="1"/>
      <p:bldP spid="205882" grpId="0" animBg="1"/>
      <p:bldP spid="205883" grpId="0" animBg="1"/>
      <p:bldP spid="205883" grpId="1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2051050" y="947738"/>
            <a:ext cx="1908175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Glándulas</a:t>
            </a:r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1625600" y="2779713"/>
            <a:ext cx="1716088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Lagrimales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Salivales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Nasofaríngeas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TGI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TGU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3611563" y="2973388"/>
            <a:ext cx="2199641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limitada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a1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viscosa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 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menor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Sec. ptialina   (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  <a:p>
            <a:pPr algn="l">
              <a:defRPr/>
            </a:pP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Inhibición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s-ES_tradnl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3684588" y="2251075"/>
            <a:ext cx="1592103" cy="46166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Simpática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6018213" y="2276475"/>
            <a:ext cx="2404826" cy="461665"/>
          </a:xfrm>
          <a:prstGeom prst="rect">
            <a:avLst/>
          </a:prstGeom>
          <a:solidFill>
            <a:srgbClr val="BBDAF7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Parasimpática *</a:t>
            </a: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5875338" y="2924175"/>
            <a:ext cx="2513012" cy="323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copiosa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profusa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acuosa, efecto mayor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(</a:t>
            </a:r>
            <a:r>
              <a:rPr lang="es-ES_tradnl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(</a:t>
            </a:r>
            <a:r>
              <a:rPr lang="es-ES_tradnl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(</a:t>
            </a:r>
            <a:r>
              <a:rPr lang="es-ES_tradnl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14697" name="Text Box 9"/>
          <p:cNvSpPr txBox="1">
            <a:spLocks noChangeArrowheads="1"/>
          </p:cNvSpPr>
          <p:nvPr/>
        </p:nvSpPr>
        <p:spPr bwMode="auto">
          <a:xfrm>
            <a:off x="4870450" y="1628775"/>
            <a:ext cx="14557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114698" name="Text Box 10"/>
          <p:cNvSpPr txBox="1">
            <a:spLocks noChangeArrowheads="1"/>
          </p:cNvSpPr>
          <p:nvPr/>
        </p:nvSpPr>
        <p:spPr bwMode="auto">
          <a:xfrm>
            <a:off x="1547813" y="877888"/>
            <a:ext cx="5032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7. </a:t>
            </a:r>
          </a:p>
        </p:txBody>
      </p:sp>
      <p:sp>
        <p:nvSpPr>
          <p:cNvPr id="58378" name="Line 11"/>
          <p:cNvSpPr>
            <a:spLocks noChangeShapeType="1"/>
          </p:cNvSpPr>
          <p:nvPr/>
        </p:nvSpPr>
        <p:spPr bwMode="auto">
          <a:xfrm flipH="1">
            <a:off x="3348038" y="2779713"/>
            <a:ext cx="6350" cy="360203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8379" name="Line 12"/>
          <p:cNvSpPr>
            <a:spLocks noChangeShapeType="1"/>
          </p:cNvSpPr>
          <p:nvPr/>
        </p:nvSpPr>
        <p:spPr bwMode="auto">
          <a:xfrm>
            <a:off x="3498850" y="4724400"/>
            <a:ext cx="4608513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8380" name="Line 13"/>
          <p:cNvSpPr>
            <a:spLocks noChangeShapeType="1"/>
          </p:cNvSpPr>
          <p:nvPr/>
        </p:nvSpPr>
        <p:spPr bwMode="auto">
          <a:xfrm>
            <a:off x="3492500" y="3644900"/>
            <a:ext cx="4608513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8381" name="Line 15"/>
          <p:cNvSpPr>
            <a:spLocks noChangeShapeType="1"/>
          </p:cNvSpPr>
          <p:nvPr/>
        </p:nvSpPr>
        <p:spPr bwMode="auto">
          <a:xfrm>
            <a:off x="3497263" y="5156200"/>
            <a:ext cx="4681537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705" name="Text Box 17"/>
          <p:cNvSpPr txBox="1">
            <a:spLocks noChangeArrowheads="1"/>
          </p:cNvSpPr>
          <p:nvPr/>
        </p:nvSpPr>
        <p:spPr bwMode="auto">
          <a:xfrm>
            <a:off x="103188" y="3648075"/>
            <a:ext cx="1514475" cy="738188"/>
          </a:xfrm>
          <a:prstGeom prst="rect">
            <a:avLst/>
          </a:prstGeom>
          <a:solidFill>
            <a:srgbClr val="CEF3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Inervación 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dual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complementaria</a:t>
            </a:r>
          </a:p>
        </p:txBody>
      </p:sp>
      <p:sp>
        <p:nvSpPr>
          <p:cNvPr id="114706" name="Text Box 18"/>
          <p:cNvSpPr txBox="1">
            <a:spLocks noChangeArrowheads="1"/>
          </p:cNvSpPr>
          <p:nvPr/>
        </p:nvSpPr>
        <p:spPr bwMode="auto">
          <a:xfrm>
            <a:off x="3995738" y="876300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4707" name="Line 19"/>
          <p:cNvSpPr>
            <a:spLocks noChangeShapeType="1"/>
          </p:cNvSpPr>
          <p:nvPr/>
        </p:nvSpPr>
        <p:spPr bwMode="auto">
          <a:xfrm>
            <a:off x="1530350" y="40767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8385" name="Line 20"/>
          <p:cNvSpPr>
            <a:spLocks noChangeShapeType="1"/>
          </p:cNvSpPr>
          <p:nvPr/>
        </p:nvSpPr>
        <p:spPr bwMode="auto">
          <a:xfrm>
            <a:off x="3492500" y="5732463"/>
            <a:ext cx="4681538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711" name="Text Box 23"/>
          <p:cNvSpPr txBox="1">
            <a:spLocks noChangeArrowheads="1"/>
          </p:cNvSpPr>
          <p:nvPr/>
        </p:nvSpPr>
        <p:spPr bwMode="auto">
          <a:xfrm>
            <a:off x="4932363" y="6116638"/>
            <a:ext cx="4049712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OJO!</a:t>
            </a: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Intoxicación colinérgica: secreción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profusa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lágrimas, saliva, moco</a:t>
            </a:r>
          </a:p>
        </p:txBody>
      </p:sp>
      <p:pic>
        <p:nvPicPr>
          <p:cNvPr id="58387" name="Picture 25" descr="3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" t="50000" r="7869"/>
          <a:stretch>
            <a:fillRect/>
          </a:stretch>
        </p:blipFill>
        <p:spPr bwMode="auto">
          <a:xfrm>
            <a:off x="539750" y="1484313"/>
            <a:ext cx="1439863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88" name="Picture 24" descr="3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9" t="2968" r="26471" b="54070"/>
          <a:stretch>
            <a:fillRect/>
          </a:stretch>
        </p:blipFill>
        <p:spPr bwMode="auto">
          <a:xfrm>
            <a:off x="539750" y="549275"/>
            <a:ext cx="8826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89" name="Oval 26"/>
          <p:cNvSpPr>
            <a:spLocks noChangeArrowheads="1"/>
          </p:cNvSpPr>
          <p:nvPr/>
        </p:nvSpPr>
        <p:spPr bwMode="auto">
          <a:xfrm>
            <a:off x="395288" y="1484313"/>
            <a:ext cx="576262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35496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6156176" y="294142"/>
            <a:ext cx="2611438" cy="6461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8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800" b="1">
                <a:solidFill>
                  <a:srgbClr val="007774"/>
                </a:solidFill>
              </a:rPr>
              <a:t>     órganos y tejidos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47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47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47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4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4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/>
      <p:bldP spid="114692" grpId="0"/>
      <p:bldP spid="114693" grpId="0" animBg="1"/>
      <p:bldP spid="114694" grpId="0" animBg="1"/>
      <p:bldP spid="114696" grpId="0"/>
      <p:bldP spid="114697" grpId="0" animBg="1"/>
      <p:bldP spid="114705" grpId="0" animBg="1"/>
      <p:bldP spid="114707" grpId="0" animBg="1"/>
      <p:bldP spid="114711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5" descr="NT8 PH"/>
          <p:cNvPicPr>
            <a:picLocks noChangeAspect="1" noChangeArrowheads="1"/>
          </p:cNvPicPr>
          <p:nvPr/>
        </p:nvPicPr>
        <p:blipFill>
          <a:blip r:embed="rId2">
            <a:lum bright="-30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2"/>
          <a:stretch>
            <a:fillRect/>
          </a:stretch>
        </p:blipFill>
        <p:spPr bwMode="auto">
          <a:xfrm>
            <a:off x="665163" y="319236"/>
            <a:ext cx="7812087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018" name="Text Box 26"/>
          <p:cNvSpPr txBox="1">
            <a:spLocks noChangeArrowheads="1"/>
          </p:cNvSpPr>
          <p:nvPr/>
        </p:nvSpPr>
        <p:spPr bwMode="auto">
          <a:xfrm>
            <a:off x="1644650" y="1844675"/>
            <a:ext cx="771525" cy="4572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213019" name="Text Box 27"/>
          <p:cNvSpPr txBox="1">
            <a:spLocks noChangeArrowheads="1"/>
          </p:cNvSpPr>
          <p:nvPr/>
        </p:nvSpPr>
        <p:spPr bwMode="auto">
          <a:xfrm rot="-2731781">
            <a:off x="2613025" y="1492250"/>
            <a:ext cx="525463" cy="366713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M3</a:t>
            </a:r>
          </a:p>
        </p:txBody>
      </p:sp>
      <p:sp>
        <p:nvSpPr>
          <p:cNvPr id="213020" name="Oval 28"/>
          <p:cNvSpPr>
            <a:spLocks noChangeArrowheads="1"/>
          </p:cNvSpPr>
          <p:nvPr/>
        </p:nvSpPr>
        <p:spPr bwMode="auto">
          <a:xfrm>
            <a:off x="2268538" y="4005263"/>
            <a:ext cx="790575" cy="5762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3021" name="Oval 29"/>
          <p:cNvSpPr>
            <a:spLocks noChangeArrowheads="1"/>
          </p:cNvSpPr>
          <p:nvPr/>
        </p:nvSpPr>
        <p:spPr bwMode="auto">
          <a:xfrm>
            <a:off x="3779838" y="4724400"/>
            <a:ext cx="792162" cy="5762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3022" name="Text Box 30"/>
          <p:cNvSpPr txBox="1">
            <a:spLocks noChangeArrowheads="1"/>
          </p:cNvSpPr>
          <p:nvPr/>
        </p:nvSpPr>
        <p:spPr bwMode="auto">
          <a:xfrm>
            <a:off x="7380288" y="3754438"/>
            <a:ext cx="16510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Exocitosis</a:t>
            </a:r>
          </a:p>
        </p:txBody>
      </p:sp>
      <p:sp>
        <p:nvSpPr>
          <p:cNvPr id="213023" name="Text Box 31"/>
          <p:cNvSpPr txBox="1">
            <a:spLocks noChangeArrowheads="1"/>
          </p:cNvSpPr>
          <p:nvPr/>
        </p:nvSpPr>
        <p:spPr bwMode="auto">
          <a:xfrm>
            <a:off x="4356100" y="620713"/>
            <a:ext cx="1497013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Sistema PLC</a:t>
            </a:r>
          </a:p>
        </p:txBody>
      </p:sp>
      <p:sp>
        <p:nvSpPr>
          <p:cNvPr id="213024" name="Text Box 32"/>
          <p:cNvSpPr txBox="1">
            <a:spLocks noChangeArrowheads="1"/>
          </p:cNvSpPr>
          <p:nvPr/>
        </p:nvSpPr>
        <p:spPr bwMode="auto">
          <a:xfrm>
            <a:off x="468313" y="765175"/>
            <a:ext cx="1279525" cy="547688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M3</a:t>
            </a:r>
          </a:p>
        </p:txBody>
      </p:sp>
      <p:sp>
        <p:nvSpPr>
          <p:cNvPr id="213025" name="Text Box 33"/>
          <p:cNvSpPr txBox="1">
            <a:spLocks noChangeArrowheads="1"/>
          </p:cNvSpPr>
          <p:nvPr/>
        </p:nvSpPr>
        <p:spPr bwMode="auto">
          <a:xfrm>
            <a:off x="7019925" y="139700"/>
            <a:ext cx="1800225" cy="974725"/>
          </a:xfrm>
          <a:prstGeom prst="rect">
            <a:avLst/>
          </a:prstGeom>
          <a:solidFill>
            <a:srgbClr val="F5ECB5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25400" dir="2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Glándulas</a:t>
            </a:r>
          </a:p>
          <a:p>
            <a:pPr algn="l">
              <a:defRPr/>
            </a:pPr>
            <a:r>
              <a:rPr lang="es-ES_tradnl" sz="28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exocrinas</a:t>
            </a:r>
          </a:p>
        </p:txBody>
      </p:sp>
      <p:sp>
        <p:nvSpPr>
          <p:cNvPr id="213026" name="Text Box 34"/>
          <p:cNvSpPr txBox="1">
            <a:spLocks noChangeArrowheads="1"/>
          </p:cNvSpPr>
          <p:nvPr/>
        </p:nvSpPr>
        <p:spPr bwMode="auto">
          <a:xfrm>
            <a:off x="7259638" y="11255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1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0428" name="Rectangle 35"/>
          <p:cNvSpPr>
            <a:spLocks noChangeArrowheads="1"/>
          </p:cNvSpPr>
          <p:nvPr/>
        </p:nvSpPr>
        <p:spPr bwMode="auto">
          <a:xfrm>
            <a:off x="5508625" y="5949950"/>
            <a:ext cx="792163" cy="431800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3028" name="Text Box 36"/>
          <p:cNvSpPr txBox="1">
            <a:spLocks noChangeArrowheads="1"/>
          </p:cNvSpPr>
          <p:nvPr/>
        </p:nvSpPr>
        <p:spPr bwMode="auto">
          <a:xfrm>
            <a:off x="7908925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_tradnl" sz="1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3029" name="Freeform 37"/>
          <p:cNvSpPr>
            <a:spLocks/>
          </p:cNvSpPr>
          <p:nvPr/>
        </p:nvSpPr>
        <p:spPr bwMode="auto">
          <a:xfrm>
            <a:off x="6948488" y="4005263"/>
            <a:ext cx="647700" cy="514350"/>
          </a:xfrm>
          <a:custGeom>
            <a:avLst/>
            <a:gdLst>
              <a:gd name="T0" fmla="*/ 0 w 408"/>
              <a:gd name="T1" fmla="*/ 0 h 324"/>
              <a:gd name="T2" fmla="*/ 113407825 w 408"/>
              <a:gd name="T3" fmla="*/ 342741250 h 324"/>
              <a:gd name="T4" fmla="*/ 342741250 w 408"/>
              <a:gd name="T5" fmla="*/ 685482500 h 324"/>
              <a:gd name="T6" fmla="*/ 798890325 w 408"/>
              <a:gd name="T7" fmla="*/ 798890325 h 324"/>
              <a:gd name="T8" fmla="*/ 1028223750 w 408"/>
              <a:gd name="T9" fmla="*/ 798890325 h 3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8" h="324">
                <a:moveTo>
                  <a:pt x="0" y="0"/>
                </a:moveTo>
                <a:cubicBezTo>
                  <a:pt x="11" y="45"/>
                  <a:pt x="22" y="91"/>
                  <a:pt x="45" y="136"/>
                </a:cubicBezTo>
                <a:cubicBezTo>
                  <a:pt x="68" y="181"/>
                  <a:pt x="91" y="242"/>
                  <a:pt x="136" y="272"/>
                </a:cubicBezTo>
                <a:cubicBezTo>
                  <a:pt x="181" y="302"/>
                  <a:pt x="272" y="310"/>
                  <a:pt x="317" y="317"/>
                </a:cubicBezTo>
                <a:cubicBezTo>
                  <a:pt x="362" y="324"/>
                  <a:pt x="393" y="317"/>
                  <a:pt x="408" y="317"/>
                </a:cubicBezTo>
              </a:path>
            </a:pathLst>
          </a:custGeom>
          <a:noFill/>
          <a:ln w="76200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3030" name="Freeform 38"/>
          <p:cNvSpPr>
            <a:spLocks/>
          </p:cNvSpPr>
          <p:nvPr/>
        </p:nvSpPr>
        <p:spPr bwMode="auto">
          <a:xfrm>
            <a:off x="5940425" y="3284538"/>
            <a:ext cx="936625" cy="288925"/>
          </a:xfrm>
          <a:custGeom>
            <a:avLst/>
            <a:gdLst>
              <a:gd name="T0" fmla="*/ 0 w 590"/>
              <a:gd name="T1" fmla="*/ 458668438 h 182"/>
              <a:gd name="T2" fmla="*/ 229335013 w 590"/>
              <a:gd name="T3" fmla="*/ 229335013 h 182"/>
              <a:gd name="T4" fmla="*/ 456149075 w 590"/>
              <a:gd name="T5" fmla="*/ 115927188 h 182"/>
              <a:gd name="T6" fmla="*/ 798890325 w 590"/>
              <a:gd name="T7" fmla="*/ 0 h 182"/>
              <a:gd name="T8" fmla="*/ 1257558763 w 590"/>
              <a:gd name="T9" fmla="*/ 115927188 h 182"/>
              <a:gd name="T10" fmla="*/ 1486892188 w 590"/>
              <a:gd name="T11" fmla="*/ 229335013 h 1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90" h="182">
                <a:moveTo>
                  <a:pt x="0" y="182"/>
                </a:moveTo>
                <a:cubicBezTo>
                  <a:pt x="30" y="148"/>
                  <a:pt x="61" y="114"/>
                  <a:pt x="91" y="91"/>
                </a:cubicBezTo>
                <a:cubicBezTo>
                  <a:pt x="121" y="68"/>
                  <a:pt x="143" y="61"/>
                  <a:pt x="181" y="46"/>
                </a:cubicBezTo>
                <a:cubicBezTo>
                  <a:pt x="219" y="31"/>
                  <a:pt x="264" y="0"/>
                  <a:pt x="317" y="0"/>
                </a:cubicBezTo>
                <a:cubicBezTo>
                  <a:pt x="370" y="0"/>
                  <a:pt x="454" y="31"/>
                  <a:pt x="499" y="46"/>
                </a:cubicBezTo>
                <a:cubicBezTo>
                  <a:pt x="544" y="61"/>
                  <a:pt x="575" y="84"/>
                  <a:pt x="590" y="91"/>
                </a:cubicBezTo>
              </a:path>
            </a:pathLst>
          </a:custGeom>
          <a:noFill/>
          <a:ln w="57150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3031" name="Text Box 39"/>
          <p:cNvSpPr txBox="1">
            <a:spLocks noChangeArrowheads="1"/>
          </p:cNvSpPr>
          <p:nvPr/>
        </p:nvSpPr>
        <p:spPr bwMode="auto">
          <a:xfrm>
            <a:off x="323850" y="115888"/>
            <a:ext cx="1751013" cy="609600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Muscarínicos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</a:p>
        </p:txBody>
      </p:sp>
      <p:sp>
        <p:nvSpPr>
          <p:cNvPr id="213032" name="Text Box 40"/>
          <p:cNvSpPr txBox="1">
            <a:spLocks noChangeArrowheads="1"/>
          </p:cNvSpPr>
          <p:nvPr/>
        </p:nvSpPr>
        <p:spPr bwMode="auto">
          <a:xfrm rot="-3834174">
            <a:off x="1509713" y="2959100"/>
            <a:ext cx="573087" cy="366713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PLC</a:t>
            </a:r>
          </a:p>
        </p:txBody>
      </p:sp>
      <p:sp>
        <p:nvSpPr>
          <p:cNvPr id="213033" name="Text Box 41"/>
          <p:cNvSpPr txBox="1">
            <a:spLocks noChangeArrowheads="1"/>
          </p:cNvSpPr>
          <p:nvPr/>
        </p:nvSpPr>
        <p:spPr bwMode="auto">
          <a:xfrm>
            <a:off x="586323" y="5517232"/>
            <a:ext cx="1412566" cy="954107"/>
          </a:xfrm>
          <a:prstGeom prst="rect">
            <a:avLst/>
          </a:prstGeom>
          <a:solidFill>
            <a:srgbClr val="E4F1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Muscarina (</a:t>
            </a: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Pilocarpina (</a:t>
            </a: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Betanecol (</a:t>
            </a: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Atropina (</a:t>
            </a: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13034" name="Oval 42"/>
          <p:cNvSpPr>
            <a:spLocks noChangeArrowheads="1"/>
          </p:cNvSpPr>
          <p:nvPr/>
        </p:nvSpPr>
        <p:spPr bwMode="auto">
          <a:xfrm rot="-2874651">
            <a:off x="1835944" y="2709069"/>
            <a:ext cx="1079500" cy="792162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092789" y="661193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 rot="19154745">
            <a:off x="4206227" y="4089491"/>
            <a:ext cx="1732921" cy="405507"/>
          </a:xfrm>
          <a:custGeom>
            <a:avLst/>
            <a:gdLst>
              <a:gd name="T0" fmla="*/ 0 w 408"/>
              <a:gd name="T1" fmla="*/ 0 h 324"/>
              <a:gd name="T2" fmla="*/ 45 w 408"/>
              <a:gd name="T3" fmla="*/ 136 h 324"/>
              <a:gd name="T4" fmla="*/ 136 w 408"/>
              <a:gd name="T5" fmla="*/ 272 h 324"/>
              <a:gd name="T6" fmla="*/ 317 w 408"/>
              <a:gd name="T7" fmla="*/ 317 h 324"/>
              <a:gd name="T8" fmla="*/ 408 w 408"/>
              <a:gd name="T9" fmla="*/ 317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8" h="324">
                <a:moveTo>
                  <a:pt x="0" y="0"/>
                </a:moveTo>
                <a:cubicBezTo>
                  <a:pt x="11" y="45"/>
                  <a:pt x="22" y="91"/>
                  <a:pt x="45" y="136"/>
                </a:cubicBezTo>
                <a:cubicBezTo>
                  <a:pt x="68" y="181"/>
                  <a:pt x="91" y="242"/>
                  <a:pt x="136" y="272"/>
                </a:cubicBezTo>
                <a:cubicBezTo>
                  <a:pt x="181" y="302"/>
                  <a:pt x="272" y="310"/>
                  <a:pt x="317" y="317"/>
                </a:cubicBezTo>
                <a:cubicBezTo>
                  <a:pt x="362" y="324"/>
                  <a:pt x="393" y="317"/>
                  <a:pt x="408" y="317"/>
                </a:cubicBezTo>
              </a:path>
            </a:pathLst>
          </a:custGeom>
          <a:noFill/>
          <a:ln w="76200" cmpd="sng">
            <a:solidFill>
              <a:srgbClr val="C0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cxnSp>
        <p:nvCxnSpPr>
          <p:cNvPr id="22" name="21 Conector recto de flecha"/>
          <p:cNvCxnSpPr/>
          <p:nvPr/>
        </p:nvCxnSpPr>
        <p:spPr bwMode="auto">
          <a:xfrm flipV="1">
            <a:off x="5174660" y="4149080"/>
            <a:ext cx="908640" cy="32938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algn="ctr" rotWithShape="0">
              <a:schemeClr val="tx1"/>
            </a:outerShdw>
          </a:effectLst>
          <a:extLst/>
        </p:spPr>
      </p:cxnSp>
      <p:cxnSp>
        <p:nvCxnSpPr>
          <p:cNvPr id="24" name="23 Conector recto de flecha"/>
          <p:cNvCxnSpPr/>
          <p:nvPr/>
        </p:nvCxnSpPr>
        <p:spPr bwMode="auto">
          <a:xfrm flipV="1">
            <a:off x="4932040" y="4562640"/>
            <a:ext cx="678379" cy="9378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algn="ctr" rotWithShape="0">
              <a:schemeClr val="tx1"/>
            </a:outerShdw>
          </a:effectLst>
          <a:extLst/>
        </p:spPr>
      </p:cxnSp>
      <p:cxnSp>
        <p:nvCxnSpPr>
          <p:cNvPr id="25" name="24 Conector recto de flecha"/>
          <p:cNvCxnSpPr/>
          <p:nvPr/>
        </p:nvCxnSpPr>
        <p:spPr bwMode="auto">
          <a:xfrm>
            <a:off x="4716016" y="4756693"/>
            <a:ext cx="768948" cy="10085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algn="ctr" rotWithShape="0">
              <a:schemeClr val="tx1"/>
            </a:outerShdw>
          </a:effectLst>
          <a:extLst/>
        </p:spPr>
      </p:cxnSp>
      <p:sp>
        <p:nvSpPr>
          <p:cNvPr id="26" name="25 Forma libre"/>
          <p:cNvSpPr/>
          <p:nvPr/>
        </p:nvSpPr>
        <p:spPr>
          <a:xfrm>
            <a:off x="5813698" y="4438367"/>
            <a:ext cx="1434132" cy="515085"/>
          </a:xfrm>
          <a:custGeom>
            <a:avLst/>
            <a:gdLst>
              <a:gd name="connsiteX0" fmla="*/ 0 w 1295400"/>
              <a:gd name="connsiteY0" fmla="*/ 19785 h 515085"/>
              <a:gd name="connsiteX1" fmla="*/ 368300 w 1295400"/>
              <a:gd name="connsiteY1" fmla="*/ 19785 h 515085"/>
              <a:gd name="connsiteX2" fmla="*/ 444500 w 1295400"/>
              <a:gd name="connsiteY2" fmla="*/ 57885 h 515085"/>
              <a:gd name="connsiteX3" fmla="*/ 495300 w 1295400"/>
              <a:gd name="connsiteY3" fmla="*/ 83285 h 515085"/>
              <a:gd name="connsiteX4" fmla="*/ 546100 w 1295400"/>
              <a:gd name="connsiteY4" fmla="*/ 95985 h 515085"/>
              <a:gd name="connsiteX5" fmla="*/ 584200 w 1295400"/>
              <a:gd name="connsiteY5" fmla="*/ 108685 h 515085"/>
              <a:gd name="connsiteX6" fmla="*/ 622300 w 1295400"/>
              <a:gd name="connsiteY6" fmla="*/ 146785 h 515085"/>
              <a:gd name="connsiteX7" fmla="*/ 698500 w 1295400"/>
              <a:gd name="connsiteY7" fmla="*/ 172185 h 515085"/>
              <a:gd name="connsiteX8" fmla="*/ 774700 w 1295400"/>
              <a:gd name="connsiteY8" fmla="*/ 197585 h 515085"/>
              <a:gd name="connsiteX9" fmla="*/ 812800 w 1295400"/>
              <a:gd name="connsiteY9" fmla="*/ 210285 h 515085"/>
              <a:gd name="connsiteX10" fmla="*/ 889000 w 1295400"/>
              <a:gd name="connsiteY10" fmla="*/ 248385 h 515085"/>
              <a:gd name="connsiteX11" fmla="*/ 977900 w 1295400"/>
              <a:gd name="connsiteY11" fmla="*/ 299185 h 515085"/>
              <a:gd name="connsiteX12" fmla="*/ 1016000 w 1295400"/>
              <a:gd name="connsiteY12" fmla="*/ 311885 h 515085"/>
              <a:gd name="connsiteX13" fmla="*/ 1092200 w 1295400"/>
              <a:gd name="connsiteY13" fmla="*/ 349985 h 515085"/>
              <a:gd name="connsiteX14" fmla="*/ 1143000 w 1295400"/>
              <a:gd name="connsiteY14" fmla="*/ 388085 h 515085"/>
              <a:gd name="connsiteX15" fmla="*/ 1270000 w 1295400"/>
              <a:gd name="connsiteY15" fmla="*/ 502385 h 515085"/>
              <a:gd name="connsiteX16" fmla="*/ 1295400 w 1295400"/>
              <a:gd name="connsiteY16" fmla="*/ 515085 h 515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95400" h="515085">
                <a:moveTo>
                  <a:pt x="0" y="19785"/>
                </a:moveTo>
                <a:cubicBezTo>
                  <a:pt x="155022" y="-11219"/>
                  <a:pt x="80524" y="-1532"/>
                  <a:pt x="368300" y="19785"/>
                </a:cubicBezTo>
                <a:cubicBezTo>
                  <a:pt x="401741" y="22262"/>
                  <a:pt x="417084" y="42218"/>
                  <a:pt x="444500" y="57885"/>
                </a:cubicBezTo>
                <a:cubicBezTo>
                  <a:pt x="460938" y="67278"/>
                  <a:pt x="477573" y="76638"/>
                  <a:pt x="495300" y="83285"/>
                </a:cubicBezTo>
                <a:cubicBezTo>
                  <a:pt x="511643" y="89414"/>
                  <a:pt x="529317" y="91190"/>
                  <a:pt x="546100" y="95985"/>
                </a:cubicBezTo>
                <a:cubicBezTo>
                  <a:pt x="558972" y="99663"/>
                  <a:pt x="571500" y="104452"/>
                  <a:pt x="584200" y="108685"/>
                </a:cubicBezTo>
                <a:cubicBezTo>
                  <a:pt x="596900" y="121385"/>
                  <a:pt x="606600" y="138063"/>
                  <a:pt x="622300" y="146785"/>
                </a:cubicBezTo>
                <a:cubicBezTo>
                  <a:pt x="645705" y="159788"/>
                  <a:pt x="673100" y="163718"/>
                  <a:pt x="698500" y="172185"/>
                </a:cubicBezTo>
                <a:lnTo>
                  <a:pt x="774700" y="197585"/>
                </a:lnTo>
                <a:cubicBezTo>
                  <a:pt x="787400" y="201818"/>
                  <a:pt x="801661" y="202859"/>
                  <a:pt x="812800" y="210285"/>
                </a:cubicBezTo>
                <a:cubicBezTo>
                  <a:pt x="921989" y="283078"/>
                  <a:pt x="783840" y="195805"/>
                  <a:pt x="889000" y="248385"/>
                </a:cubicBezTo>
                <a:cubicBezTo>
                  <a:pt x="1016545" y="312158"/>
                  <a:pt x="822043" y="232389"/>
                  <a:pt x="977900" y="299185"/>
                </a:cubicBezTo>
                <a:cubicBezTo>
                  <a:pt x="990205" y="304458"/>
                  <a:pt x="1004026" y="305898"/>
                  <a:pt x="1016000" y="311885"/>
                </a:cubicBezTo>
                <a:cubicBezTo>
                  <a:pt x="1114477" y="361124"/>
                  <a:pt x="996435" y="318063"/>
                  <a:pt x="1092200" y="349985"/>
                </a:cubicBezTo>
                <a:cubicBezTo>
                  <a:pt x="1109133" y="362685"/>
                  <a:pt x="1127267" y="373925"/>
                  <a:pt x="1143000" y="388085"/>
                </a:cubicBezTo>
                <a:cubicBezTo>
                  <a:pt x="1225032" y="461914"/>
                  <a:pt x="1195846" y="452949"/>
                  <a:pt x="1270000" y="502385"/>
                </a:cubicBezTo>
                <a:cubicBezTo>
                  <a:pt x="1277876" y="507636"/>
                  <a:pt x="1286933" y="510852"/>
                  <a:pt x="1295400" y="515085"/>
                </a:cubicBezTo>
              </a:path>
            </a:pathLst>
          </a:custGeom>
          <a:ln w="57150">
            <a:solidFill>
              <a:srgbClr val="0000CC"/>
            </a:solidFill>
            <a:headEnd type="none" w="med" len="med"/>
            <a:tailEnd type="triangle" w="med" len="med"/>
          </a:ln>
          <a:effectLst>
            <a:outerShdw dist="38100" dir="2700000" algn="tl" rotWithShape="0">
              <a:prstClr val="black">
                <a:alpha val="97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26 Forma libre"/>
          <p:cNvSpPr/>
          <p:nvPr/>
        </p:nvSpPr>
        <p:spPr>
          <a:xfrm>
            <a:off x="5724128" y="4897037"/>
            <a:ext cx="1562100" cy="431800"/>
          </a:xfrm>
          <a:custGeom>
            <a:avLst/>
            <a:gdLst>
              <a:gd name="connsiteX0" fmla="*/ 0 w 1562100"/>
              <a:gd name="connsiteY0" fmla="*/ 25400 h 431800"/>
              <a:gd name="connsiteX1" fmla="*/ 63500 w 1562100"/>
              <a:gd name="connsiteY1" fmla="*/ 12700 h 431800"/>
              <a:gd name="connsiteX2" fmla="*/ 114300 w 1562100"/>
              <a:gd name="connsiteY2" fmla="*/ 0 h 431800"/>
              <a:gd name="connsiteX3" fmla="*/ 584200 w 1562100"/>
              <a:gd name="connsiteY3" fmla="*/ 12700 h 431800"/>
              <a:gd name="connsiteX4" fmla="*/ 635000 w 1562100"/>
              <a:gd name="connsiteY4" fmla="*/ 25400 h 431800"/>
              <a:gd name="connsiteX5" fmla="*/ 749300 w 1562100"/>
              <a:gd name="connsiteY5" fmla="*/ 63500 h 431800"/>
              <a:gd name="connsiteX6" fmla="*/ 787400 w 1562100"/>
              <a:gd name="connsiteY6" fmla="*/ 76200 h 431800"/>
              <a:gd name="connsiteX7" fmla="*/ 825500 w 1562100"/>
              <a:gd name="connsiteY7" fmla="*/ 88900 h 431800"/>
              <a:gd name="connsiteX8" fmla="*/ 914400 w 1562100"/>
              <a:gd name="connsiteY8" fmla="*/ 114300 h 431800"/>
              <a:gd name="connsiteX9" fmla="*/ 965200 w 1562100"/>
              <a:gd name="connsiteY9" fmla="*/ 127000 h 431800"/>
              <a:gd name="connsiteX10" fmla="*/ 1003300 w 1562100"/>
              <a:gd name="connsiteY10" fmla="*/ 139700 h 431800"/>
              <a:gd name="connsiteX11" fmla="*/ 1054100 w 1562100"/>
              <a:gd name="connsiteY11" fmla="*/ 152400 h 431800"/>
              <a:gd name="connsiteX12" fmla="*/ 1168400 w 1562100"/>
              <a:gd name="connsiteY12" fmla="*/ 190500 h 431800"/>
              <a:gd name="connsiteX13" fmla="*/ 1206500 w 1562100"/>
              <a:gd name="connsiteY13" fmla="*/ 203200 h 431800"/>
              <a:gd name="connsiteX14" fmla="*/ 1257300 w 1562100"/>
              <a:gd name="connsiteY14" fmla="*/ 215900 h 431800"/>
              <a:gd name="connsiteX15" fmla="*/ 1295400 w 1562100"/>
              <a:gd name="connsiteY15" fmla="*/ 241300 h 431800"/>
              <a:gd name="connsiteX16" fmla="*/ 1320800 w 1562100"/>
              <a:gd name="connsiteY16" fmla="*/ 279400 h 431800"/>
              <a:gd name="connsiteX17" fmla="*/ 1358900 w 1562100"/>
              <a:gd name="connsiteY17" fmla="*/ 292100 h 431800"/>
              <a:gd name="connsiteX18" fmla="*/ 1409700 w 1562100"/>
              <a:gd name="connsiteY18" fmla="*/ 330200 h 431800"/>
              <a:gd name="connsiteX19" fmla="*/ 1447800 w 1562100"/>
              <a:gd name="connsiteY19" fmla="*/ 342900 h 431800"/>
              <a:gd name="connsiteX20" fmla="*/ 1485900 w 1562100"/>
              <a:gd name="connsiteY20" fmla="*/ 381000 h 431800"/>
              <a:gd name="connsiteX21" fmla="*/ 1562100 w 1562100"/>
              <a:gd name="connsiteY21" fmla="*/ 4318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562100" h="431800">
                <a:moveTo>
                  <a:pt x="0" y="25400"/>
                </a:moveTo>
                <a:cubicBezTo>
                  <a:pt x="21167" y="21167"/>
                  <a:pt x="42428" y="17383"/>
                  <a:pt x="63500" y="12700"/>
                </a:cubicBezTo>
                <a:cubicBezTo>
                  <a:pt x="80539" y="8914"/>
                  <a:pt x="96846" y="0"/>
                  <a:pt x="114300" y="0"/>
                </a:cubicBezTo>
                <a:cubicBezTo>
                  <a:pt x="270991" y="0"/>
                  <a:pt x="427567" y="8467"/>
                  <a:pt x="584200" y="12700"/>
                </a:cubicBezTo>
                <a:cubicBezTo>
                  <a:pt x="601133" y="16933"/>
                  <a:pt x="618282" y="20384"/>
                  <a:pt x="635000" y="25400"/>
                </a:cubicBezTo>
                <a:lnTo>
                  <a:pt x="749300" y="63500"/>
                </a:lnTo>
                <a:lnTo>
                  <a:pt x="787400" y="76200"/>
                </a:lnTo>
                <a:cubicBezTo>
                  <a:pt x="800100" y="80433"/>
                  <a:pt x="812513" y="85653"/>
                  <a:pt x="825500" y="88900"/>
                </a:cubicBezTo>
                <a:cubicBezTo>
                  <a:pt x="984309" y="128602"/>
                  <a:pt x="786863" y="77861"/>
                  <a:pt x="914400" y="114300"/>
                </a:cubicBezTo>
                <a:cubicBezTo>
                  <a:pt x="931183" y="119095"/>
                  <a:pt x="948417" y="122205"/>
                  <a:pt x="965200" y="127000"/>
                </a:cubicBezTo>
                <a:cubicBezTo>
                  <a:pt x="978072" y="130678"/>
                  <a:pt x="990428" y="136022"/>
                  <a:pt x="1003300" y="139700"/>
                </a:cubicBezTo>
                <a:cubicBezTo>
                  <a:pt x="1020083" y="144495"/>
                  <a:pt x="1037382" y="147384"/>
                  <a:pt x="1054100" y="152400"/>
                </a:cubicBezTo>
                <a:lnTo>
                  <a:pt x="1168400" y="190500"/>
                </a:lnTo>
                <a:cubicBezTo>
                  <a:pt x="1181100" y="194733"/>
                  <a:pt x="1193513" y="199953"/>
                  <a:pt x="1206500" y="203200"/>
                </a:cubicBezTo>
                <a:lnTo>
                  <a:pt x="1257300" y="215900"/>
                </a:lnTo>
                <a:cubicBezTo>
                  <a:pt x="1270000" y="224367"/>
                  <a:pt x="1284607" y="230507"/>
                  <a:pt x="1295400" y="241300"/>
                </a:cubicBezTo>
                <a:cubicBezTo>
                  <a:pt x="1306193" y="252093"/>
                  <a:pt x="1308881" y="269865"/>
                  <a:pt x="1320800" y="279400"/>
                </a:cubicBezTo>
                <a:cubicBezTo>
                  <a:pt x="1331253" y="287763"/>
                  <a:pt x="1346200" y="287867"/>
                  <a:pt x="1358900" y="292100"/>
                </a:cubicBezTo>
                <a:cubicBezTo>
                  <a:pt x="1375833" y="304800"/>
                  <a:pt x="1391322" y="319698"/>
                  <a:pt x="1409700" y="330200"/>
                </a:cubicBezTo>
                <a:cubicBezTo>
                  <a:pt x="1421323" y="336842"/>
                  <a:pt x="1436661" y="335474"/>
                  <a:pt x="1447800" y="342900"/>
                </a:cubicBezTo>
                <a:cubicBezTo>
                  <a:pt x="1462744" y="352863"/>
                  <a:pt x="1471723" y="369973"/>
                  <a:pt x="1485900" y="381000"/>
                </a:cubicBezTo>
                <a:cubicBezTo>
                  <a:pt x="1509997" y="399742"/>
                  <a:pt x="1562100" y="431800"/>
                  <a:pt x="1562100" y="431800"/>
                </a:cubicBezTo>
              </a:path>
            </a:pathLst>
          </a:custGeom>
          <a:ln w="57150">
            <a:solidFill>
              <a:srgbClr val="0000CC"/>
            </a:solidFill>
            <a:headEnd type="none" w="med" len="med"/>
            <a:tailEnd type="triangle" w="med" len="med"/>
          </a:ln>
          <a:effectLst>
            <a:outerShdw dist="38100" dir="2700000" algn="tl" rotWithShape="0">
              <a:prstClr val="black">
                <a:alpha val="97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" name="27 Forma libre"/>
          <p:cNvSpPr/>
          <p:nvPr/>
        </p:nvSpPr>
        <p:spPr>
          <a:xfrm>
            <a:off x="5800377" y="5301332"/>
            <a:ext cx="1050876" cy="215900"/>
          </a:xfrm>
          <a:custGeom>
            <a:avLst/>
            <a:gdLst>
              <a:gd name="connsiteX0" fmla="*/ 0 w 1562100"/>
              <a:gd name="connsiteY0" fmla="*/ 25400 h 431800"/>
              <a:gd name="connsiteX1" fmla="*/ 63500 w 1562100"/>
              <a:gd name="connsiteY1" fmla="*/ 12700 h 431800"/>
              <a:gd name="connsiteX2" fmla="*/ 114300 w 1562100"/>
              <a:gd name="connsiteY2" fmla="*/ 0 h 431800"/>
              <a:gd name="connsiteX3" fmla="*/ 584200 w 1562100"/>
              <a:gd name="connsiteY3" fmla="*/ 12700 h 431800"/>
              <a:gd name="connsiteX4" fmla="*/ 635000 w 1562100"/>
              <a:gd name="connsiteY4" fmla="*/ 25400 h 431800"/>
              <a:gd name="connsiteX5" fmla="*/ 749300 w 1562100"/>
              <a:gd name="connsiteY5" fmla="*/ 63500 h 431800"/>
              <a:gd name="connsiteX6" fmla="*/ 787400 w 1562100"/>
              <a:gd name="connsiteY6" fmla="*/ 76200 h 431800"/>
              <a:gd name="connsiteX7" fmla="*/ 825500 w 1562100"/>
              <a:gd name="connsiteY7" fmla="*/ 88900 h 431800"/>
              <a:gd name="connsiteX8" fmla="*/ 914400 w 1562100"/>
              <a:gd name="connsiteY8" fmla="*/ 114300 h 431800"/>
              <a:gd name="connsiteX9" fmla="*/ 965200 w 1562100"/>
              <a:gd name="connsiteY9" fmla="*/ 127000 h 431800"/>
              <a:gd name="connsiteX10" fmla="*/ 1003300 w 1562100"/>
              <a:gd name="connsiteY10" fmla="*/ 139700 h 431800"/>
              <a:gd name="connsiteX11" fmla="*/ 1054100 w 1562100"/>
              <a:gd name="connsiteY11" fmla="*/ 152400 h 431800"/>
              <a:gd name="connsiteX12" fmla="*/ 1168400 w 1562100"/>
              <a:gd name="connsiteY12" fmla="*/ 190500 h 431800"/>
              <a:gd name="connsiteX13" fmla="*/ 1206500 w 1562100"/>
              <a:gd name="connsiteY13" fmla="*/ 203200 h 431800"/>
              <a:gd name="connsiteX14" fmla="*/ 1257300 w 1562100"/>
              <a:gd name="connsiteY14" fmla="*/ 215900 h 431800"/>
              <a:gd name="connsiteX15" fmla="*/ 1295400 w 1562100"/>
              <a:gd name="connsiteY15" fmla="*/ 241300 h 431800"/>
              <a:gd name="connsiteX16" fmla="*/ 1320800 w 1562100"/>
              <a:gd name="connsiteY16" fmla="*/ 279400 h 431800"/>
              <a:gd name="connsiteX17" fmla="*/ 1358900 w 1562100"/>
              <a:gd name="connsiteY17" fmla="*/ 292100 h 431800"/>
              <a:gd name="connsiteX18" fmla="*/ 1409700 w 1562100"/>
              <a:gd name="connsiteY18" fmla="*/ 330200 h 431800"/>
              <a:gd name="connsiteX19" fmla="*/ 1447800 w 1562100"/>
              <a:gd name="connsiteY19" fmla="*/ 342900 h 431800"/>
              <a:gd name="connsiteX20" fmla="*/ 1485900 w 1562100"/>
              <a:gd name="connsiteY20" fmla="*/ 381000 h 431800"/>
              <a:gd name="connsiteX21" fmla="*/ 1562100 w 1562100"/>
              <a:gd name="connsiteY21" fmla="*/ 4318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562100" h="431800">
                <a:moveTo>
                  <a:pt x="0" y="25400"/>
                </a:moveTo>
                <a:cubicBezTo>
                  <a:pt x="21167" y="21167"/>
                  <a:pt x="42428" y="17383"/>
                  <a:pt x="63500" y="12700"/>
                </a:cubicBezTo>
                <a:cubicBezTo>
                  <a:pt x="80539" y="8914"/>
                  <a:pt x="96846" y="0"/>
                  <a:pt x="114300" y="0"/>
                </a:cubicBezTo>
                <a:cubicBezTo>
                  <a:pt x="270991" y="0"/>
                  <a:pt x="427567" y="8467"/>
                  <a:pt x="584200" y="12700"/>
                </a:cubicBezTo>
                <a:cubicBezTo>
                  <a:pt x="601133" y="16933"/>
                  <a:pt x="618282" y="20384"/>
                  <a:pt x="635000" y="25400"/>
                </a:cubicBezTo>
                <a:lnTo>
                  <a:pt x="749300" y="63500"/>
                </a:lnTo>
                <a:lnTo>
                  <a:pt x="787400" y="76200"/>
                </a:lnTo>
                <a:cubicBezTo>
                  <a:pt x="800100" y="80433"/>
                  <a:pt x="812513" y="85653"/>
                  <a:pt x="825500" y="88900"/>
                </a:cubicBezTo>
                <a:cubicBezTo>
                  <a:pt x="984309" y="128602"/>
                  <a:pt x="786863" y="77861"/>
                  <a:pt x="914400" y="114300"/>
                </a:cubicBezTo>
                <a:cubicBezTo>
                  <a:pt x="931183" y="119095"/>
                  <a:pt x="948417" y="122205"/>
                  <a:pt x="965200" y="127000"/>
                </a:cubicBezTo>
                <a:cubicBezTo>
                  <a:pt x="978072" y="130678"/>
                  <a:pt x="990428" y="136022"/>
                  <a:pt x="1003300" y="139700"/>
                </a:cubicBezTo>
                <a:cubicBezTo>
                  <a:pt x="1020083" y="144495"/>
                  <a:pt x="1037382" y="147384"/>
                  <a:pt x="1054100" y="152400"/>
                </a:cubicBezTo>
                <a:lnTo>
                  <a:pt x="1168400" y="190500"/>
                </a:lnTo>
                <a:cubicBezTo>
                  <a:pt x="1181100" y="194733"/>
                  <a:pt x="1193513" y="199953"/>
                  <a:pt x="1206500" y="203200"/>
                </a:cubicBezTo>
                <a:lnTo>
                  <a:pt x="1257300" y="215900"/>
                </a:lnTo>
                <a:cubicBezTo>
                  <a:pt x="1270000" y="224367"/>
                  <a:pt x="1284607" y="230507"/>
                  <a:pt x="1295400" y="241300"/>
                </a:cubicBezTo>
                <a:cubicBezTo>
                  <a:pt x="1306193" y="252093"/>
                  <a:pt x="1308881" y="269865"/>
                  <a:pt x="1320800" y="279400"/>
                </a:cubicBezTo>
                <a:cubicBezTo>
                  <a:pt x="1331253" y="287763"/>
                  <a:pt x="1346200" y="287867"/>
                  <a:pt x="1358900" y="292100"/>
                </a:cubicBezTo>
                <a:cubicBezTo>
                  <a:pt x="1375833" y="304800"/>
                  <a:pt x="1391322" y="319698"/>
                  <a:pt x="1409700" y="330200"/>
                </a:cubicBezTo>
                <a:cubicBezTo>
                  <a:pt x="1421323" y="336842"/>
                  <a:pt x="1436661" y="335474"/>
                  <a:pt x="1447800" y="342900"/>
                </a:cubicBezTo>
                <a:cubicBezTo>
                  <a:pt x="1462744" y="352863"/>
                  <a:pt x="1471723" y="369973"/>
                  <a:pt x="1485900" y="381000"/>
                </a:cubicBezTo>
                <a:cubicBezTo>
                  <a:pt x="1509997" y="399742"/>
                  <a:pt x="1562100" y="431800"/>
                  <a:pt x="1562100" y="431800"/>
                </a:cubicBezTo>
              </a:path>
            </a:pathLst>
          </a:custGeom>
          <a:ln w="57150">
            <a:solidFill>
              <a:srgbClr val="0000CC"/>
            </a:solidFill>
            <a:headEnd type="none" w="med" len="med"/>
            <a:tailEnd type="triangle" w="med" len="med"/>
          </a:ln>
          <a:effectLst>
            <a:outerShdw dist="38100" dir="2700000" algn="tl" rotWithShape="0">
              <a:prstClr val="black">
                <a:alpha val="97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3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3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3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3" dur="2000" fill="hold"/>
                                        <p:tgtEl>
                                          <p:spTgt spid="2130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1" dur="2000" fill="hold"/>
                                        <p:tgtEl>
                                          <p:spTgt spid="2130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020" grpId="0" animBg="1"/>
      <p:bldP spid="213020" grpId="1" animBg="1"/>
      <p:bldP spid="213021" grpId="0" animBg="1"/>
      <p:bldP spid="213021" grpId="1" animBg="1"/>
      <p:bldP spid="213022" grpId="0" animBg="1"/>
      <p:bldP spid="213025" grpId="0" animBg="1"/>
      <p:bldP spid="213029" grpId="0" animBg="1"/>
      <p:bldP spid="213030" grpId="0" animBg="1"/>
      <p:bldP spid="213033" grpId="0" animBg="1"/>
      <p:bldP spid="213034" grpId="0" animBg="1"/>
      <p:bldP spid="21" grpId="0" animBg="1"/>
      <p:bldP spid="26" grpId="0" animBg="1"/>
      <p:bldP spid="27" grpId="0" animBg="1"/>
      <p:bldP spid="2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827088" y="1038225"/>
            <a:ext cx="523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7. </a:t>
            </a:r>
          </a:p>
        </p:txBody>
      </p:sp>
      <p:sp>
        <p:nvSpPr>
          <p:cNvPr id="59395" name="Text Box 7"/>
          <p:cNvSpPr txBox="1">
            <a:spLocks noChangeArrowheads="1"/>
          </p:cNvSpPr>
          <p:nvPr/>
        </p:nvSpPr>
        <p:spPr bwMode="auto">
          <a:xfrm>
            <a:off x="1474788" y="966788"/>
            <a:ext cx="1871662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Glándulas</a:t>
            </a:r>
          </a:p>
        </p:txBody>
      </p:sp>
      <p:sp>
        <p:nvSpPr>
          <p:cNvPr id="137236" name="Text Box 20"/>
          <p:cNvSpPr txBox="1">
            <a:spLocks noChangeArrowheads="1"/>
          </p:cNvSpPr>
          <p:nvPr/>
        </p:nvSpPr>
        <p:spPr bwMode="auto">
          <a:xfrm>
            <a:off x="3562350" y="966788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7237" name="Text Box 21"/>
          <p:cNvSpPr txBox="1">
            <a:spLocks noChangeArrowheads="1"/>
          </p:cNvSpPr>
          <p:nvPr/>
        </p:nvSpPr>
        <p:spPr bwMode="auto">
          <a:xfrm>
            <a:off x="4068762" y="2213282"/>
            <a:ext cx="4182555" cy="2431435"/>
          </a:xfrm>
          <a:prstGeom prst="rect">
            <a:avLst/>
          </a:prstGeom>
          <a:solidFill>
            <a:srgbClr val="97B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AUMENTO DE SECRECIONES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g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Nasofaríngeas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g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Lagrimales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g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Salivales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g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Bronquiales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TGI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g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TGU</a:t>
            </a:r>
          </a:p>
        </p:txBody>
      </p:sp>
      <p:sp>
        <p:nvSpPr>
          <p:cNvPr id="137238" name="Text Box 22"/>
          <p:cNvSpPr txBox="1">
            <a:spLocks noChangeArrowheads="1"/>
          </p:cNvSpPr>
          <p:nvPr/>
        </p:nvSpPr>
        <p:spPr bwMode="auto">
          <a:xfrm>
            <a:off x="1350963" y="2951946"/>
            <a:ext cx="2377574" cy="954107"/>
          </a:xfrm>
          <a:prstGeom prst="rect">
            <a:avLst/>
          </a:prstGeom>
          <a:solidFill>
            <a:srgbClr val="6699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Intoxicación </a:t>
            </a:r>
            <a:endParaRPr lang="es-ES_tradn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colinérgica </a:t>
            </a:r>
            <a:endParaRPr lang="es-ES_tradn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7239" name="Text Box 23"/>
          <p:cNvSpPr txBox="1">
            <a:spLocks noChangeArrowheads="1"/>
          </p:cNvSpPr>
          <p:nvPr/>
        </p:nvSpPr>
        <p:spPr bwMode="auto">
          <a:xfrm>
            <a:off x="6084888" y="307975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37" grpId="0" animBg="1"/>
      <p:bldP spid="13723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4"/>
          <p:cNvSpPr txBox="1">
            <a:spLocks noChangeArrowheads="1"/>
          </p:cNvSpPr>
          <p:nvPr/>
        </p:nvSpPr>
        <p:spPr bwMode="auto">
          <a:xfrm>
            <a:off x="1135063" y="909638"/>
            <a:ext cx="36734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/>
              <a:t>Regulación Metabolismo</a:t>
            </a: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898525" y="3211513"/>
            <a:ext cx="23622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2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Adipocito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lipolisis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2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Hígado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glucogenolisis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gluconeogénesis</a:t>
            </a:r>
          </a:p>
          <a:p>
            <a:pPr algn="l"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2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M. esquelético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glucogenolisis</a:t>
            </a: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3333750" y="3179763"/>
            <a:ext cx="2154238" cy="283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Termogénesis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Hiperglicemia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a1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glucosa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 músculo</a:t>
            </a: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3632200" y="2563813"/>
            <a:ext cx="160655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5795963" y="2636838"/>
            <a:ext cx="1665287" cy="385762"/>
          </a:xfrm>
          <a:prstGeom prst="rect">
            <a:avLst/>
          </a:prstGeom>
          <a:solidFill>
            <a:srgbClr val="E5EEFF"/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Parasimpática</a:t>
            </a:r>
          </a:p>
        </p:txBody>
      </p:sp>
      <p:sp>
        <p:nvSpPr>
          <p:cNvPr id="173067" name="Text Box 11"/>
          <p:cNvSpPr txBox="1">
            <a:spLocks noChangeArrowheads="1"/>
          </p:cNvSpPr>
          <p:nvPr/>
        </p:nvSpPr>
        <p:spPr bwMode="auto">
          <a:xfrm>
            <a:off x="4787900" y="1989138"/>
            <a:ext cx="14557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511175" y="801688"/>
            <a:ext cx="7731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8. </a:t>
            </a:r>
          </a:p>
        </p:txBody>
      </p:sp>
      <p:sp>
        <p:nvSpPr>
          <p:cNvPr id="61449" name="Line 13"/>
          <p:cNvSpPr>
            <a:spLocks noChangeShapeType="1"/>
          </p:cNvSpPr>
          <p:nvPr/>
        </p:nvSpPr>
        <p:spPr bwMode="auto">
          <a:xfrm>
            <a:off x="3275013" y="3140075"/>
            <a:ext cx="1587" cy="29527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50" name="Line 14"/>
          <p:cNvSpPr>
            <a:spLocks noChangeShapeType="1"/>
          </p:cNvSpPr>
          <p:nvPr/>
        </p:nvSpPr>
        <p:spPr bwMode="auto">
          <a:xfrm>
            <a:off x="3348038" y="3932238"/>
            <a:ext cx="4824412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51" name="Line 15"/>
          <p:cNvSpPr>
            <a:spLocks noChangeShapeType="1"/>
          </p:cNvSpPr>
          <p:nvPr/>
        </p:nvSpPr>
        <p:spPr bwMode="auto">
          <a:xfrm>
            <a:off x="3348038" y="4940300"/>
            <a:ext cx="4824412" cy="0"/>
          </a:xfrm>
          <a:prstGeom prst="line">
            <a:avLst/>
          </a:prstGeom>
          <a:noFill/>
          <a:ln w="9525">
            <a:solidFill>
              <a:schemeClr val="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52" name="Line 16"/>
          <p:cNvSpPr>
            <a:spLocks noChangeShapeType="1"/>
          </p:cNvSpPr>
          <p:nvPr/>
        </p:nvSpPr>
        <p:spPr bwMode="auto">
          <a:xfrm>
            <a:off x="3348038" y="6092825"/>
            <a:ext cx="4824412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3075" name="Text Box 19"/>
          <p:cNvSpPr txBox="1">
            <a:spLocks noChangeArrowheads="1"/>
          </p:cNvSpPr>
          <p:nvPr/>
        </p:nvSpPr>
        <p:spPr bwMode="auto">
          <a:xfrm>
            <a:off x="6372225" y="3346450"/>
            <a:ext cx="415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173076" name="Text Box 20"/>
          <p:cNvSpPr txBox="1">
            <a:spLocks noChangeArrowheads="1"/>
          </p:cNvSpPr>
          <p:nvPr/>
        </p:nvSpPr>
        <p:spPr bwMode="auto">
          <a:xfrm>
            <a:off x="6372225" y="4219575"/>
            <a:ext cx="415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173077" name="Text Box 21"/>
          <p:cNvSpPr txBox="1">
            <a:spLocks noChangeArrowheads="1"/>
          </p:cNvSpPr>
          <p:nvPr/>
        </p:nvSpPr>
        <p:spPr bwMode="auto">
          <a:xfrm>
            <a:off x="6372225" y="5084763"/>
            <a:ext cx="415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</p:txBody>
      </p:sp>
      <p:sp>
        <p:nvSpPr>
          <p:cNvPr id="173078" name="Text Box 22"/>
          <p:cNvSpPr txBox="1">
            <a:spLocks noChangeArrowheads="1"/>
          </p:cNvSpPr>
          <p:nvPr/>
        </p:nvSpPr>
        <p:spPr bwMode="auto">
          <a:xfrm>
            <a:off x="4899025" y="768350"/>
            <a:ext cx="83548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3079" name="Text Box 23"/>
          <p:cNvSpPr txBox="1">
            <a:spLocks noChangeArrowheads="1"/>
          </p:cNvSpPr>
          <p:nvPr/>
        </p:nvSpPr>
        <p:spPr bwMode="auto">
          <a:xfrm>
            <a:off x="1258888" y="2492375"/>
            <a:ext cx="1490662" cy="608013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sobre </a:t>
            </a:r>
          </a:p>
          <a:p>
            <a:pPr algn="l">
              <a:defRPr/>
            </a:pPr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adrenérgicos</a:t>
            </a:r>
          </a:p>
        </p:txBody>
      </p:sp>
      <p:sp>
        <p:nvSpPr>
          <p:cNvPr id="173080" name="Text Box 24"/>
          <p:cNvSpPr txBox="1">
            <a:spLocks noChangeArrowheads="1"/>
          </p:cNvSpPr>
          <p:nvPr/>
        </p:nvSpPr>
        <p:spPr bwMode="auto">
          <a:xfrm>
            <a:off x="6238875" y="2036763"/>
            <a:ext cx="2436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ÚNICA SIMPÁTICA</a:t>
            </a:r>
          </a:p>
        </p:txBody>
      </p:sp>
      <p:sp>
        <p:nvSpPr>
          <p:cNvPr id="61459" name="Text Box 25"/>
          <p:cNvSpPr txBox="1">
            <a:spLocks noChangeArrowheads="1"/>
          </p:cNvSpPr>
          <p:nvPr/>
        </p:nvSpPr>
        <p:spPr bwMode="auto">
          <a:xfrm>
            <a:off x="6300788" y="476250"/>
            <a:ext cx="2351087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1" grpId="0"/>
      <p:bldP spid="173062" grpId="0"/>
      <p:bldP spid="173063" grpId="0" animBg="1"/>
      <p:bldP spid="173065" grpId="0" animBg="1"/>
      <p:bldP spid="173067" grpId="0" animBg="1"/>
      <p:bldP spid="173075" grpId="0"/>
      <p:bldP spid="173076" grpId="0"/>
      <p:bldP spid="173077" grpId="0"/>
      <p:bldP spid="17307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4" descr="GLUCOGENOLISIS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220788"/>
            <a:ext cx="6624638" cy="508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1627188" y="549275"/>
            <a:ext cx="1027112" cy="425450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Hígado</a:t>
            </a:r>
          </a:p>
        </p:txBody>
      </p:sp>
      <p:sp>
        <p:nvSpPr>
          <p:cNvPr id="136199" name="Rectangle 7"/>
          <p:cNvSpPr>
            <a:spLocks noChangeArrowheads="1"/>
          </p:cNvSpPr>
          <p:nvPr/>
        </p:nvSpPr>
        <p:spPr bwMode="auto">
          <a:xfrm>
            <a:off x="3349625" y="5421313"/>
            <a:ext cx="403225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6201" name="Text Box 9"/>
          <p:cNvSpPr txBox="1">
            <a:spLocks noChangeArrowheads="1"/>
          </p:cNvSpPr>
          <p:nvPr/>
        </p:nvSpPr>
        <p:spPr bwMode="auto">
          <a:xfrm>
            <a:off x="1052513" y="404813"/>
            <a:ext cx="7731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8. </a:t>
            </a:r>
          </a:p>
        </p:txBody>
      </p:sp>
      <p:sp>
        <p:nvSpPr>
          <p:cNvPr id="62470" name="Rectangle 10"/>
          <p:cNvSpPr>
            <a:spLocks noChangeArrowheads="1"/>
          </p:cNvSpPr>
          <p:nvPr/>
        </p:nvSpPr>
        <p:spPr bwMode="auto">
          <a:xfrm>
            <a:off x="2773363" y="1533525"/>
            <a:ext cx="1295400" cy="360363"/>
          </a:xfrm>
          <a:prstGeom prst="rect">
            <a:avLst/>
          </a:prstGeom>
          <a:solidFill>
            <a:srgbClr val="F2EC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62471" name="Rectangle 11"/>
          <p:cNvSpPr>
            <a:spLocks noChangeArrowheads="1"/>
          </p:cNvSpPr>
          <p:nvPr/>
        </p:nvSpPr>
        <p:spPr bwMode="auto">
          <a:xfrm>
            <a:off x="3349625" y="1965325"/>
            <a:ext cx="865188" cy="287338"/>
          </a:xfrm>
          <a:prstGeom prst="rect">
            <a:avLst/>
          </a:prstGeom>
          <a:solidFill>
            <a:srgbClr val="F2EC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3422326" y="1292225"/>
            <a:ext cx="1149674" cy="584775"/>
          </a:xfrm>
          <a:prstGeom prst="rect">
            <a:avLst/>
          </a:prstGeom>
          <a:solidFill>
            <a:srgbClr val="F2EC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600" b="1" dirty="0">
                <a:solidFill>
                  <a:srgbClr val="CC0000"/>
                </a:solidFill>
              </a:rPr>
              <a:t>F. </a:t>
            </a:r>
            <a:r>
              <a:rPr lang="es-ES_tradnl" altLang="es-VE" sz="1600" b="1" dirty="0" err="1" smtClean="0">
                <a:solidFill>
                  <a:srgbClr val="CC0000"/>
                </a:solidFill>
              </a:rPr>
              <a:t>posgl</a:t>
            </a:r>
            <a:r>
              <a:rPr lang="es-ES_tradnl" altLang="es-VE" sz="1600" b="1" dirty="0" smtClean="0">
                <a:solidFill>
                  <a:srgbClr val="CC0000"/>
                </a:solidFill>
              </a:rPr>
              <a:t>. </a:t>
            </a:r>
            <a:endParaRPr lang="es-ES_tradnl" altLang="es-VE" sz="1600" b="1" dirty="0">
              <a:solidFill>
                <a:srgbClr val="CC0000"/>
              </a:solidFill>
            </a:endParaRPr>
          </a:p>
          <a:p>
            <a:pPr algn="l" eaLnBrk="1" hangingPunct="1"/>
            <a:r>
              <a:rPr lang="es-ES_tradnl" altLang="es-VE" sz="1600" b="1" dirty="0">
                <a:solidFill>
                  <a:srgbClr val="CC0000"/>
                </a:solidFill>
              </a:rPr>
              <a:t>S</a:t>
            </a:r>
            <a:r>
              <a:rPr lang="es-ES_tradnl" altLang="es-VE" sz="1600" b="1" dirty="0" smtClean="0">
                <a:solidFill>
                  <a:srgbClr val="CC0000"/>
                </a:solidFill>
              </a:rPr>
              <a:t>impática</a:t>
            </a:r>
            <a:endParaRPr lang="es-ES_tradnl" altLang="es-VE" sz="1600" b="1" dirty="0">
              <a:solidFill>
                <a:srgbClr val="CC0000"/>
              </a:solidFill>
            </a:endParaRPr>
          </a:p>
        </p:txBody>
      </p:sp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3276600" y="1893888"/>
            <a:ext cx="1250663" cy="338554"/>
          </a:xfrm>
          <a:prstGeom prst="rect">
            <a:avLst/>
          </a:prstGeom>
          <a:solidFill>
            <a:srgbClr val="F2EC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Hepatocito</a:t>
            </a:r>
          </a:p>
        </p:txBody>
      </p:sp>
      <p:sp>
        <p:nvSpPr>
          <p:cNvPr id="136208" name="Line 16"/>
          <p:cNvSpPr>
            <a:spLocks noChangeShapeType="1"/>
          </p:cNvSpPr>
          <p:nvPr/>
        </p:nvSpPr>
        <p:spPr bwMode="auto">
          <a:xfrm>
            <a:off x="4141788" y="2181225"/>
            <a:ext cx="6477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6209" name="Line 17"/>
          <p:cNvSpPr>
            <a:spLocks noChangeShapeType="1"/>
          </p:cNvSpPr>
          <p:nvPr/>
        </p:nvSpPr>
        <p:spPr bwMode="auto">
          <a:xfrm>
            <a:off x="4465638" y="1677988"/>
            <a:ext cx="755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5970588" y="2252663"/>
            <a:ext cx="1175322" cy="369332"/>
          </a:xfrm>
          <a:prstGeom prst="rect">
            <a:avLst/>
          </a:prstGeom>
          <a:solidFill>
            <a:srgbClr val="DCC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Glucosa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6211" name="Text Box 19"/>
          <p:cNvSpPr txBox="1">
            <a:spLocks noChangeArrowheads="1"/>
          </p:cNvSpPr>
          <p:nvPr/>
        </p:nvSpPr>
        <p:spPr bwMode="auto">
          <a:xfrm>
            <a:off x="4359275" y="5494338"/>
            <a:ext cx="3600450" cy="792162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/>
              <a:t>Glucogenolisis por acción simpática</a:t>
            </a:r>
          </a:p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Hiperglicemia</a:t>
            </a:r>
          </a:p>
        </p:txBody>
      </p:sp>
      <p:sp>
        <p:nvSpPr>
          <p:cNvPr id="136212" name="Text Box 20"/>
          <p:cNvSpPr txBox="1">
            <a:spLocks noChangeArrowheads="1"/>
          </p:cNvSpPr>
          <p:nvPr/>
        </p:nvSpPr>
        <p:spPr bwMode="auto">
          <a:xfrm>
            <a:off x="5510213" y="1339850"/>
            <a:ext cx="479618" cy="338554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136213" name="Text Box 21"/>
          <p:cNvSpPr txBox="1">
            <a:spLocks noChangeArrowheads="1"/>
          </p:cNvSpPr>
          <p:nvPr/>
        </p:nvSpPr>
        <p:spPr bwMode="auto">
          <a:xfrm>
            <a:off x="1865313" y="3886200"/>
            <a:ext cx="442750" cy="800219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  <a:p>
            <a:pPr algn="l">
              <a:defRPr/>
            </a:pPr>
            <a:r>
              <a:rPr lang="es-ES_tradnl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</p:txBody>
      </p:sp>
      <p:sp>
        <p:nvSpPr>
          <p:cNvPr id="136215" name="Line 23"/>
          <p:cNvSpPr>
            <a:spLocks noChangeShapeType="1"/>
          </p:cNvSpPr>
          <p:nvPr/>
        </p:nvSpPr>
        <p:spPr bwMode="auto">
          <a:xfrm flipH="1" flipV="1">
            <a:off x="2197100" y="4413250"/>
            <a:ext cx="2889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6216" name="Line 24"/>
          <p:cNvSpPr>
            <a:spLocks noChangeShapeType="1"/>
          </p:cNvSpPr>
          <p:nvPr/>
        </p:nvSpPr>
        <p:spPr bwMode="auto">
          <a:xfrm flipH="1" flipV="1">
            <a:off x="2268538" y="4270375"/>
            <a:ext cx="217487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6217" name="Text Box 25"/>
          <p:cNvSpPr txBox="1">
            <a:spLocks noChangeArrowheads="1"/>
          </p:cNvSpPr>
          <p:nvPr/>
        </p:nvSpPr>
        <p:spPr bwMode="auto">
          <a:xfrm>
            <a:off x="4789488" y="4292600"/>
            <a:ext cx="479618" cy="338554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136218" name="Text Box 26"/>
          <p:cNvSpPr txBox="1">
            <a:spLocks noChangeArrowheads="1"/>
          </p:cNvSpPr>
          <p:nvPr/>
        </p:nvSpPr>
        <p:spPr bwMode="auto">
          <a:xfrm>
            <a:off x="2744223" y="5349874"/>
            <a:ext cx="11095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sanguíneo</a:t>
            </a:r>
          </a:p>
        </p:txBody>
      </p:sp>
      <p:sp>
        <p:nvSpPr>
          <p:cNvPr id="136221" name="Line 29"/>
          <p:cNvSpPr>
            <a:spLocks noChangeShapeType="1"/>
          </p:cNvSpPr>
          <p:nvPr/>
        </p:nvSpPr>
        <p:spPr bwMode="auto">
          <a:xfrm>
            <a:off x="6373813" y="2541588"/>
            <a:ext cx="0" cy="3603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6222" name="Line 30"/>
          <p:cNvSpPr>
            <a:spLocks noChangeShapeType="1"/>
          </p:cNvSpPr>
          <p:nvPr/>
        </p:nvSpPr>
        <p:spPr bwMode="auto">
          <a:xfrm>
            <a:off x="6589713" y="2541588"/>
            <a:ext cx="144462" cy="3603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6223" name="Text Box 31"/>
          <p:cNvSpPr txBox="1">
            <a:spLocks noChangeArrowheads="1"/>
          </p:cNvSpPr>
          <p:nvPr/>
        </p:nvSpPr>
        <p:spPr bwMode="auto">
          <a:xfrm>
            <a:off x="2819400" y="458788"/>
            <a:ext cx="83548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2487" name="Rectangle 32"/>
          <p:cNvSpPr>
            <a:spLocks noChangeArrowheads="1"/>
          </p:cNvSpPr>
          <p:nvPr/>
        </p:nvSpPr>
        <p:spPr bwMode="auto">
          <a:xfrm>
            <a:off x="7381875" y="2613025"/>
            <a:ext cx="431800" cy="431800"/>
          </a:xfrm>
          <a:prstGeom prst="rect">
            <a:avLst/>
          </a:prstGeom>
          <a:solidFill>
            <a:srgbClr val="BA96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36227" name="Line 35"/>
          <p:cNvSpPr>
            <a:spLocks noChangeShapeType="1"/>
          </p:cNvSpPr>
          <p:nvPr/>
        </p:nvSpPr>
        <p:spPr bwMode="auto">
          <a:xfrm flipV="1">
            <a:off x="6084888" y="2278063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3417434" y="2619375"/>
            <a:ext cx="377026" cy="461665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s-ES_tradnl" sz="2400" b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362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362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362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6" grpId="0" animBg="1"/>
      <p:bldP spid="136207" grpId="0" animBg="1"/>
      <p:bldP spid="136208" grpId="0" animBg="1"/>
      <p:bldP spid="136209" grpId="0" animBg="1"/>
      <p:bldP spid="136210" grpId="0" animBg="1"/>
      <p:bldP spid="136211" grpId="0" animBg="1"/>
      <p:bldP spid="136212" grpId="0" animBg="1"/>
      <p:bldP spid="136213" grpId="0" animBg="1"/>
      <p:bldP spid="136215" grpId="0" animBg="1"/>
      <p:bldP spid="136216" grpId="0" animBg="1"/>
      <p:bldP spid="136217" grpId="0" animBg="1"/>
      <p:bldP spid="136218" grpId="0"/>
      <p:bldP spid="136221" grpId="0" animBg="1"/>
      <p:bldP spid="136222" grpId="0" animBg="1"/>
      <p:bldP spid="136227" grpId="0" animBg="1"/>
      <p:bldP spid="2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5"/>
          <p:cNvSpPr txBox="1">
            <a:spLocks noChangeArrowheads="1"/>
          </p:cNvSpPr>
          <p:nvPr/>
        </p:nvSpPr>
        <p:spPr bwMode="auto">
          <a:xfrm>
            <a:off x="2339975" y="549275"/>
            <a:ext cx="44640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/>
              <a:t>Tracto Biliar, Páncreas, Bazo</a:t>
            </a:r>
          </a:p>
        </p:txBody>
      </p:sp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755650" y="2419350"/>
            <a:ext cx="1905000" cy="347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_tradnl" sz="2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Tracto Biliar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Pared m. liso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Esfínter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_tradnl" sz="2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Páncreas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Acinos</a:t>
            </a:r>
          </a:p>
          <a:p>
            <a:pPr algn="l">
              <a:defRPr/>
            </a:pP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Islotes 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2843213" y="2781300"/>
            <a:ext cx="2449512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(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Constricción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flujo bilis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Sec.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Exoc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Sec.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insulina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2768600" y="1844675"/>
            <a:ext cx="1587500" cy="466725"/>
          </a:xfrm>
          <a:prstGeom prst="rect">
            <a:avLst/>
          </a:prstGeom>
          <a:solidFill>
            <a:srgbClr val="FFCDDE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75113" name="Text Box 9"/>
          <p:cNvSpPr txBox="1">
            <a:spLocks noChangeArrowheads="1"/>
          </p:cNvSpPr>
          <p:nvPr/>
        </p:nvSpPr>
        <p:spPr bwMode="auto">
          <a:xfrm>
            <a:off x="5292725" y="1844675"/>
            <a:ext cx="2159000" cy="485775"/>
          </a:xfrm>
          <a:prstGeom prst="rect">
            <a:avLst/>
          </a:prstGeom>
          <a:solidFill>
            <a:srgbClr val="BBDAF7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75114" name="Text Box 10"/>
          <p:cNvSpPr txBox="1">
            <a:spLocks noChangeArrowheads="1"/>
          </p:cNvSpPr>
          <p:nvPr/>
        </p:nvSpPr>
        <p:spPr bwMode="auto">
          <a:xfrm>
            <a:off x="4140200" y="1268413"/>
            <a:ext cx="14557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175115" name="Text Box 11"/>
          <p:cNvSpPr txBox="1">
            <a:spLocks noChangeArrowheads="1"/>
          </p:cNvSpPr>
          <p:nvPr/>
        </p:nvSpPr>
        <p:spPr bwMode="auto">
          <a:xfrm>
            <a:off x="1835150" y="476250"/>
            <a:ext cx="6556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9. </a:t>
            </a:r>
          </a:p>
        </p:txBody>
      </p:sp>
      <p:sp>
        <p:nvSpPr>
          <p:cNvPr id="63497" name="Line 12"/>
          <p:cNvSpPr>
            <a:spLocks noChangeShapeType="1"/>
          </p:cNvSpPr>
          <p:nvPr/>
        </p:nvSpPr>
        <p:spPr bwMode="auto">
          <a:xfrm>
            <a:off x="2627313" y="2276475"/>
            <a:ext cx="0" cy="42481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3498" name="Line 13"/>
          <p:cNvSpPr>
            <a:spLocks noChangeShapeType="1"/>
          </p:cNvSpPr>
          <p:nvPr/>
        </p:nvSpPr>
        <p:spPr bwMode="auto">
          <a:xfrm>
            <a:off x="2773363" y="3789363"/>
            <a:ext cx="5759450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3499" name="Line 15"/>
          <p:cNvSpPr>
            <a:spLocks noChangeShapeType="1"/>
          </p:cNvSpPr>
          <p:nvPr/>
        </p:nvSpPr>
        <p:spPr bwMode="auto">
          <a:xfrm>
            <a:off x="2771775" y="5516563"/>
            <a:ext cx="5738813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5122" name="Text Box 18"/>
          <p:cNvSpPr txBox="1">
            <a:spLocks noChangeArrowheads="1"/>
          </p:cNvSpPr>
          <p:nvPr/>
        </p:nvSpPr>
        <p:spPr bwMode="auto">
          <a:xfrm>
            <a:off x="6443663" y="5734050"/>
            <a:ext cx="6492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__</a:t>
            </a:r>
          </a:p>
        </p:txBody>
      </p:sp>
      <p:sp>
        <p:nvSpPr>
          <p:cNvPr id="175123" name="Text Box 19"/>
          <p:cNvSpPr txBox="1">
            <a:spLocks noChangeArrowheads="1"/>
          </p:cNvSpPr>
          <p:nvPr/>
        </p:nvSpPr>
        <p:spPr bwMode="auto">
          <a:xfrm>
            <a:off x="5292725" y="2662238"/>
            <a:ext cx="3527747" cy="2693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M3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(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M3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flujo bilis</a:t>
            </a:r>
          </a:p>
          <a:p>
            <a:pPr algn="l">
              <a:defRPr/>
            </a:pP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Sec. Exocrina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M3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Sec.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insulina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M3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5126" name="Text Box 22"/>
          <p:cNvSpPr txBox="1">
            <a:spLocks noChangeArrowheads="1"/>
          </p:cNvSpPr>
          <p:nvPr/>
        </p:nvSpPr>
        <p:spPr bwMode="auto">
          <a:xfrm>
            <a:off x="6877050" y="476250"/>
            <a:ext cx="1439863" cy="830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75129" name="Text Box 25"/>
          <p:cNvSpPr txBox="1">
            <a:spLocks noChangeArrowheads="1"/>
          </p:cNvSpPr>
          <p:nvPr/>
        </p:nvSpPr>
        <p:spPr bwMode="auto">
          <a:xfrm>
            <a:off x="827088" y="1773238"/>
            <a:ext cx="1679575" cy="701675"/>
          </a:xfrm>
          <a:prstGeom prst="rect">
            <a:avLst/>
          </a:prstGeom>
          <a:solidFill>
            <a:srgbClr val="D8F5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Antagonismo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dual</a:t>
            </a:r>
          </a:p>
        </p:txBody>
      </p:sp>
      <p:sp>
        <p:nvSpPr>
          <p:cNvPr id="175130" name="Text Box 26"/>
          <p:cNvSpPr txBox="1">
            <a:spLocks noChangeArrowheads="1"/>
          </p:cNvSpPr>
          <p:nvPr/>
        </p:nvSpPr>
        <p:spPr bwMode="auto">
          <a:xfrm>
            <a:off x="323850" y="5491163"/>
            <a:ext cx="2189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ÚNICA SIMPÁTICA</a:t>
            </a:r>
          </a:p>
        </p:txBody>
      </p:sp>
      <p:sp>
        <p:nvSpPr>
          <p:cNvPr id="175132" name="Rectangle 28"/>
          <p:cNvSpPr>
            <a:spLocks noChangeArrowheads="1"/>
          </p:cNvSpPr>
          <p:nvPr/>
        </p:nvSpPr>
        <p:spPr bwMode="auto">
          <a:xfrm>
            <a:off x="568325" y="5876925"/>
            <a:ext cx="18970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* Cápsula bazo</a:t>
            </a:r>
          </a:p>
        </p:txBody>
      </p:sp>
      <p:sp>
        <p:nvSpPr>
          <p:cNvPr id="175133" name="Rectangle 29"/>
          <p:cNvSpPr>
            <a:spLocks noChangeArrowheads="1"/>
          </p:cNvSpPr>
          <p:nvPr/>
        </p:nvSpPr>
        <p:spPr bwMode="auto">
          <a:xfrm>
            <a:off x="2771775" y="5661025"/>
            <a:ext cx="18002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a1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pic>
        <p:nvPicPr>
          <p:cNvPr id="63507" name="Picture 30" descr="organ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5" y="239501"/>
            <a:ext cx="1511399" cy="151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509" name="Line 17"/>
          <p:cNvSpPr>
            <a:spLocks noChangeShapeType="1"/>
          </p:cNvSpPr>
          <p:nvPr/>
        </p:nvSpPr>
        <p:spPr bwMode="auto">
          <a:xfrm flipH="1">
            <a:off x="755650" y="2662238"/>
            <a:ext cx="0" cy="2422525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0" grpId="0"/>
      <p:bldP spid="175111" grpId="0"/>
      <p:bldP spid="175112" grpId="0" animBg="1"/>
      <p:bldP spid="175113" grpId="0" animBg="1"/>
      <p:bldP spid="175114" grpId="0" animBg="1"/>
      <p:bldP spid="175122" grpId="0"/>
      <p:bldP spid="175123" grpId="0"/>
      <p:bldP spid="175129" grpId="0" animBg="1"/>
      <p:bldP spid="175130" grpId="0"/>
      <p:bldP spid="175132" grpId="0"/>
      <p:bldP spid="1751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2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1565275" y="1555750"/>
            <a:ext cx="6013450" cy="3611563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 typeface="Comic Sans MS" pitchFamily="66" charset="0"/>
              <a:buAutoNum type="romanUcPeriod"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Introducción</a:t>
            </a:r>
          </a:p>
          <a:p>
            <a:pPr>
              <a:buClr>
                <a:srgbClr val="007774"/>
              </a:buClr>
              <a:defRPr/>
            </a:pPr>
            <a:endParaRPr lang="es-ES_tradnl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     Anatomía funcional SNA</a:t>
            </a:r>
            <a:endParaRPr lang="es-ES_tradnl" sz="100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   Neurotransmisión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8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3200" b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IV Acciones autonómicas en     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3200" b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órganos y tejidos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1800" b="1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       Farmacotoxicología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000" b="1" smtClean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     Clínica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9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>
            <a:off x="6659563" y="1341438"/>
            <a:ext cx="1349375" cy="730250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000" b="1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8"/>
          <p:cNvSpPr txBox="1">
            <a:spLocks noChangeArrowheads="1"/>
          </p:cNvSpPr>
          <p:nvPr/>
        </p:nvSpPr>
        <p:spPr bwMode="auto">
          <a:xfrm>
            <a:off x="2193925" y="908050"/>
            <a:ext cx="24320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/>
              <a:t>Médula Adrenal</a:t>
            </a:r>
          </a:p>
        </p:txBody>
      </p:sp>
      <p:sp>
        <p:nvSpPr>
          <p:cNvPr id="160777" name="Text Box 9"/>
          <p:cNvSpPr txBox="1">
            <a:spLocks noChangeArrowheads="1"/>
          </p:cNvSpPr>
          <p:nvPr/>
        </p:nvSpPr>
        <p:spPr bwMode="auto">
          <a:xfrm>
            <a:off x="1581150" y="908050"/>
            <a:ext cx="757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10. </a:t>
            </a:r>
          </a:p>
        </p:txBody>
      </p:sp>
      <p:sp>
        <p:nvSpPr>
          <p:cNvPr id="160778" name="Text Box 10"/>
          <p:cNvSpPr txBox="1">
            <a:spLocks noChangeArrowheads="1"/>
          </p:cNvSpPr>
          <p:nvPr/>
        </p:nvSpPr>
        <p:spPr bwMode="auto">
          <a:xfrm>
            <a:off x="1116013" y="4294188"/>
            <a:ext cx="1012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Médula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adrenal</a:t>
            </a:r>
          </a:p>
        </p:txBody>
      </p:sp>
      <p:sp>
        <p:nvSpPr>
          <p:cNvPr id="160779" name="Text Box 11"/>
          <p:cNvSpPr txBox="1">
            <a:spLocks noChangeArrowheads="1"/>
          </p:cNvSpPr>
          <p:nvPr/>
        </p:nvSpPr>
        <p:spPr bwMode="auto">
          <a:xfrm>
            <a:off x="2266950" y="4197350"/>
            <a:ext cx="3259226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 </a:t>
            </a:r>
            <a:r>
              <a:rPr lang="es-ES_tradnl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sobre </a:t>
            </a:r>
            <a:r>
              <a:rPr lang="es-ES_tradnl" sz="1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N</a:t>
            </a:r>
            <a:r>
              <a:rPr lang="es-ES_tradnl" sz="1800" b="1" baseline="-25000" dirty="0">
                <a:solidFill>
                  <a:srgbClr val="0000CC"/>
                </a:solidFill>
              </a:rPr>
              <a:t>N</a:t>
            </a:r>
            <a:endParaRPr lang="es-ES_tradnl" sz="1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</a:t>
            </a: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sangre</a:t>
            </a:r>
          </a:p>
        </p:txBody>
      </p:sp>
      <p:sp>
        <p:nvSpPr>
          <p:cNvPr id="160780" name="Text Box 12"/>
          <p:cNvSpPr txBox="1">
            <a:spLocks noChangeArrowheads="1"/>
          </p:cNvSpPr>
          <p:nvPr/>
        </p:nvSpPr>
        <p:spPr bwMode="auto">
          <a:xfrm>
            <a:off x="2339975" y="3284538"/>
            <a:ext cx="160655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60781" name="Text Box 13"/>
          <p:cNvSpPr txBox="1">
            <a:spLocks noChangeArrowheads="1"/>
          </p:cNvSpPr>
          <p:nvPr/>
        </p:nvSpPr>
        <p:spPr bwMode="auto">
          <a:xfrm>
            <a:off x="5364163" y="3413125"/>
            <a:ext cx="1655762" cy="376238"/>
          </a:xfrm>
          <a:prstGeom prst="rect">
            <a:avLst/>
          </a:prstGeom>
          <a:solidFill>
            <a:srgbClr val="BBDAF7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Parasimpática</a:t>
            </a:r>
          </a:p>
        </p:txBody>
      </p:sp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3740150" y="2420938"/>
            <a:ext cx="1663700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64521" name="Line 16"/>
          <p:cNvSpPr>
            <a:spLocks noChangeShapeType="1"/>
          </p:cNvSpPr>
          <p:nvPr/>
        </p:nvSpPr>
        <p:spPr bwMode="auto">
          <a:xfrm flipH="1">
            <a:off x="2195513" y="3933825"/>
            <a:ext cx="0" cy="143986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4522" name="Line 18"/>
          <p:cNvSpPr>
            <a:spLocks noChangeShapeType="1"/>
          </p:cNvSpPr>
          <p:nvPr/>
        </p:nvSpPr>
        <p:spPr bwMode="auto">
          <a:xfrm>
            <a:off x="2339975" y="5157788"/>
            <a:ext cx="4824413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0" name="Text Box 32"/>
          <p:cNvSpPr txBox="1">
            <a:spLocks noChangeArrowheads="1"/>
          </p:cNvSpPr>
          <p:nvPr/>
        </p:nvSpPr>
        <p:spPr bwMode="auto">
          <a:xfrm>
            <a:off x="5867400" y="4221163"/>
            <a:ext cx="469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__</a:t>
            </a:r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__</a:t>
            </a:r>
          </a:p>
        </p:txBody>
      </p:sp>
      <p:sp>
        <p:nvSpPr>
          <p:cNvPr id="160801" name="Text Box 33"/>
          <p:cNvSpPr txBox="1">
            <a:spLocks noChangeArrowheads="1"/>
          </p:cNvSpPr>
          <p:nvPr/>
        </p:nvSpPr>
        <p:spPr bwMode="auto">
          <a:xfrm>
            <a:off x="5435600" y="2493963"/>
            <a:ext cx="2436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ÚNICA SIMPÁTICA</a:t>
            </a:r>
          </a:p>
        </p:txBody>
      </p:sp>
      <p:sp>
        <p:nvSpPr>
          <p:cNvPr id="160804" name="Text Box 36"/>
          <p:cNvSpPr txBox="1">
            <a:spLocks noChangeArrowheads="1"/>
          </p:cNvSpPr>
          <p:nvPr/>
        </p:nvSpPr>
        <p:spPr bwMode="auto">
          <a:xfrm>
            <a:off x="4786313" y="765175"/>
            <a:ext cx="83548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4526" name="Line 37"/>
          <p:cNvSpPr>
            <a:spLocks noChangeShapeType="1"/>
          </p:cNvSpPr>
          <p:nvPr/>
        </p:nvSpPr>
        <p:spPr bwMode="auto">
          <a:xfrm>
            <a:off x="2339975" y="4149725"/>
            <a:ext cx="4824413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8" name="Text Box 40"/>
          <p:cNvSpPr txBox="1">
            <a:spLocks noChangeArrowheads="1"/>
          </p:cNvSpPr>
          <p:nvPr/>
        </p:nvSpPr>
        <p:spPr bwMode="auto">
          <a:xfrm>
            <a:off x="6732588" y="404813"/>
            <a:ext cx="190148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órganos y tejidos</a:t>
            </a:r>
          </a:p>
        </p:txBody>
      </p:sp>
      <p:pic>
        <p:nvPicPr>
          <p:cNvPr id="64528" name="Picture 41" descr="adrenals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7" t="62469" r="17162" b="-4442"/>
          <a:stretch>
            <a:fillRect/>
          </a:stretch>
        </p:blipFill>
        <p:spPr bwMode="auto">
          <a:xfrm>
            <a:off x="584200" y="692150"/>
            <a:ext cx="106362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8" grpId="0"/>
      <p:bldP spid="160779" grpId="0"/>
      <p:bldP spid="160780" grpId="0" animBg="1"/>
      <p:bldP spid="160781" grpId="0" animBg="1"/>
      <p:bldP spid="160783" grpId="0" animBg="1"/>
      <p:bldP spid="160800" grpId="0"/>
      <p:bldP spid="160801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37" descr="SUPRARRENAL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963613"/>
            <a:ext cx="7056437" cy="550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26" name="Text Box 38"/>
          <p:cNvSpPr txBox="1">
            <a:spLocks noChangeArrowheads="1"/>
          </p:cNvSpPr>
          <p:nvPr/>
        </p:nvSpPr>
        <p:spPr bwMode="auto">
          <a:xfrm>
            <a:off x="1240973" y="1253331"/>
            <a:ext cx="2090737" cy="650875"/>
          </a:xfrm>
          <a:prstGeom prst="rect">
            <a:avLst/>
          </a:prstGeom>
          <a:solidFill>
            <a:srgbClr val="FAB4D2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Ganglio simpático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modificado</a:t>
            </a:r>
          </a:p>
        </p:txBody>
      </p:sp>
      <p:sp>
        <p:nvSpPr>
          <p:cNvPr id="165927" name="Text Box 39"/>
          <p:cNvSpPr txBox="1">
            <a:spLocks noChangeArrowheads="1"/>
          </p:cNvSpPr>
          <p:nvPr/>
        </p:nvSpPr>
        <p:spPr bwMode="auto">
          <a:xfrm>
            <a:off x="4067175" y="6165850"/>
            <a:ext cx="4508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800" b="1"/>
              <a:t>1.</a:t>
            </a:r>
          </a:p>
        </p:txBody>
      </p:sp>
      <p:sp>
        <p:nvSpPr>
          <p:cNvPr id="165928" name="Text Box 40"/>
          <p:cNvSpPr txBox="1">
            <a:spLocks noChangeArrowheads="1"/>
          </p:cNvSpPr>
          <p:nvPr/>
        </p:nvSpPr>
        <p:spPr bwMode="auto">
          <a:xfrm>
            <a:off x="2555875" y="5661025"/>
            <a:ext cx="4508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800" b="1"/>
              <a:t>2.</a:t>
            </a:r>
          </a:p>
        </p:txBody>
      </p:sp>
      <p:sp>
        <p:nvSpPr>
          <p:cNvPr id="65542" name="Text Box 41"/>
          <p:cNvSpPr txBox="1">
            <a:spLocks noChangeArrowheads="1"/>
          </p:cNvSpPr>
          <p:nvPr/>
        </p:nvSpPr>
        <p:spPr bwMode="auto">
          <a:xfrm>
            <a:off x="7235825" y="3524250"/>
            <a:ext cx="93662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800" b="1"/>
              <a:t>Capilar</a:t>
            </a:r>
          </a:p>
        </p:txBody>
      </p:sp>
      <p:sp>
        <p:nvSpPr>
          <p:cNvPr id="165930" name="Text Box 42"/>
          <p:cNvSpPr txBox="1">
            <a:spLocks noChangeArrowheads="1"/>
          </p:cNvSpPr>
          <p:nvPr/>
        </p:nvSpPr>
        <p:spPr bwMode="auto">
          <a:xfrm>
            <a:off x="3419475" y="5997575"/>
            <a:ext cx="673100" cy="396875"/>
          </a:xfrm>
          <a:prstGeom prst="rect">
            <a:avLst/>
          </a:prstGeom>
          <a:solidFill>
            <a:srgbClr val="E5EE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000" b="1">
                <a:solidFill>
                  <a:srgbClr val="0000FF"/>
                </a:solidFill>
              </a:rPr>
              <a:t>ACh</a:t>
            </a:r>
          </a:p>
        </p:txBody>
      </p:sp>
      <p:sp>
        <p:nvSpPr>
          <p:cNvPr id="165931" name="Text Box 43"/>
          <p:cNvSpPr txBox="1">
            <a:spLocks noChangeArrowheads="1"/>
          </p:cNvSpPr>
          <p:nvPr/>
        </p:nvSpPr>
        <p:spPr bwMode="auto">
          <a:xfrm>
            <a:off x="1835150" y="5013325"/>
            <a:ext cx="844550" cy="457200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NE</a:t>
            </a:r>
          </a:p>
        </p:txBody>
      </p:sp>
      <p:sp>
        <p:nvSpPr>
          <p:cNvPr id="165932" name="Line 44"/>
          <p:cNvSpPr>
            <a:spLocks noChangeShapeType="1"/>
          </p:cNvSpPr>
          <p:nvPr/>
        </p:nvSpPr>
        <p:spPr bwMode="auto">
          <a:xfrm flipV="1">
            <a:off x="2700338" y="5284788"/>
            <a:ext cx="431800" cy="15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5546" name="Rectangle 45"/>
          <p:cNvSpPr>
            <a:spLocks noChangeArrowheads="1"/>
          </p:cNvSpPr>
          <p:nvPr/>
        </p:nvSpPr>
        <p:spPr bwMode="auto">
          <a:xfrm>
            <a:off x="4932363" y="5356225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65547" name="Rectangle 46"/>
          <p:cNvSpPr>
            <a:spLocks noChangeArrowheads="1"/>
          </p:cNvSpPr>
          <p:nvPr/>
        </p:nvSpPr>
        <p:spPr bwMode="auto">
          <a:xfrm>
            <a:off x="6011863" y="1395413"/>
            <a:ext cx="1873250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5935" name="Text Box 47"/>
          <p:cNvSpPr txBox="1">
            <a:spLocks noChangeArrowheads="1"/>
          </p:cNvSpPr>
          <p:nvPr/>
        </p:nvSpPr>
        <p:spPr bwMode="auto">
          <a:xfrm>
            <a:off x="6456817" y="612775"/>
            <a:ext cx="20304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000"/>
              <a:t>Hormonas (CA) </a:t>
            </a:r>
          </a:p>
          <a:p>
            <a:pPr algn="l" eaLnBrk="1" hangingPunct="1"/>
            <a:r>
              <a:rPr lang="es-ES_tradnl" altLang="es-VE" sz="2000"/>
              <a:t>a la sangre</a:t>
            </a:r>
          </a:p>
        </p:txBody>
      </p:sp>
      <p:sp>
        <p:nvSpPr>
          <p:cNvPr id="65549" name="Rectangle 48"/>
          <p:cNvSpPr>
            <a:spLocks noChangeArrowheads="1"/>
          </p:cNvSpPr>
          <p:nvPr/>
        </p:nvSpPr>
        <p:spPr bwMode="auto">
          <a:xfrm>
            <a:off x="3924300" y="6292850"/>
            <a:ext cx="714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65550" name="Rectangle 49"/>
          <p:cNvSpPr>
            <a:spLocks noChangeArrowheads="1"/>
          </p:cNvSpPr>
          <p:nvPr/>
        </p:nvSpPr>
        <p:spPr bwMode="auto">
          <a:xfrm>
            <a:off x="6804025" y="2547938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5938" name="Text Box 50"/>
          <p:cNvSpPr txBox="1">
            <a:spLocks noChangeArrowheads="1"/>
          </p:cNvSpPr>
          <p:nvPr/>
        </p:nvSpPr>
        <p:spPr bwMode="auto">
          <a:xfrm>
            <a:off x="4859338" y="647919"/>
            <a:ext cx="994183" cy="584775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65552" name="Rectangle 53"/>
          <p:cNvSpPr>
            <a:spLocks noChangeArrowheads="1"/>
          </p:cNvSpPr>
          <p:nvPr/>
        </p:nvSpPr>
        <p:spPr bwMode="auto">
          <a:xfrm>
            <a:off x="6804025" y="4779963"/>
            <a:ext cx="9366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65553" name="Text Box 54"/>
          <p:cNvSpPr txBox="1">
            <a:spLocks noChangeArrowheads="1"/>
          </p:cNvSpPr>
          <p:nvPr/>
        </p:nvSpPr>
        <p:spPr bwMode="auto">
          <a:xfrm>
            <a:off x="4982159" y="5546725"/>
            <a:ext cx="1800494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 dirty="0"/>
              <a:t>Axón </a:t>
            </a:r>
            <a:r>
              <a:rPr lang="es-ES_tradnl" altLang="es-VE" sz="1600" b="1" dirty="0" smtClean="0"/>
              <a:t>Simpático </a:t>
            </a:r>
            <a:endParaRPr lang="es-ES_tradnl" altLang="es-VE" sz="1600" b="1" dirty="0"/>
          </a:p>
          <a:p>
            <a:pPr eaLnBrk="1" hangingPunct="1"/>
            <a:r>
              <a:rPr lang="es-ES_tradnl" altLang="es-VE" sz="1600" b="1" dirty="0" err="1" smtClean="0"/>
              <a:t>Pregangl</a:t>
            </a:r>
            <a:r>
              <a:rPr lang="es-ES_tradnl" altLang="es-VE" sz="1600" b="1" dirty="0" smtClean="0"/>
              <a:t>.</a:t>
            </a:r>
            <a:endParaRPr lang="es-ES_tradnl" altLang="es-VE" sz="1600" b="1" dirty="0"/>
          </a:p>
        </p:txBody>
      </p:sp>
      <p:sp>
        <p:nvSpPr>
          <p:cNvPr id="65554" name="Text Box 55"/>
          <p:cNvSpPr txBox="1">
            <a:spLocks noChangeArrowheads="1"/>
          </p:cNvSpPr>
          <p:nvPr/>
        </p:nvSpPr>
        <p:spPr bwMode="auto">
          <a:xfrm>
            <a:off x="5442457" y="2060848"/>
            <a:ext cx="13747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800" b="1" dirty="0"/>
              <a:t>Células </a:t>
            </a:r>
          </a:p>
          <a:p>
            <a:pPr algn="l" eaLnBrk="1" hangingPunct="1"/>
            <a:r>
              <a:rPr lang="es-ES_tradnl" altLang="es-VE" sz="1800" b="1" dirty="0" err="1"/>
              <a:t>cromafines</a:t>
            </a:r>
            <a:endParaRPr lang="es-ES_tradnl" altLang="es-VE" sz="1800" b="1" dirty="0"/>
          </a:p>
        </p:txBody>
      </p:sp>
      <p:sp>
        <p:nvSpPr>
          <p:cNvPr id="65555" name="Line 56"/>
          <p:cNvSpPr>
            <a:spLocks noChangeShapeType="1"/>
          </p:cNvSpPr>
          <p:nvPr/>
        </p:nvSpPr>
        <p:spPr bwMode="auto">
          <a:xfrm flipH="1" flipV="1">
            <a:off x="3995738" y="5356225"/>
            <a:ext cx="1081087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5556" name="Line 57"/>
          <p:cNvSpPr>
            <a:spLocks noChangeShapeType="1"/>
          </p:cNvSpPr>
          <p:nvPr/>
        </p:nvSpPr>
        <p:spPr bwMode="auto">
          <a:xfrm flipV="1">
            <a:off x="5795963" y="4779963"/>
            <a:ext cx="433387" cy="865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5557" name="Text Box 3"/>
          <p:cNvSpPr txBox="1">
            <a:spLocks noChangeArrowheads="1"/>
          </p:cNvSpPr>
          <p:nvPr/>
        </p:nvSpPr>
        <p:spPr bwMode="auto">
          <a:xfrm>
            <a:off x="1267960" y="750887"/>
            <a:ext cx="20637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000"/>
              <a:t>Médula Adrenal</a:t>
            </a:r>
          </a:p>
        </p:txBody>
      </p:sp>
      <p:sp>
        <p:nvSpPr>
          <p:cNvPr id="165947" name="Text Box 59"/>
          <p:cNvSpPr txBox="1">
            <a:spLocks noChangeArrowheads="1"/>
          </p:cNvSpPr>
          <p:nvPr/>
        </p:nvSpPr>
        <p:spPr bwMode="auto">
          <a:xfrm>
            <a:off x="3453607" y="660871"/>
            <a:ext cx="83548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5559" name="Rectangle 60"/>
          <p:cNvSpPr>
            <a:spLocks noChangeArrowheads="1"/>
          </p:cNvSpPr>
          <p:nvPr/>
        </p:nvSpPr>
        <p:spPr bwMode="auto">
          <a:xfrm>
            <a:off x="5940425" y="981075"/>
            <a:ext cx="3603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65939" name="Text Box 51"/>
          <p:cNvSpPr txBox="1">
            <a:spLocks noChangeArrowheads="1"/>
          </p:cNvSpPr>
          <p:nvPr/>
        </p:nvSpPr>
        <p:spPr bwMode="auto">
          <a:xfrm>
            <a:off x="5992813" y="701562"/>
            <a:ext cx="4508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800" b="1"/>
              <a:t>3.</a:t>
            </a: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434976" y="673893"/>
            <a:ext cx="838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10. </a:t>
            </a:r>
          </a:p>
        </p:txBody>
      </p:sp>
      <p:sp>
        <p:nvSpPr>
          <p:cNvPr id="165950" name="Freeform 62"/>
          <p:cNvSpPr>
            <a:spLocks/>
          </p:cNvSpPr>
          <p:nvPr/>
        </p:nvSpPr>
        <p:spPr bwMode="auto">
          <a:xfrm>
            <a:off x="2987675" y="5373688"/>
            <a:ext cx="144463" cy="431800"/>
          </a:xfrm>
          <a:custGeom>
            <a:avLst/>
            <a:gdLst>
              <a:gd name="T0" fmla="*/ 0 w 91"/>
              <a:gd name="T1" fmla="*/ 685482500 h 272"/>
              <a:gd name="T2" fmla="*/ 229335806 w 91"/>
              <a:gd name="T3" fmla="*/ 0 h 27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91" h="272">
                <a:moveTo>
                  <a:pt x="0" y="272"/>
                </a:moveTo>
                <a:cubicBezTo>
                  <a:pt x="38" y="158"/>
                  <a:pt x="76" y="45"/>
                  <a:pt x="91" y="0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5951" name="Freeform 63"/>
          <p:cNvSpPr>
            <a:spLocks/>
          </p:cNvSpPr>
          <p:nvPr/>
        </p:nvSpPr>
        <p:spPr bwMode="auto">
          <a:xfrm>
            <a:off x="3419475" y="4437063"/>
            <a:ext cx="288925" cy="504825"/>
          </a:xfrm>
          <a:custGeom>
            <a:avLst/>
            <a:gdLst>
              <a:gd name="T0" fmla="*/ 0 w 182"/>
              <a:gd name="T1" fmla="*/ 801409688 h 318"/>
              <a:gd name="T2" fmla="*/ 458668438 w 182"/>
              <a:gd name="T3" fmla="*/ 0 h 31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82" h="318">
                <a:moveTo>
                  <a:pt x="0" y="318"/>
                </a:moveTo>
                <a:cubicBezTo>
                  <a:pt x="76" y="185"/>
                  <a:pt x="152" y="53"/>
                  <a:pt x="182" y="0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5954" name="Freeform 66"/>
          <p:cNvSpPr>
            <a:spLocks/>
          </p:cNvSpPr>
          <p:nvPr/>
        </p:nvSpPr>
        <p:spPr bwMode="auto">
          <a:xfrm>
            <a:off x="3924300" y="3141663"/>
            <a:ext cx="935038" cy="1008062"/>
          </a:xfrm>
          <a:custGeom>
            <a:avLst/>
            <a:gdLst>
              <a:gd name="T0" fmla="*/ 0 w 589"/>
              <a:gd name="T1" fmla="*/ 1600297631 h 635"/>
              <a:gd name="T2" fmla="*/ 456149319 w 589"/>
              <a:gd name="T3" fmla="*/ 1141629421 h 635"/>
              <a:gd name="T4" fmla="*/ 914818002 w 589"/>
              <a:gd name="T5" fmla="*/ 798888341 h 635"/>
              <a:gd name="T6" fmla="*/ 1370965733 w 589"/>
              <a:gd name="T7" fmla="*/ 456147261 h 635"/>
              <a:gd name="T8" fmla="*/ 1484373619 w 589"/>
              <a:gd name="T9" fmla="*/ 0 h 6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89" h="635">
                <a:moveTo>
                  <a:pt x="0" y="635"/>
                </a:moveTo>
                <a:cubicBezTo>
                  <a:pt x="60" y="570"/>
                  <a:pt x="121" y="506"/>
                  <a:pt x="181" y="453"/>
                </a:cubicBezTo>
                <a:cubicBezTo>
                  <a:pt x="241" y="400"/>
                  <a:pt x="303" y="362"/>
                  <a:pt x="363" y="317"/>
                </a:cubicBezTo>
                <a:cubicBezTo>
                  <a:pt x="423" y="272"/>
                  <a:pt x="506" y="234"/>
                  <a:pt x="544" y="181"/>
                </a:cubicBezTo>
                <a:cubicBezTo>
                  <a:pt x="582" y="128"/>
                  <a:pt x="582" y="30"/>
                  <a:pt x="589" y="0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5955" name="Freeform 67"/>
          <p:cNvSpPr>
            <a:spLocks/>
          </p:cNvSpPr>
          <p:nvPr/>
        </p:nvSpPr>
        <p:spPr bwMode="auto">
          <a:xfrm>
            <a:off x="4932363" y="2492375"/>
            <a:ext cx="1587" cy="431800"/>
          </a:xfrm>
          <a:custGeom>
            <a:avLst/>
            <a:gdLst>
              <a:gd name="T0" fmla="*/ 0 w 1"/>
              <a:gd name="T1" fmla="*/ 685482500 h 272"/>
              <a:gd name="T2" fmla="*/ 0 w 1"/>
              <a:gd name="T3" fmla="*/ 0 h 27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272">
                <a:moveTo>
                  <a:pt x="0" y="272"/>
                </a:moveTo>
                <a:cubicBezTo>
                  <a:pt x="0" y="158"/>
                  <a:pt x="0" y="45"/>
                  <a:pt x="0" y="0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5956" name="Freeform 68"/>
          <p:cNvSpPr>
            <a:spLocks/>
          </p:cNvSpPr>
          <p:nvPr/>
        </p:nvSpPr>
        <p:spPr bwMode="auto">
          <a:xfrm>
            <a:off x="5076825" y="1412875"/>
            <a:ext cx="431800" cy="647700"/>
          </a:xfrm>
          <a:custGeom>
            <a:avLst/>
            <a:gdLst>
              <a:gd name="T0" fmla="*/ 0 w 272"/>
              <a:gd name="T1" fmla="*/ 1028223750 h 408"/>
              <a:gd name="T2" fmla="*/ 115927188 w 272"/>
              <a:gd name="T3" fmla="*/ 456149075 h 408"/>
              <a:gd name="T4" fmla="*/ 685482500 w 272"/>
              <a:gd name="T5" fmla="*/ 0 h 4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2" h="408">
                <a:moveTo>
                  <a:pt x="0" y="408"/>
                </a:moveTo>
                <a:cubicBezTo>
                  <a:pt x="0" y="328"/>
                  <a:pt x="1" y="249"/>
                  <a:pt x="46" y="181"/>
                </a:cubicBezTo>
                <a:cubicBezTo>
                  <a:pt x="91" y="113"/>
                  <a:pt x="181" y="56"/>
                  <a:pt x="272" y="0"/>
                </a:cubicBezTo>
              </a:path>
            </a:pathLst>
          </a:custGeom>
          <a:noFill/>
          <a:ln w="57150" cmpd="sng">
            <a:solidFill>
              <a:srgbClr val="A5002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5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5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5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27" grpId="0" animBg="1"/>
      <p:bldP spid="165928" grpId="0" animBg="1"/>
      <p:bldP spid="165930" grpId="0" animBg="1"/>
      <p:bldP spid="165931" grpId="0" animBg="1"/>
      <p:bldP spid="165932" grpId="0" animBg="1"/>
      <p:bldP spid="165935" grpId="0"/>
      <p:bldP spid="165938" grpId="0" animBg="1"/>
      <p:bldP spid="165939" grpId="0" animBg="1"/>
      <p:bldP spid="165950" grpId="0" animBg="1"/>
      <p:bldP spid="165951" grpId="0" animBg="1"/>
      <p:bldP spid="165954" grpId="0" animBg="1"/>
      <p:bldP spid="165955" grpId="0" animBg="1"/>
      <p:bldP spid="16595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176463" y="1081088"/>
            <a:ext cx="2735262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Tracto urinario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3203575" y="3213100"/>
            <a:ext cx="230505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liberación renina (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b1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3275013" y="2571750"/>
            <a:ext cx="160655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5724525" y="2565400"/>
            <a:ext cx="2159000" cy="485775"/>
          </a:xfrm>
          <a:prstGeom prst="rect">
            <a:avLst/>
          </a:prstGeom>
          <a:solidFill>
            <a:srgbClr val="BBDAF7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1906588" y="4652963"/>
            <a:ext cx="1044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Detrusor</a:t>
            </a:r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4505325" y="1989138"/>
            <a:ext cx="14557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1547813" y="1065213"/>
            <a:ext cx="7000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11. </a:t>
            </a:r>
          </a:p>
        </p:txBody>
      </p:sp>
      <p:sp>
        <p:nvSpPr>
          <p:cNvPr id="110608" name="Text Box 16"/>
          <p:cNvSpPr txBox="1">
            <a:spLocks noChangeArrowheads="1"/>
          </p:cNvSpPr>
          <p:nvPr/>
        </p:nvSpPr>
        <p:spPr bwMode="auto">
          <a:xfrm>
            <a:off x="1907704" y="5397500"/>
            <a:ext cx="10502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 </a:t>
            </a:r>
            <a:endParaRPr lang="es-ES_tradnl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uretral</a:t>
            </a:r>
          </a:p>
          <a:p>
            <a:pPr>
              <a:defRPr/>
            </a:pP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66570" name="Line 17"/>
          <p:cNvSpPr>
            <a:spLocks noChangeShapeType="1"/>
          </p:cNvSpPr>
          <p:nvPr/>
        </p:nvSpPr>
        <p:spPr bwMode="auto">
          <a:xfrm>
            <a:off x="3059113" y="3074988"/>
            <a:ext cx="0" cy="3153509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571" name="Line 18"/>
          <p:cNvSpPr>
            <a:spLocks noChangeShapeType="1"/>
          </p:cNvSpPr>
          <p:nvPr/>
        </p:nvSpPr>
        <p:spPr bwMode="auto">
          <a:xfrm>
            <a:off x="3132138" y="3860800"/>
            <a:ext cx="4824412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12" name="Text Box 20"/>
          <p:cNvSpPr txBox="1">
            <a:spLocks noChangeArrowheads="1"/>
          </p:cNvSpPr>
          <p:nvPr/>
        </p:nvSpPr>
        <p:spPr bwMode="auto">
          <a:xfrm>
            <a:off x="1258888" y="2925763"/>
            <a:ext cx="17272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Riñón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C. yuxtaglomerulares</a:t>
            </a:r>
          </a:p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M. liso uréter</a:t>
            </a: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0613" name="Text Box 21"/>
          <p:cNvSpPr txBox="1">
            <a:spLocks noChangeArrowheads="1"/>
          </p:cNvSpPr>
          <p:nvPr/>
        </p:nvSpPr>
        <p:spPr bwMode="auto">
          <a:xfrm>
            <a:off x="1979613" y="5013325"/>
            <a:ext cx="904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Trígono</a:t>
            </a:r>
          </a:p>
        </p:txBody>
      </p:sp>
      <p:sp>
        <p:nvSpPr>
          <p:cNvPr id="66574" name="Line 22"/>
          <p:cNvSpPr>
            <a:spLocks noChangeShapeType="1"/>
          </p:cNvSpPr>
          <p:nvPr/>
        </p:nvSpPr>
        <p:spPr bwMode="auto">
          <a:xfrm>
            <a:off x="3132138" y="4365625"/>
            <a:ext cx="4824412" cy="0"/>
          </a:xfrm>
          <a:prstGeom prst="line">
            <a:avLst/>
          </a:prstGeom>
          <a:noFill/>
          <a:ln w="9525">
            <a:solidFill>
              <a:srgbClr val="00858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15" name="Text Box 23"/>
          <p:cNvSpPr txBox="1">
            <a:spLocks noChangeArrowheads="1"/>
          </p:cNvSpPr>
          <p:nvPr/>
        </p:nvSpPr>
        <p:spPr bwMode="auto">
          <a:xfrm>
            <a:off x="5580063" y="3213100"/>
            <a:ext cx="2447925" cy="259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  <a:p>
            <a:pPr algn="l">
              <a:defRPr/>
            </a:pPr>
            <a:endParaRPr lang="es-ES_tradnl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1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 M3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(</a:t>
            </a:r>
            <a:r>
              <a:rPr lang="es-ES_tradnl" sz="1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 M3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(</a:t>
            </a:r>
            <a:r>
              <a:rPr lang="es-ES_tradnl" sz="1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 M3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10616" name="Text Box 24"/>
          <p:cNvSpPr txBox="1">
            <a:spLocks noChangeArrowheads="1"/>
          </p:cNvSpPr>
          <p:nvPr/>
        </p:nvSpPr>
        <p:spPr bwMode="auto">
          <a:xfrm>
            <a:off x="5724525" y="5781675"/>
            <a:ext cx="2139950" cy="700088"/>
          </a:xfrm>
          <a:prstGeom prst="rect">
            <a:avLst/>
          </a:prstGeom>
          <a:solidFill>
            <a:srgbClr val="AAC6F4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Aumenta micción</a:t>
            </a:r>
          </a:p>
          <a:p>
            <a:pPr algn="l">
              <a:defRPr/>
            </a:pPr>
            <a:r>
              <a:rPr lang="es-ES_tradnl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VACIAMIENTO</a:t>
            </a:r>
          </a:p>
        </p:txBody>
      </p:sp>
      <p:sp>
        <p:nvSpPr>
          <p:cNvPr id="110617" name="Text Box 25"/>
          <p:cNvSpPr txBox="1">
            <a:spLocks noChangeArrowheads="1"/>
          </p:cNvSpPr>
          <p:nvPr/>
        </p:nvSpPr>
        <p:spPr bwMode="auto">
          <a:xfrm>
            <a:off x="3184525" y="5805488"/>
            <a:ext cx="1951038" cy="669925"/>
          </a:xfrm>
          <a:prstGeom prst="rect">
            <a:avLst/>
          </a:prstGeom>
          <a:solidFill>
            <a:srgbClr val="FFC1C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Disminuye micción</a:t>
            </a:r>
          </a:p>
          <a:p>
            <a:pPr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LLENADO</a:t>
            </a:r>
          </a:p>
        </p:txBody>
      </p:sp>
      <p:sp>
        <p:nvSpPr>
          <p:cNvPr id="110619" name="Text Box 27"/>
          <p:cNvSpPr txBox="1">
            <a:spLocks noChangeArrowheads="1"/>
          </p:cNvSpPr>
          <p:nvPr/>
        </p:nvSpPr>
        <p:spPr bwMode="auto">
          <a:xfrm>
            <a:off x="277813" y="4408488"/>
            <a:ext cx="1387475" cy="581025"/>
          </a:xfrm>
          <a:prstGeom prst="rect">
            <a:avLst/>
          </a:prstGeom>
          <a:solidFill>
            <a:srgbClr val="CEF3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Antagonismo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dual</a:t>
            </a:r>
          </a:p>
        </p:txBody>
      </p:sp>
      <p:sp>
        <p:nvSpPr>
          <p:cNvPr id="110620" name="Text Box 28"/>
          <p:cNvSpPr txBox="1">
            <a:spLocks noChangeArrowheads="1"/>
          </p:cNvSpPr>
          <p:nvPr/>
        </p:nvSpPr>
        <p:spPr bwMode="auto">
          <a:xfrm>
            <a:off x="3132138" y="4652963"/>
            <a:ext cx="2232025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(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0621" name="Text Box 29"/>
          <p:cNvSpPr txBox="1">
            <a:spLocks noChangeArrowheads="1"/>
          </p:cNvSpPr>
          <p:nvPr/>
        </p:nvSpPr>
        <p:spPr bwMode="auto">
          <a:xfrm>
            <a:off x="1987550" y="4292600"/>
            <a:ext cx="928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Vejiga</a:t>
            </a:r>
          </a:p>
        </p:txBody>
      </p:sp>
      <p:sp>
        <p:nvSpPr>
          <p:cNvPr id="110622" name="Text Box 30"/>
          <p:cNvSpPr txBox="1">
            <a:spLocks noChangeArrowheads="1"/>
          </p:cNvSpPr>
          <p:nvPr/>
        </p:nvSpPr>
        <p:spPr bwMode="auto">
          <a:xfrm>
            <a:off x="5003800" y="981075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0623" name="Text Box 31"/>
          <p:cNvSpPr txBox="1">
            <a:spLocks noChangeArrowheads="1"/>
          </p:cNvSpPr>
          <p:nvPr/>
        </p:nvSpPr>
        <p:spPr bwMode="auto">
          <a:xfrm>
            <a:off x="971550" y="2852738"/>
            <a:ext cx="1938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ÚNICA SIMPÁTICA</a:t>
            </a:r>
          </a:p>
        </p:txBody>
      </p:sp>
      <p:sp>
        <p:nvSpPr>
          <p:cNvPr id="66583" name="Text Box 32"/>
          <p:cNvSpPr txBox="1">
            <a:spLocks noChangeArrowheads="1"/>
          </p:cNvSpPr>
          <p:nvPr/>
        </p:nvSpPr>
        <p:spPr bwMode="auto">
          <a:xfrm>
            <a:off x="6732588" y="404813"/>
            <a:ext cx="1901825" cy="5842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órganos y tejidos</a:t>
            </a:r>
          </a:p>
        </p:txBody>
      </p:sp>
      <p:pic>
        <p:nvPicPr>
          <p:cNvPr id="66584" name="Picture 34" descr="re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9" r="13487"/>
          <a:stretch>
            <a:fillRect/>
          </a:stretch>
        </p:blipFill>
        <p:spPr bwMode="auto">
          <a:xfrm>
            <a:off x="363538" y="404813"/>
            <a:ext cx="12700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85" name="Line 17"/>
          <p:cNvSpPr>
            <a:spLocks noChangeShapeType="1"/>
          </p:cNvSpPr>
          <p:nvPr/>
        </p:nvSpPr>
        <p:spPr bwMode="auto">
          <a:xfrm flipH="1">
            <a:off x="1258888" y="3157538"/>
            <a:ext cx="0" cy="111125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586" name="Line 17"/>
          <p:cNvSpPr>
            <a:spLocks noChangeShapeType="1"/>
          </p:cNvSpPr>
          <p:nvPr/>
        </p:nvSpPr>
        <p:spPr bwMode="auto">
          <a:xfrm flipH="1">
            <a:off x="1747838" y="4421188"/>
            <a:ext cx="0" cy="1807309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/>
      <p:bldP spid="110597" grpId="0" animBg="1"/>
      <p:bldP spid="110599" grpId="0" animBg="1"/>
      <p:bldP spid="110602" grpId="0"/>
      <p:bldP spid="110604" grpId="0" animBg="1"/>
      <p:bldP spid="110608" grpId="0"/>
      <p:bldP spid="110612" grpId="0"/>
      <p:bldP spid="110613" grpId="0"/>
      <p:bldP spid="110615" grpId="0"/>
      <p:bldP spid="110616" grpId="0" animBg="1"/>
      <p:bldP spid="110617" grpId="0" animBg="1"/>
      <p:bldP spid="110619" grpId="0" animBg="1"/>
      <p:bldP spid="110620" grpId="0"/>
      <p:bldP spid="110621" grpId="0"/>
      <p:bldP spid="11062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34" name="Line 30"/>
          <p:cNvSpPr>
            <a:spLocks noChangeShapeType="1"/>
          </p:cNvSpPr>
          <p:nvPr/>
        </p:nvSpPr>
        <p:spPr bwMode="auto">
          <a:xfrm>
            <a:off x="3286125" y="3933825"/>
            <a:ext cx="0" cy="12954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587" name="Text Box 2"/>
          <p:cNvSpPr txBox="1">
            <a:spLocks noChangeArrowheads="1"/>
          </p:cNvSpPr>
          <p:nvPr/>
        </p:nvSpPr>
        <p:spPr bwMode="auto">
          <a:xfrm>
            <a:off x="1298349" y="923131"/>
            <a:ext cx="2735262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Tracto urinario</a:t>
            </a:r>
          </a:p>
        </p:txBody>
      </p:sp>
      <p:sp>
        <p:nvSpPr>
          <p:cNvPr id="200707" name="Text Box 3"/>
          <p:cNvSpPr txBox="1">
            <a:spLocks noChangeArrowheads="1"/>
          </p:cNvSpPr>
          <p:nvPr/>
        </p:nvSpPr>
        <p:spPr bwMode="auto">
          <a:xfrm>
            <a:off x="3924300" y="2565400"/>
            <a:ext cx="24479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liberación </a:t>
            </a: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Renina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b1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1908175" y="1916113"/>
            <a:ext cx="2635658" cy="461665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Simpática</a:t>
            </a:r>
          </a:p>
        </p:txBody>
      </p:sp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598532" y="951706"/>
            <a:ext cx="700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11. </a:t>
            </a:r>
          </a:p>
        </p:txBody>
      </p:sp>
      <p:sp>
        <p:nvSpPr>
          <p:cNvPr id="200716" name="Text Box 12"/>
          <p:cNvSpPr txBox="1">
            <a:spLocks noChangeArrowheads="1"/>
          </p:cNvSpPr>
          <p:nvPr/>
        </p:nvSpPr>
        <p:spPr bwMode="auto">
          <a:xfrm>
            <a:off x="1547813" y="2565400"/>
            <a:ext cx="23764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Riñón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yuxtaglomerulares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7592" name="Text Box 23"/>
          <p:cNvSpPr txBox="1">
            <a:spLocks noChangeArrowheads="1"/>
          </p:cNvSpPr>
          <p:nvPr/>
        </p:nvSpPr>
        <p:spPr bwMode="auto">
          <a:xfrm>
            <a:off x="6372225" y="434189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200729" name="Text Box 25"/>
          <p:cNvSpPr txBox="1">
            <a:spLocks noChangeArrowheads="1"/>
          </p:cNvSpPr>
          <p:nvPr/>
        </p:nvSpPr>
        <p:spPr bwMode="auto">
          <a:xfrm>
            <a:off x="1835150" y="4076700"/>
            <a:ext cx="8715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Renina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0730" name="Text Box 26"/>
          <p:cNvSpPr txBox="1">
            <a:spLocks noChangeArrowheads="1"/>
          </p:cNvSpPr>
          <p:nvPr/>
        </p:nvSpPr>
        <p:spPr bwMode="auto">
          <a:xfrm>
            <a:off x="2303463" y="3667125"/>
            <a:ext cx="2027237" cy="366713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Angiotensinógeno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0731" name="Text Box 27"/>
          <p:cNvSpPr txBox="1">
            <a:spLocks noChangeArrowheads="1"/>
          </p:cNvSpPr>
          <p:nvPr/>
        </p:nvSpPr>
        <p:spPr bwMode="auto">
          <a:xfrm>
            <a:off x="2411413" y="4459288"/>
            <a:ext cx="1731962" cy="366712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Angiotensina I</a:t>
            </a:r>
          </a:p>
        </p:txBody>
      </p:sp>
      <p:sp>
        <p:nvSpPr>
          <p:cNvPr id="200732" name="Text Box 28"/>
          <p:cNvSpPr txBox="1">
            <a:spLocks noChangeArrowheads="1"/>
          </p:cNvSpPr>
          <p:nvPr/>
        </p:nvSpPr>
        <p:spPr bwMode="auto">
          <a:xfrm>
            <a:off x="1547813" y="4724400"/>
            <a:ext cx="1584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Enzima 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convertidora</a:t>
            </a:r>
          </a:p>
        </p:txBody>
      </p:sp>
      <p:sp>
        <p:nvSpPr>
          <p:cNvPr id="200733" name="Text Box 29"/>
          <p:cNvSpPr txBox="1">
            <a:spLocks noChangeArrowheads="1"/>
          </p:cNvSpPr>
          <p:nvPr/>
        </p:nvSpPr>
        <p:spPr bwMode="auto">
          <a:xfrm>
            <a:off x="2381250" y="5323795"/>
            <a:ext cx="1871662" cy="366712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Angiotensina II</a:t>
            </a:r>
          </a:p>
        </p:txBody>
      </p:sp>
      <p:sp>
        <p:nvSpPr>
          <p:cNvPr id="200735" name="Text Box 31"/>
          <p:cNvSpPr txBox="1">
            <a:spLocks noChangeArrowheads="1"/>
          </p:cNvSpPr>
          <p:nvPr/>
        </p:nvSpPr>
        <p:spPr bwMode="auto">
          <a:xfrm>
            <a:off x="2349324" y="5661025"/>
            <a:ext cx="18758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Potente </a:t>
            </a:r>
          </a:p>
          <a:p>
            <a:pPr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vasoconstrictor</a:t>
            </a:r>
          </a:p>
        </p:txBody>
      </p:sp>
      <p:sp>
        <p:nvSpPr>
          <p:cNvPr id="200736" name="Text Box 32"/>
          <p:cNvSpPr txBox="1">
            <a:spLocks noChangeArrowheads="1"/>
          </p:cNvSpPr>
          <p:nvPr/>
        </p:nvSpPr>
        <p:spPr bwMode="auto">
          <a:xfrm>
            <a:off x="5148263" y="3794125"/>
            <a:ext cx="3146425" cy="11906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NUEVAS TERAPÉUTICAS</a:t>
            </a:r>
          </a:p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Denervación renal simpática</a:t>
            </a:r>
          </a:p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percutánea en hipertensión </a:t>
            </a:r>
          </a:p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resistente</a:t>
            </a:r>
          </a:p>
        </p:txBody>
      </p:sp>
      <p:sp>
        <p:nvSpPr>
          <p:cNvPr id="200737" name="Text Box 33"/>
          <p:cNvSpPr txBox="1">
            <a:spLocks noChangeArrowheads="1"/>
          </p:cNvSpPr>
          <p:nvPr/>
        </p:nvSpPr>
        <p:spPr bwMode="auto">
          <a:xfrm>
            <a:off x="5038813" y="5084763"/>
            <a:ext cx="32319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200" dirty="0" err="1"/>
              <a:t>European</a:t>
            </a:r>
            <a:r>
              <a:rPr lang="es-ES" altLang="es-VE" sz="1200" dirty="0"/>
              <a:t> </a:t>
            </a:r>
            <a:r>
              <a:rPr lang="es-ES" altLang="es-VE" sz="1200" dirty="0" err="1"/>
              <a:t>Heart</a:t>
            </a:r>
            <a:r>
              <a:rPr lang="es-ES" altLang="es-VE" sz="1200" dirty="0"/>
              <a:t> </a:t>
            </a:r>
            <a:r>
              <a:rPr lang="es-ES" altLang="es-VE" sz="1200" dirty="0" err="1"/>
              <a:t>Journal</a:t>
            </a:r>
            <a:r>
              <a:rPr lang="es-ES" altLang="es-VE" sz="1200" dirty="0"/>
              <a:t> </a:t>
            </a:r>
            <a:r>
              <a:rPr lang="es-ES" altLang="es-VE" sz="1200" dirty="0" smtClean="0"/>
              <a:t>2013; </a:t>
            </a:r>
            <a:r>
              <a:rPr lang="es-ES" altLang="es-VE" sz="1200" dirty="0"/>
              <a:t>34:1245-50</a:t>
            </a:r>
          </a:p>
        </p:txBody>
      </p:sp>
      <p:sp>
        <p:nvSpPr>
          <p:cNvPr id="200738" name="Line 34"/>
          <p:cNvSpPr>
            <a:spLocks noChangeShapeType="1"/>
          </p:cNvSpPr>
          <p:nvPr/>
        </p:nvSpPr>
        <p:spPr bwMode="auto">
          <a:xfrm>
            <a:off x="2627784" y="2781300"/>
            <a:ext cx="1296987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0739" name="Line 35"/>
          <p:cNvSpPr>
            <a:spLocks noChangeShapeType="1"/>
          </p:cNvSpPr>
          <p:nvPr/>
        </p:nvSpPr>
        <p:spPr bwMode="auto">
          <a:xfrm>
            <a:off x="2771775" y="4292600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0740" name="Line 36"/>
          <p:cNvSpPr>
            <a:spLocks noChangeShapeType="1"/>
          </p:cNvSpPr>
          <p:nvPr/>
        </p:nvSpPr>
        <p:spPr bwMode="auto">
          <a:xfrm>
            <a:off x="2771775" y="4941888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34" grpId="0" animBg="1"/>
      <p:bldP spid="200707" grpId="0"/>
      <p:bldP spid="200708" grpId="0" animBg="1"/>
      <p:bldP spid="200716" grpId="0"/>
      <p:bldP spid="200729" grpId="0"/>
      <p:bldP spid="200730" grpId="0" animBg="1"/>
      <p:bldP spid="200731" grpId="0" animBg="1"/>
      <p:bldP spid="200732" grpId="0"/>
      <p:bldP spid="200733" grpId="0" animBg="1"/>
      <p:bldP spid="200735" grpId="0"/>
      <p:bldP spid="200736" grpId="0" animBg="1"/>
      <p:bldP spid="200737" grpId="0"/>
      <p:bldP spid="200738" grpId="0" animBg="1"/>
      <p:bldP spid="200739" grpId="0" animBg="1"/>
      <p:bldP spid="20074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vejiga1 PH"/>
          <p:cNvPicPr>
            <a:picLocks noChangeAspect="1" noChangeArrowheads="1"/>
          </p:cNvPicPr>
          <p:nvPr/>
        </p:nvPicPr>
        <p:blipFill>
          <a:blip r:embed="rId2">
            <a:lum bright="-42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8" r="23470" b="5902"/>
          <a:stretch>
            <a:fillRect/>
          </a:stretch>
        </p:blipFill>
        <p:spPr bwMode="auto">
          <a:xfrm>
            <a:off x="3260328" y="201613"/>
            <a:ext cx="2232025" cy="6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071" name="Line 7"/>
          <p:cNvSpPr>
            <a:spLocks noChangeShapeType="1"/>
          </p:cNvSpPr>
          <p:nvPr/>
        </p:nvSpPr>
        <p:spPr bwMode="auto">
          <a:xfrm>
            <a:off x="3476228" y="3141663"/>
            <a:ext cx="86360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12" name="Line 10"/>
          <p:cNvSpPr>
            <a:spLocks noChangeShapeType="1"/>
          </p:cNvSpPr>
          <p:nvPr/>
        </p:nvSpPr>
        <p:spPr bwMode="auto">
          <a:xfrm flipH="1">
            <a:off x="4987528" y="5661025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13" name="Text Box 11"/>
          <p:cNvSpPr txBox="1">
            <a:spLocks noChangeArrowheads="1"/>
          </p:cNvSpPr>
          <p:nvPr/>
        </p:nvSpPr>
        <p:spPr bwMode="auto">
          <a:xfrm>
            <a:off x="5636816" y="5373688"/>
            <a:ext cx="1150937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VE" sz="1600" b="1"/>
              <a:t>Músculo detrusor</a:t>
            </a:r>
          </a:p>
        </p:txBody>
      </p:sp>
      <p:sp>
        <p:nvSpPr>
          <p:cNvPr id="216076" name="Line 12"/>
          <p:cNvSpPr>
            <a:spLocks noChangeShapeType="1"/>
          </p:cNvSpPr>
          <p:nvPr/>
        </p:nvSpPr>
        <p:spPr bwMode="auto">
          <a:xfrm flipH="1" flipV="1">
            <a:off x="4555728" y="6381750"/>
            <a:ext cx="288925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15" name="Line 13"/>
          <p:cNvSpPr>
            <a:spLocks noChangeShapeType="1"/>
          </p:cNvSpPr>
          <p:nvPr/>
        </p:nvSpPr>
        <p:spPr bwMode="auto">
          <a:xfrm>
            <a:off x="3692128" y="6165850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078" name="Text Box 14"/>
          <p:cNvSpPr txBox="1">
            <a:spLocks noChangeArrowheads="1"/>
          </p:cNvSpPr>
          <p:nvPr/>
        </p:nvSpPr>
        <p:spPr bwMode="auto">
          <a:xfrm>
            <a:off x="1315641" y="3860800"/>
            <a:ext cx="1871662" cy="523220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>
                <a:solidFill>
                  <a:srgbClr val="CC0000"/>
                </a:solidFill>
              </a:rPr>
              <a:t>Plexo Hipogástrico </a:t>
            </a:r>
          </a:p>
          <a:p>
            <a:pPr algn="l" eaLnBrk="1" hangingPunct="1"/>
            <a:r>
              <a:rPr lang="es-ES_tradnl" altLang="es-VE" b="1" dirty="0" err="1">
                <a:solidFill>
                  <a:srgbClr val="CC0000"/>
                </a:solidFill>
              </a:rPr>
              <a:t>Inf</a:t>
            </a:r>
            <a:r>
              <a:rPr lang="es-ES_tradnl" altLang="es-VE" b="1" dirty="0">
                <a:solidFill>
                  <a:srgbClr val="CC0000"/>
                </a:solidFill>
              </a:rPr>
              <a:t>. N. </a:t>
            </a:r>
            <a:r>
              <a:rPr lang="es-ES_tradnl" altLang="es-VE" b="1" dirty="0" err="1" smtClean="0">
                <a:solidFill>
                  <a:srgbClr val="CC0000"/>
                </a:solidFill>
              </a:rPr>
              <a:t>Posgl</a:t>
            </a:r>
            <a:r>
              <a:rPr lang="es-ES_tradnl" altLang="es-VE" b="1" dirty="0">
                <a:solidFill>
                  <a:srgbClr val="CC0000"/>
                </a:solidFill>
              </a:rPr>
              <a:t>.</a:t>
            </a:r>
          </a:p>
        </p:txBody>
      </p:sp>
      <p:sp>
        <p:nvSpPr>
          <p:cNvPr id="216079" name="Line 15"/>
          <p:cNvSpPr>
            <a:spLocks noChangeShapeType="1"/>
          </p:cNvSpPr>
          <p:nvPr/>
        </p:nvSpPr>
        <p:spPr bwMode="auto">
          <a:xfrm>
            <a:off x="2971403" y="4292600"/>
            <a:ext cx="1008063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080" name="Text Box 16"/>
          <p:cNvSpPr txBox="1">
            <a:spLocks noChangeArrowheads="1"/>
          </p:cNvSpPr>
          <p:nvPr/>
        </p:nvSpPr>
        <p:spPr bwMode="auto">
          <a:xfrm>
            <a:off x="1230293" y="4572000"/>
            <a:ext cx="1694695" cy="523220"/>
          </a:xfrm>
          <a:prstGeom prst="rect">
            <a:avLst/>
          </a:prstGeom>
          <a:solidFill>
            <a:srgbClr val="C1D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 dirty="0" smtClean="0">
                <a:solidFill>
                  <a:srgbClr val="0000CC"/>
                </a:solidFill>
              </a:rPr>
              <a:t>N. </a:t>
            </a:r>
            <a:r>
              <a:rPr lang="es-ES_tradnl" altLang="es-VE" b="1" dirty="0" err="1">
                <a:solidFill>
                  <a:srgbClr val="0000CC"/>
                </a:solidFill>
              </a:rPr>
              <a:t>esplácnicos</a:t>
            </a:r>
            <a:r>
              <a:rPr lang="es-ES_tradnl" altLang="es-VE" b="1" dirty="0">
                <a:solidFill>
                  <a:srgbClr val="0000CC"/>
                </a:solidFill>
              </a:rPr>
              <a:t> </a:t>
            </a:r>
          </a:p>
          <a:p>
            <a:pPr eaLnBrk="1" hangingPunct="1"/>
            <a:r>
              <a:rPr lang="es-ES_tradnl" altLang="es-VE" b="1" dirty="0">
                <a:solidFill>
                  <a:srgbClr val="0000CC"/>
                </a:solidFill>
              </a:rPr>
              <a:t>Pélvicos F. </a:t>
            </a:r>
            <a:r>
              <a:rPr lang="es-ES_tradnl" altLang="es-VE" b="1" dirty="0" err="1">
                <a:solidFill>
                  <a:srgbClr val="0000CC"/>
                </a:solidFill>
              </a:rPr>
              <a:t>pregl</a:t>
            </a:r>
            <a:r>
              <a:rPr lang="es-ES_tradnl" altLang="es-VE" b="1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216081" name="Line 17"/>
          <p:cNvSpPr>
            <a:spLocks noChangeShapeType="1"/>
          </p:cNvSpPr>
          <p:nvPr/>
        </p:nvSpPr>
        <p:spPr bwMode="auto">
          <a:xfrm flipV="1">
            <a:off x="2920603" y="4684939"/>
            <a:ext cx="679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082" name="Text Box 18"/>
          <p:cNvSpPr txBox="1">
            <a:spLocks noChangeArrowheads="1"/>
          </p:cNvSpPr>
          <p:nvPr/>
        </p:nvSpPr>
        <p:spPr bwMode="auto">
          <a:xfrm>
            <a:off x="1531541" y="5237163"/>
            <a:ext cx="12446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>
                <a:solidFill>
                  <a:schemeClr val="accent2"/>
                </a:solidFill>
              </a:rPr>
              <a:t>Ganglio pélvico</a:t>
            </a:r>
          </a:p>
        </p:txBody>
      </p:sp>
      <p:sp>
        <p:nvSpPr>
          <p:cNvPr id="216083" name="Line 19"/>
          <p:cNvSpPr>
            <a:spLocks noChangeShapeType="1"/>
          </p:cNvSpPr>
          <p:nvPr/>
        </p:nvSpPr>
        <p:spPr bwMode="auto">
          <a:xfrm flipV="1">
            <a:off x="2776141" y="5013325"/>
            <a:ext cx="557212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22" name="Rectangle 20"/>
          <p:cNvSpPr>
            <a:spLocks noChangeArrowheads="1"/>
          </p:cNvSpPr>
          <p:nvPr/>
        </p:nvSpPr>
        <p:spPr bwMode="auto">
          <a:xfrm>
            <a:off x="3115866" y="6308725"/>
            <a:ext cx="5762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68623" name="Rectangle 21"/>
          <p:cNvSpPr>
            <a:spLocks noChangeArrowheads="1"/>
          </p:cNvSpPr>
          <p:nvPr/>
        </p:nvSpPr>
        <p:spPr bwMode="auto">
          <a:xfrm>
            <a:off x="5251103" y="6381750"/>
            <a:ext cx="792163" cy="476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6086" name="Text Box 22"/>
          <p:cNvSpPr txBox="1">
            <a:spLocks noChangeArrowheads="1"/>
          </p:cNvSpPr>
          <p:nvPr/>
        </p:nvSpPr>
        <p:spPr bwMode="auto">
          <a:xfrm>
            <a:off x="4874816" y="6310313"/>
            <a:ext cx="1963737" cy="365125"/>
          </a:xfrm>
          <a:prstGeom prst="rect">
            <a:avLst/>
          </a:prstGeom>
          <a:solidFill>
            <a:srgbClr val="EED9F7"/>
          </a:solidFill>
          <a:ln w="28575">
            <a:solidFill>
              <a:srgbClr val="681D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600" b="1"/>
              <a:t>Esf. Uretral Ext.</a:t>
            </a:r>
          </a:p>
        </p:txBody>
      </p:sp>
      <p:sp>
        <p:nvSpPr>
          <p:cNvPr id="68625" name="Rectangle 23"/>
          <p:cNvSpPr>
            <a:spLocks noChangeArrowheads="1"/>
          </p:cNvSpPr>
          <p:nvPr/>
        </p:nvSpPr>
        <p:spPr bwMode="auto">
          <a:xfrm>
            <a:off x="4555728" y="3213100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68627" name="Rectangle 25"/>
          <p:cNvSpPr>
            <a:spLocks noChangeArrowheads="1"/>
          </p:cNvSpPr>
          <p:nvPr/>
        </p:nvSpPr>
        <p:spPr bwMode="auto">
          <a:xfrm>
            <a:off x="2971403" y="6021388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68628" name="Text Box 26"/>
          <p:cNvSpPr txBox="1">
            <a:spLocks noChangeArrowheads="1"/>
          </p:cNvSpPr>
          <p:nvPr/>
        </p:nvSpPr>
        <p:spPr bwMode="auto">
          <a:xfrm>
            <a:off x="1963341" y="6016625"/>
            <a:ext cx="1933575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600" b="1"/>
              <a:t>Esf. Uretral Int.</a:t>
            </a:r>
          </a:p>
        </p:txBody>
      </p:sp>
      <p:sp>
        <p:nvSpPr>
          <p:cNvPr id="68629" name="Rectangle 27"/>
          <p:cNvSpPr>
            <a:spLocks noChangeArrowheads="1"/>
          </p:cNvSpPr>
          <p:nvPr/>
        </p:nvSpPr>
        <p:spPr bwMode="auto">
          <a:xfrm>
            <a:off x="4844653" y="2060575"/>
            <a:ext cx="7921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6092" name="Text Box 28"/>
          <p:cNvSpPr txBox="1">
            <a:spLocks noChangeArrowheads="1"/>
          </p:cNvSpPr>
          <p:nvPr/>
        </p:nvSpPr>
        <p:spPr bwMode="auto">
          <a:xfrm>
            <a:off x="4916091" y="2205038"/>
            <a:ext cx="15033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9E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solidFill>
                  <a:srgbClr val="CC0000"/>
                </a:solidFill>
              </a:rPr>
              <a:t>G. Mesentérico</a:t>
            </a:r>
          </a:p>
          <a:p>
            <a:pPr eaLnBrk="1" hangingPunct="1"/>
            <a:r>
              <a:rPr lang="es-ES_tradnl" altLang="es-VE" b="1">
                <a:solidFill>
                  <a:srgbClr val="CC0000"/>
                </a:solidFill>
              </a:rPr>
              <a:t>Inf.</a:t>
            </a:r>
          </a:p>
        </p:txBody>
      </p:sp>
      <p:sp>
        <p:nvSpPr>
          <p:cNvPr id="216093" name="Text Box 29"/>
          <p:cNvSpPr txBox="1">
            <a:spLocks noChangeArrowheads="1"/>
          </p:cNvSpPr>
          <p:nvPr/>
        </p:nvSpPr>
        <p:spPr bwMode="auto">
          <a:xfrm>
            <a:off x="6419453" y="360206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6094" name="Text Box 30"/>
          <p:cNvSpPr txBox="1">
            <a:spLocks noChangeArrowheads="1"/>
          </p:cNvSpPr>
          <p:nvPr/>
        </p:nvSpPr>
        <p:spPr bwMode="auto">
          <a:xfrm>
            <a:off x="5685682" y="842370"/>
            <a:ext cx="2676135" cy="92333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Inervación </a:t>
            </a: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 y Somática 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ejiga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esfínteres</a:t>
            </a:r>
          </a:p>
        </p:txBody>
      </p:sp>
      <p:sp>
        <p:nvSpPr>
          <p:cNvPr id="216096" name="Freeform 32"/>
          <p:cNvSpPr>
            <a:spLocks/>
          </p:cNvSpPr>
          <p:nvPr/>
        </p:nvSpPr>
        <p:spPr bwMode="auto">
          <a:xfrm>
            <a:off x="3198416" y="765175"/>
            <a:ext cx="730250" cy="1368425"/>
          </a:xfrm>
          <a:custGeom>
            <a:avLst/>
            <a:gdLst>
              <a:gd name="T0" fmla="*/ 1159271875 w 460"/>
              <a:gd name="T1" fmla="*/ 0 h 862"/>
              <a:gd name="T2" fmla="*/ 17641888 w 460"/>
              <a:gd name="T3" fmla="*/ 1257558763 h 862"/>
              <a:gd name="T4" fmla="*/ 1045865638 w 460"/>
              <a:gd name="T5" fmla="*/ 2147483647 h 8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0" h="862">
                <a:moveTo>
                  <a:pt x="460" y="0"/>
                </a:moveTo>
                <a:cubicBezTo>
                  <a:pt x="237" y="177"/>
                  <a:pt x="14" y="355"/>
                  <a:pt x="7" y="499"/>
                </a:cubicBezTo>
                <a:cubicBezTo>
                  <a:pt x="0" y="643"/>
                  <a:pt x="207" y="752"/>
                  <a:pt x="415" y="862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098" name="Oval 34"/>
          <p:cNvSpPr>
            <a:spLocks noChangeArrowheads="1"/>
          </p:cNvSpPr>
          <p:nvPr/>
        </p:nvSpPr>
        <p:spPr bwMode="auto">
          <a:xfrm>
            <a:off x="4052491" y="2276475"/>
            <a:ext cx="576262" cy="576263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68636" name="Oval 39"/>
          <p:cNvSpPr>
            <a:spLocks noChangeArrowheads="1"/>
          </p:cNvSpPr>
          <p:nvPr/>
        </p:nvSpPr>
        <p:spPr bwMode="auto">
          <a:xfrm>
            <a:off x="5347891" y="40767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6073" name="Text Box 9"/>
          <p:cNvSpPr txBox="1">
            <a:spLocks noChangeArrowheads="1"/>
          </p:cNvSpPr>
          <p:nvPr/>
        </p:nvSpPr>
        <p:spPr bwMode="auto">
          <a:xfrm>
            <a:off x="5580112" y="4064000"/>
            <a:ext cx="1708150" cy="584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Nervio pudendo</a:t>
            </a:r>
          </a:p>
          <a:p>
            <a:pPr eaLnBrk="1" hangingPunct="1"/>
            <a:r>
              <a:rPr lang="es-ES_tradnl" altLang="es-VE" sz="16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S2-S4</a:t>
            </a:r>
          </a:p>
        </p:txBody>
      </p:sp>
      <p:sp>
        <p:nvSpPr>
          <p:cNvPr id="68638" name="Rectangle 40"/>
          <p:cNvSpPr>
            <a:spLocks noChangeArrowheads="1"/>
          </p:cNvSpPr>
          <p:nvPr/>
        </p:nvSpPr>
        <p:spPr bwMode="auto">
          <a:xfrm>
            <a:off x="3187303" y="260350"/>
            <a:ext cx="86518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6067" name="Line 3"/>
          <p:cNvSpPr>
            <a:spLocks noChangeShapeType="1"/>
          </p:cNvSpPr>
          <p:nvPr/>
        </p:nvSpPr>
        <p:spPr bwMode="auto">
          <a:xfrm flipV="1">
            <a:off x="3692128" y="404813"/>
            <a:ext cx="4683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2258708" y="260350"/>
            <a:ext cx="1425390" cy="553998"/>
          </a:xfrm>
          <a:prstGeom prst="rect">
            <a:avLst/>
          </a:prstGeom>
          <a:solidFill>
            <a:srgbClr val="F7C9D4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SIMPÁTICO</a:t>
            </a:r>
            <a:endParaRPr lang="es-ES_tradnl" altLang="es-VE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_tradnl" altLang="es-VE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T11-L2</a:t>
            </a:r>
          </a:p>
        </p:txBody>
      </p:sp>
      <p:sp>
        <p:nvSpPr>
          <p:cNvPr id="68641" name="Rectangle 41"/>
          <p:cNvSpPr>
            <a:spLocks noChangeArrowheads="1"/>
          </p:cNvSpPr>
          <p:nvPr/>
        </p:nvSpPr>
        <p:spPr bwMode="auto">
          <a:xfrm>
            <a:off x="4628753" y="2205038"/>
            <a:ext cx="2159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6097" name="Line 33"/>
          <p:cNvSpPr>
            <a:spLocks noChangeShapeType="1"/>
          </p:cNvSpPr>
          <p:nvPr/>
        </p:nvSpPr>
        <p:spPr bwMode="auto">
          <a:xfrm flipH="1">
            <a:off x="4700191" y="2492375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43" name="Rectangle 42"/>
          <p:cNvSpPr>
            <a:spLocks noChangeArrowheads="1"/>
          </p:cNvSpPr>
          <p:nvPr/>
        </p:nvSpPr>
        <p:spPr bwMode="auto">
          <a:xfrm>
            <a:off x="3187303" y="332105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6070" name="Text Box 6"/>
          <p:cNvSpPr txBox="1">
            <a:spLocks noChangeArrowheads="1"/>
          </p:cNvSpPr>
          <p:nvPr/>
        </p:nvSpPr>
        <p:spPr bwMode="auto">
          <a:xfrm>
            <a:off x="1536951" y="2851150"/>
            <a:ext cx="1967205" cy="553998"/>
          </a:xfrm>
          <a:prstGeom prst="rect">
            <a:avLst/>
          </a:prstGeom>
          <a:solidFill>
            <a:srgbClr val="C1DAFF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</a:t>
            </a:r>
          </a:p>
          <a:p>
            <a:pPr eaLnBrk="1" hangingPunct="1"/>
            <a:r>
              <a:rPr lang="es-ES_tradnl" altLang="es-VE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S2-S4 </a:t>
            </a:r>
          </a:p>
        </p:txBody>
      </p:sp>
      <p:sp>
        <p:nvSpPr>
          <p:cNvPr id="68645" name="Rectangle 43"/>
          <p:cNvSpPr>
            <a:spLocks noChangeArrowheads="1"/>
          </p:cNvSpPr>
          <p:nvPr/>
        </p:nvSpPr>
        <p:spPr bwMode="auto">
          <a:xfrm>
            <a:off x="5205016" y="4149725"/>
            <a:ext cx="2159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6072" name="Line 8"/>
          <p:cNvSpPr>
            <a:spLocks noChangeShapeType="1"/>
          </p:cNvSpPr>
          <p:nvPr/>
        </p:nvSpPr>
        <p:spPr bwMode="auto">
          <a:xfrm flipH="1">
            <a:off x="5205016" y="4292600"/>
            <a:ext cx="358775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0" name="Oval 34"/>
          <p:cNvSpPr>
            <a:spLocks noChangeArrowheads="1"/>
          </p:cNvSpPr>
          <p:nvPr/>
        </p:nvSpPr>
        <p:spPr bwMode="auto">
          <a:xfrm>
            <a:off x="3198416" y="4796953"/>
            <a:ext cx="421481" cy="396553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6964994" y="653573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2100146" y="5539988"/>
            <a:ext cx="1087157" cy="27699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 dirty="0" smtClean="0">
                <a:solidFill>
                  <a:schemeClr val="accent2"/>
                </a:solidFill>
              </a:rPr>
              <a:t>F. </a:t>
            </a:r>
            <a:r>
              <a:rPr lang="es-ES_tradnl" altLang="es-VE" sz="1200" b="1" dirty="0" err="1" smtClean="0">
                <a:solidFill>
                  <a:schemeClr val="accent2"/>
                </a:solidFill>
              </a:rPr>
              <a:t>Posgangl</a:t>
            </a:r>
            <a:r>
              <a:rPr lang="es-ES_tradnl" altLang="es-VE" sz="12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 flipV="1">
            <a:off x="3115866" y="5669291"/>
            <a:ext cx="471544" cy="919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1052276" y="1049277"/>
            <a:ext cx="200247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/>
              <a:t>Tracto urinario</a:t>
            </a: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502574" y="1049277"/>
            <a:ext cx="7000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71" grpId="0" animBg="1"/>
      <p:bldP spid="216078" grpId="0" animBg="1"/>
      <p:bldP spid="216079" grpId="0" animBg="1"/>
      <p:bldP spid="216080" grpId="0" animBg="1"/>
      <p:bldP spid="216081" grpId="0" animBg="1"/>
      <p:bldP spid="216082" grpId="0"/>
      <p:bldP spid="216083" grpId="0" animBg="1"/>
      <p:bldP spid="216092" grpId="0"/>
      <p:bldP spid="216096" grpId="0" animBg="1"/>
      <p:bldP spid="216098" grpId="0" animBg="1"/>
      <p:bldP spid="216073" grpId="0" animBg="1"/>
      <p:bldP spid="216067" grpId="0" animBg="1"/>
      <p:bldP spid="216068" grpId="0" animBg="1"/>
      <p:bldP spid="216097" grpId="0" animBg="1"/>
      <p:bldP spid="216070" grpId="0" animBg="1"/>
      <p:bldP spid="216072" grpId="0" animBg="1"/>
      <p:bldP spid="40" grpId="0" animBg="1"/>
      <p:bldP spid="41" grpId="0" animBg="1"/>
      <p:bldP spid="4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Text Box 3"/>
          <p:cNvSpPr txBox="1">
            <a:spLocks noChangeArrowheads="1"/>
          </p:cNvSpPr>
          <p:nvPr/>
        </p:nvSpPr>
        <p:spPr bwMode="auto">
          <a:xfrm>
            <a:off x="2758777" y="2564904"/>
            <a:ext cx="4981575" cy="29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006600"/>
              </a:buClr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Sensoriales simpáticos</a:t>
            </a:r>
          </a:p>
          <a:p>
            <a:pPr algn="l">
              <a:buClr>
                <a:srgbClr val="006600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de </a:t>
            </a:r>
            <a:r>
              <a:rPr lang="es-ES_tradnl" sz="2000" u="sng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dolor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médula espinal y a corteza</a:t>
            </a:r>
          </a:p>
          <a:p>
            <a:pPr algn="l">
              <a:buClr>
                <a:srgbClr val="006600"/>
              </a:buClr>
              <a:buFontTx/>
              <a:buChar char="•"/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6600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Sensoriales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parasimpáticos</a:t>
            </a:r>
          </a:p>
          <a:p>
            <a:pPr algn="l">
              <a:buClr>
                <a:srgbClr val="006600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de </a:t>
            </a:r>
            <a:r>
              <a:rPr lang="es-ES_tradnl" sz="1800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estiramiento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la pared vesical a </a:t>
            </a:r>
          </a:p>
          <a:p>
            <a:pPr algn="l">
              <a:buClr>
                <a:srgbClr val="006600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médula y tallo para Reflejo micción</a:t>
            </a:r>
          </a:p>
          <a:p>
            <a:pPr algn="l">
              <a:buClr>
                <a:srgbClr val="006600"/>
              </a:buClr>
              <a:buFontTx/>
              <a:buChar char="•"/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6600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 err="1">
                <a:solidFill>
                  <a:srgbClr val="310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sz="2000" b="1" dirty="0">
                <a:solidFill>
                  <a:srgbClr val="310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Sensoriales somáticos</a:t>
            </a:r>
          </a:p>
          <a:p>
            <a:pPr algn="l">
              <a:buClr>
                <a:srgbClr val="006600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 de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dolor, temperatura, paso orina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por </a:t>
            </a:r>
          </a:p>
          <a:p>
            <a:pPr algn="l">
              <a:buClr>
                <a:srgbClr val="006600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uretra y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uretral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ext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(n. pudendo)</a:t>
            </a:r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1881199" y="1612271"/>
            <a:ext cx="5381601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2800" dirty="0" smtClean="0"/>
              <a:t>Regulación de la función vesical</a:t>
            </a:r>
            <a:endParaRPr lang="es-ES" altLang="es-VE" sz="2800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092789" y="65246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903876" y="3521234"/>
            <a:ext cx="1519968" cy="523220"/>
          </a:xfrm>
          <a:prstGeom prst="rect">
            <a:avLst/>
          </a:prstGeom>
          <a:solidFill>
            <a:srgbClr val="99CCFF"/>
          </a:solidFill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s-VE" sz="2800" dirty="0" smtClean="0"/>
              <a:t>Entrada</a:t>
            </a:r>
            <a:endParaRPr lang="es-VE" sz="2800" dirty="0"/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2707445" y="2564904"/>
            <a:ext cx="0" cy="29591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52276" y="692696"/>
            <a:ext cx="200247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/>
              <a:t>Tracto urinario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02574" y="692696"/>
            <a:ext cx="7000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2989263" y="1989138"/>
            <a:ext cx="3165475" cy="850900"/>
          </a:xfrm>
          <a:prstGeom prst="rect">
            <a:avLst/>
          </a:prstGeom>
          <a:solidFill>
            <a:srgbClr val="E6F39B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Centros Integración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Control vesical</a:t>
            </a:r>
          </a:p>
        </p:txBody>
      </p:sp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2810941" y="3141662"/>
            <a:ext cx="3522118" cy="2277547"/>
          </a:xfrm>
          <a:prstGeom prst="rect">
            <a:avLst/>
          </a:prstGeom>
          <a:solidFill>
            <a:srgbClr val="C9E7A7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rgbClr val="006600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Corteza,  hipotálamo</a:t>
            </a:r>
          </a:p>
          <a:p>
            <a:pPr algn="l">
              <a:buClr>
                <a:srgbClr val="006600"/>
              </a:buClr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6600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Tallo Centros Micción </a:t>
            </a:r>
          </a:p>
          <a:p>
            <a:pPr algn="l">
              <a:buClr>
                <a:srgbClr val="006600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6600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C. Almacenamiento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 algn="l">
              <a:buClr>
                <a:srgbClr val="006600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Puente lateral</a:t>
            </a:r>
          </a:p>
          <a:p>
            <a:pPr algn="l">
              <a:buClr>
                <a:srgbClr val="006600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C. Vaciamiento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 algn="l">
              <a:buClr>
                <a:srgbClr val="006600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Puente medial</a:t>
            </a:r>
          </a:p>
        </p:txBody>
      </p:sp>
      <p:sp>
        <p:nvSpPr>
          <p:cNvPr id="71685" name="Text Box 23"/>
          <p:cNvSpPr txBox="1">
            <a:spLocks noChangeArrowheads="1"/>
          </p:cNvSpPr>
          <p:nvPr/>
        </p:nvSpPr>
        <p:spPr bwMode="auto">
          <a:xfrm>
            <a:off x="6156325" y="476250"/>
            <a:ext cx="2611438" cy="6461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8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8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52276" y="710179"/>
            <a:ext cx="200247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/>
              <a:t>Tracto urinario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02574" y="710179"/>
            <a:ext cx="7000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3099784" y="1383605"/>
            <a:ext cx="2882520" cy="83099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Control Voluntario </a:t>
            </a:r>
          </a:p>
          <a:p>
            <a:pPr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 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Micción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2211" name="Text Box 3"/>
          <p:cNvSpPr txBox="1">
            <a:spLocks noChangeArrowheads="1"/>
          </p:cNvSpPr>
          <p:nvPr/>
        </p:nvSpPr>
        <p:spPr bwMode="auto">
          <a:xfrm>
            <a:off x="3286125" y="2320007"/>
            <a:ext cx="2509838" cy="730250"/>
          </a:xfrm>
          <a:prstGeom prst="rect">
            <a:avLst/>
          </a:prstGeom>
          <a:solidFill>
            <a:srgbClr val="E0F7A7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Control 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Centros Superiores</a:t>
            </a:r>
          </a:p>
        </p:txBody>
      </p:sp>
      <p:sp>
        <p:nvSpPr>
          <p:cNvPr id="222212" name="Text Box 4"/>
          <p:cNvSpPr txBox="1">
            <a:spLocks noChangeArrowheads="1"/>
          </p:cNvSpPr>
          <p:nvPr/>
        </p:nvSpPr>
        <p:spPr bwMode="auto">
          <a:xfrm>
            <a:off x="1116013" y="4335933"/>
            <a:ext cx="5105400" cy="461963"/>
          </a:xfrm>
          <a:prstGeom prst="rect">
            <a:avLst/>
          </a:prstGeom>
          <a:solidFill>
            <a:srgbClr val="E0F7A7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285750" indent="-285750" algn="l">
              <a:buSzPct val="150000"/>
              <a:buFont typeface="Arial" pitchFamily="34" charset="0"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Hipotálamo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anterior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_tradnl" sz="24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centro vaciamiento</a:t>
            </a:r>
          </a:p>
        </p:txBody>
      </p:sp>
      <p:sp>
        <p:nvSpPr>
          <p:cNvPr id="222213" name="Text Box 5"/>
          <p:cNvSpPr txBox="1">
            <a:spLocks noChangeArrowheads="1"/>
          </p:cNvSpPr>
          <p:nvPr/>
        </p:nvSpPr>
        <p:spPr bwMode="auto">
          <a:xfrm>
            <a:off x="1116013" y="5631333"/>
            <a:ext cx="4691062" cy="461963"/>
          </a:xfrm>
          <a:prstGeom prst="rect">
            <a:avLst/>
          </a:prstGeom>
          <a:solidFill>
            <a:srgbClr val="E0F7A7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285750" indent="-285750" algn="l">
              <a:buSzPct val="150000"/>
              <a:buFont typeface="Arial" pitchFamily="34" charset="0"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Corteza frontal (</a:t>
            </a: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hipotálamo anterior</a:t>
            </a:r>
          </a:p>
        </p:txBody>
      </p:sp>
      <p:sp>
        <p:nvSpPr>
          <p:cNvPr id="222214" name="Text Box 6"/>
          <p:cNvSpPr txBox="1">
            <a:spLocks noChangeArrowheads="1"/>
          </p:cNvSpPr>
          <p:nvPr/>
        </p:nvSpPr>
        <p:spPr bwMode="auto">
          <a:xfrm>
            <a:off x="6191250" y="4335933"/>
            <a:ext cx="1260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Micción</a:t>
            </a:r>
          </a:p>
        </p:txBody>
      </p:sp>
      <p:sp>
        <p:nvSpPr>
          <p:cNvPr id="222215" name="Text Box 7"/>
          <p:cNvSpPr txBox="1">
            <a:spLocks noChangeArrowheads="1"/>
          </p:cNvSpPr>
          <p:nvPr/>
        </p:nvSpPr>
        <p:spPr bwMode="auto">
          <a:xfrm>
            <a:off x="6130925" y="4912196"/>
            <a:ext cx="182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Continencia</a:t>
            </a:r>
          </a:p>
        </p:txBody>
      </p:sp>
      <p:sp>
        <p:nvSpPr>
          <p:cNvPr id="222216" name="Text Box 8"/>
          <p:cNvSpPr txBox="1">
            <a:spLocks noChangeArrowheads="1"/>
          </p:cNvSpPr>
          <p:nvPr/>
        </p:nvSpPr>
        <p:spPr bwMode="auto">
          <a:xfrm>
            <a:off x="1116013" y="4937596"/>
            <a:ext cx="4719637" cy="460375"/>
          </a:xfrm>
          <a:prstGeom prst="rect">
            <a:avLst/>
          </a:prstGeom>
          <a:solidFill>
            <a:srgbClr val="E0F7A7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285750" indent="-285750" algn="l">
              <a:buSzPct val="150000"/>
              <a:buFont typeface="Arial" pitchFamily="34" charset="0"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Hipotálamo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posterior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_tradnl" sz="24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centro llenado</a:t>
            </a:r>
          </a:p>
        </p:txBody>
      </p:sp>
      <p:sp>
        <p:nvSpPr>
          <p:cNvPr id="222217" name="Text Box 9"/>
          <p:cNvSpPr txBox="1">
            <a:spLocks noChangeArrowheads="1"/>
          </p:cNvSpPr>
          <p:nvPr/>
        </p:nvSpPr>
        <p:spPr bwMode="auto">
          <a:xfrm>
            <a:off x="6130925" y="5559896"/>
            <a:ext cx="182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Continencia</a:t>
            </a:r>
          </a:p>
        </p:txBody>
      </p:sp>
      <p:sp>
        <p:nvSpPr>
          <p:cNvPr id="222218" name="Rectangle 10"/>
          <p:cNvSpPr>
            <a:spLocks noChangeArrowheads="1"/>
          </p:cNvSpPr>
          <p:nvPr/>
        </p:nvSpPr>
        <p:spPr bwMode="auto">
          <a:xfrm>
            <a:off x="2771775" y="3424907"/>
            <a:ext cx="3455988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>
                <a:solidFill>
                  <a:srgbClr val="5500F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Esfínter Uretral Externo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Mayores de 2 años</a:t>
            </a:r>
          </a:p>
        </p:txBody>
      </p:sp>
      <p:sp>
        <p:nvSpPr>
          <p:cNvPr id="222219" name="Line 11"/>
          <p:cNvSpPr>
            <a:spLocks noChangeShapeType="1"/>
          </p:cNvSpPr>
          <p:nvPr/>
        </p:nvSpPr>
        <p:spPr bwMode="auto">
          <a:xfrm>
            <a:off x="4572000" y="3062957"/>
            <a:ext cx="0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873230" y="404664"/>
            <a:ext cx="200247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/>
              <a:t>Tracto urinario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23528" y="404664"/>
            <a:ext cx="7000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0" grpId="0" animBg="1"/>
      <p:bldP spid="222211" grpId="0" animBg="1"/>
      <p:bldP spid="222212" grpId="0" animBg="1"/>
      <p:bldP spid="222213" grpId="0" animBg="1"/>
      <p:bldP spid="222214" grpId="0"/>
      <p:bldP spid="222215" grpId="0"/>
      <p:bldP spid="222216" grpId="0" animBg="1"/>
      <p:bldP spid="222217" grpId="0"/>
      <p:bldP spid="222218" grpId="0"/>
      <p:bldP spid="222219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vejiga2 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0"/>
            <a:ext cx="3278188" cy="666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1619250" y="981075"/>
            <a:ext cx="1727200" cy="850900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Llenado Vesical</a:t>
            </a:r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5919788" y="1198563"/>
            <a:ext cx="19704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 smtClean="0"/>
              <a:t>Hipotálamo Post. (</a:t>
            </a:r>
            <a:r>
              <a:rPr lang="es-ES_tradnl" altLang="es-VE" b="1" dirty="0" smtClean="0">
                <a:solidFill>
                  <a:srgbClr val="FF0000"/>
                </a:solidFill>
              </a:rPr>
              <a:t>+</a:t>
            </a:r>
            <a:r>
              <a:rPr lang="es-ES_tradnl" altLang="es-VE" b="1" dirty="0" smtClean="0"/>
              <a:t>)</a:t>
            </a:r>
            <a:endParaRPr lang="es-ES_tradnl" altLang="es-VE" b="1" dirty="0"/>
          </a:p>
        </p:txBody>
      </p:sp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6486514" y="1652588"/>
            <a:ext cx="1674812" cy="609600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Centro Llenado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Puente lateral</a:t>
            </a:r>
          </a:p>
        </p:txBody>
      </p:sp>
      <p:sp>
        <p:nvSpPr>
          <p:cNvPr id="217094" name="Line 6"/>
          <p:cNvSpPr>
            <a:spLocks noChangeShapeType="1"/>
          </p:cNvSpPr>
          <p:nvPr/>
        </p:nvSpPr>
        <p:spPr bwMode="auto">
          <a:xfrm flipH="1">
            <a:off x="4787900" y="1341438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3735" name="Line 7"/>
          <p:cNvSpPr>
            <a:spLocks noChangeShapeType="1"/>
          </p:cNvSpPr>
          <p:nvPr/>
        </p:nvSpPr>
        <p:spPr bwMode="auto">
          <a:xfrm flipH="1" flipV="1">
            <a:off x="4859337" y="1773237"/>
            <a:ext cx="1627176" cy="1800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3736" name="Line 8"/>
          <p:cNvSpPr>
            <a:spLocks noChangeShapeType="1"/>
          </p:cNvSpPr>
          <p:nvPr/>
        </p:nvSpPr>
        <p:spPr bwMode="auto">
          <a:xfrm flipH="1">
            <a:off x="5292725" y="602138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3737" name="Line 9"/>
          <p:cNvSpPr>
            <a:spLocks noChangeShapeType="1"/>
          </p:cNvSpPr>
          <p:nvPr/>
        </p:nvSpPr>
        <p:spPr bwMode="auto">
          <a:xfrm>
            <a:off x="3132138" y="4581525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3738" name="Line 10"/>
          <p:cNvSpPr>
            <a:spLocks noChangeShapeType="1"/>
          </p:cNvSpPr>
          <p:nvPr/>
        </p:nvSpPr>
        <p:spPr bwMode="auto">
          <a:xfrm>
            <a:off x="3563938" y="4005263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7099" name="Text Box 11"/>
          <p:cNvSpPr txBox="1">
            <a:spLocks noChangeArrowheads="1"/>
          </p:cNvSpPr>
          <p:nvPr/>
        </p:nvSpPr>
        <p:spPr bwMode="auto">
          <a:xfrm>
            <a:off x="1416050" y="5516563"/>
            <a:ext cx="1284288" cy="609600"/>
          </a:xfrm>
          <a:prstGeom prst="rect">
            <a:avLst/>
          </a:prstGeom>
          <a:solidFill>
            <a:srgbClr val="FFC9E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Relajación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detrusor</a:t>
            </a:r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>
            <a:off x="2700338" y="6021388"/>
            <a:ext cx="9350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3741" name="Rectangle 13"/>
          <p:cNvSpPr>
            <a:spLocks noChangeArrowheads="1"/>
          </p:cNvSpPr>
          <p:nvPr/>
        </p:nvSpPr>
        <p:spPr bwMode="auto">
          <a:xfrm>
            <a:off x="2700338" y="3716338"/>
            <a:ext cx="6477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7102" name="Text Box 14"/>
          <p:cNvSpPr txBox="1">
            <a:spLocks noChangeArrowheads="1"/>
          </p:cNvSpPr>
          <p:nvPr/>
        </p:nvSpPr>
        <p:spPr bwMode="auto">
          <a:xfrm>
            <a:off x="2339975" y="3573463"/>
            <a:ext cx="1484313" cy="517525"/>
          </a:xfrm>
          <a:prstGeom prst="rect">
            <a:avLst/>
          </a:prstGeom>
          <a:solidFill>
            <a:srgbClr val="FFC9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solidFill>
                  <a:srgbClr val="CC0000"/>
                </a:solidFill>
              </a:rPr>
              <a:t>G. mesentérico</a:t>
            </a:r>
          </a:p>
          <a:p>
            <a:pPr eaLnBrk="1" hangingPunct="1"/>
            <a:r>
              <a:rPr lang="es-ES_tradnl" altLang="es-VE" b="1">
                <a:solidFill>
                  <a:srgbClr val="CC0000"/>
                </a:solidFill>
              </a:rPr>
              <a:t>Inf.</a:t>
            </a:r>
          </a:p>
        </p:txBody>
      </p:sp>
      <p:sp>
        <p:nvSpPr>
          <p:cNvPr id="73743" name="Rectangle 15"/>
          <p:cNvSpPr>
            <a:spLocks noChangeArrowheads="1"/>
          </p:cNvSpPr>
          <p:nvPr/>
        </p:nvSpPr>
        <p:spPr bwMode="auto">
          <a:xfrm>
            <a:off x="2555875" y="4941888"/>
            <a:ext cx="50323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7104" name="Text Box 16"/>
          <p:cNvSpPr txBox="1">
            <a:spLocks noChangeArrowheads="1"/>
          </p:cNvSpPr>
          <p:nvPr/>
        </p:nvSpPr>
        <p:spPr bwMode="auto">
          <a:xfrm>
            <a:off x="1763713" y="4868863"/>
            <a:ext cx="1368425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esplácnico</a:t>
            </a:r>
          </a:p>
          <a:p>
            <a:pPr algn="l">
              <a:defRPr/>
            </a:pPr>
            <a:r>
              <a:rPr lang="es-ES_tradnl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pélvico pregl.</a:t>
            </a:r>
          </a:p>
        </p:txBody>
      </p:sp>
      <p:sp>
        <p:nvSpPr>
          <p:cNvPr id="73745" name="Rectangle 17"/>
          <p:cNvSpPr>
            <a:spLocks noChangeArrowheads="1"/>
          </p:cNvSpPr>
          <p:nvPr/>
        </p:nvSpPr>
        <p:spPr bwMode="auto">
          <a:xfrm>
            <a:off x="2771775" y="638175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3746" name="Rectangle 18"/>
          <p:cNvSpPr>
            <a:spLocks noChangeArrowheads="1"/>
          </p:cNvSpPr>
          <p:nvPr/>
        </p:nvSpPr>
        <p:spPr bwMode="auto">
          <a:xfrm>
            <a:off x="4427538" y="6453188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7107" name="Text Box 19"/>
          <p:cNvSpPr txBox="1">
            <a:spLocks noChangeArrowheads="1"/>
          </p:cNvSpPr>
          <p:nvPr/>
        </p:nvSpPr>
        <p:spPr bwMode="auto">
          <a:xfrm>
            <a:off x="1665288" y="6381750"/>
            <a:ext cx="2185987" cy="365125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600" b="1"/>
              <a:t>Esf. U. Int.contrae</a:t>
            </a:r>
          </a:p>
        </p:txBody>
      </p:sp>
      <p:sp>
        <p:nvSpPr>
          <p:cNvPr id="217108" name="Text Box 20"/>
          <p:cNvSpPr txBox="1">
            <a:spLocks noChangeArrowheads="1"/>
          </p:cNvSpPr>
          <p:nvPr/>
        </p:nvSpPr>
        <p:spPr bwMode="auto">
          <a:xfrm>
            <a:off x="4356100" y="6305550"/>
            <a:ext cx="2376488" cy="365125"/>
          </a:xfrm>
          <a:prstGeom prst="rect">
            <a:avLst/>
          </a:prstGeom>
          <a:solidFill>
            <a:srgbClr val="DECDFF"/>
          </a:solidFill>
          <a:ln w="28575">
            <a:solidFill>
              <a:srgbClr val="681D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600" b="1"/>
              <a:t>Esf. U. Ext. contrae</a:t>
            </a:r>
          </a:p>
        </p:txBody>
      </p:sp>
      <p:sp>
        <p:nvSpPr>
          <p:cNvPr id="217109" name="Text Box 21"/>
          <p:cNvSpPr txBox="1">
            <a:spLocks noChangeArrowheads="1"/>
          </p:cNvSpPr>
          <p:nvPr/>
        </p:nvSpPr>
        <p:spPr bwMode="auto">
          <a:xfrm>
            <a:off x="540108" y="102180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3750" name="Oval 22"/>
          <p:cNvSpPr>
            <a:spLocks noChangeArrowheads="1"/>
          </p:cNvSpPr>
          <p:nvPr/>
        </p:nvSpPr>
        <p:spPr bwMode="auto">
          <a:xfrm>
            <a:off x="3851275" y="2420938"/>
            <a:ext cx="2889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3751" name="Oval 23"/>
          <p:cNvSpPr>
            <a:spLocks noChangeArrowheads="1"/>
          </p:cNvSpPr>
          <p:nvPr/>
        </p:nvSpPr>
        <p:spPr bwMode="auto">
          <a:xfrm>
            <a:off x="5003800" y="2420938"/>
            <a:ext cx="2889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3752" name="Rectangle 24"/>
          <p:cNvSpPr>
            <a:spLocks noChangeArrowheads="1"/>
          </p:cNvSpPr>
          <p:nvPr/>
        </p:nvSpPr>
        <p:spPr bwMode="auto">
          <a:xfrm>
            <a:off x="5076825" y="2924175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7113" name="Rectangle 25"/>
          <p:cNvSpPr>
            <a:spLocks noChangeArrowheads="1"/>
          </p:cNvSpPr>
          <p:nvPr/>
        </p:nvSpPr>
        <p:spPr bwMode="auto">
          <a:xfrm>
            <a:off x="5508625" y="4652963"/>
            <a:ext cx="2873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3754" name="Rectangle 26"/>
          <p:cNvSpPr>
            <a:spLocks noChangeArrowheads="1"/>
          </p:cNvSpPr>
          <p:nvPr/>
        </p:nvSpPr>
        <p:spPr bwMode="auto">
          <a:xfrm>
            <a:off x="5580063" y="5084763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7115" name="Text Box 27"/>
          <p:cNvSpPr txBox="1">
            <a:spLocks noChangeArrowheads="1"/>
          </p:cNvSpPr>
          <p:nvPr/>
        </p:nvSpPr>
        <p:spPr bwMode="auto">
          <a:xfrm>
            <a:off x="5148263" y="2636838"/>
            <a:ext cx="1109662" cy="546100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>
                <a:solidFill>
                  <a:srgbClr val="CC0000"/>
                </a:solidFill>
              </a:rPr>
              <a:t>M. Espinal</a:t>
            </a:r>
          </a:p>
          <a:p>
            <a:pPr algn="l" eaLnBrk="1" hangingPunct="1"/>
            <a:r>
              <a:rPr lang="es-ES_tradnl" altLang="es-VE" b="1">
                <a:solidFill>
                  <a:srgbClr val="CC0000"/>
                </a:solidFill>
              </a:rPr>
              <a:t>T11-L2</a:t>
            </a:r>
          </a:p>
        </p:txBody>
      </p:sp>
      <p:sp>
        <p:nvSpPr>
          <p:cNvPr id="73756" name="Rectangle 28"/>
          <p:cNvSpPr>
            <a:spLocks noChangeArrowheads="1"/>
          </p:cNvSpPr>
          <p:nvPr/>
        </p:nvSpPr>
        <p:spPr bwMode="auto">
          <a:xfrm>
            <a:off x="5508625" y="3716338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7117" name="Line 29"/>
          <p:cNvSpPr>
            <a:spLocks noChangeShapeType="1"/>
          </p:cNvSpPr>
          <p:nvPr/>
        </p:nvSpPr>
        <p:spPr bwMode="auto">
          <a:xfrm>
            <a:off x="3132138" y="5157788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7118" name="Text Box 30"/>
          <p:cNvSpPr txBox="1">
            <a:spLocks noChangeArrowheads="1"/>
          </p:cNvSpPr>
          <p:nvPr/>
        </p:nvSpPr>
        <p:spPr bwMode="auto">
          <a:xfrm>
            <a:off x="5076825" y="44450"/>
            <a:ext cx="1025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Corteza</a:t>
            </a:r>
          </a:p>
        </p:txBody>
      </p:sp>
      <p:sp>
        <p:nvSpPr>
          <p:cNvPr id="217119" name="Rectangle 31"/>
          <p:cNvSpPr>
            <a:spLocks noChangeArrowheads="1"/>
          </p:cNvSpPr>
          <p:nvPr/>
        </p:nvSpPr>
        <p:spPr bwMode="auto">
          <a:xfrm>
            <a:off x="5580063" y="4365625"/>
            <a:ext cx="989012" cy="577850"/>
          </a:xfrm>
          <a:prstGeom prst="rect">
            <a:avLst/>
          </a:prstGeom>
          <a:solidFill>
            <a:srgbClr val="DECDFF"/>
          </a:solidFill>
          <a:ln w="28575">
            <a:solidFill>
              <a:srgbClr val="681D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600" b="1"/>
              <a:t>Médula </a:t>
            </a:r>
          </a:p>
          <a:p>
            <a:pPr algn="l" eaLnBrk="1" hangingPunct="1"/>
            <a:r>
              <a:rPr lang="es-ES_tradnl" altLang="es-VE" b="1"/>
              <a:t>S2-S4</a:t>
            </a:r>
          </a:p>
        </p:txBody>
      </p:sp>
      <p:sp>
        <p:nvSpPr>
          <p:cNvPr id="217120" name="Text Box 32"/>
          <p:cNvSpPr txBox="1">
            <a:spLocks noChangeArrowheads="1"/>
          </p:cNvSpPr>
          <p:nvPr/>
        </p:nvSpPr>
        <p:spPr bwMode="auto">
          <a:xfrm>
            <a:off x="2163973" y="4274205"/>
            <a:ext cx="1072730" cy="523220"/>
          </a:xfrm>
          <a:prstGeom prst="rect">
            <a:avLst/>
          </a:prstGeom>
          <a:solidFill>
            <a:srgbClr val="FFC9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>
                <a:solidFill>
                  <a:srgbClr val="CC0000"/>
                </a:solidFill>
              </a:rPr>
              <a:t>F. </a:t>
            </a:r>
            <a:r>
              <a:rPr lang="es-ES_tradnl" altLang="es-VE" b="1" dirty="0" err="1" smtClean="0">
                <a:solidFill>
                  <a:srgbClr val="CC0000"/>
                </a:solidFill>
              </a:rPr>
              <a:t>Posgl</a:t>
            </a:r>
            <a:r>
              <a:rPr lang="es-ES_tradnl" altLang="es-VE" b="1" dirty="0" smtClean="0">
                <a:solidFill>
                  <a:srgbClr val="CC0000"/>
                </a:solidFill>
              </a:rPr>
              <a:t>.</a:t>
            </a:r>
            <a:endParaRPr lang="es-ES_tradnl" altLang="es-VE" b="1" dirty="0">
              <a:solidFill>
                <a:srgbClr val="CC0000"/>
              </a:solidFill>
            </a:endParaRPr>
          </a:p>
          <a:p>
            <a:pPr algn="l" eaLnBrk="1" hangingPunct="1"/>
            <a:r>
              <a:rPr lang="es-ES_tradnl" altLang="es-VE" b="1" dirty="0">
                <a:solidFill>
                  <a:srgbClr val="CC0000"/>
                </a:solidFill>
              </a:rPr>
              <a:t>simpáticas</a:t>
            </a:r>
          </a:p>
        </p:txBody>
      </p:sp>
      <p:sp>
        <p:nvSpPr>
          <p:cNvPr id="73761" name="Rectangle 33"/>
          <p:cNvSpPr>
            <a:spLocks noChangeArrowheads="1"/>
          </p:cNvSpPr>
          <p:nvPr/>
        </p:nvSpPr>
        <p:spPr bwMode="auto">
          <a:xfrm>
            <a:off x="5795963" y="5805488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7122" name="Text Box 34"/>
          <p:cNvSpPr txBox="1">
            <a:spLocks noChangeArrowheads="1"/>
          </p:cNvSpPr>
          <p:nvPr/>
        </p:nvSpPr>
        <p:spPr bwMode="auto">
          <a:xfrm>
            <a:off x="5738813" y="5589588"/>
            <a:ext cx="946150" cy="517525"/>
          </a:xfrm>
          <a:prstGeom prst="rect">
            <a:avLst/>
          </a:prstGeom>
          <a:solidFill>
            <a:srgbClr val="DECD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/>
              <a:t>Nervio </a:t>
            </a:r>
          </a:p>
          <a:p>
            <a:pPr eaLnBrk="1" hangingPunct="1"/>
            <a:r>
              <a:rPr lang="es-ES_tradnl" altLang="es-VE" b="1"/>
              <a:t>pudendo </a:t>
            </a:r>
          </a:p>
        </p:txBody>
      </p:sp>
      <p:sp>
        <p:nvSpPr>
          <p:cNvPr id="217123" name="Text Box 35"/>
          <p:cNvSpPr txBox="1">
            <a:spLocks noChangeArrowheads="1"/>
          </p:cNvSpPr>
          <p:nvPr/>
        </p:nvSpPr>
        <p:spPr bwMode="auto">
          <a:xfrm>
            <a:off x="1763713" y="1938338"/>
            <a:ext cx="14192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Predominio </a:t>
            </a:r>
          </a:p>
          <a:p>
            <a:pPr>
              <a:defRPr/>
            </a:pPr>
            <a:r>
              <a:rPr lang="es-ES_tradnl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73764" name="Oval 36"/>
          <p:cNvSpPr>
            <a:spLocks noChangeArrowheads="1"/>
          </p:cNvSpPr>
          <p:nvPr/>
        </p:nvSpPr>
        <p:spPr bwMode="auto">
          <a:xfrm>
            <a:off x="3995738" y="43656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3765" name="Oval 37"/>
          <p:cNvSpPr>
            <a:spLocks noChangeArrowheads="1"/>
          </p:cNvSpPr>
          <p:nvPr/>
        </p:nvSpPr>
        <p:spPr bwMode="auto">
          <a:xfrm>
            <a:off x="3851275" y="5157788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3766" name="Oval 38"/>
          <p:cNvSpPr>
            <a:spLocks noChangeArrowheads="1"/>
          </p:cNvSpPr>
          <p:nvPr/>
        </p:nvSpPr>
        <p:spPr bwMode="auto">
          <a:xfrm>
            <a:off x="3419475" y="5589588"/>
            <a:ext cx="288925" cy="288925"/>
          </a:xfrm>
          <a:prstGeom prst="ellipse">
            <a:avLst/>
          </a:prstGeom>
          <a:solidFill>
            <a:srgbClr val="A9A9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7127" name="Oval 39"/>
          <p:cNvSpPr>
            <a:spLocks noChangeArrowheads="1"/>
          </p:cNvSpPr>
          <p:nvPr/>
        </p:nvSpPr>
        <p:spPr bwMode="auto">
          <a:xfrm>
            <a:off x="3203575" y="5373688"/>
            <a:ext cx="431800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3768" name="Oval 40"/>
          <p:cNvSpPr>
            <a:spLocks noChangeArrowheads="1"/>
          </p:cNvSpPr>
          <p:nvPr/>
        </p:nvSpPr>
        <p:spPr bwMode="auto">
          <a:xfrm>
            <a:off x="2916238" y="5445125"/>
            <a:ext cx="2873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7130" name="Line 42"/>
          <p:cNvSpPr>
            <a:spLocks noChangeShapeType="1"/>
          </p:cNvSpPr>
          <p:nvPr/>
        </p:nvSpPr>
        <p:spPr bwMode="auto">
          <a:xfrm>
            <a:off x="5003800" y="1916113"/>
            <a:ext cx="0" cy="7191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7131" name="Freeform 43"/>
          <p:cNvSpPr>
            <a:spLocks/>
          </p:cNvSpPr>
          <p:nvPr/>
        </p:nvSpPr>
        <p:spPr bwMode="auto">
          <a:xfrm>
            <a:off x="5580063" y="2889250"/>
            <a:ext cx="1128712" cy="1079500"/>
          </a:xfrm>
          <a:custGeom>
            <a:avLst/>
            <a:gdLst>
              <a:gd name="T0" fmla="*/ 1144150431 w 711"/>
              <a:gd name="T1" fmla="*/ 0 h 680"/>
              <a:gd name="T2" fmla="*/ 1600297716 w 711"/>
              <a:gd name="T3" fmla="*/ 685482500 h 680"/>
              <a:gd name="T4" fmla="*/ 0 w 711"/>
              <a:gd name="T5" fmla="*/ 1713706250 h 6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11" h="680">
                <a:moveTo>
                  <a:pt x="454" y="0"/>
                </a:moveTo>
                <a:cubicBezTo>
                  <a:pt x="582" y="79"/>
                  <a:pt x="711" y="159"/>
                  <a:pt x="635" y="272"/>
                </a:cubicBezTo>
                <a:cubicBezTo>
                  <a:pt x="559" y="385"/>
                  <a:pt x="106" y="612"/>
                  <a:pt x="0" y="680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7132" name="Oval 44"/>
          <p:cNvSpPr>
            <a:spLocks noChangeArrowheads="1"/>
          </p:cNvSpPr>
          <p:nvPr/>
        </p:nvSpPr>
        <p:spPr bwMode="auto">
          <a:xfrm>
            <a:off x="3924300" y="3789363"/>
            <a:ext cx="647700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6" name="Text Box 35"/>
          <p:cNvSpPr txBox="1">
            <a:spLocks noChangeArrowheads="1"/>
          </p:cNvSpPr>
          <p:nvPr/>
        </p:nvSpPr>
        <p:spPr bwMode="auto">
          <a:xfrm>
            <a:off x="5164932" y="2192338"/>
            <a:ext cx="53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47" name="Text Box 38"/>
          <p:cNvSpPr txBox="1">
            <a:spLocks noChangeArrowheads="1"/>
          </p:cNvSpPr>
          <p:nvPr/>
        </p:nvSpPr>
        <p:spPr bwMode="auto">
          <a:xfrm>
            <a:off x="5004048" y="1844824"/>
            <a:ext cx="10214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 err="1" smtClean="0"/>
              <a:t>Est</a:t>
            </a:r>
            <a:r>
              <a:rPr lang="es-ES_tradnl" altLang="es-VE" b="1" dirty="0" smtClean="0"/>
              <a:t>. </a:t>
            </a:r>
            <a:endParaRPr lang="es-ES_tradnl" altLang="es-VE" b="1" dirty="0"/>
          </a:p>
          <a:p>
            <a:pPr algn="l" eaLnBrk="1" hangingPunct="1"/>
            <a:r>
              <a:rPr lang="es-ES_tradnl" altLang="es-VE" b="1" dirty="0"/>
              <a:t>S</a:t>
            </a:r>
            <a:r>
              <a:rPr lang="es-ES_tradnl" altLang="es-VE" b="1" dirty="0" smtClean="0"/>
              <a:t>impática</a:t>
            </a:r>
            <a:endParaRPr lang="es-ES_tradnl" altLang="es-VE" b="1" dirty="0"/>
          </a:p>
        </p:txBody>
      </p:sp>
      <p:sp>
        <p:nvSpPr>
          <p:cNvPr id="49" name="Text Box 36"/>
          <p:cNvSpPr txBox="1">
            <a:spLocks noChangeArrowheads="1"/>
          </p:cNvSpPr>
          <p:nvPr/>
        </p:nvSpPr>
        <p:spPr bwMode="auto">
          <a:xfrm>
            <a:off x="3498396" y="2429329"/>
            <a:ext cx="53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50" name="Text Box 38"/>
          <p:cNvSpPr txBox="1">
            <a:spLocks noChangeArrowheads="1"/>
          </p:cNvSpPr>
          <p:nvPr/>
        </p:nvSpPr>
        <p:spPr bwMode="auto">
          <a:xfrm>
            <a:off x="3355975" y="2062818"/>
            <a:ext cx="101822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 err="1" smtClean="0"/>
              <a:t>Inhib</a:t>
            </a:r>
            <a:r>
              <a:rPr lang="es-ES_tradnl" altLang="es-VE" b="1" dirty="0" smtClean="0"/>
              <a:t>. </a:t>
            </a:r>
            <a:endParaRPr lang="es-ES_tradnl" altLang="es-VE" b="1" dirty="0"/>
          </a:p>
          <a:p>
            <a:pPr algn="l" eaLnBrk="1" hangingPunct="1"/>
            <a:r>
              <a:rPr lang="es-ES_tradnl" altLang="es-VE" b="1" dirty="0" err="1" smtClean="0"/>
              <a:t>Parasimp</a:t>
            </a:r>
            <a:r>
              <a:rPr lang="es-ES_tradnl" altLang="es-VE" b="1" dirty="0" smtClean="0"/>
              <a:t>.</a:t>
            </a:r>
            <a:endParaRPr lang="es-ES_tradnl" altLang="es-VE" b="1" dirty="0"/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6964994" y="653573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" name="Text Box 38"/>
          <p:cNvSpPr txBox="1">
            <a:spLocks noChangeArrowheads="1"/>
          </p:cNvSpPr>
          <p:nvPr/>
        </p:nvSpPr>
        <p:spPr bwMode="auto">
          <a:xfrm>
            <a:off x="6684963" y="4365625"/>
            <a:ext cx="12779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 err="1" smtClean="0"/>
              <a:t>Est</a:t>
            </a:r>
            <a:r>
              <a:rPr lang="es-ES_tradnl" altLang="es-VE" b="1" dirty="0" smtClean="0"/>
              <a:t>.</a:t>
            </a:r>
            <a:endParaRPr lang="es-ES_tradnl" altLang="es-VE" b="1" dirty="0"/>
          </a:p>
          <a:p>
            <a:pPr algn="l" eaLnBrk="1" hangingPunct="1"/>
            <a:r>
              <a:rPr lang="es-ES_tradnl" altLang="es-VE" b="1" dirty="0" smtClean="0"/>
              <a:t>SN somático</a:t>
            </a:r>
            <a:endParaRPr lang="es-ES_tradnl" altLang="es-VE" b="1" dirty="0"/>
          </a:p>
        </p:txBody>
      </p:sp>
      <p:sp>
        <p:nvSpPr>
          <p:cNvPr id="53" name="Text Box 35"/>
          <p:cNvSpPr txBox="1">
            <a:spLocks noChangeArrowheads="1"/>
          </p:cNvSpPr>
          <p:nvPr/>
        </p:nvSpPr>
        <p:spPr bwMode="auto">
          <a:xfrm>
            <a:off x="6914158" y="4653136"/>
            <a:ext cx="53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853848" y="404664"/>
            <a:ext cx="181972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/>
              <a:t>Tracto urinario</a:t>
            </a:r>
          </a:p>
        </p:txBody>
      </p:sp>
      <p:sp>
        <p:nvSpPr>
          <p:cNvPr id="55" name="Text Box 8"/>
          <p:cNvSpPr txBox="1">
            <a:spLocks noChangeArrowheads="1"/>
          </p:cNvSpPr>
          <p:nvPr/>
        </p:nvSpPr>
        <p:spPr bwMode="auto">
          <a:xfrm>
            <a:off x="323528" y="404664"/>
            <a:ext cx="7000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7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7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217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217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2" grpId="0"/>
      <p:bldP spid="217093" grpId="0" animBg="1"/>
      <p:bldP spid="217094" grpId="0" animBg="1"/>
      <p:bldP spid="217099" grpId="0" animBg="1"/>
      <p:bldP spid="217102" grpId="0" animBg="1"/>
      <p:bldP spid="217104" grpId="0" animBg="1"/>
      <p:bldP spid="217107" grpId="0" animBg="1"/>
      <p:bldP spid="217108" grpId="0" animBg="1"/>
      <p:bldP spid="217115" grpId="0" animBg="1"/>
      <p:bldP spid="217117" grpId="0" animBg="1"/>
      <p:bldP spid="217118" grpId="0"/>
      <p:bldP spid="217119" grpId="0" animBg="1"/>
      <p:bldP spid="217120" grpId="0" animBg="1"/>
      <p:bldP spid="217122" grpId="0" animBg="1"/>
      <p:bldP spid="217127" grpId="0" animBg="1"/>
      <p:bldP spid="217130" grpId="0" animBg="1"/>
      <p:bldP spid="217131" grpId="0" animBg="1"/>
      <p:bldP spid="217132" grpId="0" animBg="1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971550" y="908050"/>
            <a:ext cx="1727200" cy="850900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Llenado Vesical</a:t>
            </a:r>
          </a:p>
        </p:txBody>
      </p:sp>
      <p:sp>
        <p:nvSpPr>
          <p:cNvPr id="218115" name="Text Box 3"/>
          <p:cNvSpPr txBox="1">
            <a:spLocks noChangeArrowheads="1"/>
          </p:cNvSpPr>
          <p:nvPr/>
        </p:nvSpPr>
        <p:spPr bwMode="auto">
          <a:xfrm>
            <a:off x="2601913" y="2204864"/>
            <a:ext cx="3975768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Centro </a:t>
            </a:r>
            <a:r>
              <a:rPr lang="es-E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pontino</a:t>
            </a: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llenado</a:t>
            </a:r>
          </a:p>
          <a:p>
            <a:pPr algn="l">
              <a:defRPr/>
            </a:pPr>
            <a:endParaRPr lang="es-ES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 al </a:t>
            </a:r>
            <a:r>
              <a:rPr lang="es-E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 simpático</a:t>
            </a:r>
          </a:p>
          <a:p>
            <a:pPr algn="l"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al </a:t>
            </a:r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 parasimpático</a:t>
            </a:r>
          </a:p>
          <a:p>
            <a:pPr algn="l"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al </a:t>
            </a:r>
            <a:r>
              <a:rPr lang="es-E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 somático</a:t>
            </a:r>
          </a:p>
        </p:txBody>
      </p:sp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2771775" y="10525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8118" name="AutoShape 6"/>
          <p:cNvSpPr>
            <a:spLocks noChangeArrowheads="1"/>
          </p:cNvSpPr>
          <p:nvPr/>
        </p:nvSpPr>
        <p:spPr bwMode="auto">
          <a:xfrm>
            <a:off x="4481512" y="4373861"/>
            <a:ext cx="180975" cy="720725"/>
          </a:xfrm>
          <a:prstGeom prst="downArrow">
            <a:avLst>
              <a:gd name="adj1" fmla="val 50000"/>
              <a:gd name="adj2" fmla="val 99561"/>
            </a:avLst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2535231" y="5171787"/>
            <a:ext cx="4150495" cy="584775"/>
          </a:xfrm>
          <a:prstGeom prst="rect">
            <a:avLst/>
          </a:prstGeom>
          <a:solidFill>
            <a:srgbClr val="FFC9E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LLENADO VESICAL</a:t>
            </a:r>
          </a:p>
        </p:txBody>
      </p:sp>
      <p:sp>
        <p:nvSpPr>
          <p:cNvPr id="74760" name="Text Box 23"/>
          <p:cNvSpPr txBox="1">
            <a:spLocks noChangeArrowheads="1"/>
          </p:cNvSpPr>
          <p:nvPr/>
        </p:nvSpPr>
        <p:spPr bwMode="auto">
          <a:xfrm>
            <a:off x="6209022" y="454706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8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1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8" grpId="0" animBg="1"/>
      <p:bldP spid="2181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24683" y="764950"/>
            <a:ext cx="36496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 Acciones en órganos</a:t>
            </a:r>
          </a:p>
          <a:p>
            <a:pPr algn="l">
              <a:defRPr/>
            </a:pPr>
            <a:r>
              <a:rPr lang="es-ES" sz="2400" b="1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y tejidos</a:t>
            </a:r>
            <a:endParaRPr lang="es-ES" sz="2000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864593" y="1773971"/>
            <a:ext cx="307340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7800" indent="-1778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Piel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Ojos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Corazón  y Vasos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Pulmones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T. Gastrointestinal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Glándulas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Metabolismo: Hígado,   </a:t>
            </a:r>
          </a:p>
          <a:p>
            <a:pPr algn="l" eaLnBrk="1" hangingPunct="1"/>
            <a:r>
              <a:rPr lang="es-ES_tradnl" altLang="es-VE" sz="1600" b="1" dirty="0"/>
              <a:t>  T. adiposo, M. esquelético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Páncreas, Bazo, S. biliar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Médula adrenal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Riñón, Uréter, Vejiga</a:t>
            </a:r>
          </a:p>
          <a:p>
            <a:pPr algn="l" eaLnBrk="1" hangingPunct="1">
              <a:buFontTx/>
              <a:buChar char="•"/>
            </a:pPr>
            <a:endParaRPr lang="es-ES_tradnl" altLang="es-VE" sz="800" b="1" dirty="0"/>
          </a:p>
          <a:p>
            <a:pPr algn="l" eaLnBrk="1" hangingPunct="1">
              <a:buFontTx/>
              <a:buChar char="•"/>
            </a:pPr>
            <a:r>
              <a:rPr lang="es-ES_tradnl" altLang="es-VE" sz="1600" b="1" dirty="0"/>
              <a:t>Órganos sexuales</a:t>
            </a:r>
          </a:p>
        </p:txBody>
      </p:sp>
      <p:grpSp>
        <p:nvGrpSpPr>
          <p:cNvPr id="2106" name="Group 58"/>
          <p:cNvGrpSpPr>
            <a:grpSpLocks/>
          </p:cNvGrpSpPr>
          <p:nvPr/>
        </p:nvGrpSpPr>
        <p:grpSpPr bwMode="auto">
          <a:xfrm>
            <a:off x="4067175" y="1628105"/>
            <a:ext cx="4392613" cy="4321175"/>
            <a:chOff x="2562" y="853"/>
            <a:chExt cx="2767" cy="27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174" name="Rectangle 36"/>
            <p:cNvSpPr>
              <a:spLocks noChangeArrowheads="1"/>
            </p:cNvSpPr>
            <p:nvPr/>
          </p:nvSpPr>
          <p:spPr bwMode="auto">
            <a:xfrm>
              <a:off x="3424" y="1579"/>
              <a:ext cx="1089" cy="1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pic>
          <p:nvPicPr>
            <p:cNvPr id="7175" name="Picture 35" descr="an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73" t="11546" r="15303" b="3967"/>
            <a:stretch>
              <a:fillRect/>
            </a:stretch>
          </p:blipFill>
          <p:spPr bwMode="auto">
            <a:xfrm>
              <a:off x="2562" y="859"/>
              <a:ext cx="2767" cy="2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6" name="Picture 38" descr="urinary-syste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86" t="12428" r="45573" b="25504"/>
            <a:stretch>
              <a:fillRect/>
            </a:stretch>
          </p:blipFill>
          <p:spPr bwMode="auto">
            <a:xfrm>
              <a:off x="3560" y="3121"/>
              <a:ext cx="363" cy="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Oval 39"/>
            <p:cNvSpPr>
              <a:spLocks noChangeArrowheads="1"/>
            </p:cNvSpPr>
            <p:nvPr/>
          </p:nvSpPr>
          <p:spPr bwMode="auto">
            <a:xfrm>
              <a:off x="2699" y="899"/>
              <a:ext cx="589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78" name="Oval 40"/>
            <p:cNvSpPr>
              <a:spLocks noChangeArrowheads="1"/>
            </p:cNvSpPr>
            <p:nvPr/>
          </p:nvSpPr>
          <p:spPr bwMode="auto">
            <a:xfrm>
              <a:off x="2562" y="1352"/>
              <a:ext cx="227" cy="3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79" name="Oval 41"/>
            <p:cNvSpPr>
              <a:spLocks noChangeArrowheads="1"/>
            </p:cNvSpPr>
            <p:nvPr/>
          </p:nvSpPr>
          <p:spPr bwMode="auto">
            <a:xfrm>
              <a:off x="2562" y="2532"/>
              <a:ext cx="46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0" name="Oval 42"/>
            <p:cNvSpPr>
              <a:spLocks noChangeArrowheads="1"/>
            </p:cNvSpPr>
            <p:nvPr/>
          </p:nvSpPr>
          <p:spPr bwMode="auto">
            <a:xfrm>
              <a:off x="2607" y="3121"/>
              <a:ext cx="318" cy="3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1" name="Oval 43"/>
            <p:cNvSpPr>
              <a:spLocks noChangeArrowheads="1"/>
            </p:cNvSpPr>
            <p:nvPr/>
          </p:nvSpPr>
          <p:spPr bwMode="auto">
            <a:xfrm>
              <a:off x="3061" y="3439"/>
              <a:ext cx="454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2" name="Oval 44"/>
            <p:cNvSpPr>
              <a:spLocks noChangeArrowheads="1"/>
            </p:cNvSpPr>
            <p:nvPr/>
          </p:nvSpPr>
          <p:spPr bwMode="auto">
            <a:xfrm>
              <a:off x="4604" y="3439"/>
              <a:ext cx="499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3" name="Oval 45"/>
            <p:cNvSpPr>
              <a:spLocks noChangeArrowheads="1"/>
            </p:cNvSpPr>
            <p:nvPr/>
          </p:nvSpPr>
          <p:spPr bwMode="auto">
            <a:xfrm>
              <a:off x="5239" y="2895"/>
              <a:ext cx="90" cy="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4" name="Oval 46"/>
            <p:cNvSpPr>
              <a:spLocks noChangeArrowheads="1"/>
            </p:cNvSpPr>
            <p:nvPr/>
          </p:nvSpPr>
          <p:spPr bwMode="auto">
            <a:xfrm>
              <a:off x="5193" y="1579"/>
              <a:ext cx="136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5" name="Oval 47"/>
            <p:cNvSpPr>
              <a:spLocks noChangeArrowheads="1"/>
            </p:cNvSpPr>
            <p:nvPr/>
          </p:nvSpPr>
          <p:spPr bwMode="auto">
            <a:xfrm>
              <a:off x="4876" y="1035"/>
              <a:ext cx="408" cy="31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6" name="Oval 48"/>
            <p:cNvSpPr>
              <a:spLocks noChangeArrowheads="1"/>
            </p:cNvSpPr>
            <p:nvPr/>
          </p:nvSpPr>
          <p:spPr bwMode="auto">
            <a:xfrm>
              <a:off x="4195" y="853"/>
              <a:ext cx="409" cy="1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7" name="Rectangle 49"/>
            <p:cNvSpPr>
              <a:spLocks noChangeArrowheads="1"/>
            </p:cNvSpPr>
            <p:nvPr/>
          </p:nvSpPr>
          <p:spPr bwMode="auto">
            <a:xfrm>
              <a:off x="2562" y="1398"/>
              <a:ext cx="46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8" name="Oval 50"/>
            <p:cNvSpPr>
              <a:spLocks noChangeArrowheads="1"/>
            </p:cNvSpPr>
            <p:nvPr/>
          </p:nvSpPr>
          <p:spPr bwMode="auto">
            <a:xfrm>
              <a:off x="2608" y="3158"/>
              <a:ext cx="45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89" name="Rectangle 51"/>
            <p:cNvSpPr>
              <a:spLocks noChangeArrowheads="1"/>
            </p:cNvSpPr>
            <p:nvPr/>
          </p:nvSpPr>
          <p:spPr bwMode="auto">
            <a:xfrm>
              <a:off x="2562" y="2568"/>
              <a:ext cx="46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VE" altLang="es-VE"/>
            </a:p>
          </p:txBody>
        </p:sp>
        <p:sp>
          <p:nvSpPr>
            <p:cNvPr id="7190" name="Rectangle 57"/>
            <p:cNvSpPr>
              <a:spLocks noChangeArrowheads="1"/>
            </p:cNvSpPr>
            <p:nvPr/>
          </p:nvSpPr>
          <p:spPr bwMode="auto">
            <a:xfrm>
              <a:off x="3424" y="1570"/>
              <a:ext cx="998" cy="1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s-ES" altLang="es-VE">
                <a:solidFill>
                  <a:schemeClr val="bg1"/>
                </a:solidFill>
              </a:endParaRPr>
            </a:p>
          </p:txBody>
        </p:sp>
        <p:sp>
          <p:nvSpPr>
            <p:cNvPr id="2081" name="Text Box 33"/>
            <p:cNvSpPr txBox="1">
              <a:spLocks noChangeArrowheads="1"/>
            </p:cNvSpPr>
            <p:nvPr/>
          </p:nvSpPr>
          <p:spPr bwMode="auto">
            <a:xfrm>
              <a:off x="3379" y="2024"/>
              <a:ext cx="1101" cy="594"/>
            </a:xfrm>
            <a:prstGeom prst="rect">
              <a:avLst/>
            </a:prstGeom>
            <a:solidFill>
              <a:srgbClr val="E3F8C0"/>
            </a:solidFill>
            <a:ln w="28575">
              <a:solidFill>
                <a:srgbClr val="007774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s-ES_tradnl" sz="5400" b="1">
                  <a:solidFill>
                    <a:srgbClr val="007774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SNA</a:t>
              </a:r>
            </a:p>
          </p:txBody>
        </p:sp>
      </p:grp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2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vejiga3 PH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8" r="8762"/>
          <a:stretch>
            <a:fillRect/>
          </a:stretch>
        </p:blipFill>
        <p:spPr bwMode="auto">
          <a:xfrm>
            <a:off x="3492500" y="0"/>
            <a:ext cx="3095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1619251" y="634504"/>
            <a:ext cx="2160587" cy="850900"/>
          </a:xfrm>
          <a:prstGeom prst="rect">
            <a:avLst/>
          </a:prstGeom>
          <a:solidFill>
            <a:srgbClr val="BDD3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Vaciamiento Vesical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516688" y="1268413"/>
            <a:ext cx="19175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 smtClean="0"/>
              <a:t>Hipotálamo </a:t>
            </a:r>
            <a:r>
              <a:rPr lang="es-ES_tradnl" altLang="es-VE" b="1" dirty="0" err="1" smtClean="0"/>
              <a:t>Ant</a:t>
            </a:r>
            <a:r>
              <a:rPr lang="es-ES_tradnl" altLang="es-VE" b="1" dirty="0" smtClean="0"/>
              <a:t>. (</a:t>
            </a:r>
            <a:r>
              <a:rPr lang="es-ES_tradnl" altLang="es-VE" b="1" dirty="0" smtClean="0">
                <a:solidFill>
                  <a:srgbClr val="C00000"/>
                </a:solidFill>
              </a:rPr>
              <a:t>+</a:t>
            </a:r>
            <a:r>
              <a:rPr lang="es-ES_tradnl" altLang="es-VE" b="1" dirty="0" smtClean="0"/>
              <a:t>)</a:t>
            </a:r>
            <a:endParaRPr lang="es-ES_tradnl" altLang="es-VE" b="1" dirty="0"/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6443663" y="1531938"/>
            <a:ext cx="1663700" cy="609600"/>
          </a:xfrm>
          <a:prstGeom prst="rect">
            <a:avLst/>
          </a:prstGeom>
          <a:solidFill>
            <a:srgbClr val="CDDE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Centro Micción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Puente Medial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6227763" y="3860800"/>
            <a:ext cx="18415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altLang="es-VE" b="1"/>
          </a:p>
        </p:txBody>
      </p:sp>
      <p:sp>
        <p:nvSpPr>
          <p:cNvPr id="219143" name="Text Box 7"/>
          <p:cNvSpPr txBox="1">
            <a:spLocks noChangeArrowheads="1"/>
          </p:cNvSpPr>
          <p:nvPr/>
        </p:nvSpPr>
        <p:spPr bwMode="auto">
          <a:xfrm>
            <a:off x="6372225" y="5876925"/>
            <a:ext cx="1504950" cy="304800"/>
          </a:xfrm>
          <a:prstGeom prst="rect">
            <a:avLst/>
          </a:prstGeom>
          <a:solidFill>
            <a:srgbClr val="DECD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Nervio pudendo</a:t>
            </a:r>
          </a:p>
        </p:txBody>
      </p:sp>
      <p:sp>
        <p:nvSpPr>
          <p:cNvPr id="219144" name="Text Box 8"/>
          <p:cNvSpPr txBox="1">
            <a:spLocks noChangeArrowheads="1"/>
          </p:cNvSpPr>
          <p:nvPr/>
        </p:nvSpPr>
        <p:spPr bwMode="auto">
          <a:xfrm>
            <a:off x="2789238" y="3740150"/>
            <a:ext cx="1304925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b="1">
                <a:solidFill>
                  <a:srgbClr val="CC0000"/>
                </a:solidFill>
              </a:rPr>
              <a:t>G. mesentérico</a:t>
            </a:r>
          </a:p>
          <a:p>
            <a:pPr eaLnBrk="1" hangingPunct="1"/>
            <a:r>
              <a:rPr lang="es-ES_tradnl" altLang="es-VE" sz="1200" b="1">
                <a:solidFill>
                  <a:srgbClr val="CC0000"/>
                </a:solidFill>
              </a:rPr>
              <a:t>Inf.</a:t>
            </a:r>
          </a:p>
        </p:txBody>
      </p:sp>
      <p:sp>
        <p:nvSpPr>
          <p:cNvPr id="219145" name="Text Box 9"/>
          <p:cNvSpPr txBox="1">
            <a:spLocks noChangeArrowheads="1"/>
          </p:cNvSpPr>
          <p:nvPr/>
        </p:nvSpPr>
        <p:spPr bwMode="auto">
          <a:xfrm>
            <a:off x="2002310" y="5013325"/>
            <a:ext cx="1346843" cy="523220"/>
          </a:xfrm>
          <a:prstGeom prst="rect">
            <a:avLst/>
          </a:prstGeom>
          <a:solidFill>
            <a:srgbClr val="CDDE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 dirty="0" smtClean="0"/>
              <a:t>N. </a:t>
            </a:r>
            <a:r>
              <a:rPr lang="es-ES_tradnl" altLang="es-VE" b="1" dirty="0" err="1"/>
              <a:t>esplácnico</a:t>
            </a:r>
            <a:endParaRPr lang="es-ES_tradnl" altLang="es-VE" b="1" dirty="0"/>
          </a:p>
          <a:p>
            <a:pPr eaLnBrk="1" hangingPunct="1"/>
            <a:r>
              <a:rPr lang="es-ES_tradnl" altLang="es-VE" b="1" dirty="0"/>
              <a:t>pélvico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1160463" y="5757863"/>
            <a:ext cx="1425575" cy="609600"/>
          </a:xfrm>
          <a:prstGeom prst="rect">
            <a:avLst/>
          </a:prstGeom>
          <a:solidFill>
            <a:srgbClr val="CDDE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detrusor</a:t>
            </a:r>
          </a:p>
        </p:txBody>
      </p:sp>
      <p:sp>
        <p:nvSpPr>
          <p:cNvPr id="75787" name="Line 11"/>
          <p:cNvSpPr>
            <a:spLocks noChangeShapeType="1"/>
          </p:cNvSpPr>
          <p:nvPr/>
        </p:nvSpPr>
        <p:spPr bwMode="auto">
          <a:xfrm flipH="1">
            <a:off x="5364163" y="1412875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5364163" y="1700213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5789" name="Line 13"/>
          <p:cNvSpPr>
            <a:spLocks noChangeShapeType="1"/>
          </p:cNvSpPr>
          <p:nvPr/>
        </p:nvSpPr>
        <p:spPr bwMode="auto">
          <a:xfrm flipH="1" flipV="1">
            <a:off x="5435600" y="1844675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9150" name="Line 14"/>
          <p:cNvSpPr>
            <a:spLocks noChangeShapeType="1"/>
          </p:cNvSpPr>
          <p:nvPr/>
        </p:nvSpPr>
        <p:spPr bwMode="auto">
          <a:xfrm flipH="1">
            <a:off x="5580063" y="3429000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9151" name="Line 15"/>
          <p:cNvSpPr>
            <a:spLocks noChangeShapeType="1"/>
          </p:cNvSpPr>
          <p:nvPr/>
        </p:nvSpPr>
        <p:spPr bwMode="auto">
          <a:xfrm>
            <a:off x="3779838" y="4076700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9152" name="Line 16"/>
          <p:cNvSpPr>
            <a:spLocks noChangeShapeType="1"/>
          </p:cNvSpPr>
          <p:nvPr/>
        </p:nvSpPr>
        <p:spPr bwMode="auto">
          <a:xfrm>
            <a:off x="3492500" y="5229225"/>
            <a:ext cx="7191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5793" name="Line 17"/>
          <p:cNvSpPr>
            <a:spLocks noChangeShapeType="1"/>
          </p:cNvSpPr>
          <p:nvPr/>
        </p:nvSpPr>
        <p:spPr bwMode="auto">
          <a:xfrm flipH="1">
            <a:off x="6084888" y="6021388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9154" name="Line 18"/>
          <p:cNvSpPr>
            <a:spLocks noChangeShapeType="1"/>
          </p:cNvSpPr>
          <p:nvPr/>
        </p:nvSpPr>
        <p:spPr bwMode="auto">
          <a:xfrm>
            <a:off x="2627313" y="6092825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6156325" y="4797425"/>
            <a:ext cx="2873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5796" name="Rectangle 20"/>
          <p:cNvSpPr>
            <a:spLocks noChangeArrowheads="1"/>
          </p:cNvSpPr>
          <p:nvPr/>
        </p:nvSpPr>
        <p:spPr bwMode="auto">
          <a:xfrm>
            <a:off x="3492500" y="6524625"/>
            <a:ext cx="935038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9157" name="Text Box 21"/>
          <p:cNvSpPr txBox="1">
            <a:spLocks noChangeArrowheads="1"/>
          </p:cNvSpPr>
          <p:nvPr/>
        </p:nvSpPr>
        <p:spPr bwMode="auto">
          <a:xfrm>
            <a:off x="3322638" y="6354763"/>
            <a:ext cx="1069975" cy="485775"/>
          </a:xfrm>
          <a:prstGeom prst="rect">
            <a:avLst/>
          </a:prstGeom>
          <a:solidFill>
            <a:srgbClr val="CDDE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/>
              <a:t>Esf. Uret. </a:t>
            </a:r>
          </a:p>
          <a:p>
            <a:pPr algn="l" eaLnBrk="1" hangingPunct="1"/>
            <a:r>
              <a:rPr lang="es-ES_tradnl" altLang="es-VE" sz="1200" b="1"/>
              <a:t>Int.relaja</a:t>
            </a:r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5076825" y="6597650"/>
            <a:ext cx="1008063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9159" name="Text Box 23"/>
          <p:cNvSpPr txBox="1">
            <a:spLocks noChangeArrowheads="1"/>
          </p:cNvSpPr>
          <p:nvPr/>
        </p:nvSpPr>
        <p:spPr bwMode="auto">
          <a:xfrm>
            <a:off x="5435600" y="6391275"/>
            <a:ext cx="1879041" cy="276999"/>
          </a:xfrm>
          <a:prstGeom prst="rect">
            <a:avLst/>
          </a:prstGeom>
          <a:solidFill>
            <a:srgbClr val="E2C5FF"/>
          </a:solidFill>
          <a:ln w="28575">
            <a:solidFill>
              <a:srgbClr val="99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 dirty="0" err="1"/>
              <a:t>Esf</a:t>
            </a:r>
            <a:r>
              <a:rPr lang="es-ES_tradnl" altLang="es-VE" sz="1200" b="1" dirty="0"/>
              <a:t>. </a:t>
            </a:r>
            <a:r>
              <a:rPr lang="es-ES_tradnl" altLang="es-VE" sz="1200" b="1" dirty="0" err="1"/>
              <a:t>Uret</a:t>
            </a:r>
            <a:r>
              <a:rPr lang="es-ES_tradnl" altLang="es-VE" sz="1200" b="1" dirty="0"/>
              <a:t>. </a:t>
            </a:r>
            <a:r>
              <a:rPr lang="es-ES_tradnl" altLang="es-VE" sz="1200" b="1" dirty="0" smtClean="0"/>
              <a:t>Ext. relaja</a:t>
            </a:r>
            <a:endParaRPr lang="es-ES_tradnl" altLang="es-VE" sz="1200" b="1" dirty="0"/>
          </a:p>
        </p:txBody>
      </p:sp>
      <p:sp>
        <p:nvSpPr>
          <p:cNvPr id="219160" name="Text Box 24"/>
          <p:cNvSpPr txBox="1">
            <a:spLocks noChangeArrowheads="1"/>
          </p:cNvSpPr>
          <p:nvPr/>
        </p:nvSpPr>
        <p:spPr bwMode="auto">
          <a:xfrm>
            <a:off x="481191" y="67523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5801" name="Rectangle 25"/>
          <p:cNvSpPr>
            <a:spLocks noChangeArrowheads="1"/>
          </p:cNvSpPr>
          <p:nvPr/>
        </p:nvSpPr>
        <p:spPr bwMode="auto">
          <a:xfrm>
            <a:off x="3276600" y="2205038"/>
            <a:ext cx="1295400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5802" name="Oval 26"/>
          <p:cNvSpPr>
            <a:spLocks noChangeArrowheads="1"/>
          </p:cNvSpPr>
          <p:nvPr/>
        </p:nvSpPr>
        <p:spPr bwMode="auto">
          <a:xfrm>
            <a:off x="5580063" y="2349500"/>
            <a:ext cx="3603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5803" name="Rectangle 27"/>
          <p:cNvSpPr>
            <a:spLocks noChangeArrowheads="1"/>
          </p:cNvSpPr>
          <p:nvPr/>
        </p:nvSpPr>
        <p:spPr bwMode="auto">
          <a:xfrm>
            <a:off x="5795963" y="3068638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5804" name="Rectangle 28"/>
          <p:cNvSpPr>
            <a:spLocks noChangeArrowheads="1"/>
          </p:cNvSpPr>
          <p:nvPr/>
        </p:nvSpPr>
        <p:spPr bwMode="auto">
          <a:xfrm>
            <a:off x="6300788" y="3429000"/>
            <a:ext cx="3587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9165" name="Text Box 29"/>
          <p:cNvSpPr txBox="1">
            <a:spLocks noChangeArrowheads="1"/>
          </p:cNvSpPr>
          <p:nvPr/>
        </p:nvSpPr>
        <p:spPr bwMode="auto">
          <a:xfrm>
            <a:off x="6300788" y="3111932"/>
            <a:ext cx="1043876" cy="677108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 dirty="0">
                <a:solidFill>
                  <a:srgbClr val="CC0000"/>
                </a:solidFill>
              </a:rPr>
              <a:t>N. </a:t>
            </a:r>
            <a:r>
              <a:rPr lang="es-ES_tradnl" altLang="es-VE" sz="1200" b="1" dirty="0" err="1" smtClean="0">
                <a:solidFill>
                  <a:srgbClr val="CC0000"/>
                </a:solidFill>
              </a:rPr>
              <a:t>Pregl</a:t>
            </a:r>
            <a:r>
              <a:rPr lang="es-ES_tradnl" altLang="es-VE" sz="1200" b="1" dirty="0" smtClean="0">
                <a:solidFill>
                  <a:srgbClr val="CC0000"/>
                </a:solidFill>
              </a:rPr>
              <a:t>.</a:t>
            </a:r>
          </a:p>
          <a:p>
            <a:pPr algn="l" eaLnBrk="1" hangingPunct="1"/>
            <a:r>
              <a:rPr lang="es-ES_tradnl" altLang="es-VE" sz="1200" b="1" dirty="0" smtClean="0">
                <a:solidFill>
                  <a:srgbClr val="CC0000"/>
                </a:solidFill>
              </a:rPr>
              <a:t>Simpáticas </a:t>
            </a:r>
          </a:p>
          <a:p>
            <a:pPr algn="l" eaLnBrk="1" hangingPunct="1"/>
            <a:r>
              <a:rPr lang="es-ES_tradnl" altLang="es-VE" b="1" dirty="0" smtClean="0">
                <a:solidFill>
                  <a:srgbClr val="CC0000"/>
                </a:solidFill>
              </a:rPr>
              <a:t>T11-L2</a:t>
            </a:r>
            <a:endParaRPr lang="es-ES_tradnl" altLang="es-VE" b="1" dirty="0">
              <a:solidFill>
                <a:srgbClr val="CC0000"/>
              </a:solidFill>
            </a:endParaRPr>
          </a:p>
        </p:txBody>
      </p:sp>
      <p:sp>
        <p:nvSpPr>
          <p:cNvPr id="219168" name="Text Box 32"/>
          <p:cNvSpPr txBox="1">
            <a:spLocks noChangeArrowheads="1"/>
          </p:cNvSpPr>
          <p:nvPr/>
        </p:nvSpPr>
        <p:spPr bwMode="auto">
          <a:xfrm>
            <a:off x="3203575" y="4365625"/>
            <a:ext cx="814388" cy="546100"/>
          </a:xfrm>
          <a:prstGeom prst="rect">
            <a:avLst/>
          </a:prstGeom>
          <a:solidFill>
            <a:srgbClr val="C1DA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Médula</a:t>
            </a:r>
          </a:p>
          <a:p>
            <a:pPr algn="l" eaLnBrk="1" hangingPunct="1"/>
            <a:r>
              <a:rPr lang="es-ES_tradnl" altLang="es-VE" b="1"/>
              <a:t>S2-S4</a:t>
            </a:r>
          </a:p>
        </p:txBody>
      </p:sp>
      <p:sp>
        <p:nvSpPr>
          <p:cNvPr id="75807" name="Rectangle 33"/>
          <p:cNvSpPr>
            <a:spLocks noChangeArrowheads="1"/>
          </p:cNvSpPr>
          <p:nvPr/>
        </p:nvSpPr>
        <p:spPr bwMode="auto">
          <a:xfrm>
            <a:off x="6300788" y="5157788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19170" name="Text Box 34"/>
          <p:cNvSpPr txBox="1">
            <a:spLocks noChangeArrowheads="1"/>
          </p:cNvSpPr>
          <p:nvPr/>
        </p:nvSpPr>
        <p:spPr bwMode="auto">
          <a:xfrm>
            <a:off x="1783267" y="1568589"/>
            <a:ext cx="183255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Predominio </a:t>
            </a:r>
          </a:p>
          <a:p>
            <a:pPr>
              <a:defRPr/>
            </a:pP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219171" name="Text Box 35"/>
          <p:cNvSpPr txBox="1">
            <a:spLocks noChangeArrowheads="1"/>
          </p:cNvSpPr>
          <p:nvPr/>
        </p:nvSpPr>
        <p:spPr bwMode="auto">
          <a:xfrm>
            <a:off x="4217988" y="2559050"/>
            <a:ext cx="53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19172" name="Text Box 36"/>
          <p:cNvSpPr txBox="1">
            <a:spLocks noChangeArrowheads="1"/>
          </p:cNvSpPr>
          <p:nvPr/>
        </p:nvSpPr>
        <p:spPr bwMode="auto">
          <a:xfrm>
            <a:off x="5519738" y="2559050"/>
            <a:ext cx="53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19174" name="Text Box 38"/>
          <p:cNvSpPr txBox="1">
            <a:spLocks noChangeArrowheads="1"/>
          </p:cNvSpPr>
          <p:nvPr/>
        </p:nvSpPr>
        <p:spPr bwMode="auto">
          <a:xfrm>
            <a:off x="6011863" y="2565400"/>
            <a:ext cx="10967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/>
              <a:t>Inhibición </a:t>
            </a:r>
          </a:p>
          <a:p>
            <a:pPr algn="l" eaLnBrk="1" hangingPunct="1"/>
            <a:r>
              <a:rPr lang="es-ES_tradnl" altLang="es-VE" b="1" dirty="0"/>
              <a:t>S</a:t>
            </a:r>
            <a:r>
              <a:rPr lang="es-ES_tradnl" altLang="es-VE" b="1" dirty="0" smtClean="0"/>
              <a:t>impático</a:t>
            </a:r>
            <a:endParaRPr lang="es-ES_tradnl" altLang="es-VE" b="1" dirty="0"/>
          </a:p>
        </p:txBody>
      </p:sp>
      <p:sp>
        <p:nvSpPr>
          <p:cNvPr id="75812" name="Text Box 39"/>
          <p:cNvSpPr txBox="1">
            <a:spLocks noChangeArrowheads="1"/>
          </p:cNvSpPr>
          <p:nvPr/>
        </p:nvSpPr>
        <p:spPr bwMode="auto">
          <a:xfrm>
            <a:off x="6011863" y="260350"/>
            <a:ext cx="850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Corteza</a:t>
            </a:r>
          </a:p>
        </p:txBody>
      </p:sp>
      <p:sp>
        <p:nvSpPr>
          <p:cNvPr id="75813" name="Oval 40"/>
          <p:cNvSpPr>
            <a:spLocks noChangeArrowheads="1"/>
          </p:cNvSpPr>
          <p:nvPr/>
        </p:nvSpPr>
        <p:spPr bwMode="auto">
          <a:xfrm>
            <a:off x="5508625" y="1916113"/>
            <a:ext cx="5762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34925" y="6597650"/>
            <a:ext cx="1971675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latin typeface="Times New Roman" pitchFamily="18" charset="0"/>
              </a:rPr>
              <a:t>2014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" name="Text Box 38"/>
          <p:cNvSpPr txBox="1">
            <a:spLocks noChangeArrowheads="1"/>
          </p:cNvSpPr>
          <p:nvPr/>
        </p:nvSpPr>
        <p:spPr bwMode="auto">
          <a:xfrm>
            <a:off x="2955925" y="2565400"/>
            <a:ext cx="1362075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/>
              <a:t>Estimulación </a:t>
            </a:r>
          </a:p>
          <a:p>
            <a:pPr algn="l" eaLnBrk="1" hangingPunct="1"/>
            <a:r>
              <a:rPr lang="es-ES_tradnl" altLang="es-VE" b="1" dirty="0"/>
              <a:t>P</a:t>
            </a:r>
            <a:r>
              <a:rPr lang="es-ES_tradnl" altLang="es-VE" b="1" dirty="0" smtClean="0"/>
              <a:t>arasimpático</a:t>
            </a:r>
            <a:endParaRPr lang="es-ES_tradnl" altLang="es-VE" b="1" dirty="0"/>
          </a:p>
        </p:txBody>
      </p:sp>
      <p:sp>
        <p:nvSpPr>
          <p:cNvPr id="42" name="Line 42"/>
          <p:cNvSpPr>
            <a:spLocks noChangeShapeType="1"/>
          </p:cNvSpPr>
          <p:nvPr/>
        </p:nvSpPr>
        <p:spPr bwMode="auto">
          <a:xfrm>
            <a:off x="4643438" y="1916113"/>
            <a:ext cx="0" cy="7191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3" name="Text Box 38"/>
          <p:cNvSpPr txBox="1">
            <a:spLocks noChangeArrowheads="1"/>
          </p:cNvSpPr>
          <p:nvPr/>
        </p:nvSpPr>
        <p:spPr bwMode="auto">
          <a:xfrm>
            <a:off x="6542768" y="5229225"/>
            <a:ext cx="1096775" cy="52322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 dirty="0"/>
              <a:t>Inhibición </a:t>
            </a:r>
          </a:p>
          <a:p>
            <a:pPr algn="l" eaLnBrk="1" hangingPunct="1"/>
            <a:r>
              <a:rPr lang="es-ES_tradnl" altLang="es-VE" b="1" dirty="0" smtClean="0"/>
              <a:t>somático</a:t>
            </a:r>
            <a:endParaRPr lang="es-ES_tradnl" altLang="es-VE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1" grpId="0" animBg="1"/>
      <p:bldP spid="219143" grpId="0" animBg="1"/>
      <p:bldP spid="219144" grpId="0" animBg="1"/>
      <p:bldP spid="219145" grpId="0" animBg="1"/>
      <p:bldP spid="219146" grpId="0" animBg="1"/>
      <p:bldP spid="219150" grpId="0" animBg="1"/>
      <p:bldP spid="219151" grpId="0" animBg="1"/>
      <p:bldP spid="219152" grpId="0" animBg="1"/>
      <p:bldP spid="219154" grpId="0" animBg="1"/>
      <p:bldP spid="219157" grpId="0" animBg="1"/>
      <p:bldP spid="219159" grpId="0" animBg="1"/>
      <p:bldP spid="219165" grpId="0" animBg="1"/>
      <p:bldP spid="219168" grpId="0" animBg="1"/>
      <p:bldP spid="219171" grpId="0"/>
      <p:bldP spid="219172" grpId="0"/>
      <p:bldP spid="219174" grpId="0"/>
      <p:bldP spid="41" grpId="0"/>
      <p:bldP spid="42" grpId="0" animBg="1"/>
      <p:bldP spid="43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755650" y="620713"/>
            <a:ext cx="2160588" cy="850900"/>
          </a:xfrm>
          <a:prstGeom prst="rect">
            <a:avLst/>
          </a:prstGeom>
          <a:solidFill>
            <a:srgbClr val="CDDE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Vaciamiento Vesical</a:t>
            </a:r>
          </a:p>
        </p:txBody>
      </p:sp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1694118" y="1974558"/>
            <a:ext cx="5767926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Centro </a:t>
            </a:r>
            <a:r>
              <a:rPr lang="es-ES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pontino</a:t>
            </a:r>
            <a:r>
              <a:rPr lang="es-E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vaciamiento</a:t>
            </a:r>
          </a:p>
          <a:p>
            <a:pPr algn="l">
              <a:defRPr/>
            </a:pPr>
            <a:endParaRPr lang="es-ES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el centro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pontino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almacenamiento  </a:t>
            </a:r>
          </a:p>
          <a:p>
            <a:pPr algn="l"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 al SN </a:t>
            </a:r>
            <a:r>
              <a:rPr lang="es-E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  <a:p>
            <a:pPr algn="l"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al SN </a:t>
            </a:r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  <a:p>
            <a:pPr algn="l"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al SN </a:t>
            </a:r>
            <a:r>
              <a:rPr lang="es-E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somático</a:t>
            </a:r>
          </a:p>
        </p:txBody>
      </p:sp>
      <p:sp>
        <p:nvSpPr>
          <p:cNvPr id="220164" name="Text Box 4"/>
          <p:cNvSpPr txBox="1">
            <a:spLocks noChangeArrowheads="1"/>
          </p:cNvSpPr>
          <p:nvPr/>
        </p:nvSpPr>
        <p:spPr bwMode="auto">
          <a:xfrm>
            <a:off x="2987675" y="8366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20166" name="AutoShape 6"/>
          <p:cNvSpPr>
            <a:spLocks noChangeArrowheads="1"/>
          </p:cNvSpPr>
          <p:nvPr/>
        </p:nvSpPr>
        <p:spPr bwMode="auto">
          <a:xfrm>
            <a:off x="4481511" y="4548803"/>
            <a:ext cx="180975" cy="720725"/>
          </a:xfrm>
          <a:prstGeom prst="downArrow">
            <a:avLst>
              <a:gd name="adj1" fmla="val 50000"/>
              <a:gd name="adj2" fmla="val 99561"/>
            </a:avLst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220167" name="Text Box 7"/>
          <p:cNvSpPr txBox="1">
            <a:spLocks noChangeArrowheads="1"/>
          </p:cNvSpPr>
          <p:nvPr/>
        </p:nvSpPr>
        <p:spPr bwMode="auto">
          <a:xfrm>
            <a:off x="2490340" y="5360987"/>
            <a:ext cx="4163319" cy="584775"/>
          </a:xfrm>
          <a:prstGeom prst="rect">
            <a:avLst/>
          </a:prstGeom>
          <a:solidFill>
            <a:srgbClr val="BDD3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VACIADO VESICAL</a:t>
            </a:r>
          </a:p>
        </p:txBody>
      </p:sp>
      <p:sp>
        <p:nvSpPr>
          <p:cNvPr id="76808" name="Text Box 23"/>
          <p:cNvSpPr txBox="1">
            <a:spLocks noChangeArrowheads="1"/>
          </p:cNvSpPr>
          <p:nvPr/>
        </p:nvSpPr>
        <p:spPr bwMode="auto">
          <a:xfrm>
            <a:off x="6286882" y="461388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20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6" grpId="0" animBg="1"/>
      <p:bldP spid="22016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6"/>
          <p:cNvSpPr txBox="1">
            <a:spLocks noChangeArrowheads="1"/>
          </p:cNvSpPr>
          <p:nvPr/>
        </p:nvSpPr>
        <p:spPr bwMode="auto">
          <a:xfrm>
            <a:off x="2300288" y="668338"/>
            <a:ext cx="49196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000"/>
              <a:t>Regulación llenado y vaciamiento Vesical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1619250" y="549275"/>
            <a:ext cx="593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11.</a:t>
            </a:r>
          </a:p>
        </p:txBody>
      </p:sp>
      <p:pic>
        <p:nvPicPr>
          <p:cNvPr id="77828" name="Picture 8" descr="S23203-002-f004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1458913"/>
            <a:ext cx="8388350" cy="47767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5076825" y="1531938"/>
            <a:ext cx="1295400" cy="215900"/>
          </a:xfrm>
          <a:prstGeom prst="rect">
            <a:avLst/>
          </a:prstGeom>
          <a:solidFill>
            <a:srgbClr val="FFE1EB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LLENADO</a:t>
            </a:r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6948488" y="1531938"/>
            <a:ext cx="1439862" cy="215900"/>
          </a:xfrm>
          <a:prstGeom prst="rect">
            <a:avLst/>
          </a:prstGeom>
          <a:solidFill>
            <a:srgbClr val="AAC6F4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VACIAMIENTO</a:t>
            </a:r>
          </a:p>
        </p:txBody>
      </p:sp>
      <p:sp>
        <p:nvSpPr>
          <p:cNvPr id="77831" name="Rectangle 11"/>
          <p:cNvSpPr>
            <a:spLocks noChangeArrowheads="1"/>
          </p:cNvSpPr>
          <p:nvPr/>
        </p:nvSpPr>
        <p:spPr bwMode="auto">
          <a:xfrm>
            <a:off x="539750" y="2251075"/>
            <a:ext cx="792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3922713" y="2035175"/>
            <a:ext cx="720725" cy="2159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</a:t>
            </a:r>
          </a:p>
        </p:txBody>
      </p:sp>
      <p:sp>
        <p:nvSpPr>
          <p:cNvPr id="99341" name="Rectangle 13"/>
          <p:cNvSpPr>
            <a:spLocks noChangeArrowheads="1"/>
          </p:cNvSpPr>
          <p:nvPr/>
        </p:nvSpPr>
        <p:spPr bwMode="auto">
          <a:xfrm>
            <a:off x="4932363" y="2035175"/>
            <a:ext cx="647700" cy="2159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Estado</a:t>
            </a:r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5795963" y="1963738"/>
            <a:ext cx="720725" cy="3603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Mec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control</a:t>
            </a:r>
          </a:p>
        </p:txBody>
      </p:sp>
      <p:sp>
        <p:nvSpPr>
          <p:cNvPr id="99343" name="Rectangle 15"/>
          <p:cNvSpPr>
            <a:spLocks noChangeArrowheads="1"/>
          </p:cNvSpPr>
          <p:nvPr/>
        </p:nvSpPr>
        <p:spPr bwMode="auto">
          <a:xfrm>
            <a:off x="6804025" y="2035175"/>
            <a:ext cx="647700" cy="2159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Estado</a:t>
            </a:r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7740650" y="1963738"/>
            <a:ext cx="792163" cy="3603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Mec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control</a:t>
            </a:r>
          </a:p>
        </p:txBody>
      </p:sp>
      <p:sp>
        <p:nvSpPr>
          <p:cNvPr id="77837" name="Rectangle 18"/>
          <p:cNvSpPr>
            <a:spLocks noChangeArrowheads="1"/>
          </p:cNvSpPr>
          <p:nvPr/>
        </p:nvSpPr>
        <p:spPr bwMode="auto">
          <a:xfrm>
            <a:off x="1331913" y="4483100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50" name="Text Box 22"/>
          <p:cNvSpPr txBox="1">
            <a:spLocks noChangeArrowheads="1"/>
          </p:cNvSpPr>
          <p:nvPr/>
        </p:nvSpPr>
        <p:spPr bwMode="auto">
          <a:xfrm>
            <a:off x="1042988" y="4843463"/>
            <a:ext cx="1568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77839" name="Rectangle 24"/>
          <p:cNvSpPr>
            <a:spLocks noChangeArrowheads="1"/>
          </p:cNvSpPr>
          <p:nvPr/>
        </p:nvSpPr>
        <p:spPr bwMode="auto">
          <a:xfrm>
            <a:off x="4859338" y="2781300"/>
            <a:ext cx="576262" cy="215900"/>
          </a:xfrm>
          <a:prstGeom prst="rect">
            <a:avLst/>
          </a:prstGeom>
          <a:solidFill>
            <a:srgbClr val="ECE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7840" name="Rectangle 25"/>
          <p:cNvSpPr>
            <a:spLocks noChangeArrowheads="1"/>
          </p:cNvSpPr>
          <p:nvPr/>
        </p:nvSpPr>
        <p:spPr bwMode="auto">
          <a:xfrm>
            <a:off x="4859338" y="3789363"/>
            <a:ext cx="720725" cy="287337"/>
          </a:xfrm>
          <a:prstGeom prst="rect">
            <a:avLst/>
          </a:prstGeom>
          <a:solidFill>
            <a:srgbClr val="ECE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7841" name="Rectangle 26"/>
          <p:cNvSpPr>
            <a:spLocks noChangeArrowheads="1"/>
          </p:cNvSpPr>
          <p:nvPr/>
        </p:nvSpPr>
        <p:spPr bwMode="auto">
          <a:xfrm>
            <a:off x="4859338" y="5013325"/>
            <a:ext cx="720725" cy="287338"/>
          </a:xfrm>
          <a:prstGeom prst="rect">
            <a:avLst/>
          </a:prstGeom>
          <a:solidFill>
            <a:srgbClr val="ECE7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55" name="Text Box 27"/>
          <p:cNvSpPr txBox="1">
            <a:spLocks noChangeArrowheads="1"/>
          </p:cNvSpPr>
          <p:nvPr/>
        </p:nvSpPr>
        <p:spPr bwMode="auto">
          <a:xfrm>
            <a:off x="4859338" y="2708275"/>
            <a:ext cx="715962" cy="304800"/>
          </a:xfrm>
          <a:prstGeom prst="rect">
            <a:avLst/>
          </a:prstGeom>
          <a:solidFill>
            <a:srgbClr val="FFE1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Relaja</a:t>
            </a:r>
          </a:p>
        </p:txBody>
      </p:sp>
      <p:sp>
        <p:nvSpPr>
          <p:cNvPr id="99356" name="Text Box 28"/>
          <p:cNvSpPr txBox="1">
            <a:spLocks noChangeArrowheads="1"/>
          </p:cNvSpPr>
          <p:nvPr/>
        </p:nvSpPr>
        <p:spPr bwMode="auto">
          <a:xfrm>
            <a:off x="4787900" y="3860800"/>
            <a:ext cx="849313" cy="304800"/>
          </a:xfrm>
          <a:prstGeom prst="rect">
            <a:avLst/>
          </a:prstGeom>
          <a:solidFill>
            <a:srgbClr val="FFE1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Contrae</a:t>
            </a:r>
          </a:p>
        </p:txBody>
      </p:sp>
      <p:sp>
        <p:nvSpPr>
          <p:cNvPr id="99357" name="Text Box 29"/>
          <p:cNvSpPr txBox="1">
            <a:spLocks noChangeArrowheads="1"/>
          </p:cNvSpPr>
          <p:nvPr/>
        </p:nvSpPr>
        <p:spPr bwMode="auto">
          <a:xfrm>
            <a:off x="4859338" y="5013325"/>
            <a:ext cx="849312" cy="304800"/>
          </a:xfrm>
          <a:prstGeom prst="rect">
            <a:avLst/>
          </a:prstGeom>
          <a:solidFill>
            <a:srgbClr val="EEE1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7B276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Contrae</a:t>
            </a:r>
          </a:p>
        </p:txBody>
      </p:sp>
      <p:sp>
        <p:nvSpPr>
          <p:cNvPr id="99363" name="Text Box 35"/>
          <p:cNvSpPr txBox="1">
            <a:spLocks noChangeArrowheads="1"/>
          </p:cNvSpPr>
          <p:nvPr/>
        </p:nvSpPr>
        <p:spPr bwMode="auto">
          <a:xfrm>
            <a:off x="395288" y="549275"/>
            <a:ext cx="1150937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7846" name="Rectangle 36"/>
          <p:cNvSpPr>
            <a:spLocks noChangeArrowheads="1"/>
          </p:cNvSpPr>
          <p:nvPr/>
        </p:nvSpPr>
        <p:spPr bwMode="auto">
          <a:xfrm>
            <a:off x="1331913" y="2636838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45" name="Rectangle 17"/>
          <p:cNvSpPr>
            <a:spLocks noChangeArrowheads="1"/>
          </p:cNvSpPr>
          <p:nvPr/>
        </p:nvSpPr>
        <p:spPr bwMode="auto">
          <a:xfrm>
            <a:off x="1331913" y="2565400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77848" name="Rectangle 37"/>
          <p:cNvSpPr>
            <a:spLocks noChangeArrowheads="1"/>
          </p:cNvSpPr>
          <p:nvPr/>
        </p:nvSpPr>
        <p:spPr bwMode="auto">
          <a:xfrm>
            <a:off x="3851275" y="2420938"/>
            <a:ext cx="865188" cy="3529012"/>
          </a:xfrm>
          <a:prstGeom prst="rect">
            <a:avLst/>
          </a:prstGeom>
          <a:solidFill>
            <a:srgbClr val="EFE7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49" name="Rectangle 21"/>
          <p:cNvSpPr>
            <a:spLocks noChangeArrowheads="1"/>
          </p:cNvSpPr>
          <p:nvPr/>
        </p:nvSpPr>
        <p:spPr bwMode="auto">
          <a:xfrm>
            <a:off x="3851275" y="4941888"/>
            <a:ext cx="865188" cy="503237"/>
          </a:xfrm>
          <a:prstGeom prst="rect">
            <a:avLst/>
          </a:prstGeom>
          <a:solidFill>
            <a:srgbClr val="EEE1EF"/>
          </a:solidFill>
          <a:ln w="9525">
            <a:solidFill>
              <a:srgbClr val="EED9F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Esf. Ext.</a:t>
            </a:r>
          </a:p>
        </p:txBody>
      </p:sp>
      <p:sp>
        <p:nvSpPr>
          <p:cNvPr id="99348" name="Rectangle 20"/>
          <p:cNvSpPr>
            <a:spLocks noChangeArrowheads="1"/>
          </p:cNvSpPr>
          <p:nvPr/>
        </p:nvSpPr>
        <p:spPr bwMode="auto">
          <a:xfrm>
            <a:off x="3851275" y="3860800"/>
            <a:ext cx="865188" cy="360363"/>
          </a:xfrm>
          <a:prstGeom prst="rect">
            <a:avLst/>
          </a:prstGeom>
          <a:solidFill>
            <a:srgbClr val="AC78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Esf. Int.</a:t>
            </a:r>
          </a:p>
        </p:txBody>
      </p:sp>
      <p:sp>
        <p:nvSpPr>
          <p:cNvPr id="99347" name="Rectangle 19"/>
          <p:cNvSpPr>
            <a:spLocks noChangeArrowheads="1"/>
          </p:cNvSpPr>
          <p:nvPr/>
        </p:nvSpPr>
        <p:spPr bwMode="auto">
          <a:xfrm>
            <a:off x="3851275" y="2708275"/>
            <a:ext cx="792163" cy="431800"/>
          </a:xfrm>
          <a:prstGeom prst="rect">
            <a:avLst/>
          </a:prstGeom>
          <a:solidFill>
            <a:srgbClr val="D29C8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Detrusor</a:t>
            </a:r>
          </a:p>
        </p:txBody>
      </p:sp>
      <p:sp>
        <p:nvSpPr>
          <p:cNvPr id="77852" name="Rectangle 38"/>
          <p:cNvSpPr>
            <a:spLocks noChangeArrowheads="1"/>
          </p:cNvSpPr>
          <p:nvPr/>
        </p:nvSpPr>
        <p:spPr bwMode="auto">
          <a:xfrm>
            <a:off x="6659563" y="2420938"/>
            <a:ext cx="865187" cy="3529012"/>
          </a:xfrm>
          <a:prstGeom prst="rect">
            <a:avLst/>
          </a:prstGeom>
          <a:solidFill>
            <a:srgbClr val="E6D9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58" name="Text Box 30"/>
          <p:cNvSpPr txBox="1">
            <a:spLocks noChangeArrowheads="1"/>
          </p:cNvSpPr>
          <p:nvPr/>
        </p:nvSpPr>
        <p:spPr bwMode="auto">
          <a:xfrm>
            <a:off x="6659563" y="2708275"/>
            <a:ext cx="8493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AC6F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Contrae</a:t>
            </a:r>
          </a:p>
        </p:txBody>
      </p:sp>
      <p:sp>
        <p:nvSpPr>
          <p:cNvPr id="99359" name="Text Box 31"/>
          <p:cNvSpPr txBox="1">
            <a:spLocks noChangeArrowheads="1"/>
          </p:cNvSpPr>
          <p:nvPr/>
        </p:nvSpPr>
        <p:spPr bwMode="auto">
          <a:xfrm>
            <a:off x="6732588" y="3789363"/>
            <a:ext cx="715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AC6F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Relaja</a:t>
            </a:r>
          </a:p>
        </p:txBody>
      </p:sp>
      <p:sp>
        <p:nvSpPr>
          <p:cNvPr id="99360" name="Text Box 32"/>
          <p:cNvSpPr txBox="1">
            <a:spLocks noChangeArrowheads="1"/>
          </p:cNvSpPr>
          <p:nvPr/>
        </p:nvSpPr>
        <p:spPr bwMode="auto">
          <a:xfrm>
            <a:off x="6732588" y="5013325"/>
            <a:ext cx="715962" cy="304800"/>
          </a:xfrm>
          <a:prstGeom prst="rect">
            <a:avLst/>
          </a:prstGeom>
          <a:solidFill>
            <a:srgbClr val="EEE1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7B276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Relaja</a:t>
            </a:r>
          </a:p>
        </p:txBody>
      </p:sp>
      <p:sp>
        <p:nvSpPr>
          <p:cNvPr id="99361" name="Text Box 33"/>
          <p:cNvSpPr txBox="1">
            <a:spLocks noChangeArrowheads="1"/>
          </p:cNvSpPr>
          <p:nvPr/>
        </p:nvSpPr>
        <p:spPr bwMode="auto">
          <a:xfrm>
            <a:off x="1042988" y="1916113"/>
            <a:ext cx="1679575" cy="396875"/>
          </a:xfrm>
          <a:prstGeom prst="rect">
            <a:avLst/>
          </a:prstGeom>
          <a:solidFill>
            <a:srgbClr val="D8F5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Antagonismo</a:t>
            </a:r>
          </a:p>
        </p:txBody>
      </p:sp>
      <p:sp>
        <p:nvSpPr>
          <p:cNvPr id="77857" name="Rectangle 39"/>
          <p:cNvSpPr>
            <a:spLocks noChangeArrowheads="1"/>
          </p:cNvSpPr>
          <p:nvPr/>
        </p:nvSpPr>
        <p:spPr bwMode="auto">
          <a:xfrm>
            <a:off x="7596188" y="2708275"/>
            <a:ext cx="1079500" cy="287338"/>
          </a:xfrm>
          <a:prstGeom prst="rect">
            <a:avLst/>
          </a:prstGeom>
          <a:solidFill>
            <a:srgbClr val="E6D9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7858" name="Rectangle 40"/>
          <p:cNvSpPr>
            <a:spLocks noChangeArrowheads="1"/>
          </p:cNvSpPr>
          <p:nvPr/>
        </p:nvSpPr>
        <p:spPr bwMode="auto">
          <a:xfrm>
            <a:off x="7596188" y="3789363"/>
            <a:ext cx="1079500" cy="287337"/>
          </a:xfrm>
          <a:prstGeom prst="rect">
            <a:avLst/>
          </a:prstGeom>
          <a:solidFill>
            <a:srgbClr val="E6D9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69" name="Text Box 41"/>
          <p:cNvSpPr txBox="1">
            <a:spLocks noChangeArrowheads="1"/>
          </p:cNvSpPr>
          <p:nvPr/>
        </p:nvSpPr>
        <p:spPr bwMode="auto">
          <a:xfrm>
            <a:off x="7596188" y="2732088"/>
            <a:ext cx="11795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99370" name="Text Box 42"/>
          <p:cNvSpPr txBox="1">
            <a:spLocks noChangeArrowheads="1"/>
          </p:cNvSpPr>
          <p:nvPr/>
        </p:nvSpPr>
        <p:spPr bwMode="auto">
          <a:xfrm>
            <a:off x="7608888" y="3813175"/>
            <a:ext cx="11795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77861" name="Rectangle 43"/>
          <p:cNvSpPr>
            <a:spLocks noChangeArrowheads="1"/>
          </p:cNvSpPr>
          <p:nvPr/>
        </p:nvSpPr>
        <p:spPr bwMode="auto">
          <a:xfrm>
            <a:off x="5795963" y="2781300"/>
            <a:ext cx="792162" cy="215900"/>
          </a:xfrm>
          <a:prstGeom prst="rect">
            <a:avLst/>
          </a:prstGeom>
          <a:solidFill>
            <a:srgbClr val="EFE7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7862" name="Rectangle 44"/>
          <p:cNvSpPr>
            <a:spLocks noChangeArrowheads="1"/>
          </p:cNvSpPr>
          <p:nvPr/>
        </p:nvSpPr>
        <p:spPr bwMode="auto">
          <a:xfrm>
            <a:off x="5724525" y="3789363"/>
            <a:ext cx="863600" cy="287337"/>
          </a:xfrm>
          <a:prstGeom prst="rect">
            <a:avLst/>
          </a:prstGeom>
          <a:solidFill>
            <a:srgbClr val="EFE7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73" name="Text Box 45"/>
          <p:cNvSpPr txBox="1">
            <a:spLocks noChangeArrowheads="1"/>
          </p:cNvSpPr>
          <p:nvPr/>
        </p:nvSpPr>
        <p:spPr bwMode="auto">
          <a:xfrm>
            <a:off x="5724525" y="2636838"/>
            <a:ext cx="889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99374" name="Text Box 46"/>
          <p:cNvSpPr txBox="1">
            <a:spLocks noChangeArrowheads="1"/>
          </p:cNvSpPr>
          <p:nvPr/>
        </p:nvSpPr>
        <p:spPr bwMode="auto">
          <a:xfrm>
            <a:off x="5724525" y="3789363"/>
            <a:ext cx="889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77865" name="Rectangle 49"/>
          <p:cNvSpPr>
            <a:spLocks noChangeArrowheads="1"/>
          </p:cNvSpPr>
          <p:nvPr/>
        </p:nvSpPr>
        <p:spPr bwMode="auto">
          <a:xfrm>
            <a:off x="5797550" y="5013325"/>
            <a:ext cx="719138" cy="360363"/>
          </a:xfrm>
          <a:prstGeom prst="rect">
            <a:avLst/>
          </a:prstGeom>
          <a:solidFill>
            <a:srgbClr val="EFE7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7866" name="Rectangle 50"/>
          <p:cNvSpPr>
            <a:spLocks noChangeArrowheads="1"/>
          </p:cNvSpPr>
          <p:nvPr/>
        </p:nvSpPr>
        <p:spPr bwMode="auto">
          <a:xfrm>
            <a:off x="7740650" y="5013325"/>
            <a:ext cx="719138" cy="287338"/>
          </a:xfrm>
          <a:prstGeom prst="rect">
            <a:avLst/>
          </a:prstGeom>
          <a:solidFill>
            <a:srgbClr val="E6D9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75" name="Text Box 47"/>
          <p:cNvSpPr txBox="1">
            <a:spLocks noChangeArrowheads="1"/>
          </p:cNvSpPr>
          <p:nvPr/>
        </p:nvSpPr>
        <p:spPr bwMode="auto">
          <a:xfrm>
            <a:off x="5724525" y="5013325"/>
            <a:ext cx="9175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>
                <a:solidFill>
                  <a:srgbClr val="7B276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Voluntario</a:t>
            </a:r>
          </a:p>
        </p:txBody>
      </p:sp>
      <p:sp>
        <p:nvSpPr>
          <p:cNvPr id="99379" name="Text Box 51"/>
          <p:cNvSpPr txBox="1">
            <a:spLocks noChangeArrowheads="1"/>
          </p:cNvSpPr>
          <p:nvPr/>
        </p:nvSpPr>
        <p:spPr bwMode="auto">
          <a:xfrm>
            <a:off x="7667625" y="5013325"/>
            <a:ext cx="9175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>
                <a:solidFill>
                  <a:srgbClr val="7B276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Voluntario</a:t>
            </a:r>
          </a:p>
        </p:txBody>
      </p:sp>
      <p:sp>
        <p:nvSpPr>
          <p:cNvPr id="77870" name="Text Box 53"/>
          <p:cNvSpPr txBox="1">
            <a:spLocks noChangeArrowheads="1"/>
          </p:cNvSpPr>
          <p:nvPr/>
        </p:nvSpPr>
        <p:spPr bwMode="auto">
          <a:xfrm>
            <a:off x="2268538" y="5300663"/>
            <a:ext cx="1303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b="1">
                <a:solidFill>
                  <a:srgbClr val="7B276F"/>
                </a:solidFill>
              </a:rPr>
              <a:t>SN Somático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H="1">
            <a:off x="3851275" y="3429000"/>
            <a:ext cx="49149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48 Conector recto"/>
          <p:cNvCxnSpPr/>
          <p:nvPr/>
        </p:nvCxnSpPr>
        <p:spPr bwMode="auto">
          <a:xfrm flipH="1">
            <a:off x="3833564" y="4638448"/>
            <a:ext cx="49149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9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9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93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9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50" grpId="0"/>
      <p:bldP spid="99355" grpId="0" animBg="1"/>
      <p:bldP spid="99356" grpId="0" animBg="1"/>
      <p:bldP spid="99357" grpId="0" animBg="1"/>
      <p:bldP spid="99345" grpId="0" animBg="1"/>
      <p:bldP spid="99349" grpId="0" animBg="1"/>
      <p:bldP spid="99348" grpId="0" animBg="1"/>
      <p:bldP spid="99347" grpId="0" animBg="1"/>
      <p:bldP spid="99358" grpId="0"/>
      <p:bldP spid="99359" grpId="0"/>
      <p:bldP spid="99360" grpId="0" animBg="1"/>
      <p:bldP spid="99361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2840038" y="996950"/>
            <a:ext cx="3175000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/>
              <a:t>Órganos Sexuales</a:t>
            </a:r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1619250" y="3068216"/>
            <a:ext cx="1776448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Órgano sexual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masculino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Pene, clítoris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Útero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3387725" y="3068216"/>
            <a:ext cx="4629794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Emisión (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c.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deferente</a:t>
            </a:r>
          </a:p>
          <a:p>
            <a:pPr algn="l">
              <a:defRPr/>
            </a:pP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Mov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eyaculado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Erección (</a:t>
            </a:r>
            <a:r>
              <a:rPr lang="es-ES_tradnl" sz="18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fibras vasodilatadoras</a:t>
            </a:r>
          </a:p>
          <a:p>
            <a:pPr algn="l">
              <a:defRPr/>
            </a:pPr>
            <a:r>
              <a:rPr lang="es-ES_tradnl" sz="1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colinérgicas 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</a:t>
            </a:r>
            <a:r>
              <a:rPr lang="es-ES_tradnl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es-ES_tradnl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parasimpáticas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  <a:p>
            <a:pPr algn="l">
              <a:defRPr/>
            </a:pP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(embarazo)</a:t>
            </a: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3460750" y="2395116"/>
            <a:ext cx="1587500" cy="466725"/>
          </a:xfrm>
          <a:prstGeom prst="rect">
            <a:avLst/>
          </a:prstGeom>
          <a:solidFill>
            <a:srgbClr val="FFCDDE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5867400" y="2420516"/>
            <a:ext cx="2139950" cy="466725"/>
          </a:xfrm>
          <a:prstGeom prst="rect">
            <a:avLst/>
          </a:prstGeom>
          <a:solidFill>
            <a:srgbClr val="BBDAF7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13675" name="Text Box 11"/>
          <p:cNvSpPr txBox="1">
            <a:spLocks noChangeArrowheads="1"/>
          </p:cNvSpPr>
          <p:nvPr/>
        </p:nvSpPr>
        <p:spPr bwMode="auto">
          <a:xfrm>
            <a:off x="5737225" y="3125366"/>
            <a:ext cx="2781531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_</a:t>
            </a: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(</a:t>
            </a:r>
            <a:r>
              <a:rPr lang="es-ES_tradnl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  </a:t>
            </a:r>
          </a:p>
        </p:txBody>
      </p:sp>
      <p:sp>
        <p:nvSpPr>
          <p:cNvPr id="113676" name="Text Box 12"/>
          <p:cNvSpPr txBox="1">
            <a:spLocks noChangeArrowheads="1"/>
          </p:cNvSpPr>
          <p:nvPr/>
        </p:nvSpPr>
        <p:spPr bwMode="auto">
          <a:xfrm>
            <a:off x="4572000" y="1772816"/>
            <a:ext cx="1663700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800"/>
              <a:t>ACCIÓN</a:t>
            </a:r>
          </a:p>
        </p:txBody>
      </p:sp>
      <p:sp>
        <p:nvSpPr>
          <p:cNvPr id="113677" name="Text Box 13"/>
          <p:cNvSpPr txBox="1">
            <a:spLocks noChangeArrowheads="1"/>
          </p:cNvSpPr>
          <p:nvPr/>
        </p:nvSpPr>
        <p:spPr bwMode="auto">
          <a:xfrm>
            <a:off x="2001838" y="1004888"/>
            <a:ext cx="838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12. </a:t>
            </a:r>
          </a:p>
        </p:txBody>
      </p:sp>
      <p:sp>
        <p:nvSpPr>
          <p:cNvPr id="78858" name="Line 15"/>
          <p:cNvSpPr>
            <a:spLocks noChangeShapeType="1"/>
          </p:cNvSpPr>
          <p:nvPr/>
        </p:nvSpPr>
        <p:spPr bwMode="auto">
          <a:xfrm>
            <a:off x="3275013" y="2996927"/>
            <a:ext cx="0" cy="338365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8859" name="Line 17"/>
          <p:cNvSpPr>
            <a:spLocks noChangeShapeType="1"/>
          </p:cNvSpPr>
          <p:nvPr/>
        </p:nvSpPr>
        <p:spPr bwMode="auto">
          <a:xfrm>
            <a:off x="3326928" y="3860304"/>
            <a:ext cx="4751388" cy="0"/>
          </a:xfrm>
          <a:prstGeom prst="line">
            <a:avLst/>
          </a:prstGeom>
          <a:noFill/>
          <a:ln w="9525">
            <a:solidFill>
              <a:schemeClr val="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8860" name="Line 18"/>
          <p:cNvSpPr>
            <a:spLocks noChangeShapeType="1"/>
          </p:cNvSpPr>
          <p:nvPr/>
        </p:nvSpPr>
        <p:spPr bwMode="auto">
          <a:xfrm>
            <a:off x="3347864" y="4796528"/>
            <a:ext cx="4751388" cy="0"/>
          </a:xfrm>
          <a:prstGeom prst="line">
            <a:avLst/>
          </a:prstGeom>
          <a:noFill/>
          <a:ln w="9525">
            <a:solidFill>
              <a:schemeClr val="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8861" name="Line 19"/>
          <p:cNvSpPr>
            <a:spLocks noChangeShapeType="1"/>
          </p:cNvSpPr>
          <p:nvPr/>
        </p:nvSpPr>
        <p:spPr bwMode="auto">
          <a:xfrm>
            <a:off x="3419475" y="5445224"/>
            <a:ext cx="4751388" cy="0"/>
          </a:xfrm>
          <a:prstGeom prst="line">
            <a:avLst/>
          </a:prstGeom>
          <a:noFill/>
          <a:ln w="9525">
            <a:solidFill>
              <a:schemeClr val="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3685" name="Text Box 21"/>
          <p:cNvSpPr txBox="1">
            <a:spLocks noChangeArrowheads="1"/>
          </p:cNvSpPr>
          <p:nvPr/>
        </p:nvSpPr>
        <p:spPr bwMode="auto">
          <a:xfrm>
            <a:off x="320675" y="3290466"/>
            <a:ext cx="1298575" cy="825500"/>
          </a:xfrm>
          <a:prstGeom prst="rect">
            <a:avLst/>
          </a:prstGeom>
          <a:solidFill>
            <a:srgbClr val="CEF3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Inervación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dual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cooperativa</a:t>
            </a:r>
          </a:p>
        </p:txBody>
      </p:sp>
      <p:sp>
        <p:nvSpPr>
          <p:cNvPr id="113686" name="Text Box 22"/>
          <p:cNvSpPr txBox="1">
            <a:spLocks noChangeArrowheads="1"/>
          </p:cNvSpPr>
          <p:nvPr/>
        </p:nvSpPr>
        <p:spPr bwMode="auto">
          <a:xfrm>
            <a:off x="6059262" y="944563"/>
            <a:ext cx="828675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78864" name="Picture 26" descr="pg-male-reproductive-system-01_full"/>
          <p:cNvPicPr>
            <a:picLocks noChangeAspect="1" noChangeArrowheads="1"/>
          </p:cNvPicPr>
          <p:nvPr/>
        </p:nvPicPr>
        <p:blipFill>
          <a:blip r:embed="rId3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7" t="17876" r="4666" b="6541"/>
          <a:stretch>
            <a:fillRect/>
          </a:stretch>
        </p:blipFill>
        <p:spPr bwMode="auto">
          <a:xfrm>
            <a:off x="420688" y="738188"/>
            <a:ext cx="156368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66" name="Text Box 23"/>
          <p:cNvSpPr txBox="1">
            <a:spLocks noChangeArrowheads="1"/>
          </p:cNvSpPr>
          <p:nvPr/>
        </p:nvSpPr>
        <p:spPr bwMode="auto">
          <a:xfrm>
            <a:off x="6429603" y="296862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3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3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3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3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  <p:bldP spid="113669" grpId="0" animBg="1"/>
      <p:bldP spid="113671" grpId="0" animBg="1"/>
      <p:bldP spid="113675" grpId="0"/>
      <p:bldP spid="113676" grpId="0" animBg="1"/>
      <p:bldP spid="11368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3" descr="res sexual 1 h"/>
          <p:cNvPicPr>
            <a:picLocks noChangeAspect="1" noChangeArrowheads="1"/>
          </p:cNvPicPr>
          <p:nvPr/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0"/>
            <a:ext cx="4102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5" name="Rectangle 14"/>
          <p:cNvSpPr>
            <a:spLocks noChangeArrowheads="1"/>
          </p:cNvSpPr>
          <p:nvPr/>
        </p:nvSpPr>
        <p:spPr bwMode="auto">
          <a:xfrm>
            <a:off x="2843213" y="6021388"/>
            <a:ext cx="1428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1567" name="Freeform 15"/>
          <p:cNvSpPr>
            <a:spLocks/>
          </p:cNvSpPr>
          <p:nvPr/>
        </p:nvSpPr>
        <p:spPr bwMode="auto">
          <a:xfrm rot="813157">
            <a:off x="2268538" y="5013325"/>
            <a:ext cx="720725" cy="1295400"/>
          </a:xfrm>
          <a:custGeom>
            <a:avLst/>
            <a:gdLst>
              <a:gd name="T0" fmla="*/ 424383371 w 408"/>
              <a:gd name="T1" fmla="*/ 0 h 862"/>
              <a:gd name="T2" fmla="*/ 140421254 w 408"/>
              <a:gd name="T3" fmla="*/ 1434058895 h 862"/>
              <a:gd name="T4" fmla="*/ 1273148347 w 408"/>
              <a:gd name="T5" fmla="*/ 1946706682 h 8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8" h="862">
                <a:moveTo>
                  <a:pt x="136" y="0"/>
                </a:moveTo>
                <a:cubicBezTo>
                  <a:pt x="68" y="245"/>
                  <a:pt x="0" y="491"/>
                  <a:pt x="45" y="635"/>
                </a:cubicBezTo>
                <a:cubicBezTo>
                  <a:pt x="90" y="779"/>
                  <a:pt x="355" y="824"/>
                  <a:pt x="408" y="86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9877" name="Rectangle 17"/>
          <p:cNvSpPr>
            <a:spLocks noChangeArrowheads="1"/>
          </p:cNvSpPr>
          <p:nvPr/>
        </p:nvSpPr>
        <p:spPr bwMode="auto">
          <a:xfrm>
            <a:off x="6443663" y="765175"/>
            <a:ext cx="57467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9878" name="Rectangle 18"/>
          <p:cNvSpPr>
            <a:spLocks noChangeArrowheads="1"/>
          </p:cNvSpPr>
          <p:nvPr/>
        </p:nvSpPr>
        <p:spPr bwMode="auto">
          <a:xfrm>
            <a:off x="5938838" y="4868863"/>
            <a:ext cx="1079500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9879" name="Rectangle 19"/>
          <p:cNvSpPr>
            <a:spLocks noChangeArrowheads="1"/>
          </p:cNvSpPr>
          <p:nvPr/>
        </p:nvSpPr>
        <p:spPr bwMode="auto">
          <a:xfrm>
            <a:off x="4498975" y="765175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9880" name="Rectangle 20"/>
          <p:cNvSpPr>
            <a:spLocks noChangeArrowheads="1"/>
          </p:cNvSpPr>
          <p:nvPr/>
        </p:nvSpPr>
        <p:spPr bwMode="auto">
          <a:xfrm>
            <a:off x="3851275" y="2349500"/>
            <a:ext cx="64770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79881" name="Rectangle 21"/>
          <p:cNvSpPr>
            <a:spLocks noChangeArrowheads="1"/>
          </p:cNvSpPr>
          <p:nvPr/>
        </p:nvSpPr>
        <p:spPr bwMode="auto">
          <a:xfrm>
            <a:off x="3635375" y="6524625"/>
            <a:ext cx="719138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1574" name="Text Box 22"/>
          <p:cNvSpPr txBox="1">
            <a:spLocks noChangeArrowheads="1"/>
          </p:cNvSpPr>
          <p:nvPr/>
        </p:nvSpPr>
        <p:spPr bwMode="auto">
          <a:xfrm>
            <a:off x="1878013" y="523875"/>
            <a:ext cx="1706562" cy="854075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Vía simpática </a:t>
            </a:r>
          </a:p>
          <a:p>
            <a:pPr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vasodilatadora </a:t>
            </a:r>
          </a:p>
          <a:p>
            <a:pPr>
              <a:defRPr/>
            </a:pPr>
            <a:r>
              <a:rPr lang="es-ES_tradnl" sz="16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suprasacra</a:t>
            </a:r>
            <a:endParaRPr lang="es-ES_tradnl" sz="16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75" name="Text Box 23"/>
          <p:cNvSpPr txBox="1">
            <a:spLocks noChangeArrowheads="1"/>
          </p:cNvSpPr>
          <p:nvPr/>
        </p:nvSpPr>
        <p:spPr bwMode="auto">
          <a:xfrm>
            <a:off x="6659563" y="115888"/>
            <a:ext cx="1873250" cy="1035050"/>
          </a:xfrm>
          <a:prstGeom prst="rect">
            <a:avLst/>
          </a:prstGeom>
          <a:solidFill>
            <a:srgbClr val="FFD9EC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T11-T12</a:t>
            </a:r>
          </a:p>
          <a:p>
            <a:pPr algn="l">
              <a:defRPr/>
            </a:pPr>
            <a:r>
              <a:rPr lang="es-ES_tradnl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descienden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cad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simpática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hasta sacro</a:t>
            </a:r>
          </a:p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</a:p>
        </p:txBody>
      </p:sp>
      <p:sp>
        <p:nvSpPr>
          <p:cNvPr id="151576" name="Text Box 24"/>
          <p:cNvSpPr txBox="1">
            <a:spLocks noChangeArrowheads="1"/>
          </p:cNvSpPr>
          <p:nvPr/>
        </p:nvSpPr>
        <p:spPr bwMode="auto">
          <a:xfrm>
            <a:off x="3706813" y="404813"/>
            <a:ext cx="1747594" cy="1046440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L1-L2</a:t>
            </a:r>
          </a:p>
          <a:p>
            <a:pPr algn="l">
              <a:defRPr/>
            </a:pPr>
            <a:r>
              <a:rPr lang="es-ES_tradnl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salen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cad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simpática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plexo hipogástrico: </a:t>
            </a:r>
          </a:p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</a:t>
            </a:r>
          </a:p>
        </p:txBody>
      </p:sp>
      <p:sp>
        <p:nvSpPr>
          <p:cNvPr id="151577" name="Text Box 25"/>
          <p:cNvSpPr txBox="1">
            <a:spLocks noChangeArrowheads="1"/>
          </p:cNvSpPr>
          <p:nvPr/>
        </p:nvSpPr>
        <p:spPr bwMode="auto">
          <a:xfrm>
            <a:off x="3417888" y="3198813"/>
            <a:ext cx="12096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Nervio </a:t>
            </a:r>
          </a:p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hipogástrico</a:t>
            </a:r>
          </a:p>
        </p:txBody>
      </p:sp>
      <p:sp>
        <p:nvSpPr>
          <p:cNvPr id="151578" name="Text Box 26"/>
          <p:cNvSpPr txBox="1">
            <a:spLocks noChangeArrowheads="1"/>
          </p:cNvSpPr>
          <p:nvPr/>
        </p:nvSpPr>
        <p:spPr bwMode="auto">
          <a:xfrm>
            <a:off x="6083300" y="4652963"/>
            <a:ext cx="196880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sz="12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Esplácnicos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Pélvicos </a:t>
            </a:r>
          </a:p>
          <a:p>
            <a:pPr algn="l">
              <a:defRPr/>
            </a:pPr>
            <a:r>
              <a:rPr lang="es-ES_tradnl" sz="1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</a:t>
            </a:r>
            <a:r>
              <a:rPr lang="es-ES_tradnl" sz="1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2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sz="1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51579" name="Text Box 27"/>
          <p:cNvSpPr txBox="1">
            <a:spLocks noChangeArrowheads="1"/>
          </p:cNvSpPr>
          <p:nvPr/>
        </p:nvSpPr>
        <p:spPr bwMode="auto">
          <a:xfrm>
            <a:off x="5938838" y="5157788"/>
            <a:ext cx="18716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Plexo hipogástrico inf.</a:t>
            </a:r>
          </a:p>
        </p:txBody>
      </p:sp>
      <p:sp>
        <p:nvSpPr>
          <p:cNvPr id="151580" name="Text Box 28"/>
          <p:cNvSpPr txBox="1">
            <a:spLocks noChangeArrowheads="1"/>
          </p:cNvSpPr>
          <p:nvPr/>
        </p:nvSpPr>
        <p:spPr bwMode="auto">
          <a:xfrm>
            <a:off x="5794375" y="5516563"/>
            <a:ext cx="1052513" cy="303212"/>
          </a:xfrm>
          <a:prstGeom prst="rect">
            <a:avLst/>
          </a:prstGeom>
          <a:solidFill>
            <a:srgbClr val="CDDEFF"/>
          </a:solidFill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N. Pudendo</a:t>
            </a:r>
          </a:p>
        </p:txBody>
      </p:sp>
      <p:sp>
        <p:nvSpPr>
          <p:cNvPr id="151581" name="Text Box 29"/>
          <p:cNvSpPr txBox="1">
            <a:spLocks noChangeArrowheads="1"/>
          </p:cNvSpPr>
          <p:nvPr/>
        </p:nvSpPr>
        <p:spPr bwMode="auto">
          <a:xfrm>
            <a:off x="5938838" y="5949950"/>
            <a:ext cx="1657350" cy="584775"/>
          </a:xfrm>
          <a:prstGeom prst="rect">
            <a:avLst/>
          </a:prstGeom>
          <a:solidFill>
            <a:srgbClr val="FAB4D2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Vía colinérgica </a:t>
            </a:r>
          </a:p>
          <a:p>
            <a:pPr algn="l" eaLnBrk="1" hangingPunct="1"/>
            <a:r>
              <a:rPr lang="es-ES_tradnl" altLang="es-VE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vasodilatadora</a:t>
            </a:r>
          </a:p>
        </p:txBody>
      </p:sp>
      <p:sp>
        <p:nvSpPr>
          <p:cNvPr id="151582" name="Text Box 30"/>
          <p:cNvSpPr txBox="1">
            <a:spLocks noChangeArrowheads="1"/>
          </p:cNvSpPr>
          <p:nvPr/>
        </p:nvSpPr>
        <p:spPr bwMode="auto">
          <a:xfrm>
            <a:off x="3189288" y="6400800"/>
            <a:ext cx="1381125" cy="457200"/>
          </a:xfrm>
          <a:prstGeom prst="rect">
            <a:avLst/>
          </a:prstGeom>
          <a:solidFill>
            <a:srgbClr val="FAB4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>
                <a:solidFill>
                  <a:srgbClr val="CC0000"/>
                </a:solidFill>
              </a:rPr>
              <a:t>Vía adrenérgica</a:t>
            </a:r>
          </a:p>
          <a:p>
            <a:pPr algn="l" eaLnBrk="1" hangingPunct="1"/>
            <a:r>
              <a:rPr lang="es-ES_tradnl" altLang="es-VE" sz="1200" b="1">
                <a:solidFill>
                  <a:srgbClr val="CC0000"/>
                </a:solidFill>
              </a:rPr>
              <a:t>vasoconstrictora</a:t>
            </a:r>
          </a:p>
        </p:txBody>
      </p:sp>
      <p:sp>
        <p:nvSpPr>
          <p:cNvPr id="151583" name="Line 31"/>
          <p:cNvSpPr>
            <a:spLocks noChangeShapeType="1"/>
          </p:cNvSpPr>
          <p:nvPr/>
        </p:nvSpPr>
        <p:spPr bwMode="auto">
          <a:xfrm flipH="1" flipV="1">
            <a:off x="3635375" y="6092825"/>
            <a:ext cx="71438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584" name="Text Box 32"/>
          <p:cNvSpPr txBox="1">
            <a:spLocks noChangeArrowheads="1"/>
          </p:cNvSpPr>
          <p:nvPr/>
        </p:nvSpPr>
        <p:spPr bwMode="auto">
          <a:xfrm>
            <a:off x="4067944" y="6021288"/>
            <a:ext cx="8258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Vía </a:t>
            </a:r>
            <a:endParaRPr lang="es-ES_tradnl" sz="1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1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sensorial</a:t>
            </a:r>
            <a:endParaRPr lang="es-ES_tradnl" sz="1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893" name="Line 33"/>
          <p:cNvSpPr>
            <a:spLocks noChangeShapeType="1"/>
          </p:cNvSpPr>
          <p:nvPr/>
        </p:nvSpPr>
        <p:spPr bwMode="auto">
          <a:xfrm flipV="1">
            <a:off x="4643438" y="594836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9894" name="Text Box 2"/>
          <p:cNvSpPr txBox="1">
            <a:spLocks noChangeArrowheads="1"/>
          </p:cNvSpPr>
          <p:nvPr/>
        </p:nvSpPr>
        <p:spPr bwMode="auto">
          <a:xfrm>
            <a:off x="234614" y="1615911"/>
            <a:ext cx="1643399" cy="1200329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Inervación </a:t>
            </a:r>
          </a:p>
          <a:p>
            <a:pPr eaLnBrk="1" hangingPunct="1"/>
            <a:r>
              <a:rPr lang="es-ES_tradnl" altLang="es-V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autonómica </a:t>
            </a:r>
          </a:p>
          <a:p>
            <a:pPr eaLnBrk="1" hangingPunct="1"/>
            <a:r>
              <a:rPr lang="es-ES_tradnl" altLang="es-V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es-ES_tradnl" alt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somática</a:t>
            </a:r>
          </a:p>
          <a:p>
            <a:pPr eaLnBrk="1" hangingPunct="1"/>
            <a:r>
              <a:rPr lang="es-ES_tradnl" alt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</a:t>
            </a:r>
            <a:r>
              <a:rPr lang="es-ES_tradnl" alt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sexuales</a:t>
            </a:r>
            <a:endParaRPr lang="es-ES_tradnl" alt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87" name="Line 35"/>
          <p:cNvSpPr>
            <a:spLocks noChangeShapeType="1"/>
          </p:cNvSpPr>
          <p:nvPr/>
        </p:nvSpPr>
        <p:spPr bwMode="auto">
          <a:xfrm flipH="1">
            <a:off x="5435600" y="5373688"/>
            <a:ext cx="5746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588" name="Line 36"/>
          <p:cNvSpPr>
            <a:spLocks noChangeShapeType="1"/>
          </p:cNvSpPr>
          <p:nvPr/>
        </p:nvSpPr>
        <p:spPr bwMode="auto">
          <a:xfrm flipH="1" flipV="1">
            <a:off x="5218113" y="5229225"/>
            <a:ext cx="217487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589" name="Line 37"/>
          <p:cNvSpPr>
            <a:spLocks noChangeShapeType="1"/>
          </p:cNvSpPr>
          <p:nvPr/>
        </p:nvSpPr>
        <p:spPr bwMode="auto">
          <a:xfrm flipH="1">
            <a:off x="5938838" y="4941888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590" name="Line 38"/>
          <p:cNvSpPr>
            <a:spLocks noChangeShapeType="1"/>
          </p:cNvSpPr>
          <p:nvPr/>
        </p:nvSpPr>
        <p:spPr bwMode="auto">
          <a:xfrm flipH="1" flipV="1">
            <a:off x="5722938" y="4724400"/>
            <a:ext cx="215900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592" name="Line 40"/>
          <p:cNvSpPr>
            <a:spLocks noChangeShapeType="1"/>
          </p:cNvSpPr>
          <p:nvPr/>
        </p:nvSpPr>
        <p:spPr bwMode="auto">
          <a:xfrm>
            <a:off x="4138613" y="3429000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593" name="Line 41"/>
          <p:cNvSpPr>
            <a:spLocks noChangeShapeType="1"/>
          </p:cNvSpPr>
          <p:nvPr/>
        </p:nvSpPr>
        <p:spPr bwMode="auto">
          <a:xfrm flipH="1" flipV="1">
            <a:off x="5291138" y="5516563"/>
            <a:ext cx="503237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594" name="Line 42"/>
          <p:cNvSpPr>
            <a:spLocks noChangeShapeType="1"/>
          </p:cNvSpPr>
          <p:nvPr/>
        </p:nvSpPr>
        <p:spPr bwMode="auto">
          <a:xfrm flipH="1" flipV="1">
            <a:off x="5002213" y="5462588"/>
            <a:ext cx="936625" cy="630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595" name="Text Box 43"/>
          <p:cNvSpPr txBox="1">
            <a:spLocks noChangeArrowheads="1"/>
          </p:cNvSpPr>
          <p:nvPr/>
        </p:nvSpPr>
        <p:spPr bwMode="auto">
          <a:xfrm>
            <a:off x="2051050" y="4508500"/>
            <a:ext cx="12319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Erección</a:t>
            </a:r>
          </a:p>
        </p:txBody>
      </p:sp>
      <p:sp>
        <p:nvSpPr>
          <p:cNvPr id="79903" name="Oval 47"/>
          <p:cNvSpPr>
            <a:spLocks noChangeArrowheads="1"/>
          </p:cNvSpPr>
          <p:nvPr/>
        </p:nvSpPr>
        <p:spPr bwMode="auto">
          <a:xfrm>
            <a:off x="4930775" y="5373688"/>
            <a:ext cx="144463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1600" name="Text Box 48"/>
          <p:cNvSpPr txBox="1">
            <a:spLocks noChangeArrowheads="1"/>
          </p:cNvSpPr>
          <p:nvPr/>
        </p:nvSpPr>
        <p:spPr bwMode="auto">
          <a:xfrm>
            <a:off x="2852102" y="1518618"/>
            <a:ext cx="1628775" cy="830262"/>
          </a:xfrm>
          <a:prstGeom prst="rect">
            <a:avLst/>
          </a:prstGeom>
          <a:solidFill>
            <a:srgbClr val="A1CDFD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</a:rPr>
              <a:t>Médula espinal</a:t>
            </a:r>
          </a:p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</a:rPr>
              <a:t>S2-S4</a:t>
            </a:r>
          </a:p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</a:rPr>
              <a:t>Parasimpático</a:t>
            </a:r>
          </a:p>
        </p:txBody>
      </p:sp>
      <p:sp>
        <p:nvSpPr>
          <p:cNvPr id="151601" name="Line 49"/>
          <p:cNvSpPr>
            <a:spLocks noChangeShapeType="1"/>
          </p:cNvSpPr>
          <p:nvPr/>
        </p:nvSpPr>
        <p:spPr bwMode="auto">
          <a:xfrm flipV="1">
            <a:off x="4498974" y="1412874"/>
            <a:ext cx="1223963" cy="252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602" name="Oval 50"/>
          <p:cNvSpPr>
            <a:spLocks noChangeArrowheads="1"/>
          </p:cNvSpPr>
          <p:nvPr/>
        </p:nvSpPr>
        <p:spPr bwMode="auto">
          <a:xfrm>
            <a:off x="4930775" y="5013325"/>
            <a:ext cx="431800" cy="2889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1603" name="Text Box 51"/>
          <p:cNvSpPr txBox="1">
            <a:spLocks noChangeArrowheads="1"/>
          </p:cNvSpPr>
          <p:nvPr/>
        </p:nvSpPr>
        <p:spPr bwMode="auto">
          <a:xfrm>
            <a:off x="475863" y="2885341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1608" name="Line 56"/>
          <p:cNvSpPr>
            <a:spLocks noChangeShapeType="1"/>
          </p:cNvSpPr>
          <p:nvPr/>
        </p:nvSpPr>
        <p:spPr bwMode="auto">
          <a:xfrm>
            <a:off x="4587876" y="549275"/>
            <a:ext cx="10810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609" name="Oval 57"/>
          <p:cNvSpPr>
            <a:spLocks noChangeArrowheads="1"/>
          </p:cNvSpPr>
          <p:nvPr/>
        </p:nvSpPr>
        <p:spPr bwMode="auto">
          <a:xfrm>
            <a:off x="2843213" y="5300663"/>
            <a:ext cx="863600" cy="6492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1610" name="Line 58"/>
          <p:cNvSpPr>
            <a:spLocks noChangeShapeType="1"/>
          </p:cNvSpPr>
          <p:nvPr/>
        </p:nvSpPr>
        <p:spPr bwMode="auto">
          <a:xfrm flipH="1">
            <a:off x="5794375" y="260350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611" name="Oval 59"/>
          <p:cNvSpPr>
            <a:spLocks noChangeArrowheads="1"/>
          </p:cNvSpPr>
          <p:nvPr/>
        </p:nvSpPr>
        <p:spPr bwMode="auto">
          <a:xfrm rot="1485805">
            <a:off x="5510213" y="3195638"/>
            <a:ext cx="576262" cy="10810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1612" name="Oval 60"/>
          <p:cNvSpPr>
            <a:spLocks noChangeArrowheads="1"/>
          </p:cNvSpPr>
          <p:nvPr/>
        </p:nvSpPr>
        <p:spPr bwMode="auto">
          <a:xfrm>
            <a:off x="3059113" y="6021388"/>
            <a:ext cx="503237" cy="28733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1613" name="Text Box 61"/>
          <p:cNvSpPr txBox="1">
            <a:spLocks noChangeArrowheads="1"/>
          </p:cNvSpPr>
          <p:nvPr/>
        </p:nvSpPr>
        <p:spPr bwMode="auto">
          <a:xfrm>
            <a:off x="827088" y="6308725"/>
            <a:ext cx="1743075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Destumescencia</a:t>
            </a:r>
          </a:p>
        </p:txBody>
      </p:sp>
      <p:sp>
        <p:nvSpPr>
          <p:cNvPr id="151616" name="Freeform 64"/>
          <p:cNvSpPr>
            <a:spLocks/>
          </p:cNvSpPr>
          <p:nvPr/>
        </p:nvSpPr>
        <p:spPr bwMode="auto">
          <a:xfrm>
            <a:off x="4643438" y="836613"/>
            <a:ext cx="1247775" cy="1655762"/>
          </a:xfrm>
          <a:custGeom>
            <a:avLst/>
            <a:gdLst>
              <a:gd name="T0" fmla="*/ 1486892188 w 786"/>
              <a:gd name="T1" fmla="*/ 0 h 952"/>
              <a:gd name="T2" fmla="*/ 1943041263 w 786"/>
              <a:gd name="T3" fmla="*/ 1098065878 h 952"/>
              <a:gd name="T4" fmla="*/ 1257558763 w 786"/>
              <a:gd name="T5" fmla="*/ 1645587412 h 952"/>
              <a:gd name="T6" fmla="*/ 229335013 w 786"/>
              <a:gd name="T7" fmla="*/ 1645587412 h 952"/>
              <a:gd name="T8" fmla="*/ 0 w 786"/>
              <a:gd name="T9" fmla="*/ 2147483647 h 9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6" h="952">
                <a:moveTo>
                  <a:pt x="590" y="0"/>
                </a:moveTo>
                <a:cubicBezTo>
                  <a:pt x="688" y="136"/>
                  <a:pt x="786" y="272"/>
                  <a:pt x="771" y="363"/>
                </a:cubicBezTo>
                <a:cubicBezTo>
                  <a:pt x="756" y="454"/>
                  <a:pt x="612" y="514"/>
                  <a:pt x="499" y="544"/>
                </a:cubicBezTo>
                <a:cubicBezTo>
                  <a:pt x="386" y="574"/>
                  <a:pt x="174" y="476"/>
                  <a:pt x="91" y="544"/>
                </a:cubicBezTo>
                <a:cubicBezTo>
                  <a:pt x="8" y="612"/>
                  <a:pt x="4" y="782"/>
                  <a:pt x="0" y="952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618" name="Freeform 66"/>
          <p:cNvSpPr>
            <a:spLocks/>
          </p:cNvSpPr>
          <p:nvPr/>
        </p:nvSpPr>
        <p:spPr bwMode="auto">
          <a:xfrm>
            <a:off x="5218113" y="3068638"/>
            <a:ext cx="217487" cy="1944687"/>
          </a:xfrm>
          <a:custGeom>
            <a:avLst/>
            <a:gdLst>
              <a:gd name="T0" fmla="*/ 229332898 w 137"/>
              <a:gd name="T1" fmla="*/ 0 h 1225"/>
              <a:gd name="T2" fmla="*/ 345259819 w 137"/>
              <a:gd name="T3" fmla="*/ 685482324 h 1225"/>
              <a:gd name="T4" fmla="*/ 229332898 w 137"/>
              <a:gd name="T5" fmla="*/ 1716225171 h 1225"/>
              <a:gd name="T6" fmla="*/ 0 w 137"/>
              <a:gd name="T7" fmla="*/ 2147483647 h 12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7" h="1225">
                <a:moveTo>
                  <a:pt x="91" y="0"/>
                </a:moveTo>
                <a:cubicBezTo>
                  <a:pt x="114" y="79"/>
                  <a:pt x="137" y="159"/>
                  <a:pt x="137" y="272"/>
                </a:cubicBezTo>
                <a:cubicBezTo>
                  <a:pt x="137" y="385"/>
                  <a:pt x="114" y="522"/>
                  <a:pt x="91" y="681"/>
                </a:cubicBezTo>
                <a:cubicBezTo>
                  <a:pt x="68" y="840"/>
                  <a:pt x="34" y="1032"/>
                  <a:pt x="0" y="1225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619" name="Freeform 67"/>
          <p:cNvSpPr>
            <a:spLocks/>
          </p:cNvSpPr>
          <p:nvPr/>
        </p:nvSpPr>
        <p:spPr bwMode="auto">
          <a:xfrm>
            <a:off x="5867400" y="188913"/>
            <a:ext cx="623888" cy="2952750"/>
          </a:xfrm>
          <a:custGeom>
            <a:avLst/>
            <a:gdLst>
              <a:gd name="T0" fmla="*/ 0 w 348"/>
              <a:gd name="T1" fmla="*/ 164367543 h 1784"/>
              <a:gd name="T2" fmla="*/ 1022073759 w 348"/>
              <a:gd name="T3" fmla="*/ 786222652 h 1784"/>
              <a:gd name="T4" fmla="*/ 581745083 w 348"/>
              <a:gd name="T5" fmla="*/ 2147483647 h 17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48" h="1784">
                <a:moveTo>
                  <a:pt x="0" y="60"/>
                </a:moveTo>
                <a:cubicBezTo>
                  <a:pt x="144" y="30"/>
                  <a:pt x="288" y="0"/>
                  <a:pt x="318" y="287"/>
                </a:cubicBezTo>
                <a:cubicBezTo>
                  <a:pt x="348" y="574"/>
                  <a:pt x="264" y="1179"/>
                  <a:pt x="181" y="1784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7210101" y="6639163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1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63" dur="1000"/>
                                        <p:tgtEl>
                                          <p:spTgt spid="151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5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83" dur="1000"/>
                                        <p:tgtEl>
                                          <p:spTgt spid="151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94" dur="1000"/>
                                        <p:tgtEl>
                                          <p:spTgt spid="151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51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7" grpId="0" animBg="1"/>
      <p:bldP spid="151574" grpId="0" animBg="1"/>
      <p:bldP spid="151575" grpId="0" animBg="1"/>
      <p:bldP spid="151576" grpId="0" animBg="1"/>
      <p:bldP spid="151577" grpId="0"/>
      <p:bldP spid="151578" grpId="0"/>
      <p:bldP spid="151579" grpId="0"/>
      <p:bldP spid="151580" grpId="0" animBg="1"/>
      <p:bldP spid="151581" grpId="0" animBg="1"/>
      <p:bldP spid="151582" grpId="0" animBg="1"/>
      <p:bldP spid="151583" grpId="0" animBg="1"/>
      <p:bldP spid="151587" grpId="0" animBg="1"/>
      <p:bldP spid="151588" grpId="0" animBg="1"/>
      <p:bldP spid="151589" grpId="0" animBg="1"/>
      <p:bldP spid="151590" grpId="0" animBg="1"/>
      <p:bldP spid="151592" grpId="0" animBg="1"/>
      <p:bldP spid="151593" grpId="0" animBg="1"/>
      <p:bldP spid="151594" grpId="0" animBg="1"/>
      <p:bldP spid="151595" grpId="0" animBg="1"/>
      <p:bldP spid="151600" grpId="0" animBg="1"/>
      <p:bldP spid="151601" grpId="0" animBg="1"/>
      <p:bldP spid="151602" grpId="0" animBg="1"/>
      <p:bldP spid="151608" grpId="0" animBg="1"/>
      <p:bldP spid="151609" grpId="0" animBg="1"/>
      <p:bldP spid="151610" grpId="0" animBg="1"/>
      <p:bldP spid="151611" grpId="0" animBg="1"/>
      <p:bldP spid="151612" grpId="0" animBg="1"/>
      <p:bldP spid="151613" grpId="0" animBg="1"/>
      <p:bldP spid="151616" grpId="0" animBg="1"/>
      <p:bldP spid="151618" grpId="0" animBg="1"/>
      <p:bldP spid="151619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2554288" y="115888"/>
            <a:ext cx="41052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 Sexual Masculina</a:t>
            </a:r>
          </a:p>
        </p:txBody>
      </p:sp>
      <p:graphicFrame>
        <p:nvGraphicFramePr>
          <p:cNvPr id="154767" name="Group 1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716225"/>
              </p:ext>
            </p:extLst>
          </p:nvPr>
        </p:nvGraphicFramePr>
        <p:xfrm>
          <a:off x="611188" y="533400"/>
          <a:ext cx="7993062" cy="5875759"/>
        </p:xfrm>
        <a:graphic>
          <a:graphicData uri="http://schemas.openxmlformats.org/drawingml/2006/table">
            <a:tbl>
              <a:tblPr/>
              <a:tblGrid>
                <a:gridCol w="1881187"/>
                <a:gridCol w="1574800"/>
                <a:gridCol w="1782763"/>
                <a:gridCol w="1314450"/>
                <a:gridCol w="1439862"/>
              </a:tblGrid>
              <a:tr h="8350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Fases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Erección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Ingurgitación del pene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A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Secreción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Liberación de fluidos glandulares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A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Emisión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Movimiento eyaculado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B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Eyaculación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Liberación del eyaculado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47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Epidídimo y vaso deferente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liso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C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Simpático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B4E6"/>
                    </a:solidFill>
                  </a:tcPr>
                </a:tc>
              </a:tr>
              <a:tr h="10057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Vesículas seminales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liso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Epitelio secretor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Parasimpático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C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Simpático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B4E6"/>
                    </a:solidFill>
                  </a:tcPr>
                </a:tc>
              </a:tr>
              <a:tr h="10362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Próstata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liso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Epitelio secretor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Parasimpático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C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Simpático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B4E6"/>
                    </a:solidFill>
                  </a:tcPr>
                </a:tc>
              </a:tr>
              <a:tr h="633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G. Bulbouretral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Epitelio secretor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Parasimpático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C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B4E6"/>
                    </a:solidFill>
                  </a:tcPr>
                </a:tc>
              </a:tr>
              <a:tr h="1517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Raíz del pene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liso vascular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estriado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Epitelio secretor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*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F.Colinérg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Vasodilat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Parasimpático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C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Somático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B4E6"/>
                    </a:solidFill>
                  </a:tcPr>
                </a:tc>
              </a:tr>
            </a:tbl>
          </a:graphicData>
        </a:graphic>
      </p:graphicFrame>
      <p:sp>
        <p:nvSpPr>
          <p:cNvPr id="154756" name="Oval 132"/>
          <p:cNvSpPr>
            <a:spLocks noChangeArrowheads="1"/>
          </p:cNvSpPr>
          <p:nvPr/>
        </p:nvSpPr>
        <p:spPr bwMode="auto">
          <a:xfrm>
            <a:off x="2483768" y="4941169"/>
            <a:ext cx="1369640" cy="64842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4757" name="Oval 133"/>
          <p:cNvSpPr>
            <a:spLocks noChangeArrowheads="1"/>
          </p:cNvSpPr>
          <p:nvPr/>
        </p:nvSpPr>
        <p:spPr bwMode="auto">
          <a:xfrm>
            <a:off x="3995936" y="2492375"/>
            <a:ext cx="1871464" cy="4105275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4760" name="Oval 136"/>
          <p:cNvSpPr>
            <a:spLocks noChangeArrowheads="1"/>
          </p:cNvSpPr>
          <p:nvPr/>
        </p:nvSpPr>
        <p:spPr bwMode="auto">
          <a:xfrm>
            <a:off x="5867400" y="1700213"/>
            <a:ext cx="1296988" cy="2305050"/>
          </a:xfrm>
          <a:prstGeom prst="ellipse">
            <a:avLst/>
          </a:prstGeom>
          <a:noFill/>
          <a:ln w="28575">
            <a:solidFill>
              <a:srgbClr val="E2005B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4761" name="Oval 137"/>
          <p:cNvSpPr>
            <a:spLocks noChangeArrowheads="1"/>
          </p:cNvSpPr>
          <p:nvPr/>
        </p:nvSpPr>
        <p:spPr bwMode="auto">
          <a:xfrm>
            <a:off x="7237413" y="5445125"/>
            <a:ext cx="1295400" cy="576263"/>
          </a:xfrm>
          <a:prstGeom prst="ellipse">
            <a:avLst/>
          </a:prstGeom>
          <a:noFill/>
          <a:ln w="28575">
            <a:solidFill>
              <a:srgbClr val="800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4763" name="Line 139"/>
          <p:cNvSpPr>
            <a:spLocks noChangeShapeType="1"/>
          </p:cNvSpPr>
          <p:nvPr/>
        </p:nvSpPr>
        <p:spPr bwMode="auto">
          <a:xfrm>
            <a:off x="593725" y="6021388"/>
            <a:ext cx="795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4764" name="Line 140"/>
          <p:cNvSpPr>
            <a:spLocks noChangeShapeType="1"/>
          </p:cNvSpPr>
          <p:nvPr/>
        </p:nvSpPr>
        <p:spPr bwMode="auto">
          <a:xfrm flipV="1">
            <a:off x="611188" y="2765425"/>
            <a:ext cx="79930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4765" name="Line 141"/>
          <p:cNvSpPr>
            <a:spLocks noChangeShapeType="1"/>
          </p:cNvSpPr>
          <p:nvPr/>
        </p:nvSpPr>
        <p:spPr bwMode="auto">
          <a:xfrm>
            <a:off x="593725" y="5589588"/>
            <a:ext cx="795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4766" name="Line 142"/>
          <p:cNvSpPr>
            <a:spLocks noChangeShapeType="1"/>
          </p:cNvSpPr>
          <p:nvPr/>
        </p:nvSpPr>
        <p:spPr bwMode="auto">
          <a:xfrm flipV="1">
            <a:off x="647700" y="3773488"/>
            <a:ext cx="79565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964994" y="653573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756" grpId="0" animBg="1"/>
      <p:bldP spid="154757" grpId="0" animBg="1"/>
      <p:bldP spid="154760" grpId="0" animBg="1"/>
      <p:bldP spid="154761" grpId="0" animBg="1"/>
      <p:bldP spid="154763" grpId="0" animBg="1"/>
      <p:bldP spid="154764" grpId="0" animBg="1"/>
      <p:bldP spid="154765" grpId="0" animBg="1"/>
      <p:bldP spid="154766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1" descr="res sexual 2 h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0" b="4778"/>
          <a:stretch>
            <a:fillRect/>
          </a:stretch>
        </p:blipFill>
        <p:spPr bwMode="auto">
          <a:xfrm>
            <a:off x="3419475" y="288925"/>
            <a:ext cx="4024313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Rectangle 12"/>
          <p:cNvSpPr>
            <a:spLocks noChangeArrowheads="1"/>
          </p:cNvSpPr>
          <p:nvPr/>
        </p:nvSpPr>
        <p:spPr bwMode="auto">
          <a:xfrm>
            <a:off x="3348038" y="1125538"/>
            <a:ext cx="2889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2948" name="Rectangle 13"/>
          <p:cNvSpPr>
            <a:spLocks noChangeArrowheads="1"/>
          </p:cNvSpPr>
          <p:nvPr/>
        </p:nvSpPr>
        <p:spPr bwMode="auto">
          <a:xfrm>
            <a:off x="3348038" y="2735263"/>
            <a:ext cx="288925" cy="695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2949" name="Rectangle 14"/>
          <p:cNvSpPr>
            <a:spLocks noChangeArrowheads="1"/>
          </p:cNvSpPr>
          <p:nvPr/>
        </p:nvSpPr>
        <p:spPr bwMode="auto">
          <a:xfrm>
            <a:off x="3419475" y="3598863"/>
            <a:ext cx="217488" cy="695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2950" name="Rectangle 15"/>
          <p:cNvSpPr>
            <a:spLocks noChangeArrowheads="1"/>
          </p:cNvSpPr>
          <p:nvPr/>
        </p:nvSpPr>
        <p:spPr bwMode="auto">
          <a:xfrm>
            <a:off x="3419475" y="4105275"/>
            <a:ext cx="217488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2951" name="Rectangle 16"/>
          <p:cNvSpPr>
            <a:spLocks noChangeArrowheads="1"/>
          </p:cNvSpPr>
          <p:nvPr/>
        </p:nvSpPr>
        <p:spPr bwMode="auto">
          <a:xfrm>
            <a:off x="7164388" y="1125538"/>
            <a:ext cx="288925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3617" name="Rectangle 17"/>
          <p:cNvSpPr>
            <a:spLocks noChangeArrowheads="1"/>
          </p:cNvSpPr>
          <p:nvPr/>
        </p:nvSpPr>
        <p:spPr bwMode="auto">
          <a:xfrm>
            <a:off x="6948488" y="2709863"/>
            <a:ext cx="647700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18" name="Text Box 18"/>
          <p:cNvSpPr txBox="1">
            <a:spLocks noChangeArrowheads="1"/>
          </p:cNvSpPr>
          <p:nvPr/>
        </p:nvSpPr>
        <p:spPr bwMode="auto">
          <a:xfrm>
            <a:off x="4932363" y="260350"/>
            <a:ext cx="1733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Vena dorsal profunda </a:t>
            </a:r>
          </a:p>
        </p:txBody>
      </p:sp>
      <p:sp>
        <p:nvSpPr>
          <p:cNvPr id="153619" name="Text Box 19"/>
          <p:cNvSpPr txBox="1">
            <a:spLocks noChangeArrowheads="1"/>
          </p:cNvSpPr>
          <p:nvPr/>
        </p:nvSpPr>
        <p:spPr bwMode="auto">
          <a:xfrm>
            <a:off x="3074988" y="1101725"/>
            <a:ext cx="9382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Arteria 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profunda</a:t>
            </a:r>
          </a:p>
        </p:txBody>
      </p:sp>
      <p:sp>
        <p:nvSpPr>
          <p:cNvPr id="153620" name="Text Box 20"/>
          <p:cNvSpPr txBox="1">
            <a:spLocks noChangeArrowheads="1"/>
          </p:cNvSpPr>
          <p:nvPr/>
        </p:nvSpPr>
        <p:spPr bwMode="auto">
          <a:xfrm>
            <a:off x="7164388" y="2276475"/>
            <a:ext cx="1071562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Vena</a:t>
            </a:r>
          </a:p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 circumfleja</a:t>
            </a:r>
          </a:p>
        </p:txBody>
      </p:sp>
      <p:sp>
        <p:nvSpPr>
          <p:cNvPr id="153621" name="Text Box 21"/>
          <p:cNvSpPr txBox="1">
            <a:spLocks noChangeArrowheads="1"/>
          </p:cNvSpPr>
          <p:nvPr/>
        </p:nvSpPr>
        <p:spPr bwMode="auto">
          <a:xfrm>
            <a:off x="2339975" y="3141663"/>
            <a:ext cx="1360488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Cuerpos </a:t>
            </a:r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cavernosos</a:t>
            </a:r>
          </a:p>
        </p:txBody>
      </p:sp>
      <p:sp>
        <p:nvSpPr>
          <p:cNvPr id="82957" name="Line 22"/>
          <p:cNvSpPr>
            <a:spLocks noChangeShapeType="1"/>
          </p:cNvSpPr>
          <p:nvPr/>
        </p:nvSpPr>
        <p:spPr bwMode="auto">
          <a:xfrm flipV="1">
            <a:off x="3635375" y="2852738"/>
            <a:ext cx="1223963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58" name="Line 23"/>
          <p:cNvSpPr>
            <a:spLocks noChangeShapeType="1"/>
          </p:cNvSpPr>
          <p:nvPr/>
        </p:nvSpPr>
        <p:spPr bwMode="auto">
          <a:xfrm flipV="1">
            <a:off x="4859338" y="2565400"/>
            <a:ext cx="649287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624" name="Text Box 24"/>
          <p:cNvSpPr txBox="1">
            <a:spLocks noChangeArrowheads="1"/>
          </p:cNvSpPr>
          <p:nvPr/>
        </p:nvSpPr>
        <p:spPr bwMode="auto">
          <a:xfrm>
            <a:off x="2339975" y="5013325"/>
            <a:ext cx="1062038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Pene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fláccido</a:t>
            </a:r>
          </a:p>
        </p:txBody>
      </p:sp>
      <p:sp>
        <p:nvSpPr>
          <p:cNvPr id="153625" name="Text Box 25"/>
          <p:cNvSpPr txBox="1">
            <a:spLocks noChangeArrowheads="1"/>
          </p:cNvSpPr>
          <p:nvPr/>
        </p:nvSpPr>
        <p:spPr bwMode="auto">
          <a:xfrm>
            <a:off x="7524750" y="549275"/>
            <a:ext cx="137001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Células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músculo liso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y elastina en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travéculas</a:t>
            </a:r>
          </a:p>
        </p:txBody>
      </p:sp>
      <p:sp>
        <p:nvSpPr>
          <p:cNvPr id="153626" name="Text Box 26"/>
          <p:cNvSpPr txBox="1">
            <a:spLocks noChangeArrowheads="1"/>
          </p:cNvSpPr>
          <p:nvPr/>
        </p:nvSpPr>
        <p:spPr bwMode="auto">
          <a:xfrm>
            <a:off x="5703732" y="4641749"/>
            <a:ext cx="146065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Pene 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erecto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627" name="Text Box 27"/>
          <p:cNvSpPr txBox="1">
            <a:spLocks noChangeArrowheads="1"/>
          </p:cNvSpPr>
          <p:nvPr/>
        </p:nvSpPr>
        <p:spPr bwMode="auto">
          <a:xfrm>
            <a:off x="904875" y="2325688"/>
            <a:ext cx="13303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9E5E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m. liso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vascular</a:t>
            </a:r>
          </a:p>
        </p:txBody>
      </p:sp>
      <p:sp>
        <p:nvSpPr>
          <p:cNvPr id="153628" name="Text Box 28"/>
          <p:cNvSpPr txBox="1">
            <a:spLocks noChangeArrowheads="1"/>
          </p:cNvSpPr>
          <p:nvPr/>
        </p:nvSpPr>
        <p:spPr bwMode="auto">
          <a:xfrm>
            <a:off x="7451725" y="4652963"/>
            <a:ext cx="1592263" cy="9715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N. Colinérgicas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vasodilatadoras</a:t>
            </a:r>
          </a:p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</a:p>
          <a:p>
            <a:pPr algn="l">
              <a:defRPr/>
            </a:pPr>
            <a:r>
              <a:rPr lang="es-ES_tradnl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Parasimpáticas</a:t>
            </a:r>
          </a:p>
        </p:txBody>
      </p:sp>
      <p:sp>
        <p:nvSpPr>
          <p:cNvPr id="82964" name="Line 29"/>
          <p:cNvSpPr>
            <a:spLocks noChangeShapeType="1"/>
          </p:cNvSpPr>
          <p:nvPr/>
        </p:nvSpPr>
        <p:spPr bwMode="auto">
          <a:xfrm flipH="1">
            <a:off x="7019925" y="530066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65" name="Line 30"/>
          <p:cNvSpPr>
            <a:spLocks noChangeShapeType="1"/>
          </p:cNvSpPr>
          <p:nvPr/>
        </p:nvSpPr>
        <p:spPr bwMode="auto">
          <a:xfrm flipV="1">
            <a:off x="7164388" y="5157788"/>
            <a:ext cx="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66" name="Line 31"/>
          <p:cNvSpPr>
            <a:spLocks noChangeShapeType="1"/>
          </p:cNvSpPr>
          <p:nvPr/>
        </p:nvSpPr>
        <p:spPr bwMode="auto">
          <a:xfrm flipH="1">
            <a:off x="5867400" y="5157788"/>
            <a:ext cx="1296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633" name="Text Box 33"/>
          <p:cNvSpPr txBox="1">
            <a:spLocks noChangeArrowheads="1"/>
          </p:cNvSpPr>
          <p:nvPr/>
        </p:nvSpPr>
        <p:spPr bwMode="auto">
          <a:xfrm>
            <a:off x="2484438" y="333375"/>
            <a:ext cx="144145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Terminaciones</a:t>
            </a:r>
          </a:p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</a:p>
          <a:p>
            <a:pPr algn="l">
              <a:defRPr/>
            </a:pP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parasimpáticas</a:t>
            </a:r>
          </a:p>
        </p:txBody>
      </p:sp>
      <p:sp>
        <p:nvSpPr>
          <p:cNvPr id="82968" name="Line 34"/>
          <p:cNvSpPr>
            <a:spLocks noChangeShapeType="1"/>
          </p:cNvSpPr>
          <p:nvPr/>
        </p:nvSpPr>
        <p:spPr bwMode="auto">
          <a:xfrm>
            <a:off x="3708400" y="692150"/>
            <a:ext cx="8636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69" name="Line 35"/>
          <p:cNvSpPr>
            <a:spLocks noChangeShapeType="1"/>
          </p:cNvSpPr>
          <p:nvPr/>
        </p:nvSpPr>
        <p:spPr bwMode="auto">
          <a:xfrm>
            <a:off x="3708400" y="692150"/>
            <a:ext cx="2808288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636" name="Text Box 36"/>
          <p:cNvSpPr txBox="1">
            <a:spLocks noChangeArrowheads="1"/>
          </p:cNvSpPr>
          <p:nvPr/>
        </p:nvSpPr>
        <p:spPr bwMode="auto">
          <a:xfrm>
            <a:off x="250825" y="765175"/>
            <a:ext cx="757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12. </a:t>
            </a:r>
          </a:p>
        </p:txBody>
      </p:sp>
      <p:sp>
        <p:nvSpPr>
          <p:cNvPr id="82971" name="Line 38"/>
          <p:cNvSpPr>
            <a:spLocks noChangeShapeType="1"/>
          </p:cNvSpPr>
          <p:nvPr/>
        </p:nvSpPr>
        <p:spPr bwMode="auto">
          <a:xfrm flipH="1" flipV="1">
            <a:off x="4572000" y="2565400"/>
            <a:ext cx="287338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639" name="Text Box 39"/>
          <p:cNvSpPr txBox="1">
            <a:spLocks noChangeArrowheads="1"/>
          </p:cNvSpPr>
          <p:nvPr/>
        </p:nvSpPr>
        <p:spPr bwMode="auto">
          <a:xfrm>
            <a:off x="827088" y="1844675"/>
            <a:ext cx="15541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ERECCIÓN</a:t>
            </a:r>
          </a:p>
        </p:txBody>
      </p:sp>
      <p:sp>
        <p:nvSpPr>
          <p:cNvPr id="82973" name="Text Box 40"/>
          <p:cNvSpPr txBox="1">
            <a:spLocks noChangeArrowheads="1"/>
          </p:cNvSpPr>
          <p:nvPr/>
        </p:nvSpPr>
        <p:spPr bwMode="auto">
          <a:xfrm>
            <a:off x="890588" y="765175"/>
            <a:ext cx="12731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/>
              <a:t>Órganos </a:t>
            </a:r>
          </a:p>
          <a:p>
            <a:pPr eaLnBrk="1" hangingPunct="1"/>
            <a:r>
              <a:rPr lang="es-ES_tradnl" altLang="es-VE" sz="2000"/>
              <a:t>Sexuales</a:t>
            </a:r>
          </a:p>
        </p:txBody>
      </p:sp>
      <p:sp>
        <p:nvSpPr>
          <p:cNvPr id="82975" name="Line 43"/>
          <p:cNvSpPr>
            <a:spLocks noChangeShapeType="1"/>
          </p:cNvSpPr>
          <p:nvPr/>
        </p:nvSpPr>
        <p:spPr bwMode="auto">
          <a:xfrm>
            <a:off x="3851275" y="126841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76" name="Line 44"/>
          <p:cNvSpPr>
            <a:spLocks noChangeShapeType="1"/>
          </p:cNvSpPr>
          <p:nvPr/>
        </p:nvSpPr>
        <p:spPr bwMode="auto">
          <a:xfrm flipH="1">
            <a:off x="6804025" y="242093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645" name="Oval 45"/>
          <p:cNvSpPr>
            <a:spLocks noChangeArrowheads="1"/>
          </p:cNvSpPr>
          <p:nvPr/>
        </p:nvSpPr>
        <p:spPr bwMode="auto">
          <a:xfrm>
            <a:off x="3563938" y="5589588"/>
            <a:ext cx="1008062" cy="93503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3646" name="Oval 46"/>
          <p:cNvSpPr>
            <a:spLocks noChangeArrowheads="1"/>
          </p:cNvSpPr>
          <p:nvPr/>
        </p:nvSpPr>
        <p:spPr bwMode="auto">
          <a:xfrm>
            <a:off x="5508625" y="5734050"/>
            <a:ext cx="1008063" cy="9350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3647" name="Text Box 47"/>
          <p:cNvSpPr txBox="1">
            <a:spLocks noChangeArrowheads="1"/>
          </p:cNvSpPr>
          <p:nvPr/>
        </p:nvSpPr>
        <p:spPr bwMode="auto">
          <a:xfrm>
            <a:off x="2198688" y="5780088"/>
            <a:ext cx="1330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constricción</a:t>
            </a:r>
          </a:p>
        </p:txBody>
      </p:sp>
      <p:sp>
        <p:nvSpPr>
          <p:cNvPr id="153648" name="Text Box 48"/>
          <p:cNvSpPr txBox="1">
            <a:spLocks noChangeArrowheads="1"/>
          </p:cNvSpPr>
          <p:nvPr/>
        </p:nvSpPr>
        <p:spPr bwMode="auto">
          <a:xfrm>
            <a:off x="7524750" y="5734050"/>
            <a:ext cx="1227138" cy="641350"/>
          </a:xfrm>
          <a:prstGeom prst="rect">
            <a:avLst/>
          </a:prstGeom>
          <a:solidFill>
            <a:srgbClr val="ABDD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Vaso-</a:t>
            </a:r>
          </a:p>
          <a:p>
            <a:pPr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dilatación</a:t>
            </a:r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107789" y="653573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9" grpId="0"/>
      <p:bldP spid="153624" grpId="0" animBg="1"/>
      <p:bldP spid="153626" grpId="0" animBg="1"/>
      <p:bldP spid="153627" grpId="0"/>
      <p:bldP spid="153628" grpId="0" animBg="1"/>
      <p:bldP spid="153633" grpId="0"/>
      <p:bldP spid="82968" grpId="0" animBg="1"/>
      <p:bldP spid="82969" grpId="0" animBg="1"/>
      <p:bldP spid="153639" grpId="0" animBg="1"/>
      <p:bldP spid="82975" grpId="0" animBg="1"/>
      <p:bldP spid="153645" grpId="0" animBg="1"/>
      <p:bldP spid="153646" grpId="0" animBg="1"/>
      <p:bldP spid="153647" grpId="0"/>
      <p:bldP spid="153648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6" descr="res sexual 4 h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011238"/>
            <a:ext cx="5616575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Rectangle 7"/>
          <p:cNvSpPr>
            <a:spLocks noChangeArrowheads="1"/>
          </p:cNvSpPr>
          <p:nvPr/>
        </p:nvSpPr>
        <p:spPr bwMode="auto">
          <a:xfrm>
            <a:off x="1547813" y="1227138"/>
            <a:ext cx="12239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3972" name="Rectangle 8"/>
          <p:cNvSpPr>
            <a:spLocks noChangeArrowheads="1"/>
          </p:cNvSpPr>
          <p:nvPr/>
        </p:nvSpPr>
        <p:spPr bwMode="auto">
          <a:xfrm>
            <a:off x="6299200" y="3170238"/>
            <a:ext cx="863600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3973" name="Rectangle 9"/>
          <p:cNvSpPr>
            <a:spLocks noChangeArrowheads="1"/>
          </p:cNvSpPr>
          <p:nvPr/>
        </p:nvSpPr>
        <p:spPr bwMode="auto">
          <a:xfrm>
            <a:off x="6946900" y="2451100"/>
            <a:ext cx="3603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5659" name="Text Box 11"/>
          <p:cNvSpPr txBox="1">
            <a:spLocks noChangeArrowheads="1"/>
          </p:cNvSpPr>
          <p:nvPr/>
        </p:nvSpPr>
        <p:spPr bwMode="auto">
          <a:xfrm>
            <a:off x="6856413" y="2395538"/>
            <a:ext cx="1087437" cy="609600"/>
          </a:xfrm>
          <a:prstGeom prst="rect">
            <a:avLst/>
          </a:prstGeom>
          <a:solidFill>
            <a:srgbClr val="CDDE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Vesícula 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seminal</a:t>
            </a:r>
          </a:p>
        </p:txBody>
      </p:sp>
      <p:sp>
        <p:nvSpPr>
          <p:cNvPr id="155660" name="Text Box 12"/>
          <p:cNvSpPr txBox="1">
            <a:spLocks noChangeArrowheads="1"/>
          </p:cNvSpPr>
          <p:nvPr/>
        </p:nvSpPr>
        <p:spPr bwMode="auto">
          <a:xfrm>
            <a:off x="6443663" y="3124200"/>
            <a:ext cx="1762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Área plexo pélvico</a:t>
            </a:r>
          </a:p>
        </p:txBody>
      </p:sp>
      <p:sp>
        <p:nvSpPr>
          <p:cNvPr id="155661" name="Text Box 13"/>
          <p:cNvSpPr txBox="1">
            <a:spLocks noChangeArrowheads="1"/>
          </p:cNvSpPr>
          <p:nvPr/>
        </p:nvSpPr>
        <p:spPr bwMode="auto">
          <a:xfrm>
            <a:off x="6011863" y="3860800"/>
            <a:ext cx="1864613" cy="307777"/>
          </a:xfrm>
          <a:prstGeom prst="rect">
            <a:avLst/>
          </a:prstGeom>
          <a:solidFill>
            <a:srgbClr val="A7C4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F. </a:t>
            </a: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Posgl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parasimp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5662" name="Text Box 14"/>
          <p:cNvSpPr txBox="1">
            <a:spLocks noChangeArrowheads="1"/>
          </p:cNvSpPr>
          <p:nvPr/>
        </p:nvSpPr>
        <p:spPr bwMode="auto">
          <a:xfrm>
            <a:off x="6227763" y="4340225"/>
            <a:ext cx="1403350" cy="609600"/>
          </a:xfrm>
          <a:prstGeom prst="rect">
            <a:avLst/>
          </a:prstGeom>
          <a:solidFill>
            <a:srgbClr val="CDDE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Glándula 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bulbouretral</a:t>
            </a:r>
          </a:p>
        </p:txBody>
      </p:sp>
      <p:sp>
        <p:nvSpPr>
          <p:cNvPr id="155663" name="Text Box 15"/>
          <p:cNvSpPr txBox="1">
            <a:spLocks noChangeArrowheads="1"/>
          </p:cNvSpPr>
          <p:nvPr/>
        </p:nvSpPr>
        <p:spPr bwMode="auto">
          <a:xfrm>
            <a:off x="2940050" y="3403600"/>
            <a:ext cx="1039813" cy="365125"/>
          </a:xfrm>
          <a:prstGeom prst="rect">
            <a:avLst/>
          </a:prstGeom>
          <a:solidFill>
            <a:srgbClr val="CDDE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Próstata</a:t>
            </a:r>
          </a:p>
        </p:txBody>
      </p:sp>
      <p:sp>
        <p:nvSpPr>
          <p:cNvPr id="83979" name="Line 16"/>
          <p:cNvSpPr>
            <a:spLocks noChangeShapeType="1"/>
          </p:cNvSpPr>
          <p:nvPr/>
        </p:nvSpPr>
        <p:spPr bwMode="auto">
          <a:xfrm>
            <a:off x="3851275" y="3644900"/>
            <a:ext cx="5048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80" name="Line 17"/>
          <p:cNvSpPr>
            <a:spLocks noChangeShapeType="1"/>
          </p:cNvSpPr>
          <p:nvPr/>
        </p:nvSpPr>
        <p:spPr bwMode="auto">
          <a:xfrm flipH="1">
            <a:off x="6443663" y="263683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81" name="Line 18"/>
          <p:cNvSpPr>
            <a:spLocks noChangeShapeType="1"/>
          </p:cNvSpPr>
          <p:nvPr/>
        </p:nvSpPr>
        <p:spPr bwMode="auto">
          <a:xfrm flipH="1" flipV="1">
            <a:off x="5722938" y="3860800"/>
            <a:ext cx="360362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82" name="Oval 19"/>
          <p:cNvSpPr>
            <a:spLocks noChangeArrowheads="1"/>
          </p:cNvSpPr>
          <p:nvPr/>
        </p:nvSpPr>
        <p:spPr bwMode="auto">
          <a:xfrm>
            <a:off x="5580063" y="3357563"/>
            <a:ext cx="215900" cy="5762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3983" name="Line 20"/>
          <p:cNvSpPr>
            <a:spLocks noChangeShapeType="1"/>
          </p:cNvSpPr>
          <p:nvPr/>
        </p:nvSpPr>
        <p:spPr bwMode="auto">
          <a:xfrm flipH="1" flipV="1">
            <a:off x="4932363" y="4437063"/>
            <a:ext cx="107950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69" name="Text Box 21"/>
          <p:cNvSpPr txBox="1">
            <a:spLocks noChangeArrowheads="1"/>
          </p:cNvSpPr>
          <p:nvPr/>
        </p:nvSpPr>
        <p:spPr bwMode="auto">
          <a:xfrm>
            <a:off x="1116013" y="1341438"/>
            <a:ext cx="1730375" cy="425450"/>
          </a:xfrm>
          <a:prstGeom prst="rect">
            <a:avLst/>
          </a:prstGeom>
          <a:solidFill>
            <a:srgbClr val="CDDE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</a:t>
            </a:r>
          </a:p>
        </p:txBody>
      </p:sp>
      <p:sp>
        <p:nvSpPr>
          <p:cNvPr id="155670" name="Text Box 22"/>
          <p:cNvSpPr txBox="1">
            <a:spLocks noChangeArrowheads="1"/>
          </p:cNvSpPr>
          <p:nvPr/>
        </p:nvSpPr>
        <p:spPr bwMode="auto">
          <a:xfrm>
            <a:off x="7092950" y="1627188"/>
            <a:ext cx="1847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DA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  <a:p>
            <a:pPr>
              <a:defRPr/>
            </a:pP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S2-S4</a:t>
            </a:r>
          </a:p>
        </p:txBody>
      </p:sp>
      <p:sp>
        <p:nvSpPr>
          <p:cNvPr id="83986" name="Line 23"/>
          <p:cNvSpPr>
            <a:spLocks noChangeShapeType="1"/>
          </p:cNvSpPr>
          <p:nvPr/>
        </p:nvSpPr>
        <p:spPr bwMode="auto">
          <a:xfrm flipH="1">
            <a:off x="6877050" y="1844675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87" name="Oval 24"/>
          <p:cNvSpPr>
            <a:spLocks noChangeArrowheads="1"/>
          </p:cNvSpPr>
          <p:nvPr/>
        </p:nvSpPr>
        <p:spPr bwMode="auto">
          <a:xfrm>
            <a:off x="1619250" y="5229225"/>
            <a:ext cx="2889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5673" name="Text Box 25"/>
          <p:cNvSpPr txBox="1">
            <a:spLocks noChangeArrowheads="1"/>
          </p:cNvSpPr>
          <p:nvPr/>
        </p:nvSpPr>
        <p:spPr bwMode="auto">
          <a:xfrm>
            <a:off x="1116013" y="4918075"/>
            <a:ext cx="1943100" cy="1128713"/>
          </a:xfrm>
          <a:prstGeom prst="rect">
            <a:avLst/>
          </a:prstGeom>
          <a:solidFill>
            <a:srgbClr val="C1E0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Secreciones: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Vesícula seminal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Gl. bulbouretral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Próstata</a:t>
            </a:r>
          </a:p>
        </p:txBody>
      </p:sp>
      <p:sp>
        <p:nvSpPr>
          <p:cNvPr id="155674" name="Text Box 26"/>
          <p:cNvSpPr txBox="1">
            <a:spLocks noChangeArrowheads="1"/>
          </p:cNvSpPr>
          <p:nvPr/>
        </p:nvSpPr>
        <p:spPr bwMode="auto">
          <a:xfrm>
            <a:off x="395288" y="620713"/>
            <a:ext cx="7572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12. </a:t>
            </a:r>
          </a:p>
        </p:txBody>
      </p:sp>
      <p:sp>
        <p:nvSpPr>
          <p:cNvPr id="155677" name="Text Box 29"/>
          <p:cNvSpPr txBox="1">
            <a:spLocks noChangeArrowheads="1"/>
          </p:cNvSpPr>
          <p:nvPr/>
        </p:nvSpPr>
        <p:spPr bwMode="auto">
          <a:xfrm>
            <a:off x="1143042" y="1844675"/>
            <a:ext cx="1600117" cy="830997"/>
          </a:xfrm>
          <a:prstGeom prst="rect">
            <a:avLst/>
          </a:prstGeom>
          <a:solidFill>
            <a:srgbClr val="A7C4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 de </a:t>
            </a:r>
            <a:endParaRPr lang="es-ES_tradnl" sz="1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fluidos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glandulares</a:t>
            </a:r>
          </a:p>
        </p:txBody>
      </p:sp>
      <p:sp>
        <p:nvSpPr>
          <p:cNvPr id="83991" name="Text Box 30"/>
          <p:cNvSpPr txBox="1">
            <a:spLocks noChangeArrowheads="1"/>
          </p:cNvSpPr>
          <p:nvPr/>
        </p:nvSpPr>
        <p:spPr bwMode="auto">
          <a:xfrm>
            <a:off x="1106488" y="692150"/>
            <a:ext cx="2116137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/>
              <a:t>Órganos Sexuales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9" grpId="0" animBg="1"/>
      <p:bldP spid="155662" grpId="0" animBg="1"/>
      <p:bldP spid="155663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6" descr="res sexual 5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20775"/>
            <a:ext cx="5688013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Rectangle 7"/>
          <p:cNvSpPr>
            <a:spLocks noChangeArrowheads="1"/>
          </p:cNvSpPr>
          <p:nvPr/>
        </p:nvSpPr>
        <p:spPr bwMode="auto">
          <a:xfrm>
            <a:off x="1619250" y="1195388"/>
            <a:ext cx="8651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4996" name="Rectangle 9"/>
          <p:cNvSpPr>
            <a:spLocks noChangeArrowheads="1"/>
          </p:cNvSpPr>
          <p:nvPr/>
        </p:nvSpPr>
        <p:spPr bwMode="auto">
          <a:xfrm>
            <a:off x="2266950" y="2419350"/>
            <a:ext cx="7207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4997" name="Rectangle 10"/>
          <p:cNvSpPr>
            <a:spLocks noChangeArrowheads="1"/>
          </p:cNvSpPr>
          <p:nvPr/>
        </p:nvSpPr>
        <p:spPr bwMode="auto">
          <a:xfrm>
            <a:off x="2555875" y="3427413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4998" name="Rectangle 11"/>
          <p:cNvSpPr>
            <a:spLocks noChangeArrowheads="1"/>
          </p:cNvSpPr>
          <p:nvPr/>
        </p:nvSpPr>
        <p:spPr bwMode="auto">
          <a:xfrm>
            <a:off x="6875463" y="1698625"/>
            <a:ext cx="360362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4999" name="Rectangle 12"/>
          <p:cNvSpPr>
            <a:spLocks noChangeArrowheads="1"/>
          </p:cNvSpPr>
          <p:nvPr/>
        </p:nvSpPr>
        <p:spPr bwMode="auto">
          <a:xfrm>
            <a:off x="6156325" y="3282950"/>
            <a:ext cx="792163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6685" name="Text Box 13"/>
          <p:cNvSpPr txBox="1">
            <a:spLocks noChangeArrowheads="1"/>
          </p:cNvSpPr>
          <p:nvPr/>
        </p:nvSpPr>
        <p:spPr bwMode="auto">
          <a:xfrm>
            <a:off x="1116013" y="1196975"/>
            <a:ext cx="1584325" cy="425450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EMISIÓN</a:t>
            </a:r>
          </a:p>
        </p:txBody>
      </p:sp>
      <p:sp>
        <p:nvSpPr>
          <p:cNvPr id="156686" name="Text Box 14"/>
          <p:cNvSpPr txBox="1">
            <a:spLocks noChangeArrowheads="1"/>
          </p:cNvSpPr>
          <p:nvPr/>
        </p:nvSpPr>
        <p:spPr bwMode="auto">
          <a:xfrm>
            <a:off x="6700611" y="1412776"/>
            <a:ext cx="197842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DD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algn="l">
              <a:defRPr/>
            </a:pPr>
            <a:r>
              <a:rPr lang="es-ES_tradnl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adrenérgico </a:t>
            </a:r>
            <a:endParaRPr lang="es-ES_tradnl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6687" name="Text Box 15"/>
          <p:cNvSpPr txBox="1">
            <a:spLocks noChangeArrowheads="1"/>
          </p:cNvSpPr>
          <p:nvPr/>
        </p:nvSpPr>
        <p:spPr bwMode="auto">
          <a:xfrm>
            <a:off x="6805613" y="2324100"/>
            <a:ext cx="1087437" cy="609600"/>
          </a:xfrm>
          <a:prstGeom prst="rect">
            <a:avLst/>
          </a:prstGeom>
          <a:solidFill>
            <a:srgbClr val="FFD1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Vesícula 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seminal</a:t>
            </a:r>
          </a:p>
        </p:txBody>
      </p:sp>
      <p:sp>
        <p:nvSpPr>
          <p:cNvPr id="156688" name="Text Box 16"/>
          <p:cNvSpPr txBox="1">
            <a:spLocks noChangeArrowheads="1"/>
          </p:cNvSpPr>
          <p:nvPr/>
        </p:nvSpPr>
        <p:spPr bwMode="auto">
          <a:xfrm>
            <a:off x="6373813" y="3124200"/>
            <a:ext cx="1762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Área plexo pélvico</a:t>
            </a:r>
          </a:p>
        </p:txBody>
      </p:sp>
      <p:sp>
        <p:nvSpPr>
          <p:cNvPr id="156689" name="Text Box 17"/>
          <p:cNvSpPr txBox="1">
            <a:spLocks noChangeArrowheads="1"/>
          </p:cNvSpPr>
          <p:nvPr/>
        </p:nvSpPr>
        <p:spPr bwMode="auto">
          <a:xfrm>
            <a:off x="5940425" y="4508500"/>
            <a:ext cx="1549400" cy="333375"/>
          </a:xfrm>
          <a:prstGeom prst="rect">
            <a:avLst/>
          </a:prstGeom>
          <a:solidFill>
            <a:srgbClr val="FFD1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Vaso deferente</a:t>
            </a:r>
          </a:p>
        </p:txBody>
      </p:sp>
      <p:sp>
        <p:nvSpPr>
          <p:cNvPr id="156690" name="Rectangle 18"/>
          <p:cNvSpPr>
            <a:spLocks noChangeArrowheads="1"/>
          </p:cNvSpPr>
          <p:nvPr/>
        </p:nvSpPr>
        <p:spPr bwMode="auto">
          <a:xfrm>
            <a:off x="5868988" y="5084763"/>
            <a:ext cx="1008062" cy="333375"/>
          </a:xfrm>
          <a:prstGeom prst="rect">
            <a:avLst/>
          </a:prstGeom>
          <a:solidFill>
            <a:srgbClr val="FFD1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Epidídimo</a:t>
            </a:r>
          </a:p>
        </p:txBody>
      </p:sp>
      <p:sp>
        <p:nvSpPr>
          <p:cNvPr id="85006" name="Line 19"/>
          <p:cNvSpPr>
            <a:spLocks noChangeShapeType="1"/>
          </p:cNvSpPr>
          <p:nvPr/>
        </p:nvSpPr>
        <p:spPr bwMode="auto">
          <a:xfrm flipH="1">
            <a:off x="6589713" y="1844675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6692" name="Text Box 20"/>
          <p:cNvSpPr txBox="1">
            <a:spLocks noChangeArrowheads="1"/>
          </p:cNvSpPr>
          <p:nvPr/>
        </p:nvSpPr>
        <p:spPr bwMode="auto">
          <a:xfrm>
            <a:off x="2771775" y="3429000"/>
            <a:ext cx="1039813" cy="365125"/>
          </a:xfrm>
          <a:prstGeom prst="rect">
            <a:avLst/>
          </a:prstGeom>
          <a:solidFill>
            <a:srgbClr val="FFD1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Próstata</a:t>
            </a:r>
          </a:p>
        </p:txBody>
      </p:sp>
      <p:sp>
        <p:nvSpPr>
          <p:cNvPr id="85008" name="Line 21"/>
          <p:cNvSpPr>
            <a:spLocks noChangeShapeType="1"/>
          </p:cNvSpPr>
          <p:nvPr/>
        </p:nvSpPr>
        <p:spPr bwMode="auto">
          <a:xfrm>
            <a:off x="3756025" y="3644900"/>
            <a:ext cx="5048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6694" name="Text Box 22"/>
          <p:cNvSpPr txBox="1">
            <a:spLocks noChangeArrowheads="1"/>
          </p:cNvSpPr>
          <p:nvPr/>
        </p:nvSpPr>
        <p:spPr bwMode="auto">
          <a:xfrm>
            <a:off x="2157145" y="2419350"/>
            <a:ext cx="1523173" cy="584775"/>
          </a:xfrm>
          <a:prstGeom prst="rect">
            <a:avLst/>
          </a:prstGeom>
          <a:solidFill>
            <a:srgbClr val="FFD1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Esfínter int.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uretra</a:t>
            </a:r>
          </a:p>
        </p:txBody>
      </p:sp>
      <p:sp>
        <p:nvSpPr>
          <p:cNvPr id="85010" name="Line 23"/>
          <p:cNvSpPr>
            <a:spLocks noChangeShapeType="1"/>
          </p:cNvSpPr>
          <p:nvPr/>
        </p:nvSpPr>
        <p:spPr bwMode="auto">
          <a:xfrm>
            <a:off x="3491880" y="2933700"/>
            <a:ext cx="937245" cy="495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11" name="Line 24"/>
          <p:cNvSpPr>
            <a:spLocks noChangeShapeType="1"/>
          </p:cNvSpPr>
          <p:nvPr/>
        </p:nvSpPr>
        <p:spPr bwMode="auto">
          <a:xfrm flipH="1">
            <a:off x="6516688" y="2636838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12" name="Line 25"/>
          <p:cNvSpPr>
            <a:spLocks noChangeShapeType="1"/>
          </p:cNvSpPr>
          <p:nvPr/>
        </p:nvSpPr>
        <p:spPr bwMode="auto">
          <a:xfrm flipH="1">
            <a:off x="5508625" y="47244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13" name="Line 26"/>
          <p:cNvSpPr>
            <a:spLocks noChangeShapeType="1"/>
          </p:cNvSpPr>
          <p:nvPr/>
        </p:nvSpPr>
        <p:spPr bwMode="auto">
          <a:xfrm flipH="1">
            <a:off x="5292725" y="515778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5014" name="Oval 27"/>
          <p:cNvSpPr>
            <a:spLocks noChangeArrowheads="1"/>
          </p:cNvSpPr>
          <p:nvPr/>
        </p:nvSpPr>
        <p:spPr bwMode="auto">
          <a:xfrm>
            <a:off x="1547813" y="5229225"/>
            <a:ext cx="50323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6700" name="Text Box 28"/>
          <p:cNvSpPr txBox="1">
            <a:spLocks noChangeArrowheads="1"/>
          </p:cNvSpPr>
          <p:nvPr/>
        </p:nvSpPr>
        <p:spPr bwMode="auto">
          <a:xfrm>
            <a:off x="468313" y="620713"/>
            <a:ext cx="7572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12. </a:t>
            </a:r>
          </a:p>
        </p:txBody>
      </p:sp>
      <p:sp>
        <p:nvSpPr>
          <p:cNvPr id="156702" name="Text Box 30"/>
          <p:cNvSpPr txBox="1">
            <a:spLocks noChangeArrowheads="1"/>
          </p:cNvSpPr>
          <p:nvPr/>
        </p:nvSpPr>
        <p:spPr bwMode="auto">
          <a:xfrm>
            <a:off x="1115616" y="1692097"/>
            <a:ext cx="1519968" cy="584775"/>
          </a:xfrm>
          <a:prstGeom prst="rect">
            <a:avLst/>
          </a:prstGeom>
          <a:solidFill>
            <a:srgbClr val="FFAFB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 </a:t>
            </a:r>
            <a:endParaRPr lang="es-ES_tradnl" sz="1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eyaculado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6703" name="Text Box 31"/>
          <p:cNvSpPr txBox="1">
            <a:spLocks noChangeArrowheads="1"/>
          </p:cNvSpPr>
          <p:nvPr/>
        </p:nvSpPr>
        <p:spPr bwMode="auto">
          <a:xfrm>
            <a:off x="1035050" y="4979988"/>
            <a:ext cx="2049463" cy="1352550"/>
          </a:xfrm>
          <a:prstGeom prst="rect">
            <a:avLst/>
          </a:prstGeom>
          <a:solidFill>
            <a:srgbClr val="FFE5F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</a:t>
            </a: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m. liso</a:t>
            </a:r>
          </a:p>
          <a:p>
            <a:pPr algn="l">
              <a:defRPr/>
            </a:pPr>
            <a:endParaRPr lang="es-ES_tradnl" sz="9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Epidídimo</a:t>
            </a:r>
          </a:p>
          <a:p>
            <a:pPr algn="l">
              <a:buClr>
                <a:srgbClr val="CC0000"/>
              </a:buClr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Vaso deferente,</a:t>
            </a:r>
          </a:p>
          <a:p>
            <a:pPr algn="l">
              <a:buClr>
                <a:srgbClr val="CC0000"/>
              </a:buClr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Vesículas seminales</a:t>
            </a:r>
          </a:p>
          <a:p>
            <a:pPr algn="l">
              <a:buClr>
                <a:srgbClr val="CC0000"/>
              </a:buClr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Próstata</a:t>
            </a:r>
          </a:p>
        </p:txBody>
      </p:sp>
      <p:sp>
        <p:nvSpPr>
          <p:cNvPr id="85018" name="Text Box 32"/>
          <p:cNvSpPr txBox="1">
            <a:spLocks noChangeArrowheads="1"/>
          </p:cNvSpPr>
          <p:nvPr/>
        </p:nvSpPr>
        <p:spPr bwMode="auto">
          <a:xfrm>
            <a:off x="1106488" y="692150"/>
            <a:ext cx="2116137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/>
              <a:t>Órganos Sexuales</a:t>
            </a: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7" grpId="0" animBg="1"/>
      <p:bldP spid="156689" grpId="0" animBg="1"/>
      <p:bldP spid="156690" grpId="0" animBg="1"/>
      <p:bldP spid="156692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6" descr="res sexual 6 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765175"/>
            <a:ext cx="6337300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Rectangle 8"/>
          <p:cNvSpPr>
            <a:spLocks noChangeArrowheads="1"/>
          </p:cNvSpPr>
          <p:nvPr/>
        </p:nvSpPr>
        <p:spPr bwMode="auto">
          <a:xfrm>
            <a:off x="1547813" y="4365625"/>
            <a:ext cx="10795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6020" name="Rectangle 9"/>
          <p:cNvSpPr>
            <a:spLocks noChangeArrowheads="1"/>
          </p:cNvSpPr>
          <p:nvPr/>
        </p:nvSpPr>
        <p:spPr bwMode="auto">
          <a:xfrm>
            <a:off x="6948488" y="5445125"/>
            <a:ext cx="12239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6021" name="Rectangle 10"/>
          <p:cNvSpPr>
            <a:spLocks noChangeArrowheads="1"/>
          </p:cNvSpPr>
          <p:nvPr/>
        </p:nvSpPr>
        <p:spPr bwMode="auto">
          <a:xfrm>
            <a:off x="8027988" y="1916113"/>
            <a:ext cx="288925" cy="2736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900113" y="1341438"/>
            <a:ext cx="2093912" cy="425450"/>
          </a:xfrm>
          <a:prstGeom prst="rect">
            <a:avLst/>
          </a:prstGeom>
          <a:solidFill>
            <a:srgbClr val="EED9F7"/>
          </a:solidFill>
          <a:ln w="28575">
            <a:solidFill>
              <a:srgbClr val="9933FF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EYACULACIÓN</a:t>
            </a: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1691183" y="4023153"/>
            <a:ext cx="10086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Cuerpo </a:t>
            </a:r>
            <a:endParaRPr lang="es-ES_tradnl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esponjoso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3617913" y="5661025"/>
            <a:ext cx="954087" cy="546100"/>
          </a:xfrm>
          <a:prstGeom prst="rect">
            <a:avLst/>
          </a:prstGeom>
          <a:solidFill>
            <a:srgbClr val="E6D9FF"/>
          </a:solidFill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estriado</a:t>
            </a:r>
          </a:p>
        </p:txBody>
      </p:sp>
      <p:sp>
        <p:nvSpPr>
          <p:cNvPr id="86025" name="Rectangle 14"/>
          <p:cNvSpPr>
            <a:spLocks noChangeArrowheads="1"/>
          </p:cNvSpPr>
          <p:nvPr/>
        </p:nvSpPr>
        <p:spPr bwMode="auto">
          <a:xfrm>
            <a:off x="3851275" y="3429000"/>
            <a:ext cx="7207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6026" name="Rectangle 15"/>
          <p:cNvSpPr>
            <a:spLocks noChangeArrowheads="1"/>
          </p:cNvSpPr>
          <p:nvPr/>
        </p:nvSpPr>
        <p:spPr bwMode="auto">
          <a:xfrm>
            <a:off x="3563938" y="4076700"/>
            <a:ext cx="1008062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86027" name="Rectangle 16"/>
          <p:cNvSpPr>
            <a:spLocks noChangeArrowheads="1"/>
          </p:cNvSpPr>
          <p:nvPr/>
        </p:nvSpPr>
        <p:spPr bwMode="auto">
          <a:xfrm>
            <a:off x="4067175" y="4221163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3499984" y="3442154"/>
            <a:ext cx="939800" cy="3333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Próstata</a:t>
            </a:r>
          </a:p>
        </p:txBody>
      </p:sp>
      <p:sp>
        <p:nvSpPr>
          <p:cNvPr id="86029" name="Line 18"/>
          <p:cNvSpPr>
            <a:spLocks noChangeShapeType="1"/>
          </p:cNvSpPr>
          <p:nvPr/>
        </p:nvSpPr>
        <p:spPr bwMode="auto">
          <a:xfrm>
            <a:off x="4319588" y="3644900"/>
            <a:ext cx="5048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15" name="Text Box 19"/>
          <p:cNvSpPr txBox="1">
            <a:spLocks noChangeArrowheads="1"/>
          </p:cNvSpPr>
          <p:nvPr/>
        </p:nvSpPr>
        <p:spPr bwMode="auto">
          <a:xfrm>
            <a:off x="3725863" y="3860800"/>
            <a:ext cx="846137" cy="485775"/>
          </a:xfrm>
          <a:prstGeom prst="rect">
            <a:avLst/>
          </a:prstGeom>
          <a:solidFill>
            <a:srgbClr val="E6D9FF"/>
          </a:solidFill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</a:t>
            </a:r>
          </a:p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estriado</a:t>
            </a:r>
          </a:p>
        </p:txBody>
      </p:sp>
      <p:sp>
        <p:nvSpPr>
          <p:cNvPr id="157716" name="Line 20"/>
          <p:cNvSpPr>
            <a:spLocks noChangeShapeType="1"/>
          </p:cNvSpPr>
          <p:nvPr/>
        </p:nvSpPr>
        <p:spPr bwMode="auto">
          <a:xfrm>
            <a:off x="4572000" y="4221163"/>
            <a:ext cx="360363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17" name="Line 21"/>
          <p:cNvSpPr>
            <a:spLocks noChangeShapeType="1"/>
          </p:cNvSpPr>
          <p:nvPr/>
        </p:nvSpPr>
        <p:spPr bwMode="auto">
          <a:xfrm flipV="1">
            <a:off x="4067175" y="4868863"/>
            <a:ext cx="73025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33" name="Line 22"/>
          <p:cNvSpPr>
            <a:spLocks noChangeShapeType="1"/>
          </p:cNvSpPr>
          <p:nvPr/>
        </p:nvSpPr>
        <p:spPr bwMode="auto">
          <a:xfrm>
            <a:off x="2411413" y="4292600"/>
            <a:ext cx="431800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19" name="Text Box 23"/>
          <p:cNvSpPr txBox="1">
            <a:spLocks noChangeArrowheads="1"/>
          </p:cNvSpPr>
          <p:nvPr/>
        </p:nvSpPr>
        <p:spPr bwMode="auto">
          <a:xfrm>
            <a:off x="6877050" y="4292600"/>
            <a:ext cx="1042988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deferente</a:t>
            </a:r>
          </a:p>
        </p:txBody>
      </p:sp>
      <p:sp>
        <p:nvSpPr>
          <p:cNvPr id="86035" name="Line 24"/>
          <p:cNvSpPr>
            <a:spLocks noChangeShapeType="1"/>
          </p:cNvSpPr>
          <p:nvPr/>
        </p:nvSpPr>
        <p:spPr bwMode="auto">
          <a:xfrm flipH="1">
            <a:off x="6372225" y="458152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21" name="Line 25"/>
          <p:cNvSpPr>
            <a:spLocks noChangeShapeType="1"/>
          </p:cNvSpPr>
          <p:nvPr/>
        </p:nvSpPr>
        <p:spPr bwMode="auto">
          <a:xfrm>
            <a:off x="7164388" y="3213100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22" name="Text Box 26"/>
          <p:cNvSpPr txBox="1">
            <a:spLocks noChangeArrowheads="1"/>
          </p:cNvSpPr>
          <p:nvPr/>
        </p:nvSpPr>
        <p:spPr bwMode="auto">
          <a:xfrm>
            <a:off x="7724775" y="3043238"/>
            <a:ext cx="1335088" cy="609600"/>
          </a:xfrm>
          <a:prstGeom prst="rect">
            <a:avLst/>
          </a:prstGeom>
          <a:solidFill>
            <a:srgbClr val="E6D9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N. Pudendo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</a:p>
        </p:txBody>
      </p:sp>
      <p:sp>
        <p:nvSpPr>
          <p:cNvPr id="157723" name="Text Box 27"/>
          <p:cNvSpPr txBox="1">
            <a:spLocks noChangeArrowheads="1"/>
          </p:cNvSpPr>
          <p:nvPr/>
        </p:nvSpPr>
        <p:spPr bwMode="auto">
          <a:xfrm>
            <a:off x="7827169" y="1356180"/>
            <a:ext cx="979487" cy="546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Vesícula 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seminal</a:t>
            </a:r>
          </a:p>
        </p:txBody>
      </p:sp>
      <p:sp>
        <p:nvSpPr>
          <p:cNvPr id="86039" name="Line 28"/>
          <p:cNvSpPr>
            <a:spLocks noChangeShapeType="1"/>
          </p:cNvSpPr>
          <p:nvPr/>
        </p:nvSpPr>
        <p:spPr bwMode="auto">
          <a:xfrm flipH="1">
            <a:off x="7524750" y="1628775"/>
            <a:ext cx="360363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25" name="Text Box 29"/>
          <p:cNvSpPr txBox="1">
            <a:spLocks noChangeArrowheads="1"/>
          </p:cNvSpPr>
          <p:nvPr/>
        </p:nvSpPr>
        <p:spPr bwMode="auto">
          <a:xfrm>
            <a:off x="1268640" y="1842748"/>
            <a:ext cx="1263650" cy="581025"/>
          </a:xfrm>
          <a:prstGeom prst="rect">
            <a:avLst/>
          </a:prstGeom>
          <a:solidFill>
            <a:srgbClr val="D5AB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 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eyaculado</a:t>
            </a:r>
          </a:p>
        </p:txBody>
      </p:sp>
      <p:sp>
        <p:nvSpPr>
          <p:cNvPr id="86041" name="Text Box 31"/>
          <p:cNvSpPr txBox="1">
            <a:spLocks noChangeArrowheads="1"/>
          </p:cNvSpPr>
          <p:nvPr/>
        </p:nvSpPr>
        <p:spPr bwMode="auto">
          <a:xfrm>
            <a:off x="890588" y="836613"/>
            <a:ext cx="211613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/>
              <a:t>Órganos Sexuales</a:t>
            </a:r>
          </a:p>
        </p:txBody>
      </p:sp>
      <p:sp>
        <p:nvSpPr>
          <p:cNvPr id="157728" name="Text Box 32"/>
          <p:cNvSpPr txBox="1">
            <a:spLocks noChangeArrowheads="1"/>
          </p:cNvSpPr>
          <p:nvPr/>
        </p:nvSpPr>
        <p:spPr bwMode="auto">
          <a:xfrm>
            <a:off x="250825" y="765175"/>
            <a:ext cx="792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12. </a:t>
            </a:r>
          </a:p>
        </p:txBody>
      </p:sp>
      <p:sp>
        <p:nvSpPr>
          <p:cNvPr id="86043" name="Rectangle 34"/>
          <p:cNvSpPr>
            <a:spLocks noChangeArrowheads="1"/>
          </p:cNvSpPr>
          <p:nvPr/>
        </p:nvSpPr>
        <p:spPr bwMode="auto">
          <a:xfrm>
            <a:off x="2484438" y="4797425"/>
            <a:ext cx="9350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57726" name="Text Box 30"/>
          <p:cNvSpPr txBox="1">
            <a:spLocks noChangeArrowheads="1"/>
          </p:cNvSpPr>
          <p:nvPr/>
        </p:nvSpPr>
        <p:spPr bwMode="auto">
          <a:xfrm>
            <a:off x="900113" y="4868863"/>
            <a:ext cx="1803400" cy="1185862"/>
          </a:xfrm>
          <a:prstGeom prst="rect">
            <a:avLst/>
          </a:prstGeom>
          <a:solidFill>
            <a:srgbClr val="E6D9FF"/>
          </a:solidFill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</a:t>
            </a: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800080"/>
              </a:buClr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Músculo estriado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 isquiocavernoso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 bulboesponjoso</a:t>
            </a: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662939" y="2916439"/>
            <a:ext cx="11112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Cuerpos </a:t>
            </a:r>
          </a:p>
          <a:p>
            <a:pP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cavernosos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3" name="2 Conector recto"/>
          <p:cNvCxnSpPr/>
          <p:nvPr/>
        </p:nvCxnSpPr>
        <p:spPr bwMode="auto">
          <a:xfrm flipH="1">
            <a:off x="3177264" y="3442154"/>
            <a:ext cx="105909" cy="7067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4 Conector recto"/>
          <p:cNvCxnSpPr/>
          <p:nvPr/>
        </p:nvCxnSpPr>
        <p:spPr bwMode="auto">
          <a:xfrm>
            <a:off x="3276705" y="3454501"/>
            <a:ext cx="281444" cy="8529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9" grpId="0" animBg="1"/>
      <p:bldP spid="157715" grpId="0" animBg="1"/>
      <p:bldP spid="157716" grpId="0" animBg="1"/>
      <p:bldP spid="157716" grpId="1" animBg="1"/>
      <p:bldP spid="157717" grpId="0" animBg="1"/>
      <p:bldP spid="157717" grpId="1" animBg="1"/>
      <p:bldP spid="157721" grpId="0" animBg="1"/>
      <p:bldP spid="157721" grpId="1" animBg="1"/>
      <p:bldP spid="1577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395288" y="1983829"/>
            <a:ext cx="3960812" cy="4181475"/>
          </a:xfrm>
          <a:prstGeom prst="rect">
            <a:avLst/>
          </a:prstGeom>
          <a:noFill/>
          <a:ln w="28575">
            <a:solidFill>
              <a:srgbClr val="D6009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Efectos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Antagonistas</a:t>
            </a:r>
          </a:p>
          <a:p>
            <a:pPr algn="l">
              <a:buClr>
                <a:srgbClr val="FF0066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Ej. Ojo, corazón, pulmones, TGI</a:t>
            </a:r>
          </a:p>
          <a:p>
            <a:pPr algn="l">
              <a:buClr>
                <a:srgbClr val="FF0066"/>
              </a:buClr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E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Complementarios (similares)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Ej. Secreción salival</a:t>
            </a:r>
          </a:p>
          <a:p>
            <a:pPr algn="l"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E. Cooperativos (sinérgicos)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Juntos colaboran en sola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función general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Ej. 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Función sexual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Erección,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secreción: parasimpático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Emisión,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orgasmo: simpático</a:t>
            </a:r>
          </a:p>
          <a:p>
            <a:pPr algn="l">
              <a:defRPr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Ej. 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Micción 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Vaciamiento vesical: parasimpático 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En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miedo,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micción se dispara a   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volúmenes más bajos por acción  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simpática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6470149" y="251937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IV Acciones en </a:t>
            </a:r>
          </a:p>
          <a:p>
            <a:pPr algn="l" eaLnBrk="1" hangingPunct="1"/>
            <a:r>
              <a:rPr lang="es-ES" altLang="es-VE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4572000" y="2002830"/>
            <a:ext cx="3887788" cy="315436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tarsal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párpado superior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piloerector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Glándulas sudoríparas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Médula adrenal, uréter, bazo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mayoría de vasos sanguíneos</a:t>
            </a:r>
          </a:p>
          <a:p>
            <a:pPr algn="l">
              <a:buClr>
                <a:srgbClr val="CC0000"/>
              </a:buClr>
              <a:defRPr/>
            </a:pPr>
            <a:endParaRPr lang="es-ES" dirty="0"/>
          </a:p>
          <a:p>
            <a:pPr algn="l">
              <a:buClr>
                <a:srgbClr val="CC0000"/>
              </a:buClr>
              <a:defRPr/>
            </a:pPr>
            <a:r>
              <a:rPr lang="es-ES" sz="1600" dirty="0"/>
              <a:t>   La regulación es por aumento o   </a:t>
            </a:r>
          </a:p>
          <a:p>
            <a:pPr algn="l">
              <a:buClr>
                <a:srgbClr val="CC0000"/>
              </a:buClr>
              <a:defRPr/>
            </a:pPr>
            <a:r>
              <a:rPr lang="es-ES" sz="1600" dirty="0"/>
              <a:t>   disminución del tono simpático</a:t>
            </a:r>
          </a:p>
          <a:p>
            <a:pPr algn="l">
              <a:buClr>
                <a:srgbClr val="CC0000"/>
              </a:buClr>
              <a:defRPr/>
            </a:pPr>
            <a:endParaRPr lang="es-ES" sz="800" dirty="0"/>
          </a:p>
        </p:txBody>
      </p:sp>
      <p:sp>
        <p:nvSpPr>
          <p:cNvPr id="167943" name="Rectangle 7"/>
          <p:cNvSpPr>
            <a:spLocks noChangeArrowheads="1"/>
          </p:cNvSpPr>
          <p:nvPr/>
        </p:nvSpPr>
        <p:spPr bwMode="auto">
          <a:xfrm>
            <a:off x="539750" y="1114425"/>
            <a:ext cx="3671888" cy="730250"/>
          </a:xfrm>
          <a:prstGeom prst="rect">
            <a:avLst/>
          </a:prstGeom>
          <a:solidFill>
            <a:srgbClr val="D9EDEF"/>
          </a:solidFill>
          <a:ln w="28575">
            <a:solidFill>
              <a:srgbClr val="D6009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Órganos con inervación Dual 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</a:t>
            </a:r>
            <a:r>
              <a:rPr lang="es-E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167944" name="Rectangle 8"/>
          <p:cNvSpPr>
            <a:spLocks noChangeArrowheads="1"/>
          </p:cNvSpPr>
          <p:nvPr/>
        </p:nvSpPr>
        <p:spPr bwMode="auto">
          <a:xfrm>
            <a:off x="4643438" y="1114425"/>
            <a:ext cx="3744912" cy="730250"/>
          </a:xfrm>
          <a:prstGeom prst="rect">
            <a:avLst/>
          </a:prstGeom>
          <a:solidFill>
            <a:srgbClr val="D9EDE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Órganos con inervación Única </a:t>
            </a:r>
            <a:r>
              <a:rPr lang="es-ES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4769615" y="5351591"/>
            <a:ext cx="35974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C4009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“orinarse de miedo”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0"/>
                                        <p:tgtEl>
                                          <p:spTgt spid="16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2" grpId="0" animBg="1"/>
      <p:bldP spid="167944" grpId="0" animBg="1"/>
      <p:bldP spid="167945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1" name="Text Box 27"/>
          <p:cNvSpPr txBox="1">
            <a:spLocks noChangeArrowheads="1"/>
          </p:cNvSpPr>
          <p:nvPr/>
        </p:nvSpPr>
        <p:spPr bwMode="auto">
          <a:xfrm>
            <a:off x="1258888" y="1196975"/>
            <a:ext cx="2992437" cy="4779963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hay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inervación parasimpática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: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radial del iris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tarsal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del párpado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Cápsula del bazo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Médula adrenal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Riñón c.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yuxtaglomerulares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liso del uréter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Músculos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piloerectores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mayoría de vasos sanguíneos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Glándulas sudoríparas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Ventrículos corazón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Venas</a:t>
            </a: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FF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Arterias vísceras abdominales</a:t>
            </a:r>
          </a:p>
        </p:txBody>
      </p:sp>
      <p:sp>
        <p:nvSpPr>
          <p:cNvPr id="185372" name="Text Box 28"/>
          <p:cNvSpPr txBox="1">
            <a:spLocks noChangeArrowheads="1"/>
          </p:cNvSpPr>
          <p:nvPr/>
        </p:nvSpPr>
        <p:spPr bwMode="auto">
          <a:xfrm>
            <a:off x="4932363" y="1700213"/>
            <a:ext cx="2520950" cy="164306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No hay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inervación simpática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:</a:t>
            </a:r>
          </a:p>
          <a:p>
            <a:pPr algn="l">
              <a:defRPr/>
            </a:pPr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esfínter del iris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Glándulas nasofaríngeas,   </a:t>
            </a:r>
          </a:p>
          <a:p>
            <a:pPr algn="l">
              <a:buClr>
                <a:srgbClr val="FF0066"/>
              </a:buCl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 genitourinarias</a:t>
            </a:r>
          </a:p>
        </p:txBody>
      </p:sp>
      <p:sp>
        <p:nvSpPr>
          <p:cNvPr id="185373" name="Text Box 29"/>
          <p:cNvSpPr txBox="1">
            <a:spLocks noChangeArrowheads="1"/>
          </p:cNvSpPr>
          <p:nvPr/>
        </p:nvSpPr>
        <p:spPr bwMode="auto">
          <a:xfrm>
            <a:off x="4932363" y="3429000"/>
            <a:ext cx="2519362" cy="1765300"/>
          </a:xfrm>
          <a:prstGeom prst="rect">
            <a:avLst/>
          </a:prstGeom>
          <a:noFill/>
          <a:ln w="28575">
            <a:solidFill>
              <a:srgbClr val="C4009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Inervación simpática colinérgica</a:t>
            </a:r>
          </a:p>
          <a:p>
            <a:pPr algn="l">
              <a:defRPr/>
            </a:pPr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40091"/>
              </a:buClr>
              <a:buFontTx/>
              <a:buChar char="•"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Glándulas sudoríparas</a:t>
            </a:r>
          </a:p>
          <a:p>
            <a:pPr algn="l">
              <a:buClr>
                <a:srgbClr val="C40091"/>
              </a:buClr>
              <a:buFontTx/>
              <a:buChar char="•"/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40091"/>
              </a:buClr>
              <a:buFontTx/>
              <a:buChar char="•"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Algunos vasos sanguíneos</a:t>
            </a:r>
          </a:p>
          <a:p>
            <a:pPr algn="l">
              <a:buClr>
                <a:srgbClr val="C40091"/>
              </a:buClr>
              <a:buFontTx/>
              <a:buChar char="•"/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40091"/>
              </a:buClr>
              <a:buFontTx/>
              <a:buChar char="•"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Vasos cuerpos cavernosos</a:t>
            </a:r>
          </a:p>
        </p:txBody>
      </p:sp>
      <p:sp>
        <p:nvSpPr>
          <p:cNvPr id="185374" name="Text Box 30"/>
          <p:cNvSpPr txBox="1">
            <a:spLocks noChangeArrowheads="1"/>
          </p:cNvSpPr>
          <p:nvPr/>
        </p:nvSpPr>
        <p:spPr bwMode="auto">
          <a:xfrm>
            <a:off x="539750" y="620713"/>
            <a:ext cx="1511970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76" name="Text Box 32"/>
          <p:cNvSpPr txBox="1">
            <a:spLocks noChangeArrowheads="1"/>
          </p:cNvSpPr>
          <p:nvPr/>
        </p:nvSpPr>
        <p:spPr bwMode="auto">
          <a:xfrm>
            <a:off x="6227763" y="428625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71" grpId="0" animBg="1"/>
      <p:bldP spid="185372" grpId="0" animBg="1"/>
      <p:bldP spid="185373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7" name="Text Box 7"/>
          <p:cNvSpPr txBox="1">
            <a:spLocks noChangeArrowheads="1"/>
          </p:cNvSpPr>
          <p:nvPr/>
        </p:nvSpPr>
        <p:spPr bwMode="auto">
          <a:xfrm>
            <a:off x="899592" y="908050"/>
            <a:ext cx="4687887" cy="5246688"/>
          </a:xfrm>
          <a:prstGeom prst="rect">
            <a:avLst/>
          </a:prstGeom>
          <a:solidFill>
            <a:srgbClr val="FFD9E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 frecuencia cardiaca,</a:t>
            </a:r>
          </a:p>
          <a:p>
            <a:pPr algn="l">
              <a:buClr>
                <a:srgbClr val="FF0066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Aumenta presión arterial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Midriasis, relaja acomodación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Inhibe digestión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Inhibe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secreciones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Producción de saliva escasa espesa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 producción renina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Almacenamiento vesical orina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Sudación y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piloerección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Broncodilatación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 fuerza muscular</a:t>
            </a:r>
          </a:p>
          <a:p>
            <a:pPr algn="l">
              <a:buClr>
                <a:srgbClr val="FF0066"/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Aumenta energía: glucosa y ácidos grasos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Orgasmo</a:t>
            </a:r>
          </a:p>
        </p:txBody>
      </p:sp>
      <p:pic>
        <p:nvPicPr>
          <p:cNvPr id="88067" name="Picture 9" descr="sca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9" r="32077" b="23711"/>
          <a:stretch>
            <a:fillRect/>
          </a:stretch>
        </p:blipFill>
        <p:spPr bwMode="auto">
          <a:xfrm>
            <a:off x="5651500" y="836712"/>
            <a:ext cx="2525713" cy="532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50" name="Text Box 10"/>
          <p:cNvSpPr txBox="1">
            <a:spLocks noChangeArrowheads="1"/>
          </p:cNvSpPr>
          <p:nvPr/>
        </p:nvSpPr>
        <p:spPr bwMode="auto">
          <a:xfrm>
            <a:off x="684213" y="6212160"/>
            <a:ext cx="7775575" cy="457200"/>
          </a:xfrm>
          <a:prstGeom prst="rect">
            <a:avLst/>
          </a:prstGeom>
          <a:solidFill>
            <a:srgbClr val="FFC1C2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Preparación para la emergencia, correr o pelear…</a:t>
            </a:r>
          </a:p>
        </p:txBody>
      </p:sp>
      <p:sp>
        <p:nvSpPr>
          <p:cNvPr id="163853" name="Text Box 13"/>
          <p:cNvSpPr txBox="1">
            <a:spLocks noChangeArrowheads="1"/>
          </p:cNvSpPr>
          <p:nvPr/>
        </p:nvSpPr>
        <p:spPr bwMode="auto">
          <a:xfrm>
            <a:off x="263480" y="169042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45" name="Text Box 5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1761775" y="251937"/>
            <a:ext cx="5620449" cy="584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DESCARGA </a:t>
            </a:r>
            <a:r>
              <a:rPr lang="es-ES_tradnl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ADRENÉRGICA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164289" y="6639163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638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638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638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0" grpId="0" animBg="1"/>
      <p:bldP spid="163853" grpId="0"/>
      <p:bldP spid="163845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4" descr="mime-attach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238125"/>
            <a:ext cx="7778750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210264" y="66389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3203575" y="188913"/>
            <a:ext cx="2667000" cy="485775"/>
          </a:xfrm>
          <a:prstGeom prst="rect">
            <a:avLst/>
          </a:prstGeom>
          <a:solidFill>
            <a:srgbClr val="FFCDD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Salida Simpática</a:t>
            </a:r>
          </a:p>
        </p:txBody>
      </p:sp>
      <p:graphicFrame>
        <p:nvGraphicFramePr>
          <p:cNvPr id="103640" name="Group 216"/>
          <p:cNvGraphicFramePr>
            <a:graphicFrameLocks noGrp="1"/>
          </p:cNvGraphicFramePr>
          <p:nvPr/>
        </p:nvGraphicFramePr>
        <p:xfrm>
          <a:off x="536575" y="765175"/>
          <a:ext cx="8070850" cy="5519738"/>
        </p:xfrm>
        <a:graphic>
          <a:graphicData uri="http://schemas.openxmlformats.org/drawingml/2006/table">
            <a:tbl>
              <a:tblPr/>
              <a:tblGrid>
                <a:gridCol w="2741613"/>
                <a:gridCol w="865187"/>
                <a:gridCol w="4464050"/>
              </a:tblGrid>
              <a:tr h="527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ÓRGANO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NT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EFECTO RECEPTOR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DE"/>
                    </a:solidFill>
                  </a:tcPr>
                </a:tc>
              </a:tr>
              <a:tr h="112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PIEL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Glándulas sudoríparas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Músculos piloerectores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Secreción profusa (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Contracción (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OJO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Dilatador pupila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Mus. ciliar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Contracción (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Dilatación pupila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Ligera relajación (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b2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Visión lejana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CORAZÓN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FC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contracción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/conducción 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2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VASOS SANGUÍNEOS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Cabeza pelvis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Coronarias, pulmonares,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Vasos mus. esquelético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Todos los otros vasos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Venas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Vasoconstricción (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Vasodilatación por acción E (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Vasoconstricción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Constricción (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1, 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, dilatación (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633" name="Text Box 209"/>
          <p:cNvSpPr txBox="1">
            <a:spLocks noChangeArrowheads="1"/>
          </p:cNvSpPr>
          <p:nvPr/>
        </p:nvSpPr>
        <p:spPr bwMode="auto">
          <a:xfrm>
            <a:off x="468313" y="33337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3634" name="Text Box 210"/>
          <p:cNvSpPr txBox="1">
            <a:spLocks noChangeArrowheads="1"/>
          </p:cNvSpPr>
          <p:nvPr/>
        </p:nvSpPr>
        <p:spPr bwMode="auto">
          <a:xfrm>
            <a:off x="827088" y="33337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528" name="Group 1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155144"/>
              </p:ext>
            </p:extLst>
          </p:nvPr>
        </p:nvGraphicFramePr>
        <p:xfrm>
          <a:off x="876300" y="1196975"/>
          <a:ext cx="7391400" cy="5118231"/>
        </p:xfrm>
        <a:graphic>
          <a:graphicData uri="http://schemas.openxmlformats.org/drawingml/2006/table">
            <a:tbl>
              <a:tblPr/>
              <a:tblGrid>
                <a:gridCol w="2566988"/>
                <a:gridCol w="863600"/>
                <a:gridCol w="3960812"/>
              </a:tblGrid>
              <a:tr h="5428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ÓRGANO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NT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EFECTO RECEPTOR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DE"/>
                    </a:solidFill>
                  </a:tcPr>
                </a:tc>
              </a:tr>
              <a:tr h="987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GLÁNDULAS CABEZA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Lacrimal, salival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secreción (Efecto menor)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6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PULMONES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Mus. liso bronquial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Dilatación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75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TGI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Motilidad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Esfínteres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motilidad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a2, b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de tono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HÍGADO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PÁNCREAS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glucogenolisis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gluconeogénesis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Disminuye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sec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c. beta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 y exocrina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Aumenta sec. c. alfa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520" name="Text Box 112"/>
          <p:cNvSpPr txBox="1">
            <a:spLocks noChangeArrowheads="1"/>
          </p:cNvSpPr>
          <p:nvPr/>
        </p:nvSpPr>
        <p:spPr bwMode="auto">
          <a:xfrm>
            <a:off x="827088" y="444500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5521" name="Text Box 113"/>
          <p:cNvSpPr txBox="1">
            <a:spLocks noChangeArrowheads="1"/>
          </p:cNvSpPr>
          <p:nvPr/>
        </p:nvSpPr>
        <p:spPr bwMode="auto">
          <a:xfrm>
            <a:off x="1185863" y="444500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5529" name="Text Box 121"/>
          <p:cNvSpPr txBox="1">
            <a:spLocks noChangeArrowheads="1"/>
          </p:cNvSpPr>
          <p:nvPr/>
        </p:nvSpPr>
        <p:spPr bwMode="auto">
          <a:xfrm>
            <a:off x="3273425" y="549275"/>
            <a:ext cx="2667000" cy="485775"/>
          </a:xfrm>
          <a:prstGeom prst="rect">
            <a:avLst/>
          </a:prstGeom>
          <a:solidFill>
            <a:srgbClr val="FFCDD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Salida Simpática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577" name="Group 145"/>
          <p:cNvGraphicFramePr>
            <a:graphicFrameLocks noGrp="1"/>
          </p:cNvGraphicFramePr>
          <p:nvPr/>
        </p:nvGraphicFramePr>
        <p:xfrm>
          <a:off x="709613" y="1412875"/>
          <a:ext cx="7724775" cy="5000834"/>
        </p:xfrm>
        <a:graphic>
          <a:graphicData uri="http://schemas.openxmlformats.org/drawingml/2006/table">
            <a:tbl>
              <a:tblPr/>
              <a:tblGrid>
                <a:gridCol w="2900362"/>
                <a:gridCol w="1514475"/>
                <a:gridCol w="3309938"/>
              </a:tblGrid>
              <a:tr h="4571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ÓRGANO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EFECTO RECEPTOR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DE"/>
                    </a:solidFill>
                  </a:tcPr>
                </a:tc>
              </a:tr>
              <a:tr h="4809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MÉDULA ADRENAL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Secreción de E y NE (R. N</a:t>
                      </a: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69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VEJIGA URINARIA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Detrusor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Esfínter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Relajación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tono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ORG. SEXUALES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Masculino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Útero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Emisión eyaculado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a1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Erección (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Contrae embarazo (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Relaja no embarazo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3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OTROS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Tejido adiposo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Riñón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Glándula pineal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Lipolisis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renina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melatonina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6578" name="Text Box 146"/>
          <p:cNvSpPr txBox="1">
            <a:spLocks noChangeArrowheads="1"/>
          </p:cNvSpPr>
          <p:nvPr/>
        </p:nvSpPr>
        <p:spPr bwMode="auto">
          <a:xfrm>
            <a:off x="611188" y="876300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6579" name="Text Box 147"/>
          <p:cNvSpPr txBox="1">
            <a:spLocks noChangeArrowheads="1"/>
          </p:cNvSpPr>
          <p:nvPr/>
        </p:nvSpPr>
        <p:spPr bwMode="auto">
          <a:xfrm>
            <a:off x="969963" y="876300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6580" name="Text Box 148"/>
          <p:cNvSpPr txBox="1">
            <a:spLocks noChangeArrowheads="1"/>
          </p:cNvSpPr>
          <p:nvPr/>
        </p:nvSpPr>
        <p:spPr bwMode="auto">
          <a:xfrm>
            <a:off x="6514259" y="291525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 dirty="0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146583" name="Text Box 151"/>
          <p:cNvSpPr txBox="1">
            <a:spLocks noChangeArrowheads="1"/>
          </p:cNvSpPr>
          <p:nvPr/>
        </p:nvSpPr>
        <p:spPr bwMode="auto">
          <a:xfrm>
            <a:off x="3132138" y="765175"/>
            <a:ext cx="2667000" cy="485775"/>
          </a:xfrm>
          <a:prstGeom prst="rect">
            <a:avLst/>
          </a:prstGeom>
          <a:solidFill>
            <a:srgbClr val="FFCDD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Salida Simpática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9" name="Text Box 5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1545799" y="852993"/>
            <a:ext cx="6128601" cy="584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DESCARGA </a:t>
            </a:r>
            <a:r>
              <a:rPr lang="es-ES_tradnl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  <a:endParaRPr lang="es-ES_tradnl" sz="3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1042988" y="1989138"/>
            <a:ext cx="3567112" cy="3355975"/>
          </a:xfrm>
          <a:prstGeom prst="rect">
            <a:avLst/>
          </a:prstGeom>
          <a:solidFill>
            <a:srgbClr val="B7DB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Disminuye frecuencia cardiaca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Miosis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 digestión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 secreción nasal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 secreción salival</a:t>
            </a:r>
          </a:p>
          <a:p>
            <a:pPr algn="l">
              <a:buClr>
                <a:srgbClr val="FF0066"/>
              </a:buClr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 micción</a:t>
            </a: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Broncoconstricción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Erección,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GU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3188" name="Picture 9" descr="res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6" t="21010" r="27251"/>
          <a:stretch>
            <a:fillRect/>
          </a:stretch>
        </p:blipFill>
        <p:spPr bwMode="auto">
          <a:xfrm>
            <a:off x="4500563" y="1916113"/>
            <a:ext cx="3698875" cy="381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74" name="Text Box 10"/>
          <p:cNvSpPr txBox="1">
            <a:spLocks noChangeArrowheads="1"/>
          </p:cNvSpPr>
          <p:nvPr/>
        </p:nvSpPr>
        <p:spPr bwMode="auto">
          <a:xfrm>
            <a:off x="1042988" y="5805488"/>
            <a:ext cx="7004050" cy="457200"/>
          </a:xfrm>
          <a:prstGeom prst="rect">
            <a:avLst/>
          </a:prstGeom>
          <a:solidFill>
            <a:srgbClr val="97BA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Sistema Nervioso para el reposo, asimilación…</a:t>
            </a:r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59495" y="817723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9" grpId="0" animBg="1"/>
      <p:bldP spid="164874" grpId="0" animBg="1"/>
      <p:bldP spid="164876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4" descr="rest"/>
          <p:cNvPicPr>
            <a:picLocks noChangeAspect="1" noChangeArrowheads="1"/>
          </p:cNvPicPr>
          <p:nvPr/>
        </p:nvPicPr>
        <p:blipFill>
          <a:blip r:embed="rId2">
            <a:lum bright="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88925"/>
            <a:ext cx="8785225" cy="628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987675" y="1268413"/>
            <a:ext cx="3251200" cy="485775"/>
          </a:xfrm>
          <a:prstGeom prst="rect">
            <a:avLst/>
          </a:prstGeom>
          <a:solidFill>
            <a:srgbClr val="BBDAF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Salida Parasimpática</a:t>
            </a:r>
          </a:p>
        </p:txBody>
      </p:sp>
      <p:graphicFrame>
        <p:nvGraphicFramePr>
          <p:cNvPr id="19552" name="Group 96"/>
          <p:cNvGraphicFramePr>
            <a:graphicFrameLocks noGrp="1"/>
          </p:cNvGraphicFramePr>
          <p:nvPr/>
        </p:nvGraphicFramePr>
        <p:xfrm>
          <a:off x="709613" y="1916113"/>
          <a:ext cx="7723187" cy="3370262"/>
        </p:xfrm>
        <a:graphic>
          <a:graphicData uri="http://schemas.openxmlformats.org/drawingml/2006/table">
            <a:tbl>
              <a:tblPr/>
              <a:tblGrid>
                <a:gridCol w="2989262"/>
                <a:gridCol w="1008063"/>
                <a:gridCol w="3725862"/>
              </a:tblGrid>
              <a:tr h="5430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ÓRGANO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EFECTO RECEPTOR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AF7"/>
                    </a:solidFill>
                  </a:tcPr>
                </a:tc>
              </a:tr>
              <a:tr h="1024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OJO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Constrictor pupila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Mus. ciliar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Constricción pupilar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Miosis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Contracción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Visión cercana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9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CORAZÓN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frec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cardiaca (</a:t>
                      </a: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M2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contracción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/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conducción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(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VASOS SANGUÍNEOS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Cabeza, pelvis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Vasodilatación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43" name="Text Box 87"/>
          <p:cNvSpPr txBox="1">
            <a:spLocks noChangeArrowheads="1"/>
          </p:cNvSpPr>
          <p:nvPr/>
        </p:nvSpPr>
        <p:spPr bwMode="auto">
          <a:xfrm>
            <a:off x="611188" y="73342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544" name="Text Box 88"/>
          <p:cNvSpPr txBox="1">
            <a:spLocks noChangeArrowheads="1"/>
          </p:cNvSpPr>
          <p:nvPr/>
        </p:nvSpPr>
        <p:spPr bwMode="auto">
          <a:xfrm>
            <a:off x="969963" y="73342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545" name="Text Box 89"/>
          <p:cNvSpPr txBox="1">
            <a:spLocks noChangeArrowheads="1"/>
          </p:cNvSpPr>
          <p:nvPr/>
        </p:nvSpPr>
        <p:spPr bwMode="auto">
          <a:xfrm>
            <a:off x="6300788" y="333375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544" name="Group 88"/>
          <p:cNvGraphicFramePr>
            <a:graphicFrameLocks noGrp="1"/>
          </p:cNvGraphicFramePr>
          <p:nvPr/>
        </p:nvGraphicFramePr>
        <p:xfrm>
          <a:off x="647700" y="1484313"/>
          <a:ext cx="7848600" cy="4972050"/>
        </p:xfrm>
        <a:graphic>
          <a:graphicData uri="http://schemas.openxmlformats.org/drawingml/2006/table">
            <a:tbl>
              <a:tblPr/>
              <a:tblGrid>
                <a:gridCol w="3095625"/>
                <a:gridCol w="936625"/>
                <a:gridCol w="3816350"/>
              </a:tblGrid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ÓRGANO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EFECTO RECEPTOR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AF7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PULMONES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Mus liso bronquial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Glándulas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Contrae (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secreción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glándular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</a:t>
                      </a: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GLÁNDULAS CABEZA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Lacrimal, salival y nasofaríngeas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secreción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(predominante)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TGI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Motilidad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Esfínteres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Glándulas asociadas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Células parietales gástricas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motilidad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tono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secreción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sec. ácida (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PÁNCREAS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sec. C. beta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sec. Exocrina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7539" name="Text Box 83"/>
          <p:cNvSpPr txBox="1">
            <a:spLocks noChangeArrowheads="1"/>
          </p:cNvSpPr>
          <p:nvPr/>
        </p:nvSpPr>
        <p:spPr bwMode="auto">
          <a:xfrm>
            <a:off x="468313" y="33337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7540" name="Text Box 84"/>
          <p:cNvSpPr txBox="1">
            <a:spLocks noChangeArrowheads="1"/>
          </p:cNvSpPr>
          <p:nvPr/>
        </p:nvSpPr>
        <p:spPr bwMode="auto">
          <a:xfrm>
            <a:off x="827088" y="33337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7545" name="Text Box 89"/>
          <p:cNvSpPr txBox="1">
            <a:spLocks noChangeArrowheads="1"/>
          </p:cNvSpPr>
          <p:nvPr/>
        </p:nvSpPr>
        <p:spPr bwMode="auto">
          <a:xfrm>
            <a:off x="2987675" y="908050"/>
            <a:ext cx="3251200" cy="485775"/>
          </a:xfrm>
          <a:prstGeom prst="rect">
            <a:avLst/>
          </a:prstGeom>
          <a:solidFill>
            <a:srgbClr val="BBDAF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Salida Parasimpática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539552" y="748436"/>
            <a:ext cx="5040610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general,</a:t>
            </a:r>
          </a:p>
          <a:p>
            <a:pPr algn="l">
              <a:buClr>
                <a:schemeClr val="accent2"/>
              </a:buClr>
              <a:buFontTx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Corazón,</a:t>
            </a:r>
          </a:p>
          <a:p>
            <a:pPr algn="l">
              <a:buClr>
                <a:schemeClr val="accent2"/>
              </a:buClr>
              <a:buFontTx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Pulmones</a:t>
            </a:r>
          </a:p>
          <a:p>
            <a:pPr algn="l">
              <a:buClr>
                <a:schemeClr val="accent2"/>
              </a:buClr>
              <a:buFontTx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Tracto </a:t>
            </a: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gastrointestinal</a:t>
            </a:r>
          </a:p>
          <a:p>
            <a:pPr algn="l">
              <a:buClr>
                <a:schemeClr val="accent2"/>
              </a:buClr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reposo</a:t>
            </a: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predomina la actividad </a:t>
            </a:r>
          </a:p>
          <a:p>
            <a:pPr algn="l">
              <a:defRPr/>
            </a:pPr>
            <a:r>
              <a:rPr lang="es-ES_tradnl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</a:p>
          <a:p>
            <a:pPr algn="l">
              <a:defRPr/>
            </a:pPr>
            <a:endParaRPr lang="es-ES_tradnl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Pero, en </a:t>
            </a:r>
            <a:r>
              <a:rPr lang="es-ES_tradnl" sz="32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ejercic¡o</a:t>
            </a:r>
            <a:r>
              <a:rPr lang="es-ES_tradnl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 estrés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predomina la actividad </a:t>
            </a:r>
          </a:p>
          <a:p>
            <a:pPr algn="l">
              <a:defRPr/>
            </a:pPr>
            <a:r>
              <a:rPr lang="es-ES_tradnl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82280" name="Text Box 8"/>
          <p:cNvSpPr txBox="1">
            <a:spLocks noChangeArrowheads="1"/>
          </p:cNvSpPr>
          <p:nvPr/>
        </p:nvSpPr>
        <p:spPr bwMode="auto">
          <a:xfrm>
            <a:off x="2303587" y="1047630"/>
            <a:ext cx="151254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6156176" y="486909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     órganos y tejidos</a:t>
            </a:r>
          </a:p>
        </p:txBody>
      </p:sp>
      <p:pic>
        <p:nvPicPr>
          <p:cNvPr id="182284" name="Picture 12" descr="autonomic_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7" t="16496" r="31291" b="51219"/>
          <a:stretch>
            <a:fillRect/>
          </a:stretch>
        </p:blipFill>
        <p:spPr bwMode="auto">
          <a:xfrm>
            <a:off x="4166817" y="2420888"/>
            <a:ext cx="2666237" cy="1640384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285" name="Picture 13" descr="autonomic_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86" t="54092" r="18675" b="2873"/>
          <a:stretch>
            <a:fillRect/>
          </a:stretch>
        </p:blipFill>
        <p:spPr bwMode="auto">
          <a:xfrm>
            <a:off x="6804025" y="4275772"/>
            <a:ext cx="1702474" cy="2485733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7504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22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22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22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822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822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822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822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822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822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822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822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822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822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822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822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822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822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822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568" name="Group 64"/>
          <p:cNvGraphicFramePr>
            <a:graphicFrameLocks noGrp="1"/>
          </p:cNvGraphicFramePr>
          <p:nvPr/>
        </p:nvGraphicFramePr>
        <p:xfrm>
          <a:off x="684213" y="2492375"/>
          <a:ext cx="7775575" cy="2835274"/>
        </p:xfrm>
        <a:graphic>
          <a:graphicData uri="http://schemas.openxmlformats.org/drawingml/2006/table">
            <a:tbl>
              <a:tblPr/>
              <a:tblGrid>
                <a:gridCol w="2900362"/>
                <a:gridCol w="1514475"/>
                <a:gridCol w="3360738"/>
              </a:tblGrid>
              <a:tr h="4573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ÓRGANO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NT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A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EFECTO RECEPTOR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DAF7"/>
                    </a:solidFill>
                  </a:tcPr>
                </a:tc>
              </a:tr>
              <a:tr h="10243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VEJIGA URINARIA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Detrusor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Esfínter interno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Contracción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Relajación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36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ORG. SEXUALES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Masculino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Útero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Erección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Secreción glandular (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Contracción 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9563" name="Text Box 59"/>
          <p:cNvSpPr txBox="1">
            <a:spLocks noChangeArrowheads="1"/>
          </p:cNvSpPr>
          <p:nvPr/>
        </p:nvSpPr>
        <p:spPr bwMode="auto">
          <a:xfrm>
            <a:off x="611188" y="1525588"/>
            <a:ext cx="506412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9564" name="Text Box 60"/>
          <p:cNvSpPr txBox="1">
            <a:spLocks noChangeArrowheads="1"/>
          </p:cNvSpPr>
          <p:nvPr/>
        </p:nvSpPr>
        <p:spPr bwMode="auto">
          <a:xfrm>
            <a:off x="969963" y="1525588"/>
            <a:ext cx="506412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9566" name="Text Box 62"/>
          <p:cNvSpPr txBox="1">
            <a:spLocks noChangeArrowheads="1"/>
          </p:cNvSpPr>
          <p:nvPr/>
        </p:nvSpPr>
        <p:spPr bwMode="auto">
          <a:xfrm>
            <a:off x="6011863" y="549275"/>
            <a:ext cx="235032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     órganos y tejidos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9"/>
          <p:cNvSpPr txBox="1">
            <a:spLocks noChangeArrowheads="1"/>
          </p:cNvSpPr>
          <p:nvPr/>
        </p:nvSpPr>
        <p:spPr bwMode="auto">
          <a:xfrm>
            <a:off x="2946400" y="1849664"/>
            <a:ext cx="3251200" cy="485775"/>
          </a:xfrm>
          <a:prstGeom prst="rect">
            <a:avLst/>
          </a:prstGeom>
          <a:solidFill>
            <a:srgbClr val="BBDAF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Salida Parasimpática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 t="5902" r="6963" b="56555"/>
          <a:stretch>
            <a:fillRect/>
          </a:stretch>
        </p:blipFill>
        <p:spPr bwMode="auto">
          <a:xfrm>
            <a:off x="358775" y="1112838"/>
            <a:ext cx="8424863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5940425" y="5345113"/>
            <a:ext cx="1081088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468313" y="1196975"/>
            <a:ext cx="1944687" cy="477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6443663" y="1268413"/>
            <a:ext cx="2376487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4140200" y="4762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77162" name="Rectangle 10"/>
          <p:cNvSpPr>
            <a:spLocks noChangeArrowheads="1"/>
          </p:cNvSpPr>
          <p:nvPr/>
        </p:nvSpPr>
        <p:spPr bwMode="auto">
          <a:xfrm>
            <a:off x="2627313" y="3789363"/>
            <a:ext cx="4681537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12" name="Rectangle 11"/>
          <p:cNvSpPr>
            <a:spLocks noChangeArrowheads="1"/>
          </p:cNvSpPr>
          <p:nvPr/>
        </p:nvSpPr>
        <p:spPr bwMode="auto">
          <a:xfrm>
            <a:off x="4140200" y="3571875"/>
            <a:ext cx="17272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13" name="Rectangle 12"/>
          <p:cNvSpPr>
            <a:spLocks noChangeArrowheads="1"/>
          </p:cNvSpPr>
          <p:nvPr/>
        </p:nvSpPr>
        <p:spPr bwMode="auto">
          <a:xfrm>
            <a:off x="395288" y="1773238"/>
            <a:ext cx="1655762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altLang="es-VE"/>
          </a:p>
        </p:txBody>
      </p:sp>
      <p:sp>
        <p:nvSpPr>
          <p:cNvPr id="98314" name="Rectangle 13"/>
          <p:cNvSpPr>
            <a:spLocks noChangeArrowheads="1"/>
          </p:cNvSpPr>
          <p:nvPr/>
        </p:nvSpPr>
        <p:spPr bwMode="auto">
          <a:xfrm>
            <a:off x="1979613" y="2276475"/>
            <a:ext cx="2159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7166" name="Rectangle 14"/>
          <p:cNvSpPr>
            <a:spLocks noChangeArrowheads="1"/>
          </p:cNvSpPr>
          <p:nvPr/>
        </p:nvSpPr>
        <p:spPr bwMode="auto">
          <a:xfrm>
            <a:off x="539750" y="4652963"/>
            <a:ext cx="360363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16" name="Rectangle 15"/>
          <p:cNvSpPr>
            <a:spLocks noChangeArrowheads="1"/>
          </p:cNvSpPr>
          <p:nvPr/>
        </p:nvSpPr>
        <p:spPr bwMode="auto">
          <a:xfrm>
            <a:off x="2339975" y="3644900"/>
            <a:ext cx="2873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17" name="Text Box 16"/>
          <p:cNvSpPr txBox="1">
            <a:spLocks noChangeArrowheads="1"/>
          </p:cNvSpPr>
          <p:nvPr/>
        </p:nvSpPr>
        <p:spPr bwMode="auto">
          <a:xfrm>
            <a:off x="2339975" y="3668713"/>
            <a:ext cx="99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b="1"/>
              <a:t>G. Cervical</a:t>
            </a:r>
          </a:p>
          <a:p>
            <a:pPr eaLnBrk="1" hangingPunct="1"/>
            <a:r>
              <a:rPr lang="es-ES_tradnl" altLang="es-VE" sz="1200" b="1"/>
              <a:t>superior</a:t>
            </a:r>
          </a:p>
        </p:txBody>
      </p:sp>
      <p:sp>
        <p:nvSpPr>
          <p:cNvPr id="98318" name="Rectangle 17"/>
          <p:cNvSpPr>
            <a:spLocks noChangeArrowheads="1"/>
          </p:cNvSpPr>
          <p:nvPr/>
        </p:nvSpPr>
        <p:spPr bwMode="auto">
          <a:xfrm>
            <a:off x="3995738" y="2852738"/>
            <a:ext cx="7921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7170" name="Text Box 18"/>
          <p:cNvSpPr txBox="1">
            <a:spLocks noChangeArrowheads="1"/>
          </p:cNvSpPr>
          <p:nvPr/>
        </p:nvSpPr>
        <p:spPr bwMode="auto">
          <a:xfrm>
            <a:off x="4284663" y="2971800"/>
            <a:ext cx="1392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/>
              <a:t>Gl submaxilar y </a:t>
            </a:r>
          </a:p>
          <a:p>
            <a:pPr algn="l" eaLnBrk="1" hangingPunct="1"/>
            <a:r>
              <a:rPr lang="es-ES_tradnl" altLang="es-VE" sz="1200" b="1"/>
              <a:t>sublingual</a:t>
            </a:r>
          </a:p>
        </p:txBody>
      </p:sp>
      <p:sp>
        <p:nvSpPr>
          <p:cNvPr id="177171" name="Text Box 19"/>
          <p:cNvSpPr txBox="1">
            <a:spLocks noChangeArrowheads="1"/>
          </p:cNvSpPr>
          <p:nvPr/>
        </p:nvSpPr>
        <p:spPr bwMode="auto">
          <a:xfrm>
            <a:off x="4284663" y="34290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Gl. parótida</a:t>
            </a:r>
          </a:p>
        </p:txBody>
      </p:sp>
      <p:sp>
        <p:nvSpPr>
          <p:cNvPr id="98321" name="Rectangle 20"/>
          <p:cNvSpPr>
            <a:spLocks noChangeArrowheads="1"/>
          </p:cNvSpPr>
          <p:nvPr/>
        </p:nvSpPr>
        <p:spPr bwMode="auto">
          <a:xfrm>
            <a:off x="4211638" y="2636838"/>
            <a:ext cx="18002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7173" name="Text Box 21"/>
          <p:cNvSpPr txBox="1">
            <a:spLocks noChangeArrowheads="1"/>
          </p:cNvSpPr>
          <p:nvPr/>
        </p:nvSpPr>
        <p:spPr bwMode="auto">
          <a:xfrm>
            <a:off x="3924300" y="2589213"/>
            <a:ext cx="8509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/>
              <a:t>m. radial</a:t>
            </a:r>
          </a:p>
        </p:txBody>
      </p:sp>
      <p:sp>
        <p:nvSpPr>
          <p:cNvPr id="177174" name="Text Box 22"/>
          <p:cNvSpPr txBox="1">
            <a:spLocks noChangeArrowheads="1"/>
          </p:cNvSpPr>
          <p:nvPr/>
        </p:nvSpPr>
        <p:spPr bwMode="auto">
          <a:xfrm>
            <a:off x="4572000" y="2492375"/>
            <a:ext cx="10842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/>
              <a:t>Esfínter iris</a:t>
            </a:r>
          </a:p>
        </p:txBody>
      </p:sp>
      <p:sp>
        <p:nvSpPr>
          <p:cNvPr id="177175" name="Text Box 23"/>
          <p:cNvSpPr txBox="1">
            <a:spLocks noChangeArrowheads="1"/>
          </p:cNvSpPr>
          <p:nvPr/>
        </p:nvSpPr>
        <p:spPr bwMode="auto">
          <a:xfrm>
            <a:off x="5364163" y="2349500"/>
            <a:ext cx="7985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/>
              <a:t>m. ciliar</a:t>
            </a:r>
          </a:p>
        </p:txBody>
      </p:sp>
      <p:sp>
        <p:nvSpPr>
          <p:cNvPr id="98325" name="Rectangle 24"/>
          <p:cNvSpPr>
            <a:spLocks noChangeArrowheads="1"/>
          </p:cNvSpPr>
          <p:nvPr/>
        </p:nvSpPr>
        <p:spPr bwMode="auto">
          <a:xfrm>
            <a:off x="3132138" y="2781300"/>
            <a:ext cx="71913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7177" name="Text Box 25"/>
          <p:cNvSpPr txBox="1">
            <a:spLocks noChangeArrowheads="1"/>
          </p:cNvSpPr>
          <p:nvPr/>
        </p:nvSpPr>
        <p:spPr bwMode="auto">
          <a:xfrm>
            <a:off x="3059113" y="2708275"/>
            <a:ext cx="1028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/>
              <a:t>Gl. lagrimal</a:t>
            </a:r>
          </a:p>
        </p:txBody>
      </p:sp>
      <p:sp>
        <p:nvSpPr>
          <p:cNvPr id="98327" name="Rectangle 26"/>
          <p:cNvSpPr>
            <a:spLocks noChangeArrowheads="1"/>
          </p:cNvSpPr>
          <p:nvPr/>
        </p:nvSpPr>
        <p:spPr bwMode="auto">
          <a:xfrm>
            <a:off x="2051050" y="1773238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7179" name="Text Box 27"/>
          <p:cNvSpPr txBox="1">
            <a:spLocks noChangeArrowheads="1"/>
          </p:cNvSpPr>
          <p:nvPr/>
        </p:nvSpPr>
        <p:spPr bwMode="auto">
          <a:xfrm>
            <a:off x="2128838" y="1755775"/>
            <a:ext cx="1149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m. párpado</a:t>
            </a:r>
          </a:p>
        </p:txBody>
      </p:sp>
      <p:sp>
        <p:nvSpPr>
          <p:cNvPr id="98329" name="Text Box 28"/>
          <p:cNvSpPr txBox="1">
            <a:spLocks noChangeArrowheads="1"/>
          </p:cNvSpPr>
          <p:nvPr/>
        </p:nvSpPr>
        <p:spPr bwMode="auto">
          <a:xfrm>
            <a:off x="2843213" y="549275"/>
            <a:ext cx="12192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/>
              <a:t>Cabeza</a:t>
            </a:r>
          </a:p>
        </p:txBody>
      </p:sp>
      <p:sp>
        <p:nvSpPr>
          <p:cNvPr id="98330" name="Rectangle 29"/>
          <p:cNvSpPr>
            <a:spLocks noChangeArrowheads="1"/>
          </p:cNvSpPr>
          <p:nvPr/>
        </p:nvSpPr>
        <p:spPr bwMode="auto">
          <a:xfrm>
            <a:off x="8388350" y="3716338"/>
            <a:ext cx="287338" cy="208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31" name="Rectangle 30"/>
          <p:cNvSpPr>
            <a:spLocks noChangeArrowheads="1"/>
          </p:cNvSpPr>
          <p:nvPr/>
        </p:nvSpPr>
        <p:spPr bwMode="auto">
          <a:xfrm>
            <a:off x="755650" y="3429000"/>
            <a:ext cx="503238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32" name="Rectangle 31"/>
          <p:cNvSpPr>
            <a:spLocks noChangeArrowheads="1"/>
          </p:cNvSpPr>
          <p:nvPr/>
        </p:nvSpPr>
        <p:spPr bwMode="auto">
          <a:xfrm>
            <a:off x="7019925" y="1916113"/>
            <a:ext cx="7921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33" name="Text Box 32"/>
          <p:cNvSpPr txBox="1">
            <a:spLocks noChangeArrowheads="1"/>
          </p:cNvSpPr>
          <p:nvPr/>
        </p:nvSpPr>
        <p:spPr bwMode="auto">
          <a:xfrm>
            <a:off x="6948488" y="1868488"/>
            <a:ext cx="7826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G. ciliar</a:t>
            </a:r>
          </a:p>
        </p:txBody>
      </p:sp>
      <p:sp>
        <p:nvSpPr>
          <p:cNvPr id="98334" name="Rectangle 33"/>
          <p:cNvSpPr>
            <a:spLocks noChangeArrowheads="1"/>
          </p:cNvSpPr>
          <p:nvPr/>
        </p:nvSpPr>
        <p:spPr bwMode="auto">
          <a:xfrm>
            <a:off x="7885113" y="2420938"/>
            <a:ext cx="431800" cy="144462"/>
          </a:xfrm>
          <a:prstGeom prst="rect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35" name="Rectangle 34"/>
          <p:cNvSpPr>
            <a:spLocks noChangeArrowheads="1"/>
          </p:cNvSpPr>
          <p:nvPr/>
        </p:nvSpPr>
        <p:spPr bwMode="auto">
          <a:xfrm>
            <a:off x="7956550" y="2781300"/>
            <a:ext cx="287338" cy="142875"/>
          </a:xfrm>
          <a:prstGeom prst="rect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36" name="Rectangle 35"/>
          <p:cNvSpPr>
            <a:spLocks noChangeArrowheads="1"/>
          </p:cNvSpPr>
          <p:nvPr/>
        </p:nvSpPr>
        <p:spPr bwMode="auto">
          <a:xfrm>
            <a:off x="7885113" y="3284538"/>
            <a:ext cx="431800" cy="144462"/>
          </a:xfrm>
          <a:prstGeom prst="rect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37" name="Text Box 36"/>
          <p:cNvSpPr txBox="1">
            <a:spLocks noChangeArrowheads="1"/>
          </p:cNvSpPr>
          <p:nvPr/>
        </p:nvSpPr>
        <p:spPr bwMode="auto">
          <a:xfrm>
            <a:off x="7451725" y="2349500"/>
            <a:ext cx="12271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mesencéfalo</a:t>
            </a:r>
          </a:p>
        </p:txBody>
      </p:sp>
      <p:sp>
        <p:nvSpPr>
          <p:cNvPr id="98338" name="Text Box 37"/>
          <p:cNvSpPr txBox="1">
            <a:spLocks noChangeArrowheads="1"/>
          </p:cNvSpPr>
          <p:nvPr/>
        </p:nvSpPr>
        <p:spPr bwMode="auto">
          <a:xfrm>
            <a:off x="7740650" y="2708275"/>
            <a:ext cx="74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puente</a:t>
            </a:r>
          </a:p>
        </p:txBody>
      </p:sp>
      <p:sp>
        <p:nvSpPr>
          <p:cNvPr id="98339" name="Text Box 38"/>
          <p:cNvSpPr txBox="1">
            <a:spLocks noChangeArrowheads="1"/>
          </p:cNvSpPr>
          <p:nvPr/>
        </p:nvSpPr>
        <p:spPr bwMode="auto">
          <a:xfrm>
            <a:off x="7812088" y="3195638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bulbo</a:t>
            </a:r>
          </a:p>
        </p:txBody>
      </p:sp>
      <p:sp>
        <p:nvSpPr>
          <p:cNvPr id="98340" name="Rectangle 39"/>
          <p:cNvSpPr>
            <a:spLocks noChangeArrowheads="1"/>
          </p:cNvSpPr>
          <p:nvPr/>
        </p:nvSpPr>
        <p:spPr bwMode="auto">
          <a:xfrm>
            <a:off x="6516688" y="1196975"/>
            <a:ext cx="2232025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8341" name="Text Box 40"/>
          <p:cNvSpPr txBox="1">
            <a:spLocks noChangeArrowheads="1"/>
          </p:cNvSpPr>
          <p:nvPr/>
        </p:nvSpPr>
        <p:spPr bwMode="auto">
          <a:xfrm>
            <a:off x="1908175" y="5805488"/>
            <a:ext cx="13557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Cadena</a:t>
            </a:r>
          </a:p>
          <a:p>
            <a:pPr algn="l" eaLnBrk="1" hangingPunct="1"/>
            <a:r>
              <a:rPr lang="es-ES" altLang="es-VE" b="1"/>
              <a:t>paravertebral</a:t>
            </a:r>
          </a:p>
        </p:txBody>
      </p:sp>
      <p:sp>
        <p:nvSpPr>
          <p:cNvPr id="98342" name="Text Box 41"/>
          <p:cNvSpPr txBox="1">
            <a:spLocks noChangeArrowheads="1"/>
          </p:cNvSpPr>
          <p:nvPr/>
        </p:nvSpPr>
        <p:spPr bwMode="auto">
          <a:xfrm>
            <a:off x="539750" y="4076700"/>
            <a:ext cx="7858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Médula</a:t>
            </a:r>
          </a:p>
          <a:p>
            <a:pPr algn="l" eaLnBrk="1" hangingPunct="1"/>
            <a:r>
              <a:rPr lang="es-ES" altLang="es-VE" b="1"/>
              <a:t>espinal</a:t>
            </a:r>
          </a:p>
        </p:txBody>
      </p:sp>
      <p:sp>
        <p:nvSpPr>
          <p:cNvPr id="177195" name="Text Box 43"/>
          <p:cNvSpPr txBox="1">
            <a:spLocks noChangeArrowheads="1"/>
          </p:cNvSpPr>
          <p:nvPr/>
        </p:nvSpPr>
        <p:spPr bwMode="auto">
          <a:xfrm>
            <a:off x="611188" y="2708275"/>
            <a:ext cx="1454150" cy="7302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solidFill>
                  <a:srgbClr val="CC0000"/>
                </a:solidFill>
              </a:rPr>
              <a:t>Simpático </a:t>
            </a:r>
          </a:p>
          <a:p>
            <a:pPr eaLnBrk="1" hangingPunct="1"/>
            <a:r>
              <a:rPr lang="es-ES_tradnl" altLang="es-VE" sz="2000">
                <a:solidFill>
                  <a:srgbClr val="CC0000"/>
                </a:solidFill>
              </a:rPr>
              <a:t>T1-T5</a:t>
            </a:r>
          </a:p>
        </p:txBody>
      </p:sp>
      <p:sp>
        <p:nvSpPr>
          <p:cNvPr id="98344" name="Rectangle 47"/>
          <p:cNvSpPr>
            <a:spLocks noChangeArrowheads="1"/>
          </p:cNvSpPr>
          <p:nvPr/>
        </p:nvSpPr>
        <p:spPr bwMode="auto">
          <a:xfrm>
            <a:off x="4356100" y="5949950"/>
            <a:ext cx="424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GB" altLang="es-VE" sz="1000"/>
              <a:t>Shen H. </a:t>
            </a:r>
            <a:r>
              <a:rPr lang="en-GB" altLang="es-VE" sz="1000" i="1"/>
              <a:t>The autonomic nervous system</a:t>
            </a:r>
            <a:r>
              <a:rPr lang="en-GB" altLang="es-VE" sz="1000"/>
              <a:t>. Memocharts Pharmacology. An integrated minireview. </a:t>
            </a:r>
            <a:r>
              <a:rPr lang="es-ES" altLang="es-VE" sz="1000"/>
              <a:t>Minireview LLC, Stow, 2004.</a:t>
            </a:r>
          </a:p>
        </p:txBody>
      </p:sp>
      <p:sp>
        <p:nvSpPr>
          <p:cNvPr id="177200" name="Text Box 48"/>
          <p:cNvSpPr txBox="1">
            <a:spLocks noChangeArrowheads="1"/>
          </p:cNvSpPr>
          <p:nvPr/>
        </p:nvSpPr>
        <p:spPr bwMode="auto">
          <a:xfrm>
            <a:off x="337800" y="549275"/>
            <a:ext cx="190148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órganos y tejidos</a:t>
            </a:r>
          </a:p>
        </p:txBody>
      </p:sp>
      <p:sp>
        <p:nvSpPr>
          <p:cNvPr id="177202" name="Oval 50"/>
          <p:cNvSpPr>
            <a:spLocks noChangeArrowheads="1"/>
          </p:cNvSpPr>
          <p:nvPr/>
        </p:nvSpPr>
        <p:spPr bwMode="auto">
          <a:xfrm>
            <a:off x="4140200" y="2852738"/>
            <a:ext cx="1584325" cy="1008062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6516688" y="908050"/>
            <a:ext cx="2374900" cy="730250"/>
          </a:xfrm>
          <a:prstGeom prst="rect">
            <a:avLst/>
          </a:prstGeom>
          <a:solidFill>
            <a:srgbClr val="99CCFF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solidFill>
                  <a:schemeClr val="accent2"/>
                </a:solidFill>
              </a:rPr>
              <a:t>Parasimpático</a:t>
            </a:r>
          </a:p>
          <a:p>
            <a:pPr eaLnBrk="1" hangingPunct="1"/>
            <a:r>
              <a:rPr lang="es-ES_tradnl" altLang="es-VE" sz="2000">
                <a:solidFill>
                  <a:schemeClr val="accent2"/>
                </a:solidFill>
              </a:rPr>
              <a:t>III,VII, IX pares</a:t>
            </a:r>
          </a:p>
        </p:txBody>
      </p:sp>
      <p:sp>
        <p:nvSpPr>
          <p:cNvPr id="98348" name="Oval 51"/>
          <p:cNvSpPr>
            <a:spLocks noChangeArrowheads="1"/>
          </p:cNvSpPr>
          <p:nvPr/>
        </p:nvSpPr>
        <p:spPr bwMode="auto">
          <a:xfrm>
            <a:off x="7092950" y="3644900"/>
            <a:ext cx="7191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70" grpId="0"/>
      <p:bldP spid="177170" grpId="1"/>
      <p:bldP spid="177171" grpId="0"/>
      <p:bldP spid="177171" grpId="1"/>
      <p:bldP spid="177173" grpId="0"/>
      <p:bldP spid="177173" grpId="1"/>
      <p:bldP spid="177174" grpId="0"/>
      <p:bldP spid="177175" grpId="0"/>
      <p:bldP spid="177177" grpId="0"/>
      <p:bldP spid="177177" grpId="1"/>
      <p:bldP spid="177179" grpId="0"/>
      <p:bldP spid="177179" grpId="1"/>
      <p:bldP spid="177195" grpId="0" animBg="1"/>
      <p:bldP spid="177202" grpId="0" animBg="1"/>
      <p:bldP spid="177158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t="25180" r="10184" b="57825"/>
          <a:stretch>
            <a:fillRect/>
          </a:stretch>
        </p:blipFill>
        <p:spPr bwMode="auto">
          <a:xfrm>
            <a:off x="655638" y="2420938"/>
            <a:ext cx="7831137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5940425" y="5345113"/>
            <a:ext cx="1081088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1690688" y="0"/>
            <a:ext cx="1368425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5651500" y="0"/>
            <a:ext cx="1512888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4356100" y="88695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9335" name="Rectangle 9"/>
          <p:cNvSpPr>
            <a:spLocks noChangeArrowheads="1"/>
          </p:cNvSpPr>
          <p:nvPr/>
        </p:nvSpPr>
        <p:spPr bwMode="auto">
          <a:xfrm>
            <a:off x="1403350" y="1989138"/>
            <a:ext cx="10810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36" name="Rectangle 10"/>
          <p:cNvSpPr>
            <a:spLocks noChangeArrowheads="1"/>
          </p:cNvSpPr>
          <p:nvPr/>
        </p:nvSpPr>
        <p:spPr bwMode="auto">
          <a:xfrm>
            <a:off x="1403350" y="2205038"/>
            <a:ext cx="288131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37" name="Rectangle 11"/>
          <p:cNvSpPr>
            <a:spLocks noChangeArrowheads="1"/>
          </p:cNvSpPr>
          <p:nvPr/>
        </p:nvSpPr>
        <p:spPr bwMode="auto">
          <a:xfrm>
            <a:off x="2916238" y="2349500"/>
            <a:ext cx="71913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38" name="Rectangle 12"/>
          <p:cNvSpPr>
            <a:spLocks noChangeArrowheads="1"/>
          </p:cNvSpPr>
          <p:nvPr/>
        </p:nvSpPr>
        <p:spPr bwMode="auto">
          <a:xfrm>
            <a:off x="5435600" y="1989138"/>
            <a:ext cx="18002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39" name="Rectangle 13"/>
          <p:cNvSpPr>
            <a:spLocks noChangeArrowheads="1"/>
          </p:cNvSpPr>
          <p:nvPr/>
        </p:nvSpPr>
        <p:spPr bwMode="auto">
          <a:xfrm>
            <a:off x="5724525" y="2420938"/>
            <a:ext cx="12239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40" name="Oval 14"/>
          <p:cNvSpPr>
            <a:spLocks noChangeArrowheads="1"/>
          </p:cNvSpPr>
          <p:nvPr/>
        </p:nvSpPr>
        <p:spPr bwMode="auto">
          <a:xfrm>
            <a:off x="1547813" y="2349500"/>
            <a:ext cx="6477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41" name="Rectangle 15"/>
          <p:cNvSpPr>
            <a:spLocks noChangeArrowheads="1"/>
          </p:cNvSpPr>
          <p:nvPr/>
        </p:nvSpPr>
        <p:spPr bwMode="auto">
          <a:xfrm>
            <a:off x="8388350" y="2708275"/>
            <a:ext cx="215900" cy="2160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42" name="Rectangle 16"/>
          <p:cNvSpPr>
            <a:spLocks noChangeArrowheads="1"/>
          </p:cNvSpPr>
          <p:nvPr/>
        </p:nvSpPr>
        <p:spPr bwMode="auto">
          <a:xfrm>
            <a:off x="3563938" y="2997200"/>
            <a:ext cx="792162" cy="360363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8193" name="Text Box 17"/>
          <p:cNvSpPr txBox="1">
            <a:spLocks noChangeArrowheads="1"/>
          </p:cNvSpPr>
          <p:nvPr/>
        </p:nvSpPr>
        <p:spPr bwMode="auto">
          <a:xfrm>
            <a:off x="3494088" y="2900363"/>
            <a:ext cx="862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/>
              <a:t>Pulmones</a:t>
            </a:r>
          </a:p>
          <a:p>
            <a:pPr algn="l" eaLnBrk="1" hangingPunct="1"/>
            <a:r>
              <a:rPr lang="es-ES_tradnl" altLang="es-VE" sz="1200" b="1"/>
              <a:t>bronquios</a:t>
            </a:r>
          </a:p>
        </p:txBody>
      </p:sp>
      <p:sp>
        <p:nvSpPr>
          <p:cNvPr id="99344" name="Rectangle 18"/>
          <p:cNvSpPr>
            <a:spLocks noChangeArrowheads="1"/>
          </p:cNvSpPr>
          <p:nvPr/>
        </p:nvSpPr>
        <p:spPr bwMode="auto">
          <a:xfrm>
            <a:off x="4572000" y="3860800"/>
            <a:ext cx="431800" cy="215900"/>
          </a:xfrm>
          <a:prstGeom prst="rect">
            <a:avLst/>
          </a:prstGeom>
          <a:solidFill>
            <a:srgbClr val="F8B3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8195" name="Text Box 19"/>
          <p:cNvSpPr txBox="1">
            <a:spLocks noChangeArrowheads="1"/>
          </p:cNvSpPr>
          <p:nvPr/>
        </p:nvSpPr>
        <p:spPr bwMode="auto">
          <a:xfrm>
            <a:off x="4572000" y="3789363"/>
            <a:ext cx="755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1200" b="1"/>
              <a:t>Corazón</a:t>
            </a:r>
          </a:p>
        </p:txBody>
      </p:sp>
      <p:sp>
        <p:nvSpPr>
          <p:cNvPr id="178196" name="Text Box 20"/>
          <p:cNvSpPr txBox="1">
            <a:spLocks noChangeArrowheads="1"/>
          </p:cNvSpPr>
          <p:nvPr/>
        </p:nvSpPr>
        <p:spPr bwMode="auto">
          <a:xfrm>
            <a:off x="6877050" y="2911475"/>
            <a:ext cx="7429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Nervio</a:t>
            </a:r>
          </a:p>
          <a:p>
            <a:pPr algn="l" eaLnBrk="1" hangingPunct="1"/>
            <a:r>
              <a:rPr lang="es-ES_tradnl" altLang="es-VE" b="1"/>
              <a:t> vago</a:t>
            </a:r>
          </a:p>
        </p:txBody>
      </p:sp>
      <p:sp>
        <p:nvSpPr>
          <p:cNvPr id="99347" name="Text Box 21"/>
          <p:cNvSpPr txBox="1">
            <a:spLocks noChangeArrowheads="1"/>
          </p:cNvSpPr>
          <p:nvPr/>
        </p:nvSpPr>
        <p:spPr bwMode="auto">
          <a:xfrm>
            <a:off x="7812088" y="2420938"/>
            <a:ext cx="636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Bulbo</a:t>
            </a:r>
          </a:p>
        </p:txBody>
      </p:sp>
      <p:sp>
        <p:nvSpPr>
          <p:cNvPr id="99348" name="Text Box 22"/>
          <p:cNvSpPr txBox="1">
            <a:spLocks noChangeArrowheads="1"/>
          </p:cNvSpPr>
          <p:nvPr/>
        </p:nvSpPr>
        <p:spPr bwMode="auto">
          <a:xfrm>
            <a:off x="3032919" y="908050"/>
            <a:ext cx="10620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/>
              <a:t>Tórax</a:t>
            </a:r>
          </a:p>
        </p:txBody>
      </p:sp>
      <p:sp>
        <p:nvSpPr>
          <p:cNvPr id="99349" name="Oval 23"/>
          <p:cNvSpPr>
            <a:spLocks noChangeArrowheads="1"/>
          </p:cNvSpPr>
          <p:nvPr/>
        </p:nvSpPr>
        <p:spPr bwMode="auto">
          <a:xfrm>
            <a:off x="2484438" y="3860800"/>
            <a:ext cx="647700" cy="504825"/>
          </a:xfrm>
          <a:prstGeom prst="ellipse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8200" name="Text Box 24"/>
          <p:cNvSpPr txBox="1">
            <a:spLocks noChangeArrowheads="1"/>
          </p:cNvSpPr>
          <p:nvPr/>
        </p:nvSpPr>
        <p:spPr bwMode="auto">
          <a:xfrm>
            <a:off x="2411413" y="3860800"/>
            <a:ext cx="858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Lipolisis</a:t>
            </a:r>
          </a:p>
          <a:p>
            <a:pPr algn="l" eaLnBrk="1" hangingPunct="1"/>
            <a:r>
              <a:rPr lang="es-ES" altLang="es-VE" sz="1200" b="1"/>
              <a:t>Adipocito</a:t>
            </a:r>
          </a:p>
        </p:txBody>
      </p:sp>
      <p:sp>
        <p:nvSpPr>
          <p:cNvPr id="99351" name="Rectangle 25"/>
          <p:cNvSpPr>
            <a:spLocks noChangeArrowheads="1"/>
          </p:cNvSpPr>
          <p:nvPr/>
        </p:nvSpPr>
        <p:spPr bwMode="auto">
          <a:xfrm>
            <a:off x="2700338" y="4437063"/>
            <a:ext cx="7191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8202" name="Text Box 26"/>
          <p:cNvSpPr txBox="1">
            <a:spLocks noChangeArrowheads="1"/>
          </p:cNvSpPr>
          <p:nvPr/>
        </p:nvSpPr>
        <p:spPr bwMode="auto">
          <a:xfrm>
            <a:off x="2593975" y="4411663"/>
            <a:ext cx="1239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Arteriola</a:t>
            </a:r>
          </a:p>
          <a:p>
            <a:pPr algn="l" eaLnBrk="1" hangingPunct="1"/>
            <a:r>
              <a:rPr lang="es-ES" altLang="es-VE" sz="1200" b="1"/>
              <a:t>m. esquelético</a:t>
            </a:r>
          </a:p>
        </p:txBody>
      </p:sp>
      <p:sp>
        <p:nvSpPr>
          <p:cNvPr id="99353" name="Oval 27"/>
          <p:cNvSpPr>
            <a:spLocks noChangeArrowheads="1"/>
          </p:cNvSpPr>
          <p:nvPr/>
        </p:nvSpPr>
        <p:spPr bwMode="auto">
          <a:xfrm>
            <a:off x="3708400" y="4508500"/>
            <a:ext cx="2376488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54" name="Rectangle 28"/>
          <p:cNvSpPr>
            <a:spLocks noChangeArrowheads="1"/>
          </p:cNvSpPr>
          <p:nvPr/>
        </p:nvSpPr>
        <p:spPr bwMode="auto">
          <a:xfrm>
            <a:off x="4140200" y="4149725"/>
            <a:ext cx="863600" cy="142875"/>
          </a:xfrm>
          <a:prstGeom prst="rect">
            <a:avLst/>
          </a:prstGeom>
          <a:solidFill>
            <a:srgbClr val="F8B3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8205" name="Text Box 29"/>
          <p:cNvSpPr txBox="1">
            <a:spLocks noChangeArrowheads="1"/>
          </p:cNvSpPr>
          <p:nvPr/>
        </p:nvSpPr>
        <p:spPr bwMode="auto">
          <a:xfrm>
            <a:off x="4017963" y="4076700"/>
            <a:ext cx="11064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glicogenolisis</a:t>
            </a:r>
          </a:p>
        </p:txBody>
      </p:sp>
      <p:sp>
        <p:nvSpPr>
          <p:cNvPr id="99356" name="Oval 30"/>
          <p:cNvSpPr>
            <a:spLocks noChangeArrowheads="1"/>
          </p:cNvSpPr>
          <p:nvPr/>
        </p:nvSpPr>
        <p:spPr bwMode="auto">
          <a:xfrm>
            <a:off x="7164388" y="2349500"/>
            <a:ext cx="503237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57" name="Rectangle 31"/>
          <p:cNvSpPr>
            <a:spLocks noChangeArrowheads="1"/>
          </p:cNvSpPr>
          <p:nvPr/>
        </p:nvSpPr>
        <p:spPr bwMode="auto">
          <a:xfrm>
            <a:off x="6011863" y="3933825"/>
            <a:ext cx="6477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99358" name="Text Box 32"/>
          <p:cNvSpPr txBox="1">
            <a:spLocks noChangeArrowheads="1"/>
          </p:cNvSpPr>
          <p:nvPr/>
        </p:nvSpPr>
        <p:spPr bwMode="auto">
          <a:xfrm>
            <a:off x="1258888" y="4748213"/>
            <a:ext cx="1185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Cadena </a:t>
            </a:r>
          </a:p>
          <a:p>
            <a:pPr algn="l" eaLnBrk="1" hangingPunct="1"/>
            <a:r>
              <a:rPr lang="es-ES" altLang="es-VE" sz="1200" b="1"/>
              <a:t>paravertebral</a:t>
            </a:r>
          </a:p>
        </p:txBody>
      </p:sp>
      <p:sp>
        <p:nvSpPr>
          <p:cNvPr id="99359" name="Rectangle 36"/>
          <p:cNvSpPr>
            <a:spLocks noChangeArrowheads="1"/>
          </p:cNvSpPr>
          <p:nvPr/>
        </p:nvSpPr>
        <p:spPr bwMode="auto">
          <a:xfrm>
            <a:off x="4356100" y="5876925"/>
            <a:ext cx="424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GB" altLang="es-VE" sz="1000"/>
              <a:t>Shen H. </a:t>
            </a:r>
            <a:r>
              <a:rPr lang="en-GB" altLang="es-VE" sz="1000" i="1"/>
              <a:t>The autonomic nervous system</a:t>
            </a:r>
            <a:r>
              <a:rPr lang="en-GB" altLang="es-VE" sz="1000"/>
              <a:t>. Memocharts Pharmacology. An integrated minireview. </a:t>
            </a:r>
            <a:r>
              <a:rPr lang="es-ES" altLang="es-VE" sz="1000"/>
              <a:t>Minireview LLC, Stow, 2004.</a:t>
            </a:r>
          </a:p>
        </p:txBody>
      </p:sp>
      <p:sp>
        <p:nvSpPr>
          <p:cNvPr id="178214" name="Text Box 38"/>
          <p:cNvSpPr txBox="1">
            <a:spLocks noChangeArrowheads="1"/>
          </p:cNvSpPr>
          <p:nvPr/>
        </p:nvSpPr>
        <p:spPr bwMode="auto">
          <a:xfrm>
            <a:off x="6732588" y="404813"/>
            <a:ext cx="190148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órganos y tejidos</a:t>
            </a:r>
          </a:p>
        </p:txBody>
      </p:sp>
      <p:sp>
        <p:nvSpPr>
          <p:cNvPr id="178217" name="Oval 41"/>
          <p:cNvSpPr>
            <a:spLocks noChangeArrowheads="1"/>
          </p:cNvSpPr>
          <p:nvPr/>
        </p:nvSpPr>
        <p:spPr bwMode="auto">
          <a:xfrm>
            <a:off x="4787900" y="3429000"/>
            <a:ext cx="936625" cy="6477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8218" name="Text Box 42"/>
          <p:cNvSpPr txBox="1">
            <a:spLocks noChangeArrowheads="1"/>
          </p:cNvSpPr>
          <p:nvPr/>
        </p:nvSpPr>
        <p:spPr bwMode="auto">
          <a:xfrm>
            <a:off x="6084888" y="1916113"/>
            <a:ext cx="2808287" cy="425450"/>
          </a:xfrm>
          <a:prstGeom prst="rect">
            <a:avLst/>
          </a:prstGeom>
          <a:solidFill>
            <a:srgbClr val="99CCFF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solidFill>
                  <a:schemeClr val="accent2"/>
                </a:solidFill>
              </a:rPr>
              <a:t>Parasimpático X par</a:t>
            </a:r>
          </a:p>
        </p:txBody>
      </p:sp>
      <p:sp>
        <p:nvSpPr>
          <p:cNvPr id="178219" name="Text Box 43"/>
          <p:cNvSpPr txBox="1">
            <a:spLocks noChangeArrowheads="1"/>
          </p:cNvSpPr>
          <p:nvPr/>
        </p:nvSpPr>
        <p:spPr bwMode="auto">
          <a:xfrm>
            <a:off x="214313" y="1916113"/>
            <a:ext cx="2176462" cy="4254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solidFill>
                  <a:srgbClr val="CC0000"/>
                </a:solidFill>
              </a:rPr>
              <a:t>Simpático T1-T5</a:t>
            </a: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93" grpId="0"/>
      <p:bldP spid="178195" grpId="0"/>
      <p:bldP spid="178196" grpId="0"/>
      <p:bldP spid="178200" grpId="0"/>
      <p:bldP spid="178202" grpId="0"/>
      <p:bldP spid="178205" grpId="0"/>
      <p:bldP spid="178217" grpId="0" animBg="1"/>
      <p:bldP spid="178218" grpId="0" animBg="1"/>
      <p:bldP spid="178219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t="24641" r="10184" b="35712"/>
          <a:stretch>
            <a:fillRect/>
          </a:stretch>
        </p:blipFill>
        <p:spPr bwMode="auto">
          <a:xfrm>
            <a:off x="655638" y="765175"/>
            <a:ext cx="7831137" cy="537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5" name="Rectangle 4"/>
          <p:cNvSpPr>
            <a:spLocks noChangeArrowheads="1"/>
          </p:cNvSpPr>
          <p:nvPr/>
        </p:nvSpPr>
        <p:spPr bwMode="auto">
          <a:xfrm>
            <a:off x="8388350" y="1196975"/>
            <a:ext cx="215900" cy="4392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56" name="Rectangle 5"/>
          <p:cNvSpPr>
            <a:spLocks noChangeArrowheads="1"/>
          </p:cNvSpPr>
          <p:nvPr/>
        </p:nvSpPr>
        <p:spPr bwMode="auto">
          <a:xfrm>
            <a:off x="1763713" y="693738"/>
            <a:ext cx="50419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57" name="Rectangle 6"/>
          <p:cNvSpPr>
            <a:spLocks noChangeArrowheads="1"/>
          </p:cNvSpPr>
          <p:nvPr/>
        </p:nvSpPr>
        <p:spPr bwMode="auto">
          <a:xfrm>
            <a:off x="1908175" y="1196975"/>
            <a:ext cx="4535488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altLang="es-VE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2411413" y="2492375"/>
            <a:ext cx="10080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59" name="Rectangle 8"/>
          <p:cNvSpPr>
            <a:spLocks noChangeArrowheads="1"/>
          </p:cNvSpPr>
          <p:nvPr/>
        </p:nvSpPr>
        <p:spPr bwMode="auto">
          <a:xfrm>
            <a:off x="6732588" y="693738"/>
            <a:ext cx="9350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60" name="Text Box 9"/>
          <p:cNvSpPr txBox="1">
            <a:spLocks noChangeArrowheads="1"/>
          </p:cNvSpPr>
          <p:nvPr/>
        </p:nvSpPr>
        <p:spPr bwMode="auto">
          <a:xfrm>
            <a:off x="7751763" y="747713"/>
            <a:ext cx="636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Bulbo</a:t>
            </a:r>
          </a:p>
        </p:txBody>
      </p:sp>
      <p:sp>
        <p:nvSpPr>
          <p:cNvPr id="179210" name="Text Box 10"/>
          <p:cNvSpPr txBox="1">
            <a:spLocks noChangeArrowheads="1"/>
          </p:cNvSpPr>
          <p:nvPr/>
        </p:nvSpPr>
        <p:spPr bwMode="auto">
          <a:xfrm>
            <a:off x="6516688" y="2205038"/>
            <a:ext cx="820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Nervio </a:t>
            </a:r>
          </a:p>
          <a:p>
            <a:pPr algn="l" eaLnBrk="1" hangingPunct="1"/>
            <a:r>
              <a:rPr lang="es-ES_tradnl" altLang="es-VE" b="1"/>
              <a:t>vago</a:t>
            </a:r>
          </a:p>
        </p:txBody>
      </p:sp>
      <p:sp>
        <p:nvSpPr>
          <p:cNvPr id="100362" name="Rectangle 11"/>
          <p:cNvSpPr>
            <a:spLocks noChangeArrowheads="1"/>
          </p:cNvSpPr>
          <p:nvPr/>
        </p:nvSpPr>
        <p:spPr bwMode="auto">
          <a:xfrm>
            <a:off x="2051050" y="299720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63" name="Rectangle 12"/>
          <p:cNvSpPr>
            <a:spLocks noChangeArrowheads="1"/>
          </p:cNvSpPr>
          <p:nvPr/>
        </p:nvSpPr>
        <p:spPr bwMode="auto">
          <a:xfrm>
            <a:off x="5724525" y="5013325"/>
            <a:ext cx="18002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64" name="Rectangle 13"/>
          <p:cNvSpPr>
            <a:spLocks noChangeArrowheads="1"/>
          </p:cNvSpPr>
          <p:nvPr/>
        </p:nvSpPr>
        <p:spPr bwMode="auto">
          <a:xfrm>
            <a:off x="7740650" y="4292600"/>
            <a:ext cx="792163" cy="1944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65" name="Rectangle 14"/>
          <p:cNvSpPr>
            <a:spLocks noChangeArrowheads="1"/>
          </p:cNvSpPr>
          <p:nvPr/>
        </p:nvSpPr>
        <p:spPr bwMode="auto">
          <a:xfrm>
            <a:off x="7956550" y="2997200"/>
            <a:ext cx="360363" cy="431800"/>
          </a:xfrm>
          <a:prstGeom prst="rect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1979613" y="2852738"/>
            <a:ext cx="863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b="1"/>
              <a:t>Médula </a:t>
            </a:r>
          </a:p>
          <a:p>
            <a:pPr algn="l" eaLnBrk="1" hangingPunct="1"/>
            <a:r>
              <a:rPr lang="es-ES_tradnl" altLang="es-VE" b="1"/>
              <a:t>adrenal</a:t>
            </a:r>
          </a:p>
        </p:txBody>
      </p:sp>
      <p:sp>
        <p:nvSpPr>
          <p:cNvPr id="100367" name="Rectangle 17"/>
          <p:cNvSpPr>
            <a:spLocks noChangeArrowheads="1"/>
          </p:cNvSpPr>
          <p:nvPr/>
        </p:nvSpPr>
        <p:spPr bwMode="auto">
          <a:xfrm>
            <a:off x="468313" y="692150"/>
            <a:ext cx="1439862" cy="230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9220" name="Text Box 20"/>
          <p:cNvSpPr txBox="1">
            <a:spLocks noChangeArrowheads="1"/>
          </p:cNvSpPr>
          <p:nvPr/>
        </p:nvSpPr>
        <p:spPr bwMode="auto">
          <a:xfrm>
            <a:off x="4577556" y="103119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0369" name="Text Box 21"/>
          <p:cNvSpPr txBox="1">
            <a:spLocks noChangeArrowheads="1"/>
          </p:cNvSpPr>
          <p:nvPr/>
        </p:nvSpPr>
        <p:spPr bwMode="auto">
          <a:xfrm>
            <a:off x="2843213" y="1125537"/>
            <a:ext cx="151923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/>
              <a:t>Abdomen</a:t>
            </a:r>
          </a:p>
        </p:txBody>
      </p:sp>
      <p:sp>
        <p:nvSpPr>
          <p:cNvPr id="100370" name="Rectangle 22"/>
          <p:cNvSpPr>
            <a:spLocks noChangeArrowheads="1"/>
          </p:cNvSpPr>
          <p:nvPr/>
        </p:nvSpPr>
        <p:spPr bwMode="auto">
          <a:xfrm>
            <a:off x="3419475" y="2565400"/>
            <a:ext cx="259238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71" name="Oval 23"/>
          <p:cNvSpPr>
            <a:spLocks noChangeArrowheads="1"/>
          </p:cNvSpPr>
          <p:nvPr/>
        </p:nvSpPr>
        <p:spPr bwMode="auto">
          <a:xfrm>
            <a:off x="3492500" y="2636838"/>
            <a:ext cx="719138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72" name="Oval 24"/>
          <p:cNvSpPr>
            <a:spLocks noChangeArrowheads="1"/>
          </p:cNvSpPr>
          <p:nvPr/>
        </p:nvSpPr>
        <p:spPr bwMode="auto">
          <a:xfrm>
            <a:off x="3348038" y="2636838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73" name="Rectangle 25"/>
          <p:cNvSpPr>
            <a:spLocks noChangeArrowheads="1"/>
          </p:cNvSpPr>
          <p:nvPr/>
        </p:nvSpPr>
        <p:spPr bwMode="auto">
          <a:xfrm rot="-1391916">
            <a:off x="3276600" y="2708275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74" name="Rectangle 26"/>
          <p:cNvSpPr>
            <a:spLocks noChangeArrowheads="1"/>
          </p:cNvSpPr>
          <p:nvPr/>
        </p:nvSpPr>
        <p:spPr bwMode="auto">
          <a:xfrm>
            <a:off x="4140200" y="2997200"/>
            <a:ext cx="1008063" cy="360363"/>
          </a:xfrm>
          <a:prstGeom prst="rect">
            <a:avLst/>
          </a:prstGeom>
          <a:solidFill>
            <a:srgbClr val="FB89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75" name="Rectangle 27"/>
          <p:cNvSpPr>
            <a:spLocks noChangeArrowheads="1"/>
          </p:cNvSpPr>
          <p:nvPr/>
        </p:nvSpPr>
        <p:spPr bwMode="auto">
          <a:xfrm>
            <a:off x="6156325" y="4797425"/>
            <a:ext cx="4318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altLang="es-VE"/>
          </a:p>
        </p:txBody>
      </p:sp>
      <p:sp>
        <p:nvSpPr>
          <p:cNvPr id="100376" name="Rectangle 28"/>
          <p:cNvSpPr>
            <a:spLocks noChangeArrowheads="1"/>
          </p:cNvSpPr>
          <p:nvPr/>
        </p:nvSpPr>
        <p:spPr bwMode="auto">
          <a:xfrm>
            <a:off x="6011863" y="3141663"/>
            <a:ext cx="4318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77" name="Rectangle 29"/>
          <p:cNvSpPr>
            <a:spLocks noChangeArrowheads="1"/>
          </p:cNvSpPr>
          <p:nvPr/>
        </p:nvSpPr>
        <p:spPr bwMode="auto">
          <a:xfrm>
            <a:off x="3563938" y="3716338"/>
            <a:ext cx="287337" cy="73025"/>
          </a:xfrm>
          <a:prstGeom prst="rect">
            <a:avLst/>
          </a:prstGeom>
          <a:solidFill>
            <a:srgbClr val="F94F3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78" name="Rectangle 30"/>
          <p:cNvSpPr>
            <a:spLocks noChangeArrowheads="1"/>
          </p:cNvSpPr>
          <p:nvPr/>
        </p:nvSpPr>
        <p:spPr bwMode="auto">
          <a:xfrm>
            <a:off x="5795963" y="3933825"/>
            <a:ext cx="431800" cy="142875"/>
          </a:xfrm>
          <a:prstGeom prst="rect">
            <a:avLst/>
          </a:prstGeom>
          <a:solidFill>
            <a:srgbClr val="FAB89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9231" name="Text Box 31"/>
          <p:cNvSpPr txBox="1">
            <a:spLocks noChangeArrowheads="1"/>
          </p:cNvSpPr>
          <p:nvPr/>
        </p:nvSpPr>
        <p:spPr bwMode="auto">
          <a:xfrm>
            <a:off x="4067175" y="2971800"/>
            <a:ext cx="1412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Gluoconeogénesis</a:t>
            </a:r>
          </a:p>
          <a:p>
            <a:pPr algn="l" eaLnBrk="1" hangingPunct="1"/>
            <a:r>
              <a:rPr lang="es-ES" altLang="es-VE" sz="1200" b="1"/>
              <a:t>Glicogenolisis</a:t>
            </a:r>
          </a:p>
        </p:txBody>
      </p:sp>
      <p:sp>
        <p:nvSpPr>
          <p:cNvPr id="100380" name="Rectangle 32"/>
          <p:cNvSpPr>
            <a:spLocks noChangeArrowheads="1"/>
          </p:cNvSpPr>
          <p:nvPr/>
        </p:nvSpPr>
        <p:spPr bwMode="auto">
          <a:xfrm>
            <a:off x="2484438" y="5589588"/>
            <a:ext cx="35877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81" name="Rectangle 33"/>
          <p:cNvSpPr>
            <a:spLocks noChangeArrowheads="1"/>
          </p:cNvSpPr>
          <p:nvPr/>
        </p:nvSpPr>
        <p:spPr bwMode="auto">
          <a:xfrm>
            <a:off x="2771775" y="58769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9234" name="Text Box 34"/>
          <p:cNvSpPr txBox="1">
            <a:spLocks noChangeArrowheads="1"/>
          </p:cNvSpPr>
          <p:nvPr/>
        </p:nvSpPr>
        <p:spPr bwMode="auto">
          <a:xfrm>
            <a:off x="5940425" y="3068638"/>
            <a:ext cx="568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/>
              <a:t>bazo</a:t>
            </a:r>
          </a:p>
        </p:txBody>
      </p:sp>
      <p:sp>
        <p:nvSpPr>
          <p:cNvPr id="179235" name="Text Box 35"/>
          <p:cNvSpPr txBox="1">
            <a:spLocks noChangeArrowheads="1"/>
          </p:cNvSpPr>
          <p:nvPr/>
        </p:nvSpPr>
        <p:spPr bwMode="auto">
          <a:xfrm>
            <a:off x="5795963" y="3884613"/>
            <a:ext cx="5381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riñón</a:t>
            </a:r>
          </a:p>
        </p:txBody>
      </p:sp>
      <p:sp>
        <p:nvSpPr>
          <p:cNvPr id="100384" name="Oval 36"/>
          <p:cNvSpPr>
            <a:spLocks noChangeArrowheads="1"/>
          </p:cNvSpPr>
          <p:nvPr/>
        </p:nvSpPr>
        <p:spPr bwMode="auto">
          <a:xfrm>
            <a:off x="2051050" y="4437063"/>
            <a:ext cx="217488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85" name="Text Box 37"/>
          <p:cNvSpPr txBox="1">
            <a:spLocks noChangeArrowheads="1"/>
          </p:cNvSpPr>
          <p:nvPr/>
        </p:nvSpPr>
        <p:spPr bwMode="auto">
          <a:xfrm>
            <a:off x="1763713" y="4365625"/>
            <a:ext cx="8874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g. celíaco</a:t>
            </a:r>
          </a:p>
        </p:txBody>
      </p:sp>
      <p:sp>
        <p:nvSpPr>
          <p:cNvPr id="179238" name="Text Box 38"/>
          <p:cNvSpPr txBox="1">
            <a:spLocks noChangeArrowheads="1"/>
          </p:cNvSpPr>
          <p:nvPr/>
        </p:nvSpPr>
        <p:spPr bwMode="auto">
          <a:xfrm>
            <a:off x="3421063" y="3508375"/>
            <a:ext cx="647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hígado</a:t>
            </a:r>
          </a:p>
        </p:txBody>
      </p:sp>
      <p:sp>
        <p:nvSpPr>
          <p:cNvPr id="100387" name="Oval 39"/>
          <p:cNvSpPr>
            <a:spLocks noChangeArrowheads="1"/>
          </p:cNvSpPr>
          <p:nvPr/>
        </p:nvSpPr>
        <p:spPr bwMode="auto">
          <a:xfrm>
            <a:off x="2124075" y="5157788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88" name="Oval 40"/>
          <p:cNvSpPr>
            <a:spLocks noChangeArrowheads="1"/>
          </p:cNvSpPr>
          <p:nvPr/>
        </p:nvSpPr>
        <p:spPr bwMode="auto">
          <a:xfrm>
            <a:off x="2124075" y="5734050"/>
            <a:ext cx="215900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89" name="Rectangle 42"/>
          <p:cNvSpPr>
            <a:spLocks noChangeArrowheads="1"/>
          </p:cNvSpPr>
          <p:nvPr/>
        </p:nvSpPr>
        <p:spPr bwMode="auto">
          <a:xfrm>
            <a:off x="539750" y="2924175"/>
            <a:ext cx="1295400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90" name="Rectangle 43"/>
          <p:cNvSpPr>
            <a:spLocks noChangeArrowheads="1"/>
          </p:cNvSpPr>
          <p:nvPr/>
        </p:nvSpPr>
        <p:spPr bwMode="auto">
          <a:xfrm>
            <a:off x="1763713" y="4941888"/>
            <a:ext cx="792162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91" name="Text Box 44"/>
          <p:cNvSpPr txBox="1">
            <a:spLocks noChangeArrowheads="1"/>
          </p:cNvSpPr>
          <p:nvPr/>
        </p:nvSpPr>
        <p:spPr bwMode="auto">
          <a:xfrm>
            <a:off x="6084888" y="4748213"/>
            <a:ext cx="849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Intestino</a:t>
            </a:r>
          </a:p>
          <a:p>
            <a:pPr algn="l" eaLnBrk="1" hangingPunct="1"/>
            <a:r>
              <a:rPr lang="es-ES" altLang="es-VE" sz="1200" b="1"/>
              <a:t> delgado</a:t>
            </a:r>
          </a:p>
        </p:txBody>
      </p:sp>
      <p:sp>
        <p:nvSpPr>
          <p:cNvPr id="100392" name="Text Box 45"/>
          <p:cNvSpPr txBox="1">
            <a:spLocks noChangeArrowheads="1"/>
          </p:cNvSpPr>
          <p:nvPr/>
        </p:nvSpPr>
        <p:spPr bwMode="auto">
          <a:xfrm>
            <a:off x="3111500" y="5446713"/>
            <a:ext cx="606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colon</a:t>
            </a:r>
          </a:p>
        </p:txBody>
      </p:sp>
      <p:sp>
        <p:nvSpPr>
          <p:cNvPr id="100393" name="Rectangle 47"/>
          <p:cNvSpPr>
            <a:spLocks noChangeArrowheads="1"/>
          </p:cNvSpPr>
          <p:nvPr/>
        </p:nvSpPr>
        <p:spPr bwMode="auto">
          <a:xfrm>
            <a:off x="4716463" y="6200775"/>
            <a:ext cx="424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GB" altLang="es-VE" sz="1000"/>
              <a:t>Shen H. </a:t>
            </a:r>
            <a:r>
              <a:rPr lang="en-GB" altLang="es-VE" sz="1000" i="1"/>
              <a:t>The autonomic nervous system</a:t>
            </a:r>
            <a:r>
              <a:rPr lang="en-GB" altLang="es-VE" sz="1000"/>
              <a:t>. Memocharts Pharmacology. An integrated minireview. </a:t>
            </a:r>
            <a:r>
              <a:rPr lang="es-ES" altLang="es-VE" sz="1000"/>
              <a:t>Minireview LLC, Stow, 2004.</a:t>
            </a:r>
          </a:p>
        </p:txBody>
      </p:sp>
      <p:sp>
        <p:nvSpPr>
          <p:cNvPr id="179250" name="Oval 50"/>
          <p:cNvSpPr>
            <a:spLocks noChangeArrowheads="1"/>
          </p:cNvSpPr>
          <p:nvPr/>
        </p:nvSpPr>
        <p:spPr bwMode="auto">
          <a:xfrm>
            <a:off x="4356100" y="3789363"/>
            <a:ext cx="431800" cy="4318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95" name="Oval 51"/>
          <p:cNvSpPr>
            <a:spLocks noChangeArrowheads="1"/>
          </p:cNvSpPr>
          <p:nvPr/>
        </p:nvSpPr>
        <p:spPr bwMode="auto">
          <a:xfrm>
            <a:off x="5003800" y="3429000"/>
            <a:ext cx="431800" cy="4318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96" name="Oval 52"/>
          <p:cNvSpPr>
            <a:spLocks noChangeArrowheads="1"/>
          </p:cNvSpPr>
          <p:nvPr/>
        </p:nvSpPr>
        <p:spPr bwMode="auto">
          <a:xfrm>
            <a:off x="4932363" y="4292600"/>
            <a:ext cx="360362" cy="28892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0397" name="Oval 53"/>
          <p:cNvSpPr>
            <a:spLocks noChangeArrowheads="1"/>
          </p:cNvSpPr>
          <p:nvPr/>
        </p:nvSpPr>
        <p:spPr bwMode="auto">
          <a:xfrm>
            <a:off x="3708400" y="5084763"/>
            <a:ext cx="431800" cy="50482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79255" name="Text Box 55"/>
          <p:cNvSpPr txBox="1">
            <a:spLocks noChangeArrowheads="1"/>
          </p:cNvSpPr>
          <p:nvPr/>
        </p:nvSpPr>
        <p:spPr bwMode="auto">
          <a:xfrm>
            <a:off x="5724525" y="333375"/>
            <a:ext cx="2879725" cy="425450"/>
          </a:xfrm>
          <a:prstGeom prst="rect">
            <a:avLst/>
          </a:prstGeom>
          <a:solidFill>
            <a:srgbClr val="99CCFF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solidFill>
                  <a:schemeClr val="accent2"/>
                </a:solidFill>
              </a:rPr>
              <a:t>Parasimpático X par</a:t>
            </a:r>
          </a:p>
        </p:txBody>
      </p:sp>
      <p:sp>
        <p:nvSpPr>
          <p:cNvPr id="179256" name="Text Box 56"/>
          <p:cNvSpPr txBox="1">
            <a:spLocks noChangeArrowheads="1"/>
          </p:cNvSpPr>
          <p:nvPr/>
        </p:nvSpPr>
        <p:spPr bwMode="auto">
          <a:xfrm>
            <a:off x="323850" y="2349500"/>
            <a:ext cx="2332038" cy="4254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solidFill>
                  <a:srgbClr val="CC0000"/>
                </a:solidFill>
              </a:rPr>
              <a:t>Simpático T5-T12</a:t>
            </a:r>
          </a:p>
        </p:txBody>
      </p: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76039" y="653573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10" grpId="0"/>
      <p:bldP spid="179215" grpId="0"/>
      <p:bldP spid="179231" grpId="0"/>
      <p:bldP spid="179234" grpId="0"/>
      <p:bldP spid="179235" grpId="0"/>
      <p:bldP spid="179238" grpId="0"/>
      <p:bldP spid="179250" grpId="0" animBg="1"/>
      <p:bldP spid="179255" grpId="0" animBg="1"/>
      <p:bldP spid="179256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t="51732" r="10184" b="8325"/>
          <a:stretch>
            <a:fillRect/>
          </a:stretch>
        </p:blipFill>
        <p:spPr bwMode="auto">
          <a:xfrm>
            <a:off x="655638" y="836613"/>
            <a:ext cx="7831137" cy="541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9" name="Rectangle 4"/>
          <p:cNvSpPr>
            <a:spLocks noChangeArrowheads="1"/>
          </p:cNvSpPr>
          <p:nvPr/>
        </p:nvSpPr>
        <p:spPr bwMode="auto">
          <a:xfrm>
            <a:off x="8388350" y="1196975"/>
            <a:ext cx="215900" cy="4392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80" name="Rectangle 5"/>
          <p:cNvSpPr>
            <a:spLocks noChangeArrowheads="1"/>
          </p:cNvSpPr>
          <p:nvPr/>
        </p:nvSpPr>
        <p:spPr bwMode="auto">
          <a:xfrm>
            <a:off x="1835150" y="693738"/>
            <a:ext cx="50419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81" name="Rectangle 6"/>
          <p:cNvSpPr>
            <a:spLocks noChangeArrowheads="1"/>
          </p:cNvSpPr>
          <p:nvPr/>
        </p:nvSpPr>
        <p:spPr bwMode="auto">
          <a:xfrm>
            <a:off x="6732588" y="693738"/>
            <a:ext cx="9350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82" name="Rectangle 7"/>
          <p:cNvSpPr>
            <a:spLocks noChangeArrowheads="1"/>
          </p:cNvSpPr>
          <p:nvPr/>
        </p:nvSpPr>
        <p:spPr bwMode="auto">
          <a:xfrm>
            <a:off x="6659563" y="3644900"/>
            <a:ext cx="1873250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83" name="Rectangle 12"/>
          <p:cNvSpPr>
            <a:spLocks noChangeArrowheads="1"/>
          </p:cNvSpPr>
          <p:nvPr/>
        </p:nvSpPr>
        <p:spPr bwMode="auto">
          <a:xfrm>
            <a:off x="468313" y="3429000"/>
            <a:ext cx="1727200" cy="1944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altLang="es-VE"/>
          </a:p>
        </p:txBody>
      </p:sp>
      <p:sp>
        <p:nvSpPr>
          <p:cNvPr id="101384" name="Rectangle 13"/>
          <p:cNvSpPr>
            <a:spLocks noChangeArrowheads="1"/>
          </p:cNvSpPr>
          <p:nvPr/>
        </p:nvSpPr>
        <p:spPr bwMode="auto">
          <a:xfrm>
            <a:off x="2411413" y="1052513"/>
            <a:ext cx="3240087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85" name="Rectangle 14"/>
          <p:cNvSpPr>
            <a:spLocks noChangeArrowheads="1"/>
          </p:cNvSpPr>
          <p:nvPr/>
        </p:nvSpPr>
        <p:spPr bwMode="auto">
          <a:xfrm>
            <a:off x="5580063" y="981075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86" name="Rectangle 15"/>
          <p:cNvSpPr>
            <a:spLocks noChangeArrowheads="1"/>
          </p:cNvSpPr>
          <p:nvPr/>
        </p:nvSpPr>
        <p:spPr bwMode="auto">
          <a:xfrm>
            <a:off x="1116013" y="2852738"/>
            <a:ext cx="9350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87" name="Text Box 16"/>
          <p:cNvSpPr txBox="1">
            <a:spLocks noChangeArrowheads="1"/>
          </p:cNvSpPr>
          <p:nvPr/>
        </p:nvSpPr>
        <p:spPr bwMode="auto">
          <a:xfrm>
            <a:off x="1031875" y="2781300"/>
            <a:ext cx="1185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200" b="1"/>
              <a:t>Cadena </a:t>
            </a:r>
          </a:p>
          <a:p>
            <a:pPr eaLnBrk="1" hangingPunct="1"/>
            <a:r>
              <a:rPr lang="es-ES" altLang="es-VE" sz="1200" b="1"/>
              <a:t>paravertebral</a:t>
            </a:r>
          </a:p>
        </p:txBody>
      </p:sp>
      <p:sp>
        <p:nvSpPr>
          <p:cNvPr id="101388" name="Oval 17"/>
          <p:cNvSpPr>
            <a:spLocks noChangeArrowheads="1"/>
          </p:cNvSpPr>
          <p:nvPr/>
        </p:nvSpPr>
        <p:spPr bwMode="auto">
          <a:xfrm>
            <a:off x="2051050" y="1628775"/>
            <a:ext cx="3603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89" name="Oval 18"/>
          <p:cNvSpPr>
            <a:spLocks noChangeArrowheads="1"/>
          </p:cNvSpPr>
          <p:nvPr/>
        </p:nvSpPr>
        <p:spPr bwMode="auto">
          <a:xfrm>
            <a:off x="2124075" y="2133600"/>
            <a:ext cx="360363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90" name="Rectangle 19"/>
          <p:cNvSpPr>
            <a:spLocks noChangeArrowheads="1"/>
          </p:cNvSpPr>
          <p:nvPr/>
        </p:nvSpPr>
        <p:spPr bwMode="auto">
          <a:xfrm>
            <a:off x="2989263" y="1700213"/>
            <a:ext cx="27352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91" name="Oval 20"/>
          <p:cNvSpPr>
            <a:spLocks noChangeArrowheads="1"/>
          </p:cNvSpPr>
          <p:nvPr/>
        </p:nvSpPr>
        <p:spPr bwMode="auto">
          <a:xfrm>
            <a:off x="5580063" y="1268413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92" name="Rectangle 21"/>
          <p:cNvSpPr>
            <a:spLocks noChangeArrowheads="1"/>
          </p:cNvSpPr>
          <p:nvPr/>
        </p:nvSpPr>
        <p:spPr bwMode="auto">
          <a:xfrm>
            <a:off x="4067175" y="2205038"/>
            <a:ext cx="21605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93" name="Oval 22"/>
          <p:cNvSpPr>
            <a:spLocks noChangeArrowheads="1"/>
          </p:cNvSpPr>
          <p:nvPr/>
        </p:nvSpPr>
        <p:spPr bwMode="auto">
          <a:xfrm>
            <a:off x="5724525" y="206057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94" name="Rectangle 23"/>
          <p:cNvSpPr>
            <a:spLocks noChangeArrowheads="1"/>
          </p:cNvSpPr>
          <p:nvPr/>
        </p:nvSpPr>
        <p:spPr bwMode="auto">
          <a:xfrm>
            <a:off x="6877050" y="1989138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95" name="Text Box 24"/>
          <p:cNvSpPr txBox="1">
            <a:spLocks noChangeArrowheads="1"/>
          </p:cNvSpPr>
          <p:nvPr/>
        </p:nvSpPr>
        <p:spPr bwMode="auto">
          <a:xfrm>
            <a:off x="6607175" y="1844675"/>
            <a:ext cx="1235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b="1"/>
              <a:t>colon distal </a:t>
            </a:r>
          </a:p>
          <a:p>
            <a:pPr eaLnBrk="1" hangingPunct="1"/>
            <a:r>
              <a:rPr lang="es-ES" altLang="es-VE" b="1"/>
              <a:t>recto</a:t>
            </a:r>
          </a:p>
        </p:txBody>
      </p:sp>
      <p:sp>
        <p:nvSpPr>
          <p:cNvPr id="101396" name="Rectangle 25"/>
          <p:cNvSpPr>
            <a:spLocks noChangeArrowheads="1"/>
          </p:cNvSpPr>
          <p:nvPr/>
        </p:nvSpPr>
        <p:spPr bwMode="auto">
          <a:xfrm>
            <a:off x="6732588" y="3213100"/>
            <a:ext cx="12239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80250" name="Text Box 26"/>
          <p:cNvSpPr txBox="1">
            <a:spLocks noChangeArrowheads="1"/>
          </p:cNvSpPr>
          <p:nvPr/>
        </p:nvSpPr>
        <p:spPr bwMode="auto">
          <a:xfrm>
            <a:off x="6877050" y="3141663"/>
            <a:ext cx="12842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n. esplácnico</a:t>
            </a:r>
          </a:p>
          <a:p>
            <a:pPr algn="l" eaLnBrk="1" hangingPunct="1"/>
            <a:r>
              <a:rPr lang="es-ES" altLang="es-VE" b="1"/>
              <a:t> pélvico</a:t>
            </a:r>
          </a:p>
        </p:txBody>
      </p:sp>
      <p:sp>
        <p:nvSpPr>
          <p:cNvPr id="101398" name="Rectangle 27"/>
          <p:cNvSpPr>
            <a:spLocks noChangeArrowheads="1"/>
          </p:cNvSpPr>
          <p:nvPr/>
        </p:nvSpPr>
        <p:spPr bwMode="auto">
          <a:xfrm>
            <a:off x="3348038" y="2708275"/>
            <a:ext cx="6477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399" name="Text Box 28"/>
          <p:cNvSpPr txBox="1">
            <a:spLocks noChangeArrowheads="1"/>
          </p:cNvSpPr>
          <p:nvPr/>
        </p:nvSpPr>
        <p:spPr bwMode="auto">
          <a:xfrm>
            <a:off x="3152775" y="2636838"/>
            <a:ext cx="917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detrusor</a:t>
            </a:r>
          </a:p>
        </p:txBody>
      </p:sp>
      <p:sp>
        <p:nvSpPr>
          <p:cNvPr id="101400" name="Rectangle 29"/>
          <p:cNvSpPr>
            <a:spLocks noChangeArrowheads="1"/>
          </p:cNvSpPr>
          <p:nvPr/>
        </p:nvSpPr>
        <p:spPr bwMode="auto">
          <a:xfrm>
            <a:off x="4427538" y="3068638"/>
            <a:ext cx="865187" cy="215900"/>
          </a:xfrm>
          <a:prstGeom prst="rect">
            <a:avLst/>
          </a:prstGeom>
          <a:solidFill>
            <a:srgbClr val="E31C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401" name="Text Box 30"/>
          <p:cNvSpPr txBox="1">
            <a:spLocks noChangeArrowheads="1"/>
          </p:cNvSpPr>
          <p:nvPr/>
        </p:nvSpPr>
        <p:spPr bwMode="auto">
          <a:xfrm>
            <a:off x="4500563" y="2997200"/>
            <a:ext cx="682625" cy="304800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vejiga</a:t>
            </a:r>
          </a:p>
        </p:txBody>
      </p:sp>
      <p:sp>
        <p:nvSpPr>
          <p:cNvPr id="101402" name="Rectangle 31"/>
          <p:cNvSpPr>
            <a:spLocks noChangeArrowheads="1"/>
          </p:cNvSpPr>
          <p:nvPr/>
        </p:nvSpPr>
        <p:spPr bwMode="auto">
          <a:xfrm>
            <a:off x="5364163" y="5589588"/>
            <a:ext cx="10795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403" name="Text Box 32"/>
          <p:cNvSpPr txBox="1">
            <a:spLocks noChangeArrowheads="1"/>
          </p:cNvSpPr>
          <p:nvPr/>
        </p:nvSpPr>
        <p:spPr bwMode="auto">
          <a:xfrm>
            <a:off x="5292725" y="5516563"/>
            <a:ext cx="16684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Cuerpo cavernoso</a:t>
            </a:r>
          </a:p>
        </p:txBody>
      </p:sp>
      <p:sp>
        <p:nvSpPr>
          <p:cNvPr id="101405" name="Rectangle 34"/>
          <p:cNvSpPr>
            <a:spLocks noChangeArrowheads="1"/>
          </p:cNvSpPr>
          <p:nvPr/>
        </p:nvSpPr>
        <p:spPr bwMode="auto">
          <a:xfrm>
            <a:off x="3492500" y="5589588"/>
            <a:ext cx="9350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406" name="Text Box 35"/>
          <p:cNvSpPr txBox="1">
            <a:spLocks noChangeArrowheads="1"/>
          </p:cNvSpPr>
          <p:nvPr/>
        </p:nvSpPr>
        <p:spPr bwMode="auto">
          <a:xfrm>
            <a:off x="3541713" y="5468938"/>
            <a:ext cx="917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200" b="1"/>
              <a:t>Conducto </a:t>
            </a:r>
          </a:p>
          <a:p>
            <a:pPr algn="l" eaLnBrk="1" hangingPunct="1"/>
            <a:r>
              <a:rPr lang="es-ES" altLang="es-VE" sz="1200" b="1"/>
              <a:t>deferente</a:t>
            </a:r>
          </a:p>
        </p:txBody>
      </p:sp>
      <p:sp>
        <p:nvSpPr>
          <p:cNvPr id="101407" name="Rectangle 36"/>
          <p:cNvSpPr>
            <a:spLocks noChangeArrowheads="1"/>
          </p:cNvSpPr>
          <p:nvPr/>
        </p:nvSpPr>
        <p:spPr bwMode="auto">
          <a:xfrm>
            <a:off x="3565525" y="4005263"/>
            <a:ext cx="9350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1408" name="Text Box 37"/>
          <p:cNvSpPr txBox="1">
            <a:spLocks noChangeArrowheads="1"/>
          </p:cNvSpPr>
          <p:nvPr/>
        </p:nvSpPr>
        <p:spPr bwMode="auto">
          <a:xfrm>
            <a:off x="3832225" y="4032250"/>
            <a:ext cx="79533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sz="1000" b="1"/>
              <a:t> Próstata</a:t>
            </a:r>
          </a:p>
          <a:p>
            <a:pPr algn="l" eaLnBrk="1" hangingPunct="1"/>
            <a:r>
              <a:rPr lang="es-ES" altLang="es-VE" sz="1000" b="1"/>
              <a:t> Esfínter </a:t>
            </a:r>
          </a:p>
          <a:p>
            <a:pPr algn="l" eaLnBrk="1" hangingPunct="1"/>
            <a:r>
              <a:rPr lang="es-ES" altLang="es-VE" sz="1000" b="1"/>
              <a:t>   uretral</a:t>
            </a:r>
          </a:p>
        </p:txBody>
      </p:sp>
      <p:sp>
        <p:nvSpPr>
          <p:cNvPr id="101409" name="Text Box 38"/>
          <p:cNvSpPr txBox="1">
            <a:spLocks noChangeArrowheads="1"/>
          </p:cNvSpPr>
          <p:nvPr/>
        </p:nvSpPr>
        <p:spPr bwMode="auto">
          <a:xfrm>
            <a:off x="3241222" y="1025525"/>
            <a:ext cx="10033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/>
              <a:t>Pelvis</a:t>
            </a:r>
          </a:p>
        </p:txBody>
      </p:sp>
      <p:sp>
        <p:nvSpPr>
          <p:cNvPr id="101410" name="Text Box 40"/>
          <p:cNvSpPr txBox="1">
            <a:spLocks noChangeArrowheads="1"/>
          </p:cNvSpPr>
          <p:nvPr/>
        </p:nvSpPr>
        <p:spPr bwMode="auto">
          <a:xfrm>
            <a:off x="468313" y="3276600"/>
            <a:ext cx="1122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T12-L1,L3</a:t>
            </a:r>
          </a:p>
        </p:txBody>
      </p:sp>
      <p:sp>
        <p:nvSpPr>
          <p:cNvPr id="101411" name="Rectangle 41"/>
          <p:cNvSpPr>
            <a:spLocks noChangeArrowheads="1"/>
          </p:cNvSpPr>
          <p:nvPr/>
        </p:nvSpPr>
        <p:spPr bwMode="auto">
          <a:xfrm>
            <a:off x="1835150" y="6200775"/>
            <a:ext cx="424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GB" altLang="es-VE" sz="1000"/>
              <a:t>Shen H. </a:t>
            </a:r>
            <a:r>
              <a:rPr lang="en-GB" altLang="es-VE" sz="1000" i="1"/>
              <a:t>The autonomic nervous system</a:t>
            </a:r>
            <a:r>
              <a:rPr lang="en-GB" altLang="es-VE" sz="1000"/>
              <a:t>. Memocharts Pharmacology. An integrated minireview. </a:t>
            </a:r>
            <a:r>
              <a:rPr lang="es-ES" altLang="es-VE" sz="1000"/>
              <a:t>Minireview LLC, Stow, 2004.</a:t>
            </a:r>
          </a:p>
        </p:txBody>
      </p:sp>
      <p:sp>
        <p:nvSpPr>
          <p:cNvPr id="180267" name="Oval 43"/>
          <p:cNvSpPr>
            <a:spLocks noChangeArrowheads="1"/>
          </p:cNvSpPr>
          <p:nvPr/>
        </p:nvSpPr>
        <p:spPr bwMode="auto">
          <a:xfrm>
            <a:off x="3563938" y="3141663"/>
            <a:ext cx="647700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80268" name="Oval 44"/>
          <p:cNvSpPr>
            <a:spLocks noChangeArrowheads="1"/>
          </p:cNvSpPr>
          <p:nvPr/>
        </p:nvSpPr>
        <p:spPr bwMode="auto">
          <a:xfrm>
            <a:off x="2916238" y="3933825"/>
            <a:ext cx="647700" cy="503238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80269" name="Oval 45"/>
          <p:cNvSpPr>
            <a:spLocks noChangeArrowheads="1"/>
          </p:cNvSpPr>
          <p:nvPr/>
        </p:nvSpPr>
        <p:spPr bwMode="auto">
          <a:xfrm>
            <a:off x="2411413" y="5373688"/>
            <a:ext cx="431800" cy="5762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80270" name="Oval 46"/>
          <p:cNvSpPr>
            <a:spLocks noChangeArrowheads="1"/>
          </p:cNvSpPr>
          <p:nvPr/>
        </p:nvSpPr>
        <p:spPr bwMode="auto">
          <a:xfrm>
            <a:off x="4859338" y="3573463"/>
            <a:ext cx="433387" cy="8636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80271" name="Oval 47"/>
          <p:cNvSpPr>
            <a:spLocks noChangeArrowheads="1"/>
          </p:cNvSpPr>
          <p:nvPr/>
        </p:nvSpPr>
        <p:spPr bwMode="auto">
          <a:xfrm>
            <a:off x="4932363" y="5084763"/>
            <a:ext cx="503237" cy="576262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80235" name="Text Box 11"/>
          <p:cNvSpPr txBox="1">
            <a:spLocks noChangeArrowheads="1"/>
          </p:cNvSpPr>
          <p:nvPr/>
        </p:nvSpPr>
        <p:spPr bwMode="auto">
          <a:xfrm>
            <a:off x="4325143" y="9810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80272" name="Text Box 48"/>
          <p:cNvSpPr txBox="1">
            <a:spLocks noChangeArrowheads="1"/>
          </p:cNvSpPr>
          <p:nvPr/>
        </p:nvSpPr>
        <p:spPr bwMode="auto">
          <a:xfrm>
            <a:off x="6084888" y="765175"/>
            <a:ext cx="2808287" cy="425450"/>
          </a:xfrm>
          <a:prstGeom prst="rect">
            <a:avLst/>
          </a:prstGeom>
          <a:solidFill>
            <a:srgbClr val="99CCFF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solidFill>
                  <a:schemeClr val="accent2"/>
                </a:solidFill>
              </a:rPr>
              <a:t>Parasimpático S2-S4</a:t>
            </a:r>
          </a:p>
        </p:txBody>
      </p:sp>
      <p:sp>
        <p:nvSpPr>
          <p:cNvPr id="180273" name="Text Box 49"/>
          <p:cNvSpPr txBox="1">
            <a:spLocks noChangeArrowheads="1"/>
          </p:cNvSpPr>
          <p:nvPr/>
        </p:nvSpPr>
        <p:spPr bwMode="auto">
          <a:xfrm>
            <a:off x="250825" y="333375"/>
            <a:ext cx="2298700" cy="4254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solidFill>
                  <a:srgbClr val="CC0000"/>
                </a:solidFill>
              </a:rPr>
              <a:t>Simpático T12-L3</a:t>
            </a:r>
          </a:p>
        </p:txBody>
      </p:sp>
      <p:sp>
        <p:nvSpPr>
          <p:cNvPr id="45" name="Text Box 4"/>
          <p:cNvSpPr txBox="1">
            <a:spLocks noChangeArrowheads="1"/>
          </p:cNvSpPr>
          <p:nvPr/>
        </p:nvSpPr>
        <p:spPr bwMode="auto">
          <a:xfrm>
            <a:off x="6964363" y="6535738"/>
            <a:ext cx="1971675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2014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50" grpId="0"/>
      <p:bldP spid="180267" grpId="0" animBg="1"/>
      <p:bldP spid="180268" grpId="0" animBg="1"/>
      <p:bldP spid="180269" grpId="0" animBg="1"/>
      <p:bldP spid="180270" grpId="0" animBg="1"/>
      <p:bldP spid="180271" grpId="0" animBg="1"/>
      <p:bldP spid="180272" grpId="0" animBg="1"/>
      <p:bldP spid="180273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35132" r="70711" b="14264"/>
          <a:stretch>
            <a:fillRect/>
          </a:stretch>
        </p:blipFill>
        <p:spPr bwMode="auto">
          <a:xfrm>
            <a:off x="3203575" y="0"/>
            <a:ext cx="2447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3" name="Rectangle 4"/>
          <p:cNvSpPr>
            <a:spLocks noChangeArrowheads="1"/>
          </p:cNvSpPr>
          <p:nvPr/>
        </p:nvSpPr>
        <p:spPr bwMode="auto">
          <a:xfrm>
            <a:off x="8388350" y="1196975"/>
            <a:ext cx="215900" cy="4392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2404" name="Rectangle 5"/>
          <p:cNvSpPr>
            <a:spLocks noChangeArrowheads="1"/>
          </p:cNvSpPr>
          <p:nvPr/>
        </p:nvSpPr>
        <p:spPr bwMode="auto">
          <a:xfrm>
            <a:off x="6732588" y="693738"/>
            <a:ext cx="9350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2405" name="Rectangle 6"/>
          <p:cNvSpPr>
            <a:spLocks noChangeArrowheads="1"/>
          </p:cNvSpPr>
          <p:nvPr/>
        </p:nvSpPr>
        <p:spPr bwMode="auto">
          <a:xfrm>
            <a:off x="6659563" y="3644900"/>
            <a:ext cx="1873250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81257" name="Text Box 9"/>
          <p:cNvSpPr txBox="1">
            <a:spLocks noChangeArrowheads="1"/>
          </p:cNvSpPr>
          <p:nvPr/>
        </p:nvSpPr>
        <p:spPr bwMode="auto">
          <a:xfrm>
            <a:off x="684213" y="8366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2407" name="Text Box 10"/>
          <p:cNvSpPr txBox="1">
            <a:spLocks noChangeArrowheads="1"/>
          </p:cNvSpPr>
          <p:nvPr/>
        </p:nvSpPr>
        <p:spPr bwMode="auto">
          <a:xfrm>
            <a:off x="796018" y="1343480"/>
            <a:ext cx="7080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altLang="es-VE" sz="2400"/>
              <a:t>Piel</a:t>
            </a:r>
          </a:p>
        </p:txBody>
      </p:sp>
      <p:sp>
        <p:nvSpPr>
          <p:cNvPr id="102408" name="Rectangle 11"/>
          <p:cNvSpPr>
            <a:spLocks noChangeArrowheads="1"/>
          </p:cNvSpPr>
          <p:nvPr/>
        </p:nvSpPr>
        <p:spPr bwMode="auto">
          <a:xfrm>
            <a:off x="5580063" y="981075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2409" name="Rectangle 12"/>
          <p:cNvSpPr>
            <a:spLocks noChangeArrowheads="1"/>
          </p:cNvSpPr>
          <p:nvPr/>
        </p:nvSpPr>
        <p:spPr bwMode="auto">
          <a:xfrm>
            <a:off x="4859338" y="0"/>
            <a:ext cx="1008062" cy="4652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2410" name="Oval 13"/>
          <p:cNvSpPr>
            <a:spLocks noChangeArrowheads="1"/>
          </p:cNvSpPr>
          <p:nvPr/>
        </p:nvSpPr>
        <p:spPr bwMode="auto">
          <a:xfrm>
            <a:off x="4714875" y="43656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81262" name="Text Box 14"/>
          <p:cNvSpPr txBox="1">
            <a:spLocks noChangeArrowheads="1"/>
          </p:cNvSpPr>
          <p:nvPr/>
        </p:nvSpPr>
        <p:spPr bwMode="auto">
          <a:xfrm>
            <a:off x="1020157" y="4365625"/>
            <a:ext cx="232788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ES" altLang="es-VE" sz="1600" b="1" dirty="0">
                <a:solidFill>
                  <a:srgbClr val="CC0000"/>
                </a:solidFill>
              </a:rPr>
              <a:t>F. adrenérgicas a </a:t>
            </a:r>
          </a:p>
          <a:p>
            <a:pPr algn="l" eaLnBrk="1" hangingPunct="1"/>
            <a:r>
              <a:rPr lang="es-ES" altLang="es-VE" sz="1600" b="1" dirty="0" smtClean="0">
                <a:solidFill>
                  <a:srgbClr val="CC0000"/>
                </a:solidFill>
              </a:rPr>
              <a:t>   vasos </a:t>
            </a:r>
            <a:r>
              <a:rPr lang="es-ES" altLang="es-VE" sz="1600" b="1" dirty="0">
                <a:solidFill>
                  <a:srgbClr val="CC0000"/>
                </a:solidFill>
              </a:rPr>
              <a:t>y folículos </a:t>
            </a:r>
            <a:endParaRPr lang="es-ES" altLang="es-VE" sz="1600" b="1" dirty="0" smtClean="0">
              <a:solidFill>
                <a:srgbClr val="CC0000"/>
              </a:solidFill>
            </a:endParaRPr>
          </a:p>
          <a:p>
            <a:pPr algn="l" eaLnBrk="1" hangingPunct="1"/>
            <a:r>
              <a:rPr lang="es-ES" altLang="es-VE" sz="1600" b="1" dirty="0" smtClean="0">
                <a:solidFill>
                  <a:srgbClr val="CC0000"/>
                </a:solidFill>
              </a:rPr>
              <a:t>   pilosos</a:t>
            </a:r>
            <a:endParaRPr lang="es-ES" altLang="es-VE" sz="1600" b="1" dirty="0">
              <a:solidFill>
                <a:srgbClr val="CC0000"/>
              </a:solidFill>
            </a:endParaRPr>
          </a:p>
        </p:txBody>
      </p:sp>
      <p:sp>
        <p:nvSpPr>
          <p:cNvPr id="181263" name="Rectangle 15"/>
          <p:cNvSpPr>
            <a:spLocks noChangeArrowheads="1"/>
          </p:cNvSpPr>
          <p:nvPr/>
        </p:nvSpPr>
        <p:spPr bwMode="auto">
          <a:xfrm>
            <a:off x="1020157" y="5160169"/>
            <a:ext cx="21605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ES" altLang="es-VE" sz="1600" b="1" dirty="0">
                <a:solidFill>
                  <a:schemeClr val="accent2"/>
                </a:solidFill>
              </a:rPr>
              <a:t>F. colinérgicas a </a:t>
            </a:r>
          </a:p>
          <a:p>
            <a:pPr algn="l" eaLnBrk="1" hangingPunct="1"/>
            <a:r>
              <a:rPr lang="es-ES" altLang="es-VE" sz="1600" b="1" dirty="0" smtClean="0">
                <a:solidFill>
                  <a:schemeClr val="accent2"/>
                </a:solidFill>
              </a:rPr>
              <a:t>   </a:t>
            </a:r>
            <a:r>
              <a:rPr lang="es-ES" altLang="es-VE" sz="1600" b="1" dirty="0" err="1" smtClean="0">
                <a:solidFill>
                  <a:schemeClr val="accent2"/>
                </a:solidFill>
              </a:rPr>
              <a:t>gl</a:t>
            </a:r>
            <a:r>
              <a:rPr lang="es-ES" altLang="es-VE" sz="1600" b="1" dirty="0">
                <a:solidFill>
                  <a:schemeClr val="accent2"/>
                </a:solidFill>
              </a:rPr>
              <a:t>. sudoríparas y </a:t>
            </a:r>
          </a:p>
          <a:p>
            <a:pPr algn="l" eaLnBrk="1" hangingPunct="1"/>
            <a:r>
              <a:rPr lang="es-ES" altLang="es-VE" sz="1600" b="1" dirty="0" smtClean="0">
                <a:solidFill>
                  <a:schemeClr val="accent2"/>
                </a:solidFill>
              </a:rPr>
              <a:t>   ciertos </a:t>
            </a:r>
            <a:r>
              <a:rPr lang="es-ES" altLang="es-VE" sz="1600" b="1" dirty="0">
                <a:solidFill>
                  <a:schemeClr val="accent2"/>
                </a:solidFill>
              </a:rPr>
              <a:t>vasos</a:t>
            </a:r>
          </a:p>
        </p:txBody>
      </p:sp>
      <p:sp>
        <p:nvSpPr>
          <p:cNvPr id="102413" name="Rectangle 16"/>
          <p:cNvSpPr>
            <a:spLocks noChangeArrowheads="1"/>
          </p:cNvSpPr>
          <p:nvPr/>
        </p:nvSpPr>
        <p:spPr bwMode="auto">
          <a:xfrm>
            <a:off x="3348038" y="0"/>
            <a:ext cx="360362" cy="4076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2414" name="Rectangle 17"/>
          <p:cNvSpPr>
            <a:spLocks noChangeArrowheads="1"/>
          </p:cNvSpPr>
          <p:nvPr/>
        </p:nvSpPr>
        <p:spPr bwMode="auto">
          <a:xfrm>
            <a:off x="3276600" y="6597650"/>
            <a:ext cx="2519363" cy="1889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2415" name="Text Box 18"/>
          <p:cNvSpPr txBox="1">
            <a:spLocks noChangeArrowheads="1"/>
          </p:cNvSpPr>
          <p:nvPr/>
        </p:nvSpPr>
        <p:spPr bwMode="auto">
          <a:xfrm>
            <a:off x="2627313" y="6165850"/>
            <a:ext cx="928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arteriola</a:t>
            </a:r>
          </a:p>
        </p:txBody>
      </p:sp>
      <p:sp>
        <p:nvSpPr>
          <p:cNvPr id="102416" name="Text Box 19"/>
          <p:cNvSpPr txBox="1">
            <a:spLocks noChangeArrowheads="1"/>
          </p:cNvSpPr>
          <p:nvPr/>
        </p:nvSpPr>
        <p:spPr bwMode="auto">
          <a:xfrm>
            <a:off x="900113" y="6092825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m. piloerector</a:t>
            </a:r>
          </a:p>
        </p:txBody>
      </p:sp>
      <p:sp>
        <p:nvSpPr>
          <p:cNvPr id="102417" name="Text Box 20"/>
          <p:cNvSpPr txBox="1">
            <a:spLocks noChangeArrowheads="1"/>
          </p:cNvSpPr>
          <p:nvPr/>
        </p:nvSpPr>
        <p:spPr bwMode="auto">
          <a:xfrm>
            <a:off x="5795963" y="5734050"/>
            <a:ext cx="1323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g. sudorípara</a:t>
            </a:r>
          </a:p>
        </p:txBody>
      </p:sp>
      <p:sp>
        <p:nvSpPr>
          <p:cNvPr id="102418" name="Line 21"/>
          <p:cNvSpPr>
            <a:spLocks noChangeShapeType="1"/>
          </p:cNvSpPr>
          <p:nvPr/>
        </p:nvSpPr>
        <p:spPr bwMode="auto">
          <a:xfrm flipV="1">
            <a:off x="2268538" y="5734050"/>
            <a:ext cx="1798637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419" name="Line 22"/>
          <p:cNvSpPr>
            <a:spLocks noChangeShapeType="1"/>
          </p:cNvSpPr>
          <p:nvPr/>
        </p:nvSpPr>
        <p:spPr bwMode="auto">
          <a:xfrm flipH="1">
            <a:off x="5364163" y="5949950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420" name="Line 23"/>
          <p:cNvSpPr>
            <a:spLocks noChangeShapeType="1"/>
          </p:cNvSpPr>
          <p:nvPr/>
        </p:nvSpPr>
        <p:spPr bwMode="auto">
          <a:xfrm>
            <a:off x="3492500" y="6308725"/>
            <a:ext cx="142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421" name="Rectangle 24"/>
          <p:cNvSpPr>
            <a:spLocks noChangeArrowheads="1"/>
          </p:cNvSpPr>
          <p:nvPr/>
        </p:nvSpPr>
        <p:spPr bwMode="auto">
          <a:xfrm>
            <a:off x="4140200" y="4868863"/>
            <a:ext cx="28733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2422" name="Text Box 25"/>
          <p:cNvSpPr txBox="1">
            <a:spLocks noChangeArrowheads="1"/>
          </p:cNvSpPr>
          <p:nvPr/>
        </p:nvSpPr>
        <p:spPr bwMode="auto">
          <a:xfrm>
            <a:off x="4052888" y="4724400"/>
            <a:ext cx="522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altLang="es-VE" b="1"/>
              <a:t>pelo</a:t>
            </a:r>
          </a:p>
        </p:txBody>
      </p:sp>
      <p:sp>
        <p:nvSpPr>
          <p:cNvPr id="102423" name="Oval 28"/>
          <p:cNvSpPr>
            <a:spLocks noChangeArrowheads="1"/>
          </p:cNvSpPr>
          <p:nvPr/>
        </p:nvSpPr>
        <p:spPr bwMode="auto">
          <a:xfrm>
            <a:off x="3348038" y="3644900"/>
            <a:ext cx="936625" cy="936625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VE" altLang="es-VE"/>
          </a:p>
        </p:txBody>
      </p:sp>
      <p:sp>
        <p:nvSpPr>
          <p:cNvPr id="102424" name="Rectangle 29"/>
          <p:cNvSpPr>
            <a:spLocks noChangeArrowheads="1"/>
          </p:cNvSpPr>
          <p:nvPr/>
        </p:nvSpPr>
        <p:spPr bwMode="auto">
          <a:xfrm>
            <a:off x="6443663" y="6021388"/>
            <a:ext cx="270033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GB" altLang="es-VE" sz="1000"/>
              <a:t>Shen H. </a:t>
            </a:r>
            <a:r>
              <a:rPr lang="en-GB" altLang="es-VE" sz="1000" i="1"/>
              <a:t>The autonomic nervous system</a:t>
            </a:r>
            <a:r>
              <a:rPr lang="en-GB" altLang="es-VE" sz="1000"/>
              <a:t>. Memocharts Pharmacology. An integrated minireview. </a:t>
            </a:r>
            <a:r>
              <a:rPr lang="es-ES" altLang="es-VE" sz="1000"/>
              <a:t>Minireview LLC, Stow, 2004.</a:t>
            </a:r>
          </a:p>
        </p:txBody>
      </p:sp>
      <p:sp>
        <p:nvSpPr>
          <p:cNvPr id="181278" name="Text Box 30"/>
          <p:cNvSpPr txBox="1">
            <a:spLocks noChangeArrowheads="1"/>
          </p:cNvSpPr>
          <p:nvPr/>
        </p:nvSpPr>
        <p:spPr bwMode="auto">
          <a:xfrm>
            <a:off x="6732588" y="404813"/>
            <a:ext cx="190148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IV Acciones en </a:t>
            </a:r>
          </a:p>
          <a:p>
            <a:pPr algn="l">
              <a:defRPr/>
            </a:pPr>
            <a:r>
              <a:rPr lang="es-ES" sz="1600" b="1">
                <a:solidFill>
                  <a:srgbClr val="007774"/>
                </a:solidFill>
              </a:rPr>
              <a:t>órganos y tejidos</a:t>
            </a:r>
          </a:p>
        </p:txBody>
      </p:sp>
      <p:sp>
        <p:nvSpPr>
          <p:cNvPr id="181282" name="Text Box 34"/>
          <p:cNvSpPr txBox="1">
            <a:spLocks noChangeArrowheads="1"/>
          </p:cNvSpPr>
          <p:nvPr/>
        </p:nvSpPr>
        <p:spPr bwMode="auto">
          <a:xfrm>
            <a:off x="2195513" y="1989138"/>
            <a:ext cx="1377950" cy="7302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solidFill>
                  <a:srgbClr val="CC0000"/>
                </a:solidFill>
              </a:rPr>
              <a:t>Simpático</a:t>
            </a:r>
          </a:p>
          <a:p>
            <a:pPr eaLnBrk="1" hangingPunct="1"/>
            <a:r>
              <a:rPr lang="es-ES_tradnl" altLang="es-VE" sz="2000">
                <a:solidFill>
                  <a:srgbClr val="CC0000"/>
                </a:solidFill>
              </a:rPr>
              <a:t>T1-L3</a:t>
            </a: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35558" y="66389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1159102" y="3876645"/>
            <a:ext cx="177965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dirty="0" smtClean="0"/>
              <a:t>F. Simpáticas</a:t>
            </a:r>
            <a:endParaRPr lang="es-ES_tradnl" altLang="es-V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62" grpId="0"/>
      <p:bldP spid="181263" grpId="0"/>
      <p:bldP spid="181282" grpId="0" animBg="1"/>
      <p:bldP spid="28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1763713" y="1876425"/>
            <a:ext cx="5616575" cy="3105150"/>
          </a:xfrm>
          <a:prstGeom prst="rect">
            <a:avLst/>
          </a:prstGeom>
          <a:solidFill>
            <a:srgbClr val="CCE8EA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 typeface="Comic Sans MS" pitchFamily="66" charset="0"/>
              <a:buAutoNum type="romanUcPeriod"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Introducción</a:t>
            </a:r>
          </a:p>
          <a:p>
            <a:pPr>
              <a:buClr>
                <a:srgbClr val="007774"/>
              </a:buClr>
              <a:defRPr/>
            </a:pPr>
            <a:endParaRPr lang="es-ES_tradnl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     Anatomía funcional SNA</a:t>
            </a:r>
            <a:endParaRPr lang="es-ES_tradnl" sz="100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   Neurotransmisión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  Acciones autonómicas en  órganos y tejidos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18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3200" b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  Farmacotoxicología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800" b="1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     Clínica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9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06856" name="Text Box 8"/>
          <p:cNvSpPr txBox="1">
            <a:spLocks noChangeArrowheads="1"/>
          </p:cNvSpPr>
          <p:nvPr/>
        </p:nvSpPr>
        <p:spPr bwMode="auto">
          <a:xfrm>
            <a:off x="1763713" y="1196975"/>
            <a:ext cx="1174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Sigue…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791293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8093</TotalTime>
  <Words>5863</Words>
  <Application>Microsoft Office PowerPoint</Application>
  <PresentationFormat>Presentación en pantalla (4:3)</PresentationFormat>
  <Paragraphs>2526</Paragraphs>
  <Slides>96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96</vt:i4>
      </vt:variant>
    </vt:vector>
  </HeadingPairs>
  <TitlesOfParts>
    <vt:vector size="97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The houze!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567</cp:revision>
  <dcterms:created xsi:type="dcterms:W3CDTF">2008-10-26T17:07:44Z</dcterms:created>
  <dcterms:modified xsi:type="dcterms:W3CDTF">2015-11-11T09:44:56Z</dcterms:modified>
</cp:coreProperties>
</file>