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00" r:id="rId2"/>
    <p:sldId id="527" r:id="rId3"/>
    <p:sldId id="501" r:id="rId4"/>
    <p:sldId id="502" r:id="rId5"/>
    <p:sldId id="503" r:id="rId6"/>
    <p:sldId id="373" r:id="rId7"/>
    <p:sldId id="256" r:id="rId8"/>
    <p:sldId id="401" r:id="rId9"/>
    <p:sldId id="479" r:id="rId10"/>
    <p:sldId id="506" r:id="rId11"/>
    <p:sldId id="436" r:id="rId12"/>
    <p:sldId id="419" r:id="rId13"/>
    <p:sldId id="450" r:id="rId14"/>
    <p:sldId id="480" r:id="rId15"/>
    <p:sldId id="431" r:id="rId16"/>
    <p:sldId id="459" r:id="rId17"/>
    <p:sldId id="498" r:id="rId18"/>
    <p:sldId id="447" r:id="rId19"/>
    <p:sldId id="499" r:id="rId20"/>
    <p:sldId id="453" r:id="rId21"/>
    <p:sldId id="496" r:id="rId22"/>
    <p:sldId id="497" r:id="rId23"/>
    <p:sldId id="451" r:id="rId24"/>
    <p:sldId id="505" r:id="rId25"/>
    <p:sldId id="454" r:id="rId26"/>
    <p:sldId id="455" r:id="rId27"/>
    <p:sldId id="403" r:id="rId28"/>
    <p:sldId id="478" r:id="rId29"/>
    <p:sldId id="432" r:id="rId30"/>
    <p:sldId id="457" r:id="rId31"/>
    <p:sldId id="481" r:id="rId32"/>
    <p:sldId id="482" r:id="rId33"/>
    <p:sldId id="483" r:id="rId34"/>
    <p:sldId id="458" r:id="rId35"/>
    <p:sldId id="433" r:id="rId36"/>
    <p:sldId id="474" r:id="rId37"/>
    <p:sldId id="460" r:id="rId38"/>
    <p:sldId id="514" r:id="rId39"/>
    <p:sldId id="520" r:id="rId40"/>
    <p:sldId id="513" r:id="rId41"/>
    <p:sldId id="423" r:id="rId42"/>
    <p:sldId id="515" r:id="rId43"/>
    <p:sldId id="461" r:id="rId44"/>
    <p:sldId id="504" r:id="rId45"/>
    <p:sldId id="484" r:id="rId46"/>
    <p:sldId id="517" r:id="rId47"/>
    <p:sldId id="524" r:id="rId48"/>
    <p:sldId id="519" r:id="rId49"/>
    <p:sldId id="475" r:id="rId50"/>
    <p:sldId id="485" r:id="rId51"/>
    <p:sldId id="462" r:id="rId52"/>
    <p:sldId id="488" r:id="rId53"/>
    <p:sldId id="489" r:id="rId54"/>
    <p:sldId id="507" r:id="rId55"/>
    <p:sldId id="435" r:id="rId56"/>
    <p:sldId id="413" r:id="rId57"/>
    <p:sldId id="445" r:id="rId58"/>
    <p:sldId id="420" r:id="rId59"/>
    <p:sldId id="476" r:id="rId60"/>
    <p:sldId id="491" r:id="rId61"/>
    <p:sldId id="509" r:id="rId62"/>
    <p:sldId id="463" r:id="rId63"/>
    <p:sldId id="511" r:id="rId64"/>
    <p:sldId id="525" r:id="rId65"/>
    <p:sldId id="510" r:id="rId66"/>
    <p:sldId id="492" r:id="rId67"/>
    <p:sldId id="521" r:id="rId68"/>
    <p:sldId id="522" r:id="rId69"/>
    <p:sldId id="523" r:id="rId70"/>
    <p:sldId id="526" r:id="rId71"/>
    <p:sldId id="421" r:id="rId72"/>
    <p:sldId id="477" r:id="rId73"/>
    <p:sldId id="493" r:id="rId74"/>
    <p:sldId id="518" r:id="rId75"/>
    <p:sldId id="512" r:id="rId76"/>
    <p:sldId id="508" r:id="rId77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2F2"/>
    <a:srgbClr val="97C1FF"/>
    <a:srgbClr val="FFDDF0"/>
    <a:srgbClr val="6289F8"/>
    <a:srgbClr val="386AF6"/>
    <a:srgbClr val="BD8E39"/>
    <a:srgbClr val="D7B41F"/>
    <a:srgbClr val="A3FBAB"/>
    <a:srgbClr val="F8C4D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61" autoAdjust="0"/>
    <p:restoredTop sz="94660"/>
  </p:normalViewPr>
  <p:slideViewPr>
    <p:cSldViewPr showGuides="1">
      <p:cViewPr>
        <p:scale>
          <a:sx n="66" d="100"/>
          <a:sy n="66" d="100"/>
        </p:scale>
        <p:origin x="-324" y="-72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FA983-D856-4F37-B67A-31A075AF61D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96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CF1FD-F44E-476B-9928-E5B2A49DA32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1388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34760-4C3C-452D-8061-453309327E6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60628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E57BC-1296-46FC-B4C7-267A59CF4A6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39135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826-C282-49DF-A86D-169E7B52434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64834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561B9-8478-48E0-9905-2E1E5D5111B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43022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440CE-0A1E-4DD7-A80E-D26C91E0D91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663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0DB8B-48A0-4959-88EC-9D47402840A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055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DFE2C-5DB9-4746-AB39-40C36540DD4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2632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4AF36-7C09-477E-8A1D-97AFC2E0CF4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84245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E630-4B7C-46F9-89DB-23C09A9953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4413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VE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VE" smtClean="0"/>
              <a:t>Haga clic para modificar el estilo de texto del patrón</a:t>
            </a:r>
          </a:p>
          <a:p>
            <a:pPr lvl="1"/>
            <a:r>
              <a:rPr lang="es-ES_tradnl" altLang="es-VE" smtClean="0"/>
              <a:t>Segundo nivel</a:t>
            </a:r>
          </a:p>
          <a:p>
            <a:pPr lvl="2"/>
            <a:r>
              <a:rPr lang="es-ES_tradnl" altLang="es-VE" smtClean="0"/>
              <a:t>Tercer nivel</a:t>
            </a:r>
          </a:p>
          <a:p>
            <a:pPr lvl="3"/>
            <a:r>
              <a:rPr lang="es-ES_tradnl" altLang="es-VE" smtClean="0"/>
              <a:t>Cuarto nivel</a:t>
            </a:r>
          </a:p>
          <a:p>
            <a:pPr lvl="4"/>
            <a:r>
              <a:rPr lang="es-ES_tradnl" altLang="es-VE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fld id="{11A9B057-D11A-4A5E-BE19-AC6A94BB7C5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microsoft.com/office/2007/relationships/hdphoto" Target="../media/hdphoto2.wdp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40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4" name="Text Box 4"/>
          <p:cNvSpPr txBox="1">
            <a:spLocks noChangeArrowheads="1"/>
          </p:cNvSpPr>
          <p:nvPr/>
        </p:nvSpPr>
        <p:spPr bwMode="auto">
          <a:xfrm>
            <a:off x="1487488" y="1062038"/>
            <a:ext cx="6169025" cy="4732337"/>
          </a:xfrm>
          <a:prstGeom prst="rect">
            <a:avLst/>
          </a:prstGeom>
          <a:solidFill>
            <a:srgbClr val="ECE1B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endParaRPr lang="es-ES" sz="9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Universidad de los Andes</a:t>
            </a:r>
          </a:p>
          <a:p>
            <a:pPr algn="ctr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para Medicina</a:t>
            </a:r>
          </a:p>
          <a:p>
            <a:pPr algn="ctr">
              <a:defRPr/>
            </a:pP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 </a:t>
            </a: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SISTEMA NERVIOSO </a:t>
            </a: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AUTÓNOMO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2015</a:t>
            </a: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  <a:p>
            <a:pPr algn="ctr">
              <a:defRPr/>
            </a:pPr>
            <a:endParaRPr lang="es-ES" sz="9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pic>
        <p:nvPicPr>
          <p:cNvPr id="2051" name="Picture 7" descr="angel trumpet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3" t="15321" r="18489" b="13802"/>
          <a:stretch>
            <a:fillRect/>
          </a:stretch>
        </p:blipFill>
        <p:spPr bwMode="auto">
          <a:xfrm>
            <a:off x="5782441" y="4293096"/>
            <a:ext cx="2024062" cy="2143125"/>
          </a:xfrm>
          <a:prstGeom prst="rect">
            <a:avLst/>
          </a:prstGeom>
          <a:noFill/>
          <a:ln w="9525">
            <a:solidFill>
              <a:srgbClr val="00777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10" name="Text Box 6"/>
          <p:cNvSpPr txBox="1">
            <a:spLocks noChangeArrowheads="1"/>
          </p:cNvSpPr>
          <p:nvPr/>
        </p:nvSpPr>
        <p:spPr bwMode="auto">
          <a:xfrm>
            <a:off x="2651442" y="1974998"/>
            <a:ext cx="4201791" cy="3600986"/>
          </a:xfrm>
          <a:prstGeom prst="rect">
            <a:avLst/>
          </a:prstGeom>
          <a:solidFill>
            <a:srgbClr val="C0D4F2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marL="171450" indent="-1714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Transmisión colinérgica</a:t>
            </a:r>
          </a:p>
          <a:p>
            <a:pPr marL="171450" indent="-1714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Drogas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colinomiméticas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</a:t>
            </a: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parasimpaticomiméticas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Acción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indirecta</a:t>
            </a: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Acción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directa</a:t>
            </a:r>
          </a:p>
          <a:p>
            <a:pPr marL="171450" indent="-1714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Drogas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parasimpaticolíticas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Acción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indirecta</a:t>
            </a: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Acción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directa</a:t>
            </a:r>
          </a:p>
          <a:p>
            <a:pPr marL="171450" indent="-1714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Bloqueo ganglionar autonómico</a:t>
            </a:r>
          </a:p>
          <a:p>
            <a:pPr marL="171450" indent="-1714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7511" name="Text Box 7"/>
          <p:cNvSpPr txBox="1">
            <a:spLocks noChangeArrowheads="1"/>
          </p:cNvSpPr>
          <p:nvPr/>
        </p:nvSpPr>
        <p:spPr bwMode="auto">
          <a:xfrm>
            <a:off x="611188" y="620713"/>
            <a:ext cx="2395207" cy="707886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/>
              </a:rPr>
              <a:t>Drogas  y tóxicos</a:t>
            </a:r>
          </a:p>
          <a:p>
            <a:pPr>
              <a:defRPr/>
            </a:pPr>
            <a:r>
              <a:rPr lang="es-ES_tradnl" dirty="0" err="1">
                <a:effectLst/>
              </a:rPr>
              <a:t>Div</a:t>
            </a:r>
            <a:r>
              <a:rPr lang="es-ES_tradnl" dirty="0">
                <a:effectLst/>
              </a:rPr>
              <a:t>. </a:t>
            </a:r>
            <a:r>
              <a:rPr lang="es-ES_tradnl" b="1" dirty="0">
                <a:solidFill>
                  <a:srgbClr val="0000FF"/>
                </a:solidFill>
                <a:effectLst/>
              </a:rPr>
              <a:t>Parasimpática</a:t>
            </a:r>
          </a:p>
        </p:txBody>
      </p:sp>
      <p:sp>
        <p:nvSpPr>
          <p:cNvPr id="277512" name="Text Box 8"/>
          <p:cNvSpPr txBox="1">
            <a:spLocks noChangeArrowheads="1"/>
          </p:cNvSpPr>
          <p:nvPr/>
        </p:nvSpPr>
        <p:spPr bwMode="auto">
          <a:xfrm>
            <a:off x="6804025" y="404813"/>
            <a:ext cx="19639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77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terminal colinergico ciclo"/>
          <p:cNvPicPr>
            <a:picLocks noChangeAspect="1" noChangeArrowheads="1"/>
          </p:cNvPicPr>
          <p:nvPr/>
        </p:nvPicPr>
        <p:blipFill>
          <a:blip r:embed="rId2">
            <a:lum bright="-42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" r="19884" b="6374"/>
          <a:stretch>
            <a:fillRect/>
          </a:stretch>
        </p:blipFill>
        <p:spPr bwMode="auto">
          <a:xfrm>
            <a:off x="2483768" y="723900"/>
            <a:ext cx="4824412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495921" y="1052513"/>
            <a:ext cx="1738312" cy="850900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Terminal </a:t>
            </a:r>
          </a:p>
          <a:p>
            <a:pPr>
              <a:defRPr/>
            </a:pP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colinérgico</a:t>
            </a: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6358079" y="4817217"/>
            <a:ext cx="2505075" cy="973138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>
                <a:solidFill>
                  <a:schemeClr val="accent2"/>
                </a:solidFill>
              </a:rPr>
              <a:t>Ciclo metabólico</a:t>
            </a:r>
          </a:p>
          <a:p>
            <a:pPr algn="ctr">
              <a:defRPr/>
            </a:pPr>
            <a:r>
              <a:rPr lang="es-ES_tradnl" sz="3200">
                <a:solidFill>
                  <a:schemeClr val="accent2"/>
                </a:solidFill>
              </a:rPr>
              <a:t>ACh</a:t>
            </a:r>
          </a:p>
        </p:txBody>
      </p:sp>
      <p:sp>
        <p:nvSpPr>
          <p:cNvPr id="197640" name="Rectangle 8"/>
          <p:cNvSpPr>
            <a:spLocks noChangeArrowheads="1"/>
          </p:cNvSpPr>
          <p:nvPr/>
        </p:nvSpPr>
        <p:spPr bwMode="auto">
          <a:xfrm>
            <a:off x="6083449" y="836613"/>
            <a:ext cx="1512887" cy="1944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5724525" y="381000"/>
            <a:ext cx="3132138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Captación precursor</a:t>
            </a:r>
          </a:p>
          <a:p>
            <a:pPr>
              <a:defRPr/>
            </a:pPr>
            <a:r>
              <a:rPr lang="es-ES_tradnl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Síntesis ACh</a:t>
            </a:r>
          </a:p>
          <a:p>
            <a:pPr>
              <a:defRPr/>
            </a:pPr>
            <a:r>
              <a:rPr lang="es-ES_tradnl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Almacenamiento</a:t>
            </a:r>
          </a:p>
          <a:p>
            <a:pPr>
              <a:defRPr/>
            </a:pPr>
            <a:r>
              <a:rPr lang="es-ES_tradnl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Liberación</a:t>
            </a:r>
          </a:p>
          <a:p>
            <a:pPr>
              <a:defRPr/>
            </a:pPr>
            <a:r>
              <a:rPr lang="es-ES_tradnl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 .Interacción NT-receptor</a:t>
            </a:r>
          </a:p>
          <a:p>
            <a:pPr>
              <a:defRPr/>
            </a:pPr>
            <a:r>
              <a:rPr lang="es-ES_tradnl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 Inactivación</a:t>
            </a:r>
          </a:p>
          <a:p>
            <a:pPr>
              <a:defRPr/>
            </a:pPr>
            <a:r>
              <a:rPr lang="es-ES_tradnl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Degradación enzimática</a:t>
            </a:r>
          </a:p>
        </p:txBody>
      </p:sp>
      <p:sp>
        <p:nvSpPr>
          <p:cNvPr id="197642" name="Oval 10"/>
          <p:cNvSpPr>
            <a:spLocks noChangeArrowheads="1"/>
          </p:cNvSpPr>
          <p:nvPr/>
        </p:nvSpPr>
        <p:spPr bwMode="auto">
          <a:xfrm>
            <a:off x="2626643" y="2781300"/>
            <a:ext cx="288925" cy="360363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7643" name="Oval 11"/>
          <p:cNvSpPr>
            <a:spLocks noChangeArrowheads="1"/>
          </p:cNvSpPr>
          <p:nvPr/>
        </p:nvSpPr>
        <p:spPr bwMode="auto">
          <a:xfrm>
            <a:off x="3923630" y="3429000"/>
            <a:ext cx="431800" cy="360363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7644" name="Oval 12"/>
          <p:cNvSpPr>
            <a:spLocks noChangeArrowheads="1"/>
          </p:cNvSpPr>
          <p:nvPr/>
        </p:nvSpPr>
        <p:spPr bwMode="auto">
          <a:xfrm>
            <a:off x="4139530" y="2852738"/>
            <a:ext cx="287338" cy="28892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7645" name="Oval 13"/>
          <p:cNvSpPr>
            <a:spLocks noChangeArrowheads="1"/>
          </p:cNvSpPr>
          <p:nvPr/>
        </p:nvSpPr>
        <p:spPr bwMode="auto">
          <a:xfrm>
            <a:off x="4644355" y="3933825"/>
            <a:ext cx="287338" cy="35877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7646" name="Oval 14"/>
          <p:cNvSpPr>
            <a:spLocks noChangeArrowheads="1"/>
          </p:cNvSpPr>
          <p:nvPr/>
        </p:nvSpPr>
        <p:spPr bwMode="auto">
          <a:xfrm>
            <a:off x="5292055" y="5445125"/>
            <a:ext cx="287338" cy="360363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7647" name="Oval 15"/>
          <p:cNvSpPr>
            <a:spLocks noChangeArrowheads="1"/>
          </p:cNvSpPr>
          <p:nvPr/>
        </p:nvSpPr>
        <p:spPr bwMode="auto">
          <a:xfrm>
            <a:off x="3634705" y="5373688"/>
            <a:ext cx="288925" cy="360362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7651" name="Text Box 19"/>
          <p:cNvSpPr txBox="1">
            <a:spLocks noChangeArrowheads="1"/>
          </p:cNvSpPr>
          <p:nvPr/>
        </p:nvSpPr>
        <p:spPr bwMode="auto">
          <a:xfrm>
            <a:off x="495921" y="381000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64454" y="4589119"/>
            <a:ext cx="2175596" cy="1200329"/>
          </a:xfrm>
          <a:prstGeom prst="rect">
            <a:avLst/>
          </a:prstGeom>
          <a:solidFill>
            <a:schemeClr val="accent1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Sitios de </a:t>
            </a:r>
          </a:p>
          <a:p>
            <a:r>
              <a:rPr lang="es-VE" sz="2400" dirty="0" smtClean="0"/>
              <a:t>manipulación </a:t>
            </a:r>
          </a:p>
          <a:p>
            <a:r>
              <a:rPr lang="es-VE" sz="2400" dirty="0" smtClean="0"/>
              <a:t>farmacológica</a:t>
            </a:r>
            <a:endParaRPr lang="es-VE" sz="2400" dirty="0"/>
          </a:p>
        </p:txBody>
      </p:sp>
      <p:sp>
        <p:nvSpPr>
          <p:cNvPr id="18" name="Text Box 30"/>
          <p:cNvSpPr txBox="1">
            <a:spLocks noChangeArrowheads="1"/>
          </p:cNvSpPr>
          <p:nvPr/>
        </p:nvSpPr>
        <p:spPr bwMode="auto">
          <a:xfrm>
            <a:off x="6907686" y="4204398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9" grpId="0" animBg="1"/>
      <p:bldP spid="197642" grpId="0" animBg="1"/>
      <p:bldP spid="197643" grpId="0" animBg="1"/>
      <p:bldP spid="197644" grpId="0" animBg="1"/>
      <p:bldP spid="197645" grpId="0" animBg="1"/>
      <p:bldP spid="197646" grpId="0" animBg="1"/>
      <p:bldP spid="197647" grpId="0" animBg="1"/>
      <p:bldP spid="2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agosnistas y antagonistas colinergicos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6" t="8205" r="25142" b="47893"/>
          <a:stretch>
            <a:fillRect/>
          </a:stretch>
        </p:blipFill>
        <p:spPr bwMode="auto">
          <a:xfrm>
            <a:off x="1511300" y="1700213"/>
            <a:ext cx="61214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7" name="Rectangle 7"/>
          <p:cNvSpPr>
            <a:spLocks noChangeArrowheads="1"/>
          </p:cNvSpPr>
          <p:nvPr/>
        </p:nvSpPr>
        <p:spPr bwMode="auto">
          <a:xfrm>
            <a:off x="4427538" y="5013325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4067175" y="5010150"/>
            <a:ext cx="9667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79209" name="Rectangle 9"/>
          <p:cNvSpPr>
            <a:spLocks noChangeArrowheads="1"/>
          </p:cNvSpPr>
          <p:nvPr/>
        </p:nvSpPr>
        <p:spPr bwMode="auto">
          <a:xfrm>
            <a:off x="1187450" y="4508500"/>
            <a:ext cx="792163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10" name="Text Box 10"/>
          <p:cNvSpPr txBox="1">
            <a:spLocks noChangeArrowheads="1"/>
          </p:cNvSpPr>
          <p:nvPr/>
        </p:nvSpPr>
        <p:spPr bwMode="auto">
          <a:xfrm>
            <a:off x="1139825" y="4451350"/>
            <a:ext cx="10477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Colina</a:t>
            </a:r>
          </a:p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Acetato</a:t>
            </a:r>
          </a:p>
        </p:txBody>
      </p:sp>
      <p:sp>
        <p:nvSpPr>
          <p:cNvPr id="179211" name="Rectangle 11"/>
          <p:cNvSpPr>
            <a:spLocks noChangeArrowheads="1"/>
          </p:cNvSpPr>
          <p:nvPr/>
        </p:nvSpPr>
        <p:spPr bwMode="auto">
          <a:xfrm>
            <a:off x="7308850" y="2636838"/>
            <a:ext cx="4318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12" name="Rectangle 12"/>
          <p:cNvSpPr>
            <a:spLocks noChangeArrowheads="1"/>
          </p:cNvSpPr>
          <p:nvPr/>
        </p:nvSpPr>
        <p:spPr bwMode="auto">
          <a:xfrm>
            <a:off x="7308850" y="3860800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13" name="Oval 13"/>
          <p:cNvSpPr>
            <a:spLocks noChangeArrowheads="1"/>
          </p:cNvSpPr>
          <p:nvPr/>
        </p:nvSpPr>
        <p:spPr bwMode="auto">
          <a:xfrm>
            <a:off x="4067175" y="5084763"/>
            <a:ext cx="1009650" cy="503237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16" name="Text Box 16"/>
          <p:cNvSpPr txBox="1">
            <a:spLocks noChangeArrowheads="1"/>
          </p:cNvSpPr>
          <p:nvPr/>
        </p:nvSpPr>
        <p:spPr bwMode="auto">
          <a:xfrm>
            <a:off x="2015249" y="1125536"/>
            <a:ext cx="5077031" cy="461665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Ciclo Metabólico de la Acetilcolina</a:t>
            </a:r>
          </a:p>
        </p:txBody>
      </p:sp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6877050" y="2060575"/>
            <a:ext cx="1854200" cy="669925"/>
          </a:xfrm>
          <a:prstGeom prst="rect">
            <a:avLst/>
          </a:prstGeom>
          <a:solidFill>
            <a:srgbClr val="CFE5F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Terminal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</a:t>
            </a:r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1403350" y="2133600"/>
            <a:ext cx="11525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18" name="Rectangle 18"/>
          <p:cNvSpPr>
            <a:spLocks noChangeArrowheads="1"/>
          </p:cNvSpPr>
          <p:nvPr/>
        </p:nvSpPr>
        <p:spPr bwMode="auto">
          <a:xfrm>
            <a:off x="1258888" y="2852738"/>
            <a:ext cx="914400" cy="266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19" name="Text Box 19"/>
          <p:cNvSpPr txBox="1">
            <a:spLocks noChangeArrowheads="1"/>
          </p:cNvSpPr>
          <p:nvPr/>
        </p:nvSpPr>
        <p:spPr bwMode="auto">
          <a:xfrm>
            <a:off x="2771775" y="6165850"/>
            <a:ext cx="10080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AChE</a:t>
            </a:r>
          </a:p>
        </p:txBody>
      </p:sp>
      <p:sp>
        <p:nvSpPr>
          <p:cNvPr id="179221" name="Arc 21"/>
          <p:cNvSpPr>
            <a:spLocks/>
          </p:cNvSpPr>
          <p:nvPr/>
        </p:nvSpPr>
        <p:spPr bwMode="auto">
          <a:xfrm flipH="1" flipV="1">
            <a:off x="1692275" y="5300663"/>
            <a:ext cx="503238" cy="64928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22" name="Arc 22"/>
          <p:cNvSpPr>
            <a:spLocks/>
          </p:cNvSpPr>
          <p:nvPr/>
        </p:nvSpPr>
        <p:spPr bwMode="auto">
          <a:xfrm flipH="1" flipV="1">
            <a:off x="2579688" y="5516563"/>
            <a:ext cx="2209800" cy="60642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6000 w 37634"/>
              <a:gd name="T1" fmla="*/ 36539 h 36539"/>
              <a:gd name="T2" fmla="*/ 37634 w 37634"/>
              <a:gd name="T3" fmla="*/ 7127 h 36539"/>
              <a:gd name="T4" fmla="*/ 21600 w 37634"/>
              <a:gd name="T5" fmla="*/ 21600 h 36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634" h="36539" fill="none" extrusionOk="0">
                <a:moveTo>
                  <a:pt x="5999" y="36539"/>
                </a:moveTo>
                <a:cubicBezTo>
                  <a:pt x="2149" y="32518"/>
                  <a:pt x="0" y="27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7712" y="-1"/>
                  <a:pt x="33538" y="2589"/>
                  <a:pt x="37634" y="7126"/>
                </a:cubicBezTo>
              </a:path>
              <a:path w="37634" h="36539" stroke="0" extrusionOk="0">
                <a:moveTo>
                  <a:pt x="5999" y="36539"/>
                </a:moveTo>
                <a:cubicBezTo>
                  <a:pt x="2149" y="32518"/>
                  <a:pt x="0" y="27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7712" y="-1"/>
                  <a:pt x="33538" y="2589"/>
                  <a:pt x="37634" y="7126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23" name="Rectangle 23"/>
          <p:cNvSpPr>
            <a:spLocks noChangeArrowheads="1"/>
          </p:cNvSpPr>
          <p:nvPr/>
        </p:nvSpPr>
        <p:spPr bwMode="auto">
          <a:xfrm>
            <a:off x="1476375" y="3716338"/>
            <a:ext cx="3024188" cy="73025"/>
          </a:xfrm>
          <a:prstGeom prst="rect">
            <a:avLst/>
          </a:prstGeom>
          <a:solidFill>
            <a:srgbClr val="BDD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25" name="Rectangle 25"/>
          <p:cNvSpPr>
            <a:spLocks noChangeArrowheads="1"/>
          </p:cNvSpPr>
          <p:nvPr/>
        </p:nvSpPr>
        <p:spPr bwMode="auto">
          <a:xfrm>
            <a:off x="1476375" y="3716338"/>
            <a:ext cx="574675" cy="73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26" name="Rectangle 26"/>
          <p:cNvSpPr>
            <a:spLocks noChangeArrowheads="1"/>
          </p:cNvSpPr>
          <p:nvPr/>
        </p:nvSpPr>
        <p:spPr bwMode="auto">
          <a:xfrm>
            <a:off x="4716463" y="3789363"/>
            <a:ext cx="2016125" cy="71437"/>
          </a:xfrm>
          <a:prstGeom prst="rect">
            <a:avLst/>
          </a:prstGeom>
          <a:solidFill>
            <a:srgbClr val="BDD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27" name="Rectangle 27"/>
          <p:cNvSpPr>
            <a:spLocks noChangeArrowheads="1"/>
          </p:cNvSpPr>
          <p:nvPr/>
        </p:nvSpPr>
        <p:spPr bwMode="auto">
          <a:xfrm rot="885259">
            <a:off x="2627313" y="2781300"/>
            <a:ext cx="1439862" cy="71438"/>
          </a:xfrm>
          <a:prstGeom prst="rect">
            <a:avLst/>
          </a:prstGeom>
          <a:solidFill>
            <a:srgbClr val="BDD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9230" name="Text Box 30"/>
          <p:cNvSpPr txBox="1">
            <a:spLocks noChangeArrowheads="1"/>
          </p:cNvSpPr>
          <p:nvPr/>
        </p:nvSpPr>
        <p:spPr bwMode="auto">
          <a:xfrm>
            <a:off x="6961214" y="332656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3779838" y="3212877"/>
            <a:ext cx="287337" cy="288131"/>
          </a:xfrm>
          <a:prstGeom prst="ellipse">
            <a:avLst/>
          </a:prstGeom>
          <a:solidFill>
            <a:srgbClr val="386AF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634805" y="3208115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ACh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9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179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8" grpId="0"/>
      <p:bldP spid="1792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20" name="Picture 8" descr="atropa-bella-donna-31931 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05263"/>
            <a:ext cx="2951162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121" name="Picture 9" descr="black-widow-spi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005263"/>
            <a:ext cx="32400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122" name="Picture 10" descr="amanita muscar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50875"/>
            <a:ext cx="2879725" cy="220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119" name="Text Box 7"/>
          <p:cNvSpPr txBox="1">
            <a:spLocks noChangeArrowheads="1"/>
          </p:cNvSpPr>
          <p:nvPr/>
        </p:nvSpPr>
        <p:spPr bwMode="auto">
          <a:xfrm>
            <a:off x="2811463" y="3644900"/>
            <a:ext cx="3376612" cy="608013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Drogas y tóxicos</a:t>
            </a:r>
          </a:p>
        </p:txBody>
      </p:sp>
      <p:pic>
        <p:nvPicPr>
          <p:cNvPr id="218123" name="Picture 11" descr="curare chondrodendron tomentos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693738"/>
            <a:ext cx="24479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3090863" y="2636838"/>
            <a:ext cx="2819400" cy="608012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Parasimpático</a:t>
            </a:r>
          </a:p>
        </p:txBody>
      </p:sp>
      <p:sp>
        <p:nvSpPr>
          <p:cNvPr id="218124" name="Text Box 12"/>
          <p:cNvSpPr txBox="1">
            <a:spLocks noChangeArrowheads="1"/>
          </p:cNvSpPr>
          <p:nvPr/>
        </p:nvSpPr>
        <p:spPr bwMode="auto">
          <a:xfrm>
            <a:off x="6732588" y="5516563"/>
            <a:ext cx="1517650" cy="701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solidFill>
                  <a:schemeClr val="bg1"/>
                </a:solidFill>
                <a:effectLst/>
              </a:rPr>
              <a:t>Alfa </a:t>
            </a:r>
          </a:p>
          <a:p>
            <a:pPr>
              <a:defRPr/>
            </a:pPr>
            <a:r>
              <a:rPr lang="es-ES_tradnl" b="1" dirty="0" err="1">
                <a:solidFill>
                  <a:schemeClr val="bg1"/>
                </a:solidFill>
                <a:effectLst/>
              </a:rPr>
              <a:t>latrotoxina</a:t>
            </a:r>
            <a:endParaRPr lang="es-ES_tradnl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218125" name="Text Box 13"/>
          <p:cNvSpPr txBox="1">
            <a:spLocks noChangeArrowheads="1"/>
          </p:cNvSpPr>
          <p:nvPr/>
        </p:nvSpPr>
        <p:spPr bwMode="auto">
          <a:xfrm>
            <a:off x="2123728" y="5661248"/>
            <a:ext cx="1433406" cy="46166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Atropina</a:t>
            </a:r>
          </a:p>
        </p:txBody>
      </p:sp>
      <p:sp>
        <p:nvSpPr>
          <p:cNvPr id="218126" name="Text Box 14"/>
          <p:cNvSpPr txBox="1">
            <a:spLocks noChangeArrowheads="1"/>
          </p:cNvSpPr>
          <p:nvPr/>
        </p:nvSpPr>
        <p:spPr bwMode="auto">
          <a:xfrm>
            <a:off x="2051720" y="692150"/>
            <a:ext cx="1635384" cy="46166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Muscarina</a:t>
            </a:r>
          </a:p>
        </p:txBody>
      </p:sp>
      <p:sp>
        <p:nvSpPr>
          <p:cNvPr id="218127" name="Text Box 15"/>
          <p:cNvSpPr txBox="1">
            <a:spLocks noChangeArrowheads="1"/>
          </p:cNvSpPr>
          <p:nvPr/>
        </p:nvSpPr>
        <p:spPr bwMode="auto">
          <a:xfrm>
            <a:off x="6948264" y="2679303"/>
            <a:ext cx="1151277" cy="46166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Curare</a:t>
            </a:r>
          </a:p>
        </p:txBody>
      </p:sp>
      <p:sp>
        <p:nvSpPr>
          <p:cNvPr id="15372" name="Text Box 16"/>
          <p:cNvSpPr txBox="1">
            <a:spLocks noChangeArrowheads="1"/>
          </p:cNvSpPr>
          <p:nvPr/>
        </p:nvSpPr>
        <p:spPr bwMode="auto">
          <a:xfrm>
            <a:off x="6877050" y="188913"/>
            <a:ext cx="1963738" cy="6461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 eaLnBrk="1" hangingPunct="1"/>
            <a:r>
              <a:rPr lang="es-ES_tradnl" altLang="es-VE" sz="18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9" grpId="0" animBg="1"/>
      <p:bldP spid="218116" grpId="0" animBg="1"/>
      <p:bldP spid="218124" grpId="0" animBg="1"/>
      <p:bldP spid="218125" grpId="0" animBg="1"/>
      <p:bldP spid="218126" grpId="0" animBg="1"/>
      <p:bldP spid="2181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0" name="Text Box 4"/>
          <p:cNvSpPr txBox="1">
            <a:spLocks noChangeArrowheads="1"/>
          </p:cNvSpPr>
          <p:nvPr/>
        </p:nvSpPr>
        <p:spPr bwMode="auto">
          <a:xfrm>
            <a:off x="1707356" y="631826"/>
            <a:ext cx="6161088" cy="5476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D8A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Drogas que afectan la T. Colinérgica</a:t>
            </a:r>
          </a:p>
        </p:txBody>
      </p:sp>
      <p:sp>
        <p:nvSpPr>
          <p:cNvPr id="249861" name="Text Box 5"/>
          <p:cNvSpPr txBox="1">
            <a:spLocks noChangeArrowheads="1"/>
          </p:cNvSpPr>
          <p:nvPr/>
        </p:nvSpPr>
        <p:spPr bwMode="auto">
          <a:xfrm>
            <a:off x="827088" y="2204492"/>
            <a:ext cx="3038475" cy="2589212"/>
          </a:xfrm>
          <a:prstGeom prst="rect">
            <a:avLst/>
          </a:prstGeom>
          <a:solidFill>
            <a:srgbClr val="D9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542925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Acción </a:t>
            </a:r>
            <a:r>
              <a:rPr lang="es-ES_tradnl" u="sng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indirecta</a:t>
            </a:r>
          </a:p>
          <a:p>
            <a:pPr>
              <a:defRPr/>
            </a:pPr>
            <a:endParaRPr lang="es-ES_tradnl" sz="9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Estimulan liberación ACh</a:t>
            </a:r>
          </a:p>
          <a:p>
            <a:pPr>
              <a:buFontTx/>
              <a:buChar char="•"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Inhiben AChE</a:t>
            </a:r>
          </a:p>
          <a:p>
            <a:pPr>
              <a:defRPr/>
            </a:pPr>
            <a:endParaRPr lang="es-ES_tradnl" sz="14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Acción </a:t>
            </a:r>
            <a:r>
              <a:rPr lang="es-ES_tradnl" u="sng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directa</a:t>
            </a:r>
            <a:r>
              <a:rPr lang="es-ES_tradnl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(</a:t>
            </a:r>
            <a:r>
              <a:rPr lang="es-ES_tradnl" sz="1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receptor</a:t>
            </a:r>
            <a:r>
              <a:rPr lang="es-ES_tradnl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)</a:t>
            </a:r>
          </a:p>
          <a:p>
            <a:pPr>
              <a:defRPr/>
            </a:pPr>
            <a:endParaRPr lang="es-ES_tradnl" sz="9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Agonistas muscarínicos</a:t>
            </a:r>
          </a:p>
          <a:p>
            <a:pPr>
              <a:buFontTx/>
              <a:buChar char="•"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Agonistas mixtos</a:t>
            </a:r>
          </a:p>
          <a:p>
            <a:pPr>
              <a:buFontTx/>
              <a:buChar char="•"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Agonistas nicotínicos</a:t>
            </a:r>
          </a:p>
        </p:txBody>
      </p:sp>
      <p:sp>
        <p:nvSpPr>
          <p:cNvPr id="249862" name="Text Box 6"/>
          <p:cNvSpPr txBox="1">
            <a:spLocks noChangeArrowheads="1"/>
          </p:cNvSpPr>
          <p:nvPr/>
        </p:nvSpPr>
        <p:spPr bwMode="auto">
          <a:xfrm>
            <a:off x="4500563" y="2175917"/>
            <a:ext cx="3611562" cy="3413125"/>
          </a:xfrm>
          <a:prstGeom prst="rect">
            <a:avLst/>
          </a:prstGeom>
          <a:solidFill>
            <a:srgbClr val="FFEFF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  <a:r>
              <a:rPr lang="es-ES_tradnl" u="sng">
                <a:effectLst>
                  <a:outerShdw blurRad="38100" dist="38100" dir="2700000" algn="tl">
                    <a:srgbClr val="FFFFFF"/>
                  </a:outerShdw>
                </a:effectLst>
              </a:rPr>
              <a:t>indirecta</a:t>
            </a:r>
          </a:p>
          <a:p>
            <a:pPr>
              <a:defRPr/>
            </a:pPr>
            <a:endParaRPr lang="es-ES_tradnl" sz="9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Bloqueador de captación colina</a:t>
            </a:r>
          </a:p>
          <a:p>
            <a:pP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Bloqueador de almacenamiento</a:t>
            </a:r>
          </a:p>
          <a:p>
            <a:pP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Bloqueador liberación ACh</a:t>
            </a:r>
          </a:p>
          <a:p>
            <a:pP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Bloqueador Canal Ca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“L”</a:t>
            </a:r>
          </a:p>
          <a:p>
            <a:pP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Regenerador AChE</a:t>
            </a:r>
          </a:p>
          <a:p>
            <a:pPr>
              <a:defRPr/>
            </a:pPr>
            <a:endParaRPr lang="es-ES_tradnl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  <a:r>
              <a:rPr lang="es-ES_tradnl" u="sng">
                <a:effectLst>
                  <a:outerShdw blurRad="38100" dist="38100" dir="2700000" algn="tl">
                    <a:srgbClr val="FFFFFF"/>
                  </a:outerShdw>
                </a:effectLst>
              </a:rPr>
              <a:t>directa</a:t>
            </a: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</a:t>
            </a: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>
              <a:defRPr/>
            </a:pPr>
            <a:endParaRPr lang="es-ES_tradnl" sz="9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Antagonistas muscarínicos</a:t>
            </a:r>
          </a:p>
          <a:p>
            <a:pP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Bloqueadores ganglionares</a:t>
            </a:r>
          </a:p>
          <a:p>
            <a:pPr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Bloqueadores PNM</a:t>
            </a:r>
          </a:p>
        </p:txBody>
      </p:sp>
      <p:sp>
        <p:nvSpPr>
          <p:cNvPr id="249863" name="Text Box 7"/>
          <p:cNvSpPr txBox="1">
            <a:spLocks noChangeArrowheads="1"/>
          </p:cNvSpPr>
          <p:nvPr/>
        </p:nvSpPr>
        <p:spPr bwMode="auto">
          <a:xfrm>
            <a:off x="1116013" y="4887364"/>
            <a:ext cx="2250937" cy="830997"/>
          </a:xfrm>
          <a:prstGeom prst="rect">
            <a:avLst/>
          </a:prstGeom>
          <a:solidFill>
            <a:srgbClr val="97CB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Aumentan </a:t>
            </a:r>
            <a:endParaRPr lang="es-ES_tradnl" sz="2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Colinérgica</a:t>
            </a:r>
          </a:p>
        </p:txBody>
      </p:sp>
      <p:sp>
        <p:nvSpPr>
          <p:cNvPr id="249864" name="Text Box 8"/>
          <p:cNvSpPr txBox="1">
            <a:spLocks noChangeArrowheads="1"/>
          </p:cNvSpPr>
          <p:nvPr/>
        </p:nvSpPr>
        <p:spPr bwMode="auto">
          <a:xfrm>
            <a:off x="5201383" y="5694347"/>
            <a:ext cx="2250937" cy="830997"/>
          </a:xfrm>
          <a:prstGeom prst="rect">
            <a:avLst/>
          </a:prstGeom>
          <a:solidFill>
            <a:srgbClr val="F6B4D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Disminuyen </a:t>
            </a:r>
            <a:endParaRPr lang="es-ES_tradnl" sz="2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Colinérgica</a:t>
            </a:r>
          </a:p>
        </p:txBody>
      </p:sp>
      <p:sp>
        <p:nvSpPr>
          <p:cNvPr id="249865" name="Rectangle 9"/>
          <p:cNvSpPr>
            <a:spLocks noChangeArrowheads="1"/>
          </p:cNvSpPr>
          <p:nvPr/>
        </p:nvSpPr>
        <p:spPr bwMode="auto">
          <a:xfrm>
            <a:off x="1116013" y="1556792"/>
            <a:ext cx="2484437" cy="485775"/>
          </a:xfrm>
          <a:prstGeom prst="rect">
            <a:avLst/>
          </a:prstGeom>
          <a:solidFill>
            <a:srgbClr val="BDD3FF"/>
          </a:solidFill>
          <a:ln w="28575">
            <a:solidFill>
              <a:srgbClr val="008D8A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Colinomiméticas</a:t>
            </a:r>
            <a:endParaRPr lang="es-E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9866" name="Rectangle 10"/>
          <p:cNvSpPr>
            <a:spLocks noChangeArrowheads="1"/>
          </p:cNvSpPr>
          <p:nvPr/>
        </p:nvSpPr>
        <p:spPr bwMode="auto">
          <a:xfrm>
            <a:off x="4787900" y="1556792"/>
            <a:ext cx="3082925" cy="485775"/>
          </a:xfrm>
          <a:prstGeom prst="rect">
            <a:avLst/>
          </a:prstGeom>
          <a:solidFill>
            <a:srgbClr val="F8C4DF"/>
          </a:solidFill>
          <a:ln w="28575">
            <a:solidFill>
              <a:srgbClr val="008D8A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Parasimpaticolíticas</a:t>
            </a:r>
            <a:endParaRPr lang="es-E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9869" name="Text Box 13"/>
          <p:cNvSpPr txBox="1">
            <a:spLocks noChangeArrowheads="1"/>
          </p:cNvSpPr>
          <p:nvPr/>
        </p:nvSpPr>
        <p:spPr bwMode="auto">
          <a:xfrm>
            <a:off x="305241" y="64333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3113" y="651029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49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0"/>
                                        <p:tgtEl>
                                          <p:spTgt spid="249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61" grpId="0" animBg="1"/>
      <p:bldP spid="249862" grpId="0" animBg="1"/>
      <p:bldP spid="249863" grpId="0" animBg="1"/>
      <p:bldP spid="249864" grpId="0" animBg="1"/>
      <p:bldP spid="249865" grpId="0" animBg="1"/>
      <p:bldP spid="24986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418153" y="333375"/>
            <a:ext cx="2287806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>
                <a:solidFill>
                  <a:schemeClr val="accent2"/>
                </a:solidFill>
              </a:rPr>
              <a:t>Drogas y tóxicos </a:t>
            </a:r>
          </a:p>
          <a:p>
            <a:pPr algn="ctr" eaLnBrk="1" hangingPunct="1"/>
            <a:r>
              <a:rPr lang="es-ES_tradnl" altLang="es-VE">
                <a:solidFill>
                  <a:schemeClr val="accent2"/>
                </a:solidFill>
              </a:rPr>
              <a:t>SN Parasimpático</a:t>
            </a:r>
          </a:p>
        </p:txBody>
      </p:sp>
      <p:pic>
        <p:nvPicPr>
          <p:cNvPr id="17411" name="Picture 5" descr="agosnistas y antagonistas colinergicos"/>
          <p:cNvPicPr>
            <a:picLocks noChangeAspect="1" noChangeArrowheads="1"/>
          </p:cNvPicPr>
          <p:nvPr/>
        </p:nvPicPr>
        <p:blipFill>
          <a:blip r:embed="rId2">
            <a:lum bright="-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6" t="8205" r="25142" b="47893"/>
          <a:stretch>
            <a:fillRect/>
          </a:stretch>
        </p:blipFill>
        <p:spPr bwMode="auto">
          <a:xfrm>
            <a:off x="1511300" y="1557338"/>
            <a:ext cx="61214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494" name="Rectangle 6"/>
          <p:cNvSpPr>
            <a:spLocks noChangeArrowheads="1"/>
          </p:cNvSpPr>
          <p:nvPr/>
        </p:nvSpPr>
        <p:spPr bwMode="auto">
          <a:xfrm>
            <a:off x="4427538" y="4870450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4284663" y="4894263"/>
            <a:ext cx="67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1187450" y="4365625"/>
            <a:ext cx="792163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498" name="Rectangle 10"/>
          <p:cNvSpPr>
            <a:spLocks noChangeArrowheads="1"/>
          </p:cNvSpPr>
          <p:nvPr/>
        </p:nvSpPr>
        <p:spPr bwMode="auto">
          <a:xfrm>
            <a:off x="7308850" y="2493963"/>
            <a:ext cx="4318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499" name="Rectangle 11"/>
          <p:cNvSpPr>
            <a:spLocks noChangeArrowheads="1"/>
          </p:cNvSpPr>
          <p:nvPr/>
        </p:nvSpPr>
        <p:spPr bwMode="auto">
          <a:xfrm>
            <a:off x="7308850" y="3717925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501" name="Text Box 13"/>
          <p:cNvSpPr txBox="1">
            <a:spLocks noChangeArrowheads="1"/>
          </p:cNvSpPr>
          <p:nvPr/>
        </p:nvSpPr>
        <p:spPr bwMode="auto">
          <a:xfrm>
            <a:off x="467544" y="476672"/>
            <a:ext cx="2211388" cy="730250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191502" name="Text Box 14"/>
          <p:cNvSpPr txBox="1">
            <a:spLocks noChangeArrowheads="1"/>
          </p:cNvSpPr>
          <p:nvPr/>
        </p:nvSpPr>
        <p:spPr bwMode="auto">
          <a:xfrm>
            <a:off x="7164958" y="3644900"/>
            <a:ext cx="1727522" cy="1015663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 dirty="0">
                <a:effectLst/>
              </a:rPr>
              <a:t>Estimulador </a:t>
            </a:r>
            <a:r>
              <a:rPr lang="es-ES_tradnl" altLang="es-VE" sz="1800" dirty="0" smtClean="0">
                <a:effectLst/>
              </a:rPr>
              <a:t>liberación ACh</a:t>
            </a:r>
            <a:r>
              <a:rPr lang="es-ES_tradnl" altLang="es-VE" sz="1600" b="1" dirty="0" smtClean="0">
                <a:effectLst/>
              </a:rPr>
              <a:t> </a:t>
            </a:r>
            <a:endParaRPr lang="es-ES_tradnl" altLang="es-VE" sz="1600" b="1" dirty="0">
              <a:effectLst/>
            </a:endParaRPr>
          </a:p>
          <a:p>
            <a:pPr eaLnBrk="1" hangingPunct="1"/>
            <a:r>
              <a:rPr lang="es-ES_tradnl" altLang="es-VE" sz="1200" b="1" dirty="0">
                <a:effectLst/>
              </a:rPr>
              <a:t>Veneno araña </a:t>
            </a:r>
          </a:p>
          <a:p>
            <a:pPr eaLnBrk="1" hangingPunct="1"/>
            <a:r>
              <a:rPr lang="es-ES_tradnl" altLang="es-VE" sz="1200" b="1" i="1" dirty="0">
                <a:effectLst/>
              </a:rPr>
              <a:t>Viuda Negra</a:t>
            </a:r>
          </a:p>
        </p:txBody>
      </p:sp>
      <p:pic>
        <p:nvPicPr>
          <p:cNvPr id="17419" name="Picture 16" descr="acciones y bloqueo colinergicos"/>
          <p:cNvPicPr>
            <a:picLocks noChangeAspect="1" noChangeArrowheads="1"/>
          </p:cNvPicPr>
          <p:nvPr/>
        </p:nvPicPr>
        <p:blipFill>
          <a:blip r:embed="rId3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" r="2330" b="85812"/>
          <a:stretch>
            <a:fillRect/>
          </a:stretch>
        </p:blipFill>
        <p:spPr bwMode="auto">
          <a:xfrm>
            <a:off x="144463" y="5013325"/>
            <a:ext cx="88550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510" name="Rectangle 22"/>
          <p:cNvSpPr>
            <a:spLocks noChangeArrowheads="1"/>
          </p:cNvSpPr>
          <p:nvPr/>
        </p:nvSpPr>
        <p:spPr bwMode="auto">
          <a:xfrm>
            <a:off x="1187450" y="4725988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511" name="Text Box 23"/>
          <p:cNvSpPr txBox="1">
            <a:spLocks noChangeArrowheads="1"/>
          </p:cNvSpPr>
          <p:nvPr/>
        </p:nvSpPr>
        <p:spPr bwMode="auto">
          <a:xfrm>
            <a:off x="1042988" y="4510088"/>
            <a:ext cx="1301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Colina + acetato</a:t>
            </a:r>
          </a:p>
        </p:txBody>
      </p:sp>
      <p:sp>
        <p:nvSpPr>
          <p:cNvPr id="191512" name="Oval 24"/>
          <p:cNvSpPr>
            <a:spLocks noChangeArrowheads="1"/>
          </p:cNvSpPr>
          <p:nvPr/>
        </p:nvSpPr>
        <p:spPr bwMode="auto">
          <a:xfrm>
            <a:off x="1331913" y="50149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514" name="Rectangle 26"/>
          <p:cNvSpPr>
            <a:spLocks noChangeArrowheads="1"/>
          </p:cNvSpPr>
          <p:nvPr/>
        </p:nvSpPr>
        <p:spPr bwMode="auto">
          <a:xfrm>
            <a:off x="2195513" y="5014913"/>
            <a:ext cx="2159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515" name="Oval 27"/>
          <p:cNvSpPr>
            <a:spLocks noChangeArrowheads="1"/>
          </p:cNvSpPr>
          <p:nvPr/>
        </p:nvSpPr>
        <p:spPr bwMode="auto">
          <a:xfrm>
            <a:off x="4356100" y="472598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518" name="Line 30"/>
          <p:cNvSpPr>
            <a:spLocks noChangeShapeType="1"/>
          </p:cNvSpPr>
          <p:nvPr/>
        </p:nvSpPr>
        <p:spPr bwMode="auto">
          <a:xfrm>
            <a:off x="1042988" y="3644900"/>
            <a:ext cx="0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1520" name="Line 32"/>
          <p:cNvSpPr>
            <a:spLocks noChangeShapeType="1"/>
          </p:cNvSpPr>
          <p:nvPr/>
        </p:nvSpPr>
        <p:spPr bwMode="auto">
          <a:xfrm>
            <a:off x="1042988" y="5229225"/>
            <a:ext cx="504825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1521" name="Rectangle 33"/>
          <p:cNvSpPr>
            <a:spLocks noChangeArrowheads="1"/>
          </p:cNvSpPr>
          <p:nvPr/>
        </p:nvSpPr>
        <p:spPr bwMode="auto">
          <a:xfrm>
            <a:off x="1476375" y="2060575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522" name="Rectangle 34"/>
          <p:cNvSpPr>
            <a:spLocks noChangeArrowheads="1"/>
          </p:cNvSpPr>
          <p:nvPr/>
        </p:nvSpPr>
        <p:spPr bwMode="auto">
          <a:xfrm>
            <a:off x="1403350" y="2781300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517" name="Text Box 29"/>
          <p:cNvSpPr txBox="1">
            <a:spLocks noChangeArrowheads="1"/>
          </p:cNvSpPr>
          <p:nvPr/>
        </p:nvSpPr>
        <p:spPr bwMode="auto">
          <a:xfrm>
            <a:off x="241300" y="3103563"/>
            <a:ext cx="1520825" cy="669925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800">
                <a:effectLst/>
              </a:rPr>
              <a:t>Inhibidores </a:t>
            </a:r>
          </a:p>
          <a:p>
            <a:pPr algn="ctr" eaLnBrk="1" hangingPunct="1"/>
            <a:r>
              <a:rPr lang="es-ES_tradnl" altLang="es-VE" sz="1800">
                <a:effectLst/>
              </a:rPr>
              <a:t> AChE</a:t>
            </a:r>
          </a:p>
        </p:txBody>
      </p:sp>
      <p:sp>
        <p:nvSpPr>
          <p:cNvPr id="191525" name="Rectangle 37"/>
          <p:cNvSpPr>
            <a:spLocks noChangeArrowheads="1"/>
          </p:cNvSpPr>
          <p:nvPr/>
        </p:nvSpPr>
        <p:spPr bwMode="auto">
          <a:xfrm>
            <a:off x="7164388" y="3068638"/>
            <a:ext cx="2873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1526" name="Text Box 38"/>
          <p:cNvSpPr txBox="1">
            <a:spLocks noChangeArrowheads="1"/>
          </p:cNvSpPr>
          <p:nvPr/>
        </p:nvSpPr>
        <p:spPr bwMode="auto">
          <a:xfrm>
            <a:off x="7740650" y="3284538"/>
            <a:ext cx="425450" cy="365125"/>
          </a:xfrm>
          <a:prstGeom prst="rect">
            <a:avLst/>
          </a:prstGeom>
          <a:solidFill>
            <a:srgbClr val="BDD3FF"/>
          </a:solidFill>
          <a:ln w="28575">
            <a:solidFill>
              <a:srgbClr val="66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191527" name="Text Box 39"/>
          <p:cNvSpPr txBox="1">
            <a:spLocks noChangeArrowheads="1"/>
          </p:cNvSpPr>
          <p:nvPr/>
        </p:nvSpPr>
        <p:spPr bwMode="auto">
          <a:xfrm>
            <a:off x="827088" y="2708275"/>
            <a:ext cx="425450" cy="365125"/>
          </a:xfrm>
          <a:prstGeom prst="rect">
            <a:avLst/>
          </a:prstGeom>
          <a:solidFill>
            <a:srgbClr val="BDD3FF"/>
          </a:solidFill>
          <a:ln w="28575">
            <a:solidFill>
              <a:srgbClr val="66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191528" name="Line 40"/>
          <p:cNvSpPr>
            <a:spLocks noChangeShapeType="1"/>
          </p:cNvSpPr>
          <p:nvPr/>
        </p:nvSpPr>
        <p:spPr bwMode="auto">
          <a:xfrm flipH="1" flipV="1">
            <a:off x="6516688" y="3644900"/>
            <a:ext cx="64770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1529" name="Line 41"/>
          <p:cNvSpPr>
            <a:spLocks noChangeShapeType="1"/>
          </p:cNvSpPr>
          <p:nvPr/>
        </p:nvSpPr>
        <p:spPr bwMode="auto">
          <a:xfrm flipH="1">
            <a:off x="4643438" y="3644900"/>
            <a:ext cx="18716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1530" name="Text Box 42"/>
          <p:cNvSpPr txBox="1">
            <a:spLocks noChangeArrowheads="1"/>
          </p:cNvSpPr>
          <p:nvPr/>
        </p:nvSpPr>
        <p:spPr bwMode="auto">
          <a:xfrm>
            <a:off x="1691680" y="5949280"/>
            <a:ext cx="5766322" cy="523220"/>
          </a:xfrm>
          <a:prstGeom prst="rect">
            <a:avLst/>
          </a:prstGeom>
          <a:solidFill>
            <a:srgbClr val="97CB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Aumentan transmisión colinérgica</a:t>
            </a:r>
          </a:p>
        </p:txBody>
      </p:sp>
      <p:sp>
        <p:nvSpPr>
          <p:cNvPr id="191532" name="Text Box 44"/>
          <p:cNvSpPr txBox="1">
            <a:spLocks noChangeArrowheads="1"/>
          </p:cNvSpPr>
          <p:nvPr/>
        </p:nvSpPr>
        <p:spPr bwMode="auto">
          <a:xfrm>
            <a:off x="458192" y="1341438"/>
            <a:ext cx="1233488" cy="66992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>
                <a:solidFill>
                  <a:schemeClr val="accent2"/>
                </a:solidFill>
              </a:rPr>
              <a:t>Acción </a:t>
            </a:r>
          </a:p>
          <a:p>
            <a:pPr algn="ctr">
              <a:defRPr/>
            </a:pPr>
            <a:r>
              <a:rPr lang="es-ES" sz="1800">
                <a:solidFill>
                  <a:schemeClr val="accent2"/>
                </a:solidFill>
              </a:rPr>
              <a:t>Indirecta</a:t>
            </a:r>
          </a:p>
        </p:txBody>
      </p:sp>
      <p:sp>
        <p:nvSpPr>
          <p:cNvPr id="191536" name="Oval 48"/>
          <p:cNvSpPr>
            <a:spLocks noChangeArrowheads="1"/>
          </p:cNvSpPr>
          <p:nvPr/>
        </p:nvSpPr>
        <p:spPr bwMode="auto">
          <a:xfrm>
            <a:off x="4284663" y="4797425"/>
            <a:ext cx="6477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38" name="Text Box 35"/>
          <p:cNvSpPr txBox="1">
            <a:spLocks noChangeArrowheads="1"/>
          </p:cNvSpPr>
          <p:nvPr/>
        </p:nvSpPr>
        <p:spPr bwMode="auto">
          <a:xfrm>
            <a:off x="4211638" y="4652963"/>
            <a:ext cx="1065212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3600" b="1">
                <a:solidFill>
                  <a:srgbClr val="0000FF"/>
                </a:solidFill>
                <a:effectLst/>
              </a:rPr>
              <a:t>ACh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7138033" y="66389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" name="31 Elipse"/>
          <p:cNvSpPr/>
          <p:nvPr/>
        </p:nvSpPr>
        <p:spPr bwMode="auto">
          <a:xfrm>
            <a:off x="3779838" y="3068960"/>
            <a:ext cx="287337" cy="288131"/>
          </a:xfrm>
          <a:prstGeom prst="ellipse">
            <a:avLst/>
          </a:prstGeom>
          <a:solidFill>
            <a:srgbClr val="386AF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3634805" y="3018438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ACh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15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15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15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501" grpId="0" animBg="1"/>
      <p:bldP spid="191502" grpId="0" animBg="1"/>
      <p:bldP spid="191517" grpId="0" animBg="1"/>
      <p:bldP spid="191526" grpId="0" animBg="1"/>
      <p:bldP spid="191527" grpId="0" animBg="1"/>
      <p:bldP spid="191530" grpId="0" animBg="1"/>
      <p:bldP spid="1915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645154" y="2849563"/>
            <a:ext cx="2627642" cy="1169551"/>
          </a:xfrm>
          <a:prstGeom prst="rect">
            <a:avLst/>
          </a:prstGeom>
          <a:solidFill>
            <a:srgbClr val="BDD3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Alfa-</a:t>
            </a:r>
            <a:r>
              <a:rPr lang="es-ES_tradnl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latrotoxina</a:t>
            </a:r>
            <a:endParaRPr lang="es-ES_tradnl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Neurotoxina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estimula</a:t>
            </a:r>
          </a:p>
          <a:p>
            <a:pPr algn="ctr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liberación </a:t>
            </a:r>
            <a:r>
              <a:rPr lang="es-ES_tradnl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227333" name="Text Box 5"/>
          <p:cNvSpPr txBox="1">
            <a:spLocks noChangeArrowheads="1"/>
          </p:cNvSpPr>
          <p:nvPr/>
        </p:nvSpPr>
        <p:spPr bwMode="auto">
          <a:xfrm>
            <a:off x="755650" y="4652963"/>
            <a:ext cx="2305050" cy="1216025"/>
          </a:xfrm>
          <a:prstGeom prst="rect">
            <a:avLst/>
          </a:prstGeom>
          <a:solidFill>
            <a:srgbClr val="7DB9E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2400">
                <a:effectLst/>
              </a:rPr>
              <a:t>Aumento</a:t>
            </a:r>
          </a:p>
          <a:p>
            <a:pPr algn="ctr" eaLnBrk="1" hangingPunct="1"/>
            <a:r>
              <a:rPr lang="es-ES_tradnl" altLang="es-VE" sz="2400">
                <a:effectLst/>
              </a:rPr>
              <a:t>Transmisión Colinérgica</a:t>
            </a:r>
          </a:p>
        </p:txBody>
      </p:sp>
      <p:pic>
        <p:nvPicPr>
          <p:cNvPr id="18436" name="Picture 11" descr="black-widow-sp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371725"/>
            <a:ext cx="5472112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7338" name="Text Box 10"/>
          <p:cNvSpPr txBox="1">
            <a:spLocks noChangeArrowheads="1"/>
          </p:cNvSpPr>
          <p:nvPr/>
        </p:nvSpPr>
        <p:spPr bwMode="auto">
          <a:xfrm>
            <a:off x="6300788" y="5133975"/>
            <a:ext cx="23987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Araña Viuda Negra </a:t>
            </a:r>
          </a:p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género </a:t>
            </a:r>
            <a:r>
              <a:rPr lang="es-ES_tradnl" sz="1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latrodectus</a:t>
            </a:r>
          </a:p>
        </p:txBody>
      </p:sp>
      <p:sp>
        <p:nvSpPr>
          <p:cNvPr id="227343" name="Text Box 15"/>
          <p:cNvSpPr txBox="1">
            <a:spLocks noChangeArrowheads="1"/>
          </p:cNvSpPr>
          <p:nvPr/>
        </p:nvSpPr>
        <p:spPr bwMode="auto">
          <a:xfrm>
            <a:off x="4297363" y="2565400"/>
            <a:ext cx="406400" cy="346075"/>
          </a:xfrm>
          <a:prstGeom prst="rect">
            <a:avLst/>
          </a:prstGeom>
          <a:solidFill>
            <a:srgbClr val="BDD3FF"/>
          </a:solidFill>
          <a:ln w="9525">
            <a:solidFill>
              <a:srgbClr val="66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227344" name="Line 16"/>
          <p:cNvSpPr>
            <a:spLocks noChangeShapeType="1"/>
          </p:cNvSpPr>
          <p:nvPr/>
        </p:nvSpPr>
        <p:spPr bwMode="auto">
          <a:xfrm>
            <a:off x="1908175" y="400526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7347" name="Text Box 19"/>
          <p:cNvSpPr txBox="1">
            <a:spLocks noChangeArrowheads="1"/>
          </p:cNvSpPr>
          <p:nvPr/>
        </p:nvSpPr>
        <p:spPr bwMode="auto">
          <a:xfrm>
            <a:off x="755650" y="1556792"/>
            <a:ext cx="1233487" cy="66992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 b="1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>
              <a:defRPr/>
            </a:pPr>
            <a:r>
              <a:rPr lang="es-ES" sz="1800" b="1">
                <a:solidFill>
                  <a:schemeClr val="accent2"/>
                </a:solidFill>
                <a:effectLst/>
              </a:rPr>
              <a:t>Indirecta</a:t>
            </a:r>
          </a:p>
        </p:txBody>
      </p:sp>
      <p:sp>
        <p:nvSpPr>
          <p:cNvPr id="227348" name="Text Box 20"/>
          <p:cNvSpPr txBox="1">
            <a:spLocks noChangeArrowheads="1"/>
          </p:cNvSpPr>
          <p:nvPr/>
        </p:nvSpPr>
        <p:spPr bwMode="auto">
          <a:xfrm>
            <a:off x="755650" y="692150"/>
            <a:ext cx="2211388" cy="730250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18442" name="Text Box 22"/>
          <p:cNvSpPr txBox="1">
            <a:spLocks noChangeArrowheads="1"/>
          </p:cNvSpPr>
          <p:nvPr/>
        </p:nvSpPr>
        <p:spPr bwMode="auto">
          <a:xfrm>
            <a:off x="6516688" y="549275"/>
            <a:ext cx="21653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8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8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7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2" grpId="0" animBg="1"/>
      <p:bldP spid="227333" grpId="0" animBg="1"/>
      <p:bldP spid="2273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Text Box 2"/>
          <p:cNvSpPr txBox="1">
            <a:spLocks noChangeArrowheads="1"/>
          </p:cNvSpPr>
          <p:nvPr/>
        </p:nvSpPr>
        <p:spPr bwMode="auto">
          <a:xfrm>
            <a:off x="539750" y="1484313"/>
            <a:ext cx="2578100" cy="485775"/>
          </a:xfrm>
          <a:prstGeom prst="rect">
            <a:avLst/>
          </a:prstGeom>
          <a:solidFill>
            <a:srgbClr val="BDD3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Alfa latrotoxina</a:t>
            </a:r>
            <a:endParaRPr lang="es-ES_tradnl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9325" name="Text Box 13"/>
          <p:cNvSpPr txBox="1">
            <a:spLocks noChangeArrowheads="1"/>
          </p:cNvSpPr>
          <p:nvPr/>
        </p:nvSpPr>
        <p:spPr bwMode="auto">
          <a:xfrm>
            <a:off x="539750" y="2098675"/>
            <a:ext cx="3384178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Mecanismo de acción:</a:t>
            </a:r>
          </a:p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Proteína actúa en neuronas sobre 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para 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latrotoxina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>
              <a:defRPr/>
            </a:pPr>
            <a:endParaRPr lang="es-ES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Neurexin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1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dependiente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Ca</a:t>
            </a:r>
            <a:r>
              <a:rPr lang="es-ES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forma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 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PORO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por donde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entra   Ca</a:t>
            </a:r>
            <a:r>
              <a:rPr lang="en-US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>
              <a:defRPr/>
            </a:pPr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CIRL/</a:t>
            </a:r>
            <a:r>
              <a:rPr lang="es-ES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latrofilin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1 (CL1 ) independiente de Ca</a:t>
            </a:r>
            <a:r>
              <a:rPr lang="es-ES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directamente libera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NT, requiere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SNARES</a:t>
            </a:r>
            <a:endParaRPr lang="es-ES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9326" name="Text Box 14"/>
          <p:cNvSpPr txBox="1">
            <a:spLocks noChangeArrowheads="1"/>
          </p:cNvSpPr>
          <p:nvPr/>
        </p:nvSpPr>
        <p:spPr bwMode="auto">
          <a:xfrm>
            <a:off x="1828800" y="5157192"/>
            <a:ext cx="2579687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Síntomas: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Intoxicación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 al inicio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Tratamiento: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antiveneno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9335" name="Text Box 23"/>
          <p:cNvSpPr txBox="1">
            <a:spLocks noChangeArrowheads="1"/>
          </p:cNvSpPr>
          <p:nvPr/>
        </p:nvSpPr>
        <p:spPr bwMode="auto">
          <a:xfrm>
            <a:off x="539750" y="476250"/>
            <a:ext cx="2211388" cy="730250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pic>
        <p:nvPicPr>
          <p:cNvPr id="19462" name="Picture 15" descr="acción alfa latrotoxina recept neurex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38" y="2032000"/>
            <a:ext cx="2781300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9328" name="Text Box 16"/>
          <p:cNvSpPr txBox="1">
            <a:spLocks noChangeArrowheads="1"/>
          </p:cNvSpPr>
          <p:nvPr/>
        </p:nvSpPr>
        <p:spPr bwMode="auto">
          <a:xfrm>
            <a:off x="7038975" y="2108200"/>
            <a:ext cx="1560042" cy="338554"/>
          </a:xfrm>
          <a:prstGeom prst="rect">
            <a:avLst/>
          </a:prstGeom>
          <a:solidFill>
            <a:srgbClr val="B0C9EE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α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Latrotoxina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9329" name="Line 17"/>
          <p:cNvSpPr>
            <a:spLocks noChangeShapeType="1"/>
          </p:cNvSpPr>
          <p:nvPr/>
        </p:nvSpPr>
        <p:spPr bwMode="auto">
          <a:xfrm flipH="1" flipV="1">
            <a:off x="6718300" y="2185988"/>
            <a:ext cx="320675" cy="157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69330" name="Line 18"/>
          <p:cNvSpPr>
            <a:spLocks noChangeShapeType="1"/>
          </p:cNvSpPr>
          <p:nvPr/>
        </p:nvSpPr>
        <p:spPr bwMode="auto">
          <a:xfrm flipH="1">
            <a:off x="6797675" y="2343150"/>
            <a:ext cx="241300" cy="155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69331" name="Text Box 19"/>
          <p:cNvSpPr txBox="1">
            <a:spLocks noChangeArrowheads="1"/>
          </p:cNvSpPr>
          <p:nvPr/>
        </p:nvSpPr>
        <p:spPr bwMode="auto">
          <a:xfrm>
            <a:off x="3779838" y="1484313"/>
            <a:ext cx="2171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R. neurexina 1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</a:p>
        </p:txBody>
      </p:sp>
      <p:sp>
        <p:nvSpPr>
          <p:cNvPr id="269332" name="Line 20"/>
          <p:cNvSpPr>
            <a:spLocks noChangeShapeType="1"/>
          </p:cNvSpPr>
          <p:nvPr/>
        </p:nvSpPr>
        <p:spPr bwMode="auto">
          <a:xfrm>
            <a:off x="4627563" y="1797050"/>
            <a:ext cx="400050" cy="3889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69336" name="Text Box 24"/>
          <p:cNvSpPr txBox="1">
            <a:spLocks noChangeArrowheads="1"/>
          </p:cNvSpPr>
          <p:nvPr/>
        </p:nvSpPr>
        <p:spPr bwMode="auto">
          <a:xfrm>
            <a:off x="6797675" y="2733675"/>
            <a:ext cx="1900238" cy="204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Entrada de Ca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algn="ctr">
              <a:defRPr/>
            </a:pPr>
            <a:endParaRPr lang="es-ES_tradnl" sz="1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es-ES_tradnl" sz="1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 masiva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  <a:p>
            <a:pPr algn="ctr">
              <a:defRPr/>
            </a:pPr>
            <a:endParaRPr lang="es-ES_tradnl" sz="1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es-ES_tradnl" sz="1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Agotamiento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69337" name="Line 25"/>
          <p:cNvSpPr>
            <a:spLocks noChangeShapeType="1"/>
          </p:cNvSpPr>
          <p:nvPr/>
        </p:nvSpPr>
        <p:spPr bwMode="auto">
          <a:xfrm flipH="1">
            <a:off x="7740650" y="3933825"/>
            <a:ext cx="3175" cy="33655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470" name="Text Box 26"/>
          <p:cNvSpPr txBox="1">
            <a:spLocks noChangeArrowheads="1"/>
          </p:cNvSpPr>
          <p:nvPr/>
        </p:nvSpPr>
        <p:spPr bwMode="auto">
          <a:xfrm>
            <a:off x="6588125" y="476250"/>
            <a:ext cx="21653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8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8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269340" name="Line 28"/>
          <p:cNvSpPr>
            <a:spLocks noChangeShapeType="1"/>
          </p:cNvSpPr>
          <p:nvPr/>
        </p:nvSpPr>
        <p:spPr bwMode="auto">
          <a:xfrm flipH="1">
            <a:off x="4932363" y="3789363"/>
            <a:ext cx="144462" cy="5762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69341" name="Line 29"/>
          <p:cNvSpPr>
            <a:spLocks noChangeShapeType="1"/>
          </p:cNvSpPr>
          <p:nvPr/>
        </p:nvSpPr>
        <p:spPr bwMode="auto">
          <a:xfrm flipH="1">
            <a:off x="7737475" y="3068638"/>
            <a:ext cx="3175" cy="33655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269342" name="Picture 30" descr="Black_Widow_11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0" r="23228" b="16080"/>
          <a:stretch>
            <a:fillRect/>
          </a:stretch>
        </p:blipFill>
        <p:spPr bwMode="auto">
          <a:xfrm>
            <a:off x="682625" y="5805488"/>
            <a:ext cx="1079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9343" name="Text Box 31"/>
          <p:cNvSpPr txBox="1">
            <a:spLocks noChangeArrowheads="1"/>
          </p:cNvSpPr>
          <p:nvPr/>
        </p:nvSpPr>
        <p:spPr bwMode="auto">
          <a:xfrm>
            <a:off x="2843213" y="527050"/>
            <a:ext cx="1233487" cy="66992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 b="1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>
              <a:defRPr/>
            </a:pPr>
            <a:r>
              <a:rPr lang="es-ES" sz="1800" b="1">
                <a:solidFill>
                  <a:schemeClr val="accent2"/>
                </a:solidFill>
                <a:effectLst/>
              </a:rPr>
              <a:t>Indirecta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29 0.00208 L 0.76094 0.00208 " pathEditMode="relative" ptsTypes="AA">
                                      <p:cBhvr>
                                        <p:cTn id="6" dur="5000" fill="hold"/>
                                        <p:tgtEl>
                                          <p:spTgt spid="269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25" grpId="0"/>
      <p:bldP spid="269326" grpId="0"/>
      <p:bldP spid="269329" grpId="0" animBg="1"/>
      <p:bldP spid="269330" grpId="0" animBg="1"/>
      <p:bldP spid="2693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AChE 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82" y="1616868"/>
            <a:ext cx="7272338" cy="42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019" name="Rectangle 3"/>
          <p:cNvSpPr>
            <a:spLocks noChangeArrowheads="1"/>
          </p:cNvSpPr>
          <p:nvPr/>
        </p:nvSpPr>
        <p:spPr bwMode="auto">
          <a:xfrm>
            <a:off x="1153022" y="4076700"/>
            <a:ext cx="11525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0" name="Rectangle 4"/>
          <p:cNvSpPr>
            <a:spLocks noChangeArrowheads="1"/>
          </p:cNvSpPr>
          <p:nvPr/>
        </p:nvSpPr>
        <p:spPr bwMode="auto">
          <a:xfrm>
            <a:off x="1945184" y="4364038"/>
            <a:ext cx="576263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1" name="Rectangle 5"/>
          <p:cNvSpPr>
            <a:spLocks noChangeArrowheads="1"/>
          </p:cNvSpPr>
          <p:nvPr/>
        </p:nvSpPr>
        <p:spPr bwMode="auto">
          <a:xfrm>
            <a:off x="4177209" y="3429000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2" name="Rectangle 6"/>
          <p:cNvSpPr>
            <a:spLocks noChangeArrowheads="1"/>
          </p:cNvSpPr>
          <p:nvPr/>
        </p:nvSpPr>
        <p:spPr bwMode="auto">
          <a:xfrm>
            <a:off x="4680447" y="4149725"/>
            <a:ext cx="43338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3" name="Rectangle 7"/>
          <p:cNvSpPr>
            <a:spLocks noChangeArrowheads="1"/>
          </p:cNvSpPr>
          <p:nvPr/>
        </p:nvSpPr>
        <p:spPr bwMode="auto">
          <a:xfrm>
            <a:off x="2521447" y="1916113"/>
            <a:ext cx="935037" cy="144462"/>
          </a:xfrm>
          <a:prstGeom prst="rect">
            <a:avLst/>
          </a:prstGeom>
          <a:solidFill>
            <a:srgbClr val="EAD2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4" name="Rectangle 8"/>
          <p:cNvSpPr>
            <a:spLocks noChangeArrowheads="1"/>
          </p:cNvSpPr>
          <p:nvPr/>
        </p:nvSpPr>
        <p:spPr bwMode="auto">
          <a:xfrm>
            <a:off x="3097709" y="5516563"/>
            <a:ext cx="719138" cy="288925"/>
          </a:xfrm>
          <a:prstGeom prst="rect">
            <a:avLst/>
          </a:prstGeom>
          <a:solidFill>
            <a:srgbClr val="D4B1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5" name="Rectangle 9"/>
          <p:cNvSpPr>
            <a:spLocks noChangeArrowheads="1"/>
          </p:cNvSpPr>
          <p:nvPr/>
        </p:nvSpPr>
        <p:spPr bwMode="auto">
          <a:xfrm>
            <a:off x="2448422" y="3213100"/>
            <a:ext cx="720725" cy="142875"/>
          </a:xfrm>
          <a:prstGeom prst="rect">
            <a:avLst/>
          </a:prstGeom>
          <a:solidFill>
            <a:srgbClr val="BD8E39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5401172" y="2636838"/>
            <a:ext cx="1354137" cy="581025"/>
          </a:xfrm>
          <a:prstGeom prst="rect">
            <a:avLst/>
          </a:prstGeom>
          <a:solidFill>
            <a:srgbClr val="EAD2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Terminal presináptico</a:t>
            </a:r>
          </a:p>
        </p:txBody>
      </p:sp>
      <p:sp>
        <p:nvSpPr>
          <p:cNvPr id="214027" name="Text Box 11"/>
          <p:cNvSpPr txBox="1">
            <a:spLocks noChangeArrowheads="1"/>
          </p:cNvSpPr>
          <p:nvPr/>
        </p:nvSpPr>
        <p:spPr bwMode="auto">
          <a:xfrm>
            <a:off x="6337797" y="4940300"/>
            <a:ext cx="1787525" cy="336550"/>
          </a:xfrm>
          <a:prstGeom prst="rect">
            <a:avLst/>
          </a:prstGeom>
          <a:solidFill>
            <a:srgbClr val="EAD2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N. postsináptica</a:t>
            </a:r>
          </a:p>
        </p:txBody>
      </p:sp>
      <p:sp>
        <p:nvSpPr>
          <p:cNvPr id="214028" name="Oval 12"/>
          <p:cNvSpPr>
            <a:spLocks noChangeArrowheads="1"/>
          </p:cNvSpPr>
          <p:nvPr/>
        </p:nvSpPr>
        <p:spPr bwMode="auto">
          <a:xfrm>
            <a:off x="5256709" y="3789363"/>
            <a:ext cx="1296988" cy="1223962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9" name="Oval 13"/>
          <p:cNvSpPr>
            <a:spLocks noChangeArrowheads="1"/>
          </p:cNvSpPr>
          <p:nvPr/>
        </p:nvSpPr>
        <p:spPr bwMode="auto">
          <a:xfrm>
            <a:off x="1008559" y="1844675"/>
            <a:ext cx="4176713" cy="4176713"/>
          </a:xfrm>
          <a:prstGeom prst="ellipse">
            <a:avLst/>
          </a:prstGeom>
          <a:noFill/>
          <a:ln w="5715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30" name="Text Box 14"/>
          <p:cNvSpPr txBox="1">
            <a:spLocks noChangeArrowheads="1"/>
          </p:cNvSpPr>
          <p:nvPr/>
        </p:nvSpPr>
        <p:spPr bwMode="auto">
          <a:xfrm>
            <a:off x="2592884" y="3032125"/>
            <a:ext cx="673100" cy="396875"/>
          </a:xfrm>
          <a:prstGeom prst="rect">
            <a:avLst/>
          </a:prstGeom>
          <a:solidFill>
            <a:srgbClr val="BD8E39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214032" name="Text Box 16"/>
          <p:cNvSpPr txBox="1">
            <a:spLocks noChangeArrowheads="1"/>
          </p:cNvSpPr>
          <p:nvPr/>
        </p:nvSpPr>
        <p:spPr bwMode="auto">
          <a:xfrm>
            <a:off x="2376984" y="49403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</a:p>
        </p:txBody>
      </p:sp>
      <p:sp>
        <p:nvSpPr>
          <p:cNvPr id="214036" name="Text Box 20"/>
          <p:cNvSpPr txBox="1">
            <a:spLocks noChangeArrowheads="1"/>
          </p:cNvSpPr>
          <p:nvPr/>
        </p:nvSpPr>
        <p:spPr bwMode="auto">
          <a:xfrm>
            <a:off x="1029494" y="782411"/>
            <a:ext cx="2620962" cy="485775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Inactivación ACh</a:t>
            </a:r>
          </a:p>
        </p:txBody>
      </p:sp>
      <p:sp>
        <p:nvSpPr>
          <p:cNvPr id="214038" name="Text Box 22"/>
          <p:cNvSpPr txBox="1">
            <a:spLocks noChangeArrowheads="1"/>
          </p:cNvSpPr>
          <p:nvPr/>
        </p:nvSpPr>
        <p:spPr bwMode="auto">
          <a:xfrm>
            <a:off x="1403648" y="6039569"/>
            <a:ext cx="63023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AChE</a:t>
            </a: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: enzima que degrada ACh en colina y acetato</a:t>
            </a:r>
          </a:p>
        </p:txBody>
      </p:sp>
      <p:sp>
        <p:nvSpPr>
          <p:cNvPr id="214042" name="Text Box 26"/>
          <p:cNvSpPr txBox="1">
            <a:spLocks noChangeArrowheads="1"/>
          </p:cNvSpPr>
          <p:nvPr/>
        </p:nvSpPr>
        <p:spPr bwMode="auto">
          <a:xfrm>
            <a:off x="6934200" y="1085624"/>
            <a:ext cx="1482725" cy="730250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solidFill>
                  <a:schemeClr val="accent2"/>
                </a:solidFill>
                <a:effectLst/>
              </a:rPr>
              <a:t>Terminal </a:t>
            </a:r>
          </a:p>
          <a:p>
            <a:pPr>
              <a:defRPr/>
            </a:pPr>
            <a:r>
              <a:rPr lang="es-ES_tradnl" b="1">
                <a:solidFill>
                  <a:schemeClr val="accent2"/>
                </a:solidFill>
                <a:effectLst/>
              </a:rPr>
              <a:t>colinérgico</a:t>
            </a:r>
          </a:p>
        </p:txBody>
      </p:sp>
      <p:sp>
        <p:nvSpPr>
          <p:cNvPr id="214043" name="Text Box 27"/>
          <p:cNvSpPr txBox="1">
            <a:spLocks noChangeArrowheads="1"/>
          </p:cNvSpPr>
          <p:nvPr/>
        </p:nvSpPr>
        <p:spPr bwMode="auto">
          <a:xfrm>
            <a:off x="6948488" y="333375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14046" name="Rectangle 30"/>
          <p:cNvSpPr>
            <a:spLocks noChangeArrowheads="1"/>
          </p:cNvSpPr>
          <p:nvPr/>
        </p:nvSpPr>
        <p:spPr bwMode="auto">
          <a:xfrm>
            <a:off x="1440359" y="4365625"/>
            <a:ext cx="2889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31" name="Text Box 15"/>
          <p:cNvSpPr txBox="1">
            <a:spLocks noChangeArrowheads="1"/>
          </p:cNvSpPr>
          <p:nvPr/>
        </p:nvSpPr>
        <p:spPr bwMode="auto">
          <a:xfrm>
            <a:off x="1153022" y="4076700"/>
            <a:ext cx="962025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 b="1">
                <a:solidFill>
                  <a:schemeClr val="accent2"/>
                </a:solidFill>
                <a:effectLst/>
              </a:rPr>
              <a:t>AChE</a:t>
            </a:r>
          </a:p>
        </p:txBody>
      </p:sp>
      <p:sp>
        <p:nvSpPr>
          <p:cNvPr id="214041" name="Line 25"/>
          <p:cNvSpPr>
            <a:spLocks noChangeShapeType="1"/>
          </p:cNvSpPr>
          <p:nvPr/>
        </p:nvSpPr>
        <p:spPr bwMode="auto">
          <a:xfrm>
            <a:off x="1584822" y="4437063"/>
            <a:ext cx="144462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4047" name="Rectangle 31"/>
          <p:cNvSpPr>
            <a:spLocks noChangeArrowheads="1"/>
          </p:cNvSpPr>
          <p:nvPr/>
        </p:nvSpPr>
        <p:spPr bwMode="auto">
          <a:xfrm>
            <a:off x="2161084" y="4508500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48" name="Rectangle 32"/>
          <p:cNvSpPr>
            <a:spLocks noChangeArrowheads="1"/>
          </p:cNvSpPr>
          <p:nvPr/>
        </p:nvSpPr>
        <p:spPr bwMode="auto">
          <a:xfrm>
            <a:off x="2521447" y="4365625"/>
            <a:ext cx="5762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49" name="Rectangle 33"/>
          <p:cNvSpPr>
            <a:spLocks noChangeArrowheads="1"/>
          </p:cNvSpPr>
          <p:nvPr/>
        </p:nvSpPr>
        <p:spPr bwMode="auto">
          <a:xfrm>
            <a:off x="3385047" y="4221163"/>
            <a:ext cx="5762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51" name="Oval 35"/>
          <p:cNvSpPr>
            <a:spLocks noChangeArrowheads="1"/>
          </p:cNvSpPr>
          <p:nvPr/>
        </p:nvSpPr>
        <p:spPr bwMode="auto">
          <a:xfrm>
            <a:off x="4140697" y="3644900"/>
            <a:ext cx="503237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52" name="Oval 36"/>
          <p:cNvSpPr>
            <a:spLocks noChangeArrowheads="1"/>
          </p:cNvSpPr>
          <p:nvPr/>
        </p:nvSpPr>
        <p:spPr bwMode="auto">
          <a:xfrm>
            <a:off x="3888284" y="3789363"/>
            <a:ext cx="5048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53" name="Rectangle 37"/>
          <p:cNvSpPr>
            <a:spLocks noChangeArrowheads="1"/>
          </p:cNvSpPr>
          <p:nvPr/>
        </p:nvSpPr>
        <p:spPr bwMode="auto">
          <a:xfrm>
            <a:off x="4177209" y="4076700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58" name="Freeform 42"/>
          <p:cNvSpPr>
            <a:spLocks/>
          </p:cNvSpPr>
          <p:nvPr/>
        </p:nvSpPr>
        <p:spPr bwMode="auto">
          <a:xfrm>
            <a:off x="2521447" y="4581525"/>
            <a:ext cx="576262" cy="71438"/>
          </a:xfrm>
          <a:custGeom>
            <a:avLst/>
            <a:gdLst>
              <a:gd name="T0" fmla="*/ 0 w 363"/>
              <a:gd name="T1" fmla="*/ 45 h 45"/>
              <a:gd name="T2" fmla="*/ 136 w 363"/>
              <a:gd name="T3" fmla="*/ 0 h 45"/>
              <a:gd name="T4" fmla="*/ 363 w 363"/>
              <a:gd name="T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3" h="45">
                <a:moveTo>
                  <a:pt x="0" y="45"/>
                </a:moveTo>
                <a:cubicBezTo>
                  <a:pt x="38" y="22"/>
                  <a:pt x="76" y="0"/>
                  <a:pt x="136" y="0"/>
                </a:cubicBezTo>
                <a:cubicBezTo>
                  <a:pt x="196" y="0"/>
                  <a:pt x="279" y="22"/>
                  <a:pt x="363" y="45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4060" name="Freeform 44"/>
          <p:cNvSpPr>
            <a:spLocks/>
          </p:cNvSpPr>
          <p:nvPr/>
        </p:nvSpPr>
        <p:spPr bwMode="auto">
          <a:xfrm>
            <a:off x="3672384" y="4221163"/>
            <a:ext cx="215900" cy="360362"/>
          </a:xfrm>
          <a:custGeom>
            <a:avLst/>
            <a:gdLst>
              <a:gd name="T0" fmla="*/ 0 w 136"/>
              <a:gd name="T1" fmla="*/ 227 h 227"/>
              <a:gd name="T2" fmla="*/ 136 w 136"/>
              <a:gd name="T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6" h="227">
                <a:moveTo>
                  <a:pt x="0" y="227"/>
                </a:moveTo>
                <a:cubicBezTo>
                  <a:pt x="56" y="132"/>
                  <a:pt x="113" y="38"/>
                  <a:pt x="136" y="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4061" name="Line 45"/>
          <p:cNvSpPr>
            <a:spLocks noChangeShapeType="1"/>
          </p:cNvSpPr>
          <p:nvPr/>
        </p:nvSpPr>
        <p:spPr bwMode="auto">
          <a:xfrm flipV="1">
            <a:off x="3745409" y="4221163"/>
            <a:ext cx="360363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4033" name="Text Box 17"/>
          <p:cNvSpPr txBox="1">
            <a:spLocks noChangeArrowheads="1"/>
          </p:cNvSpPr>
          <p:nvPr/>
        </p:nvSpPr>
        <p:spPr bwMode="auto">
          <a:xfrm>
            <a:off x="3529509" y="3813175"/>
            <a:ext cx="92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acetato</a:t>
            </a:r>
          </a:p>
        </p:txBody>
      </p:sp>
      <p:sp>
        <p:nvSpPr>
          <p:cNvPr id="214034" name="Text Box 18"/>
          <p:cNvSpPr txBox="1">
            <a:spLocks noChangeArrowheads="1"/>
          </p:cNvSpPr>
          <p:nvPr/>
        </p:nvSpPr>
        <p:spPr bwMode="auto">
          <a:xfrm>
            <a:off x="4105772" y="4005263"/>
            <a:ext cx="727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colina</a:t>
            </a:r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14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214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140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140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140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8" grpId="0" animBg="1"/>
      <p:bldP spid="214029" grpId="0" animBg="1"/>
      <p:bldP spid="214030" grpId="0" animBg="1"/>
      <p:bldP spid="214032" grpId="0"/>
      <p:bldP spid="214038" grpId="0" animBg="1"/>
      <p:bldP spid="214031" grpId="0"/>
      <p:bldP spid="214033" grpId="0"/>
      <p:bldP spid="2140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58" name="Text Box 22"/>
          <p:cNvSpPr txBox="1">
            <a:spLocks noChangeArrowheads="1"/>
          </p:cNvSpPr>
          <p:nvPr/>
        </p:nvSpPr>
        <p:spPr bwMode="auto">
          <a:xfrm>
            <a:off x="3059113" y="1773238"/>
            <a:ext cx="3814762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AChE:</a:t>
            </a: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 enzima que hidroliza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ACh en colina y acetato</a:t>
            </a:r>
          </a:p>
        </p:txBody>
      </p:sp>
      <p:sp>
        <p:nvSpPr>
          <p:cNvPr id="270361" name="Text Box 25"/>
          <p:cNvSpPr txBox="1">
            <a:spLocks noChangeArrowheads="1"/>
          </p:cNvSpPr>
          <p:nvPr/>
        </p:nvSpPr>
        <p:spPr bwMode="auto">
          <a:xfrm>
            <a:off x="2417763" y="2959100"/>
            <a:ext cx="7445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ACh </a:t>
            </a:r>
          </a:p>
        </p:txBody>
      </p:sp>
      <p:sp>
        <p:nvSpPr>
          <p:cNvPr id="270362" name="Line 26"/>
          <p:cNvSpPr>
            <a:spLocks noChangeShapeType="1"/>
          </p:cNvSpPr>
          <p:nvPr/>
        </p:nvSpPr>
        <p:spPr bwMode="auto">
          <a:xfrm>
            <a:off x="3065463" y="3175000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63" name="Text Box 27"/>
          <p:cNvSpPr txBox="1">
            <a:spLocks noChangeArrowheads="1"/>
          </p:cNvSpPr>
          <p:nvPr/>
        </p:nvSpPr>
        <p:spPr bwMode="auto">
          <a:xfrm>
            <a:off x="3065463" y="2671763"/>
            <a:ext cx="836612" cy="406400"/>
          </a:xfrm>
          <a:prstGeom prst="rect">
            <a:avLst/>
          </a:prstGeom>
          <a:solidFill>
            <a:srgbClr val="BBE0E3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AChE</a:t>
            </a:r>
          </a:p>
        </p:txBody>
      </p:sp>
      <p:sp>
        <p:nvSpPr>
          <p:cNvPr id="270367" name="Text Box 31"/>
          <p:cNvSpPr txBox="1">
            <a:spLocks noChangeArrowheads="1"/>
          </p:cNvSpPr>
          <p:nvPr/>
        </p:nvSpPr>
        <p:spPr bwMode="auto">
          <a:xfrm>
            <a:off x="5521325" y="2887663"/>
            <a:ext cx="2432050" cy="425450"/>
          </a:xfrm>
          <a:prstGeom prst="rect">
            <a:avLst/>
          </a:prstGeom>
          <a:solidFill>
            <a:srgbClr val="7DB9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Complejo inestable</a:t>
            </a:r>
          </a:p>
        </p:txBody>
      </p:sp>
      <p:sp>
        <p:nvSpPr>
          <p:cNvPr id="270368" name="Text Box 32"/>
          <p:cNvSpPr txBox="1">
            <a:spLocks noChangeArrowheads="1"/>
          </p:cNvSpPr>
          <p:nvPr/>
        </p:nvSpPr>
        <p:spPr bwMode="auto">
          <a:xfrm>
            <a:off x="2424113" y="3860800"/>
            <a:ext cx="1193800" cy="4254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ACAChE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0369" name="Text Box 33"/>
          <p:cNvSpPr txBox="1">
            <a:spLocks noChangeArrowheads="1"/>
          </p:cNvSpPr>
          <p:nvPr/>
        </p:nvSpPr>
        <p:spPr bwMode="auto">
          <a:xfrm>
            <a:off x="3836988" y="3824288"/>
            <a:ext cx="1073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+ Colina</a:t>
            </a:r>
          </a:p>
        </p:txBody>
      </p:sp>
      <p:sp>
        <p:nvSpPr>
          <p:cNvPr id="270370" name="Text Box 34"/>
          <p:cNvSpPr txBox="1">
            <a:spLocks noChangeArrowheads="1"/>
          </p:cNvSpPr>
          <p:nvPr/>
        </p:nvSpPr>
        <p:spPr bwMode="auto">
          <a:xfrm>
            <a:off x="5521325" y="3860800"/>
            <a:ext cx="2185988" cy="425450"/>
          </a:xfrm>
          <a:prstGeom prst="rect">
            <a:avLst/>
          </a:prstGeom>
          <a:solidFill>
            <a:srgbClr val="EAFFD5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Enzima acetilada</a:t>
            </a:r>
          </a:p>
        </p:txBody>
      </p:sp>
      <p:sp>
        <p:nvSpPr>
          <p:cNvPr id="270371" name="Text Box 35"/>
          <p:cNvSpPr txBox="1">
            <a:spLocks noChangeArrowheads="1"/>
          </p:cNvSpPr>
          <p:nvPr/>
        </p:nvSpPr>
        <p:spPr bwMode="auto">
          <a:xfrm>
            <a:off x="2424113" y="4581525"/>
            <a:ext cx="8556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AChE</a:t>
            </a:r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0372" name="Text Box 36"/>
          <p:cNvSpPr txBox="1">
            <a:spLocks noChangeArrowheads="1"/>
          </p:cNvSpPr>
          <p:nvPr/>
        </p:nvSpPr>
        <p:spPr bwMode="auto">
          <a:xfrm>
            <a:off x="5521325" y="4508500"/>
            <a:ext cx="2457450" cy="425450"/>
          </a:xfrm>
          <a:prstGeom prst="rect">
            <a:avLst/>
          </a:prstGeom>
          <a:solidFill>
            <a:srgbClr val="EAFFD5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Enzima regenerada</a:t>
            </a:r>
          </a:p>
        </p:txBody>
      </p:sp>
      <p:sp>
        <p:nvSpPr>
          <p:cNvPr id="270373" name="Text Box 37"/>
          <p:cNvSpPr txBox="1">
            <a:spLocks noChangeArrowheads="1"/>
          </p:cNvSpPr>
          <p:nvPr/>
        </p:nvSpPr>
        <p:spPr bwMode="auto">
          <a:xfrm>
            <a:off x="1644650" y="5300663"/>
            <a:ext cx="6599238" cy="73025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Inhibidores de AChE forman complejo </a:t>
            </a:r>
            <a:r>
              <a:rPr lang="es-ES" u="sng">
                <a:effectLst>
                  <a:outerShdw blurRad="38100" dist="38100" dir="2700000" algn="tl">
                    <a:srgbClr val="C0C0C0"/>
                  </a:outerShdw>
                </a:effectLst>
              </a:rPr>
              <a:t>estable 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con la enzima y compiten con ACh por los sitios activos</a:t>
            </a:r>
          </a:p>
        </p:txBody>
      </p:sp>
      <p:sp>
        <p:nvSpPr>
          <p:cNvPr id="270374" name="Text Box 38"/>
          <p:cNvSpPr txBox="1">
            <a:spLocks noChangeArrowheads="1"/>
          </p:cNvSpPr>
          <p:nvPr/>
        </p:nvSpPr>
        <p:spPr bwMode="auto">
          <a:xfrm>
            <a:off x="468313" y="549275"/>
            <a:ext cx="2015295" cy="646331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chemeClr val="accent2"/>
                </a:solidFill>
                <a:effectLst/>
              </a:rPr>
              <a:t>Agonistas </a:t>
            </a:r>
          </a:p>
          <a:p>
            <a:pPr>
              <a:defRPr/>
            </a:pPr>
            <a:r>
              <a:rPr lang="es-ES_tradnl" sz="1800" b="1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270381" name="Rectangle 45"/>
          <p:cNvSpPr>
            <a:spLocks noChangeArrowheads="1"/>
          </p:cNvSpPr>
          <p:nvPr/>
        </p:nvSpPr>
        <p:spPr bwMode="auto">
          <a:xfrm>
            <a:off x="3289300" y="4581525"/>
            <a:ext cx="1927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+ ácido acético</a:t>
            </a:r>
          </a:p>
        </p:txBody>
      </p:sp>
      <p:sp>
        <p:nvSpPr>
          <p:cNvPr id="270382" name="Line 46"/>
          <p:cNvSpPr>
            <a:spLocks noChangeShapeType="1"/>
          </p:cNvSpPr>
          <p:nvPr/>
        </p:nvSpPr>
        <p:spPr bwMode="auto">
          <a:xfrm flipH="1">
            <a:off x="3289300" y="3284538"/>
            <a:ext cx="935038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83" name="Line 47"/>
          <p:cNvSpPr>
            <a:spLocks noChangeShapeType="1"/>
          </p:cNvSpPr>
          <p:nvPr/>
        </p:nvSpPr>
        <p:spPr bwMode="auto">
          <a:xfrm>
            <a:off x="4224338" y="3284538"/>
            <a:ext cx="215900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84" name="Text Box 48"/>
          <p:cNvSpPr txBox="1">
            <a:spLocks noChangeArrowheads="1"/>
          </p:cNvSpPr>
          <p:nvPr/>
        </p:nvSpPr>
        <p:spPr bwMode="auto">
          <a:xfrm>
            <a:off x="2790031" y="3420269"/>
            <a:ext cx="942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hidrólisis</a:t>
            </a:r>
          </a:p>
        </p:txBody>
      </p:sp>
      <p:sp>
        <p:nvSpPr>
          <p:cNvPr id="270385" name="Freeform 49"/>
          <p:cNvSpPr>
            <a:spLocks/>
          </p:cNvSpPr>
          <p:nvPr/>
        </p:nvSpPr>
        <p:spPr bwMode="auto">
          <a:xfrm>
            <a:off x="1644650" y="2781301"/>
            <a:ext cx="1414463" cy="2152650"/>
          </a:xfrm>
          <a:custGeom>
            <a:avLst/>
            <a:gdLst>
              <a:gd name="T0" fmla="*/ 537 w 1308"/>
              <a:gd name="T1" fmla="*/ 1316 h 1316"/>
              <a:gd name="T2" fmla="*/ 129 w 1308"/>
              <a:gd name="T3" fmla="*/ 363 h 1316"/>
              <a:gd name="T4" fmla="*/ 1308 w 1308"/>
              <a:gd name="T5" fmla="*/ 0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8" h="1316">
                <a:moveTo>
                  <a:pt x="537" y="1316"/>
                </a:moveTo>
                <a:cubicBezTo>
                  <a:pt x="268" y="949"/>
                  <a:pt x="0" y="582"/>
                  <a:pt x="129" y="363"/>
                </a:cubicBezTo>
                <a:cubicBezTo>
                  <a:pt x="258" y="144"/>
                  <a:pt x="1111" y="60"/>
                  <a:pt x="1308" y="0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86" name="Rectangle 50"/>
          <p:cNvSpPr>
            <a:spLocks noChangeArrowheads="1"/>
          </p:cNvSpPr>
          <p:nvPr/>
        </p:nvSpPr>
        <p:spPr bwMode="auto">
          <a:xfrm>
            <a:off x="3937000" y="2924175"/>
            <a:ext cx="1403350" cy="4254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ACh.AChE</a:t>
            </a:r>
          </a:p>
        </p:txBody>
      </p:sp>
      <p:sp>
        <p:nvSpPr>
          <p:cNvPr id="270388" name="Text Box 52"/>
          <p:cNvSpPr txBox="1">
            <a:spLocks noChangeArrowheads="1"/>
          </p:cNvSpPr>
          <p:nvPr/>
        </p:nvSpPr>
        <p:spPr bwMode="auto">
          <a:xfrm>
            <a:off x="468313" y="1268760"/>
            <a:ext cx="1112804" cy="58477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>
              <a:defRPr/>
            </a:pPr>
            <a:r>
              <a:rPr lang="es-ES" sz="1600" b="1">
                <a:solidFill>
                  <a:schemeClr val="accent2"/>
                </a:solidFill>
                <a:effectLst/>
              </a:rPr>
              <a:t>Indirecta</a:t>
            </a:r>
          </a:p>
        </p:txBody>
      </p:sp>
      <p:sp>
        <p:nvSpPr>
          <p:cNvPr id="21526" name="Text Box 53"/>
          <p:cNvSpPr txBox="1">
            <a:spLocks noChangeArrowheads="1"/>
          </p:cNvSpPr>
          <p:nvPr/>
        </p:nvSpPr>
        <p:spPr bwMode="auto">
          <a:xfrm>
            <a:off x="6588125" y="476250"/>
            <a:ext cx="21653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8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8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270390" name="Text Box 54"/>
          <p:cNvSpPr txBox="1">
            <a:spLocks noChangeArrowheads="1"/>
          </p:cNvSpPr>
          <p:nvPr/>
        </p:nvSpPr>
        <p:spPr bwMode="auto">
          <a:xfrm>
            <a:off x="2473325" y="17732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03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03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03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270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703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703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703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58" grpId="0" animBg="1"/>
      <p:bldP spid="270361" grpId="0"/>
      <p:bldP spid="270363" grpId="0" animBg="1"/>
      <p:bldP spid="270367" grpId="0" animBg="1"/>
      <p:bldP spid="270368" grpId="0" animBg="1"/>
      <p:bldP spid="270369" grpId="0"/>
      <p:bldP spid="270370" grpId="0" animBg="1"/>
      <p:bldP spid="270371" grpId="0" animBg="1"/>
      <p:bldP spid="270372" grpId="0" animBg="1"/>
      <p:bldP spid="270373" grpId="0" animBg="1"/>
      <p:bldP spid="270381" grpId="0"/>
      <p:bldP spid="270384" grpId="0"/>
      <p:bldP spid="27038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2059936" y="1351508"/>
            <a:ext cx="5024131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es-VE" altLang="es-VE" sz="4400" dirty="0"/>
              <a:t>El paciente </a:t>
            </a:r>
          </a:p>
          <a:p>
            <a:r>
              <a:rPr lang="es-VE" altLang="es-VE" sz="4400" dirty="0"/>
              <a:t>s</a:t>
            </a:r>
            <a:r>
              <a:rPr lang="es-VE" altLang="es-VE" sz="4400" dirty="0" smtClean="0"/>
              <a:t>iempre primero </a:t>
            </a:r>
          </a:p>
          <a:p>
            <a:r>
              <a:rPr lang="es-VE" altLang="es-VE" sz="4400" dirty="0" smtClean="0"/>
              <a:t>aun por </a:t>
            </a:r>
            <a:r>
              <a:rPr lang="es-VE" altLang="es-VE" sz="4400" dirty="0"/>
              <a:t>encima de </a:t>
            </a:r>
          </a:p>
          <a:p>
            <a:pPr algn="ctr" eaLnBrk="1" hangingPunct="1"/>
            <a:r>
              <a:rPr lang="es-VE" altLang="es-VE" sz="4400" dirty="0"/>
              <a:t>nuestros propios </a:t>
            </a:r>
          </a:p>
          <a:p>
            <a:pPr algn="ctr" eaLnBrk="1" hangingPunct="1"/>
            <a:r>
              <a:rPr lang="es-VE" altLang="es-VE" sz="4400" dirty="0"/>
              <a:t>intereses 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479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rug_neost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28600"/>
            <a:ext cx="5538788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1187" name="Text Box 3"/>
          <p:cNvSpPr txBox="1">
            <a:spLocks noChangeArrowheads="1"/>
          </p:cNvSpPr>
          <p:nvPr/>
        </p:nvSpPr>
        <p:spPr bwMode="auto">
          <a:xfrm>
            <a:off x="237143" y="2238375"/>
            <a:ext cx="280828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hay degradación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Aumenta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espacio sináptico</a:t>
            </a: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Intoxicación colinérgica</a:t>
            </a:r>
          </a:p>
        </p:txBody>
      </p:sp>
      <p:sp>
        <p:nvSpPr>
          <p:cNvPr id="221188" name="Text Box 4"/>
          <p:cNvSpPr txBox="1">
            <a:spLocks noChangeArrowheads="1"/>
          </p:cNvSpPr>
          <p:nvPr/>
        </p:nvSpPr>
        <p:spPr bwMode="auto">
          <a:xfrm>
            <a:off x="323528" y="4221163"/>
            <a:ext cx="2447925" cy="189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Fisostigmina,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Neostigmina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Aumentan transmisión 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Colin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é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rgica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Donepezil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Tacrina</a:t>
            </a:r>
            <a:endParaRPr lang="es-ES" sz="18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SNC Alzheimer</a:t>
            </a:r>
          </a:p>
        </p:txBody>
      </p:sp>
      <p:sp>
        <p:nvSpPr>
          <p:cNvPr id="221189" name="Rectangle 5"/>
          <p:cNvSpPr>
            <a:spLocks noChangeArrowheads="1"/>
          </p:cNvSpPr>
          <p:nvPr/>
        </p:nvSpPr>
        <p:spPr bwMode="auto">
          <a:xfrm>
            <a:off x="310974" y="1816266"/>
            <a:ext cx="2343911" cy="400110"/>
          </a:xfrm>
          <a:prstGeom prst="rect">
            <a:avLst/>
          </a:prstGeom>
          <a:solidFill>
            <a:srgbClr val="D9E6FF"/>
          </a:solidFill>
          <a:ln w="28575">
            <a:solidFill>
              <a:srgbClr val="00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solidFill>
                  <a:schemeClr val="accent2"/>
                </a:solidFill>
                <a:effectLst/>
              </a:rPr>
              <a:t>Inhibidores </a:t>
            </a:r>
            <a:r>
              <a:rPr lang="es-ES" b="1" dirty="0" err="1">
                <a:solidFill>
                  <a:schemeClr val="accent2"/>
                </a:solidFill>
                <a:effectLst/>
              </a:rPr>
              <a:t>AChE</a:t>
            </a:r>
            <a:endParaRPr lang="es-ES" b="1" dirty="0">
              <a:solidFill>
                <a:schemeClr val="accent2"/>
              </a:solidFill>
              <a:effectLst/>
            </a:endParaRPr>
          </a:p>
        </p:txBody>
      </p:sp>
      <p:sp>
        <p:nvSpPr>
          <p:cNvPr id="221191" name="Rectangle 7"/>
          <p:cNvSpPr>
            <a:spLocks noChangeArrowheads="1"/>
          </p:cNvSpPr>
          <p:nvPr/>
        </p:nvSpPr>
        <p:spPr bwMode="auto">
          <a:xfrm>
            <a:off x="3203575" y="2492375"/>
            <a:ext cx="5545138" cy="936625"/>
          </a:xfrm>
          <a:prstGeom prst="rect">
            <a:avLst/>
          </a:prstGeom>
          <a:solidFill>
            <a:srgbClr val="008D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192" name="Text Box 8"/>
          <p:cNvSpPr txBox="1">
            <a:spLocks noChangeArrowheads="1"/>
          </p:cNvSpPr>
          <p:nvPr/>
        </p:nvSpPr>
        <p:spPr bwMode="auto">
          <a:xfrm>
            <a:off x="4067175" y="1412875"/>
            <a:ext cx="703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AChE</a:t>
            </a:r>
          </a:p>
        </p:txBody>
      </p:sp>
      <p:sp>
        <p:nvSpPr>
          <p:cNvPr id="221194" name="Rectangle 10"/>
          <p:cNvSpPr>
            <a:spLocks noChangeArrowheads="1"/>
          </p:cNvSpPr>
          <p:nvPr/>
        </p:nvSpPr>
        <p:spPr bwMode="auto">
          <a:xfrm>
            <a:off x="4932363" y="4221163"/>
            <a:ext cx="914400" cy="215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196" name="Rectangle 12"/>
          <p:cNvSpPr>
            <a:spLocks noChangeArrowheads="1"/>
          </p:cNvSpPr>
          <p:nvPr/>
        </p:nvSpPr>
        <p:spPr bwMode="auto">
          <a:xfrm>
            <a:off x="3203575" y="5734050"/>
            <a:ext cx="5545138" cy="863600"/>
          </a:xfrm>
          <a:prstGeom prst="rect">
            <a:avLst/>
          </a:prstGeom>
          <a:solidFill>
            <a:srgbClr val="008D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197" name="Rectangle 13"/>
          <p:cNvSpPr>
            <a:spLocks noChangeArrowheads="1"/>
          </p:cNvSpPr>
          <p:nvPr/>
        </p:nvSpPr>
        <p:spPr bwMode="auto">
          <a:xfrm>
            <a:off x="3203575" y="3644900"/>
            <a:ext cx="647700" cy="5762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198" name="Rectangle 14"/>
          <p:cNvSpPr>
            <a:spLocks noChangeArrowheads="1"/>
          </p:cNvSpPr>
          <p:nvPr/>
        </p:nvSpPr>
        <p:spPr bwMode="auto">
          <a:xfrm>
            <a:off x="3203575" y="404813"/>
            <a:ext cx="647700" cy="57626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199" name="Rectangle 15"/>
          <p:cNvSpPr>
            <a:spLocks noChangeArrowheads="1"/>
          </p:cNvSpPr>
          <p:nvPr/>
        </p:nvSpPr>
        <p:spPr bwMode="auto">
          <a:xfrm>
            <a:off x="5580063" y="476250"/>
            <a:ext cx="720725" cy="431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200" name="Rectangle 16"/>
          <p:cNvSpPr>
            <a:spLocks noChangeArrowheads="1"/>
          </p:cNvSpPr>
          <p:nvPr/>
        </p:nvSpPr>
        <p:spPr bwMode="auto">
          <a:xfrm>
            <a:off x="6948488" y="404813"/>
            <a:ext cx="719137" cy="57626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201" name="Rectangle 17"/>
          <p:cNvSpPr>
            <a:spLocks noChangeArrowheads="1"/>
          </p:cNvSpPr>
          <p:nvPr/>
        </p:nvSpPr>
        <p:spPr bwMode="auto">
          <a:xfrm>
            <a:off x="3492500" y="3429000"/>
            <a:ext cx="719138" cy="215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202" name="Rectangle 18"/>
          <p:cNvSpPr>
            <a:spLocks noChangeArrowheads="1"/>
          </p:cNvSpPr>
          <p:nvPr/>
        </p:nvSpPr>
        <p:spPr bwMode="auto">
          <a:xfrm>
            <a:off x="3492500" y="260350"/>
            <a:ext cx="719138" cy="215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203" name="Rectangle 19"/>
          <p:cNvSpPr>
            <a:spLocks noChangeArrowheads="1"/>
          </p:cNvSpPr>
          <p:nvPr/>
        </p:nvSpPr>
        <p:spPr bwMode="auto">
          <a:xfrm>
            <a:off x="4932363" y="908050"/>
            <a:ext cx="503237" cy="2174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204" name="Rectangle 20"/>
          <p:cNvSpPr>
            <a:spLocks noChangeArrowheads="1"/>
          </p:cNvSpPr>
          <p:nvPr/>
        </p:nvSpPr>
        <p:spPr bwMode="auto">
          <a:xfrm>
            <a:off x="5508625" y="260350"/>
            <a:ext cx="431800" cy="215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1205" name="Text Box 21"/>
          <p:cNvSpPr txBox="1">
            <a:spLocks noChangeArrowheads="1"/>
          </p:cNvSpPr>
          <p:nvPr/>
        </p:nvSpPr>
        <p:spPr bwMode="auto">
          <a:xfrm>
            <a:off x="3348038" y="333375"/>
            <a:ext cx="573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21206" name="Text Box 22"/>
          <p:cNvSpPr txBox="1">
            <a:spLocks noChangeArrowheads="1"/>
          </p:cNvSpPr>
          <p:nvPr/>
        </p:nvSpPr>
        <p:spPr bwMode="auto">
          <a:xfrm>
            <a:off x="5580063" y="260350"/>
            <a:ext cx="719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colina</a:t>
            </a:r>
          </a:p>
        </p:txBody>
      </p:sp>
      <p:sp>
        <p:nvSpPr>
          <p:cNvPr id="221207" name="Text Box 23"/>
          <p:cNvSpPr txBox="1">
            <a:spLocks noChangeArrowheads="1"/>
          </p:cNvSpPr>
          <p:nvPr/>
        </p:nvSpPr>
        <p:spPr bwMode="auto">
          <a:xfrm>
            <a:off x="4932363" y="836613"/>
            <a:ext cx="9064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acetato</a:t>
            </a:r>
          </a:p>
        </p:txBody>
      </p:sp>
      <p:sp>
        <p:nvSpPr>
          <p:cNvPr id="221208" name="Text Box 24"/>
          <p:cNvSpPr txBox="1">
            <a:spLocks noChangeArrowheads="1"/>
          </p:cNvSpPr>
          <p:nvPr/>
        </p:nvSpPr>
        <p:spPr bwMode="auto">
          <a:xfrm>
            <a:off x="5435600" y="2325688"/>
            <a:ext cx="168910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muscarínico</a:t>
            </a:r>
          </a:p>
        </p:txBody>
      </p:sp>
      <p:sp>
        <p:nvSpPr>
          <p:cNvPr id="221209" name="Text Box 25"/>
          <p:cNvSpPr txBox="1">
            <a:spLocks noChangeArrowheads="1"/>
          </p:cNvSpPr>
          <p:nvPr/>
        </p:nvSpPr>
        <p:spPr bwMode="auto">
          <a:xfrm>
            <a:off x="7308850" y="2468563"/>
            <a:ext cx="1465263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</a:t>
            </a:r>
          </a:p>
        </p:txBody>
      </p:sp>
      <p:sp>
        <p:nvSpPr>
          <p:cNvPr id="221210" name="Text Box 26"/>
          <p:cNvSpPr txBox="1">
            <a:spLocks noChangeArrowheads="1"/>
          </p:cNvSpPr>
          <p:nvPr/>
        </p:nvSpPr>
        <p:spPr bwMode="auto">
          <a:xfrm>
            <a:off x="3348038" y="3597275"/>
            <a:ext cx="668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21211" name="Line 27"/>
          <p:cNvSpPr>
            <a:spLocks noChangeShapeType="1"/>
          </p:cNvSpPr>
          <p:nvPr/>
        </p:nvSpPr>
        <p:spPr bwMode="auto">
          <a:xfrm flipH="1" flipV="1">
            <a:off x="4500563" y="4292600"/>
            <a:ext cx="792162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553" name="Text Box 11"/>
          <p:cNvSpPr txBox="1">
            <a:spLocks noChangeArrowheads="1"/>
          </p:cNvSpPr>
          <p:nvPr/>
        </p:nvSpPr>
        <p:spPr bwMode="auto">
          <a:xfrm>
            <a:off x="4787900" y="5445125"/>
            <a:ext cx="1522413" cy="395288"/>
          </a:xfrm>
          <a:prstGeom prst="rect">
            <a:avLst/>
          </a:prstGeom>
          <a:solidFill>
            <a:srgbClr val="99FF99"/>
          </a:solidFill>
          <a:ln w="28575">
            <a:solidFill>
              <a:srgbClr val="00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800">
                <a:effectLst/>
              </a:rPr>
              <a:t>Neostigmina</a:t>
            </a:r>
          </a:p>
        </p:txBody>
      </p:sp>
      <p:sp>
        <p:nvSpPr>
          <p:cNvPr id="22554" name="Text Box 6"/>
          <p:cNvSpPr txBox="1">
            <a:spLocks noChangeArrowheads="1"/>
          </p:cNvSpPr>
          <p:nvPr/>
        </p:nvSpPr>
        <p:spPr bwMode="auto">
          <a:xfrm>
            <a:off x="6372225" y="6237288"/>
            <a:ext cx="23050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20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2009</a:t>
            </a:r>
          </a:p>
        </p:txBody>
      </p:sp>
      <p:sp>
        <p:nvSpPr>
          <p:cNvPr id="221213" name="Rectangle 29"/>
          <p:cNvSpPr>
            <a:spLocks noChangeArrowheads="1"/>
          </p:cNvSpPr>
          <p:nvPr/>
        </p:nvSpPr>
        <p:spPr bwMode="auto">
          <a:xfrm>
            <a:off x="417325" y="3735387"/>
            <a:ext cx="1789112" cy="395287"/>
          </a:xfrm>
          <a:prstGeom prst="rect">
            <a:avLst/>
          </a:prstGeom>
          <a:solidFill>
            <a:srgbClr val="D9E6FF"/>
          </a:solidFill>
          <a:ln w="28575">
            <a:solidFill>
              <a:srgbClr val="00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REVERSIBLES</a:t>
            </a:r>
            <a:endParaRPr lang="es-ES_tradnl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1215" name="Text Box 31"/>
          <p:cNvSpPr txBox="1">
            <a:spLocks noChangeArrowheads="1"/>
          </p:cNvSpPr>
          <p:nvPr/>
        </p:nvSpPr>
        <p:spPr bwMode="auto">
          <a:xfrm>
            <a:off x="4067175" y="4652963"/>
            <a:ext cx="703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AChE</a:t>
            </a:r>
          </a:p>
        </p:txBody>
      </p:sp>
      <p:sp>
        <p:nvSpPr>
          <p:cNvPr id="221212" name="Rectangle 28"/>
          <p:cNvSpPr>
            <a:spLocks noChangeArrowheads="1"/>
          </p:cNvSpPr>
          <p:nvPr/>
        </p:nvSpPr>
        <p:spPr bwMode="auto">
          <a:xfrm>
            <a:off x="3203575" y="3429000"/>
            <a:ext cx="5545138" cy="3240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" name="Text Box 38"/>
          <p:cNvSpPr txBox="1">
            <a:spLocks noChangeArrowheads="1"/>
          </p:cNvSpPr>
          <p:nvPr/>
        </p:nvSpPr>
        <p:spPr bwMode="auto">
          <a:xfrm>
            <a:off x="251520" y="188640"/>
            <a:ext cx="2015295" cy="646331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chemeClr val="accent2"/>
                </a:solidFill>
                <a:effectLst/>
              </a:rPr>
              <a:t>Agonistas </a:t>
            </a:r>
          </a:p>
          <a:p>
            <a:pPr>
              <a:defRPr/>
            </a:pPr>
            <a:r>
              <a:rPr lang="es-ES_tradnl" sz="1800" b="1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32" name="Text Box 52"/>
          <p:cNvSpPr txBox="1">
            <a:spLocks noChangeArrowheads="1"/>
          </p:cNvSpPr>
          <p:nvPr/>
        </p:nvSpPr>
        <p:spPr bwMode="auto">
          <a:xfrm>
            <a:off x="251520" y="908720"/>
            <a:ext cx="1112804" cy="58477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>
              <a:defRPr/>
            </a:pPr>
            <a:r>
              <a:rPr lang="es-ES" sz="1600" b="1">
                <a:solidFill>
                  <a:schemeClr val="accent2"/>
                </a:solidFill>
                <a:effectLst/>
              </a:rPr>
              <a:t>Indirecta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273961" y="65119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221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7" grpId="0"/>
      <p:bldP spid="221188" grpId="0"/>
      <p:bldP spid="221189" grpId="0" animBg="1"/>
      <p:bldP spid="221213" grpId="0" animBg="1"/>
      <p:bldP spid="2212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calabar bean fisostigm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278" y="1628775"/>
            <a:ext cx="2927350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7271" name="Text Box 7"/>
          <p:cNvSpPr txBox="1">
            <a:spLocks noChangeArrowheads="1"/>
          </p:cNvSpPr>
          <p:nvPr/>
        </p:nvSpPr>
        <p:spPr bwMode="auto">
          <a:xfrm>
            <a:off x="2915891" y="5229225"/>
            <a:ext cx="277812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i="1">
                <a:effectLst>
                  <a:outerShdw blurRad="38100" dist="38100" dir="2700000" algn="tl">
                    <a:srgbClr val="FFFFFF"/>
                  </a:outerShdw>
                </a:effectLst>
              </a:rPr>
              <a:t>Physostigma venenosum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67272" name="Text Box 8"/>
          <p:cNvSpPr txBox="1">
            <a:spLocks noChangeArrowheads="1"/>
          </p:cNvSpPr>
          <p:nvPr/>
        </p:nvSpPr>
        <p:spPr bwMode="auto">
          <a:xfrm>
            <a:off x="2709613" y="5691187"/>
            <a:ext cx="31309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frijol de </a:t>
            </a:r>
            <a:r>
              <a:rPr lang="es-ES_tradnl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Calabar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(Nigeria)</a:t>
            </a:r>
          </a:p>
        </p:txBody>
      </p:sp>
      <p:sp>
        <p:nvSpPr>
          <p:cNvPr id="267273" name="Rectangle 9"/>
          <p:cNvSpPr>
            <a:spLocks noChangeArrowheads="1"/>
          </p:cNvSpPr>
          <p:nvPr/>
        </p:nvSpPr>
        <p:spPr bwMode="auto">
          <a:xfrm>
            <a:off x="3390781" y="826542"/>
            <a:ext cx="2454518" cy="707886"/>
          </a:xfrm>
          <a:prstGeom prst="rect">
            <a:avLst/>
          </a:prstGeom>
          <a:solidFill>
            <a:srgbClr val="D9E6FF"/>
          </a:solidFill>
          <a:ln w="28575">
            <a:solidFill>
              <a:srgbClr val="00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>
                <a:solidFill>
                  <a:schemeClr val="accent2"/>
                </a:solidFill>
                <a:effectLst/>
              </a:rPr>
              <a:t>Inhibidores AChE </a:t>
            </a:r>
          </a:p>
          <a:p>
            <a:pPr algn="ctr">
              <a:defRPr/>
            </a:pPr>
            <a:r>
              <a:rPr lang="es-ES" b="1">
                <a:effectLst/>
              </a:rPr>
              <a:t>REVERSIBLES</a:t>
            </a:r>
          </a:p>
        </p:txBody>
      </p:sp>
      <p:sp>
        <p:nvSpPr>
          <p:cNvPr id="267276" name="Text Box 12"/>
          <p:cNvSpPr txBox="1">
            <a:spLocks noChangeArrowheads="1"/>
          </p:cNvSpPr>
          <p:nvPr/>
        </p:nvSpPr>
        <p:spPr bwMode="auto">
          <a:xfrm>
            <a:off x="684585" y="2373040"/>
            <a:ext cx="17526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Fisostigmina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o eserina</a:t>
            </a:r>
          </a:p>
        </p:txBody>
      </p:sp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611560" y="4095477"/>
            <a:ext cx="21717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Antídoto parcial: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Atropina</a:t>
            </a:r>
          </a:p>
        </p:txBody>
      </p:sp>
      <p:sp>
        <p:nvSpPr>
          <p:cNvPr id="267278" name="Text Box 14"/>
          <p:cNvSpPr txBox="1">
            <a:spLocks noChangeArrowheads="1"/>
          </p:cNvSpPr>
          <p:nvPr/>
        </p:nvSpPr>
        <p:spPr bwMode="auto">
          <a:xfrm>
            <a:off x="611560" y="3177902"/>
            <a:ext cx="21812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 diagnóstico: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Miastenia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gravis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7280" name="Text Box 16"/>
          <p:cNvSpPr txBox="1">
            <a:spLocks noChangeArrowheads="1"/>
          </p:cNvSpPr>
          <p:nvPr/>
        </p:nvSpPr>
        <p:spPr bwMode="auto">
          <a:xfrm>
            <a:off x="6897341" y="392615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pic>
        <p:nvPicPr>
          <p:cNvPr id="23562" name="Picture 21" descr="58210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8" y="2276475"/>
            <a:ext cx="25558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7284" name="Text Box 20"/>
          <p:cNvSpPr txBox="1">
            <a:spLocks noChangeArrowheads="1"/>
          </p:cNvSpPr>
          <p:nvPr/>
        </p:nvSpPr>
        <p:spPr bwMode="auto">
          <a:xfrm>
            <a:off x="6897341" y="5661025"/>
            <a:ext cx="765175" cy="396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1692</a:t>
            </a:r>
          </a:p>
        </p:txBody>
      </p:sp>
      <p:sp>
        <p:nvSpPr>
          <p:cNvPr id="267279" name="Text Box 15"/>
          <p:cNvSpPr txBox="1">
            <a:spLocks noChangeArrowheads="1"/>
          </p:cNvSpPr>
          <p:nvPr/>
        </p:nvSpPr>
        <p:spPr bwMode="auto">
          <a:xfrm>
            <a:off x="6112321" y="1890713"/>
            <a:ext cx="2109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Brujas de Salem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7138988" y="6567488"/>
            <a:ext cx="1970087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2014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38"/>
          <p:cNvSpPr txBox="1">
            <a:spLocks noChangeArrowheads="1"/>
          </p:cNvSpPr>
          <p:nvPr/>
        </p:nvSpPr>
        <p:spPr bwMode="auto">
          <a:xfrm>
            <a:off x="468313" y="404664"/>
            <a:ext cx="2015295" cy="646331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chemeClr val="accent2"/>
                </a:solidFill>
                <a:effectLst/>
              </a:rPr>
              <a:t>Agonistas </a:t>
            </a:r>
          </a:p>
          <a:p>
            <a:pPr>
              <a:defRPr/>
            </a:pPr>
            <a:r>
              <a:rPr lang="es-ES_tradnl" sz="1800" b="1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15" name="Text Box 52"/>
          <p:cNvSpPr txBox="1">
            <a:spLocks noChangeArrowheads="1"/>
          </p:cNvSpPr>
          <p:nvPr/>
        </p:nvSpPr>
        <p:spPr bwMode="auto">
          <a:xfrm>
            <a:off x="468313" y="1124744"/>
            <a:ext cx="1112804" cy="58477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>
              <a:defRPr/>
            </a:pPr>
            <a:r>
              <a:rPr lang="es-ES" sz="1600" b="1">
                <a:solidFill>
                  <a:schemeClr val="accent2"/>
                </a:solidFill>
                <a:effectLst/>
              </a:rPr>
              <a:t>Indirecta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76" grpId="0" animBg="1"/>
      <p:bldP spid="267277" grpId="0"/>
      <p:bldP spid="26727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5" name="Rectangle 7"/>
          <p:cNvSpPr>
            <a:spLocks noChangeArrowheads="1"/>
          </p:cNvSpPr>
          <p:nvPr/>
        </p:nvSpPr>
        <p:spPr bwMode="auto">
          <a:xfrm>
            <a:off x="3344741" y="1585160"/>
            <a:ext cx="2454518" cy="677108"/>
          </a:xfrm>
          <a:prstGeom prst="rect">
            <a:avLst/>
          </a:prstGeom>
          <a:solidFill>
            <a:srgbClr val="D9E6FF"/>
          </a:solidFill>
          <a:ln w="28575">
            <a:solidFill>
              <a:srgbClr val="00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solidFill>
                  <a:srgbClr val="0000FF"/>
                </a:solidFill>
                <a:effectLst/>
              </a:rPr>
              <a:t>Inhibidores </a:t>
            </a:r>
            <a:r>
              <a:rPr lang="es-ES" b="1" dirty="0" err="1">
                <a:solidFill>
                  <a:srgbClr val="0000FF"/>
                </a:solidFill>
                <a:effectLst/>
              </a:rPr>
              <a:t>AChE</a:t>
            </a:r>
            <a:r>
              <a:rPr lang="es-ES" b="1" dirty="0">
                <a:solidFill>
                  <a:schemeClr val="accent2"/>
                </a:solidFill>
                <a:effectLst/>
              </a:rPr>
              <a:t> </a:t>
            </a:r>
          </a:p>
          <a:p>
            <a:pPr algn="ctr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REVERSIBLES</a:t>
            </a:r>
            <a:endParaRPr lang="es-ES" sz="180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8296" name="Text Box 8"/>
          <p:cNvSpPr txBox="1">
            <a:spLocks noChangeArrowheads="1"/>
          </p:cNvSpPr>
          <p:nvPr/>
        </p:nvSpPr>
        <p:spPr bwMode="auto">
          <a:xfrm>
            <a:off x="1453530" y="2781300"/>
            <a:ext cx="9556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USOS</a:t>
            </a:r>
          </a:p>
        </p:txBody>
      </p:sp>
      <p:sp>
        <p:nvSpPr>
          <p:cNvPr id="268297" name="Text Box 9"/>
          <p:cNvSpPr txBox="1">
            <a:spLocks noChangeArrowheads="1"/>
          </p:cNvSpPr>
          <p:nvPr/>
        </p:nvSpPr>
        <p:spPr bwMode="auto">
          <a:xfrm>
            <a:off x="3033093" y="2781299"/>
            <a:ext cx="4347220" cy="3108543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chemeClr val="hlink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Clr>
                <a:srgbClr val="698E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_tradnl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iastenia </a:t>
            </a:r>
            <a:r>
              <a:rPr lang="es-ES_tradnl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gravis</a:t>
            </a:r>
            <a:endParaRPr lang="es-ES_tradnl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Clr>
                <a:srgbClr val="698E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Clr>
                <a:srgbClr val="698E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Atonías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TGI: 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Ileo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adinámico,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marL="174625" indent="-174625">
              <a:buClr>
                <a:srgbClr val="698E00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megacolon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congénito </a:t>
            </a:r>
          </a:p>
          <a:p>
            <a:pPr marL="174625" indent="-174625">
              <a:buClr>
                <a:srgbClr val="698E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Clr>
                <a:srgbClr val="698E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Atonía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vejiga   </a:t>
            </a:r>
          </a:p>
          <a:p>
            <a:pPr marL="174625" indent="-174625">
              <a:buClr>
                <a:srgbClr val="698E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Clr>
                <a:srgbClr val="698E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 reducción de presión   </a:t>
            </a:r>
          </a:p>
          <a:p>
            <a:pPr marL="174625" indent="-174625">
              <a:buClr>
                <a:srgbClr val="698E00"/>
              </a:buClr>
              <a:buSzPct val="15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intraocular en glaucoma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Clr>
                <a:srgbClr val="698E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4625" indent="-174625">
              <a:buClr>
                <a:srgbClr val="698E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Intoxicación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curare</a:t>
            </a:r>
          </a:p>
          <a:p>
            <a:pPr marL="174625" indent="-174625">
              <a:buClr>
                <a:srgbClr val="698E00"/>
              </a:buClr>
              <a:buSzPct val="150000"/>
              <a:buFont typeface="Arial" pitchFamily="34" charset="0"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8298" name="Text Box 10"/>
          <p:cNvSpPr txBox="1">
            <a:spLocks noChangeArrowheads="1"/>
          </p:cNvSpPr>
          <p:nvPr/>
        </p:nvSpPr>
        <p:spPr bwMode="auto">
          <a:xfrm>
            <a:off x="540481" y="623148"/>
            <a:ext cx="2015295" cy="646331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chemeClr val="accent2"/>
                </a:solidFill>
                <a:effectLst/>
              </a:rPr>
              <a:t>Agonistas </a:t>
            </a:r>
          </a:p>
          <a:p>
            <a:pPr>
              <a:defRPr/>
            </a:pPr>
            <a:r>
              <a:rPr lang="es-ES_tradnl" sz="1800" b="1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268300" name="Text Box 12"/>
          <p:cNvSpPr txBox="1">
            <a:spLocks noChangeArrowheads="1"/>
          </p:cNvSpPr>
          <p:nvPr/>
        </p:nvSpPr>
        <p:spPr bwMode="auto">
          <a:xfrm>
            <a:off x="5962228" y="1635522"/>
            <a:ext cx="15621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Neostigmina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(sintética)</a:t>
            </a:r>
          </a:p>
        </p:txBody>
      </p:sp>
      <p:sp>
        <p:nvSpPr>
          <p:cNvPr id="268301" name="Text Box 13"/>
          <p:cNvSpPr txBox="1">
            <a:spLocks noChangeArrowheads="1"/>
          </p:cNvSpPr>
          <p:nvPr/>
        </p:nvSpPr>
        <p:spPr bwMode="auto">
          <a:xfrm>
            <a:off x="878855" y="26670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584" name="Text Box 16"/>
          <p:cNvSpPr txBox="1">
            <a:spLocks noChangeArrowheads="1"/>
          </p:cNvSpPr>
          <p:nvPr/>
        </p:nvSpPr>
        <p:spPr bwMode="auto">
          <a:xfrm>
            <a:off x="579316" y="1342509"/>
            <a:ext cx="1228220" cy="646331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altLang="es-VE" sz="1800" b="1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 eaLnBrk="1" hangingPunct="1"/>
            <a:r>
              <a:rPr lang="es-ES" altLang="es-VE" sz="1800" b="1">
                <a:solidFill>
                  <a:schemeClr val="accent2"/>
                </a:solidFill>
                <a:effectLst/>
              </a:rPr>
              <a:t>Indirecta</a:t>
            </a:r>
          </a:p>
        </p:txBody>
      </p:sp>
      <p:sp>
        <p:nvSpPr>
          <p:cNvPr id="268305" name="Text Box 17"/>
          <p:cNvSpPr txBox="1">
            <a:spLocks noChangeArrowheads="1"/>
          </p:cNvSpPr>
          <p:nvPr/>
        </p:nvSpPr>
        <p:spPr bwMode="auto">
          <a:xfrm>
            <a:off x="1237630" y="3429000"/>
            <a:ext cx="1795462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Situaciones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que requieren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aumentar la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Transmisión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24586" name="Text Box 19"/>
          <p:cNvSpPr txBox="1">
            <a:spLocks noChangeArrowheads="1"/>
          </p:cNvSpPr>
          <p:nvPr/>
        </p:nvSpPr>
        <p:spPr bwMode="auto">
          <a:xfrm>
            <a:off x="6700822" y="333375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683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683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683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6" grpId="0" animBg="1"/>
      <p:bldP spid="26830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/>
          <p:cNvSpPr txBox="1">
            <a:spLocks noChangeArrowheads="1"/>
          </p:cNvSpPr>
          <p:nvPr/>
        </p:nvSpPr>
        <p:spPr bwMode="auto">
          <a:xfrm>
            <a:off x="1258888" y="2852738"/>
            <a:ext cx="273685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r>
              <a:rPr lang="es-ES_tradnl" altLang="es-VE" b="1" dirty="0">
                <a:effectLst/>
              </a:rPr>
              <a:t>Organofosforados</a:t>
            </a:r>
            <a:r>
              <a:rPr lang="es-ES_tradnl" altLang="es-VE" dirty="0">
                <a:effectLst/>
              </a:rPr>
              <a:t> </a:t>
            </a:r>
          </a:p>
          <a:p>
            <a:pPr eaLnBrk="1" hangingPunct="1">
              <a:buClr>
                <a:schemeClr val="hlink"/>
              </a:buClr>
              <a:buSzPct val="200000"/>
            </a:pPr>
            <a:r>
              <a:rPr lang="es-ES_tradnl" altLang="es-VE" sz="1800" dirty="0">
                <a:effectLst/>
              </a:rPr>
              <a:t>   pesticidas, herbicidas</a:t>
            </a:r>
          </a:p>
          <a:p>
            <a:pPr eaLnBrk="1" hangingPunct="1">
              <a:buClr>
                <a:schemeClr val="hlink"/>
              </a:buClr>
              <a:buSzPct val="200000"/>
            </a:pPr>
            <a:r>
              <a:rPr lang="es-ES_tradnl" altLang="es-VE" sz="2400" dirty="0">
                <a:effectLst/>
              </a:rPr>
              <a:t>   </a:t>
            </a:r>
            <a:r>
              <a:rPr lang="es-ES_tradnl" altLang="es-VE" sz="2400" dirty="0" err="1">
                <a:effectLst/>
              </a:rPr>
              <a:t>P</a:t>
            </a:r>
            <a:r>
              <a:rPr lang="es-ES_tradnl" altLang="es-VE" sz="1800" dirty="0" err="1">
                <a:effectLst/>
              </a:rPr>
              <a:t>arathion</a:t>
            </a:r>
            <a:endParaRPr lang="es-ES_tradnl" altLang="es-VE" sz="1800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</a:pPr>
            <a:r>
              <a:rPr lang="es-ES_tradnl" altLang="es-VE" sz="1800" dirty="0">
                <a:effectLst/>
              </a:rPr>
              <a:t> </a:t>
            </a: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r>
              <a:rPr lang="es-ES_tradnl" altLang="es-VE" b="1" dirty="0">
                <a:effectLst/>
              </a:rPr>
              <a:t>Gases de guerra</a:t>
            </a:r>
            <a:r>
              <a:rPr lang="es-ES_tradnl" altLang="es-VE" dirty="0">
                <a:effectLst/>
              </a:rPr>
              <a:t> </a:t>
            </a:r>
          </a:p>
          <a:p>
            <a:pPr eaLnBrk="1" hangingPunct="1"/>
            <a:r>
              <a:rPr lang="es-ES_tradnl" altLang="es-VE" dirty="0">
                <a:effectLst/>
              </a:rPr>
              <a:t>   </a:t>
            </a:r>
            <a:r>
              <a:rPr lang="es-ES_tradnl" altLang="es-VE" sz="1800" dirty="0" err="1">
                <a:effectLst/>
              </a:rPr>
              <a:t>Difluorofosfato</a:t>
            </a:r>
            <a:r>
              <a:rPr lang="es-ES_tradnl" altLang="es-VE" sz="1800" dirty="0">
                <a:effectLst/>
              </a:rPr>
              <a:t> DFP</a:t>
            </a:r>
          </a:p>
          <a:p>
            <a:pPr eaLnBrk="1" hangingPunct="1"/>
            <a:r>
              <a:rPr lang="es-ES_tradnl" altLang="es-VE" i="1" dirty="0">
                <a:effectLst/>
              </a:rPr>
              <a:t>   Nerve gas</a:t>
            </a:r>
            <a:r>
              <a:rPr lang="es-ES_tradnl" altLang="es-VE" dirty="0">
                <a:effectLst/>
              </a:rPr>
              <a:t> o sarin</a:t>
            </a:r>
            <a:endParaRPr lang="en-US" altLang="es-VE" dirty="0">
              <a:effectLst/>
            </a:endParaRPr>
          </a:p>
        </p:txBody>
      </p:sp>
      <p:sp>
        <p:nvSpPr>
          <p:cNvPr id="219147" name="Text Box 11"/>
          <p:cNvSpPr txBox="1">
            <a:spLocks noChangeArrowheads="1"/>
          </p:cNvSpPr>
          <p:nvPr/>
        </p:nvSpPr>
        <p:spPr bwMode="auto">
          <a:xfrm>
            <a:off x="547688" y="476250"/>
            <a:ext cx="2015295" cy="646331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solidFill>
                  <a:schemeClr val="accent2"/>
                </a:solidFill>
                <a:effectLst/>
              </a:rPr>
              <a:t>Agonistas </a:t>
            </a:r>
          </a:p>
          <a:p>
            <a:pPr>
              <a:defRPr/>
            </a:pPr>
            <a:r>
              <a:rPr lang="es-ES_tradnl" sz="1800" b="1" dirty="0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219156" name="Text Box 20"/>
          <p:cNvSpPr txBox="1">
            <a:spLocks noChangeArrowheads="1"/>
          </p:cNvSpPr>
          <p:nvPr/>
        </p:nvSpPr>
        <p:spPr bwMode="auto">
          <a:xfrm>
            <a:off x="5075239" y="2837805"/>
            <a:ext cx="2691606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Producen forma </a:t>
            </a:r>
            <a:r>
              <a:rPr lang="es-ES_tradnl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fosforilada</a:t>
            </a:r>
            <a:r>
              <a:rPr lang="es-ES_tradnl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AChE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muy estable que no actúa sobre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9158" name="Text Box 22"/>
          <p:cNvSpPr txBox="1">
            <a:spLocks noChangeArrowheads="1"/>
          </p:cNvSpPr>
          <p:nvPr/>
        </p:nvSpPr>
        <p:spPr bwMode="auto">
          <a:xfrm>
            <a:off x="2244725" y="1665969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19159" name="Text Box 23"/>
          <p:cNvSpPr txBox="1">
            <a:spLocks noChangeArrowheads="1"/>
          </p:cNvSpPr>
          <p:nvPr/>
        </p:nvSpPr>
        <p:spPr bwMode="auto">
          <a:xfrm>
            <a:off x="2613025" y="165888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19163" name="Picture 27" descr="200px-VX-S-enantiomer-3D-ba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076700"/>
            <a:ext cx="2305050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165" name="Rectangle 29"/>
          <p:cNvSpPr>
            <a:spLocks noChangeArrowheads="1"/>
          </p:cNvSpPr>
          <p:nvPr/>
        </p:nvSpPr>
        <p:spPr bwMode="auto">
          <a:xfrm>
            <a:off x="3116313" y="1700213"/>
            <a:ext cx="2911374" cy="738664"/>
          </a:xfrm>
          <a:prstGeom prst="rect">
            <a:avLst/>
          </a:prstGeom>
          <a:solidFill>
            <a:srgbClr val="D9E6FF"/>
          </a:solidFill>
          <a:ln w="28575">
            <a:solidFill>
              <a:srgbClr val="00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b="1" dirty="0">
                <a:solidFill>
                  <a:schemeClr val="accent2"/>
                </a:solidFill>
                <a:effectLst/>
              </a:rPr>
              <a:t>Inhibidores </a:t>
            </a:r>
            <a:r>
              <a:rPr lang="es-ES" sz="2400" b="1" dirty="0" err="1">
                <a:solidFill>
                  <a:schemeClr val="accent2"/>
                </a:solidFill>
                <a:effectLst/>
              </a:rPr>
              <a:t>AChE</a:t>
            </a:r>
            <a:r>
              <a:rPr lang="es-ES" sz="2400" b="1" dirty="0">
                <a:solidFill>
                  <a:schemeClr val="accent2"/>
                </a:solidFill>
                <a:effectLst/>
              </a:rPr>
              <a:t> </a:t>
            </a:r>
          </a:p>
          <a:p>
            <a:pPr algn="ctr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IRREVERSIBLES</a:t>
            </a:r>
            <a:endParaRPr lang="es-ES" sz="180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9" name="Text Box 30"/>
          <p:cNvSpPr txBox="1">
            <a:spLocks noChangeArrowheads="1"/>
          </p:cNvSpPr>
          <p:nvPr/>
        </p:nvSpPr>
        <p:spPr bwMode="auto">
          <a:xfrm>
            <a:off x="6714413" y="404813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25610" name="Text Box 31"/>
          <p:cNvSpPr txBox="1">
            <a:spLocks noChangeArrowheads="1"/>
          </p:cNvSpPr>
          <p:nvPr/>
        </p:nvSpPr>
        <p:spPr bwMode="auto">
          <a:xfrm>
            <a:off x="539552" y="1270501"/>
            <a:ext cx="1228221" cy="646331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altLang="es-VE" sz="1800" b="1" dirty="0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 eaLnBrk="1" hangingPunct="1"/>
            <a:r>
              <a:rPr lang="es-ES" altLang="es-VE" sz="1800" b="1" dirty="0">
                <a:solidFill>
                  <a:schemeClr val="accent2"/>
                </a:solidFill>
                <a:effectLst/>
              </a:rPr>
              <a:t>Indirecta</a:t>
            </a:r>
          </a:p>
        </p:txBody>
      </p:sp>
      <p:sp>
        <p:nvSpPr>
          <p:cNvPr id="219168" name="Text Box 32"/>
          <p:cNvSpPr txBox="1">
            <a:spLocks noChangeArrowheads="1"/>
          </p:cNvSpPr>
          <p:nvPr/>
        </p:nvSpPr>
        <p:spPr bwMode="auto">
          <a:xfrm>
            <a:off x="973138" y="5805488"/>
            <a:ext cx="22240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Organofosforado</a:t>
            </a:r>
          </a:p>
        </p:txBody>
      </p:sp>
      <p:sp>
        <p:nvSpPr>
          <p:cNvPr id="219169" name="Text Box 33"/>
          <p:cNvSpPr txBox="1">
            <a:spLocks noChangeArrowheads="1"/>
          </p:cNvSpPr>
          <p:nvPr/>
        </p:nvSpPr>
        <p:spPr bwMode="auto">
          <a:xfrm>
            <a:off x="3273425" y="5805488"/>
            <a:ext cx="1592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PO4 + AChE</a:t>
            </a:r>
          </a:p>
        </p:txBody>
      </p:sp>
      <p:sp>
        <p:nvSpPr>
          <p:cNvPr id="219170" name="Line 34"/>
          <p:cNvSpPr>
            <a:spLocks noChangeShapeType="1"/>
          </p:cNvSpPr>
          <p:nvPr/>
        </p:nvSpPr>
        <p:spPr bwMode="auto">
          <a:xfrm>
            <a:off x="4857750" y="6021388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9171" name="Text Box 35"/>
          <p:cNvSpPr txBox="1">
            <a:spLocks noChangeArrowheads="1"/>
          </p:cNvSpPr>
          <p:nvPr/>
        </p:nvSpPr>
        <p:spPr bwMode="auto">
          <a:xfrm>
            <a:off x="5365750" y="5589588"/>
            <a:ext cx="1631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(AChE</a:t>
            </a:r>
            <a:r>
              <a:rPr lang="es-E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PO4)</a:t>
            </a:r>
          </a:p>
        </p:txBody>
      </p:sp>
      <p:sp>
        <p:nvSpPr>
          <p:cNvPr id="219172" name="Freeform 36"/>
          <p:cNvSpPr>
            <a:spLocks/>
          </p:cNvSpPr>
          <p:nvPr/>
        </p:nvSpPr>
        <p:spPr bwMode="auto">
          <a:xfrm>
            <a:off x="2773363" y="5624513"/>
            <a:ext cx="792162" cy="252412"/>
          </a:xfrm>
          <a:custGeom>
            <a:avLst/>
            <a:gdLst>
              <a:gd name="T0" fmla="*/ 0 w 499"/>
              <a:gd name="T1" fmla="*/ 159 h 159"/>
              <a:gd name="T2" fmla="*/ 136 w 499"/>
              <a:gd name="T3" fmla="*/ 23 h 159"/>
              <a:gd name="T4" fmla="*/ 363 w 499"/>
              <a:gd name="T5" fmla="*/ 23 h 159"/>
              <a:gd name="T6" fmla="*/ 499 w 499"/>
              <a:gd name="T7" fmla="*/ 114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159">
                <a:moveTo>
                  <a:pt x="0" y="159"/>
                </a:moveTo>
                <a:cubicBezTo>
                  <a:pt x="37" y="102"/>
                  <a:pt x="75" y="46"/>
                  <a:pt x="136" y="23"/>
                </a:cubicBezTo>
                <a:cubicBezTo>
                  <a:pt x="197" y="0"/>
                  <a:pt x="303" y="8"/>
                  <a:pt x="363" y="23"/>
                </a:cubicBezTo>
                <a:cubicBezTo>
                  <a:pt x="423" y="38"/>
                  <a:pt x="461" y="76"/>
                  <a:pt x="499" y="11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9173" name="Line 37"/>
          <p:cNvSpPr>
            <a:spLocks noChangeShapeType="1"/>
          </p:cNvSpPr>
          <p:nvPr/>
        </p:nvSpPr>
        <p:spPr bwMode="auto">
          <a:xfrm>
            <a:off x="6948488" y="6021388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9174" name="Text Box 38"/>
          <p:cNvSpPr txBox="1">
            <a:spLocks noChangeArrowheads="1"/>
          </p:cNvSpPr>
          <p:nvPr/>
        </p:nvSpPr>
        <p:spPr bwMode="auto">
          <a:xfrm>
            <a:off x="7432675" y="5805488"/>
            <a:ext cx="6683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19175" name="Line 39"/>
          <p:cNvSpPr>
            <a:spLocks noChangeShapeType="1"/>
          </p:cNvSpPr>
          <p:nvPr/>
        </p:nvSpPr>
        <p:spPr bwMode="auto">
          <a:xfrm flipH="1">
            <a:off x="7091363" y="5805488"/>
            <a:ext cx="144462" cy="4318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9176" name="Line 40"/>
          <p:cNvSpPr>
            <a:spLocks noChangeShapeType="1"/>
          </p:cNvSpPr>
          <p:nvPr/>
        </p:nvSpPr>
        <p:spPr bwMode="auto">
          <a:xfrm flipH="1">
            <a:off x="7164388" y="5805488"/>
            <a:ext cx="144462" cy="4318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9177" name="Rectangle 41"/>
          <p:cNvSpPr>
            <a:spLocks noChangeArrowheads="1"/>
          </p:cNvSpPr>
          <p:nvPr/>
        </p:nvSpPr>
        <p:spPr bwMode="auto">
          <a:xfrm>
            <a:off x="900113" y="5516563"/>
            <a:ext cx="7273925" cy="865187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19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19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19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8" grpId="0"/>
      <p:bldP spid="219156" grpId="0"/>
      <p:bldP spid="219165" grpId="0" animBg="1"/>
      <p:bldP spid="219168" grpId="0"/>
      <p:bldP spid="219169" grpId="0"/>
      <p:bldP spid="219171" grpId="0"/>
      <p:bldP spid="2191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ext Box 2"/>
          <p:cNvSpPr txBox="1">
            <a:spLocks noChangeArrowheads="1"/>
          </p:cNvSpPr>
          <p:nvPr/>
        </p:nvSpPr>
        <p:spPr bwMode="auto">
          <a:xfrm>
            <a:off x="4716463" y="1916113"/>
            <a:ext cx="3816350" cy="790575"/>
          </a:xfrm>
          <a:prstGeom prst="rect">
            <a:avLst/>
          </a:prstGeom>
          <a:solidFill>
            <a:srgbClr val="BBE0E3"/>
          </a:solidFill>
          <a:ln w="28575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chemeClr val="hlink"/>
              </a:buClr>
              <a:buSzPct val="200000"/>
            </a:pPr>
            <a:r>
              <a:rPr lang="es-ES_tradnl" altLang="es-VE" b="1">
                <a:effectLst/>
              </a:rPr>
              <a:t>Organofosforados</a:t>
            </a:r>
            <a:r>
              <a:rPr lang="es-ES_tradnl" altLang="es-VE">
                <a:effectLst/>
              </a:rPr>
              <a:t> </a:t>
            </a:r>
          </a:p>
          <a:p>
            <a:pPr eaLnBrk="1" hangingPunct="1">
              <a:buClr>
                <a:schemeClr val="hlink"/>
              </a:buClr>
              <a:buSzPct val="200000"/>
            </a:pPr>
            <a:r>
              <a:rPr lang="es-ES_tradnl" altLang="es-VE" sz="2400">
                <a:effectLst/>
              </a:rPr>
              <a:t>P</a:t>
            </a:r>
            <a:r>
              <a:rPr lang="es-ES_tradnl" altLang="es-VE" sz="1800">
                <a:effectLst/>
              </a:rPr>
              <a:t>arathion, pesticidas, herbicidas</a:t>
            </a:r>
            <a:endParaRPr lang="en-US" altLang="es-VE">
              <a:effectLst/>
            </a:endParaRP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611188" y="549275"/>
            <a:ext cx="1811714" cy="584775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Agonistas </a:t>
            </a:r>
          </a:p>
          <a:p>
            <a:pPr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276489" name="Text Box 9"/>
          <p:cNvSpPr txBox="1">
            <a:spLocks noChangeArrowheads="1"/>
          </p:cNvSpPr>
          <p:nvPr/>
        </p:nvSpPr>
        <p:spPr bwMode="auto">
          <a:xfrm>
            <a:off x="5865244" y="102076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76491" name="Text Box 11"/>
          <p:cNvSpPr txBox="1">
            <a:spLocks noChangeArrowheads="1"/>
          </p:cNvSpPr>
          <p:nvPr/>
        </p:nvSpPr>
        <p:spPr bwMode="auto">
          <a:xfrm>
            <a:off x="4859338" y="3429000"/>
            <a:ext cx="40338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Síntomas: intoxicación colinérgica</a:t>
            </a:r>
          </a:p>
        </p:txBody>
      </p:sp>
      <p:sp>
        <p:nvSpPr>
          <p:cNvPr id="276492" name="Text Box 12"/>
          <p:cNvSpPr txBox="1">
            <a:spLocks noChangeArrowheads="1"/>
          </p:cNvSpPr>
          <p:nvPr/>
        </p:nvSpPr>
        <p:spPr bwMode="auto">
          <a:xfrm>
            <a:off x="4932362" y="3789363"/>
            <a:ext cx="3527425" cy="186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Tratamiento:</a:t>
            </a:r>
            <a:r>
              <a:rPr lang="es-ES_tradnl" sz="1800" dirty="0">
                <a:effectLst/>
              </a:rPr>
              <a:t>   </a:t>
            </a:r>
          </a:p>
          <a:p>
            <a:pPr>
              <a:defRPr/>
            </a:pPr>
            <a:endParaRPr lang="es-ES_tradnl" sz="900" dirty="0">
              <a:effectLst/>
            </a:endParaRPr>
          </a:p>
          <a:p>
            <a:pPr>
              <a:defRPr/>
            </a:pPr>
            <a:r>
              <a:rPr lang="es-ES_tradnl" sz="1800" dirty="0">
                <a:effectLst/>
              </a:rPr>
              <a:t> - </a:t>
            </a:r>
            <a:r>
              <a:rPr lang="es-ES_tradnl" dirty="0">
                <a:effectLst/>
              </a:rPr>
              <a:t>Atropina</a:t>
            </a:r>
          </a:p>
          <a:p>
            <a:pPr>
              <a:defRPr/>
            </a:pPr>
            <a:r>
              <a:rPr lang="es-ES_tradnl" sz="1600" dirty="0">
                <a:effectLst/>
              </a:rPr>
              <a:t> </a:t>
            </a:r>
            <a:r>
              <a:rPr lang="es-ES_tradnl" sz="1800" dirty="0">
                <a:effectLst/>
              </a:rPr>
              <a:t>-</a:t>
            </a:r>
            <a:r>
              <a:rPr lang="es-ES_tradnl" sz="1600" dirty="0">
                <a:effectLst/>
              </a:rPr>
              <a:t> </a:t>
            </a:r>
            <a:r>
              <a:rPr lang="es-ES_tradnl" dirty="0">
                <a:effectLst/>
              </a:rPr>
              <a:t>Regeneradores de </a:t>
            </a:r>
            <a:r>
              <a:rPr lang="es-ES_tradnl" dirty="0" err="1">
                <a:effectLst/>
              </a:rPr>
              <a:t>AChE</a:t>
            </a:r>
            <a:r>
              <a:rPr lang="es-ES_tradnl" sz="1600" dirty="0">
                <a:effectLst/>
              </a:rPr>
              <a:t>:</a:t>
            </a:r>
          </a:p>
          <a:p>
            <a:pPr>
              <a:defRPr/>
            </a:pPr>
            <a:r>
              <a:rPr lang="es-ES_tradnl" sz="1600" dirty="0">
                <a:effectLst/>
              </a:rPr>
              <a:t>   </a:t>
            </a:r>
            <a:r>
              <a:rPr lang="es-ES_tradnl" sz="1600" dirty="0" smtClean="0">
                <a:effectLst/>
              </a:rPr>
              <a:t>  cloruro </a:t>
            </a:r>
            <a:r>
              <a:rPr lang="es-ES_tradnl" sz="1600" dirty="0">
                <a:effectLst/>
              </a:rPr>
              <a:t>de </a:t>
            </a:r>
            <a:r>
              <a:rPr lang="es-ES_tradnl" sz="1600" dirty="0" err="1">
                <a:effectLst/>
              </a:rPr>
              <a:t>Pralidoxime</a:t>
            </a:r>
            <a:r>
              <a:rPr lang="es-ES_tradnl" sz="1600" dirty="0">
                <a:effectLst/>
              </a:rPr>
              <a:t> (</a:t>
            </a:r>
            <a:r>
              <a:rPr lang="es-ES_tradnl" sz="1600" b="1" dirty="0">
                <a:effectLst/>
              </a:rPr>
              <a:t>PAM</a:t>
            </a:r>
            <a:r>
              <a:rPr lang="es-ES_tradnl" sz="1600" dirty="0">
                <a:effectLst/>
              </a:rPr>
              <a:t>)</a:t>
            </a:r>
          </a:p>
          <a:p>
            <a:pPr>
              <a:defRPr/>
            </a:pPr>
            <a:r>
              <a:rPr lang="es-ES_tradnl" sz="1600" dirty="0">
                <a:effectLst/>
              </a:rPr>
              <a:t>   </a:t>
            </a:r>
            <a:r>
              <a:rPr lang="es-ES_tradnl" sz="1600" dirty="0" smtClean="0">
                <a:effectLst/>
              </a:rPr>
              <a:t>  </a:t>
            </a:r>
            <a:r>
              <a:rPr lang="es-ES_tradnl" sz="1600" b="1" dirty="0" smtClean="0">
                <a:effectLst/>
              </a:rPr>
              <a:t>elimina </a:t>
            </a:r>
            <a:r>
              <a:rPr lang="es-ES_tradnl" sz="1600" b="1" dirty="0">
                <a:effectLst/>
              </a:rPr>
              <a:t>grupo fosfato</a:t>
            </a:r>
            <a:r>
              <a:rPr lang="es-ES_tradnl" sz="1600" dirty="0">
                <a:effectLst/>
              </a:rPr>
              <a:t> de la     </a:t>
            </a:r>
          </a:p>
          <a:p>
            <a:pPr>
              <a:defRPr/>
            </a:pPr>
            <a:r>
              <a:rPr lang="es-ES_tradnl" sz="1600" dirty="0">
                <a:effectLst/>
              </a:rPr>
              <a:t>   </a:t>
            </a:r>
            <a:r>
              <a:rPr lang="es-ES_tradnl" sz="1600" dirty="0" smtClean="0">
                <a:effectLst/>
              </a:rPr>
              <a:t>  enzima</a:t>
            </a:r>
            <a:endParaRPr lang="es-ES_tradnl" sz="1600" dirty="0">
              <a:effectLst/>
            </a:endParaRPr>
          </a:p>
        </p:txBody>
      </p:sp>
      <p:pic>
        <p:nvPicPr>
          <p:cNvPr id="276493" name="Picture 13" descr="bkg-insecticide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61" t="5229" r="14565" b="42644"/>
          <a:stretch>
            <a:fillRect/>
          </a:stretch>
        </p:blipFill>
        <p:spPr bwMode="auto">
          <a:xfrm>
            <a:off x="208957" y="2094033"/>
            <a:ext cx="4244052" cy="33906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495" name="Rectangle 15"/>
          <p:cNvSpPr>
            <a:spLocks noChangeArrowheads="1"/>
          </p:cNvSpPr>
          <p:nvPr/>
        </p:nvSpPr>
        <p:spPr bwMode="auto">
          <a:xfrm>
            <a:off x="3355975" y="1052736"/>
            <a:ext cx="2454275" cy="677862"/>
          </a:xfrm>
          <a:prstGeom prst="rect">
            <a:avLst/>
          </a:prstGeom>
          <a:solidFill>
            <a:srgbClr val="D9E6FF"/>
          </a:solidFill>
          <a:ln w="28575">
            <a:solidFill>
              <a:srgbClr val="00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solidFill>
                  <a:schemeClr val="accent2"/>
                </a:solidFill>
                <a:effectLst/>
              </a:rPr>
              <a:t>Inhibidores </a:t>
            </a:r>
            <a:r>
              <a:rPr lang="es-ES" b="1" dirty="0" err="1">
                <a:solidFill>
                  <a:schemeClr val="accent2"/>
                </a:solidFill>
                <a:effectLst/>
              </a:rPr>
              <a:t>AChE</a:t>
            </a:r>
            <a:r>
              <a:rPr lang="es-ES" b="1" dirty="0">
                <a:solidFill>
                  <a:schemeClr val="accent2"/>
                </a:solidFill>
                <a:effectLst/>
              </a:rPr>
              <a:t> </a:t>
            </a:r>
          </a:p>
          <a:p>
            <a:pPr algn="ctr"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IRREVERSIBLES</a:t>
            </a:r>
            <a:endParaRPr lang="es-ES" sz="180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33" name="Text Box 16"/>
          <p:cNvSpPr txBox="1">
            <a:spLocks noChangeArrowheads="1"/>
          </p:cNvSpPr>
          <p:nvPr/>
        </p:nvSpPr>
        <p:spPr bwMode="auto">
          <a:xfrm>
            <a:off x="6825683" y="289601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276497" name="Text Box 17"/>
          <p:cNvSpPr txBox="1">
            <a:spLocks noChangeArrowheads="1"/>
          </p:cNvSpPr>
          <p:nvPr/>
        </p:nvSpPr>
        <p:spPr bwMode="auto">
          <a:xfrm>
            <a:off x="971550" y="5949950"/>
            <a:ext cx="2384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PAM 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+ (AChE.PO4)</a:t>
            </a:r>
          </a:p>
        </p:txBody>
      </p:sp>
      <p:sp>
        <p:nvSpPr>
          <p:cNvPr id="276498" name="Text Box 18"/>
          <p:cNvSpPr txBox="1">
            <a:spLocks noChangeArrowheads="1"/>
          </p:cNvSpPr>
          <p:nvPr/>
        </p:nvSpPr>
        <p:spPr bwMode="auto">
          <a:xfrm>
            <a:off x="4067175" y="5949950"/>
            <a:ext cx="674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PO4</a:t>
            </a:r>
          </a:p>
        </p:txBody>
      </p:sp>
      <p:sp>
        <p:nvSpPr>
          <p:cNvPr id="276499" name="Line 19"/>
          <p:cNvSpPr>
            <a:spLocks noChangeShapeType="1"/>
          </p:cNvSpPr>
          <p:nvPr/>
        </p:nvSpPr>
        <p:spPr bwMode="auto">
          <a:xfrm>
            <a:off x="3419475" y="6165850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6502" name="Line 22"/>
          <p:cNvSpPr>
            <a:spLocks noChangeShapeType="1"/>
          </p:cNvSpPr>
          <p:nvPr/>
        </p:nvSpPr>
        <p:spPr bwMode="auto">
          <a:xfrm>
            <a:off x="5795963" y="6165850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6503" name="Text Box 23"/>
          <p:cNvSpPr txBox="1">
            <a:spLocks noChangeArrowheads="1"/>
          </p:cNvSpPr>
          <p:nvPr/>
        </p:nvSpPr>
        <p:spPr bwMode="auto">
          <a:xfrm>
            <a:off x="6300788" y="5949950"/>
            <a:ext cx="668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76506" name="Rectangle 26"/>
          <p:cNvSpPr>
            <a:spLocks noChangeArrowheads="1"/>
          </p:cNvSpPr>
          <p:nvPr/>
        </p:nvSpPr>
        <p:spPr bwMode="auto">
          <a:xfrm>
            <a:off x="803274" y="5670551"/>
            <a:ext cx="7559675" cy="865187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6508" name="Rectangle 28"/>
          <p:cNvSpPr>
            <a:spLocks noChangeArrowheads="1"/>
          </p:cNvSpPr>
          <p:nvPr/>
        </p:nvSpPr>
        <p:spPr bwMode="auto">
          <a:xfrm>
            <a:off x="4716463" y="5949950"/>
            <a:ext cx="1025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+ AChE</a:t>
            </a:r>
          </a:p>
        </p:txBody>
      </p:sp>
      <p:sp>
        <p:nvSpPr>
          <p:cNvPr id="276509" name="Line 29"/>
          <p:cNvSpPr>
            <a:spLocks noChangeShapeType="1"/>
          </p:cNvSpPr>
          <p:nvPr/>
        </p:nvSpPr>
        <p:spPr bwMode="auto">
          <a:xfrm flipV="1">
            <a:off x="4572000" y="5734050"/>
            <a:ext cx="21590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6510" name="Line 30"/>
          <p:cNvSpPr>
            <a:spLocks noChangeShapeType="1"/>
          </p:cNvSpPr>
          <p:nvPr/>
        </p:nvSpPr>
        <p:spPr bwMode="auto">
          <a:xfrm flipV="1">
            <a:off x="6889750" y="5876925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6511" name="Line 31"/>
          <p:cNvSpPr>
            <a:spLocks noChangeShapeType="1"/>
          </p:cNvSpPr>
          <p:nvPr/>
        </p:nvSpPr>
        <p:spPr bwMode="auto">
          <a:xfrm>
            <a:off x="6889750" y="6092825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6512" name="Text Box 32"/>
          <p:cNvSpPr txBox="1">
            <a:spLocks noChangeArrowheads="1"/>
          </p:cNvSpPr>
          <p:nvPr/>
        </p:nvSpPr>
        <p:spPr bwMode="auto">
          <a:xfrm>
            <a:off x="7086600" y="5662613"/>
            <a:ext cx="1085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acetato</a:t>
            </a:r>
          </a:p>
        </p:txBody>
      </p:sp>
      <p:sp>
        <p:nvSpPr>
          <p:cNvPr id="276513" name="Text Box 33"/>
          <p:cNvSpPr txBox="1">
            <a:spLocks noChangeArrowheads="1"/>
          </p:cNvSpPr>
          <p:nvPr/>
        </p:nvSpPr>
        <p:spPr bwMode="auto">
          <a:xfrm>
            <a:off x="7013575" y="6021388"/>
            <a:ext cx="8524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colina</a:t>
            </a:r>
          </a:p>
        </p:txBody>
      </p:sp>
      <p:sp>
        <p:nvSpPr>
          <p:cNvPr id="26646" name="Text Box 35"/>
          <p:cNvSpPr txBox="1">
            <a:spLocks noChangeArrowheads="1"/>
          </p:cNvSpPr>
          <p:nvPr/>
        </p:nvSpPr>
        <p:spPr bwMode="auto">
          <a:xfrm>
            <a:off x="668896" y="1212727"/>
            <a:ext cx="1112804" cy="58477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altLang="es-VE" sz="1600" b="1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 eaLnBrk="1" hangingPunct="1"/>
            <a:r>
              <a:rPr lang="es-ES" altLang="es-VE" sz="1600" b="1">
                <a:solidFill>
                  <a:schemeClr val="accent2"/>
                </a:solidFill>
                <a:effectLst/>
              </a:rPr>
              <a:t>Indirecta</a:t>
            </a:r>
          </a:p>
        </p:txBody>
      </p:sp>
      <p:sp>
        <p:nvSpPr>
          <p:cNvPr id="276516" name="Text Box 36"/>
          <p:cNvSpPr txBox="1">
            <a:spLocks noChangeArrowheads="1"/>
          </p:cNvSpPr>
          <p:nvPr/>
        </p:nvSpPr>
        <p:spPr bwMode="auto">
          <a:xfrm>
            <a:off x="4427538" y="2727325"/>
            <a:ext cx="41052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hlink"/>
              </a:buClr>
              <a:buSzPct val="200000"/>
              <a:defRPr/>
            </a:pPr>
            <a:r>
              <a:rPr 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n-US">
                <a:effectLst/>
              </a:rPr>
              <a:t>  Intoxicación crónica endémica   </a:t>
            </a:r>
          </a:p>
          <a:p>
            <a:pPr>
              <a:buClr>
                <a:schemeClr val="hlink"/>
              </a:buClr>
              <a:buSzPct val="200000"/>
              <a:defRPr/>
            </a:pPr>
            <a:r>
              <a:rPr lang="en-US">
                <a:effectLst/>
              </a:rPr>
              <a:t>        agricultores andinos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2" grpId="0" animBg="1"/>
      <p:bldP spid="276491" grpId="0"/>
      <p:bldP spid="276497" grpId="0"/>
      <p:bldP spid="276498" grpId="0"/>
      <p:bldP spid="276503" grpId="0"/>
      <p:bldP spid="276508" grpId="0"/>
      <p:bldP spid="276512" grpId="0"/>
      <p:bldP spid="276513" grpId="0"/>
      <p:bldP spid="2765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715963" y="1951038"/>
            <a:ext cx="3675062" cy="830262"/>
          </a:xfrm>
          <a:prstGeom prst="rect">
            <a:avLst/>
          </a:prstGeom>
          <a:solidFill>
            <a:srgbClr val="BBE0E3"/>
          </a:solidFill>
          <a:ln w="28575">
            <a:solidFill>
              <a:srgbClr val="0099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2400" b="1" dirty="0">
                <a:solidFill>
                  <a:schemeClr val="accent2"/>
                </a:solidFill>
                <a:effectLst/>
              </a:rPr>
              <a:t>Intoxicación colinérgica</a:t>
            </a:r>
          </a:p>
          <a:p>
            <a:pPr algn="ctr" eaLnBrk="1" hangingPunct="1"/>
            <a:r>
              <a:rPr lang="es-ES_tradnl" altLang="es-VE" sz="2400" b="1" dirty="0">
                <a:solidFill>
                  <a:schemeClr val="accent2"/>
                </a:solidFill>
                <a:effectLst/>
              </a:rPr>
              <a:t>“</a:t>
            </a:r>
            <a:r>
              <a:rPr lang="es-ES_tradnl" altLang="es-VE" sz="2400" b="1" i="1" dirty="0" err="1">
                <a:solidFill>
                  <a:schemeClr val="accent2"/>
                </a:solidFill>
                <a:effectLst/>
              </a:rPr>
              <a:t>nerve</a:t>
            </a:r>
            <a:r>
              <a:rPr lang="es-ES_tradnl" altLang="es-VE" sz="2400" b="1" i="1" dirty="0">
                <a:solidFill>
                  <a:schemeClr val="accent2"/>
                </a:solidFill>
                <a:effectLst/>
              </a:rPr>
              <a:t> gas</a:t>
            </a:r>
            <a:r>
              <a:rPr lang="es-ES_tradnl" altLang="es-VE" sz="2400" b="1" dirty="0">
                <a:solidFill>
                  <a:schemeClr val="accent2"/>
                </a:solidFill>
                <a:effectLst/>
              </a:rPr>
              <a:t>” o </a:t>
            </a:r>
            <a:r>
              <a:rPr lang="es-ES_tradnl" altLang="es-VE" sz="2400" b="1" dirty="0" err="1">
                <a:solidFill>
                  <a:schemeClr val="accent2"/>
                </a:solidFill>
                <a:effectLst/>
              </a:rPr>
              <a:t>sarin</a:t>
            </a:r>
            <a:endParaRPr lang="es-ES_tradnl" altLang="es-VE" sz="2400" b="1" dirty="0">
              <a:solidFill>
                <a:schemeClr val="accent2"/>
              </a:solidFill>
              <a:effectLst/>
            </a:endParaRPr>
          </a:p>
        </p:txBody>
      </p:sp>
      <p:pic>
        <p:nvPicPr>
          <p:cNvPr id="222211" name="Picture 3" descr="tn_gas%20attack%20light2_cut%20d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41"/>
          <a:stretch>
            <a:fillRect/>
          </a:stretch>
        </p:blipFill>
        <p:spPr bwMode="auto">
          <a:xfrm>
            <a:off x="4860032" y="1353405"/>
            <a:ext cx="3744416" cy="524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212" name="Picture 4" descr="200px-VX-S-enantiomer-3D-bal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911725"/>
            <a:ext cx="263525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214" name="Text Box 6"/>
          <p:cNvSpPr txBox="1">
            <a:spLocks noChangeArrowheads="1"/>
          </p:cNvSpPr>
          <p:nvPr/>
        </p:nvSpPr>
        <p:spPr bwMode="auto">
          <a:xfrm>
            <a:off x="827088" y="3284538"/>
            <a:ext cx="3600450" cy="305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sz="1800" dirty="0">
                <a:effectLst/>
              </a:rPr>
              <a:t> Extrema potencia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sz="1800" dirty="0">
                <a:effectLst/>
              </a:rPr>
              <a:t> Actúa rápidamente en  </a:t>
            </a:r>
          </a:p>
          <a:p>
            <a:pPr>
              <a:buClr>
                <a:srgbClr val="CC0000"/>
              </a:buClr>
              <a:defRPr/>
            </a:pPr>
            <a:r>
              <a:rPr lang="es-ES_tradnl" sz="1800" dirty="0">
                <a:effectLst/>
              </a:rPr>
              <a:t>   segundos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sz="1800" dirty="0">
                <a:effectLst/>
              </a:rPr>
              <a:t> Alta </a:t>
            </a:r>
            <a:r>
              <a:rPr lang="es-ES_tradnl" sz="1800" dirty="0" err="1">
                <a:effectLst/>
              </a:rPr>
              <a:t>liposolubilidad</a:t>
            </a:r>
            <a:r>
              <a:rPr lang="es-ES_tradnl" sz="1800" dirty="0">
                <a:effectLst/>
              </a:rPr>
              <a:t>, va al SNC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sz="1800" dirty="0">
                <a:effectLst/>
              </a:rPr>
              <a:t> Absorción por inhalación y   </a:t>
            </a:r>
          </a:p>
          <a:p>
            <a:pPr>
              <a:buClr>
                <a:srgbClr val="CC0000"/>
              </a:buClr>
              <a:defRPr/>
            </a:pPr>
            <a:r>
              <a:rPr lang="es-ES_tradnl" sz="1800" dirty="0">
                <a:effectLst/>
              </a:rPr>
              <a:t>   contacto</a:t>
            </a:r>
          </a:p>
          <a:p>
            <a:pPr>
              <a:defRPr/>
            </a:pPr>
            <a:endParaRPr lang="es-ES_tradnl" sz="1200" dirty="0">
              <a:effectLst/>
            </a:endParaRPr>
          </a:p>
          <a:p>
            <a:pPr>
              <a:defRPr/>
            </a:pPr>
            <a:r>
              <a:rPr lang="es-ES_tradnl" sz="1800" u="sng" dirty="0">
                <a:effectLst/>
              </a:rPr>
              <a:t>Intoxicación</a:t>
            </a:r>
          </a:p>
          <a:p>
            <a:pPr>
              <a:defRPr/>
            </a:pPr>
            <a:r>
              <a:rPr lang="es-ES_tradnl" sz="1600" dirty="0">
                <a:effectLst/>
              </a:rPr>
              <a:t>En segundos o minutos, signos nicotínicos, </a:t>
            </a:r>
            <a:r>
              <a:rPr lang="es-ES_tradnl" sz="1600" dirty="0" err="1">
                <a:effectLst/>
              </a:rPr>
              <a:t>muscarínicos</a:t>
            </a:r>
            <a:r>
              <a:rPr lang="es-ES_tradnl" sz="1600" dirty="0">
                <a:effectLst/>
              </a:rPr>
              <a:t> y en SNC</a:t>
            </a:r>
          </a:p>
          <a:p>
            <a:pPr>
              <a:defRPr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Muerte en 5 min a 24h!!</a:t>
            </a:r>
          </a:p>
        </p:txBody>
      </p:sp>
      <p:sp>
        <p:nvSpPr>
          <p:cNvPr id="222218" name="Text Box 10"/>
          <p:cNvSpPr txBox="1">
            <a:spLocks noChangeArrowheads="1"/>
          </p:cNvSpPr>
          <p:nvPr/>
        </p:nvSpPr>
        <p:spPr bwMode="auto">
          <a:xfrm>
            <a:off x="4928734" y="1543068"/>
            <a:ext cx="19335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Arma química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destrucción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masiva</a:t>
            </a:r>
          </a:p>
        </p:txBody>
      </p:sp>
      <p:sp>
        <p:nvSpPr>
          <p:cNvPr id="222221" name="Rectangle 13"/>
          <p:cNvSpPr>
            <a:spLocks noChangeArrowheads="1"/>
          </p:cNvSpPr>
          <p:nvPr/>
        </p:nvSpPr>
        <p:spPr bwMode="auto">
          <a:xfrm>
            <a:off x="647700" y="2781300"/>
            <a:ext cx="3924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dirty="0">
                <a:effectLst/>
              </a:rPr>
              <a:t>Inactivación irreversible </a:t>
            </a:r>
            <a:r>
              <a:rPr lang="es-ES_tradnl" altLang="es-VE" dirty="0" err="1">
                <a:effectLst/>
              </a:rPr>
              <a:t>AChE</a:t>
            </a:r>
            <a:endParaRPr lang="es-ES_tradnl" altLang="es-VE" dirty="0">
              <a:effectLst/>
            </a:endParaRPr>
          </a:p>
        </p:txBody>
      </p:sp>
      <p:sp>
        <p:nvSpPr>
          <p:cNvPr id="27656" name="Text Box 16"/>
          <p:cNvSpPr txBox="1">
            <a:spLocks noChangeArrowheads="1"/>
          </p:cNvSpPr>
          <p:nvPr/>
        </p:nvSpPr>
        <p:spPr bwMode="auto">
          <a:xfrm>
            <a:off x="6862309" y="363887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222225" name="Rectangle 17"/>
          <p:cNvSpPr>
            <a:spLocks noChangeArrowheads="1"/>
          </p:cNvSpPr>
          <p:nvPr/>
        </p:nvSpPr>
        <p:spPr bwMode="auto">
          <a:xfrm>
            <a:off x="3233738" y="598618"/>
            <a:ext cx="2387600" cy="700088"/>
          </a:xfrm>
          <a:prstGeom prst="rect">
            <a:avLst/>
          </a:prstGeom>
          <a:solidFill>
            <a:srgbClr val="D9E6FF"/>
          </a:solidFill>
          <a:ln w="28575">
            <a:solidFill>
              <a:srgbClr val="00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solidFill>
                  <a:schemeClr val="accent2"/>
                </a:solidFill>
              </a:rPr>
              <a:t>Inhibidores AChE </a:t>
            </a:r>
          </a:p>
          <a:p>
            <a:pPr algn="ctr">
              <a:defRPr/>
            </a:pPr>
            <a:r>
              <a:rPr lang="es-ES" sz="1800"/>
              <a:t>IRREVERSIBLES</a:t>
            </a:r>
            <a:endParaRPr lang="es-ES" sz="1800">
              <a:solidFill>
                <a:schemeClr val="accent2"/>
              </a:solidFill>
            </a:endParaRPr>
          </a:p>
        </p:txBody>
      </p:sp>
      <p:sp>
        <p:nvSpPr>
          <p:cNvPr id="222226" name="Text Box 18"/>
          <p:cNvSpPr txBox="1">
            <a:spLocks noChangeArrowheads="1"/>
          </p:cNvSpPr>
          <p:nvPr/>
        </p:nvSpPr>
        <p:spPr bwMode="auto">
          <a:xfrm>
            <a:off x="5765800" y="734837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25048" y="6559483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11188" y="332656"/>
            <a:ext cx="1811714" cy="584775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Agonistas </a:t>
            </a:r>
          </a:p>
          <a:p>
            <a:pPr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611560" y="980728"/>
            <a:ext cx="997388" cy="523220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altLang="es-VE" sz="1400" b="1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 eaLnBrk="1" hangingPunct="1"/>
            <a:r>
              <a:rPr lang="es-ES" altLang="es-VE" sz="1400" b="1">
                <a:solidFill>
                  <a:schemeClr val="accent2"/>
                </a:solidFill>
                <a:effectLst/>
              </a:rPr>
              <a:t>Indirecta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2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22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222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22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22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2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22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2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222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222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222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2222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2222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0"/>
                                        <p:tgtEl>
                                          <p:spTgt spid="2222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2222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2222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000"/>
                                        <p:tgtEl>
                                          <p:spTgt spid="2222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2000" fill="hold"/>
                                        <p:tgtEl>
                                          <p:spTgt spid="2222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0" grpId="0" animBg="1"/>
      <p:bldP spid="222214" grpId="0" build="allAtOnce"/>
      <p:bldP spid="222218" grpId="0"/>
      <p:bldP spid="2222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Text Box 2"/>
          <p:cNvSpPr txBox="1">
            <a:spLocks noChangeArrowheads="1"/>
          </p:cNvSpPr>
          <p:nvPr/>
        </p:nvSpPr>
        <p:spPr bwMode="auto">
          <a:xfrm>
            <a:off x="514237" y="1520825"/>
            <a:ext cx="439229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ES_tradnl" altLang="es-VE" sz="1800" dirty="0">
                <a:effectLst/>
              </a:rPr>
              <a:t> Pupilas </a:t>
            </a:r>
            <a:r>
              <a:rPr lang="es-ES_tradnl" altLang="es-VE" sz="1800" dirty="0" smtClean="0">
                <a:effectLst/>
              </a:rPr>
              <a:t>puntiformes</a:t>
            </a:r>
          </a:p>
          <a:p>
            <a:pPr eaLnBrk="1" hangingPunct="1">
              <a:buFontTx/>
              <a:buChar char="•"/>
            </a:pPr>
            <a:endParaRPr lang="es-ES_tradnl" altLang="es-VE" sz="800" dirty="0" smtClean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_tradnl" altLang="es-VE" sz="1800" dirty="0" smtClean="0">
                <a:effectLst/>
              </a:rPr>
              <a:t> Aumento </a:t>
            </a:r>
            <a:r>
              <a:rPr lang="es-ES_tradnl" altLang="es-VE" sz="1800" dirty="0">
                <a:effectLst/>
              </a:rPr>
              <a:t>de secreción nasal y lacrimal</a:t>
            </a:r>
          </a:p>
          <a:p>
            <a:pPr eaLnBrk="1" hangingPunct="1">
              <a:buFontTx/>
              <a:buChar char="•"/>
            </a:pPr>
            <a:endParaRPr lang="es-ES_tradnl" altLang="es-VE" sz="8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_tradnl" altLang="es-VE" sz="1800" dirty="0">
                <a:effectLst/>
              </a:rPr>
              <a:t> Sudación y salivación excesivas </a:t>
            </a:r>
          </a:p>
          <a:p>
            <a:pPr eaLnBrk="1" hangingPunct="1">
              <a:buFontTx/>
              <a:buChar char="•"/>
            </a:pPr>
            <a:endParaRPr lang="es-ES_tradnl" altLang="es-VE" sz="8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_tradnl" altLang="es-VE" sz="1800" dirty="0">
                <a:effectLst/>
              </a:rPr>
              <a:t> Alteración FC y </a:t>
            </a:r>
            <a:r>
              <a:rPr lang="es-ES_tradnl" altLang="es-VE" sz="1800" dirty="0" smtClean="0">
                <a:effectLst/>
              </a:rPr>
              <a:t>PA</a:t>
            </a:r>
            <a:endParaRPr lang="es-ES_tradnl" altLang="es-VE" sz="1800" dirty="0">
              <a:effectLst/>
            </a:endParaRPr>
          </a:p>
          <a:p>
            <a:pPr eaLnBrk="1" hangingPunct="1">
              <a:buFontTx/>
              <a:buChar char="•"/>
            </a:pPr>
            <a:endParaRPr lang="es-ES_tradnl" altLang="es-VE" sz="8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_tradnl" altLang="es-VE" sz="1800" dirty="0">
                <a:effectLst/>
              </a:rPr>
              <a:t> Tos, broncoespasmo</a:t>
            </a:r>
          </a:p>
          <a:p>
            <a:pPr eaLnBrk="1" hangingPunct="1">
              <a:buFontTx/>
              <a:buChar char="•"/>
            </a:pPr>
            <a:endParaRPr lang="es-ES_tradnl" altLang="es-VE" sz="8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_tradnl" altLang="es-VE" sz="1800" dirty="0">
                <a:effectLst/>
              </a:rPr>
              <a:t> Aumento frecuencia respiratoria</a:t>
            </a:r>
          </a:p>
          <a:p>
            <a:pPr eaLnBrk="1" hangingPunct="1">
              <a:buFontTx/>
              <a:buChar char="•"/>
            </a:pPr>
            <a:endParaRPr lang="es-ES_tradnl" altLang="es-VE" sz="8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_tradnl" altLang="es-VE" sz="1800" dirty="0">
                <a:effectLst/>
              </a:rPr>
              <a:t> Diarrea, aumento flujo urinario </a:t>
            </a:r>
          </a:p>
          <a:p>
            <a:pPr eaLnBrk="1" hangingPunct="1">
              <a:buFontTx/>
              <a:buChar char="•"/>
            </a:pPr>
            <a:endParaRPr lang="es-ES_tradnl" altLang="es-VE" sz="8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_tradnl" altLang="es-VE" sz="1800" dirty="0">
                <a:effectLst/>
              </a:rPr>
              <a:t> Náusea, vómito, dolor abdominal</a:t>
            </a:r>
          </a:p>
          <a:p>
            <a:pPr eaLnBrk="1" hangingPunct="1"/>
            <a:r>
              <a:rPr lang="es-ES_tradnl" altLang="es-VE" sz="800" dirty="0">
                <a:effectLst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s-ES_tradnl" altLang="es-VE" sz="1800" dirty="0">
                <a:effectLst/>
              </a:rPr>
              <a:t> Confusión, somnolencia, debilidad, </a:t>
            </a:r>
          </a:p>
          <a:p>
            <a:pPr eaLnBrk="1" hangingPunct="1"/>
            <a:r>
              <a:rPr lang="es-ES_tradnl" altLang="es-VE" sz="1800" dirty="0">
                <a:effectLst/>
              </a:rPr>
              <a:t>  coma, muerte 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14237" y="653596"/>
            <a:ext cx="3668712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2400" b="1">
                <a:solidFill>
                  <a:schemeClr val="accent2"/>
                </a:solidFill>
                <a:effectLst/>
              </a:rPr>
              <a:t>Intoxicación colinérgica</a:t>
            </a:r>
          </a:p>
          <a:p>
            <a:pPr algn="ctr" eaLnBrk="1" hangingPunct="1"/>
            <a:r>
              <a:rPr lang="es-ES_tradnl" altLang="es-VE" sz="2400" b="1" i="1">
                <a:solidFill>
                  <a:schemeClr val="accent2"/>
                </a:solidFill>
                <a:effectLst/>
              </a:rPr>
              <a:t>“nerve gas”</a:t>
            </a:r>
            <a:r>
              <a:rPr lang="es-ES_tradnl" altLang="es-VE" sz="2400" b="1">
                <a:solidFill>
                  <a:schemeClr val="accent2"/>
                </a:solidFill>
                <a:effectLst/>
              </a:rPr>
              <a:t> sarin</a:t>
            </a:r>
          </a:p>
        </p:txBody>
      </p:sp>
      <p:pic>
        <p:nvPicPr>
          <p:cNvPr id="28676" name="Picture 4" descr="tn_gas%20attack%20light2_cut%20d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989138"/>
            <a:ext cx="3311525" cy="38877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200px-VX-S-enantiomer-3D-bal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0" y="1990725"/>
            <a:ext cx="14827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244" name="Text Box 12"/>
          <p:cNvSpPr txBox="1">
            <a:spLocks noChangeArrowheads="1"/>
          </p:cNvSpPr>
          <p:nvPr/>
        </p:nvSpPr>
        <p:spPr bwMode="auto">
          <a:xfrm>
            <a:off x="5273675" y="5446713"/>
            <a:ext cx="1493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Arma Letal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755576" y="5446713"/>
            <a:ext cx="2952750" cy="1216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Tratamiento</a:t>
            </a: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inmediato</a:t>
            </a: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      </a:t>
            </a:r>
          </a:p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Pralidoxime (PAM)</a:t>
            </a: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</a:p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Atropina</a:t>
            </a:r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6862309" y="363887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2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4" grpId="0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2542381" y="1990724"/>
            <a:ext cx="4059238" cy="646113"/>
          </a:xfrm>
          <a:prstGeom prst="rect">
            <a:avLst/>
          </a:prstGeom>
          <a:solidFill>
            <a:srgbClr val="CFE5F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Acetilcolina (</a:t>
            </a:r>
            <a:r>
              <a:rPr lang="es-ES_tradnl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  <a:r>
              <a:rPr lang="es-ES_tradnl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162827" name="Rectangle 11"/>
          <p:cNvSpPr>
            <a:spLocks noChangeArrowheads="1"/>
          </p:cNvSpPr>
          <p:nvPr/>
        </p:nvSpPr>
        <p:spPr bwMode="auto">
          <a:xfrm>
            <a:off x="1547812" y="3644899"/>
            <a:ext cx="2232025" cy="708025"/>
          </a:xfrm>
          <a:prstGeom prst="rect">
            <a:avLst/>
          </a:prstGeom>
          <a:solidFill>
            <a:srgbClr val="FAD6E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NICOTÍNICOS</a:t>
            </a:r>
          </a:p>
        </p:txBody>
      </p:sp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436052" y="3644898"/>
            <a:ext cx="2303463" cy="708025"/>
          </a:xfrm>
          <a:prstGeom prst="rect">
            <a:avLst/>
          </a:prstGeom>
          <a:solidFill>
            <a:srgbClr val="8FC2F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MUSCARÍNICOS</a:t>
            </a:r>
          </a:p>
        </p:txBody>
      </p:sp>
      <p:sp>
        <p:nvSpPr>
          <p:cNvPr id="162830" name="Line 14"/>
          <p:cNvSpPr>
            <a:spLocks noChangeShapeType="1"/>
          </p:cNvSpPr>
          <p:nvPr/>
        </p:nvSpPr>
        <p:spPr bwMode="auto">
          <a:xfrm flipH="1">
            <a:off x="2843808" y="2636839"/>
            <a:ext cx="790575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2831" name="Line 15"/>
          <p:cNvSpPr>
            <a:spLocks noChangeShapeType="1"/>
          </p:cNvSpPr>
          <p:nvPr/>
        </p:nvSpPr>
        <p:spPr bwMode="auto">
          <a:xfrm>
            <a:off x="5867400" y="2636839"/>
            <a:ext cx="734219" cy="100805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2834" name="Text Box 18"/>
          <p:cNvSpPr txBox="1">
            <a:spLocks noChangeArrowheads="1"/>
          </p:cNvSpPr>
          <p:nvPr/>
        </p:nvSpPr>
        <p:spPr bwMode="auto">
          <a:xfrm>
            <a:off x="1430337" y="4437062"/>
            <a:ext cx="2466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Ganglio autonómico</a:t>
            </a:r>
          </a:p>
          <a:p>
            <a:pPr algn="ctr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Médula suprarrenal</a:t>
            </a:r>
          </a:p>
        </p:txBody>
      </p:sp>
      <p:sp>
        <p:nvSpPr>
          <p:cNvPr id="162835" name="Text Box 19"/>
          <p:cNvSpPr txBox="1">
            <a:spLocks noChangeArrowheads="1"/>
          </p:cNvSpPr>
          <p:nvPr/>
        </p:nvSpPr>
        <p:spPr bwMode="auto">
          <a:xfrm>
            <a:off x="5292725" y="4437063"/>
            <a:ext cx="325762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Efectores inervados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Terminales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parasimp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Terminales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simp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s-E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olinérg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6752641" y="404664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316312" y="192905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7" grpId="0" animBg="1"/>
      <p:bldP spid="162828" grpId="0" animBg="1"/>
      <p:bldP spid="162834" grpId="0"/>
      <p:bldP spid="1628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1" name="Oval 3"/>
          <p:cNvSpPr>
            <a:spLocks noChangeArrowheads="1"/>
          </p:cNvSpPr>
          <p:nvPr/>
        </p:nvSpPr>
        <p:spPr bwMode="auto">
          <a:xfrm>
            <a:off x="4449763" y="2692400"/>
            <a:ext cx="212725" cy="1285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4339" name="Picture 4" descr="acciones y bloqueo colinergicos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7" r="4263" b="73975"/>
          <a:stretch>
            <a:fillRect/>
          </a:stretch>
        </p:blipFill>
        <p:spPr bwMode="auto">
          <a:xfrm>
            <a:off x="323850" y="1700213"/>
            <a:ext cx="835183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813" name="Text Box 5"/>
          <p:cNvSpPr txBox="1">
            <a:spLocks noChangeArrowheads="1"/>
          </p:cNvSpPr>
          <p:nvPr/>
        </p:nvSpPr>
        <p:spPr bwMode="auto">
          <a:xfrm>
            <a:off x="159555" y="3405188"/>
            <a:ext cx="2919389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Tracto GI y Músculo liso</a:t>
            </a:r>
          </a:p>
          <a:p>
            <a:pPr>
              <a:defRPr/>
            </a:pPr>
            <a:endParaRPr lang="es-ES_tradnl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músculo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liso GI 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tono esfínteres</a:t>
            </a:r>
          </a:p>
          <a:p>
            <a:pPr>
              <a:defRPr/>
            </a:pP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7814" name="Rectangle 6"/>
          <p:cNvSpPr>
            <a:spLocks noChangeArrowheads="1"/>
          </p:cNvSpPr>
          <p:nvPr/>
        </p:nvSpPr>
        <p:spPr bwMode="auto">
          <a:xfrm>
            <a:off x="1042988" y="1627188"/>
            <a:ext cx="5762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7815" name="Oval 7"/>
          <p:cNvSpPr>
            <a:spLocks noChangeArrowheads="1"/>
          </p:cNvSpPr>
          <p:nvPr/>
        </p:nvSpPr>
        <p:spPr bwMode="auto">
          <a:xfrm>
            <a:off x="1187450" y="184467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7816" name="Rectangle 8"/>
          <p:cNvSpPr>
            <a:spLocks noChangeArrowheads="1"/>
          </p:cNvSpPr>
          <p:nvPr/>
        </p:nvSpPr>
        <p:spPr bwMode="auto">
          <a:xfrm>
            <a:off x="2051050" y="1844675"/>
            <a:ext cx="2159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7817" name="Oval 9"/>
          <p:cNvSpPr>
            <a:spLocks noChangeArrowheads="1"/>
          </p:cNvSpPr>
          <p:nvPr/>
        </p:nvSpPr>
        <p:spPr bwMode="auto">
          <a:xfrm>
            <a:off x="4211638" y="155575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7818" name="Text Box 10"/>
          <p:cNvSpPr txBox="1">
            <a:spLocks noChangeArrowheads="1"/>
          </p:cNvSpPr>
          <p:nvPr/>
        </p:nvSpPr>
        <p:spPr bwMode="auto">
          <a:xfrm>
            <a:off x="3175943" y="3466743"/>
            <a:ext cx="1526380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Corazón</a:t>
            </a:r>
          </a:p>
          <a:p>
            <a:pPr>
              <a:defRPr/>
            </a:pPr>
            <a:r>
              <a:rPr lang="es-ES_tradnl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Bradicardia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ontractilidad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47819" name="Text Box 11"/>
          <p:cNvSpPr txBox="1">
            <a:spLocks noChangeArrowheads="1"/>
          </p:cNvSpPr>
          <p:nvPr/>
        </p:nvSpPr>
        <p:spPr bwMode="auto">
          <a:xfrm>
            <a:off x="4572000" y="3429000"/>
            <a:ext cx="184377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SNC y ganglios</a:t>
            </a:r>
          </a:p>
          <a:p>
            <a:pPr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función </a:t>
            </a: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cognitiva</a:t>
            </a:r>
          </a:p>
        </p:txBody>
      </p:sp>
      <p:sp>
        <p:nvSpPr>
          <p:cNvPr id="247820" name="Text Box 12"/>
          <p:cNvSpPr txBox="1">
            <a:spLocks noChangeArrowheads="1"/>
          </p:cNvSpPr>
          <p:nvPr/>
        </p:nvSpPr>
        <p:spPr bwMode="auto">
          <a:xfrm>
            <a:off x="6340897" y="3405187"/>
            <a:ext cx="163538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Ganglios </a:t>
            </a:r>
          </a:p>
          <a:p>
            <a:pPr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Autonómicos </a:t>
            </a:r>
          </a:p>
          <a:p>
            <a:pPr>
              <a:defRPr/>
            </a:pP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Médula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adrenal</a:t>
            </a:r>
          </a:p>
        </p:txBody>
      </p:sp>
      <p:sp>
        <p:nvSpPr>
          <p:cNvPr id="247821" name="Text Box 13"/>
          <p:cNvSpPr txBox="1">
            <a:spLocks noChangeArrowheads="1"/>
          </p:cNvSpPr>
          <p:nvPr/>
        </p:nvSpPr>
        <p:spPr bwMode="auto">
          <a:xfrm>
            <a:off x="7834313" y="3405188"/>
            <a:ext cx="120173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Placa NM</a:t>
            </a:r>
          </a:p>
          <a:p>
            <a:pPr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</a:t>
            </a: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esquelético</a:t>
            </a:r>
          </a:p>
        </p:txBody>
      </p:sp>
      <p:sp>
        <p:nvSpPr>
          <p:cNvPr id="247822" name="Text Box 14"/>
          <p:cNvSpPr txBox="1">
            <a:spLocks noChangeArrowheads="1"/>
          </p:cNvSpPr>
          <p:nvPr/>
        </p:nvSpPr>
        <p:spPr bwMode="auto">
          <a:xfrm>
            <a:off x="4077494" y="573088"/>
            <a:ext cx="989012" cy="608012"/>
          </a:xfrm>
          <a:prstGeom prst="rect">
            <a:avLst/>
          </a:prstGeom>
          <a:solidFill>
            <a:srgbClr val="CFE5F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247823" name="Line 15"/>
          <p:cNvSpPr>
            <a:spLocks noChangeShapeType="1"/>
          </p:cNvSpPr>
          <p:nvPr/>
        </p:nvSpPr>
        <p:spPr bwMode="auto">
          <a:xfrm>
            <a:off x="6372225" y="1771650"/>
            <a:ext cx="2232025" cy="0"/>
          </a:xfrm>
          <a:prstGeom prst="line">
            <a:avLst/>
          </a:prstGeom>
          <a:noFill/>
          <a:ln w="38100">
            <a:solidFill>
              <a:srgbClr val="F7C5B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7824" name="Line 16"/>
          <p:cNvSpPr>
            <a:spLocks noChangeShapeType="1"/>
          </p:cNvSpPr>
          <p:nvPr/>
        </p:nvSpPr>
        <p:spPr bwMode="auto">
          <a:xfrm>
            <a:off x="468313" y="1771650"/>
            <a:ext cx="5543550" cy="0"/>
          </a:xfrm>
          <a:prstGeom prst="line">
            <a:avLst/>
          </a:prstGeom>
          <a:noFill/>
          <a:ln w="38100">
            <a:solidFill>
              <a:srgbClr val="66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7825" name="Line 17"/>
          <p:cNvSpPr>
            <a:spLocks noChangeShapeType="1"/>
          </p:cNvSpPr>
          <p:nvPr/>
        </p:nvSpPr>
        <p:spPr bwMode="auto">
          <a:xfrm>
            <a:off x="6300788" y="1700213"/>
            <a:ext cx="0" cy="468153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7826" name="Text Box 18"/>
          <p:cNvSpPr txBox="1">
            <a:spLocks noChangeArrowheads="1"/>
          </p:cNvSpPr>
          <p:nvPr/>
        </p:nvSpPr>
        <p:spPr bwMode="auto">
          <a:xfrm>
            <a:off x="6659563" y="981075"/>
            <a:ext cx="1614487" cy="711200"/>
          </a:xfrm>
          <a:prstGeom prst="rect">
            <a:avLst/>
          </a:prstGeom>
          <a:solidFill>
            <a:srgbClr val="FAD6E9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</a:p>
          <a:p>
            <a:pPr>
              <a:defRPr/>
            </a:pPr>
            <a:r>
              <a:rPr lang="es-ES_tradnl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Nicotínicos</a:t>
            </a:r>
          </a:p>
        </p:txBody>
      </p:sp>
      <p:sp>
        <p:nvSpPr>
          <p:cNvPr id="247827" name="Text Box 19"/>
          <p:cNvSpPr txBox="1">
            <a:spLocks noChangeArrowheads="1"/>
          </p:cNvSpPr>
          <p:nvPr/>
        </p:nvSpPr>
        <p:spPr bwMode="auto">
          <a:xfrm>
            <a:off x="2051050" y="981075"/>
            <a:ext cx="1719263" cy="711200"/>
          </a:xfrm>
          <a:prstGeom prst="rect">
            <a:avLst/>
          </a:prstGeom>
          <a:solidFill>
            <a:srgbClr val="BDD3F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</a:p>
          <a:p>
            <a:pPr>
              <a:defRPr/>
            </a:pPr>
            <a:r>
              <a:rPr lang="es-ES_tradnl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Muscarínicos</a:t>
            </a:r>
          </a:p>
        </p:txBody>
      </p:sp>
      <p:sp>
        <p:nvSpPr>
          <p:cNvPr id="247829" name="Text Box 21"/>
          <p:cNvSpPr txBox="1">
            <a:spLocks noChangeArrowheads="1"/>
          </p:cNvSpPr>
          <p:nvPr/>
        </p:nvSpPr>
        <p:spPr bwMode="auto">
          <a:xfrm>
            <a:off x="611188" y="6921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3" grpId="0"/>
      <p:bldP spid="247818" grpId="0"/>
      <p:bldP spid="247819" grpId="0"/>
      <p:bldP spid="247820" grpId="0"/>
      <p:bldP spid="247821" grpId="0"/>
      <p:bldP spid="247826" grpId="0" animBg="1"/>
      <p:bldP spid="2478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agosnistas y antagonistas colinergicos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8205" r="28593" b="49501"/>
          <a:stretch>
            <a:fillRect/>
          </a:stretch>
        </p:blipFill>
        <p:spPr bwMode="auto">
          <a:xfrm>
            <a:off x="2482850" y="1268413"/>
            <a:ext cx="4176713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17" name="Rectangle 5"/>
          <p:cNvSpPr>
            <a:spLocks noChangeArrowheads="1"/>
          </p:cNvSpPr>
          <p:nvPr/>
        </p:nvSpPr>
        <p:spPr bwMode="auto">
          <a:xfrm>
            <a:off x="4427538" y="4725988"/>
            <a:ext cx="3603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19" name="Rectangle 7"/>
          <p:cNvSpPr>
            <a:spLocks noChangeArrowheads="1"/>
          </p:cNvSpPr>
          <p:nvPr/>
        </p:nvSpPr>
        <p:spPr bwMode="auto">
          <a:xfrm>
            <a:off x="1187450" y="4221163"/>
            <a:ext cx="792163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30725" name="Picture 12" descr="acciones y bloqueo colinergicos"/>
          <p:cNvPicPr>
            <a:picLocks noChangeAspect="1" noChangeArrowheads="1"/>
          </p:cNvPicPr>
          <p:nvPr/>
        </p:nvPicPr>
        <p:blipFill>
          <a:blip r:embed="rId3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5" t="1173" r="2330" b="84641"/>
          <a:stretch>
            <a:fillRect/>
          </a:stretch>
        </p:blipFill>
        <p:spPr bwMode="auto">
          <a:xfrm>
            <a:off x="1331913" y="4797425"/>
            <a:ext cx="76676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25" name="Rectangle 13"/>
          <p:cNvSpPr>
            <a:spLocks noChangeArrowheads="1"/>
          </p:cNvSpPr>
          <p:nvPr/>
        </p:nvSpPr>
        <p:spPr bwMode="auto">
          <a:xfrm>
            <a:off x="1187450" y="4581525"/>
            <a:ext cx="5762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27" name="Oval 15"/>
          <p:cNvSpPr>
            <a:spLocks noChangeArrowheads="1"/>
          </p:cNvSpPr>
          <p:nvPr/>
        </p:nvSpPr>
        <p:spPr bwMode="auto">
          <a:xfrm>
            <a:off x="1331913" y="487045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29" name="Rectangle 17"/>
          <p:cNvSpPr>
            <a:spLocks noChangeArrowheads="1"/>
          </p:cNvSpPr>
          <p:nvPr/>
        </p:nvSpPr>
        <p:spPr bwMode="auto">
          <a:xfrm>
            <a:off x="2195513" y="4870450"/>
            <a:ext cx="2159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31" name="Text Box 19"/>
          <p:cNvSpPr txBox="1">
            <a:spLocks noChangeArrowheads="1"/>
          </p:cNvSpPr>
          <p:nvPr/>
        </p:nvSpPr>
        <p:spPr bwMode="auto">
          <a:xfrm>
            <a:off x="4087813" y="3860800"/>
            <a:ext cx="966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92520" name="Rectangle 8"/>
          <p:cNvSpPr>
            <a:spLocks noChangeArrowheads="1"/>
          </p:cNvSpPr>
          <p:nvPr/>
        </p:nvSpPr>
        <p:spPr bwMode="auto">
          <a:xfrm>
            <a:off x="7308850" y="1630363"/>
            <a:ext cx="4318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21" name="Rectangle 9"/>
          <p:cNvSpPr>
            <a:spLocks noChangeArrowheads="1"/>
          </p:cNvSpPr>
          <p:nvPr/>
        </p:nvSpPr>
        <p:spPr bwMode="auto">
          <a:xfrm>
            <a:off x="7308850" y="2854325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30" name="Oval 18"/>
          <p:cNvSpPr>
            <a:spLocks noChangeArrowheads="1"/>
          </p:cNvSpPr>
          <p:nvPr/>
        </p:nvSpPr>
        <p:spPr bwMode="auto">
          <a:xfrm>
            <a:off x="5435600" y="45085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35" name="Oval 23"/>
          <p:cNvSpPr>
            <a:spLocks noChangeArrowheads="1"/>
          </p:cNvSpPr>
          <p:nvPr/>
        </p:nvSpPr>
        <p:spPr bwMode="auto">
          <a:xfrm>
            <a:off x="1692275" y="4581525"/>
            <a:ext cx="5032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37" name="Text Box 25"/>
          <p:cNvSpPr txBox="1">
            <a:spLocks noChangeArrowheads="1"/>
          </p:cNvSpPr>
          <p:nvPr/>
        </p:nvSpPr>
        <p:spPr bwMode="auto">
          <a:xfrm>
            <a:off x="611188" y="3797300"/>
            <a:ext cx="1668462" cy="1158875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M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Betanecol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Pilocarpina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Muscarina</a:t>
            </a:r>
          </a:p>
        </p:txBody>
      </p:sp>
      <p:sp>
        <p:nvSpPr>
          <p:cNvPr id="192538" name="Text Box 26"/>
          <p:cNvSpPr txBox="1">
            <a:spLocks noChangeArrowheads="1"/>
          </p:cNvSpPr>
          <p:nvPr/>
        </p:nvSpPr>
        <p:spPr bwMode="auto">
          <a:xfrm>
            <a:off x="5292725" y="3668713"/>
            <a:ext cx="2155825" cy="914400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M y N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ACh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Carbacol</a:t>
            </a:r>
          </a:p>
        </p:txBody>
      </p:sp>
      <p:sp>
        <p:nvSpPr>
          <p:cNvPr id="192546" name="Rectangle 34"/>
          <p:cNvSpPr>
            <a:spLocks noChangeArrowheads="1"/>
          </p:cNvSpPr>
          <p:nvPr/>
        </p:nvSpPr>
        <p:spPr bwMode="auto">
          <a:xfrm>
            <a:off x="1692275" y="1485900"/>
            <a:ext cx="11509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47" name="Rectangle 35"/>
          <p:cNvSpPr>
            <a:spLocks noChangeArrowheads="1"/>
          </p:cNvSpPr>
          <p:nvPr/>
        </p:nvSpPr>
        <p:spPr bwMode="auto">
          <a:xfrm>
            <a:off x="1835150" y="2060575"/>
            <a:ext cx="64928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48" name="Rectangle 36"/>
          <p:cNvSpPr>
            <a:spLocks noChangeArrowheads="1"/>
          </p:cNvSpPr>
          <p:nvPr/>
        </p:nvSpPr>
        <p:spPr bwMode="auto">
          <a:xfrm>
            <a:off x="6877050" y="1701800"/>
            <a:ext cx="431800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49" name="Rectangle 37"/>
          <p:cNvSpPr>
            <a:spLocks noChangeArrowheads="1"/>
          </p:cNvSpPr>
          <p:nvPr/>
        </p:nvSpPr>
        <p:spPr bwMode="auto">
          <a:xfrm>
            <a:off x="6948488" y="2852738"/>
            <a:ext cx="3603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2551" name="Text Box 39"/>
          <p:cNvSpPr txBox="1">
            <a:spLocks noChangeArrowheads="1"/>
          </p:cNvSpPr>
          <p:nvPr/>
        </p:nvSpPr>
        <p:spPr bwMode="auto">
          <a:xfrm>
            <a:off x="7369175" y="4005263"/>
            <a:ext cx="1647825" cy="669925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N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Nicotina</a:t>
            </a:r>
          </a:p>
        </p:txBody>
      </p:sp>
      <p:sp>
        <p:nvSpPr>
          <p:cNvPr id="192561" name="Line 49"/>
          <p:cNvSpPr>
            <a:spLocks noChangeShapeType="1"/>
          </p:cNvSpPr>
          <p:nvPr/>
        </p:nvSpPr>
        <p:spPr bwMode="auto">
          <a:xfrm>
            <a:off x="1979613" y="4508500"/>
            <a:ext cx="360362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2562" name="Line 50"/>
          <p:cNvSpPr>
            <a:spLocks noChangeShapeType="1"/>
          </p:cNvSpPr>
          <p:nvPr/>
        </p:nvSpPr>
        <p:spPr bwMode="auto">
          <a:xfrm>
            <a:off x="1979613" y="4508500"/>
            <a:ext cx="252095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2563" name="Line 51"/>
          <p:cNvSpPr>
            <a:spLocks noChangeShapeType="1"/>
          </p:cNvSpPr>
          <p:nvPr/>
        </p:nvSpPr>
        <p:spPr bwMode="auto">
          <a:xfrm>
            <a:off x="1979613" y="4508500"/>
            <a:ext cx="3671887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2564" name="Line 52"/>
          <p:cNvSpPr>
            <a:spLocks noChangeShapeType="1"/>
          </p:cNvSpPr>
          <p:nvPr/>
        </p:nvSpPr>
        <p:spPr bwMode="auto">
          <a:xfrm>
            <a:off x="6804025" y="4365625"/>
            <a:ext cx="7207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2565" name="Line 53"/>
          <p:cNvSpPr>
            <a:spLocks noChangeShapeType="1"/>
          </p:cNvSpPr>
          <p:nvPr/>
        </p:nvSpPr>
        <p:spPr bwMode="auto">
          <a:xfrm>
            <a:off x="7956550" y="4652963"/>
            <a:ext cx="144463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2566" name="Text Box 54"/>
          <p:cNvSpPr txBox="1">
            <a:spLocks noChangeArrowheads="1"/>
          </p:cNvSpPr>
          <p:nvPr/>
        </p:nvSpPr>
        <p:spPr bwMode="auto">
          <a:xfrm>
            <a:off x="2176463" y="5876925"/>
            <a:ext cx="4791075" cy="485775"/>
          </a:xfrm>
          <a:prstGeom prst="rect">
            <a:avLst/>
          </a:prstGeom>
          <a:solidFill>
            <a:srgbClr val="BDD3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Aumento transmisión colinérgica</a:t>
            </a:r>
          </a:p>
        </p:txBody>
      </p:sp>
      <p:sp>
        <p:nvSpPr>
          <p:cNvPr id="192568" name="Text Box 56"/>
          <p:cNvSpPr txBox="1">
            <a:spLocks noChangeArrowheads="1"/>
          </p:cNvSpPr>
          <p:nvPr/>
        </p:nvSpPr>
        <p:spPr bwMode="auto">
          <a:xfrm>
            <a:off x="2321492" y="52772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92569" name="Line 57"/>
          <p:cNvSpPr>
            <a:spLocks noChangeShapeType="1"/>
          </p:cNvSpPr>
          <p:nvPr/>
        </p:nvSpPr>
        <p:spPr bwMode="auto">
          <a:xfrm flipH="1">
            <a:off x="5003800" y="4365625"/>
            <a:ext cx="1800225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2570" name="Line 58"/>
          <p:cNvSpPr>
            <a:spLocks noChangeShapeType="1"/>
          </p:cNvSpPr>
          <p:nvPr/>
        </p:nvSpPr>
        <p:spPr bwMode="auto">
          <a:xfrm flipH="1">
            <a:off x="7092950" y="4652963"/>
            <a:ext cx="86360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2572" name="Text Box 60"/>
          <p:cNvSpPr txBox="1">
            <a:spLocks noChangeArrowheads="1"/>
          </p:cNvSpPr>
          <p:nvPr/>
        </p:nvSpPr>
        <p:spPr bwMode="auto">
          <a:xfrm>
            <a:off x="250825" y="549275"/>
            <a:ext cx="2002471" cy="646331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192573" name="Text Box 61"/>
          <p:cNvSpPr txBox="1">
            <a:spLocks noChangeArrowheads="1"/>
          </p:cNvSpPr>
          <p:nvPr/>
        </p:nvSpPr>
        <p:spPr bwMode="auto">
          <a:xfrm>
            <a:off x="250825" y="1307197"/>
            <a:ext cx="1011816" cy="646331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 b="1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>
              <a:defRPr/>
            </a:pPr>
            <a:r>
              <a:rPr lang="es-ES" sz="1800" b="1">
                <a:solidFill>
                  <a:schemeClr val="accent2"/>
                </a:solidFill>
                <a:effectLst/>
              </a:rPr>
              <a:t>Directa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" name="Text Box 16"/>
          <p:cNvSpPr txBox="1">
            <a:spLocks noChangeArrowheads="1"/>
          </p:cNvSpPr>
          <p:nvPr/>
        </p:nvSpPr>
        <p:spPr bwMode="auto">
          <a:xfrm>
            <a:off x="6808509" y="323945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37" grpId="0" animBg="1"/>
      <p:bldP spid="192538" grpId="0" animBg="1"/>
      <p:bldP spid="192551" grpId="0" animBg="1"/>
      <p:bldP spid="192566" grpId="0" animBg="1"/>
      <p:bldP spid="1925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141680" y="1961555"/>
            <a:ext cx="4860639" cy="3077766"/>
          </a:xfrm>
          <a:prstGeom prst="rect">
            <a:avLst/>
          </a:prstGeom>
          <a:solidFill>
            <a:srgbClr val="FAF6A4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_tradnl" altLang="es-VE" sz="900" b="1" dirty="0" smtClean="0">
              <a:effectLst/>
            </a:endParaRPr>
          </a:p>
          <a:p>
            <a:pPr algn="ctr" eaLnBrk="1" hangingPunct="1"/>
            <a:r>
              <a:rPr lang="es-ES_tradnl" altLang="es-VE" sz="3200" b="1" dirty="0" smtClean="0">
                <a:effectLst/>
              </a:rPr>
              <a:t>MUY </a:t>
            </a:r>
            <a:r>
              <a:rPr lang="es-ES_tradnl" altLang="es-VE" sz="3200" b="1" dirty="0">
                <a:effectLst/>
              </a:rPr>
              <a:t>IMPORTANTE:</a:t>
            </a:r>
          </a:p>
          <a:p>
            <a:pPr algn="ctr" eaLnBrk="1" hangingPunct="1"/>
            <a:endParaRPr lang="es-ES_tradnl" altLang="es-VE" sz="1600" dirty="0">
              <a:effectLst/>
            </a:endParaRPr>
          </a:p>
          <a:p>
            <a:pPr algn="ctr" eaLnBrk="1" hangingPunct="1"/>
            <a:r>
              <a:rPr lang="es-ES_tradnl" altLang="es-VE" sz="3200" dirty="0">
                <a:effectLst/>
              </a:rPr>
              <a:t>Este material </a:t>
            </a:r>
          </a:p>
          <a:p>
            <a:pPr algn="ctr" eaLnBrk="1" hangingPunct="1"/>
            <a:r>
              <a:rPr lang="es-ES_tradnl" altLang="es-VE" sz="3200" dirty="0">
                <a:effectLst/>
              </a:rPr>
              <a:t>NO SUSTITUYE</a:t>
            </a:r>
          </a:p>
          <a:p>
            <a:pPr algn="ctr" eaLnBrk="1" hangingPunct="1"/>
            <a:r>
              <a:rPr lang="es-ES_tradnl" altLang="es-VE" sz="3200" dirty="0">
                <a:effectLst/>
              </a:rPr>
              <a:t> el uso de los libros para estudiar </a:t>
            </a:r>
            <a:r>
              <a:rPr lang="es-ES_tradnl" altLang="es-VE" sz="3200" dirty="0" smtClean="0">
                <a:effectLst/>
              </a:rPr>
              <a:t>fisiología</a:t>
            </a:r>
          </a:p>
          <a:p>
            <a:pPr algn="ctr" eaLnBrk="1" hangingPunct="1"/>
            <a:endParaRPr lang="es-ES_tradnl" altLang="es-VE" sz="900" dirty="0">
              <a:effectLst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amanita musca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557338"/>
            <a:ext cx="5307012" cy="4298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285" name="Text Box 5"/>
          <p:cNvSpPr txBox="1">
            <a:spLocks noChangeArrowheads="1"/>
          </p:cNvSpPr>
          <p:nvPr/>
        </p:nvSpPr>
        <p:spPr bwMode="auto">
          <a:xfrm>
            <a:off x="6261100" y="5805488"/>
            <a:ext cx="1911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Amanita muscaria</a:t>
            </a:r>
          </a:p>
        </p:txBody>
      </p:sp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485644" y="1835150"/>
            <a:ext cx="1738313" cy="730250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Muscarínicos</a:t>
            </a:r>
            <a:endParaRPr lang="es-ES_tradnl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5289" name="Text Box 9"/>
          <p:cNvSpPr txBox="1">
            <a:spLocks noChangeArrowheads="1"/>
          </p:cNvSpPr>
          <p:nvPr/>
        </p:nvSpPr>
        <p:spPr bwMode="auto">
          <a:xfrm>
            <a:off x="468313" y="476250"/>
            <a:ext cx="2002471" cy="646331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225294" name="Text Box 14"/>
          <p:cNvSpPr txBox="1">
            <a:spLocks noChangeArrowheads="1"/>
          </p:cNvSpPr>
          <p:nvPr/>
        </p:nvSpPr>
        <p:spPr bwMode="auto">
          <a:xfrm>
            <a:off x="468313" y="2565400"/>
            <a:ext cx="2087562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Envenenamiento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por hongos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“micetismo”</a:t>
            </a:r>
          </a:p>
          <a:p>
            <a:pPr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Síntomas 30-60 min luego ingesta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Intoxicación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  <a:p>
            <a:pPr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Tratamiento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Atropina</a:t>
            </a:r>
          </a:p>
        </p:txBody>
      </p:sp>
      <p:sp>
        <p:nvSpPr>
          <p:cNvPr id="225295" name="Text Box 15"/>
          <p:cNvSpPr txBox="1">
            <a:spLocks noChangeArrowheads="1"/>
          </p:cNvSpPr>
          <p:nvPr/>
        </p:nvSpPr>
        <p:spPr bwMode="auto">
          <a:xfrm>
            <a:off x="2231071" y="1835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5296" name="Rectangle 16"/>
          <p:cNvSpPr>
            <a:spLocks noChangeArrowheads="1"/>
          </p:cNvSpPr>
          <p:nvPr/>
        </p:nvSpPr>
        <p:spPr bwMode="auto">
          <a:xfrm>
            <a:off x="2916238" y="5373688"/>
            <a:ext cx="1457325" cy="3968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Muscarina </a:t>
            </a:r>
          </a:p>
        </p:txBody>
      </p:sp>
      <p:pic>
        <p:nvPicPr>
          <p:cNvPr id="31754" name="Picture 18" descr="1331339-1331349-1011799-16881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5300663"/>
            <a:ext cx="113347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299" name="Text Box 19"/>
          <p:cNvSpPr txBox="1">
            <a:spLocks noChangeArrowheads="1"/>
          </p:cNvSpPr>
          <p:nvPr/>
        </p:nvSpPr>
        <p:spPr bwMode="auto">
          <a:xfrm>
            <a:off x="2559548" y="521931"/>
            <a:ext cx="909223" cy="58477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dirty="0">
                <a:solidFill>
                  <a:schemeClr val="accent2"/>
                </a:solidFill>
              </a:rPr>
              <a:t>Acción </a:t>
            </a:r>
          </a:p>
          <a:p>
            <a:pPr algn="ctr">
              <a:defRPr/>
            </a:pPr>
            <a:r>
              <a:rPr lang="es-ES" sz="1600" dirty="0">
                <a:solidFill>
                  <a:schemeClr val="accent2"/>
                </a:solidFill>
              </a:rPr>
              <a:t>Directa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6808509" y="323945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6" grpId="0" animBg="1"/>
      <p:bldP spid="22529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6" name="Text Box 6"/>
          <p:cNvSpPr txBox="1">
            <a:spLocks noChangeArrowheads="1"/>
          </p:cNvSpPr>
          <p:nvPr/>
        </p:nvSpPr>
        <p:spPr bwMode="auto">
          <a:xfrm>
            <a:off x="2545174" y="1397793"/>
            <a:ext cx="4067175" cy="461963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Acciones MUSCARÍNICAS</a:t>
            </a:r>
          </a:p>
        </p:txBody>
      </p:sp>
      <p:sp>
        <p:nvSpPr>
          <p:cNvPr id="250890" name="Text Box 10"/>
          <p:cNvSpPr txBox="1">
            <a:spLocks noChangeArrowheads="1"/>
          </p:cNvSpPr>
          <p:nvPr/>
        </p:nvSpPr>
        <p:spPr bwMode="auto">
          <a:xfrm>
            <a:off x="2304745" y="2039513"/>
            <a:ext cx="4573688" cy="3908762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Ojos: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miosis y pérdida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acomodación</a:t>
            </a:r>
          </a:p>
          <a:p>
            <a:pPr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CV: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bradicardia,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hipotensión</a:t>
            </a:r>
          </a:p>
          <a:p>
            <a:pPr>
              <a:defRPr/>
            </a:pP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Respiratorias: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intensa </a:t>
            </a:r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broncoconstricción</a:t>
            </a:r>
            <a:endParaRPr lang="es-ES_tradnl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Glándulas: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secreciones lagrimales, </a:t>
            </a: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saliva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digestivas,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bronquiales y sudoríparas</a:t>
            </a:r>
          </a:p>
          <a:p>
            <a:pPr>
              <a:defRPr/>
            </a:pP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TGI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m. liso, aumento tono, </a:t>
            </a:r>
          </a:p>
          <a:p>
            <a:pPr>
              <a:defRPr/>
            </a:pP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espasmo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tenesmo, defecación </a:t>
            </a:r>
          </a:p>
          <a:p>
            <a:pPr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TU: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micción</a:t>
            </a:r>
          </a:p>
          <a:p>
            <a:pPr>
              <a:defRPr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SNC: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alerta</a:t>
            </a:r>
          </a:p>
        </p:txBody>
      </p:sp>
      <p:sp>
        <p:nvSpPr>
          <p:cNvPr id="250893" name="Text Box 13"/>
          <p:cNvSpPr txBox="1">
            <a:spLocks noChangeArrowheads="1"/>
          </p:cNvSpPr>
          <p:nvPr/>
        </p:nvSpPr>
        <p:spPr bwMode="auto">
          <a:xfrm>
            <a:off x="1222375" y="12477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6808509" y="323945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978862" y="2978231"/>
            <a:ext cx="1986441" cy="1200329"/>
          </a:xfrm>
          <a:prstGeom prst="rect">
            <a:avLst/>
          </a:prstGeom>
          <a:solidFill>
            <a:srgbClr val="6289F8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/>
              <a:t>Aumentan </a:t>
            </a:r>
            <a:endParaRPr lang="es-VE" sz="2400" dirty="0" smtClean="0"/>
          </a:p>
          <a:p>
            <a:r>
              <a:rPr lang="es-VE" sz="2400" dirty="0" smtClean="0"/>
              <a:t>Transmisión </a:t>
            </a:r>
          </a:p>
          <a:p>
            <a:r>
              <a:rPr lang="es-VE" sz="2400" dirty="0"/>
              <a:t>C</a:t>
            </a:r>
            <a:r>
              <a:rPr lang="es-VE" sz="2400" dirty="0" smtClean="0"/>
              <a:t>olinérgica</a:t>
            </a:r>
            <a:endParaRPr lang="es-V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50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6" grpId="0" animBg="1"/>
      <p:bldP spid="250890" grpId="0" animBg="1"/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Text Box 2"/>
          <p:cNvSpPr txBox="1">
            <a:spLocks noChangeArrowheads="1"/>
          </p:cNvSpPr>
          <p:nvPr/>
        </p:nvSpPr>
        <p:spPr bwMode="auto">
          <a:xfrm>
            <a:off x="2738814" y="1149350"/>
            <a:ext cx="3664785" cy="830997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Parasimpaticomiméticos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USOS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51909" name="Text Box 5"/>
          <p:cNvSpPr txBox="1">
            <a:spLocks noChangeArrowheads="1"/>
          </p:cNvSpPr>
          <p:nvPr/>
        </p:nvSpPr>
        <p:spPr bwMode="auto">
          <a:xfrm>
            <a:off x="2671763" y="2105401"/>
            <a:ext cx="5628464" cy="361637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accent2"/>
              </a:buClr>
              <a:defRPr/>
            </a:pPr>
            <a:endParaRPr lang="es-ES_tradnl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2"/>
              </a:buClr>
              <a:buSzPct val="18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Producir miosis y reducción presión</a:t>
            </a:r>
          </a:p>
          <a:p>
            <a:pPr>
              <a:buClr>
                <a:schemeClr val="accent2"/>
              </a:buClr>
              <a:buSzPct val="18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intraocular en glaucoma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ángulo abierto</a:t>
            </a:r>
          </a:p>
          <a:p>
            <a:pPr>
              <a:buClr>
                <a:schemeClr val="accent2"/>
              </a:buClr>
              <a:buSzPct val="180000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(pilocarpina local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</a:t>
            </a:r>
          </a:p>
          <a:p>
            <a:pPr>
              <a:buClr>
                <a:schemeClr val="accent2"/>
              </a:buClr>
              <a:buSzPct val="180000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2"/>
              </a:buClr>
              <a:buSzPct val="18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Aumentar salivación en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xerostomia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</a:p>
          <a:p>
            <a:pPr>
              <a:buClr>
                <a:schemeClr val="accent2"/>
              </a:buClr>
              <a:buSzPct val="18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S.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Sjögren</a:t>
            </a:r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2"/>
              </a:buClr>
              <a:buSzPct val="180000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2"/>
              </a:buClr>
              <a:buSzPct val="180000"/>
              <a:buFontTx/>
              <a:buChar char="•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Aumentar tono y motilidad vísceras huecas</a:t>
            </a:r>
          </a:p>
          <a:p>
            <a:pPr>
              <a:buClr>
                <a:schemeClr val="accent2"/>
              </a:buClr>
              <a:buSzPct val="180000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-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Retención urinaria</a:t>
            </a:r>
          </a:p>
          <a:p>
            <a:pPr>
              <a:buClr>
                <a:schemeClr val="accent2"/>
              </a:buClr>
              <a:buSzPct val="180000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-</a:t>
            </a: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Ileo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adinámico, </a:t>
            </a:r>
          </a:p>
          <a:p>
            <a:pPr>
              <a:buClr>
                <a:schemeClr val="accent2"/>
              </a:buClr>
              <a:buSzPct val="180000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-Esofagitis por reflujo</a:t>
            </a:r>
          </a:p>
          <a:p>
            <a:pPr>
              <a:buClr>
                <a:schemeClr val="accent2"/>
              </a:buClr>
              <a:buSzPct val="180000"/>
              <a:buFontTx/>
              <a:buChar char="•"/>
              <a:defRPr/>
            </a:pPr>
            <a:endParaRPr lang="es-ES_tradnl" sz="9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2"/>
              </a:buClr>
              <a:buSzPct val="180000"/>
              <a:buFontTx/>
              <a:buChar char="•"/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Dilatar vasos en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vasoespasmos</a:t>
            </a:r>
            <a:endParaRPr lang="es-ES_tradnl" sz="9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51911" name="Text Box 7"/>
          <p:cNvSpPr txBox="1">
            <a:spLocks noChangeArrowheads="1"/>
          </p:cNvSpPr>
          <p:nvPr/>
        </p:nvSpPr>
        <p:spPr bwMode="auto">
          <a:xfrm>
            <a:off x="1890780" y="114935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6808509" y="323945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95152" y="2852936"/>
            <a:ext cx="1986441" cy="1569660"/>
          </a:xfrm>
          <a:prstGeom prst="rect">
            <a:avLst/>
          </a:prstGeom>
          <a:solidFill>
            <a:srgbClr val="6289F8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/>
              <a:t>Para</a:t>
            </a:r>
          </a:p>
          <a:p>
            <a:r>
              <a:rPr lang="es-VE" sz="2400" dirty="0"/>
              <a:t>a</a:t>
            </a:r>
            <a:r>
              <a:rPr lang="es-VE" sz="2400" dirty="0" smtClean="0"/>
              <a:t>umentar</a:t>
            </a:r>
          </a:p>
          <a:p>
            <a:r>
              <a:rPr lang="es-VE" sz="2400" dirty="0" smtClean="0"/>
              <a:t>Transmisión </a:t>
            </a:r>
          </a:p>
          <a:p>
            <a:r>
              <a:rPr lang="es-VE" sz="2400" dirty="0"/>
              <a:t>C</a:t>
            </a:r>
            <a:r>
              <a:rPr lang="es-VE" sz="2400" dirty="0" smtClean="0"/>
              <a:t>olinérgica</a:t>
            </a:r>
            <a:endParaRPr lang="es-V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6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Text Box 2"/>
          <p:cNvSpPr txBox="1">
            <a:spLocks noChangeArrowheads="1"/>
          </p:cNvSpPr>
          <p:nvPr/>
        </p:nvSpPr>
        <p:spPr bwMode="auto">
          <a:xfrm>
            <a:off x="2780506" y="1539082"/>
            <a:ext cx="3582987" cy="790575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Parasimpáticomiméticos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CONTRAINDICACIONES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52933" name="Text Box 5"/>
          <p:cNvSpPr txBox="1">
            <a:spLocks noChangeArrowheads="1"/>
          </p:cNvSpPr>
          <p:nvPr/>
        </p:nvSpPr>
        <p:spPr bwMode="auto">
          <a:xfrm>
            <a:off x="2062162" y="2636912"/>
            <a:ext cx="5467350" cy="2497138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usar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en </a:t>
            </a:r>
            <a:r>
              <a:rPr lang="es-ES_tradnl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asmáticos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por broncoespasmo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*</a:t>
            </a:r>
          </a:p>
          <a:p>
            <a:pPr>
              <a:defRPr/>
            </a:pP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usar en </a:t>
            </a:r>
            <a:r>
              <a:rPr lang="es-ES_tradnl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enfermedad péptica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por 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aumento secreción gástrica ácida </a:t>
            </a:r>
          </a:p>
          <a:p>
            <a:pPr>
              <a:defRPr/>
            </a:pP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usar en </a:t>
            </a:r>
            <a:r>
              <a:rPr lang="es-ES_tradnl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cardiopatía isquémica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por 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reducción flujo coronario por disminución PA</a:t>
            </a:r>
          </a:p>
          <a:p>
            <a:pPr>
              <a:defRPr/>
            </a:pP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usar en bradicardia, por reducción FC</a:t>
            </a:r>
          </a:p>
        </p:txBody>
      </p:sp>
      <p:sp>
        <p:nvSpPr>
          <p:cNvPr id="252934" name="Text Box 6"/>
          <p:cNvSpPr txBox="1">
            <a:spLocks noChangeArrowheads="1"/>
          </p:cNvSpPr>
          <p:nvPr/>
        </p:nvSpPr>
        <p:spPr bwMode="auto">
          <a:xfrm>
            <a:off x="827088" y="1797050"/>
            <a:ext cx="1392237" cy="579438"/>
          </a:xfrm>
          <a:prstGeom prst="rect">
            <a:avLst/>
          </a:prstGeom>
          <a:solidFill>
            <a:srgbClr val="FABC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¡OJO!!</a:t>
            </a:r>
          </a:p>
        </p:txBody>
      </p:sp>
      <p:sp>
        <p:nvSpPr>
          <p:cNvPr id="252935" name="Text Box 7"/>
          <p:cNvSpPr txBox="1">
            <a:spLocks noChangeArrowheads="1"/>
          </p:cNvSpPr>
          <p:nvPr/>
        </p:nvSpPr>
        <p:spPr bwMode="auto">
          <a:xfrm>
            <a:off x="806337" y="107939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2937" name="Rectangle 9"/>
          <p:cNvSpPr>
            <a:spLocks noChangeArrowheads="1"/>
          </p:cNvSpPr>
          <p:nvPr/>
        </p:nvSpPr>
        <p:spPr bwMode="auto">
          <a:xfrm>
            <a:off x="1523205" y="5391150"/>
            <a:ext cx="62071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342900" indent="-342900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Caso: Trat. retención urinaria, muerte por ataque asma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6808509" y="323945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52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0" grpId="0" animBg="1"/>
      <p:bldP spid="252934" grpId="0" animBg="1"/>
      <p:bldP spid="252937" grpId="0" build="allAtOnce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11" name="Text Box 7"/>
          <p:cNvSpPr txBox="1">
            <a:spLocks noChangeArrowheads="1"/>
          </p:cNvSpPr>
          <p:nvPr/>
        </p:nvSpPr>
        <p:spPr bwMode="auto">
          <a:xfrm>
            <a:off x="539552" y="476250"/>
            <a:ext cx="2002471" cy="646331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Agonistas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pic>
        <p:nvPicPr>
          <p:cNvPr id="226312" name="Picture 8" descr="tobac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556792"/>
            <a:ext cx="3322638" cy="301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13" name="Text Box 9"/>
          <p:cNvSpPr txBox="1">
            <a:spLocks noChangeArrowheads="1"/>
          </p:cNvSpPr>
          <p:nvPr/>
        </p:nvSpPr>
        <p:spPr bwMode="auto">
          <a:xfrm>
            <a:off x="4678363" y="3711029"/>
            <a:ext cx="1262062" cy="64135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i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Nicotiana </a:t>
            </a:r>
          </a:p>
          <a:p>
            <a:pPr>
              <a:defRPr/>
            </a:pPr>
            <a:r>
              <a:rPr lang="es-ES_tradnl" sz="1800" i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tabacum</a:t>
            </a:r>
          </a:p>
        </p:txBody>
      </p:sp>
      <p:sp>
        <p:nvSpPr>
          <p:cNvPr id="226318" name="Text Box 14"/>
          <p:cNvSpPr txBox="1">
            <a:spLocks noChangeArrowheads="1"/>
          </p:cNvSpPr>
          <p:nvPr/>
        </p:nvSpPr>
        <p:spPr bwMode="auto">
          <a:xfrm>
            <a:off x="4643834" y="4661619"/>
            <a:ext cx="3816598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Nicotina </a:t>
            </a: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RN</a:t>
            </a: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Estimulación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ganglio autonómico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simpática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tono vasos 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parasimpática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corazón, pulmones, TGI, TGU. </a:t>
            </a:r>
            <a:endParaRPr lang="es-ES_tradnl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RN</a:t>
            </a: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excitación PNM</a:t>
            </a:r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4643438" y="1556792"/>
            <a:ext cx="1536700" cy="730250"/>
          </a:xfrm>
          <a:prstGeom prst="rect">
            <a:avLst/>
          </a:prstGeom>
          <a:solidFill>
            <a:srgbClr val="D1E0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Nicotínicos</a:t>
            </a:r>
            <a:endParaRPr lang="es-ES_tradnl" sz="1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6319" name="Text Box 15"/>
          <p:cNvSpPr txBox="1">
            <a:spLocks noChangeArrowheads="1"/>
          </p:cNvSpPr>
          <p:nvPr/>
        </p:nvSpPr>
        <p:spPr bwMode="auto">
          <a:xfrm>
            <a:off x="687388" y="1809070"/>
            <a:ext cx="3027362" cy="700087"/>
          </a:xfrm>
          <a:prstGeom prst="rect">
            <a:avLst/>
          </a:prstGeom>
          <a:solidFill>
            <a:srgbClr val="D1E0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Agonistas Mixtos: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Muscarínicos y Nicotínicos</a:t>
            </a:r>
          </a:p>
        </p:txBody>
      </p:sp>
      <p:sp>
        <p:nvSpPr>
          <p:cNvPr id="226321" name="Text Box 17"/>
          <p:cNvSpPr txBox="1">
            <a:spLocks noChangeArrowheads="1"/>
          </p:cNvSpPr>
          <p:nvPr/>
        </p:nvSpPr>
        <p:spPr bwMode="auto">
          <a:xfrm>
            <a:off x="760413" y="2551566"/>
            <a:ext cx="2954337" cy="161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  <a:p>
            <a:pPr>
              <a:defRPr/>
            </a:pP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Carbacol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Actúan no selectivamente </a:t>
            </a: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sobre RM y RN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Uso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glaucoma ángulo abierto</a:t>
            </a:r>
          </a:p>
        </p:txBody>
      </p:sp>
      <p:sp>
        <p:nvSpPr>
          <p:cNvPr id="226323" name="Text Box 19"/>
          <p:cNvSpPr txBox="1">
            <a:spLocks noChangeArrowheads="1"/>
          </p:cNvSpPr>
          <p:nvPr/>
        </p:nvSpPr>
        <p:spPr bwMode="auto">
          <a:xfrm>
            <a:off x="2694181" y="537806"/>
            <a:ext cx="920445" cy="58477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solidFill>
                  <a:schemeClr val="accent2"/>
                </a:solidFill>
                <a:effectLst/>
              </a:rPr>
              <a:t>Acción </a:t>
            </a:r>
          </a:p>
          <a:p>
            <a:pPr algn="ctr">
              <a:defRPr/>
            </a:pPr>
            <a:r>
              <a:rPr lang="es-ES" sz="1600" b="1">
                <a:solidFill>
                  <a:schemeClr val="accent2"/>
                </a:solidFill>
                <a:effectLst/>
              </a:rPr>
              <a:t>Directa</a:t>
            </a:r>
          </a:p>
        </p:txBody>
      </p:sp>
      <p:sp>
        <p:nvSpPr>
          <p:cNvPr id="226324" name="Text Box 20"/>
          <p:cNvSpPr txBox="1">
            <a:spLocks noChangeArrowheads="1"/>
          </p:cNvSpPr>
          <p:nvPr/>
        </p:nvSpPr>
        <p:spPr bwMode="auto">
          <a:xfrm>
            <a:off x="1501808" y="5004152"/>
            <a:ext cx="27813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Nicotina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dosis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bajas: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 RN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dosis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altas: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bloquea RN</a:t>
            </a:r>
          </a:p>
        </p:txBody>
      </p:sp>
      <p:sp>
        <p:nvSpPr>
          <p:cNvPr id="226325" name="Line 21"/>
          <p:cNvSpPr>
            <a:spLocks noChangeShapeType="1"/>
          </p:cNvSpPr>
          <p:nvPr/>
        </p:nvSpPr>
        <p:spPr bwMode="auto">
          <a:xfrm>
            <a:off x="4284663" y="1773238"/>
            <a:ext cx="0" cy="255737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6326" name="Line 22"/>
          <p:cNvSpPr>
            <a:spLocks noChangeShapeType="1"/>
          </p:cNvSpPr>
          <p:nvPr/>
        </p:nvSpPr>
        <p:spPr bwMode="auto">
          <a:xfrm flipH="1">
            <a:off x="323850" y="4330608"/>
            <a:ext cx="3960813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880517" y="332656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3" grpId="0" animBg="1"/>
      <p:bldP spid="226318" grpId="0"/>
      <p:bldP spid="226308" grpId="0" animBg="1"/>
      <p:bldP spid="226319" grpId="0" animBg="1"/>
      <p:bldP spid="226321" grpId="0"/>
      <p:bldP spid="22632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agosnistas y antagonistas colinergicos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6" t="8205" r="25142" b="47893"/>
          <a:stretch>
            <a:fillRect/>
          </a:stretch>
        </p:blipFill>
        <p:spPr bwMode="auto">
          <a:xfrm>
            <a:off x="1511300" y="2132013"/>
            <a:ext cx="61214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41" name="Rectangle 5"/>
          <p:cNvSpPr>
            <a:spLocks noChangeArrowheads="1"/>
          </p:cNvSpPr>
          <p:nvPr/>
        </p:nvSpPr>
        <p:spPr bwMode="auto">
          <a:xfrm>
            <a:off x="4427538" y="5445125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43" name="Rectangle 7"/>
          <p:cNvSpPr>
            <a:spLocks noChangeArrowheads="1"/>
          </p:cNvSpPr>
          <p:nvPr/>
        </p:nvSpPr>
        <p:spPr bwMode="auto">
          <a:xfrm>
            <a:off x="1187450" y="4940300"/>
            <a:ext cx="792163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44" name="Rectangle 8"/>
          <p:cNvSpPr>
            <a:spLocks noChangeArrowheads="1"/>
          </p:cNvSpPr>
          <p:nvPr/>
        </p:nvSpPr>
        <p:spPr bwMode="auto">
          <a:xfrm>
            <a:off x="7308850" y="3068638"/>
            <a:ext cx="4318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7308850" y="4292600"/>
            <a:ext cx="4318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46" name="Text Box 10"/>
          <p:cNvSpPr txBox="1">
            <a:spLocks noChangeArrowheads="1"/>
          </p:cNvSpPr>
          <p:nvPr/>
        </p:nvSpPr>
        <p:spPr bwMode="auto">
          <a:xfrm>
            <a:off x="539750" y="476250"/>
            <a:ext cx="2211388" cy="730250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193551" name="Oval 15"/>
          <p:cNvSpPr>
            <a:spLocks noChangeArrowheads="1"/>
          </p:cNvSpPr>
          <p:nvPr/>
        </p:nvSpPr>
        <p:spPr bwMode="auto">
          <a:xfrm>
            <a:off x="1331913" y="558958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53" name="Rectangle 17"/>
          <p:cNvSpPr>
            <a:spLocks noChangeArrowheads="1"/>
          </p:cNvSpPr>
          <p:nvPr/>
        </p:nvSpPr>
        <p:spPr bwMode="auto">
          <a:xfrm>
            <a:off x="2195513" y="5589588"/>
            <a:ext cx="2159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54" name="Oval 18"/>
          <p:cNvSpPr>
            <a:spLocks noChangeArrowheads="1"/>
          </p:cNvSpPr>
          <p:nvPr/>
        </p:nvSpPr>
        <p:spPr bwMode="auto">
          <a:xfrm>
            <a:off x="4356100" y="53006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60" name="Text Box 24"/>
          <p:cNvSpPr txBox="1">
            <a:spLocks noChangeArrowheads="1"/>
          </p:cNvSpPr>
          <p:nvPr/>
        </p:nvSpPr>
        <p:spPr bwMode="auto">
          <a:xfrm>
            <a:off x="4315578" y="5380832"/>
            <a:ext cx="527050" cy="3048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 err="1">
                <a:solidFill>
                  <a:srgbClr val="000066"/>
                </a:solidFill>
                <a:effectLst/>
              </a:rPr>
              <a:t>ACh</a:t>
            </a:r>
            <a:endParaRPr lang="es-ES_tradnl" sz="1400" b="1" dirty="0">
              <a:solidFill>
                <a:srgbClr val="000066"/>
              </a:solidFill>
              <a:effectLst/>
            </a:endParaRPr>
          </a:p>
        </p:txBody>
      </p:sp>
      <p:sp>
        <p:nvSpPr>
          <p:cNvPr id="193561" name="Text Box 25"/>
          <p:cNvSpPr txBox="1">
            <a:spLocks noChangeArrowheads="1"/>
          </p:cNvSpPr>
          <p:nvPr/>
        </p:nvSpPr>
        <p:spPr bwMode="auto">
          <a:xfrm>
            <a:off x="323850" y="3140075"/>
            <a:ext cx="11953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Recaptación</a:t>
            </a:r>
          </a:p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Hemicolinium</a:t>
            </a:r>
          </a:p>
        </p:txBody>
      </p:sp>
      <p:sp>
        <p:nvSpPr>
          <p:cNvPr id="193562" name="Text Box 26"/>
          <p:cNvSpPr txBox="1">
            <a:spLocks noChangeArrowheads="1"/>
          </p:cNvSpPr>
          <p:nvPr/>
        </p:nvSpPr>
        <p:spPr bwMode="auto">
          <a:xfrm>
            <a:off x="395288" y="2347913"/>
            <a:ext cx="1344612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 </a:t>
            </a:r>
          </a:p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Almacenamiento</a:t>
            </a:r>
          </a:p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Vesamicol</a:t>
            </a:r>
          </a:p>
        </p:txBody>
      </p:sp>
      <p:sp>
        <p:nvSpPr>
          <p:cNvPr id="193564" name="Rectangle 28"/>
          <p:cNvSpPr>
            <a:spLocks noChangeArrowheads="1"/>
          </p:cNvSpPr>
          <p:nvPr/>
        </p:nvSpPr>
        <p:spPr bwMode="auto">
          <a:xfrm>
            <a:off x="1619250" y="3500438"/>
            <a:ext cx="288925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65" name="Oval 29"/>
          <p:cNvSpPr>
            <a:spLocks noChangeArrowheads="1"/>
          </p:cNvSpPr>
          <p:nvPr/>
        </p:nvSpPr>
        <p:spPr bwMode="auto">
          <a:xfrm>
            <a:off x="1692275" y="5372100"/>
            <a:ext cx="5762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66" name="Text Box 30"/>
          <p:cNvSpPr txBox="1">
            <a:spLocks noChangeArrowheads="1"/>
          </p:cNvSpPr>
          <p:nvPr/>
        </p:nvSpPr>
        <p:spPr bwMode="auto">
          <a:xfrm>
            <a:off x="7451725" y="2779713"/>
            <a:ext cx="150393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Canales Ca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voltaje 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dependientes</a:t>
            </a:r>
          </a:p>
        </p:txBody>
      </p:sp>
      <p:sp>
        <p:nvSpPr>
          <p:cNvPr id="193568" name="Line 32"/>
          <p:cNvSpPr>
            <a:spLocks noChangeShapeType="1"/>
          </p:cNvSpPr>
          <p:nvPr/>
        </p:nvSpPr>
        <p:spPr bwMode="auto">
          <a:xfrm>
            <a:off x="1692275" y="2779713"/>
            <a:ext cx="2303463" cy="647700"/>
          </a:xfrm>
          <a:prstGeom prst="line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3569" name="Line 33"/>
          <p:cNvSpPr>
            <a:spLocks noChangeShapeType="1"/>
          </p:cNvSpPr>
          <p:nvPr/>
        </p:nvSpPr>
        <p:spPr bwMode="auto">
          <a:xfrm>
            <a:off x="1476375" y="3427413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3570" name="Line 34"/>
          <p:cNvSpPr>
            <a:spLocks noChangeShapeType="1"/>
          </p:cNvSpPr>
          <p:nvPr/>
        </p:nvSpPr>
        <p:spPr bwMode="auto">
          <a:xfrm>
            <a:off x="1619250" y="4219575"/>
            <a:ext cx="288131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3571" name="Line 35"/>
          <p:cNvSpPr>
            <a:spLocks noChangeShapeType="1"/>
          </p:cNvSpPr>
          <p:nvPr/>
        </p:nvSpPr>
        <p:spPr bwMode="auto">
          <a:xfrm flipH="1">
            <a:off x="7235825" y="3211513"/>
            <a:ext cx="288925" cy="720725"/>
          </a:xfrm>
          <a:prstGeom prst="line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3572" name="Rectangle 36"/>
          <p:cNvSpPr>
            <a:spLocks noChangeArrowheads="1"/>
          </p:cNvSpPr>
          <p:nvPr/>
        </p:nvSpPr>
        <p:spPr bwMode="auto">
          <a:xfrm>
            <a:off x="561975" y="1337583"/>
            <a:ext cx="13462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Indirecta</a:t>
            </a:r>
          </a:p>
        </p:txBody>
      </p:sp>
      <p:sp>
        <p:nvSpPr>
          <p:cNvPr id="193573" name="Oval 37"/>
          <p:cNvSpPr>
            <a:spLocks noChangeArrowheads="1"/>
          </p:cNvSpPr>
          <p:nvPr/>
        </p:nvSpPr>
        <p:spPr bwMode="auto">
          <a:xfrm>
            <a:off x="4356100" y="5157788"/>
            <a:ext cx="503238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74" name="Text Box 38"/>
          <p:cNvSpPr txBox="1">
            <a:spLocks noChangeArrowheads="1"/>
          </p:cNvSpPr>
          <p:nvPr/>
        </p:nvSpPr>
        <p:spPr bwMode="auto">
          <a:xfrm>
            <a:off x="2411413" y="5928239"/>
            <a:ext cx="4382931" cy="400110"/>
          </a:xfrm>
          <a:prstGeom prst="rect">
            <a:avLst/>
          </a:prstGeom>
          <a:solidFill>
            <a:srgbClr val="BDD3F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transmisión colinérgica</a:t>
            </a:r>
          </a:p>
        </p:txBody>
      </p:sp>
      <p:sp>
        <p:nvSpPr>
          <p:cNvPr id="193563" name="Text Box 27"/>
          <p:cNvSpPr txBox="1">
            <a:spLocks noChangeArrowheads="1"/>
          </p:cNvSpPr>
          <p:nvPr/>
        </p:nvSpPr>
        <p:spPr bwMode="auto">
          <a:xfrm>
            <a:off x="323850" y="3956050"/>
            <a:ext cx="1860550" cy="1066800"/>
          </a:xfrm>
          <a:prstGeom prst="rect">
            <a:avLst/>
          </a:prstGeom>
          <a:solidFill>
            <a:srgbClr val="D6E9FA"/>
          </a:solidFill>
          <a:ln w="2857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Bloqueador </a:t>
            </a:r>
          </a:p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Liberación ACh</a:t>
            </a:r>
          </a:p>
          <a:p>
            <a:pPr>
              <a:defRPr/>
            </a:pPr>
            <a:endParaRPr lang="es-ES_tradnl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Tx Botulínica</a:t>
            </a:r>
          </a:p>
        </p:txBody>
      </p:sp>
      <p:sp>
        <p:nvSpPr>
          <p:cNvPr id="193575" name="Text Box 39"/>
          <p:cNvSpPr txBox="1">
            <a:spLocks noChangeArrowheads="1"/>
          </p:cNvSpPr>
          <p:nvPr/>
        </p:nvSpPr>
        <p:spPr bwMode="auto">
          <a:xfrm>
            <a:off x="6588125" y="5157788"/>
            <a:ext cx="1585913" cy="669925"/>
          </a:xfrm>
          <a:prstGeom prst="rect">
            <a:avLst/>
          </a:prstGeom>
          <a:solidFill>
            <a:srgbClr val="D6E9FA"/>
          </a:solidFill>
          <a:ln w="2857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dirty="0"/>
              <a:t>Regenerador</a:t>
            </a:r>
          </a:p>
          <a:p>
            <a:pPr algn="ctr">
              <a:defRPr/>
            </a:pPr>
            <a:r>
              <a:rPr lang="es-ES_tradnl" sz="1800" dirty="0" smtClean="0"/>
              <a:t>AChE</a:t>
            </a:r>
            <a:endParaRPr lang="es-ES_tradnl" sz="1800" dirty="0"/>
          </a:p>
        </p:txBody>
      </p:sp>
      <p:sp>
        <p:nvSpPr>
          <p:cNvPr id="193576" name="Text Box 40"/>
          <p:cNvSpPr txBox="1">
            <a:spLocks noChangeArrowheads="1"/>
          </p:cNvSpPr>
          <p:nvPr/>
        </p:nvSpPr>
        <p:spPr bwMode="auto">
          <a:xfrm>
            <a:off x="2069306" y="13700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93578" name="Text Box 42"/>
          <p:cNvSpPr txBox="1">
            <a:spLocks noChangeArrowheads="1"/>
          </p:cNvSpPr>
          <p:nvPr/>
        </p:nvSpPr>
        <p:spPr bwMode="auto">
          <a:xfrm>
            <a:off x="6804025" y="476250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803993" y="656748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29 Elipse"/>
          <p:cNvSpPr/>
          <p:nvPr/>
        </p:nvSpPr>
        <p:spPr bwMode="auto">
          <a:xfrm>
            <a:off x="3779838" y="3599264"/>
            <a:ext cx="287337" cy="288131"/>
          </a:xfrm>
          <a:prstGeom prst="ellipse">
            <a:avLst/>
          </a:prstGeom>
          <a:solidFill>
            <a:srgbClr val="386AF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3634805" y="3594502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ACh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35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35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35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9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1935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61" grpId="0"/>
      <p:bldP spid="193562" grpId="0"/>
      <p:bldP spid="193566" grpId="0"/>
      <p:bldP spid="193572" grpId="0" animBg="1"/>
      <p:bldP spid="193573" grpId="0" animBg="1"/>
      <p:bldP spid="193573" grpId="1" animBg="1"/>
      <p:bldP spid="193574" grpId="0" animBg="1"/>
      <p:bldP spid="193563" grpId="0" animBg="1"/>
      <p:bldP spid="19357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agosnistas y antagonistas colinergicos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0" t="8205" r="25142" b="49501"/>
          <a:stretch>
            <a:fillRect/>
          </a:stretch>
        </p:blipFill>
        <p:spPr bwMode="auto">
          <a:xfrm>
            <a:off x="1981200" y="1709738"/>
            <a:ext cx="49498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3717" name="Text Box 5"/>
          <p:cNvSpPr txBox="1">
            <a:spLocks noChangeArrowheads="1"/>
          </p:cNvSpPr>
          <p:nvPr/>
        </p:nvSpPr>
        <p:spPr bwMode="auto">
          <a:xfrm>
            <a:off x="4044950" y="4630738"/>
            <a:ext cx="527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43718" name="Rectangle 6"/>
          <p:cNvSpPr>
            <a:spLocks noChangeArrowheads="1"/>
          </p:cNvSpPr>
          <p:nvPr/>
        </p:nvSpPr>
        <p:spPr bwMode="auto">
          <a:xfrm>
            <a:off x="7043512" y="2359025"/>
            <a:ext cx="4318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19" name="Rectangle 7"/>
          <p:cNvSpPr>
            <a:spLocks noChangeArrowheads="1"/>
          </p:cNvSpPr>
          <p:nvPr/>
        </p:nvSpPr>
        <p:spPr bwMode="auto">
          <a:xfrm>
            <a:off x="7021513" y="3582988"/>
            <a:ext cx="4318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20" name="Oval 8"/>
          <p:cNvSpPr>
            <a:spLocks noChangeArrowheads="1"/>
          </p:cNvSpPr>
          <p:nvPr/>
        </p:nvSpPr>
        <p:spPr bwMode="auto">
          <a:xfrm>
            <a:off x="5148263" y="49498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22" name="Rectangle 10"/>
          <p:cNvSpPr>
            <a:spLocks noChangeArrowheads="1"/>
          </p:cNvSpPr>
          <p:nvPr/>
        </p:nvSpPr>
        <p:spPr bwMode="auto">
          <a:xfrm>
            <a:off x="1547813" y="2789238"/>
            <a:ext cx="64928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23" name="Rectangle 11"/>
          <p:cNvSpPr>
            <a:spLocks noChangeArrowheads="1"/>
          </p:cNvSpPr>
          <p:nvPr/>
        </p:nvSpPr>
        <p:spPr bwMode="auto">
          <a:xfrm>
            <a:off x="6589713" y="2430463"/>
            <a:ext cx="4318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24" name="Rectangle 12"/>
          <p:cNvSpPr>
            <a:spLocks noChangeArrowheads="1"/>
          </p:cNvSpPr>
          <p:nvPr/>
        </p:nvSpPr>
        <p:spPr bwMode="auto">
          <a:xfrm>
            <a:off x="6661150" y="3581400"/>
            <a:ext cx="3603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26" name="Text Box 14"/>
          <p:cNvSpPr txBox="1">
            <a:spLocks noChangeArrowheads="1"/>
          </p:cNvSpPr>
          <p:nvPr/>
        </p:nvSpPr>
        <p:spPr bwMode="auto">
          <a:xfrm>
            <a:off x="468313" y="476250"/>
            <a:ext cx="2002471" cy="646331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243728" name="Text Box 16"/>
          <p:cNvSpPr txBox="1">
            <a:spLocks noChangeArrowheads="1"/>
          </p:cNvSpPr>
          <p:nvPr/>
        </p:nvSpPr>
        <p:spPr bwMode="auto">
          <a:xfrm>
            <a:off x="250825" y="2349500"/>
            <a:ext cx="1944688" cy="730250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Bloqueador liberación ACh</a:t>
            </a:r>
          </a:p>
        </p:txBody>
      </p:sp>
      <p:sp>
        <p:nvSpPr>
          <p:cNvPr id="243729" name="Text Box 17"/>
          <p:cNvSpPr txBox="1">
            <a:spLocks noChangeArrowheads="1"/>
          </p:cNvSpPr>
          <p:nvPr/>
        </p:nvSpPr>
        <p:spPr bwMode="auto">
          <a:xfrm>
            <a:off x="468313" y="3238274"/>
            <a:ext cx="13350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rgbClr val="CC0000"/>
                </a:solidFill>
              </a:rPr>
              <a:t>Toxina </a:t>
            </a:r>
          </a:p>
          <a:p>
            <a:pPr>
              <a:defRPr/>
            </a:pPr>
            <a:r>
              <a:rPr lang="es-ES_tradnl" dirty="0">
                <a:solidFill>
                  <a:srgbClr val="CC0000"/>
                </a:solidFill>
              </a:rPr>
              <a:t>Botulínica</a:t>
            </a:r>
          </a:p>
        </p:txBody>
      </p:sp>
      <p:sp>
        <p:nvSpPr>
          <p:cNvPr id="243731" name="Line 19"/>
          <p:cNvSpPr>
            <a:spLocks noChangeShapeType="1"/>
          </p:cNvSpPr>
          <p:nvPr/>
        </p:nvSpPr>
        <p:spPr bwMode="auto">
          <a:xfrm>
            <a:off x="1547813" y="3429000"/>
            <a:ext cx="2663825" cy="0"/>
          </a:xfrm>
          <a:prstGeom prst="line">
            <a:avLst/>
          </a:prstGeom>
          <a:noFill/>
          <a:ln w="38100">
            <a:solidFill>
              <a:srgbClr val="C00000"/>
            </a:solidFill>
            <a:prstDash val="solid"/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3734" name="Text Box 22"/>
          <p:cNvSpPr txBox="1">
            <a:spLocks noChangeArrowheads="1"/>
          </p:cNvSpPr>
          <p:nvPr/>
        </p:nvSpPr>
        <p:spPr bwMode="auto">
          <a:xfrm>
            <a:off x="6804025" y="3138488"/>
            <a:ext cx="17097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Bloqueadores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canales de Ca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43735" name="Text Box 23"/>
          <p:cNvSpPr txBox="1">
            <a:spLocks noChangeArrowheads="1"/>
          </p:cNvSpPr>
          <p:nvPr/>
        </p:nvSpPr>
        <p:spPr bwMode="auto">
          <a:xfrm>
            <a:off x="2314575" y="5229200"/>
            <a:ext cx="4370388" cy="425450"/>
          </a:xfrm>
          <a:prstGeom prst="rect">
            <a:avLst/>
          </a:prstGeom>
          <a:solidFill>
            <a:srgbClr val="BDD3F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transmisión colinérgica</a:t>
            </a:r>
          </a:p>
        </p:txBody>
      </p:sp>
      <p:sp>
        <p:nvSpPr>
          <p:cNvPr id="243736" name="Text Box 24"/>
          <p:cNvSpPr txBox="1">
            <a:spLocks noChangeArrowheads="1"/>
          </p:cNvSpPr>
          <p:nvPr/>
        </p:nvSpPr>
        <p:spPr bwMode="auto">
          <a:xfrm>
            <a:off x="2627784" y="444885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3737" name="Oval 25"/>
          <p:cNvSpPr>
            <a:spLocks noChangeArrowheads="1"/>
          </p:cNvSpPr>
          <p:nvPr/>
        </p:nvSpPr>
        <p:spPr bwMode="auto">
          <a:xfrm>
            <a:off x="3924300" y="4437063"/>
            <a:ext cx="792163" cy="6477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3738" name="Text Box 26"/>
          <p:cNvSpPr txBox="1">
            <a:spLocks noChangeArrowheads="1"/>
          </p:cNvSpPr>
          <p:nvPr/>
        </p:nvSpPr>
        <p:spPr bwMode="auto">
          <a:xfrm>
            <a:off x="6668826" y="332656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43740" name="Text Box 28"/>
          <p:cNvSpPr txBox="1">
            <a:spLocks noChangeArrowheads="1"/>
          </p:cNvSpPr>
          <p:nvPr/>
        </p:nvSpPr>
        <p:spPr bwMode="auto">
          <a:xfrm>
            <a:off x="6732588" y="3933825"/>
            <a:ext cx="19002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PAM regenerador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 AChE</a:t>
            </a:r>
          </a:p>
        </p:txBody>
      </p:sp>
      <p:sp>
        <p:nvSpPr>
          <p:cNvPr id="243742" name="Rectangle 30"/>
          <p:cNvSpPr>
            <a:spLocks noChangeArrowheads="1"/>
          </p:cNvSpPr>
          <p:nvPr/>
        </p:nvSpPr>
        <p:spPr bwMode="auto">
          <a:xfrm>
            <a:off x="468313" y="1198493"/>
            <a:ext cx="122822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>
                <a:effectLst/>
              </a:rPr>
              <a:t>Acción </a:t>
            </a:r>
          </a:p>
          <a:p>
            <a:pPr algn="ctr">
              <a:defRPr/>
            </a:pPr>
            <a:r>
              <a:rPr lang="es-ES_tradnl" sz="1800">
                <a:effectLst/>
              </a:rPr>
              <a:t>Indirecta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6661150" y="1044025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43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43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28" grpId="0" animBg="1"/>
      <p:bldP spid="243729" grpId="0"/>
      <p:bldP spid="243729" grpId="1"/>
      <p:bldP spid="24373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7" name="Text Box 5"/>
          <p:cNvSpPr txBox="1">
            <a:spLocks noChangeArrowheads="1"/>
          </p:cNvSpPr>
          <p:nvPr/>
        </p:nvSpPr>
        <p:spPr bwMode="auto">
          <a:xfrm>
            <a:off x="611188" y="476249"/>
            <a:ext cx="2012950" cy="669925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effectLst/>
              </a:rPr>
              <a:t>Antagonistas </a:t>
            </a:r>
          </a:p>
          <a:p>
            <a:pPr>
              <a:defRPr/>
            </a:pPr>
            <a:r>
              <a:rPr lang="es-ES_tradnl" sz="1800" dirty="0">
                <a:effectLst/>
              </a:rPr>
              <a:t>COLINÉRGICOS</a:t>
            </a:r>
          </a:p>
        </p:txBody>
      </p:sp>
      <p:sp>
        <p:nvSpPr>
          <p:cNvPr id="228369" name="Text Box 17"/>
          <p:cNvSpPr txBox="1">
            <a:spLocks noChangeArrowheads="1"/>
          </p:cNvSpPr>
          <p:nvPr/>
        </p:nvSpPr>
        <p:spPr bwMode="auto">
          <a:xfrm>
            <a:off x="6553379" y="228302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8916" name="Picture 23" descr="toxina botulinica"/>
          <p:cNvPicPr>
            <a:picLocks noChangeAspect="1" noChangeArrowheads="1"/>
          </p:cNvPicPr>
          <p:nvPr/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8" t="36234" r="43619" b="10608"/>
          <a:stretch>
            <a:fillRect/>
          </a:stretch>
        </p:blipFill>
        <p:spPr bwMode="auto">
          <a:xfrm>
            <a:off x="684213" y="1755775"/>
            <a:ext cx="5616575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8377" name="Rectangle 25"/>
          <p:cNvSpPr>
            <a:spLocks noChangeArrowheads="1"/>
          </p:cNvSpPr>
          <p:nvPr/>
        </p:nvSpPr>
        <p:spPr bwMode="auto">
          <a:xfrm>
            <a:off x="611188" y="508476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8378" name="Oval 26"/>
          <p:cNvSpPr>
            <a:spLocks noChangeArrowheads="1"/>
          </p:cNvSpPr>
          <p:nvPr/>
        </p:nvSpPr>
        <p:spPr bwMode="auto">
          <a:xfrm>
            <a:off x="2339975" y="1844675"/>
            <a:ext cx="863600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8379" name="Rectangle 27"/>
          <p:cNvSpPr>
            <a:spLocks noChangeArrowheads="1"/>
          </p:cNvSpPr>
          <p:nvPr/>
        </p:nvSpPr>
        <p:spPr bwMode="auto">
          <a:xfrm>
            <a:off x="3851275" y="2205038"/>
            <a:ext cx="12969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8380" name="Rectangle 28"/>
          <p:cNvSpPr>
            <a:spLocks noChangeArrowheads="1"/>
          </p:cNvSpPr>
          <p:nvPr/>
        </p:nvSpPr>
        <p:spPr bwMode="auto">
          <a:xfrm>
            <a:off x="684213" y="3716338"/>
            <a:ext cx="7191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8381" name="Rectangle 29"/>
          <p:cNvSpPr>
            <a:spLocks noChangeArrowheads="1"/>
          </p:cNvSpPr>
          <p:nvPr/>
        </p:nvSpPr>
        <p:spPr bwMode="auto">
          <a:xfrm>
            <a:off x="4500563" y="4941888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8383" name="Text Box 31"/>
          <p:cNvSpPr txBox="1">
            <a:spLocks noChangeArrowheads="1"/>
          </p:cNvSpPr>
          <p:nvPr/>
        </p:nvSpPr>
        <p:spPr bwMode="auto">
          <a:xfrm>
            <a:off x="2457450" y="1916113"/>
            <a:ext cx="10588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Vesícula 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sináptica</a:t>
            </a:r>
          </a:p>
        </p:txBody>
      </p:sp>
      <p:sp>
        <p:nvSpPr>
          <p:cNvPr id="228384" name="Text Box 32"/>
          <p:cNvSpPr txBox="1">
            <a:spLocks noChangeArrowheads="1"/>
          </p:cNvSpPr>
          <p:nvPr/>
        </p:nvSpPr>
        <p:spPr bwMode="auto">
          <a:xfrm>
            <a:off x="4211638" y="2133600"/>
            <a:ext cx="67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28385" name="Text Box 33"/>
          <p:cNvSpPr txBox="1">
            <a:spLocks noChangeArrowheads="1"/>
          </p:cNvSpPr>
          <p:nvPr/>
        </p:nvSpPr>
        <p:spPr bwMode="auto">
          <a:xfrm>
            <a:off x="3630613" y="5876925"/>
            <a:ext cx="13017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colinérgicos</a:t>
            </a:r>
          </a:p>
        </p:txBody>
      </p:sp>
      <p:sp>
        <p:nvSpPr>
          <p:cNvPr id="228386" name="Text Box 34"/>
          <p:cNvSpPr txBox="1">
            <a:spLocks noChangeArrowheads="1"/>
          </p:cNvSpPr>
          <p:nvPr/>
        </p:nvSpPr>
        <p:spPr bwMode="auto">
          <a:xfrm>
            <a:off x="6443663" y="3013501"/>
            <a:ext cx="2359941" cy="1077218"/>
          </a:xfrm>
          <a:prstGeom prst="rect">
            <a:avLst/>
          </a:prstGeom>
          <a:solidFill>
            <a:srgbClr val="D6E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Liberación </a:t>
            </a:r>
          </a:p>
          <a:p>
            <a:pPr algn="ctr">
              <a:defRPr/>
            </a:pPr>
            <a:r>
              <a:rPr lang="es-ES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ACh</a:t>
            </a:r>
          </a:p>
        </p:txBody>
      </p:sp>
      <p:sp>
        <p:nvSpPr>
          <p:cNvPr id="228387" name="Line 35"/>
          <p:cNvSpPr>
            <a:spLocks noChangeShapeType="1"/>
          </p:cNvSpPr>
          <p:nvPr/>
        </p:nvSpPr>
        <p:spPr bwMode="auto">
          <a:xfrm>
            <a:off x="1836465" y="1988790"/>
            <a:ext cx="4103687" cy="360045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8389" name="Rectangle 37"/>
          <p:cNvSpPr>
            <a:spLocks noChangeArrowheads="1"/>
          </p:cNvSpPr>
          <p:nvPr/>
        </p:nvSpPr>
        <p:spPr bwMode="auto">
          <a:xfrm>
            <a:off x="2831033" y="518824"/>
            <a:ext cx="110158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effectLst/>
              </a:rPr>
              <a:t>Acción </a:t>
            </a:r>
          </a:p>
          <a:p>
            <a:pPr algn="ctr">
              <a:defRPr/>
            </a:pPr>
            <a:r>
              <a:rPr lang="es-ES_tradnl" sz="1600">
                <a:effectLst/>
              </a:rPr>
              <a:t>Indirecta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6740072" y="476249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2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8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539750" y="500063"/>
            <a:ext cx="2012950" cy="669925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effectLst/>
              </a:rPr>
              <a:t>Antagonistas</a:t>
            </a:r>
            <a:r>
              <a:rPr lang="es-ES_tradnl" sz="1800" dirty="0"/>
              <a:t> </a:t>
            </a:r>
          </a:p>
          <a:p>
            <a:pPr>
              <a:defRPr/>
            </a:pPr>
            <a:r>
              <a:rPr lang="es-ES_tradnl" sz="1800" dirty="0"/>
              <a:t>COLINÉRGICOS</a:t>
            </a:r>
          </a:p>
        </p:txBody>
      </p:sp>
      <p:pic>
        <p:nvPicPr>
          <p:cNvPr id="39940" name="Picture 7" descr="toxina botulinica"/>
          <p:cNvPicPr>
            <a:picLocks noChangeAspect="1" noChangeArrowheads="1"/>
          </p:cNvPicPr>
          <p:nvPr/>
        </p:nvPicPr>
        <p:blipFill>
          <a:blip r:embed="rId2">
            <a:lum bright="-1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0" t="23734" r="2725" b="9729"/>
          <a:stretch>
            <a:fillRect/>
          </a:stretch>
        </p:blipFill>
        <p:spPr bwMode="auto">
          <a:xfrm>
            <a:off x="3206924" y="1916113"/>
            <a:ext cx="3598862" cy="456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5705" name="Text Box 9"/>
          <p:cNvSpPr txBox="1">
            <a:spLocks noChangeArrowheads="1"/>
          </p:cNvSpPr>
          <p:nvPr/>
        </p:nvSpPr>
        <p:spPr bwMode="auto">
          <a:xfrm>
            <a:off x="7009025" y="1916113"/>
            <a:ext cx="1659458" cy="923330"/>
          </a:xfrm>
          <a:prstGeom prst="rect">
            <a:avLst/>
          </a:prstGeom>
          <a:solidFill>
            <a:srgbClr val="D6E9FA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1800" b="1">
                <a:effectLst/>
              </a:rPr>
              <a:t>Bloqueador </a:t>
            </a:r>
          </a:p>
          <a:p>
            <a:pPr algn="ctr">
              <a:defRPr/>
            </a:pPr>
            <a:r>
              <a:rPr lang="es-ES_tradnl" sz="1800" b="1">
                <a:effectLst/>
              </a:rPr>
              <a:t>liberación ACh</a:t>
            </a:r>
          </a:p>
        </p:txBody>
      </p:sp>
      <p:sp>
        <p:nvSpPr>
          <p:cNvPr id="285706" name="Rectangle 10"/>
          <p:cNvSpPr>
            <a:spLocks noChangeArrowheads="1"/>
          </p:cNvSpPr>
          <p:nvPr/>
        </p:nvSpPr>
        <p:spPr bwMode="auto">
          <a:xfrm>
            <a:off x="3206924" y="2205038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5707" name="Rectangle 11"/>
          <p:cNvSpPr>
            <a:spLocks noChangeArrowheads="1"/>
          </p:cNvSpPr>
          <p:nvPr/>
        </p:nvSpPr>
        <p:spPr bwMode="auto">
          <a:xfrm>
            <a:off x="4864274" y="2133600"/>
            <a:ext cx="10795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5708" name="Rectangle 12"/>
          <p:cNvSpPr>
            <a:spLocks noChangeArrowheads="1"/>
          </p:cNvSpPr>
          <p:nvPr/>
        </p:nvSpPr>
        <p:spPr bwMode="auto">
          <a:xfrm>
            <a:off x="5943774" y="5373688"/>
            <a:ext cx="9350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5709" name="Text Box 13"/>
          <p:cNvSpPr txBox="1">
            <a:spLocks noChangeArrowheads="1"/>
          </p:cNvSpPr>
          <p:nvPr/>
        </p:nvSpPr>
        <p:spPr bwMode="auto">
          <a:xfrm>
            <a:off x="5870749" y="5300663"/>
            <a:ext cx="998991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Toxina </a:t>
            </a:r>
          </a:p>
          <a:p>
            <a:pPr>
              <a:defRPr/>
            </a:pPr>
            <a:r>
              <a:rPr lang="es-ES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botulínica</a:t>
            </a:r>
          </a:p>
        </p:txBody>
      </p:sp>
      <p:sp>
        <p:nvSpPr>
          <p:cNvPr id="285710" name="Oval 14"/>
          <p:cNvSpPr>
            <a:spLocks noChangeArrowheads="1"/>
          </p:cNvSpPr>
          <p:nvPr/>
        </p:nvSpPr>
        <p:spPr bwMode="auto">
          <a:xfrm>
            <a:off x="3927649" y="2205038"/>
            <a:ext cx="215900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5711" name="Text Box 15"/>
          <p:cNvSpPr txBox="1">
            <a:spLocks noChangeArrowheads="1"/>
          </p:cNvSpPr>
          <p:nvPr/>
        </p:nvSpPr>
        <p:spPr bwMode="auto">
          <a:xfrm>
            <a:off x="2773536" y="1989138"/>
            <a:ext cx="8667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Cadena </a:t>
            </a:r>
          </a:p>
          <a:p>
            <a:pPr algn="ctr"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ligera</a:t>
            </a:r>
          </a:p>
        </p:txBody>
      </p:sp>
      <p:sp>
        <p:nvSpPr>
          <p:cNvPr id="285712" name="Text Box 16"/>
          <p:cNvSpPr txBox="1">
            <a:spLocks noChangeArrowheads="1"/>
          </p:cNvSpPr>
          <p:nvPr/>
        </p:nvSpPr>
        <p:spPr bwMode="auto">
          <a:xfrm>
            <a:off x="5007149" y="1989138"/>
            <a:ext cx="8667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Cadena </a:t>
            </a:r>
          </a:p>
          <a:p>
            <a:pPr algn="ctr"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pesada</a:t>
            </a:r>
          </a:p>
        </p:txBody>
      </p:sp>
      <p:sp>
        <p:nvSpPr>
          <p:cNvPr id="285713" name="Rectangle 17"/>
          <p:cNvSpPr>
            <a:spLocks noChangeArrowheads="1"/>
          </p:cNvSpPr>
          <p:nvPr/>
        </p:nvSpPr>
        <p:spPr bwMode="auto">
          <a:xfrm>
            <a:off x="6086649" y="4221163"/>
            <a:ext cx="7921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5714" name="Text Box 18"/>
          <p:cNvSpPr txBox="1">
            <a:spLocks noChangeArrowheads="1"/>
          </p:cNvSpPr>
          <p:nvPr/>
        </p:nvSpPr>
        <p:spPr bwMode="auto">
          <a:xfrm>
            <a:off x="5943774" y="4149725"/>
            <a:ext cx="920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receptor</a:t>
            </a:r>
          </a:p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toxina</a:t>
            </a:r>
          </a:p>
        </p:txBody>
      </p:sp>
      <p:sp>
        <p:nvSpPr>
          <p:cNvPr id="285715" name="Rectangle 19"/>
          <p:cNvSpPr>
            <a:spLocks noChangeArrowheads="1"/>
          </p:cNvSpPr>
          <p:nvPr/>
        </p:nvSpPr>
        <p:spPr bwMode="auto">
          <a:xfrm>
            <a:off x="3135486" y="3429000"/>
            <a:ext cx="8636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5716" name="Text Box 20"/>
          <p:cNvSpPr txBox="1">
            <a:spLocks noChangeArrowheads="1"/>
          </p:cNvSpPr>
          <p:nvPr/>
        </p:nvSpPr>
        <p:spPr bwMode="auto">
          <a:xfrm>
            <a:off x="3206924" y="3403600"/>
            <a:ext cx="10382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Toxina 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cliva 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SNARES</a:t>
            </a:r>
          </a:p>
        </p:txBody>
      </p:sp>
      <p:sp>
        <p:nvSpPr>
          <p:cNvPr id="285717" name="Text Box 21"/>
          <p:cNvSpPr txBox="1">
            <a:spLocks noChangeArrowheads="1"/>
          </p:cNvSpPr>
          <p:nvPr/>
        </p:nvSpPr>
        <p:spPr bwMode="auto">
          <a:xfrm>
            <a:off x="6968862" y="3465890"/>
            <a:ext cx="1781175" cy="2000548"/>
          </a:xfrm>
          <a:prstGeom prst="rect">
            <a:avLst/>
          </a:prstGeom>
          <a:solidFill>
            <a:srgbClr val="BBE0E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 hay </a:t>
            </a:r>
            <a:r>
              <a:rPr lang="es-ES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exocitosis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 </a:t>
            </a:r>
            <a:r>
              <a:rPr lang="es-ES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ACh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porque 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 hay fusión de vesícula con la membrana</a:t>
            </a:r>
          </a:p>
        </p:txBody>
      </p:sp>
      <p:sp>
        <p:nvSpPr>
          <p:cNvPr id="285720" name="Line 24"/>
          <p:cNvSpPr>
            <a:spLocks noChangeShapeType="1"/>
          </p:cNvSpPr>
          <p:nvPr/>
        </p:nvSpPr>
        <p:spPr bwMode="auto">
          <a:xfrm flipH="1">
            <a:off x="6015211" y="4797425"/>
            <a:ext cx="7207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85721" name="Line 25"/>
          <p:cNvSpPr>
            <a:spLocks noChangeShapeType="1"/>
          </p:cNvSpPr>
          <p:nvPr/>
        </p:nvSpPr>
        <p:spPr bwMode="auto">
          <a:xfrm flipH="1">
            <a:off x="6015211" y="4868863"/>
            <a:ext cx="7207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85724" name="Text Box 28"/>
          <p:cNvSpPr txBox="1">
            <a:spLocks noChangeArrowheads="1"/>
          </p:cNvSpPr>
          <p:nvPr/>
        </p:nvSpPr>
        <p:spPr bwMode="auto">
          <a:xfrm>
            <a:off x="1951211" y="16589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85725" name="Text Box 29"/>
          <p:cNvSpPr txBox="1">
            <a:spLocks noChangeArrowheads="1"/>
          </p:cNvSpPr>
          <p:nvPr/>
        </p:nvSpPr>
        <p:spPr bwMode="auto">
          <a:xfrm>
            <a:off x="395660" y="1589941"/>
            <a:ext cx="1580882" cy="830997"/>
          </a:xfrm>
          <a:prstGeom prst="rect">
            <a:avLst/>
          </a:prstGeom>
          <a:solidFill>
            <a:srgbClr val="D6E9FA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Toxina </a:t>
            </a:r>
          </a:p>
          <a:p>
            <a:pPr>
              <a:defRPr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Botulínica</a:t>
            </a:r>
          </a:p>
        </p:txBody>
      </p:sp>
      <p:sp>
        <p:nvSpPr>
          <p:cNvPr id="285726" name="Rectangle 30"/>
          <p:cNvSpPr>
            <a:spLocks noChangeArrowheads="1"/>
          </p:cNvSpPr>
          <p:nvPr/>
        </p:nvSpPr>
        <p:spPr bwMode="auto">
          <a:xfrm>
            <a:off x="2699792" y="539969"/>
            <a:ext cx="110158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effectLst/>
              </a:rPr>
              <a:t>Acción </a:t>
            </a:r>
          </a:p>
          <a:p>
            <a:pPr algn="ctr">
              <a:defRPr/>
            </a:pPr>
            <a:r>
              <a:rPr lang="es-ES_tradnl" sz="1600">
                <a:effectLst/>
              </a:rPr>
              <a:t>Indirecta</a:t>
            </a:r>
          </a:p>
        </p:txBody>
      </p:sp>
      <p:sp>
        <p:nvSpPr>
          <p:cNvPr id="285727" name="Text Box 31"/>
          <p:cNvSpPr txBox="1">
            <a:spLocks noChangeArrowheads="1"/>
          </p:cNvSpPr>
          <p:nvPr/>
        </p:nvSpPr>
        <p:spPr bwMode="auto">
          <a:xfrm>
            <a:off x="433175" y="2652187"/>
            <a:ext cx="2773748" cy="3785652"/>
          </a:xfrm>
          <a:prstGeom prst="rect">
            <a:avLst/>
          </a:prstGeom>
          <a:solidFill>
            <a:srgbClr val="FFDDF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Mecanismo de acción</a:t>
            </a:r>
          </a:p>
          <a:p>
            <a:pPr>
              <a:defRPr/>
            </a:pPr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cadena pesada permite endocitosis</a:t>
            </a:r>
          </a:p>
          <a:p>
            <a:pPr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cadena ligera cliva la vesícula 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endocítica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queda libre en citoplasma </a:t>
            </a:r>
          </a:p>
          <a:p>
            <a:pPr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Degrada </a:t>
            </a:r>
            <a:r>
              <a:rPr lang="es-ES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sinaptobrevin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SNAP25, </a:t>
            </a:r>
            <a:r>
              <a:rPr lang="es-ES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sintaxina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 No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 forma el complejo SNARE</a:t>
            </a: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hay fusión vesícula sináptica</a:t>
            </a:r>
          </a:p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hay liberación de ACh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16"/>
          <p:cNvSpPr txBox="1">
            <a:spLocks noChangeArrowheads="1"/>
          </p:cNvSpPr>
          <p:nvPr/>
        </p:nvSpPr>
        <p:spPr bwMode="auto">
          <a:xfrm>
            <a:off x="6810082" y="292825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285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2857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2857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2857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9" grpId="0" animBg="1"/>
      <p:bldP spid="285711" grpId="0"/>
      <p:bldP spid="285714" grpId="0"/>
      <p:bldP spid="285716" grpId="0"/>
      <p:bldP spid="285717" grpId="0" animBg="1"/>
      <p:bldP spid="28572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Text Box 2"/>
          <p:cNvSpPr txBox="1">
            <a:spLocks noChangeArrowheads="1"/>
          </p:cNvSpPr>
          <p:nvPr/>
        </p:nvSpPr>
        <p:spPr bwMode="auto">
          <a:xfrm>
            <a:off x="539750" y="500063"/>
            <a:ext cx="2012950" cy="669925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effectLst/>
              </a:rPr>
              <a:t>Antagonistas</a:t>
            </a:r>
            <a:r>
              <a:rPr lang="es-ES_tradnl" sz="1800" dirty="0">
                <a:effectLst/>
              </a:rPr>
              <a:t> </a:t>
            </a:r>
          </a:p>
          <a:p>
            <a:pPr>
              <a:defRPr/>
            </a:pPr>
            <a:r>
              <a:rPr lang="es-ES_tradnl" sz="1800" dirty="0">
                <a:effectLst/>
              </a:rPr>
              <a:t>COLINÉRGICOS</a:t>
            </a:r>
          </a:p>
        </p:txBody>
      </p:sp>
      <p:sp>
        <p:nvSpPr>
          <p:cNvPr id="291858" name="Text Box 18"/>
          <p:cNvSpPr txBox="1">
            <a:spLocks noChangeArrowheads="1"/>
          </p:cNvSpPr>
          <p:nvPr/>
        </p:nvSpPr>
        <p:spPr bwMode="auto">
          <a:xfrm>
            <a:off x="539750" y="5585574"/>
            <a:ext cx="396775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Tratamiento: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terapia ventilatoria 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y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antitoxina</a:t>
            </a:r>
          </a:p>
        </p:txBody>
      </p:sp>
      <p:sp>
        <p:nvSpPr>
          <p:cNvPr id="291859" name="Rectangle 19"/>
          <p:cNvSpPr>
            <a:spLocks noChangeArrowheads="1"/>
          </p:cNvSpPr>
          <p:nvPr/>
        </p:nvSpPr>
        <p:spPr bwMode="auto">
          <a:xfrm>
            <a:off x="4793449" y="5549349"/>
            <a:ext cx="4042288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ES" sz="1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NEJ;M blog </a:t>
            </a:r>
            <a:r>
              <a:rPr lang="es-ES" sz="11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" sz="11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1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eyes</a:t>
            </a:r>
            <a:r>
              <a:rPr lang="es-ES" sz="11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1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have</a:t>
            </a:r>
            <a:r>
              <a:rPr lang="es-ES" sz="11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1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it</a:t>
            </a:r>
            <a:r>
              <a:rPr lang="es-ES" sz="1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Sept. 7, 2012.</a:t>
            </a:r>
          </a:p>
          <a:p>
            <a:pPr algn="r">
              <a:defRPr/>
            </a:pPr>
            <a:r>
              <a:rPr lang="es-ES" sz="11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http://blogs.nejm.org/now/index.php/the-eyes-have-it/2012/09/07/</a:t>
            </a:r>
          </a:p>
        </p:txBody>
      </p:sp>
      <p:sp>
        <p:nvSpPr>
          <p:cNvPr id="291860" name="Rectangle 20"/>
          <p:cNvSpPr>
            <a:spLocks noChangeArrowheads="1"/>
          </p:cNvSpPr>
          <p:nvPr/>
        </p:nvSpPr>
        <p:spPr bwMode="auto">
          <a:xfrm>
            <a:off x="2699792" y="539969"/>
            <a:ext cx="110158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effectLst/>
              </a:rPr>
              <a:t>Acción </a:t>
            </a:r>
          </a:p>
          <a:p>
            <a:pPr algn="ctr">
              <a:defRPr/>
            </a:pPr>
            <a:r>
              <a:rPr lang="es-ES_tradnl" sz="1600">
                <a:effectLst/>
              </a:rPr>
              <a:t>Indirecta</a:t>
            </a:r>
          </a:p>
        </p:txBody>
      </p:sp>
      <p:sp>
        <p:nvSpPr>
          <p:cNvPr id="291861" name="Text Box 21"/>
          <p:cNvSpPr txBox="1">
            <a:spLocks noChangeArrowheads="1"/>
          </p:cNvSpPr>
          <p:nvPr/>
        </p:nvSpPr>
        <p:spPr bwMode="auto">
          <a:xfrm>
            <a:off x="2312442" y="1534442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91862" name="Text Box 22"/>
          <p:cNvSpPr txBox="1">
            <a:spLocks noChangeArrowheads="1"/>
          </p:cNvSpPr>
          <p:nvPr/>
        </p:nvSpPr>
        <p:spPr bwMode="auto">
          <a:xfrm>
            <a:off x="555852" y="1499944"/>
            <a:ext cx="1580882" cy="830997"/>
          </a:xfrm>
          <a:prstGeom prst="rect">
            <a:avLst/>
          </a:prstGeom>
          <a:solidFill>
            <a:srgbClr val="D6E9F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Toxina </a:t>
            </a:r>
          </a:p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Botulínica</a:t>
            </a:r>
          </a:p>
        </p:txBody>
      </p:sp>
      <p:pic>
        <p:nvPicPr>
          <p:cNvPr id="291864" name="Picture 24" descr="pic_6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747" y="1690024"/>
            <a:ext cx="3495870" cy="323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6814593" y="500063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  <p:sp>
        <p:nvSpPr>
          <p:cNvPr id="291857" name="Text Box 17"/>
          <p:cNvSpPr txBox="1">
            <a:spLocks noChangeArrowheads="1"/>
          </p:cNvSpPr>
          <p:nvPr/>
        </p:nvSpPr>
        <p:spPr bwMode="auto">
          <a:xfrm>
            <a:off x="611188" y="2468141"/>
            <a:ext cx="5830442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Botulismo</a:t>
            </a:r>
          </a:p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Ingestión esporas </a:t>
            </a:r>
            <a:r>
              <a:rPr lang="es-ES" sz="16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Clostridium</a:t>
            </a:r>
            <a:r>
              <a:rPr lang="es-ES" sz="16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botulinicum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enlatados</a:t>
            </a:r>
          </a:p>
          <a:p>
            <a:pPr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Clínica: síntomas en orden de aparición:</a:t>
            </a:r>
          </a:p>
          <a:p>
            <a:pPr>
              <a:defRPr/>
            </a:pP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Boca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seca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diplopia (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implicación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III, IV, o VI pares), </a:t>
            </a:r>
          </a:p>
          <a:p>
            <a:pPr>
              <a:defRPr/>
            </a:pP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Pupilas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dilatadas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pueden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no responder a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>
              <a:defRPr/>
            </a:pP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Ptosis palpebral,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cara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caída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>
              <a:defRPr/>
            </a:pP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reflejo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náusea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disfagia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disartria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>
              <a:defRPr/>
            </a:pP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Disfonia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dificultad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levantar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cabeza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>
              <a:defRPr/>
            </a:pP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Parálisis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descendente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generalmente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simétrica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fláccida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defRPr/>
            </a:pP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Disnea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por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parálisis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diafragmática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1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6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2065338" y="2060848"/>
            <a:ext cx="5011737" cy="2831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ES_tradnl" sz="900" u="sng" dirty="0" smtClean="0">
              <a:effectLst/>
            </a:endParaRPr>
          </a:p>
          <a:p>
            <a:pPr>
              <a:defRPr/>
            </a:pPr>
            <a:r>
              <a:rPr lang="es-ES_tradnl" u="sng" dirty="0" smtClean="0">
                <a:effectLst/>
              </a:rPr>
              <a:t>NOTA</a:t>
            </a:r>
            <a:r>
              <a:rPr lang="es-ES_tradnl" u="sng" dirty="0">
                <a:effectLst/>
              </a:rPr>
              <a:t>:</a:t>
            </a:r>
          </a:p>
          <a:p>
            <a:pPr>
              <a:defRPr/>
            </a:pPr>
            <a:r>
              <a:rPr lang="es-ES_tradnl" dirty="0">
                <a:effectLst/>
              </a:rPr>
              <a:t> 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Para las clases y materiales del Sistema Nervioso Autónomo, se ha seguido en gran parte la organización y las ilustraciones del libro </a:t>
            </a:r>
            <a:r>
              <a:rPr lang="es-ES_tradnl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Autonomic</a:t>
            </a:r>
            <a:r>
              <a:rPr lang="es-ES_tradnl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Nerves</a:t>
            </a:r>
            <a:r>
              <a:rPr lang="es-ES_tradnl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 L. Wilson-</a:t>
            </a: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Pauwels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P-A. Stewart y E.J. </a:t>
            </a: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Akesson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B.C. </a:t>
            </a: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Decker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1997. </a:t>
            </a:r>
          </a:p>
          <a:p>
            <a:pPr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Text Box 2"/>
          <p:cNvSpPr txBox="1">
            <a:spLocks noChangeArrowheads="1"/>
          </p:cNvSpPr>
          <p:nvPr/>
        </p:nvSpPr>
        <p:spPr bwMode="auto">
          <a:xfrm>
            <a:off x="539750" y="476250"/>
            <a:ext cx="2002471" cy="646331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/>
              <a:t>Antagonistas </a:t>
            </a:r>
          </a:p>
          <a:p>
            <a:pPr>
              <a:defRPr/>
            </a:pPr>
            <a:r>
              <a:rPr lang="es-ES_tradnl" sz="1800" dirty="0">
                <a:effectLst/>
              </a:rPr>
              <a:t>COLINÉRGICOS</a:t>
            </a:r>
          </a:p>
        </p:txBody>
      </p:sp>
      <p:sp>
        <p:nvSpPr>
          <p:cNvPr id="284678" name="Rectangle 6"/>
          <p:cNvSpPr>
            <a:spLocks noChangeArrowheads="1"/>
          </p:cNvSpPr>
          <p:nvPr/>
        </p:nvSpPr>
        <p:spPr bwMode="auto">
          <a:xfrm>
            <a:off x="4447661" y="3552721"/>
            <a:ext cx="4306887" cy="204311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Tiene otros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usos en medicina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defRPr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Espasmos musculares: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Espasmo del escritor,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blefaroespasmo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>
              <a:defRPr/>
            </a:pP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Distonía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cervical, estrabismo, migraña</a:t>
            </a:r>
          </a:p>
          <a:p>
            <a:pPr>
              <a:defRPr/>
            </a:pPr>
            <a:r>
              <a:rPr lang="es-ES_tradnl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Acalasia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Hiperhidrosis</a:t>
            </a:r>
          </a:p>
        </p:txBody>
      </p:sp>
      <p:pic>
        <p:nvPicPr>
          <p:cNvPr id="284679" name="Picture 7" descr="boto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39"/>
          <a:stretch>
            <a:fillRect/>
          </a:stretch>
        </p:blipFill>
        <p:spPr bwMode="auto">
          <a:xfrm>
            <a:off x="683568" y="2924944"/>
            <a:ext cx="3389418" cy="338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4681" name="Text Box 9"/>
          <p:cNvSpPr txBox="1">
            <a:spLocks noChangeArrowheads="1"/>
          </p:cNvSpPr>
          <p:nvPr/>
        </p:nvSpPr>
        <p:spPr bwMode="auto">
          <a:xfrm>
            <a:off x="1990927" y="1888441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84683" name="Text Box 11"/>
          <p:cNvSpPr txBox="1">
            <a:spLocks noChangeArrowheads="1"/>
          </p:cNvSpPr>
          <p:nvPr/>
        </p:nvSpPr>
        <p:spPr bwMode="auto">
          <a:xfrm>
            <a:off x="6093738" y="1546339"/>
            <a:ext cx="124906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Cuidado! </a:t>
            </a:r>
            <a:endParaRPr lang="es-ES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 los </a:t>
            </a:r>
            <a:endParaRPr lang="es-ES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riesgos</a:t>
            </a:r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</a:p>
        </p:txBody>
      </p:sp>
      <p:sp>
        <p:nvSpPr>
          <p:cNvPr id="284685" name="Rectangle 13"/>
          <p:cNvSpPr>
            <a:spLocks noChangeArrowheads="1"/>
          </p:cNvSpPr>
          <p:nvPr/>
        </p:nvSpPr>
        <p:spPr bwMode="auto">
          <a:xfrm>
            <a:off x="3189298" y="1484784"/>
            <a:ext cx="2722219" cy="1077218"/>
          </a:xfrm>
          <a:prstGeom prst="rect">
            <a:avLst/>
          </a:prstGeom>
          <a:solidFill>
            <a:srgbClr val="D6E9F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Toxina Botulínica </a:t>
            </a:r>
          </a:p>
          <a:p>
            <a:pPr algn="ctr">
              <a:defRPr/>
            </a:pPr>
            <a:r>
              <a:rPr lang="es-ES_tradnl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BOTOX ®</a:t>
            </a:r>
            <a:endParaRPr lang="es-ES_tradnl" sz="24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Produce parálisis fláccida</a:t>
            </a:r>
          </a:p>
        </p:txBody>
      </p:sp>
      <p:sp>
        <p:nvSpPr>
          <p:cNvPr id="284686" name="Rectangle 14"/>
          <p:cNvSpPr>
            <a:spLocks noChangeArrowheads="1"/>
          </p:cNvSpPr>
          <p:nvPr/>
        </p:nvSpPr>
        <p:spPr bwMode="auto">
          <a:xfrm>
            <a:off x="1485681" y="5750312"/>
            <a:ext cx="2113079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 cosmética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4687" name="Rectangle 15"/>
          <p:cNvSpPr>
            <a:spLocks noChangeArrowheads="1"/>
          </p:cNvSpPr>
          <p:nvPr/>
        </p:nvSpPr>
        <p:spPr bwMode="auto">
          <a:xfrm>
            <a:off x="2691102" y="539969"/>
            <a:ext cx="110158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effectLst/>
              </a:rPr>
              <a:t>Acción </a:t>
            </a:r>
          </a:p>
          <a:p>
            <a:pPr algn="ctr">
              <a:defRPr/>
            </a:pPr>
            <a:r>
              <a:rPr lang="es-ES_tradnl" sz="1600">
                <a:effectLst/>
              </a:rPr>
              <a:t>Indirecta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6814593" y="404664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8" grpId="0" animBg="1"/>
      <p:bldP spid="284683" grpId="0"/>
      <p:bldP spid="284685" grpId="0" animBg="1"/>
      <p:bldP spid="28468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6" descr="acciones y bloqueo colinergicos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5" r="2330" b="84067"/>
          <a:stretch>
            <a:fillRect/>
          </a:stretch>
        </p:blipFill>
        <p:spPr bwMode="auto">
          <a:xfrm>
            <a:off x="612775" y="4208115"/>
            <a:ext cx="76676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303" name="Text Box 7"/>
          <p:cNvSpPr txBox="1">
            <a:spLocks noChangeArrowheads="1"/>
          </p:cNvSpPr>
          <p:nvPr/>
        </p:nvSpPr>
        <p:spPr bwMode="auto">
          <a:xfrm>
            <a:off x="757238" y="5298728"/>
            <a:ext cx="13795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 y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Músculo liso</a:t>
            </a:r>
          </a:p>
        </p:txBody>
      </p:sp>
      <p:sp>
        <p:nvSpPr>
          <p:cNvPr id="183304" name="Text Box 8"/>
          <p:cNvSpPr txBox="1">
            <a:spLocks noChangeArrowheads="1"/>
          </p:cNvSpPr>
          <p:nvPr/>
        </p:nvSpPr>
        <p:spPr bwMode="auto">
          <a:xfrm>
            <a:off x="3205163" y="5298728"/>
            <a:ext cx="949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Corazón</a:t>
            </a:r>
          </a:p>
        </p:txBody>
      </p:sp>
      <p:sp>
        <p:nvSpPr>
          <p:cNvPr id="183305" name="Text Box 9"/>
          <p:cNvSpPr txBox="1">
            <a:spLocks noChangeArrowheads="1"/>
          </p:cNvSpPr>
          <p:nvPr/>
        </p:nvSpPr>
        <p:spPr bwMode="auto">
          <a:xfrm>
            <a:off x="4284663" y="5311428"/>
            <a:ext cx="9366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SNC y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ganglios</a:t>
            </a:r>
          </a:p>
        </p:txBody>
      </p:sp>
      <p:sp>
        <p:nvSpPr>
          <p:cNvPr id="183306" name="Text Box 10"/>
          <p:cNvSpPr txBox="1">
            <a:spLocks noChangeArrowheads="1"/>
          </p:cNvSpPr>
          <p:nvPr/>
        </p:nvSpPr>
        <p:spPr bwMode="auto">
          <a:xfrm>
            <a:off x="5508625" y="5203478"/>
            <a:ext cx="16938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G. Autonómicos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Med. adrenal</a:t>
            </a:r>
          </a:p>
        </p:txBody>
      </p:sp>
      <p:sp>
        <p:nvSpPr>
          <p:cNvPr id="183307" name="Text Box 11"/>
          <p:cNvSpPr txBox="1">
            <a:spLocks noChangeArrowheads="1"/>
          </p:cNvSpPr>
          <p:nvPr/>
        </p:nvSpPr>
        <p:spPr bwMode="auto">
          <a:xfrm>
            <a:off x="7308850" y="5179665"/>
            <a:ext cx="996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Placa NM</a:t>
            </a:r>
          </a:p>
        </p:txBody>
      </p:sp>
      <p:sp>
        <p:nvSpPr>
          <p:cNvPr id="183308" name="Rectangle 12"/>
          <p:cNvSpPr>
            <a:spLocks noChangeArrowheads="1"/>
          </p:cNvSpPr>
          <p:nvPr/>
        </p:nvSpPr>
        <p:spPr bwMode="auto">
          <a:xfrm>
            <a:off x="468313" y="4063653"/>
            <a:ext cx="5762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3310" name="Oval 14"/>
          <p:cNvSpPr>
            <a:spLocks noChangeArrowheads="1"/>
          </p:cNvSpPr>
          <p:nvPr/>
        </p:nvSpPr>
        <p:spPr bwMode="auto">
          <a:xfrm>
            <a:off x="612775" y="435257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3312" name="Rectangle 16"/>
          <p:cNvSpPr>
            <a:spLocks noChangeArrowheads="1"/>
          </p:cNvSpPr>
          <p:nvPr/>
        </p:nvSpPr>
        <p:spPr bwMode="auto">
          <a:xfrm>
            <a:off x="1476375" y="4352578"/>
            <a:ext cx="2159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3313" name="Oval 17"/>
          <p:cNvSpPr>
            <a:spLocks noChangeArrowheads="1"/>
          </p:cNvSpPr>
          <p:nvPr/>
        </p:nvSpPr>
        <p:spPr bwMode="auto">
          <a:xfrm>
            <a:off x="3636963" y="406365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3314" name="Text Box 18"/>
          <p:cNvSpPr txBox="1">
            <a:spLocks noChangeArrowheads="1"/>
          </p:cNvSpPr>
          <p:nvPr/>
        </p:nvSpPr>
        <p:spPr bwMode="auto">
          <a:xfrm>
            <a:off x="468313" y="476250"/>
            <a:ext cx="2211387" cy="730250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183315" name="Oval 19"/>
          <p:cNvSpPr>
            <a:spLocks noChangeArrowheads="1"/>
          </p:cNvSpPr>
          <p:nvPr/>
        </p:nvSpPr>
        <p:spPr bwMode="auto">
          <a:xfrm>
            <a:off x="1044575" y="4136678"/>
            <a:ext cx="5762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3316" name="Text Box 20"/>
          <p:cNvSpPr txBox="1">
            <a:spLocks noChangeArrowheads="1"/>
          </p:cNvSpPr>
          <p:nvPr/>
        </p:nvSpPr>
        <p:spPr bwMode="auto">
          <a:xfrm>
            <a:off x="1908176" y="2490440"/>
            <a:ext cx="1836738" cy="1631216"/>
          </a:xfrm>
          <a:prstGeom prst="rect">
            <a:avLst/>
          </a:prstGeom>
          <a:solidFill>
            <a:srgbClr val="FEE2F2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dirty="0" smtClean="0"/>
              <a:t>Antagonistas </a:t>
            </a:r>
            <a:r>
              <a:rPr lang="es-ES_tradnl" dirty="0" err="1"/>
              <a:t>muscarínicos</a:t>
            </a:r>
            <a:endParaRPr lang="es-ES_tradnl" dirty="0"/>
          </a:p>
          <a:p>
            <a:pPr algn="ctr">
              <a:defRPr/>
            </a:pPr>
            <a:r>
              <a:rPr lang="es-ES_tradnl" sz="1600" b="1" dirty="0"/>
              <a:t>No selectivos</a:t>
            </a:r>
          </a:p>
          <a:p>
            <a:pPr>
              <a:defRPr/>
            </a:pPr>
            <a:endParaRPr lang="es-ES_tradnl" sz="800" b="1" dirty="0"/>
          </a:p>
          <a:p>
            <a:pPr>
              <a:defRPr/>
            </a:pPr>
            <a:r>
              <a:rPr lang="es-ES_tradnl" sz="1400" dirty="0"/>
              <a:t> </a:t>
            </a:r>
            <a:r>
              <a:rPr lang="es-ES_tradnl" sz="2800" b="1" dirty="0" smtClean="0">
                <a:solidFill>
                  <a:srgbClr val="CC0000"/>
                </a:solidFill>
              </a:rPr>
              <a:t>Atropina</a:t>
            </a:r>
            <a:endParaRPr lang="es-ES_tradnl" sz="2800" b="1" dirty="0">
              <a:solidFill>
                <a:srgbClr val="CC0000"/>
              </a:solidFill>
            </a:endParaRPr>
          </a:p>
          <a:p>
            <a:pPr>
              <a:defRPr/>
            </a:pPr>
            <a:endParaRPr lang="es-ES_tradnl" sz="800" dirty="0"/>
          </a:p>
        </p:txBody>
      </p:sp>
      <p:sp>
        <p:nvSpPr>
          <p:cNvPr id="183317" name="Text Box 21"/>
          <p:cNvSpPr txBox="1">
            <a:spLocks noChangeArrowheads="1"/>
          </p:cNvSpPr>
          <p:nvPr/>
        </p:nvSpPr>
        <p:spPr bwMode="auto">
          <a:xfrm>
            <a:off x="5118100" y="3277840"/>
            <a:ext cx="1470025" cy="76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Nicotina </a:t>
            </a: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(dosis alta)</a:t>
            </a:r>
            <a:r>
              <a:rPr lang="es-ES_tradnl" sz="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Hexametonio</a:t>
            </a:r>
            <a:endParaRPr lang="es-ES_tradnl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3318" name="Text Box 22"/>
          <p:cNvSpPr txBox="1">
            <a:spLocks noChangeArrowheads="1"/>
          </p:cNvSpPr>
          <p:nvPr/>
        </p:nvSpPr>
        <p:spPr bwMode="auto">
          <a:xfrm>
            <a:off x="6704013" y="3642965"/>
            <a:ext cx="1301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Succinilcolina</a:t>
            </a:r>
          </a:p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Curare</a:t>
            </a:r>
            <a:endParaRPr lang="es-ES_tradnl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3319" name="Line 23"/>
          <p:cNvSpPr>
            <a:spLocks noChangeShapeType="1"/>
          </p:cNvSpPr>
          <p:nvPr/>
        </p:nvSpPr>
        <p:spPr bwMode="auto">
          <a:xfrm>
            <a:off x="7524750" y="4241453"/>
            <a:ext cx="73025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3320" name="Line 24"/>
          <p:cNvSpPr>
            <a:spLocks noChangeShapeType="1"/>
          </p:cNvSpPr>
          <p:nvPr/>
        </p:nvSpPr>
        <p:spPr bwMode="auto">
          <a:xfrm>
            <a:off x="5940425" y="4025553"/>
            <a:ext cx="217488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3321" name="Line 25"/>
          <p:cNvSpPr>
            <a:spLocks noChangeShapeType="1"/>
          </p:cNvSpPr>
          <p:nvPr/>
        </p:nvSpPr>
        <p:spPr bwMode="auto">
          <a:xfrm flipH="1">
            <a:off x="1547813" y="3901727"/>
            <a:ext cx="588962" cy="5810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3322" name="Line 26"/>
          <p:cNvSpPr>
            <a:spLocks noChangeShapeType="1"/>
          </p:cNvSpPr>
          <p:nvPr/>
        </p:nvSpPr>
        <p:spPr bwMode="auto">
          <a:xfrm>
            <a:off x="3203575" y="3901727"/>
            <a:ext cx="431800" cy="534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3323" name="Line 27"/>
          <p:cNvSpPr>
            <a:spLocks noChangeShapeType="1"/>
          </p:cNvSpPr>
          <p:nvPr/>
        </p:nvSpPr>
        <p:spPr bwMode="auto">
          <a:xfrm>
            <a:off x="3635375" y="3751709"/>
            <a:ext cx="1223963" cy="8056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3324" name="Oval 28"/>
          <p:cNvSpPr>
            <a:spLocks noChangeArrowheads="1"/>
          </p:cNvSpPr>
          <p:nvPr/>
        </p:nvSpPr>
        <p:spPr bwMode="auto">
          <a:xfrm>
            <a:off x="5075238" y="2730153"/>
            <a:ext cx="1584325" cy="14906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3326" name="Oval 30"/>
          <p:cNvSpPr>
            <a:spLocks noChangeArrowheads="1"/>
          </p:cNvSpPr>
          <p:nvPr/>
        </p:nvSpPr>
        <p:spPr bwMode="auto">
          <a:xfrm>
            <a:off x="6659563" y="3211165"/>
            <a:ext cx="1368425" cy="10810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3328" name="Rectangle 32"/>
          <p:cNvSpPr>
            <a:spLocks noChangeArrowheads="1"/>
          </p:cNvSpPr>
          <p:nvPr/>
        </p:nvSpPr>
        <p:spPr bwMode="auto">
          <a:xfrm>
            <a:off x="6837363" y="3339753"/>
            <a:ext cx="1119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Bloq. (NM)</a:t>
            </a:r>
          </a:p>
        </p:txBody>
      </p:sp>
      <p:sp>
        <p:nvSpPr>
          <p:cNvPr id="183329" name="Rectangle 33"/>
          <p:cNvSpPr>
            <a:spLocks noChangeArrowheads="1"/>
          </p:cNvSpPr>
          <p:nvPr/>
        </p:nvSpPr>
        <p:spPr bwMode="auto">
          <a:xfrm>
            <a:off x="5219700" y="2946053"/>
            <a:ext cx="1196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Bloq. (N</a:t>
            </a: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83332" name="Rectangle 36"/>
          <p:cNvSpPr>
            <a:spLocks noChangeArrowheads="1"/>
          </p:cNvSpPr>
          <p:nvPr/>
        </p:nvSpPr>
        <p:spPr bwMode="auto">
          <a:xfrm>
            <a:off x="476664" y="1330598"/>
            <a:ext cx="998992" cy="646331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/>
              <a:t>Acción </a:t>
            </a:r>
          </a:p>
          <a:p>
            <a:pPr algn="ctr">
              <a:defRPr/>
            </a:pPr>
            <a:r>
              <a:rPr lang="es-ES_tradnl" sz="1800"/>
              <a:t>Directa</a:t>
            </a:r>
          </a:p>
        </p:txBody>
      </p:sp>
      <p:sp>
        <p:nvSpPr>
          <p:cNvPr id="183334" name="Text Box 38"/>
          <p:cNvSpPr txBox="1">
            <a:spLocks noChangeArrowheads="1"/>
          </p:cNvSpPr>
          <p:nvPr/>
        </p:nvSpPr>
        <p:spPr bwMode="auto">
          <a:xfrm>
            <a:off x="2773721" y="53026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3338" name="Text Box 42"/>
          <p:cNvSpPr txBox="1">
            <a:spLocks noChangeArrowheads="1"/>
          </p:cNvSpPr>
          <p:nvPr/>
        </p:nvSpPr>
        <p:spPr bwMode="auto">
          <a:xfrm>
            <a:off x="3492500" y="1339503"/>
            <a:ext cx="2808288" cy="8223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SNC RM1</a:t>
            </a:r>
          </a:p>
          <a:p>
            <a:pPr>
              <a:defRPr/>
            </a:pP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Benztropina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estriado</a:t>
            </a:r>
          </a:p>
          <a:p>
            <a:pPr>
              <a:defRPr/>
            </a:pP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Escopolamina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N. vestibular</a:t>
            </a:r>
          </a:p>
        </p:txBody>
      </p:sp>
      <p:sp>
        <p:nvSpPr>
          <p:cNvPr id="183339" name="Line 43"/>
          <p:cNvSpPr>
            <a:spLocks noChangeShapeType="1"/>
          </p:cNvSpPr>
          <p:nvPr/>
        </p:nvSpPr>
        <p:spPr bwMode="auto">
          <a:xfrm>
            <a:off x="4932363" y="2204690"/>
            <a:ext cx="0" cy="2305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" name="Text Box 23"/>
          <p:cNvSpPr txBox="1">
            <a:spLocks noChangeArrowheads="1"/>
          </p:cNvSpPr>
          <p:nvPr/>
        </p:nvSpPr>
        <p:spPr bwMode="auto">
          <a:xfrm>
            <a:off x="2421317" y="6021288"/>
            <a:ext cx="4382931" cy="400110"/>
          </a:xfrm>
          <a:prstGeom prst="rect">
            <a:avLst/>
          </a:prstGeom>
          <a:solidFill>
            <a:srgbClr val="BDD3F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transmisión colinérgica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" name="Text Box 16"/>
          <p:cNvSpPr txBox="1">
            <a:spLocks noChangeArrowheads="1"/>
          </p:cNvSpPr>
          <p:nvPr/>
        </p:nvSpPr>
        <p:spPr bwMode="auto">
          <a:xfrm>
            <a:off x="6814593" y="404664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16" grpId="0" animBg="1"/>
      <p:bldP spid="183317" grpId="0"/>
      <p:bldP spid="183318" grpId="0"/>
      <p:bldP spid="183324" grpId="0" animBg="1"/>
      <p:bldP spid="183326" grpId="0" animBg="1"/>
      <p:bldP spid="183328" grpId="0"/>
      <p:bldP spid="183329" grpId="0"/>
      <p:bldP spid="183332" grpId="0" animBg="1"/>
      <p:bldP spid="18333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0_c0b1_46c5d052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7" t="13469" r="8929" b="8546"/>
          <a:stretch>
            <a:fillRect/>
          </a:stretch>
        </p:blipFill>
        <p:spPr bwMode="auto">
          <a:xfrm>
            <a:off x="611188" y="908050"/>
            <a:ext cx="5256212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4140200" y="6092825"/>
            <a:ext cx="18176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>
                <a:effectLst/>
              </a:rPr>
              <a:t>Leonardo Da Vinci </a:t>
            </a:r>
          </a:p>
          <a:p>
            <a:pPr eaLnBrk="1" hangingPunct="1"/>
            <a:r>
              <a:rPr lang="es-ES_tradnl" altLang="es-VE" sz="1400" b="1">
                <a:effectLst/>
              </a:rPr>
              <a:t>1474-1478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2411413" y="6165850"/>
            <a:ext cx="1593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400" b="1" i="1">
                <a:effectLst/>
              </a:rPr>
              <a:t>Ginebra di Benci</a:t>
            </a:r>
          </a:p>
        </p:txBody>
      </p:sp>
      <p:pic>
        <p:nvPicPr>
          <p:cNvPr id="286725" name="Picture 5" descr="0_c0b1_46c5d052_L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8" t="35350" r="32143" b="49899"/>
          <a:stretch>
            <a:fillRect/>
          </a:stretch>
        </p:blipFill>
        <p:spPr bwMode="auto">
          <a:xfrm>
            <a:off x="4643438" y="1557338"/>
            <a:ext cx="3924300" cy="2041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26" name="Text Box 6"/>
          <p:cNvSpPr txBox="1">
            <a:spLocks noChangeArrowheads="1"/>
          </p:cNvSpPr>
          <p:nvPr/>
        </p:nvSpPr>
        <p:spPr bwMode="auto">
          <a:xfrm>
            <a:off x="5998153" y="3573016"/>
            <a:ext cx="231826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Edwardian Script ITC" pitchFamily="66" charset="0"/>
              </a:rPr>
              <a:t>Bella </a:t>
            </a:r>
            <a:r>
              <a:rPr lang="es-ES_tradnl" sz="4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Edwardian Script ITC" pitchFamily="66" charset="0"/>
              </a:rPr>
              <a:t>donna</a:t>
            </a:r>
            <a:endParaRPr lang="es-ES_tradnl" sz="4400" b="1" dirty="0">
              <a:effectLst>
                <a:outerShdw blurRad="38100" dist="38100" dir="2700000" algn="tl">
                  <a:srgbClr val="C0C0C0"/>
                </a:outerShdw>
              </a:effectLst>
              <a:latin typeface="Edwardian Script ITC" pitchFamily="66" charset="0"/>
            </a:endParaRPr>
          </a:p>
        </p:txBody>
      </p:sp>
      <p:sp>
        <p:nvSpPr>
          <p:cNvPr id="286727" name="Rectangle 7"/>
          <p:cNvSpPr>
            <a:spLocks noChangeArrowheads="1"/>
          </p:cNvSpPr>
          <p:nvPr/>
        </p:nvSpPr>
        <p:spPr bwMode="auto">
          <a:xfrm>
            <a:off x="2555875" y="2420938"/>
            <a:ext cx="2016125" cy="792162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6728" name="Oval 8"/>
          <p:cNvSpPr>
            <a:spLocks noChangeArrowheads="1"/>
          </p:cNvSpPr>
          <p:nvPr/>
        </p:nvSpPr>
        <p:spPr bwMode="auto">
          <a:xfrm>
            <a:off x="5795963" y="2060575"/>
            <a:ext cx="792162" cy="7905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286729" name="Picture 9" descr="atropa-bella-donna-31931 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365625"/>
            <a:ext cx="2016125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0" name="Text Box 10"/>
          <p:cNvSpPr txBox="1">
            <a:spLocks noChangeArrowheads="1"/>
          </p:cNvSpPr>
          <p:nvPr/>
        </p:nvSpPr>
        <p:spPr bwMode="auto">
          <a:xfrm>
            <a:off x="6515100" y="5829300"/>
            <a:ext cx="2305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Atropa belladonna</a:t>
            </a:r>
          </a:p>
        </p:txBody>
      </p:sp>
      <p:sp>
        <p:nvSpPr>
          <p:cNvPr id="286731" name="Text Box 11"/>
          <p:cNvSpPr txBox="1">
            <a:spLocks noChangeArrowheads="1"/>
          </p:cNvSpPr>
          <p:nvPr/>
        </p:nvSpPr>
        <p:spPr bwMode="auto">
          <a:xfrm>
            <a:off x="6681107" y="314772"/>
            <a:ext cx="19639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86733" name="Text Box 13"/>
          <p:cNvSpPr txBox="1">
            <a:spLocks noChangeArrowheads="1"/>
          </p:cNvSpPr>
          <p:nvPr/>
        </p:nvSpPr>
        <p:spPr bwMode="auto">
          <a:xfrm>
            <a:off x="6502400" y="6118225"/>
            <a:ext cx="2101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C. Linnaeus siglo XVIII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7" grpId="0" animBg="1"/>
      <p:bldP spid="286728" grpId="0" animBg="1"/>
      <p:bldP spid="28673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468313" y="404813"/>
            <a:ext cx="2211387" cy="730250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229382" name="Text Box 6"/>
          <p:cNvSpPr txBox="1">
            <a:spLocks noChangeArrowheads="1"/>
          </p:cNvSpPr>
          <p:nvPr/>
        </p:nvSpPr>
        <p:spPr bwMode="auto">
          <a:xfrm>
            <a:off x="2083465" y="1935162"/>
            <a:ext cx="2079415" cy="1508105"/>
          </a:xfrm>
          <a:prstGeom prst="rect">
            <a:avLst/>
          </a:prstGeom>
          <a:solidFill>
            <a:srgbClr val="FFDDF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Antagonistas  </a:t>
            </a:r>
          </a:p>
          <a:p>
            <a:pPr algn="ctr">
              <a:defRPr/>
            </a:pP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muscarínicos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selectivos</a:t>
            </a:r>
            <a:endParaRPr lang="es-ES_tradnl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Atropina</a:t>
            </a:r>
          </a:p>
        </p:txBody>
      </p:sp>
      <p:pic>
        <p:nvPicPr>
          <p:cNvPr id="229385" name="Picture 9" descr="atropa-bella-donna-31931 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2" y="3500438"/>
            <a:ext cx="3563937" cy="260093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5953125" y="5660957"/>
            <a:ext cx="2327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Atropa belladonna</a:t>
            </a:r>
          </a:p>
        </p:txBody>
      </p:sp>
      <p:pic>
        <p:nvPicPr>
          <p:cNvPr id="229387" name="Picture 11" descr="7-150x150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5" t="26500" r="6120" b="26569"/>
          <a:stretch>
            <a:fillRect/>
          </a:stretch>
        </p:blipFill>
        <p:spPr bwMode="auto">
          <a:xfrm>
            <a:off x="260313" y="3650357"/>
            <a:ext cx="4308576" cy="225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88" name="Text Box 12"/>
          <p:cNvSpPr txBox="1">
            <a:spLocks noChangeArrowheads="1"/>
          </p:cNvSpPr>
          <p:nvPr/>
        </p:nvSpPr>
        <p:spPr bwMode="auto">
          <a:xfrm>
            <a:off x="2621643" y="5646443"/>
            <a:ext cx="1704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MIDRIASIS</a:t>
            </a:r>
          </a:p>
        </p:txBody>
      </p:sp>
      <p:pic>
        <p:nvPicPr>
          <p:cNvPr id="229390" name="Picture 14" descr="0_c0b1_46c5d052_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8" t="35350" r="32143" b="49899"/>
          <a:stretch>
            <a:fillRect/>
          </a:stretch>
        </p:blipFill>
        <p:spPr bwMode="auto">
          <a:xfrm>
            <a:off x="4356100" y="1387475"/>
            <a:ext cx="39243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93" name="Oval 17"/>
          <p:cNvSpPr>
            <a:spLocks noChangeArrowheads="1"/>
          </p:cNvSpPr>
          <p:nvPr/>
        </p:nvSpPr>
        <p:spPr bwMode="auto">
          <a:xfrm>
            <a:off x="2843213" y="4292600"/>
            <a:ext cx="936625" cy="10080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9394" name="Oval 18"/>
          <p:cNvSpPr>
            <a:spLocks noChangeArrowheads="1"/>
          </p:cNvSpPr>
          <p:nvPr/>
        </p:nvSpPr>
        <p:spPr bwMode="auto">
          <a:xfrm>
            <a:off x="5580063" y="1989138"/>
            <a:ext cx="576262" cy="6477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9395" name="Text Box 19"/>
          <p:cNvSpPr txBox="1">
            <a:spLocks noChangeArrowheads="1"/>
          </p:cNvSpPr>
          <p:nvPr/>
        </p:nvSpPr>
        <p:spPr bwMode="auto">
          <a:xfrm>
            <a:off x="2771775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522086" y="1258590"/>
            <a:ext cx="998991" cy="646331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Directa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6814593" y="404664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2" grpId="0" animBg="1"/>
      <p:bldP spid="229386" grpId="0"/>
      <p:bldP spid="229388" grpId="0"/>
      <p:bldP spid="229393" grpId="0" animBg="1"/>
      <p:bldP spid="22939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450px-Dilated_pupils_2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571500"/>
            <a:ext cx="42862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462" name="Text Box 6"/>
          <p:cNvSpPr txBox="1">
            <a:spLocks noChangeArrowheads="1"/>
          </p:cNvSpPr>
          <p:nvPr/>
        </p:nvSpPr>
        <p:spPr bwMode="auto">
          <a:xfrm>
            <a:off x="323850" y="612696"/>
            <a:ext cx="2002471" cy="646331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275463" name="Text Box 7"/>
          <p:cNvSpPr txBox="1">
            <a:spLocks noChangeArrowheads="1"/>
          </p:cNvSpPr>
          <p:nvPr/>
        </p:nvSpPr>
        <p:spPr bwMode="auto">
          <a:xfrm>
            <a:off x="366108" y="2675731"/>
            <a:ext cx="1903413" cy="150653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Antagonistas  </a:t>
            </a:r>
          </a:p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muscarínicos</a:t>
            </a:r>
          </a:p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No selectivos</a:t>
            </a:r>
          </a:p>
          <a:p>
            <a:pPr algn="ctr">
              <a:defRPr/>
            </a:pPr>
            <a:endParaRPr lang="es-ES_tradnl" sz="9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Atropina</a:t>
            </a:r>
          </a:p>
        </p:txBody>
      </p:sp>
      <p:sp>
        <p:nvSpPr>
          <p:cNvPr id="275464" name="Text Box 8"/>
          <p:cNvSpPr txBox="1">
            <a:spLocks noChangeArrowheads="1"/>
          </p:cNvSpPr>
          <p:nvPr/>
        </p:nvSpPr>
        <p:spPr bwMode="auto">
          <a:xfrm>
            <a:off x="5219700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75465" name="Text Box 9"/>
          <p:cNvSpPr txBox="1">
            <a:spLocks noChangeArrowheads="1"/>
          </p:cNvSpPr>
          <p:nvPr/>
        </p:nvSpPr>
        <p:spPr bwMode="auto">
          <a:xfrm>
            <a:off x="3059113" y="4868863"/>
            <a:ext cx="1890712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Pupila dilatada</a:t>
            </a:r>
          </a:p>
        </p:txBody>
      </p:sp>
      <p:sp>
        <p:nvSpPr>
          <p:cNvPr id="275468" name="Rectangle 12"/>
          <p:cNvSpPr>
            <a:spLocks noChangeArrowheads="1"/>
          </p:cNvSpPr>
          <p:nvPr/>
        </p:nvSpPr>
        <p:spPr bwMode="auto">
          <a:xfrm>
            <a:off x="323528" y="1332057"/>
            <a:ext cx="909223" cy="584775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/>
              <a:t>Acción </a:t>
            </a:r>
          </a:p>
          <a:p>
            <a:pPr algn="ctr">
              <a:defRPr/>
            </a:pPr>
            <a:r>
              <a:rPr lang="es-ES_tradnl" sz="1600"/>
              <a:t>Directa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6814593" y="404664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5" name="Text Box 3"/>
          <p:cNvSpPr txBox="1">
            <a:spLocks noChangeArrowheads="1"/>
          </p:cNvSpPr>
          <p:nvPr/>
        </p:nvSpPr>
        <p:spPr bwMode="auto">
          <a:xfrm>
            <a:off x="1403350" y="765175"/>
            <a:ext cx="1903413" cy="124777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Antagonistas  </a:t>
            </a:r>
          </a:p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muscarínicos</a:t>
            </a:r>
          </a:p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No selectivos</a:t>
            </a:r>
            <a:endParaRPr lang="es-ES_tradnl" sz="9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Atropina</a:t>
            </a:r>
          </a:p>
        </p:txBody>
      </p:sp>
      <p:pic>
        <p:nvPicPr>
          <p:cNvPr id="51203" name="Picture 4" descr="atropa-bella-donna-31931 h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765175"/>
            <a:ext cx="165417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3957" name="Text Box 5"/>
          <p:cNvSpPr txBox="1">
            <a:spLocks noChangeArrowheads="1"/>
          </p:cNvSpPr>
          <p:nvPr/>
        </p:nvSpPr>
        <p:spPr bwMode="auto">
          <a:xfrm>
            <a:off x="5292725" y="1147763"/>
            <a:ext cx="1952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Atropa belladonna</a:t>
            </a:r>
          </a:p>
        </p:txBody>
      </p:sp>
      <p:graphicFrame>
        <p:nvGraphicFramePr>
          <p:cNvPr id="254029" name="Group 77"/>
          <p:cNvGraphicFramePr>
            <a:graphicFrameLocks noGrp="1"/>
          </p:cNvGraphicFramePr>
          <p:nvPr/>
        </p:nvGraphicFramePr>
        <p:xfrm>
          <a:off x="947738" y="2133600"/>
          <a:ext cx="7248525" cy="4154546"/>
        </p:xfrm>
        <a:graphic>
          <a:graphicData uri="http://schemas.openxmlformats.org/drawingml/2006/table">
            <a:tbl>
              <a:tblPr/>
              <a:tblGrid>
                <a:gridCol w="1166812"/>
                <a:gridCol w="6081713"/>
              </a:tblGrid>
              <a:tr h="518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Dosis</a:t>
                      </a:r>
                      <a:endParaRPr kumimoji="0" lang="es-E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Efectos de atropina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1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0,5 mg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Ligero aumento FC, ligera sequedad boca, inhibición sudación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0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 mg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FC, sequedad boca, sed, ligera dilatación pupila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7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 mg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FC rápida, palpitaciones, marcada sequedad, pupilas dilatadas, ligera visión borrosa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1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 mg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Acentuación de lo anterior, dificultad para hablar y deglutir, piel seca, caliente, disminución peristalsis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3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10 mg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Todo lo anterior exagerado, pulso rápido débil, iris obliterado, visión muy borrosa, piel roja, seca, ataxia, inquietud, excitación, alucinaciones, delirio, coma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4003" name="Text Box 51"/>
          <p:cNvSpPr txBox="1">
            <a:spLocks noChangeArrowheads="1"/>
          </p:cNvSpPr>
          <p:nvPr/>
        </p:nvSpPr>
        <p:spPr bwMode="auto">
          <a:xfrm>
            <a:off x="539750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4026" name="Text Box 74"/>
          <p:cNvSpPr txBox="1">
            <a:spLocks noChangeArrowheads="1"/>
          </p:cNvSpPr>
          <p:nvPr/>
        </p:nvSpPr>
        <p:spPr bwMode="auto">
          <a:xfrm>
            <a:off x="900113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4027" name="Text Box 75"/>
          <p:cNvSpPr txBox="1">
            <a:spLocks noChangeArrowheads="1"/>
          </p:cNvSpPr>
          <p:nvPr/>
        </p:nvSpPr>
        <p:spPr bwMode="auto">
          <a:xfrm>
            <a:off x="6877050" y="188913"/>
            <a:ext cx="19639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254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5" grpId="0" animBg="1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Text Box 2"/>
          <p:cNvSpPr txBox="1">
            <a:spLocks noChangeArrowheads="1"/>
          </p:cNvSpPr>
          <p:nvPr/>
        </p:nvSpPr>
        <p:spPr bwMode="auto">
          <a:xfrm>
            <a:off x="827088" y="549275"/>
            <a:ext cx="2002471" cy="646331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4148138" y="1036638"/>
            <a:ext cx="4483100" cy="974725"/>
          </a:xfrm>
          <a:prstGeom prst="rect">
            <a:avLst/>
          </a:prstGeom>
          <a:solidFill>
            <a:srgbClr val="FEE2F2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FLORIPONDIO (</a:t>
            </a:r>
            <a:r>
              <a:rPr lang="es-ES" sz="18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angel’s</a:t>
            </a:r>
            <a:r>
              <a:rPr lang="es-ES" sz="18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trumpet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Contiene alcaloides </a:t>
            </a: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parasimpaticolíticos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>
              <a:defRPr/>
            </a:pPr>
            <a:r>
              <a:rPr lang="es-ES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escopolamina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es-ES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hyoscyamina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atropina.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_tradnl" sz="24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8779" name="Text Box 11"/>
          <p:cNvSpPr txBox="1">
            <a:spLocks noChangeArrowheads="1"/>
          </p:cNvSpPr>
          <p:nvPr/>
        </p:nvSpPr>
        <p:spPr bwMode="auto">
          <a:xfrm>
            <a:off x="3238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48133" name="Picture 13" descr="Mydriasis in the Garden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2133600"/>
            <a:ext cx="7996237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8782" name="Rectangle 14"/>
          <p:cNvSpPr>
            <a:spLocks noChangeArrowheads="1"/>
          </p:cNvSpPr>
          <p:nvPr/>
        </p:nvSpPr>
        <p:spPr bwMode="auto">
          <a:xfrm>
            <a:off x="1331913" y="5445125"/>
            <a:ext cx="72993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Aaron Vunda, M.D., and Gabriel Alcoba, M.D. </a:t>
            </a:r>
            <a:r>
              <a:rPr lang="es-ES" sz="1200" i="1">
                <a:effectLst>
                  <a:outerShdw blurRad="38100" dist="38100" dir="2700000" algn="tl">
                    <a:srgbClr val="C0C0C0"/>
                  </a:outerShdw>
                </a:effectLst>
              </a:rPr>
              <a:t>Mydriasis in the garden</a:t>
            </a:r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. N Engl J Med 2012; 367:1341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r">
              <a:defRPr/>
            </a:pPr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http://www.nejm.org/doi/full/10.1056/NEJMicm1208053</a:t>
            </a:r>
          </a:p>
        </p:txBody>
      </p:sp>
      <p:sp>
        <p:nvSpPr>
          <p:cNvPr id="288783" name="Oval 15"/>
          <p:cNvSpPr>
            <a:spLocks noChangeArrowheads="1"/>
          </p:cNvSpPr>
          <p:nvPr/>
        </p:nvSpPr>
        <p:spPr bwMode="auto">
          <a:xfrm>
            <a:off x="900113" y="3429000"/>
            <a:ext cx="1223962" cy="10080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8784" name="Rectangle 16"/>
          <p:cNvSpPr>
            <a:spLocks noChangeArrowheads="1"/>
          </p:cNvSpPr>
          <p:nvPr/>
        </p:nvSpPr>
        <p:spPr bwMode="auto">
          <a:xfrm>
            <a:off x="4140200" y="2133600"/>
            <a:ext cx="4464050" cy="3311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8785" name="Text Box 17"/>
          <p:cNvSpPr txBox="1">
            <a:spLocks noChangeArrowheads="1"/>
          </p:cNvSpPr>
          <p:nvPr/>
        </p:nvSpPr>
        <p:spPr bwMode="auto">
          <a:xfrm>
            <a:off x="4572000" y="2276475"/>
            <a:ext cx="3476625" cy="825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Midriasis unilateral por contacto </a:t>
            </a:r>
          </a:p>
          <a:p>
            <a:pPr>
              <a:defRPr/>
            </a:pPr>
            <a:r>
              <a:rPr lang="es-E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 la planta. Puede ser letal </a:t>
            </a:r>
          </a:p>
          <a:p>
            <a:pPr>
              <a:defRPr/>
            </a:pPr>
            <a:r>
              <a:rPr lang="es-E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ingestión</a:t>
            </a:r>
          </a:p>
        </p:txBody>
      </p:sp>
      <p:sp>
        <p:nvSpPr>
          <p:cNvPr id="288786" name="Rectangle 18"/>
          <p:cNvSpPr>
            <a:spLocks noChangeArrowheads="1"/>
          </p:cNvSpPr>
          <p:nvPr/>
        </p:nvSpPr>
        <p:spPr bwMode="auto">
          <a:xfrm>
            <a:off x="2987824" y="597119"/>
            <a:ext cx="941387" cy="609600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Directa</a:t>
            </a:r>
          </a:p>
        </p:txBody>
      </p:sp>
      <p:sp>
        <p:nvSpPr>
          <p:cNvPr id="288787" name="Text Box 19"/>
          <p:cNvSpPr txBox="1">
            <a:spLocks noChangeArrowheads="1"/>
          </p:cNvSpPr>
          <p:nvPr/>
        </p:nvSpPr>
        <p:spPr bwMode="auto">
          <a:xfrm>
            <a:off x="827088" y="1341438"/>
            <a:ext cx="173196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 </a:t>
            </a:r>
          </a:p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muscarínicos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2" grpId="0" animBg="1"/>
      <p:bldP spid="288783" grpId="0" animBg="1"/>
      <p:bldP spid="288784" grpId="0" animBg="1"/>
      <p:bldP spid="28878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52588" y="523858"/>
            <a:ext cx="2211387" cy="730250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63428" y="1628800"/>
            <a:ext cx="3554324" cy="400110"/>
          </a:xfrm>
          <a:prstGeom prst="rect">
            <a:avLst/>
          </a:prstGeom>
          <a:solidFill>
            <a:srgbClr val="FEE2F2"/>
          </a:solidFill>
          <a:ln w="28575">
            <a:solidFill>
              <a:srgbClr val="C0000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s-VE" dirty="0" smtClean="0"/>
              <a:t>Intoxicación anticolinérgica </a:t>
            </a:r>
            <a:endParaRPr lang="es-VE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892142" y="638555"/>
            <a:ext cx="1340432" cy="615553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selectivos</a:t>
            </a:r>
            <a:endParaRPr lang="es-ES_tradnl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Atropina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45317" y="2153756"/>
            <a:ext cx="3810659" cy="1754326"/>
          </a:xfrm>
          <a:prstGeom prst="rect">
            <a:avLst/>
          </a:prstGeom>
          <a:solidFill>
            <a:srgbClr val="F8C4D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s-VE" sz="1800" dirty="0" smtClean="0"/>
              <a:t>Estado mental alterado</a:t>
            </a:r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s-VE" sz="1800" dirty="0"/>
              <a:t>Midriasis</a:t>
            </a:r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s-VE" sz="1800" dirty="0" smtClean="0"/>
              <a:t>Taquicardia</a:t>
            </a:r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s-VE" sz="1800" dirty="0" smtClean="0"/>
              <a:t>Retención urinaria</a:t>
            </a:r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s-VE" sz="1800" dirty="0" smtClean="0"/>
              <a:t>Disminución ruidos </a:t>
            </a:r>
            <a:r>
              <a:rPr lang="es-VE" sz="1800" dirty="0" err="1" smtClean="0"/>
              <a:t>hidroaéreos</a:t>
            </a:r>
            <a:endParaRPr lang="es-VE" sz="1800" dirty="0" smtClean="0"/>
          </a:p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s-VE" sz="1800" dirty="0" smtClean="0"/>
              <a:t>Fiebre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080502" y="4115242"/>
            <a:ext cx="4520789" cy="2185214"/>
          </a:xfrm>
          <a:prstGeom prst="rect">
            <a:avLst/>
          </a:prstGeom>
          <a:solidFill>
            <a:srgbClr val="F8C4D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Pacientes intoxicados están:</a:t>
            </a:r>
          </a:p>
          <a:p>
            <a:endParaRPr lang="es-VE" sz="800" dirty="0"/>
          </a:p>
          <a:p>
            <a:r>
              <a:rPr lang="es-VE" dirty="0" smtClean="0"/>
              <a:t>   “</a:t>
            </a:r>
            <a:r>
              <a:rPr lang="es-VE" u="sng" dirty="0" smtClean="0"/>
              <a:t>secos</a:t>
            </a:r>
            <a:r>
              <a:rPr lang="es-VE" dirty="0" smtClean="0"/>
              <a:t> como un hueso,</a:t>
            </a:r>
          </a:p>
          <a:p>
            <a:r>
              <a:rPr lang="es-VE" dirty="0" smtClean="0"/>
              <a:t>    </a:t>
            </a:r>
            <a:r>
              <a:rPr lang="es-VE" u="sng" dirty="0" smtClean="0"/>
              <a:t>ciegos</a:t>
            </a:r>
            <a:r>
              <a:rPr lang="es-VE" dirty="0" smtClean="0"/>
              <a:t> como un murciélago</a:t>
            </a:r>
          </a:p>
          <a:p>
            <a:r>
              <a:rPr lang="es-VE" dirty="0"/>
              <a:t> </a:t>
            </a:r>
            <a:r>
              <a:rPr lang="es-VE" dirty="0" smtClean="0"/>
              <a:t>   </a:t>
            </a:r>
            <a:r>
              <a:rPr lang="es-VE" u="sng" dirty="0" smtClean="0"/>
              <a:t>rojos</a:t>
            </a:r>
            <a:r>
              <a:rPr lang="es-VE" dirty="0" smtClean="0"/>
              <a:t>  como una remolacha</a:t>
            </a:r>
          </a:p>
          <a:p>
            <a:r>
              <a:rPr lang="es-VE" dirty="0"/>
              <a:t> </a:t>
            </a:r>
            <a:r>
              <a:rPr lang="es-VE" dirty="0" smtClean="0"/>
              <a:t>   </a:t>
            </a:r>
            <a:r>
              <a:rPr lang="es-VE" u="sng" dirty="0" smtClean="0"/>
              <a:t>calientes</a:t>
            </a:r>
            <a:r>
              <a:rPr lang="es-VE" dirty="0" smtClean="0"/>
              <a:t> como un horno y </a:t>
            </a:r>
          </a:p>
          <a:p>
            <a:r>
              <a:rPr lang="es-VE" dirty="0"/>
              <a:t> </a:t>
            </a:r>
            <a:r>
              <a:rPr lang="es-VE" dirty="0" smtClean="0"/>
              <a:t>   </a:t>
            </a:r>
            <a:r>
              <a:rPr lang="es-VE" u="sng" dirty="0" smtClean="0"/>
              <a:t>locos</a:t>
            </a:r>
            <a:r>
              <a:rPr lang="es-VE" dirty="0" smtClean="0"/>
              <a:t> como un sombrerero </a:t>
            </a:r>
            <a:r>
              <a:rPr lang="es-VE" sz="1600" dirty="0" smtClean="0"/>
              <a:t>(</a:t>
            </a:r>
            <a:r>
              <a:rPr lang="es-VE" sz="1600" i="1" dirty="0" err="1" smtClean="0"/>
              <a:t>hatter</a:t>
            </a:r>
            <a:r>
              <a:rPr lang="es-VE" sz="1600" dirty="0" smtClean="0"/>
              <a:t>)</a:t>
            </a:r>
            <a:r>
              <a:rPr lang="es-VE" dirty="0" smtClean="0"/>
              <a:t>”</a:t>
            </a:r>
          </a:p>
          <a:p>
            <a:r>
              <a:rPr lang="es-VE" sz="800" dirty="0"/>
              <a:t> </a:t>
            </a:r>
          </a:p>
        </p:txBody>
      </p:sp>
      <p:sp>
        <p:nvSpPr>
          <p:cNvPr id="9" name="Text Box 75"/>
          <p:cNvSpPr txBox="1">
            <a:spLocks noChangeArrowheads="1"/>
          </p:cNvSpPr>
          <p:nvPr/>
        </p:nvSpPr>
        <p:spPr bwMode="auto">
          <a:xfrm>
            <a:off x="6686344" y="480316"/>
            <a:ext cx="19639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018188" y="6303438"/>
            <a:ext cx="60445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000" dirty="0"/>
              <a:t>http://blogs.nejm.org/now/index.php/36-year-old-man-with-agitation-and-paranoia/2013/12/27/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9512" y="6549659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013450" y="2388753"/>
            <a:ext cx="2654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Parecido a la acción </a:t>
            </a:r>
          </a:p>
          <a:p>
            <a:r>
              <a:rPr lang="es-VE" dirty="0" smtClean="0"/>
              <a:t>simpática aumentada</a:t>
            </a:r>
            <a:endParaRPr lang="es-VE" dirty="0"/>
          </a:p>
        </p:txBody>
      </p:sp>
      <p:sp>
        <p:nvSpPr>
          <p:cNvPr id="4" name="3 Cerrar llave"/>
          <p:cNvSpPr/>
          <p:nvPr/>
        </p:nvSpPr>
        <p:spPr bwMode="auto">
          <a:xfrm>
            <a:off x="4384999" y="2153756"/>
            <a:ext cx="374001" cy="1754326"/>
          </a:xfrm>
          <a:prstGeom prst="rightBrace">
            <a:avLst/>
          </a:prstGeom>
          <a:solidFill>
            <a:schemeClr val="bg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932040" y="3096639"/>
            <a:ext cx="3071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Arial" pitchFamily="34" charset="0"/>
              <a:buChar char="•"/>
            </a:pPr>
            <a:r>
              <a:rPr lang="es-VE" dirty="0" smtClean="0"/>
              <a:t>Pero </a:t>
            </a:r>
            <a:r>
              <a:rPr lang="es-VE" u="sng" dirty="0" smtClean="0"/>
              <a:t>NO hay sudación</a:t>
            </a:r>
            <a:endParaRPr lang="es-VE" u="sng" dirty="0"/>
          </a:p>
        </p:txBody>
      </p:sp>
    </p:spTree>
    <p:extLst>
      <p:ext uri="{BB962C8B-B14F-4D97-AF65-F5344CB8AC3E}">
        <p14:creationId xmlns:p14="http://schemas.microsoft.com/office/powerpoint/2010/main" val="60808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/>
      <p:bldP spid="4" grpId="0" animBg="1"/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ext Box 2"/>
          <p:cNvSpPr txBox="1">
            <a:spLocks noChangeArrowheads="1"/>
          </p:cNvSpPr>
          <p:nvPr/>
        </p:nvSpPr>
        <p:spPr bwMode="auto">
          <a:xfrm>
            <a:off x="706438" y="549275"/>
            <a:ext cx="2002471" cy="646331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290819" name="Text Box 3"/>
          <p:cNvSpPr txBox="1">
            <a:spLocks noChangeArrowheads="1"/>
          </p:cNvSpPr>
          <p:nvPr/>
        </p:nvSpPr>
        <p:spPr bwMode="auto">
          <a:xfrm>
            <a:off x="709470" y="1329301"/>
            <a:ext cx="1954382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 smtClean="0">
                <a:effectLst/>
              </a:rPr>
              <a:t>Antagonistas</a:t>
            </a:r>
          </a:p>
          <a:p>
            <a:pPr algn="ctr">
              <a:defRPr/>
            </a:pPr>
            <a:r>
              <a:rPr lang="es-ES_tradnl" sz="1600" b="1" dirty="0" err="1" smtClean="0">
                <a:effectLst/>
              </a:rPr>
              <a:t>Muscarínicos</a:t>
            </a:r>
            <a:r>
              <a:rPr lang="es-ES_tradnl" sz="1600" b="1" dirty="0" smtClean="0">
                <a:effectLst/>
              </a:rPr>
              <a:t> RM1</a:t>
            </a:r>
            <a:endParaRPr lang="es-ES_tradnl" sz="1600" b="1" dirty="0">
              <a:effectLst/>
            </a:endParaRPr>
          </a:p>
        </p:txBody>
      </p:sp>
      <p:sp>
        <p:nvSpPr>
          <p:cNvPr id="290820" name="Rectangle 4"/>
          <p:cNvSpPr>
            <a:spLocks noChangeArrowheads="1"/>
          </p:cNvSpPr>
          <p:nvPr/>
        </p:nvSpPr>
        <p:spPr bwMode="auto">
          <a:xfrm>
            <a:off x="706438" y="2348682"/>
            <a:ext cx="2070100" cy="485775"/>
          </a:xfrm>
          <a:prstGeom prst="rect">
            <a:avLst/>
          </a:prstGeom>
          <a:solidFill>
            <a:srgbClr val="FEE2F2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Escopolamina</a:t>
            </a:r>
          </a:p>
        </p:txBody>
      </p:sp>
      <p:pic>
        <p:nvPicPr>
          <p:cNvPr id="290821" name="Picture 5" descr="7091 escopolamina burundan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76250"/>
            <a:ext cx="3813175" cy="50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0823" name="Text Box 7"/>
          <p:cNvSpPr txBox="1">
            <a:spLocks noChangeArrowheads="1"/>
          </p:cNvSpPr>
          <p:nvPr/>
        </p:nvSpPr>
        <p:spPr bwMode="auto">
          <a:xfrm>
            <a:off x="777875" y="2924944"/>
            <a:ext cx="330835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Efectos amnésicos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(evita activación lóbulo temporal)</a:t>
            </a: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Efectos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antimuscarínicos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Delirio, alucinaciones</a:t>
            </a: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Pocos usos en medicina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Antiemético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RM1 en N. vestibulares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defRPr/>
            </a:pP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Enf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movimiento</a:t>
            </a:r>
          </a:p>
        </p:txBody>
      </p:sp>
      <p:sp>
        <p:nvSpPr>
          <p:cNvPr id="290825" name="Text Box 9"/>
          <p:cNvSpPr txBox="1">
            <a:spLocks noChangeArrowheads="1"/>
          </p:cNvSpPr>
          <p:nvPr/>
        </p:nvSpPr>
        <p:spPr bwMode="auto">
          <a:xfrm>
            <a:off x="4572000" y="476250"/>
            <a:ext cx="3784600" cy="3968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Floripondio trompeta del ángel</a:t>
            </a:r>
          </a:p>
        </p:txBody>
      </p:sp>
      <p:sp>
        <p:nvSpPr>
          <p:cNvPr id="290826" name="Text Box 10"/>
          <p:cNvSpPr txBox="1">
            <a:spLocks noChangeArrowheads="1"/>
          </p:cNvSpPr>
          <p:nvPr/>
        </p:nvSpPr>
        <p:spPr bwMode="auto">
          <a:xfrm>
            <a:off x="4643438" y="5084763"/>
            <a:ext cx="1519237" cy="3968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Brugmansia</a:t>
            </a:r>
          </a:p>
        </p:txBody>
      </p:sp>
      <p:sp>
        <p:nvSpPr>
          <p:cNvPr id="290827" name="Text Box 11"/>
          <p:cNvSpPr txBox="1">
            <a:spLocks noChangeArrowheads="1"/>
          </p:cNvSpPr>
          <p:nvPr/>
        </p:nvSpPr>
        <p:spPr bwMode="auto">
          <a:xfrm>
            <a:off x="2867025" y="2162944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90829" name="Text Box 13"/>
          <p:cNvSpPr txBox="1">
            <a:spLocks noChangeArrowheads="1"/>
          </p:cNvSpPr>
          <p:nvPr/>
        </p:nvSpPr>
        <p:spPr bwMode="auto">
          <a:xfrm>
            <a:off x="4572000" y="5516563"/>
            <a:ext cx="398303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Contiene </a:t>
            </a:r>
            <a:r>
              <a:rPr lang="es-ES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escopolamina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hiosciamina, y 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otros </a:t>
            </a:r>
            <a:r>
              <a:rPr lang="es-ES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alkaloides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como atropina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Produce efectos </a:t>
            </a:r>
            <a:r>
              <a:rPr lang="es-ES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parasimpaticolíticos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>
              <a:defRPr/>
            </a:pPr>
            <a:r>
              <a:rPr lang="es-ES" sz="1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amnesia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alucinaciones</a:t>
            </a:r>
          </a:p>
        </p:txBody>
      </p:sp>
      <p:sp>
        <p:nvSpPr>
          <p:cNvPr id="290830" name="Text Box 14"/>
          <p:cNvSpPr txBox="1">
            <a:spLocks noChangeArrowheads="1"/>
          </p:cNvSpPr>
          <p:nvPr/>
        </p:nvSpPr>
        <p:spPr bwMode="auto">
          <a:xfrm>
            <a:off x="1187624" y="5516563"/>
            <a:ext cx="2349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“burundanga”</a:t>
            </a:r>
          </a:p>
        </p:txBody>
      </p:sp>
      <p:sp>
        <p:nvSpPr>
          <p:cNvPr id="290831" name="Rectangle 15"/>
          <p:cNvSpPr>
            <a:spLocks noChangeArrowheads="1"/>
          </p:cNvSpPr>
          <p:nvPr/>
        </p:nvSpPr>
        <p:spPr bwMode="auto">
          <a:xfrm>
            <a:off x="836386" y="5943008"/>
            <a:ext cx="3289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Se ha usado para delinquir</a:t>
            </a:r>
          </a:p>
        </p:txBody>
      </p:sp>
      <p:sp>
        <p:nvSpPr>
          <p:cNvPr id="290832" name="Rectangle 16"/>
          <p:cNvSpPr>
            <a:spLocks noChangeArrowheads="1"/>
          </p:cNvSpPr>
          <p:nvPr/>
        </p:nvSpPr>
        <p:spPr bwMode="auto">
          <a:xfrm>
            <a:off x="2800765" y="586006"/>
            <a:ext cx="941387" cy="609600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Directa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90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0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20" grpId="0" animBg="1"/>
      <p:bldP spid="290823" grpId="0"/>
      <p:bldP spid="290825" grpId="0" animBg="1"/>
      <p:bldP spid="290826" grpId="0" animBg="1"/>
      <p:bldP spid="290830" grpId="0"/>
      <p:bldP spid="290830" grpId="1"/>
      <p:bldP spid="29083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827088" y="549275"/>
            <a:ext cx="2002471" cy="646331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840876" y="1591471"/>
            <a:ext cx="171873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 </a:t>
            </a:r>
          </a:p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muscarínicos</a:t>
            </a:r>
          </a:p>
        </p:txBody>
      </p:sp>
      <p:sp>
        <p:nvSpPr>
          <p:cNvPr id="244757" name="Text Box 21"/>
          <p:cNvSpPr txBox="1">
            <a:spLocks noChangeArrowheads="1"/>
          </p:cNvSpPr>
          <p:nvPr/>
        </p:nvSpPr>
        <p:spPr bwMode="auto">
          <a:xfrm>
            <a:off x="2634681" y="1597141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4762" name="Text Box 26"/>
          <p:cNvSpPr txBox="1">
            <a:spLocks noChangeArrowheads="1"/>
          </p:cNvSpPr>
          <p:nvPr/>
        </p:nvSpPr>
        <p:spPr bwMode="auto">
          <a:xfrm>
            <a:off x="3419475" y="3644900"/>
            <a:ext cx="5227638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Mezcla de alcaloides parasimpaticolíticos</a:t>
            </a:r>
          </a:p>
          <a:p>
            <a:pPr algn="ctr"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Semejante a floripondio pero que no cuelga.</a:t>
            </a:r>
          </a:p>
          <a:p>
            <a:pPr algn="ctr"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Efectos antimuscarínicos, alucinógenos.</a:t>
            </a:r>
          </a:p>
          <a:p>
            <a:pPr algn="ctr"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Se usa para asma por el efecto broncodilatador</a:t>
            </a:r>
          </a:p>
        </p:txBody>
      </p:sp>
      <p:pic>
        <p:nvPicPr>
          <p:cNvPr id="50183" name="Picture 27" descr="datura tiotrop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91" y="2246312"/>
            <a:ext cx="2991036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64" name="Rectangle 28"/>
          <p:cNvSpPr>
            <a:spLocks noChangeArrowheads="1"/>
          </p:cNvSpPr>
          <p:nvPr/>
        </p:nvSpPr>
        <p:spPr bwMode="auto">
          <a:xfrm>
            <a:off x="3654730" y="5842793"/>
            <a:ext cx="36111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http://</a:t>
            </a:r>
            <a:r>
              <a:rPr lang="es-ES" sz="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blogs.nejm.org/now/index.php/tiotropium-and-the-ancient-datura-plant-revisiting-the-role-of-antimuscarinic-therapy-in-asthma/2012/09/06</a:t>
            </a:r>
            <a:r>
              <a:rPr lang="es-ES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/?utm_source=feedburner&amp;utm_medium=email&amp;utm_campaign=Feed%3A+Nownejm+%28Now%40NEJM%29</a:t>
            </a:r>
          </a:p>
        </p:txBody>
      </p:sp>
      <p:sp>
        <p:nvSpPr>
          <p:cNvPr id="244765" name="Text Box 29"/>
          <p:cNvSpPr txBox="1">
            <a:spLocks noChangeArrowheads="1"/>
          </p:cNvSpPr>
          <p:nvPr/>
        </p:nvSpPr>
        <p:spPr bwMode="auto">
          <a:xfrm>
            <a:off x="3635375" y="5157788"/>
            <a:ext cx="47404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Tiotropium</a:t>
            </a:r>
            <a:r>
              <a:rPr lang="es-ES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s-ES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ancient</a:t>
            </a:r>
            <a:r>
              <a:rPr lang="es-ES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datura </a:t>
            </a:r>
            <a:r>
              <a:rPr lang="es-ES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plant</a:t>
            </a:r>
            <a:r>
              <a:rPr lang="es-ES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2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Revisiting</a:t>
            </a:r>
            <a:r>
              <a:rPr lang="es-ES" sz="12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role of </a:t>
            </a:r>
            <a:endParaRPr lang="es-ES" sz="1200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antimuscaricnic</a:t>
            </a:r>
            <a:r>
              <a:rPr lang="es-ES" sz="12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therapy</a:t>
            </a:r>
            <a:r>
              <a:rPr lang="es-ES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2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</a:t>
            </a:r>
            <a:r>
              <a:rPr lang="es-ES" sz="1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asthma</a:t>
            </a:r>
            <a:r>
              <a:rPr lang="es-ES" sz="12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.</a:t>
            </a:r>
            <a:endParaRPr lang="es-ES" sz="12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NEJM blog sept 6 , 2012</a:t>
            </a:r>
          </a:p>
        </p:txBody>
      </p:sp>
      <p:pic>
        <p:nvPicPr>
          <p:cNvPr id="50186" name="Picture 30" descr="Blooming Datura (Jimson Weed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3" r="992" b="30972"/>
          <a:stretch>
            <a:fillRect/>
          </a:stretch>
        </p:blipFill>
        <p:spPr bwMode="auto">
          <a:xfrm>
            <a:off x="4524375" y="476250"/>
            <a:ext cx="38004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67" name="Rectangle 31"/>
          <p:cNvSpPr>
            <a:spLocks noChangeArrowheads="1"/>
          </p:cNvSpPr>
          <p:nvPr/>
        </p:nvSpPr>
        <p:spPr bwMode="auto">
          <a:xfrm>
            <a:off x="7188200" y="3208338"/>
            <a:ext cx="1063625" cy="3968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i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Datura.</a:t>
            </a:r>
          </a:p>
        </p:txBody>
      </p:sp>
      <p:sp>
        <p:nvSpPr>
          <p:cNvPr id="244768" name="Rectangle 32"/>
          <p:cNvSpPr>
            <a:spLocks noChangeArrowheads="1"/>
          </p:cNvSpPr>
          <p:nvPr/>
        </p:nvSpPr>
        <p:spPr bwMode="auto">
          <a:xfrm>
            <a:off x="2948781" y="599271"/>
            <a:ext cx="941387" cy="609600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Directa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5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6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74440" name="Rectangle 8"/>
          <p:cNvSpPr>
            <a:spLocks noChangeArrowheads="1"/>
          </p:cNvSpPr>
          <p:nvPr/>
        </p:nvSpPr>
        <p:spPr bwMode="auto">
          <a:xfrm>
            <a:off x="915988" y="428179"/>
            <a:ext cx="7310437" cy="60016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endParaRPr lang="es-ES_tradnl" sz="900" b="1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3200" b="1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FUENTES</a:t>
            </a:r>
            <a:endParaRPr lang="es-ES_tradnl" sz="3200" b="1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900" dirty="0">
                <a:effectLst/>
                <a:latin typeface="Arial" charset="0"/>
              </a:rPr>
              <a:t> </a:t>
            </a: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 </a:t>
            </a:r>
            <a:r>
              <a:rPr lang="en-GB" sz="1200" dirty="0" err="1">
                <a:effectLst/>
              </a:rPr>
              <a:t>Ganong</a:t>
            </a:r>
            <a:r>
              <a:rPr lang="en-GB" sz="1200" dirty="0" err="1">
                <a:effectLst/>
                <a:latin typeface="Times New Roman" pitchFamily="18" charset="0"/>
              </a:rPr>
              <a:t>´</a:t>
            </a:r>
            <a:r>
              <a:rPr lang="en-GB" sz="1200" dirty="0" err="1">
                <a:effectLst/>
              </a:rPr>
              <a:t>s</a:t>
            </a:r>
            <a:r>
              <a:rPr lang="en-GB" sz="1200" dirty="0">
                <a:effectLst/>
              </a:rPr>
              <a:t> </a:t>
            </a:r>
            <a:r>
              <a:rPr lang="en-GB" sz="1200" i="1" dirty="0">
                <a:effectLst/>
              </a:rPr>
              <a:t>Review of Medical Physiology</a:t>
            </a:r>
            <a:r>
              <a:rPr lang="en-GB" sz="1200" dirty="0">
                <a:effectLst/>
              </a:rPr>
              <a:t>. 23</a:t>
            </a:r>
            <a:r>
              <a:rPr lang="en-GB" sz="1200" baseline="30000" dirty="0">
                <a:effectLst/>
              </a:rPr>
              <a:t>er</a:t>
            </a:r>
            <a:r>
              <a:rPr lang="en-GB" sz="1200" dirty="0">
                <a:effectLst/>
              </a:rPr>
              <a:t>.  Ed.  K.E. Barrett, S.M. Barman, S. </a:t>
            </a:r>
            <a:r>
              <a:rPr lang="en-GB" sz="1200" dirty="0" err="1">
                <a:effectLst/>
              </a:rPr>
              <a:t>Boitano</a:t>
            </a:r>
            <a:r>
              <a:rPr lang="en-GB" sz="1200" dirty="0">
                <a:effectLst/>
              </a:rPr>
              <a:t>, H.L.   </a:t>
            </a:r>
          </a:p>
          <a:p>
            <a:pPr>
              <a:defRPr/>
            </a:pPr>
            <a:r>
              <a:rPr lang="en-GB" sz="1200" dirty="0">
                <a:effectLst/>
              </a:rPr>
              <a:t>   Brooks Eds. Lange, </a:t>
            </a:r>
            <a:r>
              <a:rPr lang="en-GB" sz="1200" b="1" dirty="0">
                <a:effectLst/>
              </a:rPr>
              <a:t>2010.</a:t>
            </a:r>
          </a:p>
          <a:p>
            <a:pPr>
              <a:defRPr/>
            </a:pPr>
            <a:endParaRPr lang="en-GB" sz="1000" b="1" dirty="0">
              <a:effectLst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  <a:defRPr/>
            </a:pPr>
            <a:r>
              <a:rPr lang="es-ES" sz="1200" i="1" dirty="0">
                <a:effectLst/>
              </a:rPr>
              <a:t> Fisiología Médica</a:t>
            </a:r>
            <a:r>
              <a:rPr lang="es-ES" sz="1200" dirty="0">
                <a:effectLst/>
              </a:rPr>
              <a:t>. </a:t>
            </a:r>
            <a:r>
              <a:rPr lang="es-ES" sz="1200" dirty="0" err="1">
                <a:effectLst/>
              </a:rPr>
              <a:t>Fiorenzo</a:t>
            </a:r>
            <a:r>
              <a:rPr lang="es-ES" sz="1200" dirty="0">
                <a:effectLst/>
              </a:rPr>
              <a:t> </a:t>
            </a:r>
            <a:r>
              <a:rPr lang="es-ES" sz="1200" dirty="0" err="1">
                <a:effectLst/>
              </a:rPr>
              <a:t>Conti</a:t>
            </a:r>
            <a:r>
              <a:rPr lang="es-ES" sz="1200" dirty="0">
                <a:effectLst/>
              </a:rPr>
              <a:t> (ed.). </a:t>
            </a:r>
            <a:r>
              <a:rPr lang="en-GB" sz="1200" dirty="0" err="1">
                <a:effectLst/>
              </a:rPr>
              <a:t>Mc</a:t>
            </a:r>
            <a:r>
              <a:rPr lang="en-GB" sz="1200" dirty="0">
                <a:effectLst/>
              </a:rPr>
              <a:t> </a:t>
            </a:r>
            <a:r>
              <a:rPr lang="en-GB" sz="1200" dirty="0" err="1">
                <a:effectLst/>
              </a:rPr>
              <a:t>Graw</a:t>
            </a:r>
            <a:r>
              <a:rPr lang="en-GB" sz="1200" dirty="0">
                <a:effectLst/>
              </a:rPr>
              <a:t>-Hill, </a:t>
            </a:r>
            <a:r>
              <a:rPr lang="en-GB" sz="1200" b="1" dirty="0">
                <a:effectLst/>
              </a:rPr>
              <a:t>2010</a:t>
            </a:r>
            <a:r>
              <a:rPr lang="en-GB" sz="1200" dirty="0">
                <a:effectLst/>
              </a:rPr>
              <a:t>.</a:t>
            </a:r>
            <a:endParaRPr lang="en-GB" sz="1200" b="1" dirty="0">
              <a:effectLst/>
            </a:endParaRPr>
          </a:p>
          <a:p>
            <a:pPr>
              <a:defRPr/>
            </a:pPr>
            <a:endParaRPr lang="en-GB" sz="12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Wingdings" pitchFamily="2" charset="2"/>
              <a:buChar char="§"/>
              <a:defRPr/>
            </a:pPr>
            <a:r>
              <a:rPr lang="en-GB" sz="1200" dirty="0">
                <a:effectLst/>
              </a:rPr>
              <a:t> </a:t>
            </a:r>
            <a:r>
              <a:rPr lang="en-GB" sz="1200" dirty="0" err="1">
                <a:effectLst/>
              </a:rPr>
              <a:t>Silbernagl</a:t>
            </a:r>
            <a:r>
              <a:rPr lang="en-GB" sz="1200" dirty="0">
                <a:effectLst/>
              </a:rPr>
              <a:t> S. </a:t>
            </a:r>
            <a:r>
              <a:rPr lang="en-GB" sz="1200" dirty="0" err="1">
                <a:effectLst/>
              </a:rPr>
              <a:t>Despopoulos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Fisiología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Texto</a:t>
            </a:r>
            <a:r>
              <a:rPr lang="en-GB" sz="1200" dirty="0">
                <a:effectLst/>
              </a:rPr>
              <a:t> y Atlas 7</a:t>
            </a:r>
            <a:r>
              <a:rPr lang="en-GB" sz="1200" baseline="30000" dirty="0">
                <a:effectLst/>
              </a:rPr>
              <a:t>tima</a:t>
            </a:r>
            <a:r>
              <a:rPr lang="en-GB" sz="1200" dirty="0">
                <a:effectLst/>
              </a:rPr>
              <a:t> Ed. Editorial </a:t>
            </a:r>
            <a:r>
              <a:rPr lang="en-GB" sz="1200" dirty="0" err="1">
                <a:effectLst/>
              </a:rPr>
              <a:t>Médica</a:t>
            </a:r>
            <a:r>
              <a:rPr lang="en-GB" sz="1200" dirty="0">
                <a:effectLst/>
              </a:rPr>
              <a:t> </a:t>
            </a:r>
            <a:r>
              <a:rPr lang="en-GB" sz="1200" dirty="0" err="1">
                <a:effectLst/>
              </a:rPr>
              <a:t>Panamericana</a:t>
            </a:r>
            <a:r>
              <a:rPr lang="en-GB" sz="1200" dirty="0">
                <a:effectLst/>
              </a:rPr>
              <a:t>, </a:t>
            </a:r>
            <a:r>
              <a:rPr lang="en-GB" sz="1200" b="1" dirty="0">
                <a:effectLst/>
              </a:rPr>
              <a:t>2009.</a:t>
            </a:r>
            <a:r>
              <a:rPr lang="en-GB" sz="1200" dirty="0">
                <a:effectLst/>
              </a:rPr>
              <a:t> </a:t>
            </a:r>
          </a:p>
          <a:p>
            <a:pPr>
              <a:defRPr/>
            </a:pPr>
            <a:endParaRPr lang="en-GB" sz="10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Fox S.I. </a:t>
            </a:r>
            <a:r>
              <a:rPr lang="en-GB" sz="1200" i="1" dirty="0">
                <a:effectLst/>
              </a:rPr>
              <a:t>Human Physiology</a:t>
            </a:r>
            <a:r>
              <a:rPr lang="en-GB" sz="1200" dirty="0">
                <a:effectLst/>
              </a:rPr>
              <a:t>. 10</a:t>
            </a:r>
            <a:r>
              <a:rPr lang="en-GB" sz="1200" baseline="30000" dirty="0">
                <a:effectLst/>
              </a:rPr>
              <a:t>th</a:t>
            </a:r>
            <a:r>
              <a:rPr lang="en-GB" sz="1200" dirty="0">
                <a:effectLst/>
              </a:rPr>
              <a:t> edition. McGraw-Hill, New York, </a:t>
            </a:r>
            <a:r>
              <a:rPr lang="en-GB" sz="1200" b="1" dirty="0">
                <a:effectLst/>
              </a:rPr>
              <a:t>2008.</a:t>
            </a:r>
          </a:p>
          <a:p>
            <a:pPr>
              <a:defRPr/>
            </a:pPr>
            <a:endParaRPr lang="es-ES_tradnl" sz="1000" b="1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 </a:t>
            </a:r>
            <a:r>
              <a:rPr lang="en-GB" sz="1200" dirty="0" err="1">
                <a:effectLst/>
              </a:rPr>
              <a:t>McCorry</a:t>
            </a:r>
            <a:r>
              <a:rPr lang="en-GB" sz="1200" dirty="0">
                <a:effectLst/>
              </a:rPr>
              <a:t> L.K. </a:t>
            </a:r>
            <a:r>
              <a:rPr lang="en-GB" sz="1200" i="1" dirty="0">
                <a:effectLst/>
              </a:rPr>
              <a:t>Physiology of the Autonomic Nervous System</a:t>
            </a:r>
            <a:r>
              <a:rPr lang="en-GB" sz="1200" dirty="0">
                <a:effectLst/>
              </a:rPr>
              <a:t>. Am. J. Pharm. </a:t>
            </a:r>
            <a:r>
              <a:rPr lang="en-GB" sz="1200" dirty="0" err="1">
                <a:effectLst/>
              </a:rPr>
              <a:t>Edu</a:t>
            </a:r>
            <a:r>
              <a:rPr lang="en-GB" sz="1200" dirty="0">
                <a:effectLst/>
              </a:rPr>
              <a:t>. 71 (4): 78, </a:t>
            </a:r>
            <a:r>
              <a:rPr lang="en-GB" sz="1200" b="1" dirty="0">
                <a:effectLst/>
              </a:rPr>
              <a:t>2007.</a:t>
            </a:r>
          </a:p>
          <a:p>
            <a:pPr>
              <a:defRPr/>
            </a:pPr>
            <a:endParaRPr lang="es-ES_tradnl" sz="1000" b="1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 Costanzo L.S. </a:t>
            </a:r>
            <a:r>
              <a:rPr lang="en-GB" sz="1200" i="1" dirty="0">
                <a:effectLst/>
              </a:rPr>
              <a:t>Physiology</a:t>
            </a:r>
            <a:r>
              <a:rPr lang="en-GB" sz="1200" dirty="0">
                <a:effectLst/>
              </a:rPr>
              <a:t>. 3</a:t>
            </a:r>
            <a:r>
              <a:rPr lang="en-GB" sz="1200" baseline="30000" dirty="0">
                <a:effectLst/>
              </a:rPr>
              <a:t>er</a:t>
            </a:r>
            <a:r>
              <a:rPr lang="en-GB" sz="1200" dirty="0">
                <a:effectLst/>
              </a:rPr>
              <a:t> Ed. Saunders Elsevier, </a:t>
            </a:r>
            <a:r>
              <a:rPr lang="en-GB" sz="1200" b="1" dirty="0">
                <a:effectLst/>
              </a:rPr>
              <a:t>2006.</a:t>
            </a:r>
          </a:p>
          <a:p>
            <a:pPr>
              <a:defRPr/>
            </a:pPr>
            <a:endParaRPr lang="en-GB" sz="1000" b="1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US" sz="1200" b="1" dirty="0">
                <a:effectLst/>
              </a:rPr>
              <a:t> </a:t>
            </a:r>
            <a:r>
              <a:rPr lang="en-US" sz="1200" i="1" dirty="0">
                <a:effectLst/>
              </a:rPr>
              <a:t>Primer on The Autonomic Nervous System.</a:t>
            </a:r>
            <a:r>
              <a:rPr lang="en-US" sz="1200" dirty="0">
                <a:effectLst/>
              </a:rPr>
              <a:t> 2nd edition. D. Robertson, Editor-in- chief. Elsevier   </a:t>
            </a:r>
          </a:p>
          <a:p>
            <a:pPr>
              <a:defRPr/>
            </a:pPr>
            <a:r>
              <a:rPr lang="en-US" sz="1200" dirty="0">
                <a:effectLst/>
              </a:rPr>
              <a:t>   Academic Press, San Diego, </a:t>
            </a:r>
            <a:r>
              <a:rPr lang="en-US" sz="1200" b="1" dirty="0">
                <a:effectLst/>
              </a:rPr>
              <a:t>2004.</a:t>
            </a:r>
          </a:p>
          <a:p>
            <a:pPr>
              <a:defRPr/>
            </a:pPr>
            <a:endParaRPr lang="es-ES_tradnl" sz="1000" b="1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</a:t>
            </a:r>
            <a:r>
              <a:rPr lang="en-GB" sz="1200" dirty="0" err="1">
                <a:effectLst/>
              </a:rPr>
              <a:t>Shen</a:t>
            </a:r>
            <a:r>
              <a:rPr lang="en-GB" sz="1200" dirty="0">
                <a:effectLst/>
              </a:rPr>
              <a:t> H. </a:t>
            </a:r>
            <a:r>
              <a:rPr lang="en-GB" sz="1200" i="1" dirty="0">
                <a:effectLst/>
              </a:rPr>
              <a:t>The autonomic nervous system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Memocharts</a:t>
            </a:r>
            <a:r>
              <a:rPr lang="en-GB" sz="1200" dirty="0">
                <a:effectLst/>
              </a:rPr>
              <a:t> Pharmacology. An integrated </a:t>
            </a:r>
          </a:p>
          <a:p>
            <a:pPr>
              <a:defRPr/>
            </a:pPr>
            <a:r>
              <a:rPr lang="en-GB" sz="1200" dirty="0">
                <a:effectLst/>
              </a:rPr>
              <a:t>   </a:t>
            </a:r>
            <a:r>
              <a:rPr lang="en-GB" sz="1200" dirty="0" err="1">
                <a:effectLst/>
              </a:rPr>
              <a:t>minireview</a:t>
            </a:r>
            <a:r>
              <a:rPr lang="en-GB" sz="1200" dirty="0">
                <a:effectLst/>
              </a:rPr>
              <a:t>. </a:t>
            </a:r>
            <a:r>
              <a:rPr lang="es-ES" sz="1200" dirty="0" err="1">
                <a:effectLst/>
              </a:rPr>
              <a:t>Minireview</a:t>
            </a:r>
            <a:r>
              <a:rPr lang="es-ES" sz="1200" dirty="0">
                <a:effectLst/>
              </a:rPr>
              <a:t> LLC, </a:t>
            </a:r>
            <a:r>
              <a:rPr lang="es-ES" sz="1200" dirty="0" err="1">
                <a:effectLst/>
              </a:rPr>
              <a:t>Stow</a:t>
            </a:r>
            <a:r>
              <a:rPr lang="es-ES" sz="1200" dirty="0">
                <a:effectLst/>
              </a:rPr>
              <a:t>, 2004.</a:t>
            </a:r>
          </a:p>
          <a:p>
            <a:pPr>
              <a:defRPr/>
            </a:pPr>
            <a:endParaRPr lang="es-ES_tradnl" sz="10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__. </a:t>
            </a:r>
            <a:r>
              <a:rPr lang="en-GB" sz="1200" i="1" dirty="0">
                <a:effectLst/>
              </a:rPr>
              <a:t>Drugs affecting adrenergic transmission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Memocharts</a:t>
            </a:r>
            <a:r>
              <a:rPr lang="en-GB" sz="1200" dirty="0">
                <a:effectLst/>
              </a:rPr>
              <a:t> Pharmacology. An   </a:t>
            </a:r>
          </a:p>
          <a:p>
            <a:pPr>
              <a:defRPr/>
            </a:pPr>
            <a:r>
              <a:rPr lang="en-GB" sz="1200" dirty="0">
                <a:effectLst/>
              </a:rPr>
              <a:t>   integrated </a:t>
            </a:r>
            <a:r>
              <a:rPr lang="en-GB" sz="1200" dirty="0" err="1">
                <a:effectLst/>
              </a:rPr>
              <a:t>minireview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Minireview</a:t>
            </a:r>
            <a:r>
              <a:rPr lang="en-GB" sz="1200" dirty="0">
                <a:effectLst/>
              </a:rPr>
              <a:t> LLC, Stow, 2004.</a:t>
            </a:r>
          </a:p>
          <a:p>
            <a:pPr>
              <a:defRPr/>
            </a:pPr>
            <a:endParaRPr lang="es-ES_tradnl" sz="10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__. </a:t>
            </a:r>
            <a:r>
              <a:rPr lang="en-GB" sz="1200" i="1" dirty="0">
                <a:effectLst/>
              </a:rPr>
              <a:t>Drugs affecting cholinergic transmission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Memocharts</a:t>
            </a:r>
            <a:r>
              <a:rPr lang="en-GB" sz="1200" dirty="0">
                <a:effectLst/>
              </a:rPr>
              <a:t> Pharmacology. An </a:t>
            </a:r>
          </a:p>
          <a:p>
            <a:pPr>
              <a:defRPr/>
            </a:pPr>
            <a:r>
              <a:rPr lang="en-GB" sz="1200" dirty="0">
                <a:effectLst/>
              </a:rPr>
              <a:t>   integrated </a:t>
            </a:r>
            <a:r>
              <a:rPr lang="en-GB" sz="1200" dirty="0" err="1">
                <a:effectLst/>
              </a:rPr>
              <a:t>minireview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Minireview</a:t>
            </a:r>
            <a:r>
              <a:rPr lang="en-GB" sz="1200" dirty="0">
                <a:effectLst/>
              </a:rPr>
              <a:t> LLC, Stow, 2004.</a:t>
            </a:r>
          </a:p>
          <a:p>
            <a:pPr>
              <a:defRPr/>
            </a:pPr>
            <a:endParaRPr lang="es-ES_tradnl" sz="10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i="1" dirty="0">
                <a:effectLst/>
              </a:rPr>
              <a:t> Goodman &amp; Gilman’s The Pharmacological Basis of Therapeutics</a:t>
            </a:r>
            <a:r>
              <a:rPr lang="en-GB" sz="1200" dirty="0">
                <a:effectLst/>
              </a:rPr>
              <a:t> 10</a:t>
            </a:r>
            <a:r>
              <a:rPr lang="en-GB" sz="1200" baseline="30000" dirty="0">
                <a:effectLst/>
              </a:rPr>
              <a:t>th</a:t>
            </a:r>
            <a:r>
              <a:rPr lang="en-GB" sz="1200" dirty="0">
                <a:effectLst/>
              </a:rPr>
              <a:t> Ed. J.G. Hardman, L.E. </a:t>
            </a:r>
          </a:p>
          <a:p>
            <a:pPr>
              <a:defRPr/>
            </a:pPr>
            <a:r>
              <a:rPr lang="en-GB" sz="1200" dirty="0">
                <a:effectLst/>
              </a:rPr>
              <a:t>   </a:t>
            </a:r>
            <a:r>
              <a:rPr lang="en-GB" sz="1200" dirty="0" err="1">
                <a:effectLst/>
              </a:rPr>
              <a:t>Limbird</a:t>
            </a:r>
            <a:r>
              <a:rPr lang="en-GB" sz="1200" dirty="0">
                <a:effectLst/>
              </a:rPr>
              <a:t> Eds. , A. Goodman Gilman Consulting Ed. McGraw-Hill, 2001.</a:t>
            </a:r>
          </a:p>
          <a:p>
            <a:pPr>
              <a:defRPr/>
            </a:pPr>
            <a:endParaRPr lang="es-ES_tradnl" sz="1000" dirty="0">
              <a:effectLst/>
            </a:endParaRPr>
          </a:p>
          <a:p>
            <a:pPr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Wilson-</a:t>
            </a:r>
            <a:r>
              <a:rPr lang="en-GB" sz="1200" dirty="0" err="1">
                <a:effectLst/>
              </a:rPr>
              <a:t>Pauwels</a:t>
            </a:r>
            <a:r>
              <a:rPr lang="en-GB" sz="1200" dirty="0">
                <a:effectLst/>
              </a:rPr>
              <a:t> L., Stewart P.A. </a:t>
            </a:r>
            <a:r>
              <a:rPr lang="en-GB" sz="1200" dirty="0" err="1">
                <a:effectLst/>
              </a:rPr>
              <a:t>Akesson</a:t>
            </a:r>
            <a:r>
              <a:rPr lang="en-GB" sz="1200" dirty="0">
                <a:effectLst/>
              </a:rPr>
              <a:t> E.J. </a:t>
            </a:r>
            <a:r>
              <a:rPr lang="en-GB" sz="1200" i="1" dirty="0">
                <a:effectLst/>
              </a:rPr>
              <a:t>Autonomic Nerves</a:t>
            </a:r>
            <a:r>
              <a:rPr lang="en-GB" sz="1200" dirty="0">
                <a:effectLst/>
              </a:rPr>
              <a:t>. B.C Decker, 1997.</a:t>
            </a:r>
          </a:p>
          <a:p>
            <a:pPr>
              <a:defRPr/>
            </a:pPr>
            <a:endParaRPr lang="es-ES" sz="900" dirty="0">
              <a:effectLst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3" name="Text Box 7"/>
          <p:cNvSpPr txBox="1">
            <a:spLocks noChangeArrowheads="1"/>
          </p:cNvSpPr>
          <p:nvPr/>
        </p:nvSpPr>
        <p:spPr bwMode="auto">
          <a:xfrm>
            <a:off x="3077520" y="1412776"/>
            <a:ext cx="3026790" cy="830997"/>
          </a:xfrm>
          <a:prstGeom prst="rect">
            <a:avLst/>
          </a:prstGeom>
          <a:solidFill>
            <a:srgbClr val="D1E0F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Parasimpaticolíticos</a:t>
            </a:r>
            <a:endParaRPr lang="es-ES_tradnl" sz="24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USOS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4984" name="Text Box 8"/>
          <p:cNvSpPr txBox="1">
            <a:spLocks noChangeArrowheads="1"/>
          </p:cNvSpPr>
          <p:nvPr/>
        </p:nvSpPr>
        <p:spPr bwMode="auto">
          <a:xfrm>
            <a:off x="1843088" y="2349500"/>
            <a:ext cx="5457825" cy="3801041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Dilatar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pupila potente y prolongadamente,   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cicloplejía</a:t>
            </a:r>
            <a:endParaRPr lang="es-E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Reducir secreciones, sudación, saliva,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moco</a:t>
            </a:r>
          </a:p>
          <a:p>
            <a:pPr>
              <a:buFontTx/>
              <a:buChar char="•"/>
              <a:defRPr/>
            </a:pPr>
            <a:endParaRPr lang="es-ES" sz="9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Tratar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bradicardia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vagal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Inhibir tono, motilidad y secreción en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TGI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Tratar intoxicaciones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por:  inhibidores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AChE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hongos</a:t>
            </a:r>
          </a:p>
          <a:p>
            <a:pPr>
              <a:defRPr/>
            </a:pP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Antagonizar exceso acción colinérgica en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Parkinson </a:t>
            </a:r>
          </a:p>
          <a:p>
            <a:pPr>
              <a:defRPr/>
            </a:pPr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4986" name="Text Box 10"/>
          <p:cNvSpPr txBox="1">
            <a:spLocks noChangeArrowheads="1"/>
          </p:cNvSpPr>
          <p:nvPr/>
        </p:nvSpPr>
        <p:spPr bwMode="auto">
          <a:xfrm>
            <a:off x="1935027" y="1428949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54990" name="Text Box 14"/>
          <p:cNvSpPr txBox="1">
            <a:spLocks noChangeArrowheads="1"/>
          </p:cNvSpPr>
          <p:nvPr/>
        </p:nvSpPr>
        <p:spPr bwMode="auto">
          <a:xfrm>
            <a:off x="7471154" y="3717032"/>
            <a:ext cx="12573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“gotas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 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cólicos”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7544" y="404664"/>
            <a:ext cx="2002471" cy="646331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2550493" y="441395"/>
            <a:ext cx="941387" cy="609600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Directa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814593" y="404664"/>
            <a:ext cx="193995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Drogas y tóxicos </a:t>
            </a:r>
          </a:p>
          <a:p>
            <a:pPr algn="ctr" eaLnBrk="1" hangingPunct="1"/>
            <a:r>
              <a:rPr lang="es-ES_tradnl" altLang="es-VE" sz="1600" b="1">
                <a:solidFill>
                  <a:schemeClr val="accent2"/>
                </a:solidFill>
                <a:effectLst/>
              </a:rPr>
              <a:t>SN Parasimpático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254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83" grpId="0" animBg="1"/>
      <p:bldP spid="25499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622300" y="525463"/>
            <a:ext cx="2211388" cy="730250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</a:p>
        </p:txBody>
      </p:sp>
      <p:sp>
        <p:nvSpPr>
          <p:cNvPr id="230408" name="Text Box 8"/>
          <p:cNvSpPr txBox="1">
            <a:spLocks noChangeArrowheads="1"/>
          </p:cNvSpPr>
          <p:nvPr/>
        </p:nvSpPr>
        <p:spPr bwMode="auto">
          <a:xfrm>
            <a:off x="5219700" y="3509963"/>
            <a:ext cx="17970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Trimetarfan,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Hexametonio</a:t>
            </a:r>
            <a:endParaRPr lang="es-ES_tradnl" sz="1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589465" y="1412875"/>
            <a:ext cx="2489784" cy="646331"/>
          </a:xfrm>
          <a:prstGeom prst="rect">
            <a:avLst/>
          </a:prstGeom>
          <a:solidFill>
            <a:srgbClr val="CFE5F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 Directa</a:t>
            </a:r>
          </a:p>
          <a:p>
            <a:pPr algn="ctr">
              <a:defRPr/>
            </a:pPr>
            <a:r>
              <a:rPr lang="es-ES_tradnl" sz="1800" b="1" dirty="0">
                <a:solidFill>
                  <a:schemeClr val="accent2"/>
                </a:solidFill>
                <a:effectLst/>
              </a:rPr>
              <a:t>Ganglios autonómicos</a:t>
            </a:r>
          </a:p>
        </p:txBody>
      </p:sp>
      <p:sp>
        <p:nvSpPr>
          <p:cNvPr id="230417" name="Text Box 17"/>
          <p:cNvSpPr txBox="1">
            <a:spLocks noChangeArrowheads="1"/>
          </p:cNvSpPr>
          <p:nvPr/>
        </p:nvSpPr>
        <p:spPr bwMode="auto">
          <a:xfrm>
            <a:off x="5219700" y="2996952"/>
            <a:ext cx="2254250" cy="39528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No despolarizantes</a:t>
            </a:r>
          </a:p>
        </p:txBody>
      </p:sp>
      <p:sp>
        <p:nvSpPr>
          <p:cNvPr id="230418" name="Text Box 18"/>
          <p:cNvSpPr txBox="1">
            <a:spLocks noChangeArrowheads="1"/>
          </p:cNvSpPr>
          <p:nvPr/>
        </p:nvSpPr>
        <p:spPr bwMode="auto">
          <a:xfrm>
            <a:off x="5292725" y="4302125"/>
            <a:ext cx="3024188" cy="186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Usos: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Lesión medular alta con masiva descarga simpática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Hipertensión en aneurisma disecante aorta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Hipotensión controlada en cirugía</a:t>
            </a:r>
          </a:p>
        </p:txBody>
      </p:sp>
      <p:sp>
        <p:nvSpPr>
          <p:cNvPr id="230419" name="Text Box 19"/>
          <p:cNvSpPr txBox="1">
            <a:spLocks noChangeArrowheads="1"/>
          </p:cNvSpPr>
          <p:nvPr/>
        </p:nvSpPr>
        <p:spPr bwMode="auto">
          <a:xfrm>
            <a:off x="2413000" y="3033713"/>
            <a:ext cx="1912938" cy="39528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Despolarizantes</a:t>
            </a:r>
          </a:p>
        </p:txBody>
      </p:sp>
      <p:sp>
        <p:nvSpPr>
          <p:cNvPr id="230422" name="Text Box 22"/>
          <p:cNvSpPr txBox="1">
            <a:spLocks noChangeArrowheads="1"/>
          </p:cNvSpPr>
          <p:nvPr/>
        </p:nvSpPr>
        <p:spPr bwMode="auto">
          <a:xfrm>
            <a:off x="3152775" y="2276475"/>
            <a:ext cx="2836863" cy="5476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Bloqueadores </a:t>
            </a: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R</a:t>
            </a: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</a:p>
        </p:txBody>
      </p:sp>
      <p:pic>
        <p:nvPicPr>
          <p:cNvPr id="230423" name="Picture 23" descr="tobac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048" y="3541924"/>
            <a:ext cx="2922960" cy="264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424" name="Text Box 24"/>
          <p:cNvSpPr txBox="1">
            <a:spLocks noChangeArrowheads="1"/>
          </p:cNvSpPr>
          <p:nvPr/>
        </p:nvSpPr>
        <p:spPr bwMode="auto">
          <a:xfrm>
            <a:off x="1423047" y="5816585"/>
            <a:ext cx="2319225" cy="338554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1600" b="1" i="1">
                <a:solidFill>
                  <a:schemeClr val="bg1"/>
                </a:solidFill>
                <a:effectLst/>
              </a:rPr>
              <a:t>Nicotiana tabacum</a:t>
            </a:r>
          </a:p>
        </p:txBody>
      </p:sp>
      <p:sp>
        <p:nvSpPr>
          <p:cNvPr id="230425" name="Text Box 25"/>
          <p:cNvSpPr txBox="1">
            <a:spLocks noChangeArrowheads="1"/>
          </p:cNvSpPr>
          <p:nvPr/>
        </p:nvSpPr>
        <p:spPr bwMode="auto">
          <a:xfrm>
            <a:off x="6660232" y="525462"/>
            <a:ext cx="19639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30427" name="Text Box 27"/>
          <p:cNvSpPr txBox="1">
            <a:spLocks noChangeArrowheads="1"/>
          </p:cNvSpPr>
          <p:nvPr/>
        </p:nvSpPr>
        <p:spPr bwMode="auto">
          <a:xfrm>
            <a:off x="6011863" y="2222500"/>
            <a:ext cx="2479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Bloquean </a:t>
            </a:r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y </a:t>
            </a:r>
            <a:r>
              <a:rPr lang="es-ES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0420" name="Text Box 20"/>
          <p:cNvSpPr txBox="1">
            <a:spLocks noChangeArrowheads="1"/>
          </p:cNvSpPr>
          <p:nvPr/>
        </p:nvSpPr>
        <p:spPr bwMode="auto">
          <a:xfrm>
            <a:off x="588044" y="4545600"/>
            <a:ext cx="1392238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Nicotina</a:t>
            </a: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dosis altas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8" grpId="0"/>
      <p:bldP spid="230417" grpId="0" animBg="1"/>
      <p:bldP spid="230418" grpId="0"/>
      <p:bldP spid="230419" grpId="0" animBg="1"/>
      <p:bldP spid="230422" grpId="0" animBg="1"/>
      <p:bldP spid="230424" grpId="0" animBg="1"/>
      <p:bldP spid="230427" grpId="0"/>
      <p:bldP spid="23042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7" name="Text Box 9"/>
          <p:cNvSpPr txBox="1">
            <a:spLocks noChangeArrowheads="1"/>
          </p:cNvSpPr>
          <p:nvPr/>
        </p:nvSpPr>
        <p:spPr bwMode="auto">
          <a:xfrm>
            <a:off x="1666875" y="1052513"/>
            <a:ext cx="5808663" cy="485775"/>
          </a:xfrm>
          <a:prstGeom prst="rect">
            <a:avLst/>
          </a:prstGeom>
          <a:solidFill>
            <a:srgbClr val="FAD6E9"/>
          </a:solidFill>
          <a:ln w="28575">
            <a:solidFill>
              <a:srgbClr val="CC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Efectos Bloqueo Ganglionar Autonómico</a:t>
            </a:r>
          </a:p>
        </p:txBody>
      </p:sp>
      <p:graphicFrame>
        <p:nvGraphicFramePr>
          <p:cNvPr id="258197" name="Group 149"/>
          <p:cNvGraphicFramePr>
            <a:graphicFrameLocks noGrp="1"/>
          </p:cNvGraphicFramePr>
          <p:nvPr/>
        </p:nvGraphicFramePr>
        <p:xfrm>
          <a:off x="684213" y="1700213"/>
          <a:ext cx="7775575" cy="4718052"/>
        </p:xfrm>
        <a:graphic>
          <a:graphicData uri="http://schemas.openxmlformats.org/drawingml/2006/table">
            <a:tbl>
              <a:tblPr/>
              <a:tblGrid>
                <a:gridCol w="1825625"/>
                <a:gridCol w="2743200"/>
                <a:gridCol w="3206750"/>
              </a:tblGrid>
              <a:tr h="396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Sitio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FF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Tono predominante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B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Efecto del Bloqueo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Arteriolas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Simpático adrenérgico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Vasodilatación, hipotensión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CF4"/>
                    </a:solidFill>
                  </a:tcPr>
                </a:tc>
              </a:tr>
              <a:tr h="62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Venas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Simpático adrenérgico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1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Dilatación, disminución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retorno venoso</a:t>
                      </a: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CF4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Corazón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Parasimpático colinérgico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C9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Taquicardia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D6E9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Iris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Parasimpático colinérgico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C9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Midriasis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D6E9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Músculo ciliar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Parasimpático colinérgico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C9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Cicloplejía, visión lejana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D6E9"/>
                    </a:solidFill>
                  </a:tcPr>
                </a:tc>
              </a:tr>
              <a:tr h="62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TGI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Parasimpático colinérgico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C9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 secreciones,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tono, motilidad</a:t>
                      </a: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D6E9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Vejiga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Parasimpático colinérgico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C9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Retención urinaria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D6E9"/>
                    </a:solidFill>
                  </a:tcPr>
                </a:tc>
              </a:tr>
              <a:tr h="481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Salivales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Parasimpático colinérgico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C9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Xerostomía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D6E9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G. sudoríparas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Simpático colinérgico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B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Anhidrosis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F2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T. genital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Simpático y parasimpático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B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 estimulación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F2"/>
                    </a:solidFill>
                  </a:tcPr>
                </a:tc>
              </a:tr>
            </a:tbl>
          </a:graphicData>
        </a:graphic>
      </p:graphicFrame>
      <p:sp>
        <p:nvSpPr>
          <p:cNvPr id="258145" name="Oval 97"/>
          <p:cNvSpPr>
            <a:spLocks noChangeArrowheads="1"/>
          </p:cNvSpPr>
          <p:nvPr/>
        </p:nvSpPr>
        <p:spPr bwMode="auto">
          <a:xfrm>
            <a:off x="5435600" y="1916113"/>
            <a:ext cx="2736850" cy="1223962"/>
          </a:xfrm>
          <a:prstGeom prst="ellipse">
            <a:avLst/>
          </a:prstGeom>
          <a:noFill/>
          <a:ln w="28575">
            <a:solidFill>
              <a:srgbClr val="2863BA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8147" name="Oval 99"/>
          <p:cNvSpPr>
            <a:spLocks noChangeArrowheads="1"/>
          </p:cNvSpPr>
          <p:nvPr/>
        </p:nvSpPr>
        <p:spPr bwMode="auto">
          <a:xfrm>
            <a:off x="5289550" y="3140075"/>
            <a:ext cx="3098800" cy="2447925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8181" name="Oval 133"/>
          <p:cNvSpPr>
            <a:spLocks noChangeArrowheads="1"/>
          </p:cNvSpPr>
          <p:nvPr/>
        </p:nvSpPr>
        <p:spPr bwMode="auto">
          <a:xfrm>
            <a:off x="5508625" y="5661025"/>
            <a:ext cx="2520950" cy="8636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8182" name="Text Box 134"/>
          <p:cNvSpPr txBox="1">
            <a:spLocks noChangeArrowheads="1"/>
          </p:cNvSpPr>
          <p:nvPr/>
        </p:nvSpPr>
        <p:spPr bwMode="auto">
          <a:xfrm>
            <a:off x="6906420" y="332656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58184" name="Text Box 136"/>
          <p:cNvSpPr txBox="1">
            <a:spLocks noChangeArrowheads="1"/>
          </p:cNvSpPr>
          <p:nvPr/>
        </p:nvSpPr>
        <p:spPr bwMode="auto">
          <a:xfrm>
            <a:off x="583219" y="930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8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581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2581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581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7" grpId="0" animBg="1" autoUpdateAnimBg="0"/>
      <p:bldP spid="258145" grpId="0" animBg="1"/>
      <p:bldP spid="258145" grpId="1" animBg="1"/>
      <p:bldP spid="258147" grpId="0" animBg="1"/>
      <p:bldP spid="258147" grpId="1" animBg="1"/>
      <p:bldP spid="258181" grpId="0" animBg="1"/>
      <p:bldP spid="258181" grpId="1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6" name="Rectangle 4"/>
          <p:cNvSpPr>
            <a:spLocks noChangeArrowheads="1"/>
          </p:cNvSpPr>
          <p:nvPr/>
        </p:nvSpPr>
        <p:spPr bwMode="auto">
          <a:xfrm>
            <a:off x="2042334" y="2636836"/>
            <a:ext cx="5040312" cy="1584325"/>
          </a:xfrm>
          <a:prstGeom prst="rect">
            <a:avLst/>
          </a:prstGeom>
          <a:solidFill>
            <a:srgbClr val="F8C4DF"/>
          </a:solidFill>
          <a:ln w="28575">
            <a:solidFill>
              <a:srgbClr val="008D8A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9077" name="Text Box 5"/>
          <p:cNvSpPr txBox="1">
            <a:spLocks noChangeArrowheads="1"/>
          </p:cNvSpPr>
          <p:nvPr/>
        </p:nvSpPr>
        <p:spPr bwMode="auto">
          <a:xfrm>
            <a:off x="2060657" y="2833687"/>
            <a:ext cx="48069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>
                <a:srgbClr val="FF5050"/>
              </a:buClr>
              <a:buSzPct val="175000"/>
              <a:buFontTx/>
              <a:buChar char="•"/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Drogas y tóxicos en </a:t>
            </a:r>
          </a:p>
          <a:p>
            <a:pPr algn="ctr">
              <a:defRPr/>
            </a:pPr>
            <a:r>
              <a:rPr lang="es-ES_tradnl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 Simpático</a:t>
            </a:r>
          </a:p>
        </p:txBody>
      </p:sp>
      <p:sp>
        <p:nvSpPr>
          <p:cNvPr id="259081" name="Text Box 9"/>
          <p:cNvSpPr txBox="1">
            <a:spLocks noChangeArrowheads="1"/>
          </p:cNvSpPr>
          <p:nvPr/>
        </p:nvSpPr>
        <p:spPr bwMode="auto">
          <a:xfrm>
            <a:off x="6732240" y="404664"/>
            <a:ext cx="19639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138828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4" name="Text Box 6"/>
          <p:cNvSpPr txBox="1">
            <a:spLocks noChangeArrowheads="1"/>
          </p:cNvSpPr>
          <p:nvPr/>
        </p:nvSpPr>
        <p:spPr bwMode="auto">
          <a:xfrm>
            <a:off x="2779713" y="2205038"/>
            <a:ext cx="3582987" cy="2955925"/>
          </a:xfrm>
          <a:prstGeom prst="rect">
            <a:avLst/>
          </a:prstGeom>
          <a:solidFill>
            <a:srgbClr val="FCCCD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buClr>
                <a:schemeClr val="accent2"/>
              </a:buClr>
              <a:defRPr/>
            </a:pPr>
            <a:endParaRPr lang="es-ES_tradnl" sz="8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adrenérgica</a:t>
            </a:r>
          </a:p>
          <a:p>
            <a:pPr>
              <a:buClr>
                <a:schemeClr val="accent2"/>
              </a:buClr>
              <a:buFontTx/>
              <a:buChar char="•"/>
              <a:defRPr/>
            </a:pP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Drogas </a:t>
            </a: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simpaticomiméticas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chemeClr val="accent2"/>
              </a:buCl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 indirecta</a:t>
            </a:r>
          </a:p>
          <a:p>
            <a:pPr>
              <a:buClr>
                <a:schemeClr val="accent2"/>
              </a:buCl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 directa</a:t>
            </a:r>
          </a:p>
          <a:p>
            <a:pPr>
              <a:buClr>
                <a:schemeClr val="accent2"/>
              </a:buClr>
              <a:buFontTx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Drogas </a:t>
            </a: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simpaticolíticas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chemeClr val="accent2"/>
              </a:buCl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 indirecta</a:t>
            </a:r>
          </a:p>
          <a:p>
            <a:pPr>
              <a:buClr>
                <a:schemeClr val="accent2"/>
              </a:buCl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 directa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8535" name="Text Box 7"/>
          <p:cNvSpPr txBox="1">
            <a:spLocks noChangeArrowheads="1"/>
          </p:cNvSpPr>
          <p:nvPr/>
        </p:nvSpPr>
        <p:spPr bwMode="auto">
          <a:xfrm>
            <a:off x="611188" y="549275"/>
            <a:ext cx="22606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/>
              </a:rPr>
              <a:t>Drogas  y tóxicos</a:t>
            </a:r>
          </a:p>
          <a:p>
            <a:pPr>
              <a:defRPr/>
            </a:pP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Div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b="1" dirty="0">
                <a:solidFill>
                  <a:srgbClr val="CC0000"/>
                </a:solidFill>
                <a:effectLst/>
              </a:rPr>
              <a:t>Simpática</a:t>
            </a:r>
          </a:p>
        </p:txBody>
      </p:sp>
      <p:sp>
        <p:nvSpPr>
          <p:cNvPr id="278536" name="Text Box 8"/>
          <p:cNvSpPr txBox="1">
            <a:spLocks noChangeArrowheads="1"/>
          </p:cNvSpPr>
          <p:nvPr/>
        </p:nvSpPr>
        <p:spPr bwMode="auto">
          <a:xfrm>
            <a:off x="6877050" y="290513"/>
            <a:ext cx="19639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78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6" descr="terminal adrenergico ciclo"/>
          <p:cNvPicPr>
            <a:picLocks noChangeAspect="1" noChangeArrowheads="1"/>
          </p:cNvPicPr>
          <p:nvPr/>
        </p:nvPicPr>
        <p:blipFill>
          <a:blip r:embed="rId2">
            <a:lum bright="-42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0" r="19055"/>
          <a:stretch>
            <a:fillRect/>
          </a:stretch>
        </p:blipFill>
        <p:spPr bwMode="auto">
          <a:xfrm>
            <a:off x="1763713" y="411163"/>
            <a:ext cx="4608512" cy="603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625" name="Text Box 17"/>
          <p:cNvSpPr txBox="1">
            <a:spLocks noChangeArrowheads="1"/>
          </p:cNvSpPr>
          <p:nvPr/>
        </p:nvSpPr>
        <p:spPr bwMode="auto">
          <a:xfrm>
            <a:off x="684213" y="692150"/>
            <a:ext cx="1898650" cy="850900"/>
          </a:xfrm>
          <a:prstGeom prst="rect">
            <a:avLst/>
          </a:prstGeom>
          <a:solidFill>
            <a:srgbClr val="FCB2C4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Terminal </a:t>
            </a:r>
          </a:p>
          <a:p>
            <a:pPr algn="ctr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</a:t>
            </a:r>
          </a:p>
        </p:txBody>
      </p:sp>
      <p:sp>
        <p:nvSpPr>
          <p:cNvPr id="196626" name="Text Box 18"/>
          <p:cNvSpPr txBox="1">
            <a:spLocks noChangeArrowheads="1"/>
          </p:cNvSpPr>
          <p:nvPr/>
        </p:nvSpPr>
        <p:spPr bwMode="auto">
          <a:xfrm>
            <a:off x="6454321" y="4554705"/>
            <a:ext cx="2120900" cy="790575"/>
          </a:xfrm>
          <a:prstGeom prst="rect">
            <a:avLst/>
          </a:prstGeom>
          <a:solidFill>
            <a:srgbClr val="FCB2C4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Ciclo metabólico</a:t>
            </a:r>
          </a:p>
          <a:p>
            <a:pPr algn="ctr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NE</a:t>
            </a:r>
          </a:p>
        </p:txBody>
      </p:sp>
      <p:sp>
        <p:nvSpPr>
          <p:cNvPr id="196627" name="Rectangle 19"/>
          <p:cNvSpPr>
            <a:spLocks noChangeArrowheads="1"/>
          </p:cNvSpPr>
          <p:nvPr/>
        </p:nvSpPr>
        <p:spPr bwMode="auto">
          <a:xfrm>
            <a:off x="5508625" y="549275"/>
            <a:ext cx="1008063" cy="172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6629" name="Text Box 21"/>
          <p:cNvSpPr txBox="1">
            <a:spLocks noChangeArrowheads="1"/>
          </p:cNvSpPr>
          <p:nvPr/>
        </p:nvSpPr>
        <p:spPr bwMode="auto">
          <a:xfrm>
            <a:off x="5508625" y="668338"/>
            <a:ext cx="31400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  <a:r>
              <a:rPr lang="es-ES_tradnl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Captación precursor</a:t>
            </a:r>
          </a:p>
          <a:p>
            <a:pPr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Síntesis NE</a:t>
            </a:r>
          </a:p>
          <a:p>
            <a:pPr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.Almacenamiento</a:t>
            </a:r>
          </a:p>
          <a:p>
            <a:pPr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Liberación</a:t>
            </a:r>
          </a:p>
          <a:p>
            <a:pPr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 .Interacción NT-receptor</a:t>
            </a:r>
          </a:p>
          <a:p>
            <a:pPr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 .Inactivación</a:t>
            </a:r>
          </a:p>
          <a:p>
            <a:pPr>
              <a:defRPr/>
            </a:pPr>
            <a:r>
              <a:rPr lang="es-ES_tradnl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 Recaptura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b. Degradación enzimática</a:t>
            </a:r>
          </a:p>
        </p:txBody>
      </p:sp>
      <p:sp>
        <p:nvSpPr>
          <p:cNvPr id="196630" name="Oval 22"/>
          <p:cNvSpPr>
            <a:spLocks noChangeArrowheads="1"/>
          </p:cNvSpPr>
          <p:nvPr/>
        </p:nvSpPr>
        <p:spPr bwMode="auto">
          <a:xfrm>
            <a:off x="4932363" y="476250"/>
            <a:ext cx="287337" cy="2889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6631" name="Oval 23"/>
          <p:cNvSpPr>
            <a:spLocks noChangeArrowheads="1"/>
          </p:cNvSpPr>
          <p:nvPr/>
        </p:nvSpPr>
        <p:spPr bwMode="auto">
          <a:xfrm>
            <a:off x="3419475" y="1125538"/>
            <a:ext cx="288925" cy="35877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6632" name="Oval 24"/>
          <p:cNvSpPr>
            <a:spLocks noChangeArrowheads="1"/>
          </p:cNvSpPr>
          <p:nvPr/>
        </p:nvSpPr>
        <p:spPr bwMode="auto">
          <a:xfrm>
            <a:off x="4140200" y="1700213"/>
            <a:ext cx="287338" cy="2889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6633" name="Oval 25"/>
          <p:cNvSpPr>
            <a:spLocks noChangeArrowheads="1"/>
          </p:cNvSpPr>
          <p:nvPr/>
        </p:nvSpPr>
        <p:spPr bwMode="auto">
          <a:xfrm>
            <a:off x="3708400" y="4076700"/>
            <a:ext cx="431800" cy="2889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6634" name="Oval 26"/>
          <p:cNvSpPr>
            <a:spLocks noChangeArrowheads="1"/>
          </p:cNvSpPr>
          <p:nvPr/>
        </p:nvSpPr>
        <p:spPr bwMode="auto">
          <a:xfrm>
            <a:off x="4068763" y="5732463"/>
            <a:ext cx="287337" cy="2889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6635" name="Oval 27"/>
          <p:cNvSpPr>
            <a:spLocks noChangeArrowheads="1"/>
          </p:cNvSpPr>
          <p:nvPr/>
        </p:nvSpPr>
        <p:spPr bwMode="auto">
          <a:xfrm>
            <a:off x="4932363" y="3789363"/>
            <a:ext cx="360362" cy="287337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6636" name="Oval 28"/>
          <p:cNvSpPr>
            <a:spLocks noChangeArrowheads="1"/>
          </p:cNvSpPr>
          <p:nvPr/>
        </p:nvSpPr>
        <p:spPr bwMode="auto">
          <a:xfrm>
            <a:off x="5076825" y="5373688"/>
            <a:ext cx="358775" cy="287337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6637" name="Text Box 29"/>
          <p:cNvSpPr txBox="1">
            <a:spLocks noChangeArrowheads="1"/>
          </p:cNvSpPr>
          <p:nvPr/>
        </p:nvSpPr>
        <p:spPr bwMode="auto">
          <a:xfrm>
            <a:off x="4068763" y="5229225"/>
            <a:ext cx="6223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96638" name="Text Box 30"/>
          <p:cNvSpPr txBox="1">
            <a:spLocks noChangeArrowheads="1"/>
          </p:cNvSpPr>
          <p:nvPr/>
        </p:nvSpPr>
        <p:spPr bwMode="auto">
          <a:xfrm>
            <a:off x="6726450" y="3836441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6640" name="Oval 32"/>
          <p:cNvSpPr>
            <a:spLocks noChangeArrowheads="1"/>
          </p:cNvSpPr>
          <p:nvPr/>
        </p:nvSpPr>
        <p:spPr bwMode="auto">
          <a:xfrm>
            <a:off x="2339975" y="5084763"/>
            <a:ext cx="287338" cy="2889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107503" y="4949993"/>
            <a:ext cx="1842171" cy="1015663"/>
          </a:xfrm>
          <a:prstGeom prst="rect">
            <a:avLst/>
          </a:prstGeom>
          <a:solidFill>
            <a:srgbClr val="F8C4DF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Sitios de</a:t>
            </a:r>
          </a:p>
          <a:p>
            <a:r>
              <a:rPr lang="es-VE" dirty="0"/>
              <a:t>m</a:t>
            </a:r>
            <a:r>
              <a:rPr lang="es-VE" dirty="0" smtClean="0"/>
              <a:t>anipulación </a:t>
            </a:r>
          </a:p>
          <a:p>
            <a:r>
              <a:rPr lang="es-VE" dirty="0" smtClean="0"/>
              <a:t>farmacológica</a:t>
            </a:r>
            <a:endParaRPr lang="es-VE" dirty="0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30" grpId="0" animBg="1"/>
      <p:bldP spid="196631" grpId="0" animBg="1"/>
      <p:bldP spid="196632" grpId="0" animBg="1"/>
      <p:bldP spid="196633" grpId="0" animBg="1"/>
      <p:bldP spid="196634" grpId="0" animBg="1"/>
      <p:bldP spid="196635" grpId="0" animBg="1"/>
      <p:bldP spid="196636" grpId="0" animBg="1"/>
      <p:bldP spid="196640" grpId="0" animBg="1"/>
      <p:bldP spid="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101" name="Text Box 45"/>
          <p:cNvSpPr txBox="1">
            <a:spLocks noChangeArrowheads="1"/>
          </p:cNvSpPr>
          <p:nvPr/>
        </p:nvSpPr>
        <p:spPr bwMode="auto">
          <a:xfrm>
            <a:off x="1979613" y="6165850"/>
            <a:ext cx="4416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Tomado: H. Shen </a:t>
            </a:r>
            <a:r>
              <a:rPr lang="es-ES_tradnl" sz="1000" i="1">
                <a:effectLst>
                  <a:outerShdw blurRad="38100" dist="38100" dir="2700000" algn="tl">
                    <a:srgbClr val="C0C0C0"/>
                  </a:outerShdw>
                </a:effectLst>
              </a:rPr>
              <a:t>Drugs affecting adrenergic transmission.</a:t>
            </a: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 Memocharts</a:t>
            </a:r>
          </a:p>
        </p:txBody>
      </p:sp>
      <p:pic>
        <p:nvPicPr>
          <p:cNvPr id="58371" name="Picture 33" descr="drogas agonistas adrenergicos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8" t="3596" r="23624" b="23279"/>
          <a:stretch>
            <a:fillRect/>
          </a:stretch>
        </p:blipFill>
        <p:spPr bwMode="auto">
          <a:xfrm>
            <a:off x="1741488" y="927100"/>
            <a:ext cx="4829175" cy="492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091" name="Rectangle 35"/>
          <p:cNvSpPr>
            <a:spLocks noChangeArrowheads="1"/>
          </p:cNvSpPr>
          <p:nvPr/>
        </p:nvSpPr>
        <p:spPr bwMode="auto">
          <a:xfrm>
            <a:off x="1652588" y="549275"/>
            <a:ext cx="895350" cy="1892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3093" name="Rectangle 37"/>
          <p:cNvSpPr>
            <a:spLocks noChangeArrowheads="1"/>
          </p:cNvSpPr>
          <p:nvPr/>
        </p:nvSpPr>
        <p:spPr bwMode="auto">
          <a:xfrm>
            <a:off x="1652588" y="1212850"/>
            <a:ext cx="984250" cy="1892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3094" name="Rectangle 38"/>
          <p:cNvSpPr>
            <a:spLocks noChangeArrowheads="1"/>
          </p:cNvSpPr>
          <p:nvPr/>
        </p:nvSpPr>
        <p:spPr bwMode="auto">
          <a:xfrm>
            <a:off x="1116013" y="3151188"/>
            <a:ext cx="1135062" cy="615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3098" name="Rectangle 42"/>
          <p:cNvSpPr>
            <a:spLocks noChangeArrowheads="1"/>
          </p:cNvSpPr>
          <p:nvPr/>
        </p:nvSpPr>
        <p:spPr bwMode="auto">
          <a:xfrm rot="1070413">
            <a:off x="1622425" y="5092700"/>
            <a:ext cx="536575" cy="1889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3107" name="Rectangle 51"/>
          <p:cNvSpPr>
            <a:spLocks noChangeArrowheads="1"/>
          </p:cNvSpPr>
          <p:nvPr/>
        </p:nvSpPr>
        <p:spPr bwMode="auto">
          <a:xfrm>
            <a:off x="5580063" y="1989138"/>
            <a:ext cx="1079500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3109" name="Oval 53"/>
          <p:cNvSpPr>
            <a:spLocks noChangeArrowheads="1"/>
          </p:cNvSpPr>
          <p:nvPr/>
        </p:nvSpPr>
        <p:spPr bwMode="auto">
          <a:xfrm>
            <a:off x="4067175" y="5445125"/>
            <a:ext cx="21748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3110" name="Text Box 54"/>
          <p:cNvSpPr txBox="1">
            <a:spLocks noChangeArrowheads="1"/>
          </p:cNvSpPr>
          <p:nvPr/>
        </p:nvSpPr>
        <p:spPr bwMode="auto">
          <a:xfrm>
            <a:off x="4140200" y="5445125"/>
            <a:ext cx="922047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73112" name="Text Box 56"/>
          <p:cNvSpPr txBox="1">
            <a:spLocks noChangeArrowheads="1"/>
          </p:cNvSpPr>
          <p:nvPr/>
        </p:nvSpPr>
        <p:spPr bwMode="auto">
          <a:xfrm>
            <a:off x="6031092" y="225211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3114" name="Text Box 58"/>
          <p:cNvSpPr txBox="1">
            <a:spLocks noChangeArrowheads="1"/>
          </p:cNvSpPr>
          <p:nvPr/>
        </p:nvSpPr>
        <p:spPr bwMode="auto">
          <a:xfrm>
            <a:off x="468313" y="2060575"/>
            <a:ext cx="2224087" cy="730250"/>
          </a:xfrm>
          <a:prstGeom prst="rect">
            <a:avLst/>
          </a:prstGeom>
          <a:solidFill>
            <a:srgbClr val="F8C4D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Ciclo Metabólico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Norepinefrina</a:t>
            </a:r>
          </a:p>
        </p:txBody>
      </p:sp>
      <p:sp>
        <p:nvSpPr>
          <p:cNvPr id="173115" name="Text Box 59"/>
          <p:cNvSpPr txBox="1">
            <a:spLocks noChangeArrowheads="1"/>
          </p:cNvSpPr>
          <p:nvPr/>
        </p:nvSpPr>
        <p:spPr bwMode="auto">
          <a:xfrm>
            <a:off x="6659563" y="4365625"/>
            <a:ext cx="1900237" cy="669925"/>
          </a:xfrm>
          <a:prstGeom prst="rect">
            <a:avLst/>
          </a:prstGeom>
          <a:solidFill>
            <a:srgbClr val="F8C4D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Terminal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</a:t>
            </a:r>
          </a:p>
        </p:txBody>
      </p:sp>
      <p:sp>
        <p:nvSpPr>
          <p:cNvPr id="173116" name="Text Box 60"/>
          <p:cNvSpPr txBox="1">
            <a:spLocks noChangeArrowheads="1"/>
          </p:cNvSpPr>
          <p:nvPr/>
        </p:nvSpPr>
        <p:spPr bwMode="auto">
          <a:xfrm>
            <a:off x="6873715" y="340624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11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3" descr="sinapsis ne h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r="3431" b="4573"/>
          <a:stretch/>
        </p:blipFill>
        <p:spPr bwMode="auto">
          <a:xfrm>
            <a:off x="2395538" y="993775"/>
            <a:ext cx="5832475" cy="552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975" name="Rectangle 7"/>
          <p:cNvSpPr>
            <a:spLocks noChangeArrowheads="1"/>
          </p:cNvSpPr>
          <p:nvPr/>
        </p:nvSpPr>
        <p:spPr bwMode="auto">
          <a:xfrm>
            <a:off x="2395538" y="1268413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76" name="Rectangle 8"/>
          <p:cNvSpPr>
            <a:spLocks noChangeArrowheads="1"/>
          </p:cNvSpPr>
          <p:nvPr/>
        </p:nvSpPr>
        <p:spPr bwMode="auto">
          <a:xfrm>
            <a:off x="2324100" y="1916113"/>
            <a:ext cx="503238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77" name="Rectangle 9"/>
          <p:cNvSpPr>
            <a:spLocks noChangeArrowheads="1"/>
          </p:cNvSpPr>
          <p:nvPr/>
        </p:nvSpPr>
        <p:spPr bwMode="auto">
          <a:xfrm>
            <a:off x="4052888" y="1125538"/>
            <a:ext cx="2592387" cy="935037"/>
          </a:xfrm>
          <a:prstGeom prst="rect">
            <a:avLst/>
          </a:prstGeom>
          <a:solidFill>
            <a:srgbClr val="D4B1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78" name="Text Box 10"/>
          <p:cNvSpPr txBox="1">
            <a:spLocks noChangeArrowheads="1"/>
          </p:cNvSpPr>
          <p:nvPr/>
        </p:nvSpPr>
        <p:spPr bwMode="auto">
          <a:xfrm>
            <a:off x="2324100" y="2085975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Ca++</a:t>
            </a:r>
          </a:p>
        </p:txBody>
      </p:sp>
      <p:sp>
        <p:nvSpPr>
          <p:cNvPr id="211982" name="Rectangle 14"/>
          <p:cNvSpPr>
            <a:spLocks noChangeArrowheads="1"/>
          </p:cNvSpPr>
          <p:nvPr/>
        </p:nvSpPr>
        <p:spPr bwMode="auto">
          <a:xfrm>
            <a:off x="2611438" y="5805488"/>
            <a:ext cx="86518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83" name="Rectangle 15"/>
          <p:cNvSpPr>
            <a:spLocks noChangeArrowheads="1"/>
          </p:cNvSpPr>
          <p:nvPr/>
        </p:nvSpPr>
        <p:spPr bwMode="auto">
          <a:xfrm>
            <a:off x="4268788" y="3213100"/>
            <a:ext cx="576262" cy="215900"/>
          </a:xfrm>
          <a:prstGeom prst="rect">
            <a:avLst/>
          </a:prstGeom>
          <a:solidFill>
            <a:srgbClr val="D4B1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84" name="Rectangle 16"/>
          <p:cNvSpPr>
            <a:spLocks noChangeArrowheads="1"/>
          </p:cNvSpPr>
          <p:nvPr/>
        </p:nvSpPr>
        <p:spPr bwMode="auto">
          <a:xfrm>
            <a:off x="5780088" y="3213100"/>
            <a:ext cx="1152525" cy="215900"/>
          </a:xfrm>
          <a:prstGeom prst="rect">
            <a:avLst/>
          </a:prstGeom>
          <a:solidFill>
            <a:srgbClr val="D4B1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85" name="Rectangle 17"/>
          <p:cNvSpPr>
            <a:spLocks noChangeArrowheads="1"/>
          </p:cNvSpPr>
          <p:nvPr/>
        </p:nvSpPr>
        <p:spPr bwMode="auto">
          <a:xfrm>
            <a:off x="6861175" y="4868863"/>
            <a:ext cx="10080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86" name="Rectangle 18"/>
          <p:cNvSpPr>
            <a:spLocks noChangeArrowheads="1"/>
          </p:cNvSpPr>
          <p:nvPr/>
        </p:nvSpPr>
        <p:spPr bwMode="auto">
          <a:xfrm>
            <a:off x="3979863" y="5084763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87" name="Text Box 19"/>
          <p:cNvSpPr txBox="1">
            <a:spLocks noChangeArrowheads="1"/>
          </p:cNvSpPr>
          <p:nvPr/>
        </p:nvSpPr>
        <p:spPr bwMode="auto">
          <a:xfrm>
            <a:off x="5419725" y="4989513"/>
            <a:ext cx="62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11988" name="Text Box 20"/>
          <p:cNvSpPr txBox="1">
            <a:spLocks noChangeArrowheads="1"/>
          </p:cNvSpPr>
          <p:nvPr/>
        </p:nvSpPr>
        <p:spPr bwMode="auto">
          <a:xfrm>
            <a:off x="5780088" y="3163888"/>
            <a:ext cx="476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11989" name="Line 21"/>
          <p:cNvSpPr>
            <a:spLocks noChangeShapeType="1"/>
          </p:cNvSpPr>
          <p:nvPr/>
        </p:nvSpPr>
        <p:spPr bwMode="auto">
          <a:xfrm flipH="1">
            <a:off x="5564188" y="34290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1990" name="Line 22"/>
          <p:cNvSpPr>
            <a:spLocks noChangeShapeType="1"/>
          </p:cNvSpPr>
          <p:nvPr/>
        </p:nvSpPr>
        <p:spPr bwMode="auto">
          <a:xfrm flipH="1">
            <a:off x="5060950" y="5013325"/>
            <a:ext cx="71438" cy="2873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1991" name="Line 23"/>
          <p:cNvSpPr>
            <a:spLocks noChangeShapeType="1"/>
          </p:cNvSpPr>
          <p:nvPr/>
        </p:nvSpPr>
        <p:spPr bwMode="auto">
          <a:xfrm flipH="1">
            <a:off x="3779838" y="4437063"/>
            <a:ext cx="200025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1992" name="Line 24"/>
          <p:cNvSpPr>
            <a:spLocks noChangeShapeType="1"/>
          </p:cNvSpPr>
          <p:nvPr/>
        </p:nvSpPr>
        <p:spPr bwMode="auto">
          <a:xfrm flipH="1">
            <a:off x="4787900" y="4724400"/>
            <a:ext cx="128588" cy="4333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1993" name="Line 25"/>
          <p:cNvSpPr>
            <a:spLocks noChangeShapeType="1"/>
          </p:cNvSpPr>
          <p:nvPr/>
        </p:nvSpPr>
        <p:spPr bwMode="auto">
          <a:xfrm>
            <a:off x="5995988" y="4652963"/>
            <a:ext cx="73025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1994" name="Rectangle 26"/>
          <p:cNvSpPr>
            <a:spLocks noChangeArrowheads="1"/>
          </p:cNvSpPr>
          <p:nvPr/>
        </p:nvSpPr>
        <p:spPr bwMode="auto">
          <a:xfrm>
            <a:off x="6500813" y="2852738"/>
            <a:ext cx="1727200" cy="360362"/>
          </a:xfrm>
          <a:prstGeom prst="rect">
            <a:avLst/>
          </a:prstGeom>
          <a:solidFill>
            <a:srgbClr val="F4E7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95" name="Rectangle 27"/>
          <p:cNvSpPr>
            <a:spLocks noChangeArrowheads="1"/>
          </p:cNvSpPr>
          <p:nvPr/>
        </p:nvSpPr>
        <p:spPr bwMode="auto">
          <a:xfrm>
            <a:off x="7435850" y="3789363"/>
            <a:ext cx="1008063" cy="576262"/>
          </a:xfrm>
          <a:prstGeom prst="rect">
            <a:avLst/>
          </a:prstGeom>
          <a:solidFill>
            <a:srgbClr val="F4E7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96" name="Rectangle 28"/>
          <p:cNvSpPr>
            <a:spLocks noChangeArrowheads="1"/>
          </p:cNvSpPr>
          <p:nvPr/>
        </p:nvSpPr>
        <p:spPr bwMode="auto">
          <a:xfrm>
            <a:off x="6284913" y="5805488"/>
            <a:ext cx="1800225" cy="431800"/>
          </a:xfrm>
          <a:prstGeom prst="rect">
            <a:avLst/>
          </a:prstGeom>
          <a:solidFill>
            <a:srgbClr val="D4B1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97" name="Rectangle 29"/>
          <p:cNvSpPr>
            <a:spLocks noChangeArrowheads="1"/>
          </p:cNvSpPr>
          <p:nvPr/>
        </p:nvSpPr>
        <p:spPr bwMode="auto">
          <a:xfrm>
            <a:off x="2611438" y="5805488"/>
            <a:ext cx="865187" cy="431800"/>
          </a:xfrm>
          <a:prstGeom prst="rect">
            <a:avLst/>
          </a:prstGeom>
          <a:solidFill>
            <a:srgbClr val="D4B1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1999" name="Text Box 31"/>
          <p:cNvSpPr txBox="1">
            <a:spLocks noChangeArrowheads="1"/>
          </p:cNvSpPr>
          <p:nvPr/>
        </p:nvSpPr>
        <p:spPr bwMode="auto">
          <a:xfrm>
            <a:off x="452438" y="2668588"/>
            <a:ext cx="1733550" cy="172243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Inactivación:</a:t>
            </a:r>
          </a:p>
          <a:p>
            <a:pPr>
              <a:defRPr/>
            </a:pPr>
            <a:r>
              <a:rPr lang="es-ES_tradnl" sz="9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FontTx/>
              <a:buChar char="•"/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Recaptura</a:t>
            </a:r>
          </a:p>
          <a:p>
            <a:pPr>
              <a:defRPr/>
            </a:pPr>
            <a:r>
              <a:rPr lang="es-ES_tradnl" sz="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FontTx/>
              <a:buChar char="•"/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Enzimas</a:t>
            </a:r>
          </a:p>
          <a:p>
            <a:pPr>
              <a:defRPr/>
            </a:pPr>
            <a:r>
              <a:rPr lang="es-ES_tradnl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MAO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COMT</a:t>
            </a:r>
          </a:p>
        </p:txBody>
      </p:sp>
      <p:sp>
        <p:nvSpPr>
          <p:cNvPr id="212002" name="Text Box 34"/>
          <p:cNvSpPr txBox="1">
            <a:spLocks noChangeArrowheads="1"/>
          </p:cNvSpPr>
          <p:nvPr/>
        </p:nvSpPr>
        <p:spPr bwMode="auto">
          <a:xfrm>
            <a:off x="7219950" y="5805488"/>
            <a:ext cx="792163" cy="336550"/>
          </a:xfrm>
          <a:prstGeom prst="rect">
            <a:avLst/>
          </a:prstGeom>
          <a:solidFill>
            <a:srgbClr val="F8C4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COMT</a:t>
            </a:r>
          </a:p>
        </p:txBody>
      </p:sp>
      <p:sp>
        <p:nvSpPr>
          <p:cNvPr id="212003" name="Text Box 35"/>
          <p:cNvSpPr txBox="1">
            <a:spLocks noChangeArrowheads="1"/>
          </p:cNvSpPr>
          <p:nvPr/>
        </p:nvSpPr>
        <p:spPr bwMode="auto">
          <a:xfrm>
            <a:off x="6892245" y="409000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 dirty="0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12005" name="Text Box 37"/>
          <p:cNvSpPr txBox="1">
            <a:spLocks noChangeArrowheads="1"/>
          </p:cNvSpPr>
          <p:nvPr/>
        </p:nvSpPr>
        <p:spPr bwMode="auto">
          <a:xfrm>
            <a:off x="668338" y="1268413"/>
            <a:ext cx="1619250" cy="730250"/>
          </a:xfrm>
          <a:prstGeom prst="rect">
            <a:avLst/>
          </a:prstGeom>
          <a:solidFill>
            <a:srgbClr val="F8C4D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Terminal </a:t>
            </a:r>
          </a:p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</a:t>
            </a:r>
          </a:p>
        </p:txBody>
      </p:sp>
      <p:sp>
        <p:nvSpPr>
          <p:cNvPr id="212006" name="Freeform 38"/>
          <p:cNvSpPr>
            <a:spLocks/>
          </p:cNvSpPr>
          <p:nvPr/>
        </p:nvSpPr>
        <p:spPr bwMode="auto">
          <a:xfrm>
            <a:off x="7519988" y="3573463"/>
            <a:ext cx="349250" cy="1439862"/>
          </a:xfrm>
          <a:custGeom>
            <a:avLst/>
            <a:gdLst>
              <a:gd name="T0" fmla="*/ 227 w 265"/>
              <a:gd name="T1" fmla="*/ 907 h 907"/>
              <a:gd name="T2" fmla="*/ 227 w 265"/>
              <a:gd name="T3" fmla="*/ 317 h 907"/>
              <a:gd name="T4" fmla="*/ 0 w 265"/>
              <a:gd name="T5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5" h="907">
                <a:moveTo>
                  <a:pt x="227" y="907"/>
                </a:moveTo>
                <a:cubicBezTo>
                  <a:pt x="246" y="687"/>
                  <a:pt x="265" y="468"/>
                  <a:pt x="227" y="317"/>
                </a:cubicBezTo>
                <a:cubicBezTo>
                  <a:pt x="189" y="166"/>
                  <a:pt x="38" y="53"/>
                  <a:pt x="0" y="0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2007" name="Freeform 39"/>
          <p:cNvSpPr>
            <a:spLocks/>
          </p:cNvSpPr>
          <p:nvPr/>
        </p:nvSpPr>
        <p:spPr bwMode="auto">
          <a:xfrm>
            <a:off x="6284913" y="2709863"/>
            <a:ext cx="863600" cy="503237"/>
          </a:xfrm>
          <a:custGeom>
            <a:avLst/>
            <a:gdLst>
              <a:gd name="T0" fmla="*/ 544 w 544"/>
              <a:gd name="T1" fmla="*/ 317 h 317"/>
              <a:gd name="T2" fmla="*/ 136 w 544"/>
              <a:gd name="T3" fmla="*/ 45 h 317"/>
              <a:gd name="T4" fmla="*/ 0 w 544"/>
              <a:gd name="T5" fmla="*/ 4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4" h="317">
                <a:moveTo>
                  <a:pt x="544" y="317"/>
                </a:moveTo>
                <a:cubicBezTo>
                  <a:pt x="385" y="203"/>
                  <a:pt x="227" y="90"/>
                  <a:pt x="136" y="45"/>
                </a:cubicBezTo>
                <a:cubicBezTo>
                  <a:pt x="45" y="0"/>
                  <a:pt x="23" y="45"/>
                  <a:pt x="0" y="45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2000" name="Text Box 32"/>
          <p:cNvSpPr txBox="1">
            <a:spLocks noChangeArrowheads="1"/>
          </p:cNvSpPr>
          <p:nvPr/>
        </p:nvSpPr>
        <p:spPr bwMode="auto">
          <a:xfrm>
            <a:off x="6500813" y="2852738"/>
            <a:ext cx="674687" cy="336550"/>
          </a:xfrm>
          <a:prstGeom prst="rect">
            <a:avLst/>
          </a:prstGeom>
          <a:solidFill>
            <a:srgbClr val="F8C4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MAO</a:t>
            </a:r>
          </a:p>
        </p:txBody>
      </p:sp>
      <p:sp>
        <p:nvSpPr>
          <p:cNvPr id="212001" name="Text Box 33"/>
          <p:cNvSpPr txBox="1">
            <a:spLocks noChangeArrowheads="1"/>
          </p:cNvSpPr>
          <p:nvPr/>
        </p:nvSpPr>
        <p:spPr bwMode="auto">
          <a:xfrm>
            <a:off x="7219950" y="3860800"/>
            <a:ext cx="1384300" cy="396875"/>
          </a:xfrm>
          <a:prstGeom prst="rect">
            <a:avLst/>
          </a:prstGeom>
          <a:solidFill>
            <a:srgbClr val="F8C4D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Recaptura</a:t>
            </a:r>
          </a:p>
        </p:txBody>
      </p:sp>
      <p:sp>
        <p:nvSpPr>
          <p:cNvPr id="212008" name="Freeform 40"/>
          <p:cNvSpPr>
            <a:spLocks/>
          </p:cNvSpPr>
          <p:nvPr/>
        </p:nvSpPr>
        <p:spPr bwMode="auto">
          <a:xfrm>
            <a:off x="2987675" y="2349500"/>
            <a:ext cx="215900" cy="71438"/>
          </a:xfrm>
          <a:custGeom>
            <a:avLst/>
            <a:gdLst>
              <a:gd name="T0" fmla="*/ 0 w 136"/>
              <a:gd name="T1" fmla="*/ 0 h 45"/>
              <a:gd name="T2" fmla="*/ 136 w 136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6" h="45">
                <a:moveTo>
                  <a:pt x="0" y="0"/>
                </a:moveTo>
                <a:cubicBezTo>
                  <a:pt x="56" y="19"/>
                  <a:pt x="113" y="38"/>
                  <a:pt x="136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2009" name="Freeform 41"/>
          <p:cNvSpPr>
            <a:spLocks/>
          </p:cNvSpPr>
          <p:nvPr/>
        </p:nvSpPr>
        <p:spPr bwMode="auto">
          <a:xfrm>
            <a:off x="3348038" y="2492375"/>
            <a:ext cx="1079500" cy="649288"/>
          </a:xfrm>
          <a:custGeom>
            <a:avLst/>
            <a:gdLst>
              <a:gd name="T0" fmla="*/ 0 w 680"/>
              <a:gd name="T1" fmla="*/ 0 h 409"/>
              <a:gd name="T2" fmla="*/ 408 w 680"/>
              <a:gd name="T3" fmla="*/ 227 h 409"/>
              <a:gd name="T4" fmla="*/ 680 w 680"/>
              <a:gd name="T5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0" h="409">
                <a:moveTo>
                  <a:pt x="0" y="0"/>
                </a:moveTo>
                <a:cubicBezTo>
                  <a:pt x="147" y="79"/>
                  <a:pt x="295" y="159"/>
                  <a:pt x="408" y="227"/>
                </a:cubicBezTo>
                <a:cubicBezTo>
                  <a:pt x="521" y="295"/>
                  <a:pt x="600" y="352"/>
                  <a:pt x="680" y="40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12010" name="Freeform 42"/>
          <p:cNvSpPr>
            <a:spLocks/>
          </p:cNvSpPr>
          <p:nvPr/>
        </p:nvSpPr>
        <p:spPr bwMode="auto">
          <a:xfrm>
            <a:off x="4500563" y="3213100"/>
            <a:ext cx="287337" cy="360363"/>
          </a:xfrm>
          <a:custGeom>
            <a:avLst/>
            <a:gdLst>
              <a:gd name="T0" fmla="*/ 0 w 181"/>
              <a:gd name="T1" fmla="*/ 0 h 227"/>
              <a:gd name="T2" fmla="*/ 181 w 181"/>
              <a:gd name="T3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1" h="227">
                <a:moveTo>
                  <a:pt x="0" y="0"/>
                </a:moveTo>
                <a:cubicBezTo>
                  <a:pt x="75" y="94"/>
                  <a:pt x="151" y="189"/>
                  <a:pt x="181" y="22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5" descr="receptores adrenergicos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" t="3889" r="6805" b="76566"/>
          <a:stretch>
            <a:fillRect/>
          </a:stretch>
        </p:blipFill>
        <p:spPr bwMode="auto">
          <a:xfrm>
            <a:off x="179388" y="3832225"/>
            <a:ext cx="864235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50" name="Text Box 26"/>
          <p:cNvSpPr txBox="1">
            <a:spLocks noChangeArrowheads="1"/>
          </p:cNvSpPr>
          <p:nvPr/>
        </p:nvSpPr>
        <p:spPr bwMode="auto">
          <a:xfrm>
            <a:off x="179388" y="6092825"/>
            <a:ext cx="4416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Tomado: H. Shen </a:t>
            </a:r>
            <a:r>
              <a:rPr lang="es-ES_tradnl" sz="1000" i="1">
                <a:effectLst>
                  <a:outerShdw blurRad="38100" dist="38100" dir="2700000" algn="tl">
                    <a:srgbClr val="C0C0C0"/>
                  </a:outerShdw>
                </a:effectLst>
              </a:rPr>
              <a:t>Drugs affecting adrenergic transmission.</a:t>
            </a: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 Memocharts</a:t>
            </a:r>
          </a:p>
        </p:txBody>
      </p:sp>
      <p:sp>
        <p:nvSpPr>
          <p:cNvPr id="180261" name="Text Box 37"/>
          <p:cNvSpPr txBox="1">
            <a:spLocks noChangeArrowheads="1"/>
          </p:cNvSpPr>
          <p:nvPr/>
        </p:nvSpPr>
        <p:spPr bwMode="auto">
          <a:xfrm>
            <a:off x="468313" y="3448050"/>
            <a:ext cx="76835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80262" name="Line 38"/>
          <p:cNvSpPr>
            <a:spLocks noChangeShapeType="1"/>
          </p:cNvSpPr>
          <p:nvPr/>
        </p:nvSpPr>
        <p:spPr bwMode="auto">
          <a:xfrm>
            <a:off x="4067175" y="2381250"/>
            <a:ext cx="0" cy="364013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0263" name="Text Box 39"/>
          <p:cNvSpPr txBox="1">
            <a:spLocks noChangeArrowheads="1"/>
          </p:cNvSpPr>
          <p:nvPr/>
        </p:nvSpPr>
        <p:spPr bwMode="auto">
          <a:xfrm>
            <a:off x="4116388" y="3398838"/>
            <a:ext cx="7683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80265" name="Text Box 41"/>
          <p:cNvSpPr txBox="1">
            <a:spLocks noChangeArrowheads="1"/>
          </p:cNvSpPr>
          <p:nvPr/>
        </p:nvSpPr>
        <p:spPr bwMode="auto">
          <a:xfrm>
            <a:off x="6011863" y="3398838"/>
            <a:ext cx="4381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180266" name="Text Box 42"/>
          <p:cNvSpPr txBox="1">
            <a:spLocks noChangeArrowheads="1"/>
          </p:cNvSpPr>
          <p:nvPr/>
        </p:nvSpPr>
        <p:spPr bwMode="auto">
          <a:xfrm>
            <a:off x="7596188" y="3448050"/>
            <a:ext cx="76835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80269" name="Text Box 45"/>
          <p:cNvSpPr txBox="1">
            <a:spLocks noChangeArrowheads="1"/>
          </p:cNvSpPr>
          <p:nvPr/>
        </p:nvSpPr>
        <p:spPr bwMode="auto">
          <a:xfrm>
            <a:off x="530195" y="102126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0274" name="Text Box 50"/>
          <p:cNvSpPr txBox="1">
            <a:spLocks noChangeArrowheads="1"/>
          </p:cNvSpPr>
          <p:nvPr/>
        </p:nvSpPr>
        <p:spPr bwMode="auto">
          <a:xfrm>
            <a:off x="3794125" y="1119188"/>
            <a:ext cx="1412875" cy="669925"/>
          </a:xfrm>
          <a:prstGeom prst="rect">
            <a:avLst/>
          </a:prstGeom>
          <a:solidFill>
            <a:srgbClr val="F8C4D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NE, E</a:t>
            </a:r>
          </a:p>
        </p:txBody>
      </p:sp>
      <p:sp>
        <p:nvSpPr>
          <p:cNvPr id="180276" name="Text Box 52"/>
          <p:cNvSpPr txBox="1">
            <a:spLocks noChangeArrowheads="1"/>
          </p:cNvSpPr>
          <p:nvPr/>
        </p:nvSpPr>
        <p:spPr bwMode="auto">
          <a:xfrm>
            <a:off x="5003800" y="2492375"/>
            <a:ext cx="2555875" cy="730250"/>
          </a:xfrm>
          <a:prstGeom prst="rect">
            <a:avLst/>
          </a:prstGeom>
          <a:solidFill>
            <a:srgbClr val="F8C4D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 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BETA</a:t>
            </a:r>
          </a:p>
        </p:txBody>
      </p:sp>
      <p:sp>
        <p:nvSpPr>
          <p:cNvPr id="180277" name="Text Box 53"/>
          <p:cNvSpPr txBox="1">
            <a:spLocks noChangeArrowheads="1"/>
          </p:cNvSpPr>
          <p:nvPr/>
        </p:nvSpPr>
        <p:spPr bwMode="auto">
          <a:xfrm>
            <a:off x="539750" y="2492375"/>
            <a:ext cx="2540000" cy="730250"/>
          </a:xfrm>
          <a:prstGeom prst="rect">
            <a:avLst/>
          </a:prstGeom>
          <a:solidFill>
            <a:srgbClr val="F8C4D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 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ALFA</a:t>
            </a:r>
          </a:p>
        </p:txBody>
      </p:sp>
      <p:sp>
        <p:nvSpPr>
          <p:cNvPr id="180278" name="Text Box 54"/>
          <p:cNvSpPr txBox="1">
            <a:spLocks noChangeArrowheads="1"/>
          </p:cNvSpPr>
          <p:nvPr/>
        </p:nvSpPr>
        <p:spPr bwMode="auto">
          <a:xfrm>
            <a:off x="250825" y="4894263"/>
            <a:ext cx="1590675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Liso</a:t>
            </a:r>
          </a:p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</a:t>
            </a:r>
          </a:p>
          <a:p>
            <a:pPr>
              <a:defRPr/>
            </a:pP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Piloerección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Midriasis</a:t>
            </a:r>
          </a:p>
        </p:txBody>
      </p:sp>
      <p:sp>
        <p:nvSpPr>
          <p:cNvPr id="180279" name="Text Box 55"/>
          <p:cNvSpPr txBox="1">
            <a:spLocks noChangeArrowheads="1"/>
          </p:cNvSpPr>
          <p:nvPr/>
        </p:nvSpPr>
        <p:spPr bwMode="auto">
          <a:xfrm>
            <a:off x="1841500" y="4868863"/>
            <a:ext cx="2376488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Terminales </a:t>
            </a:r>
            <a:r>
              <a:rPr lang="es-ES_tradnl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liberación NT</a:t>
            </a:r>
          </a:p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TGI</a:t>
            </a: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motilidad </a:t>
            </a: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secreción</a:t>
            </a:r>
          </a:p>
        </p:txBody>
      </p:sp>
      <p:sp>
        <p:nvSpPr>
          <p:cNvPr id="180280" name="Text Box 56"/>
          <p:cNvSpPr txBox="1">
            <a:spLocks noChangeArrowheads="1"/>
          </p:cNvSpPr>
          <p:nvPr/>
        </p:nvSpPr>
        <p:spPr bwMode="auto">
          <a:xfrm>
            <a:off x="4211638" y="4868863"/>
            <a:ext cx="1144587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Corazón</a:t>
            </a: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Taquicardia</a:t>
            </a: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</a:t>
            </a: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</a:t>
            </a:r>
          </a:p>
        </p:txBody>
      </p:sp>
      <p:sp>
        <p:nvSpPr>
          <p:cNvPr id="180281" name="Text Box 57"/>
          <p:cNvSpPr txBox="1">
            <a:spLocks noChangeArrowheads="1"/>
          </p:cNvSpPr>
          <p:nvPr/>
        </p:nvSpPr>
        <p:spPr bwMode="auto">
          <a:xfrm>
            <a:off x="5724525" y="4797425"/>
            <a:ext cx="19431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Broncodilatación</a:t>
            </a: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Almacenamiento orina</a:t>
            </a: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Almacenamiento bilis</a:t>
            </a: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 coronaria,</a:t>
            </a: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pulmonar,  y en</a:t>
            </a: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esquelético</a:t>
            </a:r>
          </a:p>
        </p:txBody>
      </p:sp>
      <p:sp>
        <p:nvSpPr>
          <p:cNvPr id="180282" name="Text Box 58"/>
          <p:cNvSpPr txBox="1">
            <a:spLocks noChangeArrowheads="1"/>
          </p:cNvSpPr>
          <p:nvPr/>
        </p:nvSpPr>
        <p:spPr bwMode="auto">
          <a:xfrm>
            <a:off x="7581010" y="4809899"/>
            <a:ext cx="10727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Adipocitos</a:t>
            </a: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Lipolisis</a:t>
            </a:r>
          </a:p>
        </p:txBody>
      </p:sp>
      <p:sp>
        <p:nvSpPr>
          <p:cNvPr id="180283" name="Text Box 59"/>
          <p:cNvSpPr txBox="1">
            <a:spLocks noChangeArrowheads="1"/>
          </p:cNvSpPr>
          <p:nvPr/>
        </p:nvSpPr>
        <p:spPr bwMode="auto">
          <a:xfrm>
            <a:off x="2124075" y="3429000"/>
            <a:ext cx="76835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Text Box 60"/>
          <p:cNvSpPr txBox="1">
            <a:spLocks noChangeArrowheads="1"/>
          </p:cNvSpPr>
          <p:nvPr/>
        </p:nvSpPr>
        <p:spPr bwMode="auto">
          <a:xfrm>
            <a:off x="6873715" y="340624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76" grpId="0" animBg="1"/>
      <p:bldP spid="180277" grpId="0" animBg="1"/>
      <p:bldP spid="180278" grpId="0"/>
      <p:bldP spid="180279" grpId="0"/>
      <p:bldP spid="180280" grpId="0"/>
      <p:bldP spid="180281" grpId="0"/>
      <p:bldP spid="18028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67" name="Picture 7" descr="Co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188913"/>
            <a:ext cx="27876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68" name="Picture 8" descr="Sell_Yohimbine_HCL_Extra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59" b="12222"/>
          <a:stretch>
            <a:fillRect/>
          </a:stretch>
        </p:blipFill>
        <p:spPr bwMode="auto">
          <a:xfrm>
            <a:off x="3995738" y="438150"/>
            <a:ext cx="4392612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65" name="Rectangle 5"/>
          <p:cNvSpPr>
            <a:spLocks noChangeArrowheads="1"/>
          </p:cNvSpPr>
          <p:nvPr/>
        </p:nvSpPr>
        <p:spPr bwMode="auto">
          <a:xfrm>
            <a:off x="3243263" y="2820988"/>
            <a:ext cx="2081212" cy="608012"/>
          </a:xfrm>
          <a:prstGeom prst="rect">
            <a:avLst/>
          </a:prstGeom>
          <a:solidFill>
            <a:srgbClr val="F6B4D7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3200">
                <a:effectLst/>
              </a:rPr>
              <a:t>Simpático</a:t>
            </a:r>
          </a:p>
        </p:txBody>
      </p:sp>
      <p:pic>
        <p:nvPicPr>
          <p:cNvPr id="245769" name="Picture 9" descr="minipres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005263"/>
            <a:ext cx="19177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70" name="Picture 10" descr="Salbutamol_Inhalation_Aeroso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" t="12593" r="5231" b="11806"/>
          <a:stretch>
            <a:fillRect/>
          </a:stretch>
        </p:blipFill>
        <p:spPr bwMode="auto">
          <a:xfrm>
            <a:off x="5724525" y="4292600"/>
            <a:ext cx="2522538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71" name="Picture 11" descr="Caja_Carvedilo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067300"/>
            <a:ext cx="2087562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72" name="Picture 12" descr="inhal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0" t="5104" r="9802" b="33913"/>
          <a:stretch>
            <a:fillRect/>
          </a:stretch>
        </p:blipFill>
        <p:spPr bwMode="auto">
          <a:xfrm>
            <a:off x="3348038" y="4437063"/>
            <a:ext cx="18002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73" name="Text Box 13"/>
          <p:cNvSpPr txBox="1">
            <a:spLocks noChangeArrowheads="1"/>
          </p:cNvSpPr>
          <p:nvPr/>
        </p:nvSpPr>
        <p:spPr bwMode="auto">
          <a:xfrm>
            <a:off x="971550" y="3429000"/>
            <a:ext cx="1243013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Cocaína</a:t>
            </a:r>
          </a:p>
        </p:txBody>
      </p:sp>
      <p:sp>
        <p:nvSpPr>
          <p:cNvPr id="245774" name="Text Box 14"/>
          <p:cNvSpPr txBox="1">
            <a:spLocks noChangeArrowheads="1"/>
          </p:cNvSpPr>
          <p:nvPr/>
        </p:nvSpPr>
        <p:spPr bwMode="auto">
          <a:xfrm>
            <a:off x="6661150" y="2971800"/>
            <a:ext cx="161925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Yohimbina</a:t>
            </a:r>
          </a:p>
        </p:txBody>
      </p:sp>
      <p:sp>
        <p:nvSpPr>
          <p:cNvPr id="245775" name="Text Box 15"/>
          <p:cNvSpPr txBox="1">
            <a:spLocks noChangeArrowheads="1"/>
          </p:cNvSpPr>
          <p:nvPr/>
        </p:nvSpPr>
        <p:spPr bwMode="auto">
          <a:xfrm>
            <a:off x="900113" y="5926138"/>
            <a:ext cx="2100262" cy="485775"/>
          </a:xfrm>
          <a:prstGeom prst="rect">
            <a:avLst/>
          </a:prstGeom>
          <a:solidFill>
            <a:srgbClr val="A6CFF4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Hipotensores</a:t>
            </a:r>
          </a:p>
        </p:txBody>
      </p:sp>
      <p:sp>
        <p:nvSpPr>
          <p:cNvPr id="245776" name="Text Box 16"/>
          <p:cNvSpPr txBox="1">
            <a:spLocks noChangeArrowheads="1"/>
          </p:cNvSpPr>
          <p:nvPr/>
        </p:nvSpPr>
        <p:spPr bwMode="auto">
          <a:xfrm>
            <a:off x="5435600" y="6045200"/>
            <a:ext cx="2824163" cy="485775"/>
          </a:xfrm>
          <a:prstGeom prst="rect">
            <a:avLst/>
          </a:prstGeom>
          <a:solidFill>
            <a:srgbClr val="FEBEE3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Broncodilatadores</a:t>
            </a:r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2595563" y="3644900"/>
            <a:ext cx="3376612" cy="608013"/>
          </a:xfrm>
          <a:prstGeom prst="rect">
            <a:avLst/>
          </a:prstGeom>
          <a:solidFill>
            <a:srgbClr val="F6B4D7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Drogas y tóxicos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5" grpId="0" animBg="1"/>
      <p:bldP spid="245773" grpId="0" animBg="1"/>
      <p:bldP spid="245774" grpId="0" animBg="1"/>
      <p:bldP spid="245775" grpId="0" animBg="1"/>
      <p:bldP spid="245776" grpId="0" animBg="1"/>
      <p:bldP spid="2457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F1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62" name="Text Box 14"/>
          <p:cNvSpPr txBox="1">
            <a:spLocks noChangeArrowheads="1"/>
          </p:cNvSpPr>
          <p:nvPr/>
        </p:nvSpPr>
        <p:spPr bwMode="auto">
          <a:xfrm>
            <a:off x="2311400" y="1790700"/>
            <a:ext cx="4519613" cy="327660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0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     Introducción</a:t>
            </a:r>
          </a:p>
          <a:p>
            <a:pPr>
              <a:buClr>
                <a:srgbClr val="007774"/>
              </a:buClr>
              <a:defRPr/>
            </a:pPr>
            <a:endParaRPr lang="es-ES_tradnl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   Anatomía funcional</a:t>
            </a:r>
            <a:endParaRPr lang="es-ES_tradnl" sz="100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  Neurotransmisión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 Acciones en órganos y tejidos 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8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3200" b="1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 Farmacotoxicología 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b="1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</a:t>
            </a:r>
            <a:endParaRPr lang="es-ES_tradnl" sz="1800" b="1" smtClean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   Clínica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9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30058" name="Text Box 10"/>
          <p:cNvSpPr txBox="1">
            <a:spLocks noChangeArrowheads="1"/>
          </p:cNvSpPr>
          <p:nvPr/>
        </p:nvSpPr>
        <p:spPr bwMode="auto">
          <a:xfrm>
            <a:off x="6111906" y="1405979"/>
            <a:ext cx="1438214" cy="769441"/>
          </a:xfrm>
          <a:prstGeom prst="rect">
            <a:avLst/>
          </a:prstGeom>
          <a:solidFill>
            <a:srgbClr val="A3FBAB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8" name="Text Box 4"/>
          <p:cNvSpPr txBox="1">
            <a:spLocks noChangeArrowheads="1"/>
          </p:cNvSpPr>
          <p:nvPr/>
        </p:nvSpPr>
        <p:spPr bwMode="auto">
          <a:xfrm>
            <a:off x="1897810" y="404813"/>
            <a:ext cx="6399213" cy="5476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D8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Drogas que afectan la T. Adrenérgica</a:t>
            </a:r>
          </a:p>
        </p:txBody>
      </p:sp>
      <p:sp>
        <p:nvSpPr>
          <p:cNvPr id="262149" name="Text Box 5"/>
          <p:cNvSpPr txBox="1">
            <a:spLocks noChangeArrowheads="1"/>
          </p:cNvSpPr>
          <p:nvPr/>
        </p:nvSpPr>
        <p:spPr bwMode="auto">
          <a:xfrm>
            <a:off x="1068388" y="1700213"/>
            <a:ext cx="3233578" cy="4247317"/>
          </a:xfrm>
          <a:prstGeom prst="rect">
            <a:avLst/>
          </a:prstGeom>
          <a:solidFill>
            <a:srgbClr val="FFEFF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dirty="0">
                <a:effectLst/>
              </a:rPr>
              <a:t>Acción </a:t>
            </a:r>
            <a:r>
              <a:rPr lang="es-ES_tradnl" altLang="es-VE" u="sng" dirty="0">
                <a:effectLst/>
              </a:rPr>
              <a:t>indirecta</a:t>
            </a:r>
          </a:p>
          <a:p>
            <a:pPr eaLnBrk="1" hangingPunct="1"/>
            <a:endParaRPr lang="es-ES_tradnl" altLang="es-VE" sz="900" dirty="0">
              <a:effectLst/>
            </a:endParaRP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Estimulantes </a:t>
            </a:r>
            <a:r>
              <a:rPr lang="es-ES_tradnl" altLang="es-VE" sz="1800" dirty="0" smtClean="0">
                <a:effectLst/>
              </a:rPr>
              <a:t>liberación</a:t>
            </a: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Inhibidores </a:t>
            </a:r>
            <a:r>
              <a:rPr lang="es-ES_tradnl" altLang="es-VE" sz="1800" dirty="0" smtClean="0">
                <a:effectLst/>
              </a:rPr>
              <a:t>recaptura</a:t>
            </a: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</a:t>
            </a:r>
            <a:r>
              <a:rPr lang="es-ES_tradnl" altLang="es-VE" sz="1800" dirty="0" smtClean="0">
                <a:effectLst/>
              </a:rPr>
              <a:t>Inhibidores MAO</a:t>
            </a:r>
            <a:endParaRPr lang="es-ES_tradnl" altLang="es-VE" sz="1800" dirty="0">
              <a:effectLst/>
            </a:endParaRP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Antagonistas </a:t>
            </a:r>
            <a:r>
              <a:rPr lang="es-ES_tradnl" altLang="es-VE" sz="1800" b="1" dirty="0">
                <a:effectLst/>
                <a:latin typeface="Symbol" pitchFamily="18" charset="2"/>
              </a:rPr>
              <a:t>a</a:t>
            </a:r>
            <a:r>
              <a:rPr lang="es-ES_tradnl" altLang="es-VE" sz="1800" dirty="0">
                <a:effectLst/>
              </a:rPr>
              <a:t>2 </a:t>
            </a:r>
            <a:r>
              <a:rPr lang="es-ES_tradnl" altLang="es-VE" sz="1600" b="1" dirty="0" err="1">
                <a:effectLst/>
              </a:rPr>
              <a:t>autorrecep</a:t>
            </a:r>
            <a:endParaRPr lang="es-ES_tradnl" altLang="es-VE" sz="1600" b="1" dirty="0">
              <a:effectLst/>
            </a:endParaRPr>
          </a:p>
          <a:p>
            <a:pPr eaLnBrk="1" hangingPunct="1">
              <a:buFontTx/>
              <a:buChar char="•"/>
            </a:pPr>
            <a:endParaRPr lang="es-ES_tradnl" altLang="es-VE" sz="1400" dirty="0">
              <a:effectLst/>
            </a:endParaRPr>
          </a:p>
          <a:p>
            <a:pPr eaLnBrk="1" hangingPunct="1"/>
            <a:r>
              <a:rPr lang="es-ES_tradnl" altLang="es-VE" dirty="0">
                <a:effectLst/>
              </a:rPr>
              <a:t>Acción </a:t>
            </a:r>
            <a:r>
              <a:rPr lang="es-ES_tradnl" altLang="es-VE" u="sng" dirty="0">
                <a:effectLst/>
              </a:rPr>
              <a:t>directa</a:t>
            </a:r>
            <a:r>
              <a:rPr lang="es-ES_tradnl" altLang="es-VE" dirty="0">
                <a:effectLst/>
              </a:rPr>
              <a:t> (</a:t>
            </a:r>
            <a:r>
              <a:rPr lang="es-ES_tradnl" altLang="es-VE" sz="1800" dirty="0">
                <a:effectLst/>
              </a:rPr>
              <a:t>receptor</a:t>
            </a:r>
            <a:r>
              <a:rPr lang="es-ES_tradnl" altLang="es-VE" dirty="0">
                <a:effectLst/>
              </a:rPr>
              <a:t>)</a:t>
            </a:r>
          </a:p>
          <a:p>
            <a:pPr eaLnBrk="1" hangingPunct="1"/>
            <a:endParaRPr lang="es-ES_tradnl" altLang="es-VE" sz="900" dirty="0">
              <a:effectLst/>
            </a:endParaRP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Agonistas </a:t>
            </a:r>
            <a:r>
              <a:rPr lang="es-ES_tradnl" altLang="es-VE" sz="1800" b="1" dirty="0">
                <a:effectLst/>
                <a:latin typeface="Symbol" pitchFamily="18" charset="2"/>
              </a:rPr>
              <a:t>a</a:t>
            </a:r>
            <a:r>
              <a:rPr lang="es-ES_tradnl" altLang="es-VE" sz="1800" dirty="0">
                <a:effectLst/>
              </a:rPr>
              <a:t>1</a:t>
            </a: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Agonistas </a:t>
            </a:r>
            <a:r>
              <a:rPr lang="es-ES_tradnl" altLang="es-VE" sz="1800" b="1" dirty="0">
                <a:effectLst/>
                <a:latin typeface="Symbol" pitchFamily="18" charset="2"/>
              </a:rPr>
              <a:t>a</a:t>
            </a:r>
            <a:r>
              <a:rPr lang="es-ES_tradnl" altLang="es-VE" sz="1800" dirty="0">
                <a:effectLst/>
              </a:rPr>
              <a:t>1</a:t>
            </a:r>
            <a:r>
              <a:rPr lang="es-ES_tradnl" altLang="es-VE" sz="1800" b="1" dirty="0">
                <a:effectLst/>
              </a:rPr>
              <a:t>,</a:t>
            </a:r>
            <a:r>
              <a:rPr lang="es-ES_tradnl" altLang="es-VE" sz="1800" dirty="0">
                <a:effectLst/>
              </a:rPr>
              <a:t>2</a:t>
            </a:r>
            <a:r>
              <a:rPr lang="es-ES_tradnl" altLang="es-VE" sz="1800" b="1" dirty="0">
                <a:effectLst/>
              </a:rPr>
              <a:t>, </a:t>
            </a:r>
            <a:r>
              <a:rPr lang="es-ES_tradnl" altLang="es-VE" sz="1800" b="1" dirty="0">
                <a:effectLst/>
                <a:latin typeface="Symbol" pitchFamily="18" charset="2"/>
              </a:rPr>
              <a:t>b</a:t>
            </a:r>
            <a:r>
              <a:rPr lang="es-ES_tradnl" altLang="es-VE" sz="1800" dirty="0">
                <a:effectLst/>
              </a:rPr>
              <a:t>1</a:t>
            </a: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Agonistas </a:t>
            </a:r>
            <a:r>
              <a:rPr lang="es-ES_tradnl" altLang="es-VE" sz="1800" b="1" dirty="0">
                <a:effectLst/>
                <a:latin typeface="Symbol" pitchFamily="18" charset="2"/>
              </a:rPr>
              <a:t>a</a:t>
            </a:r>
            <a:r>
              <a:rPr lang="es-ES_tradnl" altLang="es-VE" sz="1800" dirty="0">
                <a:effectLst/>
              </a:rPr>
              <a:t>1</a:t>
            </a:r>
            <a:r>
              <a:rPr lang="es-ES_tradnl" altLang="es-VE" sz="1800" b="1" dirty="0">
                <a:effectLst/>
              </a:rPr>
              <a:t>,</a:t>
            </a:r>
            <a:r>
              <a:rPr lang="es-ES_tradnl" altLang="es-VE" sz="1800" dirty="0">
                <a:effectLst/>
              </a:rPr>
              <a:t>2</a:t>
            </a:r>
            <a:r>
              <a:rPr lang="es-ES_tradnl" altLang="es-VE" sz="1800" b="1" dirty="0">
                <a:effectLst/>
              </a:rPr>
              <a:t>, </a:t>
            </a:r>
            <a:r>
              <a:rPr lang="es-ES_tradnl" altLang="es-VE" sz="1800" b="1" dirty="0">
                <a:effectLst/>
                <a:latin typeface="Symbol" pitchFamily="18" charset="2"/>
              </a:rPr>
              <a:t>b</a:t>
            </a:r>
            <a:r>
              <a:rPr lang="es-ES_tradnl" altLang="es-VE" sz="1800" dirty="0">
                <a:effectLst/>
              </a:rPr>
              <a:t>1</a:t>
            </a:r>
            <a:r>
              <a:rPr lang="es-ES_tradnl" altLang="es-VE" sz="1800" b="1" dirty="0">
                <a:effectLst/>
              </a:rPr>
              <a:t>,</a:t>
            </a:r>
            <a:r>
              <a:rPr lang="es-ES_tradnl" altLang="es-VE" sz="1800" dirty="0">
                <a:effectLst/>
              </a:rPr>
              <a:t>2</a:t>
            </a: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Agonistas D1</a:t>
            </a:r>
            <a:r>
              <a:rPr lang="es-ES_tradnl" altLang="es-VE" sz="1800" b="1" dirty="0">
                <a:effectLst/>
              </a:rPr>
              <a:t>,</a:t>
            </a:r>
            <a:r>
              <a:rPr lang="es-ES_tradnl" altLang="es-VE" sz="1800" dirty="0">
                <a:effectLst/>
              </a:rPr>
              <a:t>2</a:t>
            </a:r>
            <a:r>
              <a:rPr lang="es-ES_tradnl" altLang="es-VE" sz="1800" b="1" dirty="0">
                <a:effectLst/>
              </a:rPr>
              <a:t>, </a:t>
            </a:r>
            <a:r>
              <a:rPr lang="es-ES_tradnl" altLang="es-VE" sz="1800" b="1" dirty="0">
                <a:effectLst/>
                <a:latin typeface="Symbol" pitchFamily="18" charset="2"/>
              </a:rPr>
              <a:t>a</a:t>
            </a:r>
            <a:r>
              <a:rPr lang="es-ES_tradnl" altLang="es-VE" sz="1800" b="1" dirty="0">
                <a:effectLst/>
              </a:rPr>
              <a:t>, </a:t>
            </a:r>
            <a:r>
              <a:rPr lang="es-ES_tradnl" altLang="es-VE" sz="1800" b="1" dirty="0">
                <a:effectLst/>
                <a:latin typeface="Symbol" pitchFamily="18" charset="2"/>
              </a:rPr>
              <a:t>b</a:t>
            </a:r>
            <a:r>
              <a:rPr lang="es-ES_tradnl" altLang="es-VE" sz="1800" dirty="0">
                <a:effectLst/>
              </a:rPr>
              <a:t>1</a:t>
            </a:r>
            <a:r>
              <a:rPr lang="es-ES_tradnl" altLang="es-VE" sz="1800" b="1" dirty="0">
                <a:effectLst/>
              </a:rPr>
              <a:t>,</a:t>
            </a:r>
            <a:r>
              <a:rPr lang="es-ES_tradnl" altLang="es-VE" sz="1800" dirty="0">
                <a:effectLst/>
              </a:rPr>
              <a:t>2</a:t>
            </a: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Agonistas </a:t>
            </a:r>
            <a:r>
              <a:rPr lang="es-ES_tradnl" altLang="es-VE" sz="1800" b="1" dirty="0">
                <a:effectLst/>
                <a:latin typeface="Symbol" pitchFamily="18" charset="2"/>
              </a:rPr>
              <a:t>b</a:t>
            </a:r>
            <a:r>
              <a:rPr lang="es-ES_tradnl" altLang="es-VE" sz="1800" dirty="0">
                <a:effectLst/>
              </a:rPr>
              <a:t>1</a:t>
            </a: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Agonistas </a:t>
            </a:r>
            <a:r>
              <a:rPr lang="es-ES_tradnl" altLang="es-VE" sz="1800" b="1" dirty="0">
                <a:effectLst/>
                <a:latin typeface="Symbol" pitchFamily="18" charset="2"/>
              </a:rPr>
              <a:t>b</a:t>
            </a:r>
            <a:r>
              <a:rPr lang="es-ES_tradnl" altLang="es-VE" sz="1800" dirty="0">
                <a:effectLst/>
              </a:rPr>
              <a:t>1,2</a:t>
            </a:r>
          </a:p>
          <a:p>
            <a:pPr eaLnBrk="1" hangingPunct="1">
              <a:buClr>
                <a:srgbClr val="FF0066"/>
              </a:buClr>
              <a:buFontTx/>
              <a:buChar char="•"/>
            </a:pPr>
            <a:r>
              <a:rPr lang="es-ES_tradnl" altLang="es-VE" sz="1800" dirty="0">
                <a:effectLst/>
              </a:rPr>
              <a:t> Agonistas </a:t>
            </a:r>
            <a:r>
              <a:rPr lang="es-ES_tradnl" altLang="es-VE" sz="1800" b="1" dirty="0">
                <a:effectLst/>
                <a:latin typeface="Symbol" pitchFamily="18" charset="2"/>
              </a:rPr>
              <a:t>b</a:t>
            </a:r>
            <a:r>
              <a:rPr lang="es-ES_tradnl" altLang="es-VE" sz="1800" dirty="0">
                <a:effectLst/>
              </a:rPr>
              <a:t>2</a:t>
            </a:r>
          </a:p>
        </p:txBody>
      </p:sp>
      <p:sp>
        <p:nvSpPr>
          <p:cNvPr id="262150" name="Text Box 6"/>
          <p:cNvSpPr txBox="1">
            <a:spLocks noChangeArrowheads="1"/>
          </p:cNvSpPr>
          <p:nvPr/>
        </p:nvSpPr>
        <p:spPr bwMode="auto">
          <a:xfrm>
            <a:off x="4787900" y="1700213"/>
            <a:ext cx="3279775" cy="4191000"/>
          </a:xfrm>
          <a:prstGeom prst="rect">
            <a:avLst/>
          </a:prstGeom>
          <a:solidFill>
            <a:srgbClr val="D1E0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>
                <a:effectLst/>
              </a:rPr>
              <a:t>Acción </a:t>
            </a:r>
            <a:r>
              <a:rPr lang="es-ES_tradnl" altLang="es-VE" u="sng">
                <a:effectLst/>
              </a:rPr>
              <a:t>indirecta</a:t>
            </a:r>
          </a:p>
          <a:p>
            <a:pPr eaLnBrk="1" hangingPunct="1"/>
            <a:endParaRPr lang="es-ES_tradnl" altLang="es-VE" sz="900">
              <a:effectLst/>
            </a:endParaRPr>
          </a:p>
          <a:p>
            <a:pPr eaLnBrk="1" hangingPunct="1">
              <a:buClr>
                <a:schemeClr val="accent2"/>
              </a:buClr>
              <a:buFontTx/>
              <a:buChar char="•"/>
            </a:pPr>
            <a:r>
              <a:rPr lang="es-ES_tradnl" altLang="es-VE" sz="1800">
                <a:effectLst/>
              </a:rPr>
              <a:t> Inhibidor síntesis</a:t>
            </a:r>
          </a:p>
          <a:p>
            <a:pPr eaLnBrk="1" hangingPunct="1">
              <a:buClr>
                <a:schemeClr val="accent2"/>
              </a:buClr>
              <a:buFontTx/>
              <a:buChar char="•"/>
            </a:pPr>
            <a:r>
              <a:rPr lang="es-ES_tradnl" altLang="es-VE" sz="1800">
                <a:effectLst/>
              </a:rPr>
              <a:t> Falsos NT</a:t>
            </a:r>
          </a:p>
          <a:p>
            <a:pPr eaLnBrk="1" hangingPunct="1">
              <a:buClr>
                <a:schemeClr val="accent2"/>
              </a:buClr>
              <a:buFontTx/>
              <a:buChar char="•"/>
            </a:pPr>
            <a:r>
              <a:rPr lang="es-ES_tradnl" altLang="es-VE" sz="1800">
                <a:effectLst/>
              </a:rPr>
              <a:t> Bloqueador almacenamiento</a:t>
            </a:r>
          </a:p>
          <a:p>
            <a:pPr eaLnBrk="1" hangingPunct="1">
              <a:buClr>
                <a:schemeClr val="accent2"/>
              </a:buClr>
              <a:buFontTx/>
              <a:buChar char="•"/>
            </a:pPr>
            <a:r>
              <a:rPr lang="es-ES_tradnl" altLang="es-VE" sz="1800">
                <a:effectLst/>
              </a:rPr>
              <a:t> Inhibidor liberación</a:t>
            </a:r>
          </a:p>
          <a:p>
            <a:pPr eaLnBrk="1" hangingPunct="1">
              <a:buClr>
                <a:schemeClr val="accent2"/>
              </a:buClr>
              <a:buFontTx/>
              <a:buChar char="•"/>
            </a:pPr>
            <a:r>
              <a:rPr lang="es-ES_tradnl" altLang="es-VE" sz="1800">
                <a:effectLst/>
              </a:rPr>
              <a:t> Agonistas </a:t>
            </a:r>
            <a:r>
              <a:rPr lang="es-ES_tradnl" altLang="es-VE" sz="1800">
                <a:effectLst/>
                <a:latin typeface="Symbol" pitchFamily="18" charset="2"/>
              </a:rPr>
              <a:t>a</a:t>
            </a:r>
            <a:r>
              <a:rPr lang="es-ES_tradnl" altLang="es-VE" sz="1800">
                <a:effectLst/>
              </a:rPr>
              <a:t>2 </a:t>
            </a:r>
            <a:r>
              <a:rPr lang="es-ES_tradnl" altLang="es-VE" sz="1600" b="1">
                <a:effectLst/>
              </a:rPr>
              <a:t>autorrecep</a:t>
            </a:r>
          </a:p>
          <a:p>
            <a:pPr eaLnBrk="1" hangingPunct="1"/>
            <a:endParaRPr lang="es-ES_tradnl" altLang="es-VE">
              <a:effectLst/>
            </a:endParaRPr>
          </a:p>
          <a:p>
            <a:pPr eaLnBrk="1" hangingPunct="1"/>
            <a:r>
              <a:rPr lang="es-ES_tradnl" altLang="es-VE">
                <a:effectLst/>
              </a:rPr>
              <a:t>Acción </a:t>
            </a:r>
            <a:r>
              <a:rPr lang="es-ES_tradnl" altLang="es-VE" u="sng">
                <a:effectLst/>
              </a:rPr>
              <a:t>directa</a:t>
            </a:r>
            <a:r>
              <a:rPr lang="es-ES_tradnl" altLang="es-VE">
                <a:effectLst/>
              </a:rPr>
              <a:t> (</a:t>
            </a:r>
            <a:r>
              <a:rPr lang="es-ES_tradnl" altLang="es-VE" sz="1800">
                <a:effectLst/>
              </a:rPr>
              <a:t>receptor</a:t>
            </a:r>
            <a:r>
              <a:rPr lang="es-ES_tradnl" altLang="es-VE">
                <a:effectLst/>
              </a:rPr>
              <a:t>)</a:t>
            </a:r>
            <a:endParaRPr lang="es-ES_tradnl" altLang="es-VE" u="sng">
              <a:effectLst/>
            </a:endParaRPr>
          </a:p>
          <a:p>
            <a:pPr eaLnBrk="1" hangingPunct="1"/>
            <a:endParaRPr lang="es-ES_tradnl" altLang="es-VE" sz="900">
              <a:effectLst/>
            </a:endParaRPr>
          </a:p>
          <a:p>
            <a:pPr eaLnBrk="1" hangingPunct="1">
              <a:buClr>
                <a:schemeClr val="accent2"/>
              </a:buClr>
              <a:buFontTx/>
              <a:buChar char="•"/>
            </a:pPr>
            <a:r>
              <a:rPr lang="es-ES_tradnl" altLang="es-VE" sz="1800">
                <a:effectLst/>
              </a:rPr>
              <a:t> Bloqueadores </a:t>
            </a:r>
            <a:r>
              <a:rPr lang="es-ES_tradnl" altLang="es-VE" sz="1800" b="1">
                <a:effectLst/>
                <a:latin typeface="Symbol" pitchFamily="18" charset="2"/>
              </a:rPr>
              <a:t>a</a:t>
            </a:r>
            <a:r>
              <a:rPr lang="es-ES_tradnl" altLang="es-VE" sz="1800">
                <a:effectLst/>
              </a:rPr>
              <a:t>1</a:t>
            </a:r>
          </a:p>
          <a:p>
            <a:pPr eaLnBrk="1" hangingPunct="1">
              <a:buClr>
                <a:schemeClr val="accent2"/>
              </a:buClr>
              <a:buFontTx/>
              <a:buChar char="•"/>
            </a:pPr>
            <a:r>
              <a:rPr lang="es-ES_tradnl" altLang="es-VE" sz="1800">
                <a:effectLst/>
              </a:rPr>
              <a:t> Bloqueadores </a:t>
            </a:r>
            <a:r>
              <a:rPr lang="es-ES_tradnl" altLang="es-VE" sz="1800" b="1">
                <a:effectLst/>
                <a:latin typeface="Symbol" pitchFamily="18" charset="2"/>
              </a:rPr>
              <a:t>a</a:t>
            </a:r>
            <a:r>
              <a:rPr lang="es-ES_tradnl" altLang="es-VE" sz="1800">
                <a:effectLst/>
              </a:rPr>
              <a:t>1, 2</a:t>
            </a:r>
          </a:p>
          <a:p>
            <a:pPr eaLnBrk="1" hangingPunct="1">
              <a:buClr>
                <a:schemeClr val="accent2"/>
              </a:buClr>
              <a:buFontTx/>
              <a:buChar char="•"/>
            </a:pPr>
            <a:r>
              <a:rPr lang="es-ES_tradnl" altLang="es-VE" sz="1800">
                <a:effectLst/>
              </a:rPr>
              <a:t> Bloqueadores </a:t>
            </a:r>
            <a:r>
              <a:rPr lang="es-ES_tradnl" altLang="es-VE" sz="1800" b="1">
                <a:effectLst/>
                <a:latin typeface="Symbol" pitchFamily="18" charset="2"/>
              </a:rPr>
              <a:t>b</a:t>
            </a:r>
            <a:r>
              <a:rPr lang="es-ES_tradnl" altLang="es-VE" sz="1800">
                <a:effectLst/>
              </a:rPr>
              <a:t>1, 2, </a:t>
            </a:r>
            <a:r>
              <a:rPr lang="es-ES_tradnl" altLang="es-VE" sz="1800" b="1">
                <a:effectLst/>
                <a:latin typeface="Symbol" pitchFamily="18" charset="2"/>
              </a:rPr>
              <a:t>a</a:t>
            </a:r>
          </a:p>
          <a:p>
            <a:pPr eaLnBrk="1" hangingPunct="1">
              <a:buClr>
                <a:schemeClr val="accent2"/>
              </a:buClr>
              <a:buFontTx/>
              <a:buChar char="•"/>
            </a:pPr>
            <a:r>
              <a:rPr lang="es-ES_tradnl" altLang="es-VE" sz="1800">
                <a:effectLst/>
              </a:rPr>
              <a:t> Bloqueadores </a:t>
            </a:r>
            <a:r>
              <a:rPr lang="es-ES_tradnl" altLang="es-VE" sz="1800" b="1">
                <a:effectLst/>
                <a:latin typeface="Symbol" pitchFamily="18" charset="2"/>
              </a:rPr>
              <a:t>b</a:t>
            </a:r>
            <a:r>
              <a:rPr lang="es-ES_tradnl" altLang="es-VE" sz="1800">
                <a:effectLst/>
              </a:rPr>
              <a:t>1</a:t>
            </a:r>
          </a:p>
          <a:p>
            <a:pPr eaLnBrk="1" hangingPunct="1">
              <a:buClr>
                <a:schemeClr val="accent2"/>
              </a:buClr>
              <a:buFontTx/>
              <a:buChar char="•"/>
            </a:pPr>
            <a:r>
              <a:rPr lang="es-ES_tradnl" altLang="es-VE" sz="1800">
                <a:effectLst/>
              </a:rPr>
              <a:t> Bloqueadores </a:t>
            </a:r>
            <a:r>
              <a:rPr lang="es-ES_tradnl" altLang="es-VE" sz="1800" b="1">
                <a:effectLst/>
                <a:latin typeface="Symbol" pitchFamily="18" charset="2"/>
              </a:rPr>
              <a:t>b</a:t>
            </a:r>
            <a:r>
              <a:rPr lang="es-ES_tradnl" altLang="es-VE" sz="1800">
                <a:effectLst/>
              </a:rPr>
              <a:t>1, 2</a:t>
            </a:r>
          </a:p>
          <a:p>
            <a:pPr eaLnBrk="1" hangingPunct="1">
              <a:buFontTx/>
              <a:buChar char="•"/>
            </a:pPr>
            <a:endParaRPr lang="es-ES_tradnl" altLang="es-VE" sz="900">
              <a:effectLst/>
            </a:endParaRPr>
          </a:p>
        </p:txBody>
      </p:sp>
      <p:sp>
        <p:nvSpPr>
          <p:cNvPr id="262151" name="Text Box 7"/>
          <p:cNvSpPr txBox="1">
            <a:spLocks noChangeArrowheads="1"/>
          </p:cNvSpPr>
          <p:nvPr/>
        </p:nvSpPr>
        <p:spPr bwMode="auto">
          <a:xfrm>
            <a:off x="852488" y="6092825"/>
            <a:ext cx="3373437" cy="425450"/>
          </a:xfrm>
          <a:prstGeom prst="rect">
            <a:avLst/>
          </a:prstGeom>
          <a:solidFill>
            <a:srgbClr val="F7BBDA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Aumentan T. Adrenérgica</a:t>
            </a:r>
          </a:p>
        </p:txBody>
      </p:sp>
      <p:sp>
        <p:nvSpPr>
          <p:cNvPr id="262152" name="Text Box 8"/>
          <p:cNvSpPr txBox="1">
            <a:spLocks noChangeArrowheads="1"/>
          </p:cNvSpPr>
          <p:nvPr/>
        </p:nvSpPr>
        <p:spPr bwMode="auto">
          <a:xfrm>
            <a:off x="4787900" y="6021388"/>
            <a:ext cx="3516313" cy="425450"/>
          </a:xfrm>
          <a:prstGeom prst="rect">
            <a:avLst/>
          </a:prstGeom>
          <a:solidFill>
            <a:srgbClr val="89B0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Disminuyen T. Adrenérgica</a:t>
            </a:r>
          </a:p>
        </p:txBody>
      </p:sp>
      <p:sp>
        <p:nvSpPr>
          <p:cNvPr id="262153" name="Rectangle 9"/>
          <p:cNvSpPr>
            <a:spLocks noChangeArrowheads="1"/>
          </p:cNvSpPr>
          <p:nvPr/>
        </p:nvSpPr>
        <p:spPr bwMode="auto">
          <a:xfrm>
            <a:off x="995363" y="1125538"/>
            <a:ext cx="3025775" cy="485775"/>
          </a:xfrm>
          <a:prstGeom prst="rect">
            <a:avLst/>
          </a:prstGeom>
          <a:solidFill>
            <a:srgbClr val="F7BBDA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>
                <a:effectLst/>
              </a:rPr>
              <a:t>Simpaticomiméticas</a:t>
            </a:r>
            <a:endParaRPr lang="es-ES" altLang="es-VE" sz="2400">
              <a:effectLst/>
            </a:endParaRPr>
          </a:p>
        </p:txBody>
      </p:sp>
      <p:sp>
        <p:nvSpPr>
          <p:cNvPr id="262154" name="Rectangle 10"/>
          <p:cNvSpPr>
            <a:spLocks noChangeArrowheads="1"/>
          </p:cNvSpPr>
          <p:nvPr/>
        </p:nvSpPr>
        <p:spPr bwMode="auto">
          <a:xfrm>
            <a:off x="5148263" y="1125538"/>
            <a:ext cx="2470150" cy="485775"/>
          </a:xfrm>
          <a:prstGeom prst="rect">
            <a:avLst/>
          </a:prstGeom>
          <a:solidFill>
            <a:srgbClr val="89B0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altLang="es-VE" sz="2400">
                <a:effectLst/>
              </a:rPr>
              <a:t>Simpaticolíticas</a:t>
            </a:r>
            <a:endParaRPr lang="es-ES" altLang="es-VE" sz="2400">
              <a:effectLst/>
            </a:endParaRPr>
          </a:p>
        </p:txBody>
      </p:sp>
      <p:sp>
        <p:nvSpPr>
          <p:cNvPr id="262157" name="Text Box 13"/>
          <p:cNvSpPr txBox="1">
            <a:spLocks noChangeArrowheads="1"/>
          </p:cNvSpPr>
          <p:nvPr/>
        </p:nvSpPr>
        <p:spPr bwMode="auto">
          <a:xfrm>
            <a:off x="379738" y="40481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9" grpId="0" animBg="1"/>
      <p:bldP spid="262150" grpId="0" animBg="1"/>
      <p:bldP spid="262151" grpId="0" animBg="1"/>
      <p:bldP spid="262152" grpId="0" animBg="1"/>
      <p:bldP spid="262153" grpId="0" animBg="1"/>
      <p:bldP spid="26215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Text Box 2"/>
          <p:cNvSpPr txBox="1">
            <a:spLocks noChangeArrowheads="1"/>
          </p:cNvSpPr>
          <p:nvPr/>
        </p:nvSpPr>
        <p:spPr bwMode="auto">
          <a:xfrm>
            <a:off x="0" y="6613525"/>
            <a:ext cx="4416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Tomado: H. Shen </a:t>
            </a:r>
            <a:r>
              <a:rPr lang="es-ES_tradnl" sz="1000" i="1">
                <a:effectLst>
                  <a:outerShdw blurRad="38100" dist="38100" dir="2700000" algn="tl">
                    <a:srgbClr val="C0C0C0"/>
                  </a:outerShdw>
                </a:effectLst>
              </a:rPr>
              <a:t>Drugs affecting adrenergic transmission.</a:t>
            </a: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 Memocharts</a:t>
            </a:r>
          </a:p>
        </p:txBody>
      </p:sp>
      <p:grpSp>
        <p:nvGrpSpPr>
          <p:cNvPr id="64515" name="Group 3"/>
          <p:cNvGrpSpPr>
            <a:grpSpLocks/>
          </p:cNvGrpSpPr>
          <p:nvPr/>
        </p:nvGrpSpPr>
        <p:grpSpPr bwMode="auto">
          <a:xfrm>
            <a:off x="1116013" y="549275"/>
            <a:ext cx="5545137" cy="5300663"/>
            <a:chOff x="1338" y="799"/>
            <a:chExt cx="2812" cy="2540"/>
          </a:xfrm>
        </p:grpSpPr>
        <p:pic>
          <p:nvPicPr>
            <p:cNvPr id="64530" name="Picture 4" descr="drogas agonistas adrenergicos"/>
            <p:cNvPicPr>
              <a:picLocks noChangeAspect="1" noChangeArrowheads="1"/>
            </p:cNvPicPr>
            <p:nvPr/>
          </p:nvPicPr>
          <p:blipFill>
            <a:blip r:embed="rId2">
              <a:lum bright="-24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88" t="3596" r="23624" b="23279"/>
            <a:stretch>
              <a:fillRect/>
            </a:stretch>
          </p:blipFill>
          <p:spPr bwMode="auto">
            <a:xfrm>
              <a:off x="1655" y="980"/>
              <a:ext cx="2449" cy="2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0581" name="Rectangle 5"/>
            <p:cNvSpPr>
              <a:spLocks noChangeArrowheads="1"/>
            </p:cNvSpPr>
            <p:nvPr/>
          </p:nvSpPr>
          <p:spPr bwMode="auto">
            <a:xfrm>
              <a:off x="1610" y="799"/>
              <a:ext cx="454" cy="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80582" name="Rectangle 6"/>
            <p:cNvSpPr>
              <a:spLocks noChangeArrowheads="1"/>
            </p:cNvSpPr>
            <p:nvPr/>
          </p:nvSpPr>
          <p:spPr bwMode="auto">
            <a:xfrm>
              <a:off x="1610" y="1117"/>
              <a:ext cx="499" cy="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80583" name="Rectangle 7"/>
            <p:cNvSpPr>
              <a:spLocks noChangeArrowheads="1"/>
            </p:cNvSpPr>
            <p:nvPr/>
          </p:nvSpPr>
          <p:spPr bwMode="auto">
            <a:xfrm>
              <a:off x="1338" y="2046"/>
              <a:ext cx="576" cy="2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80584" name="Rectangle 8"/>
            <p:cNvSpPr>
              <a:spLocks noChangeArrowheads="1"/>
            </p:cNvSpPr>
            <p:nvPr/>
          </p:nvSpPr>
          <p:spPr bwMode="auto">
            <a:xfrm rot="1070413">
              <a:off x="1595" y="2976"/>
              <a:ext cx="27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80585" name="Line 9"/>
            <p:cNvSpPr>
              <a:spLocks noChangeShapeType="1"/>
            </p:cNvSpPr>
            <p:nvPr/>
          </p:nvSpPr>
          <p:spPr bwMode="auto">
            <a:xfrm flipH="1">
              <a:off x="3560" y="3022"/>
              <a:ext cx="4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80586" name="Line 10"/>
            <p:cNvSpPr>
              <a:spLocks noChangeShapeType="1"/>
            </p:cNvSpPr>
            <p:nvPr/>
          </p:nvSpPr>
          <p:spPr bwMode="auto">
            <a:xfrm flipH="1">
              <a:off x="2880" y="2593"/>
              <a:ext cx="1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80587" name="Line 11"/>
            <p:cNvSpPr>
              <a:spLocks noChangeShapeType="1"/>
            </p:cNvSpPr>
            <p:nvPr/>
          </p:nvSpPr>
          <p:spPr bwMode="auto">
            <a:xfrm flipH="1">
              <a:off x="3515" y="2160"/>
              <a:ext cx="544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80588" name="Text Box 12"/>
          <p:cNvSpPr txBox="1">
            <a:spLocks noChangeArrowheads="1"/>
          </p:cNvSpPr>
          <p:nvPr/>
        </p:nvSpPr>
        <p:spPr bwMode="auto">
          <a:xfrm>
            <a:off x="6683283" y="549274"/>
            <a:ext cx="197842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Drogas y tóxicos</a:t>
            </a:r>
          </a:p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SN Simpático</a:t>
            </a:r>
          </a:p>
        </p:txBody>
      </p:sp>
      <p:sp>
        <p:nvSpPr>
          <p:cNvPr id="280589" name="Text Box 13"/>
          <p:cNvSpPr txBox="1">
            <a:spLocks noChangeArrowheads="1"/>
          </p:cNvSpPr>
          <p:nvPr/>
        </p:nvSpPr>
        <p:spPr bwMode="auto">
          <a:xfrm>
            <a:off x="488665" y="657679"/>
            <a:ext cx="2058987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Agonistas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280590" name="Text Box 14"/>
          <p:cNvSpPr txBox="1">
            <a:spLocks noChangeArrowheads="1"/>
          </p:cNvSpPr>
          <p:nvPr/>
        </p:nvSpPr>
        <p:spPr bwMode="auto">
          <a:xfrm>
            <a:off x="179388" y="5229225"/>
            <a:ext cx="1831975" cy="608013"/>
          </a:xfrm>
          <a:prstGeom prst="rect">
            <a:avLst/>
          </a:prstGeom>
          <a:solidFill>
            <a:srgbClr val="FEE6F4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</a:t>
            </a: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a</a:t>
            </a: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  <a:p>
            <a:pPr>
              <a:defRPr/>
            </a:pPr>
            <a:r>
              <a:rPr lang="es-ES_tradnl" sz="1400" b="1">
                <a:effectLst/>
              </a:rPr>
              <a:t>Yohimbina</a:t>
            </a:r>
          </a:p>
        </p:txBody>
      </p:sp>
      <p:sp>
        <p:nvSpPr>
          <p:cNvPr id="280591" name="Rectangle 15"/>
          <p:cNvSpPr>
            <a:spLocks noChangeArrowheads="1"/>
          </p:cNvSpPr>
          <p:nvPr/>
        </p:nvSpPr>
        <p:spPr bwMode="auto">
          <a:xfrm>
            <a:off x="499505" y="1429049"/>
            <a:ext cx="1346200" cy="73025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Indirecta</a:t>
            </a:r>
          </a:p>
        </p:txBody>
      </p:sp>
      <p:sp>
        <p:nvSpPr>
          <p:cNvPr id="280592" name="Text Box 16"/>
          <p:cNvSpPr txBox="1">
            <a:spLocks noChangeArrowheads="1"/>
          </p:cNvSpPr>
          <p:nvPr/>
        </p:nvSpPr>
        <p:spPr bwMode="auto">
          <a:xfrm>
            <a:off x="6588125" y="3789363"/>
            <a:ext cx="1758950" cy="1219200"/>
          </a:xfrm>
          <a:prstGeom prst="rect">
            <a:avLst/>
          </a:prstGeom>
          <a:solidFill>
            <a:srgbClr val="FEE6F4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Estimulantes de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Liberación: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Anfetamina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Metilfenidato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Efedrina</a:t>
            </a:r>
          </a:p>
        </p:txBody>
      </p:sp>
      <p:sp>
        <p:nvSpPr>
          <p:cNvPr id="280593" name="Text Box 17"/>
          <p:cNvSpPr txBox="1">
            <a:spLocks noChangeArrowheads="1"/>
          </p:cNvSpPr>
          <p:nvPr/>
        </p:nvSpPr>
        <p:spPr bwMode="auto">
          <a:xfrm>
            <a:off x="6372225" y="5084763"/>
            <a:ext cx="2640013" cy="822325"/>
          </a:xfrm>
          <a:prstGeom prst="rect">
            <a:avLst/>
          </a:prstGeom>
          <a:solidFill>
            <a:srgbClr val="FEE6F4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Bloqueadores Recaptura: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Cocaína</a:t>
            </a:r>
          </a:p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Antidepresores tricíclicos</a:t>
            </a:r>
          </a:p>
        </p:txBody>
      </p:sp>
      <p:sp>
        <p:nvSpPr>
          <p:cNvPr id="280594" name="Rectangle 18"/>
          <p:cNvSpPr>
            <a:spLocks noChangeArrowheads="1"/>
          </p:cNvSpPr>
          <p:nvPr/>
        </p:nvSpPr>
        <p:spPr bwMode="auto">
          <a:xfrm>
            <a:off x="5580063" y="1989138"/>
            <a:ext cx="1079500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0595" name="Text Box 19"/>
          <p:cNvSpPr txBox="1">
            <a:spLocks noChangeArrowheads="1"/>
          </p:cNvSpPr>
          <p:nvPr/>
        </p:nvSpPr>
        <p:spPr bwMode="auto">
          <a:xfrm>
            <a:off x="5842000" y="3082925"/>
            <a:ext cx="1898650" cy="365125"/>
          </a:xfrm>
          <a:prstGeom prst="rect">
            <a:avLst/>
          </a:prstGeom>
          <a:solidFill>
            <a:srgbClr val="FEE6F4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Inhibidores MAO</a:t>
            </a:r>
            <a:endParaRPr lang="es-ES_tradnl" sz="1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0596" name="Line 20"/>
          <p:cNvSpPr>
            <a:spLocks noChangeShapeType="1"/>
          </p:cNvSpPr>
          <p:nvPr/>
        </p:nvSpPr>
        <p:spPr bwMode="auto">
          <a:xfrm>
            <a:off x="1979613" y="5445125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80597" name="Oval 21"/>
          <p:cNvSpPr>
            <a:spLocks noChangeArrowheads="1"/>
          </p:cNvSpPr>
          <p:nvPr/>
        </p:nvSpPr>
        <p:spPr bwMode="auto">
          <a:xfrm>
            <a:off x="4067175" y="5445125"/>
            <a:ext cx="21748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0598" name="Text Box 22"/>
          <p:cNvSpPr txBox="1">
            <a:spLocks noChangeArrowheads="1"/>
          </p:cNvSpPr>
          <p:nvPr/>
        </p:nvSpPr>
        <p:spPr bwMode="auto">
          <a:xfrm>
            <a:off x="3803650" y="5300663"/>
            <a:ext cx="7683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80599" name="Text Box 23"/>
          <p:cNvSpPr txBox="1">
            <a:spLocks noChangeArrowheads="1"/>
          </p:cNvSpPr>
          <p:nvPr/>
        </p:nvSpPr>
        <p:spPr bwMode="auto">
          <a:xfrm>
            <a:off x="1763713" y="6021388"/>
            <a:ext cx="4532312" cy="425450"/>
          </a:xfrm>
          <a:prstGeom prst="rect">
            <a:avLst/>
          </a:prstGeom>
          <a:solidFill>
            <a:srgbClr val="F8C4D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Aumento de transmisión adrenérgica</a:t>
            </a:r>
          </a:p>
        </p:txBody>
      </p:sp>
      <p:sp>
        <p:nvSpPr>
          <p:cNvPr id="280600" name="Text Box 24"/>
          <p:cNvSpPr txBox="1">
            <a:spLocks noChangeArrowheads="1"/>
          </p:cNvSpPr>
          <p:nvPr/>
        </p:nvSpPr>
        <p:spPr bwMode="auto">
          <a:xfrm>
            <a:off x="574858" y="225211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7092280" y="6581001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805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805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80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9" grpId="0" animBg="1"/>
      <p:bldP spid="280590" grpId="0" animBg="1"/>
      <p:bldP spid="280591" grpId="0" animBg="1"/>
      <p:bldP spid="280592" grpId="0" build="allAtOnce" animBg="1"/>
      <p:bldP spid="280593" grpId="0" animBg="1"/>
      <p:bldP spid="280595" grpId="0" animBg="1"/>
      <p:bldP spid="280599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30" name="Text Box 6"/>
          <p:cNvSpPr txBox="1">
            <a:spLocks noChangeArrowheads="1"/>
          </p:cNvSpPr>
          <p:nvPr/>
        </p:nvSpPr>
        <p:spPr bwMode="auto">
          <a:xfrm>
            <a:off x="496888" y="404813"/>
            <a:ext cx="2058987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Agonistas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231431" name="Rectangle 7"/>
          <p:cNvSpPr>
            <a:spLocks noChangeArrowheads="1"/>
          </p:cNvSpPr>
          <p:nvPr/>
        </p:nvSpPr>
        <p:spPr bwMode="auto">
          <a:xfrm>
            <a:off x="510608" y="1188812"/>
            <a:ext cx="1295400" cy="60960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Indirecta</a:t>
            </a:r>
          </a:p>
        </p:txBody>
      </p:sp>
      <p:sp>
        <p:nvSpPr>
          <p:cNvPr id="231432" name="Text Box 8"/>
          <p:cNvSpPr txBox="1">
            <a:spLocks noChangeArrowheads="1"/>
          </p:cNvSpPr>
          <p:nvPr/>
        </p:nvSpPr>
        <p:spPr bwMode="auto">
          <a:xfrm>
            <a:off x="827088" y="2781300"/>
            <a:ext cx="165735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Cocaína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antidepresores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tricíclicos</a:t>
            </a:r>
          </a:p>
        </p:txBody>
      </p:sp>
      <p:pic>
        <p:nvPicPr>
          <p:cNvPr id="231433" name="Picture 9" descr="Co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716338"/>
            <a:ext cx="18986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1434" name="Text Box 10"/>
          <p:cNvSpPr txBox="1">
            <a:spLocks noChangeArrowheads="1"/>
          </p:cNvSpPr>
          <p:nvPr/>
        </p:nvSpPr>
        <p:spPr bwMode="auto">
          <a:xfrm>
            <a:off x="899592" y="5734050"/>
            <a:ext cx="1958975" cy="3365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i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Erythroxylon coca</a:t>
            </a:r>
          </a:p>
        </p:txBody>
      </p:sp>
      <p:pic>
        <p:nvPicPr>
          <p:cNvPr id="231435" name="Picture 11" descr="Sell_Yohimbine_HCL_Extra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59" b="12222"/>
          <a:stretch>
            <a:fillRect/>
          </a:stretch>
        </p:blipFill>
        <p:spPr bwMode="auto">
          <a:xfrm>
            <a:off x="6011863" y="2924175"/>
            <a:ext cx="2305050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1437" name="Rectangle 13"/>
          <p:cNvSpPr>
            <a:spLocks noChangeArrowheads="1"/>
          </p:cNvSpPr>
          <p:nvPr/>
        </p:nvSpPr>
        <p:spPr bwMode="auto">
          <a:xfrm>
            <a:off x="6011863" y="4508500"/>
            <a:ext cx="2292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Pausinystalia yohimbe</a:t>
            </a:r>
          </a:p>
        </p:txBody>
      </p:sp>
      <p:sp>
        <p:nvSpPr>
          <p:cNvPr id="231440" name="Rectangle 16"/>
          <p:cNvSpPr>
            <a:spLocks noChangeArrowheads="1"/>
          </p:cNvSpPr>
          <p:nvPr/>
        </p:nvSpPr>
        <p:spPr bwMode="auto">
          <a:xfrm>
            <a:off x="6084888" y="2420938"/>
            <a:ext cx="1582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Yohimbina</a:t>
            </a:r>
          </a:p>
        </p:txBody>
      </p:sp>
      <p:sp>
        <p:nvSpPr>
          <p:cNvPr id="231442" name="Rectangle 18"/>
          <p:cNvSpPr>
            <a:spLocks noChangeArrowheads="1"/>
          </p:cNvSpPr>
          <p:nvPr/>
        </p:nvSpPr>
        <p:spPr bwMode="auto">
          <a:xfrm>
            <a:off x="3311525" y="2420938"/>
            <a:ext cx="2376488" cy="140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Anfetamina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Metilfenidato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Psicosis anfetamínica</a:t>
            </a:r>
          </a:p>
          <a:p>
            <a:pPr>
              <a:defRPr/>
            </a:pPr>
            <a:endParaRPr lang="es-ES_tradnl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Uso: déficit atención</a:t>
            </a:r>
          </a:p>
        </p:txBody>
      </p:sp>
      <p:sp>
        <p:nvSpPr>
          <p:cNvPr id="231443" name="Text Box 19"/>
          <p:cNvSpPr txBox="1">
            <a:spLocks noChangeArrowheads="1"/>
          </p:cNvSpPr>
          <p:nvPr/>
        </p:nvSpPr>
        <p:spPr bwMode="auto">
          <a:xfrm>
            <a:off x="5940425" y="4868863"/>
            <a:ext cx="26733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Aumenta liberación de NE</a:t>
            </a:r>
          </a:p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Causa toxicidad  simpática</a:t>
            </a:r>
          </a:p>
        </p:txBody>
      </p:sp>
      <p:pic>
        <p:nvPicPr>
          <p:cNvPr id="231444" name="Picture 20" descr="800px-CocaineHydrochloridePowd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4000"/>
                    </a14:imgEffect>
                    <a14:imgEffect>
                      <a14:brightnessContrast bright="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60" t="12245" r="23650"/>
          <a:stretch>
            <a:fillRect/>
          </a:stretch>
        </p:blipFill>
        <p:spPr bwMode="auto">
          <a:xfrm>
            <a:off x="2627313" y="4005263"/>
            <a:ext cx="1944687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1445" name="Text Box 21"/>
          <p:cNvSpPr txBox="1">
            <a:spLocks noChangeArrowheads="1"/>
          </p:cNvSpPr>
          <p:nvPr/>
        </p:nvSpPr>
        <p:spPr bwMode="auto">
          <a:xfrm>
            <a:off x="900113" y="1989138"/>
            <a:ext cx="1800225" cy="730250"/>
          </a:xfrm>
          <a:prstGeom prst="rect">
            <a:avLst/>
          </a:prstGeom>
          <a:solidFill>
            <a:srgbClr val="FFDDF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Bloqueadores de recaptura</a:t>
            </a:r>
          </a:p>
        </p:txBody>
      </p:sp>
      <p:sp>
        <p:nvSpPr>
          <p:cNvPr id="231446" name="Text Box 22"/>
          <p:cNvSpPr txBox="1">
            <a:spLocks noChangeArrowheads="1"/>
          </p:cNvSpPr>
          <p:nvPr/>
        </p:nvSpPr>
        <p:spPr bwMode="auto">
          <a:xfrm>
            <a:off x="3409950" y="1989138"/>
            <a:ext cx="2098675" cy="400110"/>
          </a:xfrm>
          <a:prstGeom prst="rect">
            <a:avLst/>
          </a:prstGeom>
          <a:solidFill>
            <a:srgbClr val="FFDDF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Liberadores CA</a:t>
            </a:r>
          </a:p>
        </p:txBody>
      </p:sp>
      <p:sp>
        <p:nvSpPr>
          <p:cNvPr id="231447" name="Text Box 23"/>
          <p:cNvSpPr txBox="1">
            <a:spLocks noChangeArrowheads="1"/>
          </p:cNvSpPr>
          <p:nvPr/>
        </p:nvSpPr>
        <p:spPr bwMode="auto">
          <a:xfrm>
            <a:off x="6073775" y="1989138"/>
            <a:ext cx="2243138" cy="400110"/>
          </a:xfrm>
          <a:prstGeom prst="rect">
            <a:avLst/>
          </a:prstGeom>
          <a:solidFill>
            <a:srgbClr val="FFDDF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Antagonistas </a:t>
            </a: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231448" name="Text Box 24"/>
          <p:cNvSpPr txBox="1">
            <a:spLocks noChangeArrowheads="1"/>
          </p:cNvSpPr>
          <p:nvPr/>
        </p:nvSpPr>
        <p:spPr bwMode="auto">
          <a:xfrm>
            <a:off x="2943225" y="6045200"/>
            <a:ext cx="3859213" cy="485775"/>
          </a:xfrm>
          <a:prstGeom prst="rect">
            <a:avLst/>
          </a:prstGeom>
          <a:solidFill>
            <a:srgbClr val="F8C4D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Aumentan transmisión NE</a:t>
            </a:r>
          </a:p>
        </p:txBody>
      </p:sp>
      <p:sp>
        <p:nvSpPr>
          <p:cNvPr id="231449" name="Text Box 25"/>
          <p:cNvSpPr txBox="1">
            <a:spLocks noChangeArrowheads="1"/>
          </p:cNvSpPr>
          <p:nvPr/>
        </p:nvSpPr>
        <p:spPr bwMode="auto">
          <a:xfrm>
            <a:off x="5688013" y="5395496"/>
            <a:ext cx="32704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Uso: impotencia,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confirmado</a:t>
            </a:r>
          </a:p>
        </p:txBody>
      </p:sp>
      <p:sp>
        <p:nvSpPr>
          <p:cNvPr id="231450" name="Line 26"/>
          <p:cNvSpPr>
            <a:spLocks noChangeShapeType="1"/>
          </p:cNvSpPr>
          <p:nvPr/>
        </p:nvSpPr>
        <p:spPr bwMode="auto">
          <a:xfrm>
            <a:off x="2339975" y="4652963"/>
            <a:ext cx="1008063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1452" name="Text Box 28"/>
          <p:cNvSpPr txBox="1">
            <a:spLocks noChangeArrowheads="1"/>
          </p:cNvSpPr>
          <p:nvPr/>
        </p:nvSpPr>
        <p:spPr bwMode="auto">
          <a:xfrm>
            <a:off x="2664732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6537124" y="333375"/>
            <a:ext cx="197842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Drogas y tóxicos</a:t>
            </a:r>
          </a:p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SN 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32" grpId="0"/>
      <p:bldP spid="231434" grpId="0" animBg="1"/>
      <p:bldP spid="231437" grpId="0"/>
      <p:bldP spid="231440" grpId="0"/>
      <p:bldP spid="231442" grpId="0"/>
      <p:bldP spid="231443" grpId="0"/>
      <p:bldP spid="231445" grpId="0" animBg="1"/>
      <p:bldP spid="231446" grpId="0" animBg="1"/>
      <p:bldP spid="231447" grpId="0" animBg="1"/>
      <p:bldP spid="231449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664936" y="692149"/>
            <a:ext cx="2058988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Agonistas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282629" name="Rectangle 5"/>
          <p:cNvSpPr>
            <a:spLocks noChangeArrowheads="1"/>
          </p:cNvSpPr>
          <p:nvPr/>
        </p:nvSpPr>
        <p:spPr bwMode="auto">
          <a:xfrm>
            <a:off x="664936" y="1455271"/>
            <a:ext cx="1224483" cy="58477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Indirecta</a:t>
            </a:r>
          </a:p>
        </p:txBody>
      </p:sp>
      <p:sp>
        <p:nvSpPr>
          <p:cNvPr id="282632" name="Text Box 8"/>
          <p:cNvSpPr txBox="1">
            <a:spLocks noChangeArrowheads="1"/>
          </p:cNvSpPr>
          <p:nvPr/>
        </p:nvSpPr>
        <p:spPr bwMode="auto">
          <a:xfrm>
            <a:off x="1403350" y="2349500"/>
            <a:ext cx="6286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¿Qué haría la </a:t>
            </a: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cocaína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tópica  en la pupila?</a:t>
            </a:r>
          </a:p>
        </p:txBody>
      </p:sp>
      <p:sp>
        <p:nvSpPr>
          <p:cNvPr id="282633" name="Text Box 9"/>
          <p:cNvSpPr txBox="1">
            <a:spLocks noChangeArrowheads="1"/>
          </p:cNvSpPr>
          <p:nvPr/>
        </p:nvSpPr>
        <p:spPr bwMode="auto">
          <a:xfrm>
            <a:off x="1187450" y="4149725"/>
            <a:ext cx="6805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¿Qué haría la </a:t>
            </a: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anfetamina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tópica  en la pupila?</a:t>
            </a:r>
          </a:p>
        </p:txBody>
      </p:sp>
      <p:sp>
        <p:nvSpPr>
          <p:cNvPr id="282634" name="Text Box 10"/>
          <p:cNvSpPr txBox="1">
            <a:spLocks noChangeArrowheads="1"/>
          </p:cNvSpPr>
          <p:nvPr/>
        </p:nvSpPr>
        <p:spPr bwMode="auto">
          <a:xfrm>
            <a:off x="1908175" y="2924175"/>
            <a:ext cx="5357813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Bloquearía recaptura de NE  en espacio sináptico</a:t>
            </a:r>
          </a:p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MIDRIASIS</a:t>
            </a:r>
          </a:p>
        </p:txBody>
      </p:sp>
      <p:sp>
        <p:nvSpPr>
          <p:cNvPr id="282635" name="Text Box 11"/>
          <p:cNvSpPr txBox="1">
            <a:spLocks noChangeArrowheads="1"/>
          </p:cNvSpPr>
          <p:nvPr/>
        </p:nvSpPr>
        <p:spPr bwMode="auto">
          <a:xfrm>
            <a:off x="1868488" y="4676775"/>
            <a:ext cx="5405437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Aumentaría liberación de NE  al espacio sináptico</a:t>
            </a:r>
          </a:p>
          <a:p>
            <a:pPr algn="ctr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MIDRIASIS</a:t>
            </a: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2660649" y="5576432"/>
            <a:ext cx="3859213" cy="485775"/>
          </a:xfrm>
          <a:prstGeom prst="rect">
            <a:avLst/>
          </a:prstGeom>
          <a:solidFill>
            <a:srgbClr val="F8C4D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Aumentan transmisión NE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700636" y="380781"/>
            <a:ext cx="197842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Drogas y tóxicos</a:t>
            </a:r>
          </a:p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SN Simpático</a:t>
            </a:r>
          </a:p>
        </p:txBody>
      </p:sp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2843808" y="65077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826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826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826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32" grpId="0"/>
      <p:bldP spid="282633" grpId="0"/>
      <p:bldP spid="282634" grpId="0"/>
      <p:bldP spid="28263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67544" y="404664"/>
            <a:ext cx="2058988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Agonistas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67544" y="1168478"/>
            <a:ext cx="1441450" cy="60960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Indirecta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335379" y="1790225"/>
            <a:ext cx="4544834" cy="707886"/>
          </a:xfrm>
          <a:prstGeom prst="rect">
            <a:avLst/>
          </a:prstGeom>
          <a:solidFill>
            <a:srgbClr val="FFDDF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/>
              <a:t>I</a:t>
            </a:r>
            <a:r>
              <a:rPr lang="es-VE" dirty="0" smtClean="0"/>
              <a:t>ntoxicación con simpaticomiméticos</a:t>
            </a:r>
          </a:p>
          <a:p>
            <a:pPr algn="ctr"/>
            <a:r>
              <a:rPr lang="es-VE" b="1" dirty="0"/>
              <a:t>A</a:t>
            </a:r>
            <a:r>
              <a:rPr lang="es-VE" b="1" dirty="0" smtClean="0"/>
              <a:t>nfetamina o Cocaína</a:t>
            </a:r>
            <a:r>
              <a:rPr lang="es-VE" dirty="0">
                <a:solidFill>
                  <a:srgbClr val="C00000"/>
                </a:solidFill>
                <a:effectLst/>
              </a:rPr>
              <a:t>*</a:t>
            </a:r>
            <a:endParaRPr lang="es-VE" b="1" dirty="0"/>
          </a:p>
        </p:txBody>
      </p:sp>
      <p:sp>
        <p:nvSpPr>
          <p:cNvPr id="7" name="6 Rectángulo"/>
          <p:cNvSpPr/>
          <p:nvPr/>
        </p:nvSpPr>
        <p:spPr>
          <a:xfrm>
            <a:off x="1381215" y="5980760"/>
            <a:ext cx="62281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000" dirty="0"/>
              <a:t>http://blogs.nejm.org/now/index.php/36-year-old-man-with-agitation-and-paranoia/2013/12/27/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657152" y="2830284"/>
            <a:ext cx="2826415" cy="3046988"/>
          </a:xfrm>
          <a:prstGeom prst="rect">
            <a:avLst/>
          </a:prstGeom>
          <a:solidFill>
            <a:srgbClr val="FFDD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>
                <a:effectLst/>
              </a:rPr>
              <a:t>Midriasis</a:t>
            </a:r>
          </a:p>
          <a:p>
            <a:r>
              <a:rPr lang="es-VE" dirty="0" smtClean="0">
                <a:effectLst/>
              </a:rPr>
              <a:t>Taquicardia</a:t>
            </a:r>
          </a:p>
          <a:p>
            <a:r>
              <a:rPr lang="es-VE" dirty="0" smtClean="0">
                <a:effectLst/>
              </a:rPr>
              <a:t>Hipertensión</a:t>
            </a:r>
          </a:p>
          <a:p>
            <a:r>
              <a:rPr lang="es-VE" dirty="0" smtClean="0">
                <a:effectLst/>
              </a:rPr>
              <a:t>Sudación</a:t>
            </a:r>
            <a:endParaRPr lang="es-VE" sz="2800" dirty="0">
              <a:solidFill>
                <a:srgbClr val="C00000"/>
              </a:solidFill>
              <a:effectLst/>
            </a:endParaRPr>
          </a:p>
          <a:p>
            <a:endParaRPr lang="es-VE" sz="1200" dirty="0" smtClean="0">
              <a:effectLst/>
            </a:endParaRPr>
          </a:p>
          <a:p>
            <a:r>
              <a:rPr lang="es-VE" dirty="0" smtClean="0">
                <a:effectLst/>
              </a:rPr>
              <a:t>Ansiedad, </a:t>
            </a:r>
          </a:p>
          <a:p>
            <a:r>
              <a:rPr lang="es-VE" dirty="0" smtClean="0">
                <a:effectLst/>
              </a:rPr>
              <a:t>Agitación psicomotora</a:t>
            </a:r>
          </a:p>
          <a:p>
            <a:r>
              <a:rPr lang="es-VE" dirty="0" smtClean="0">
                <a:effectLst/>
              </a:rPr>
              <a:t>Conducta psicótica, </a:t>
            </a:r>
          </a:p>
          <a:p>
            <a:r>
              <a:rPr lang="es-VE" dirty="0" smtClean="0">
                <a:effectLst/>
              </a:rPr>
              <a:t>autodestructiva</a:t>
            </a:r>
          </a:p>
          <a:p>
            <a:r>
              <a:rPr lang="es-VE" dirty="0" smtClean="0">
                <a:effectLst/>
              </a:rPr>
              <a:t>Convulsiones</a:t>
            </a:r>
            <a:endParaRPr lang="es-VE" dirty="0">
              <a:effectLst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727909" y="2838718"/>
            <a:ext cx="3600400" cy="1015663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rgbClr val="C00000"/>
                </a:solidFill>
              </a:rPr>
              <a:t>*</a:t>
            </a:r>
            <a:r>
              <a:rPr lang="es-VE" dirty="0" smtClean="0"/>
              <a:t> Se </a:t>
            </a:r>
            <a:r>
              <a:rPr lang="es-VE" dirty="0"/>
              <a:t>parece </a:t>
            </a:r>
            <a:r>
              <a:rPr lang="es-VE" dirty="0" smtClean="0"/>
              <a:t> a la Intoxicación Anticolinérgica </a:t>
            </a:r>
            <a:r>
              <a:rPr lang="es-VE" dirty="0" smtClean="0"/>
              <a:t>excepto por la sudación</a:t>
            </a:r>
            <a:r>
              <a:rPr lang="es-VE" dirty="0" smtClean="0"/>
              <a:t>. </a:t>
            </a:r>
            <a:endParaRPr lang="es-VE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37124" y="333375"/>
            <a:ext cx="197842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Drogas y tóxicos</a:t>
            </a:r>
          </a:p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SN Simpático</a:t>
            </a:r>
          </a:p>
        </p:txBody>
      </p:sp>
    </p:spTree>
    <p:extLst>
      <p:ext uri="{BB962C8B-B14F-4D97-AF65-F5344CB8AC3E}">
        <p14:creationId xmlns:p14="http://schemas.microsoft.com/office/powerpoint/2010/main" val="150252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ChangeArrowheads="1"/>
          </p:cNvSpPr>
          <p:nvPr/>
        </p:nvSpPr>
        <p:spPr bwMode="auto">
          <a:xfrm rot="1070413">
            <a:off x="2532063" y="4724400"/>
            <a:ext cx="4318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1603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2058987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Agonistas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pic>
        <p:nvPicPr>
          <p:cNvPr id="67588" name="Picture 4" descr="receptores adrenergicos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" t="3889" r="6805" b="76566"/>
          <a:stretch>
            <a:fillRect/>
          </a:stretch>
        </p:blipFill>
        <p:spPr bwMode="auto">
          <a:xfrm>
            <a:off x="179388" y="5157788"/>
            <a:ext cx="864235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1605" name="Rectangle 5"/>
          <p:cNvSpPr>
            <a:spLocks noChangeArrowheads="1"/>
          </p:cNvSpPr>
          <p:nvPr/>
        </p:nvSpPr>
        <p:spPr bwMode="auto">
          <a:xfrm>
            <a:off x="3548063" y="452438"/>
            <a:ext cx="941387" cy="60960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Directa</a:t>
            </a:r>
          </a:p>
        </p:txBody>
      </p:sp>
      <p:sp>
        <p:nvSpPr>
          <p:cNvPr id="281606" name="Text Box 6"/>
          <p:cNvSpPr txBox="1">
            <a:spLocks noChangeArrowheads="1"/>
          </p:cNvSpPr>
          <p:nvPr/>
        </p:nvSpPr>
        <p:spPr bwMode="auto">
          <a:xfrm>
            <a:off x="611188" y="1412875"/>
            <a:ext cx="1331912" cy="773113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 agonista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1&gt;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2)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Fenilefrina</a:t>
            </a:r>
          </a:p>
        </p:txBody>
      </p:sp>
      <p:sp>
        <p:nvSpPr>
          <p:cNvPr id="281607" name="Text Box 7"/>
          <p:cNvSpPr txBox="1">
            <a:spLocks noChangeArrowheads="1"/>
          </p:cNvSpPr>
          <p:nvPr/>
        </p:nvSpPr>
        <p:spPr bwMode="auto">
          <a:xfrm>
            <a:off x="611188" y="2276475"/>
            <a:ext cx="2016899" cy="830997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a1,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2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 agonista</a:t>
            </a: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1=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2&gt;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1)</a:t>
            </a:r>
          </a:p>
          <a:p>
            <a:pPr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81608" name="Text Box 8"/>
          <p:cNvSpPr txBox="1">
            <a:spLocks noChangeArrowheads="1"/>
          </p:cNvSpPr>
          <p:nvPr/>
        </p:nvSpPr>
        <p:spPr bwMode="auto">
          <a:xfrm>
            <a:off x="611188" y="3160713"/>
            <a:ext cx="2321469" cy="830997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a1, 2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1,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agonista</a:t>
            </a:r>
          </a:p>
          <a:p>
            <a:pPr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1=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2=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1=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2)</a:t>
            </a:r>
          </a:p>
          <a:p>
            <a:pPr>
              <a:defRPr/>
            </a:pPr>
            <a:r>
              <a:rPr lang="es-ES_tradnl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E, efedrina</a:t>
            </a:r>
          </a:p>
        </p:txBody>
      </p:sp>
      <p:sp>
        <p:nvSpPr>
          <p:cNvPr id="281609" name="Text Box 9"/>
          <p:cNvSpPr txBox="1">
            <a:spLocks noChangeArrowheads="1"/>
          </p:cNvSpPr>
          <p:nvPr/>
        </p:nvSpPr>
        <p:spPr bwMode="auto">
          <a:xfrm>
            <a:off x="611188" y="4024313"/>
            <a:ext cx="2493962" cy="773112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D1,2,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1,2 agonista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(D1,2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&gt;&gt;b&gt;&gt;a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</a:t>
            </a:r>
          </a:p>
        </p:txBody>
      </p:sp>
      <p:sp>
        <p:nvSpPr>
          <p:cNvPr id="281610" name="Text Box 10"/>
          <p:cNvSpPr txBox="1">
            <a:spLocks noChangeArrowheads="1"/>
          </p:cNvSpPr>
          <p:nvPr/>
        </p:nvSpPr>
        <p:spPr bwMode="auto">
          <a:xfrm>
            <a:off x="4211638" y="3933825"/>
            <a:ext cx="1314450" cy="773113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 agonista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1&gt;&gt;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2=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1)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Dobutamina</a:t>
            </a:r>
          </a:p>
        </p:txBody>
      </p:sp>
      <p:sp>
        <p:nvSpPr>
          <p:cNvPr id="281611" name="Text Box 11"/>
          <p:cNvSpPr txBox="1">
            <a:spLocks noChangeArrowheads="1"/>
          </p:cNvSpPr>
          <p:nvPr/>
        </p:nvSpPr>
        <p:spPr bwMode="auto">
          <a:xfrm>
            <a:off x="7235825" y="3933825"/>
            <a:ext cx="1527175" cy="773113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1,2 agonista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1=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2&gt;&gt;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1)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Isoproterenol</a:t>
            </a:r>
          </a:p>
        </p:txBody>
      </p:sp>
      <p:sp>
        <p:nvSpPr>
          <p:cNvPr id="281612" name="Text Box 12"/>
          <p:cNvSpPr txBox="1">
            <a:spLocks noChangeArrowheads="1"/>
          </p:cNvSpPr>
          <p:nvPr/>
        </p:nvSpPr>
        <p:spPr bwMode="auto">
          <a:xfrm>
            <a:off x="5724525" y="3429000"/>
            <a:ext cx="1314450" cy="1262063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2 agonista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2&gt;&gt;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1)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Albuterol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Salmeterol</a:t>
            </a:r>
          </a:p>
          <a:p>
            <a:pPr>
              <a:defRPr/>
            </a:pPr>
            <a:r>
              <a:rPr lang="es-ES_tradnl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Terbutalina</a:t>
            </a:r>
          </a:p>
        </p:txBody>
      </p:sp>
      <p:sp>
        <p:nvSpPr>
          <p:cNvPr id="281613" name="Text Box 13"/>
          <p:cNvSpPr txBox="1">
            <a:spLocks noChangeArrowheads="1"/>
          </p:cNvSpPr>
          <p:nvPr/>
        </p:nvSpPr>
        <p:spPr bwMode="auto">
          <a:xfrm>
            <a:off x="107504" y="6165850"/>
            <a:ext cx="4416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Tomado: H. </a:t>
            </a:r>
            <a:r>
              <a:rPr lang="es-ES_tradnl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Shen</a:t>
            </a: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0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Drugs</a:t>
            </a:r>
            <a:r>
              <a:rPr lang="es-ES_tradnl" sz="1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0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affecting</a:t>
            </a:r>
            <a:r>
              <a:rPr lang="es-ES_tradnl" sz="1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0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adrenergic</a:t>
            </a:r>
            <a:r>
              <a:rPr lang="es-ES_tradnl" sz="1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0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transmission</a:t>
            </a:r>
            <a:r>
              <a:rPr lang="es-ES_tradnl" sz="1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Memocharts</a:t>
            </a: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1614" name="Text Box 14"/>
          <p:cNvSpPr txBox="1">
            <a:spLocks noChangeArrowheads="1"/>
          </p:cNvSpPr>
          <p:nvPr/>
        </p:nvSpPr>
        <p:spPr bwMode="auto">
          <a:xfrm>
            <a:off x="468313" y="4773613"/>
            <a:ext cx="7683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81615" name="Line 15"/>
          <p:cNvSpPr>
            <a:spLocks noChangeShapeType="1"/>
          </p:cNvSpPr>
          <p:nvPr/>
        </p:nvSpPr>
        <p:spPr bwMode="auto">
          <a:xfrm>
            <a:off x="4067175" y="1484313"/>
            <a:ext cx="0" cy="47926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81616" name="Text Box 16"/>
          <p:cNvSpPr txBox="1">
            <a:spLocks noChangeArrowheads="1"/>
          </p:cNvSpPr>
          <p:nvPr/>
        </p:nvSpPr>
        <p:spPr bwMode="auto">
          <a:xfrm>
            <a:off x="4116388" y="4724400"/>
            <a:ext cx="76835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81618" name="Text Box 18"/>
          <p:cNvSpPr txBox="1">
            <a:spLocks noChangeArrowheads="1"/>
          </p:cNvSpPr>
          <p:nvPr/>
        </p:nvSpPr>
        <p:spPr bwMode="auto">
          <a:xfrm>
            <a:off x="6011863" y="4724400"/>
            <a:ext cx="43815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281619" name="Text Box 19"/>
          <p:cNvSpPr txBox="1">
            <a:spLocks noChangeArrowheads="1"/>
          </p:cNvSpPr>
          <p:nvPr/>
        </p:nvSpPr>
        <p:spPr bwMode="auto">
          <a:xfrm>
            <a:off x="7596188" y="4773613"/>
            <a:ext cx="7683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81620" name="Text Box 20"/>
          <p:cNvSpPr txBox="1">
            <a:spLocks noChangeArrowheads="1"/>
          </p:cNvSpPr>
          <p:nvPr/>
        </p:nvSpPr>
        <p:spPr bwMode="auto">
          <a:xfrm>
            <a:off x="1979613" y="1484313"/>
            <a:ext cx="3190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1621" name="Text Box 21"/>
          <p:cNvSpPr txBox="1">
            <a:spLocks noChangeArrowheads="1"/>
          </p:cNvSpPr>
          <p:nvPr/>
        </p:nvSpPr>
        <p:spPr bwMode="auto">
          <a:xfrm>
            <a:off x="447675" y="6334125"/>
            <a:ext cx="28702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Antigripales prohibidos</a:t>
            </a:r>
          </a:p>
        </p:txBody>
      </p:sp>
      <p:sp>
        <p:nvSpPr>
          <p:cNvPr id="281622" name="Text Box 22"/>
          <p:cNvSpPr txBox="1">
            <a:spLocks noChangeArrowheads="1"/>
          </p:cNvSpPr>
          <p:nvPr/>
        </p:nvSpPr>
        <p:spPr bwMode="auto">
          <a:xfrm>
            <a:off x="468313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81623" name="Text Box 23"/>
          <p:cNvSpPr txBox="1">
            <a:spLocks noChangeArrowheads="1"/>
          </p:cNvSpPr>
          <p:nvPr/>
        </p:nvSpPr>
        <p:spPr bwMode="auto">
          <a:xfrm>
            <a:off x="7000590" y="260648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4499992" y="6218238"/>
            <a:ext cx="4487126" cy="523220"/>
          </a:xfrm>
          <a:prstGeom prst="rect">
            <a:avLst/>
          </a:prstGeom>
          <a:solidFill>
            <a:srgbClr val="F8C4DF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Aumentan transmisión NE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5496" y="6639163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6803198" y="979706"/>
            <a:ext cx="197842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Drogas y tóxicos</a:t>
            </a:r>
          </a:p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SN 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5" grpId="0" animBg="1"/>
      <p:bldP spid="281606" grpId="0" animBg="1"/>
      <p:bldP spid="281607" grpId="0" animBg="1"/>
      <p:bldP spid="281608" grpId="0" animBg="1"/>
      <p:bldP spid="281609" grpId="0" animBg="1"/>
      <p:bldP spid="281610" grpId="0" animBg="1"/>
      <p:bldP spid="281611" grpId="0" animBg="1"/>
      <p:bldP spid="281612" grpId="0" animBg="1"/>
      <p:bldP spid="281620" grpId="0"/>
      <p:bldP spid="281621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88" name="Text Box 20"/>
          <p:cNvSpPr txBox="1">
            <a:spLocks noChangeArrowheads="1"/>
          </p:cNvSpPr>
          <p:nvPr/>
        </p:nvSpPr>
        <p:spPr bwMode="auto">
          <a:xfrm>
            <a:off x="2957865" y="1501035"/>
            <a:ext cx="3198311" cy="830997"/>
          </a:xfrm>
          <a:prstGeom prst="rect">
            <a:avLst/>
          </a:prstGeom>
          <a:solidFill>
            <a:srgbClr val="FAD6E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Simpaticomiméticos </a:t>
            </a:r>
            <a:r>
              <a:rPr lang="es-ES_tradn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_tradnl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USOS</a:t>
            </a:r>
            <a:r>
              <a:rPr lang="es-ES_tradnl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_tradnl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3189" name="Text Box 21"/>
          <p:cNvSpPr txBox="1">
            <a:spLocks noChangeArrowheads="1"/>
          </p:cNvSpPr>
          <p:nvPr/>
        </p:nvSpPr>
        <p:spPr bwMode="auto">
          <a:xfrm>
            <a:off x="2441330" y="2436908"/>
            <a:ext cx="5428928" cy="378565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hipotensión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bradicardia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paro cardiaco</a:t>
            </a:r>
          </a:p>
          <a:p>
            <a:pPr>
              <a:buFontTx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 efectos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vasculares locales: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descongestión nasal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hemostasia  </a:t>
            </a:r>
          </a:p>
          <a:p>
            <a:pPr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 dilatar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pupila sin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parálisis m. ciliar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anafilaxia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asma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 relajar m. bronquial</a:t>
            </a:r>
          </a:p>
          <a:p>
            <a:pPr>
              <a:buFontTx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 relajar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útero e intestino</a:t>
            </a:r>
          </a:p>
          <a:p>
            <a:pPr>
              <a:buFontTx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déficit atención</a:t>
            </a:r>
          </a:p>
          <a:p>
            <a:pPr>
              <a:buFontTx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3190" name="Text Box 22"/>
          <p:cNvSpPr txBox="1">
            <a:spLocks noChangeArrowheads="1"/>
          </p:cNvSpPr>
          <p:nvPr/>
        </p:nvSpPr>
        <p:spPr bwMode="auto">
          <a:xfrm>
            <a:off x="2066925" y="150103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63191" name="Text Box 23"/>
          <p:cNvSpPr txBox="1">
            <a:spLocks noChangeArrowheads="1"/>
          </p:cNvSpPr>
          <p:nvPr/>
        </p:nvSpPr>
        <p:spPr bwMode="auto">
          <a:xfrm>
            <a:off x="395288" y="404813"/>
            <a:ext cx="2058987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Agonistas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263192" name="Text Box 24"/>
          <p:cNvSpPr txBox="1">
            <a:spLocks noChangeArrowheads="1"/>
          </p:cNvSpPr>
          <p:nvPr/>
        </p:nvSpPr>
        <p:spPr bwMode="auto">
          <a:xfrm>
            <a:off x="6877050" y="389845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555776" y="434952"/>
            <a:ext cx="941387" cy="60960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Directa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95286" y="3314071"/>
            <a:ext cx="1972015" cy="1015663"/>
          </a:xfrm>
          <a:prstGeom prst="rect">
            <a:avLst/>
          </a:prstGeom>
          <a:solidFill>
            <a:srgbClr val="FFDDF0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Para aumentar </a:t>
            </a:r>
          </a:p>
          <a:p>
            <a:r>
              <a:rPr lang="es-VE" dirty="0" smtClean="0"/>
              <a:t>la transmisión </a:t>
            </a:r>
          </a:p>
          <a:p>
            <a:r>
              <a:rPr lang="es-VE" dirty="0" smtClean="0"/>
              <a:t>simpática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88" grpId="0" animBg="1"/>
      <p:bldP spid="2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3635896" y="114714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292874" name="Picture 10" descr="20090320_mgb_Histamina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0" t="18018" r="12535"/>
          <a:stretch>
            <a:fillRect/>
          </a:stretch>
        </p:blipFill>
        <p:spPr bwMode="auto">
          <a:xfrm>
            <a:off x="5724525" y="68635"/>
            <a:ext cx="3396063" cy="275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7789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022981" y="781020"/>
            <a:ext cx="1005403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solidFill>
                  <a:schemeClr val="bg1"/>
                </a:solidFill>
              </a:rPr>
              <a:t>mastocito</a:t>
            </a:r>
            <a:endParaRPr lang="es-VE" sz="1400" b="1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913196" y="2065041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histamina</a:t>
            </a:r>
            <a:endParaRPr lang="es-VE" sz="1400" dirty="0"/>
          </a:p>
        </p:txBody>
      </p:sp>
      <p:sp>
        <p:nvSpPr>
          <p:cNvPr id="292872" name="Text Box 8"/>
          <p:cNvSpPr txBox="1">
            <a:spLocks noChangeArrowheads="1"/>
          </p:cNvSpPr>
          <p:nvPr/>
        </p:nvSpPr>
        <p:spPr bwMode="auto">
          <a:xfrm>
            <a:off x="5962409" y="2564904"/>
            <a:ext cx="2879725" cy="387798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dirty="0">
                <a:effectLst/>
              </a:rPr>
              <a:t>Tratamiento: </a:t>
            </a:r>
          </a:p>
          <a:p>
            <a:pPr>
              <a:defRPr/>
            </a:pPr>
            <a:endParaRPr lang="es-ES" sz="1000" dirty="0">
              <a:effectLst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srgbClr val="CC0000"/>
                </a:solidFill>
                <a:effectLst/>
              </a:rPr>
              <a:t>Epinefrina</a:t>
            </a:r>
            <a:r>
              <a:rPr lang="es-ES" b="1" dirty="0">
                <a:effectLst/>
              </a:rPr>
              <a:t> </a:t>
            </a:r>
          </a:p>
          <a:p>
            <a:pPr>
              <a:defRPr/>
            </a:pPr>
            <a:r>
              <a:rPr lang="es-ES" sz="1600" b="1" dirty="0">
                <a:effectLst/>
              </a:rPr>
              <a:t>con </a:t>
            </a:r>
            <a:r>
              <a:rPr lang="es-ES" sz="1600" b="1" u="sng" dirty="0">
                <a:effectLst/>
              </a:rPr>
              <a:t>efecto</a:t>
            </a:r>
            <a:r>
              <a:rPr lang="es-ES" sz="1600" b="1" u="sng" dirty="0">
                <a:effectLst/>
                <a:latin typeface="Symbol" pitchFamily="18" charset="2"/>
              </a:rPr>
              <a:t> </a:t>
            </a:r>
            <a:r>
              <a:rPr lang="es-ES" b="1" u="sng" dirty="0">
                <a:effectLst/>
                <a:latin typeface="Symbol" pitchFamily="18" charset="2"/>
              </a:rPr>
              <a:t>b</a:t>
            </a:r>
            <a:r>
              <a:rPr lang="es-ES" sz="1600" b="1" u="sng" dirty="0">
                <a:effectLst/>
              </a:rPr>
              <a:t> </a:t>
            </a:r>
            <a:r>
              <a:rPr lang="es-ES" sz="1600" b="1" dirty="0">
                <a:effectLst/>
              </a:rPr>
              <a:t>predominante relaja músculo </a:t>
            </a:r>
            <a:r>
              <a:rPr lang="es-ES" sz="1600" b="1" dirty="0" smtClean="0">
                <a:effectLst/>
              </a:rPr>
              <a:t>liso e </a:t>
            </a:r>
            <a:r>
              <a:rPr lang="es-ES" sz="1600" b="1" dirty="0">
                <a:effectLst/>
              </a:rPr>
              <a:t>inhibe liberación de histamina, con </a:t>
            </a:r>
            <a:r>
              <a:rPr lang="es-ES" sz="1600" b="1" u="sng" dirty="0">
                <a:effectLst/>
              </a:rPr>
              <a:t>efecto </a:t>
            </a:r>
            <a:r>
              <a:rPr lang="es-ES" sz="2400" b="1" u="sng" dirty="0">
                <a:effectLst/>
                <a:latin typeface="Symbol" pitchFamily="18" charset="2"/>
              </a:rPr>
              <a:t>a</a:t>
            </a:r>
            <a:r>
              <a:rPr lang="es-ES" sz="1600" b="1" u="sng" dirty="0">
                <a:effectLst/>
              </a:rPr>
              <a:t> </a:t>
            </a:r>
            <a:r>
              <a:rPr lang="es-ES" sz="1600" b="1" dirty="0">
                <a:effectLst/>
              </a:rPr>
              <a:t>contrae </a:t>
            </a:r>
            <a:r>
              <a:rPr lang="es-ES" sz="1600" b="1" dirty="0" smtClean="0">
                <a:effectLst/>
              </a:rPr>
              <a:t>vasos </a:t>
            </a:r>
            <a:endParaRPr lang="es-ES" sz="1600" b="1" dirty="0">
              <a:effectLst/>
            </a:endParaRPr>
          </a:p>
          <a:p>
            <a:pPr>
              <a:defRPr/>
            </a:pPr>
            <a:endParaRPr lang="es-ES" sz="1000" b="1" dirty="0">
              <a:effectLst/>
            </a:endParaRPr>
          </a:p>
          <a:p>
            <a:pPr>
              <a:defRPr/>
            </a:pPr>
            <a:r>
              <a:rPr lang="es-ES" sz="1600" b="1" dirty="0">
                <a:effectLst/>
              </a:rPr>
              <a:t>Receptores </a:t>
            </a:r>
            <a:r>
              <a:rPr lang="es-ES" sz="1600" b="1" dirty="0">
                <a:effectLst/>
                <a:latin typeface="Symbol" pitchFamily="18" charset="2"/>
              </a:rPr>
              <a:t>b</a:t>
            </a:r>
            <a:r>
              <a:rPr lang="es-ES" sz="1600" b="1" dirty="0">
                <a:effectLst/>
              </a:rPr>
              <a:t>2 inhiben </a:t>
            </a:r>
          </a:p>
          <a:p>
            <a:pPr>
              <a:defRPr/>
            </a:pPr>
            <a:r>
              <a:rPr lang="es-ES" sz="1600" b="1" dirty="0">
                <a:effectLst/>
              </a:rPr>
              <a:t>liberación de histamina de </a:t>
            </a:r>
            <a:r>
              <a:rPr lang="es-ES" sz="1600" b="1" dirty="0" err="1">
                <a:effectLst/>
              </a:rPr>
              <a:t>mastocitos</a:t>
            </a:r>
            <a:endParaRPr lang="es-ES" sz="1600" b="1" dirty="0">
              <a:effectLst/>
            </a:endParaRPr>
          </a:p>
          <a:p>
            <a:pPr>
              <a:defRPr/>
            </a:pPr>
            <a:endParaRPr lang="es-ES" sz="1000" b="1" dirty="0">
              <a:effectLst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1600" b="1" dirty="0">
                <a:effectLst/>
              </a:rPr>
              <a:t>Líquidos, </a:t>
            </a:r>
            <a:r>
              <a:rPr lang="es-ES" sz="1600" b="1" dirty="0" err="1">
                <a:effectLst/>
              </a:rPr>
              <a:t>Vasopresores</a:t>
            </a:r>
            <a:r>
              <a:rPr lang="es-ES" sz="1600" b="1" dirty="0">
                <a:effectLst/>
              </a:rPr>
              <a:t>,</a:t>
            </a:r>
          </a:p>
          <a:p>
            <a:pPr>
              <a:defRPr/>
            </a:pPr>
            <a:r>
              <a:rPr lang="es-ES" sz="1600" b="1" dirty="0" err="1">
                <a:effectLst/>
              </a:rPr>
              <a:t>Brocodilatadores</a:t>
            </a:r>
            <a:r>
              <a:rPr lang="es-ES" sz="1600" b="1" dirty="0">
                <a:effectLst/>
              </a:rPr>
              <a:t>, Oxígeno</a:t>
            </a: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381314" y="1112647"/>
            <a:ext cx="3096592" cy="830997"/>
          </a:xfrm>
          <a:prstGeom prst="rect">
            <a:avLst/>
          </a:prstGeom>
          <a:solidFill>
            <a:srgbClr val="FAD6E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Uso de Simpaticomiméticos </a:t>
            </a:r>
            <a:r>
              <a:rPr lang="es-ES_tradn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_tradnl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2867" name="Text Box 3"/>
          <p:cNvSpPr txBox="1">
            <a:spLocks noChangeArrowheads="1"/>
          </p:cNvSpPr>
          <p:nvPr/>
        </p:nvSpPr>
        <p:spPr bwMode="auto">
          <a:xfrm>
            <a:off x="395288" y="2060575"/>
            <a:ext cx="5329237" cy="377983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Anafilaxia:</a:t>
            </a: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Urgencia médica</a:t>
            </a:r>
          </a:p>
          <a:p>
            <a:pPr>
              <a:defRPr/>
            </a:pP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paciente sensibilizado previamente, reacción antígeno (medicamentos, toxinas, alimentos, proteínas humanas) -</a:t>
            </a:r>
            <a:r>
              <a:rPr lang="es-ES" dirty="0" err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IgE</a:t>
            </a:r>
            <a:r>
              <a:rPr lang="es-ES" sz="1800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sobre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mastocitos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que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degranulan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histamina y otros mediadores</a:t>
            </a:r>
          </a:p>
          <a:p>
            <a:pPr>
              <a:defRPr/>
            </a:pP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Hay contracción de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músculo liso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vasodilatación con síntomas en tracto GI, piel, tracto respiratorio, sistema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CV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Disnea, urticaria,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angioedema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 disminución </a:t>
            </a:r>
          </a:p>
          <a:p>
            <a:pPr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volumen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plasmático que puede llevar al choque</a:t>
            </a:r>
          </a:p>
          <a:p>
            <a:pPr>
              <a:buFontTx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29287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Text Box 2"/>
          <p:cNvSpPr txBox="1">
            <a:spLocks noChangeArrowheads="1"/>
          </p:cNvSpPr>
          <p:nvPr/>
        </p:nvSpPr>
        <p:spPr bwMode="auto">
          <a:xfrm>
            <a:off x="382386" y="389845"/>
            <a:ext cx="3076401" cy="830997"/>
          </a:xfrm>
          <a:prstGeom prst="rect">
            <a:avLst/>
          </a:prstGeom>
          <a:solidFill>
            <a:srgbClr val="FAD6E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2400" dirty="0" smtClean="0">
                <a:solidFill>
                  <a:schemeClr val="tx2"/>
                </a:solidFill>
                <a:effectLst/>
              </a:rPr>
              <a:t>USO de Simpaticomiméticos  </a:t>
            </a:r>
            <a:endParaRPr lang="es-ES_tradnl" sz="2400" dirty="0">
              <a:solidFill>
                <a:schemeClr val="tx2"/>
              </a:solidFill>
              <a:effectLst/>
            </a:endParaRPr>
          </a:p>
        </p:txBody>
      </p:sp>
      <p:pic>
        <p:nvPicPr>
          <p:cNvPr id="70659" name="Picture 8" descr="asma 5 H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r="55304" b="1480"/>
          <a:stretch>
            <a:fillRect/>
          </a:stretch>
        </p:blipFill>
        <p:spPr bwMode="auto">
          <a:xfrm>
            <a:off x="3613547" y="1268413"/>
            <a:ext cx="4414837" cy="47529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3897" name="Text Box 9"/>
          <p:cNvSpPr txBox="1">
            <a:spLocks noChangeArrowheads="1"/>
          </p:cNvSpPr>
          <p:nvPr/>
        </p:nvSpPr>
        <p:spPr bwMode="auto">
          <a:xfrm>
            <a:off x="6782197" y="4532313"/>
            <a:ext cx="1119187" cy="609600"/>
          </a:xfrm>
          <a:prstGeom prst="rect">
            <a:avLst/>
          </a:prstGeom>
          <a:solidFill>
            <a:srgbClr val="C1DA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Bronquio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contraído</a:t>
            </a:r>
          </a:p>
        </p:txBody>
      </p:sp>
      <p:sp>
        <p:nvSpPr>
          <p:cNvPr id="293898" name="Text Box 10"/>
          <p:cNvSpPr txBox="1">
            <a:spLocks noChangeArrowheads="1"/>
          </p:cNvSpPr>
          <p:nvPr/>
        </p:nvSpPr>
        <p:spPr bwMode="auto">
          <a:xfrm>
            <a:off x="2935035" y="2117951"/>
            <a:ext cx="1262063" cy="395287"/>
          </a:xfrm>
          <a:prstGeom prst="rect">
            <a:avLst/>
          </a:prstGeom>
          <a:solidFill>
            <a:srgbClr val="FFD9E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Simpático</a:t>
            </a:r>
          </a:p>
        </p:txBody>
      </p:sp>
      <p:sp>
        <p:nvSpPr>
          <p:cNvPr id="293900" name="Rectangle 12"/>
          <p:cNvSpPr>
            <a:spLocks noChangeArrowheads="1"/>
          </p:cNvSpPr>
          <p:nvPr/>
        </p:nvSpPr>
        <p:spPr bwMode="auto">
          <a:xfrm>
            <a:off x="6134497" y="1412875"/>
            <a:ext cx="936625" cy="50323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93899" name="Text Box 11"/>
          <p:cNvSpPr txBox="1">
            <a:spLocks noChangeArrowheads="1"/>
          </p:cNvSpPr>
          <p:nvPr/>
        </p:nvSpPr>
        <p:spPr bwMode="auto">
          <a:xfrm>
            <a:off x="5535364" y="2072708"/>
            <a:ext cx="2163762" cy="485775"/>
          </a:xfrm>
          <a:prstGeom prst="rect">
            <a:avLst/>
          </a:prstGeom>
          <a:solidFill>
            <a:srgbClr val="C1DAFF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</a:t>
            </a:r>
          </a:p>
        </p:txBody>
      </p:sp>
      <p:sp>
        <p:nvSpPr>
          <p:cNvPr id="293901" name="Text Box 13"/>
          <p:cNvSpPr txBox="1">
            <a:spLocks noChangeArrowheads="1"/>
          </p:cNvSpPr>
          <p:nvPr/>
        </p:nvSpPr>
        <p:spPr bwMode="auto">
          <a:xfrm>
            <a:off x="6802834" y="5324475"/>
            <a:ext cx="1117600" cy="609600"/>
          </a:xfrm>
          <a:prstGeom prst="rect">
            <a:avLst/>
          </a:prstGeom>
          <a:solidFill>
            <a:srgbClr val="C1DA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Exceso 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</a:t>
            </a:r>
          </a:p>
        </p:txBody>
      </p:sp>
      <p:sp>
        <p:nvSpPr>
          <p:cNvPr id="293902" name="Text Box 14"/>
          <p:cNvSpPr txBox="1">
            <a:spLocks noChangeArrowheads="1"/>
          </p:cNvSpPr>
          <p:nvPr/>
        </p:nvSpPr>
        <p:spPr bwMode="auto">
          <a:xfrm>
            <a:off x="2116534" y="5284788"/>
            <a:ext cx="142557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Mastocito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sensibilizado</a:t>
            </a:r>
          </a:p>
        </p:txBody>
      </p:sp>
      <p:sp>
        <p:nvSpPr>
          <p:cNvPr id="293903" name="Text Box 15"/>
          <p:cNvSpPr txBox="1">
            <a:spLocks noChangeArrowheads="1"/>
          </p:cNvSpPr>
          <p:nvPr/>
        </p:nvSpPr>
        <p:spPr bwMode="auto">
          <a:xfrm>
            <a:off x="4046934" y="6067425"/>
            <a:ext cx="1479550" cy="609600"/>
          </a:xfrm>
          <a:prstGeom prst="rect">
            <a:avLst/>
          </a:prstGeom>
          <a:solidFill>
            <a:srgbClr val="BDD3FF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Mediadores 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inflamatorios</a:t>
            </a:r>
          </a:p>
        </p:txBody>
      </p:sp>
      <p:sp>
        <p:nvSpPr>
          <p:cNvPr id="293904" name="Line 16"/>
          <p:cNvSpPr>
            <a:spLocks noChangeShapeType="1"/>
          </p:cNvSpPr>
          <p:nvPr/>
        </p:nvSpPr>
        <p:spPr bwMode="auto">
          <a:xfrm flipV="1">
            <a:off x="4837509" y="5589588"/>
            <a:ext cx="217488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3905" name="Line 17"/>
          <p:cNvSpPr>
            <a:spLocks noChangeShapeType="1"/>
          </p:cNvSpPr>
          <p:nvPr/>
        </p:nvSpPr>
        <p:spPr bwMode="auto">
          <a:xfrm flipV="1">
            <a:off x="3542109" y="5445125"/>
            <a:ext cx="360363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3908" name="Text Box 20"/>
          <p:cNvSpPr txBox="1">
            <a:spLocks noChangeArrowheads="1"/>
          </p:cNvSpPr>
          <p:nvPr/>
        </p:nvSpPr>
        <p:spPr bwMode="auto">
          <a:xfrm>
            <a:off x="3566067" y="393247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93910" name="Text Box 22"/>
          <p:cNvSpPr txBox="1">
            <a:spLocks noChangeArrowheads="1"/>
          </p:cNvSpPr>
          <p:nvPr/>
        </p:nvSpPr>
        <p:spPr bwMode="auto">
          <a:xfrm>
            <a:off x="714152" y="4286509"/>
            <a:ext cx="1880643" cy="584775"/>
          </a:xfrm>
          <a:prstGeom prst="rect">
            <a:avLst/>
          </a:prstGeom>
          <a:solidFill>
            <a:srgbClr val="97C1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DISNEA</a:t>
            </a:r>
          </a:p>
        </p:txBody>
      </p:sp>
      <p:sp>
        <p:nvSpPr>
          <p:cNvPr id="70672" name="Text Box 38"/>
          <p:cNvSpPr txBox="1">
            <a:spLocks noChangeArrowheads="1"/>
          </p:cNvSpPr>
          <p:nvPr/>
        </p:nvSpPr>
        <p:spPr bwMode="auto">
          <a:xfrm>
            <a:off x="1102023" y="1772816"/>
            <a:ext cx="1104900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2800">
                <a:effectLst/>
              </a:rPr>
              <a:t>Asma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780165" y="65385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3" name="2 Conector recto de flecha"/>
          <p:cNvCxnSpPr>
            <a:stCxn id="70672" idx="2"/>
          </p:cNvCxnSpPr>
          <p:nvPr/>
        </p:nvCxnSpPr>
        <p:spPr bwMode="auto">
          <a:xfrm>
            <a:off x="1654473" y="2320503"/>
            <a:ext cx="10914" cy="196600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3907" name="Text Box 19"/>
          <p:cNvSpPr txBox="1">
            <a:spLocks noChangeArrowheads="1"/>
          </p:cNvSpPr>
          <p:nvPr/>
        </p:nvSpPr>
        <p:spPr bwMode="auto">
          <a:xfrm>
            <a:off x="784126" y="2815690"/>
            <a:ext cx="1771650" cy="730250"/>
          </a:xfrm>
          <a:prstGeom prst="rect">
            <a:avLst/>
          </a:prstGeom>
          <a:solidFill>
            <a:srgbClr val="8BD0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</a:t>
            </a:r>
          </a:p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Luz bronquial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39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39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39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2938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2938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38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7" grpId="0" animBg="1"/>
      <p:bldP spid="293898" grpId="0" animBg="1"/>
      <p:bldP spid="293899" grpId="0" animBg="1"/>
      <p:bldP spid="293901" grpId="0" animBg="1"/>
      <p:bldP spid="293902" grpId="0" animBg="1"/>
      <p:bldP spid="293903" grpId="0" animBg="1"/>
      <p:bldP spid="293910" grpId="0" animBg="1"/>
      <p:bldP spid="293907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3" name="Picture 17" descr="asma 5 H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89" t="3256" r="2893"/>
          <a:stretch>
            <a:fillRect/>
          </a:stretch>
        </p:blipFill>
        <p:spPr bwMode="auto">
          <a:xfrm>
            <a:off x="2915841" y="1412875"/>
            <a:ext cx="4764087" cy="4868863"/>
          </a:xfrm>
          <a:prstGeom prst="rect">
            <a:avLst/>
          </a:prstGeom>
          <a:noFill/>
          <a:ln w="28575">
            <a:solidFill>
              <a:srgbClr val="0066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4930" name="Text Box 18"/>
          <p:cNvSpPr txBox="1">
            <a:spLocks noChangeArrowheads="1"/>
          </p:cNvSpPr>
          <p:nvPr/>
        </p:nvSpPr>
        <p:spPr bwMode="auto">
          <a:xfrm>
            <a:off x="539750" y="1544687"/>
            <a:ext cx="1871662" cy="1035050"/>
          </a:xfrm>
          <a:prstGeom prst="rect">
            <a:avLst/>
          </a:prstGeom>
          <a:solidFill>
            <a:srgbClr val="FDDB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Drogas</a:t>
            </a:r>
          </a:p>
          <a:p>
            <a:pPr algn="ctr">
              <a:defRPr/>
            </a:pPr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Adrenérgicas </a:t>
            </a:r>
          </a:p>
          <a:p>
            <a:pPr algn="ctr">
              <a:defRPr/>
            </a:pPr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Agonistas </a:t>
            </a:r>
            <a:r>
              <a:rPr lang="es-ES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294931" name="Rectangle 19"/>
          <p:cNvSpPr>
            <a:spLocks noChangeArrowheads="1"/>
          </p:cNvSpPr>
          <p:nvPr/>
        </p:nvSpPr>
        <p:spPr bwMode="auto">
          <a:xfrm>
            <a:off x="5724128" y="1484313"/>
            <a:ext cx="1008063" cy="5048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94932" name="Text Box 20"/>
          <p:cNvSpPr txBox="1">
            <a:spLocks noChangeArrowheads="1"/>
          </p:cNvSpPr>
          <p:nvPr/>
        </p:nvSpPr>
        <p:spPr bwMode="auto">
          <a:xfrm>
            <a:off x="539750" y="2697212"/>
            <a:ext cx="2016125" cy="17399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Enlazan a 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</a:t>
            </a:r>
            <a:r>
              <a:rPr lang="es-ES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endParaRPr lang="es-ES" sz="1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Broncodilatación</a:t>
            </a:r>
          </a:p>
          <a:p>
            <a:pPr>
              <a:buClr>
                <a:srgbClr val="FF0066"/>
              </a:buClr>
              <a:buFontTx/>
              <a:buChar char="•"/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Inhiben </a:t>
            </a:r>
          </a:p>
          <a:p>
            <a:pPr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degranulación   </a:t>
            </a:r>
          </a:p>
          <a:p>
            <a:pPr>
              <a:buClr>
                <a:srgbClr val="FF0066"/>
              </a:buCl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de mastocitos</a:t>
            </a:r>
          </a:p>
        </p:txBody>
      </p:sp>
      <p:sp>
        <p:nvSpPr>
          <p:cNvPr id="294933" name="Text Box 21"/>
          <p:cNvSpPr txBox="1">
            <a:spLocks noChangeArrowheads="1"/>
          </p:cNvSpPr>
          <p:nvPr/>
        </p:nvSpPr>
        <p:spPr bwMode="auto">
          <a:xfrm>
            <a:off x="6119714" y="2859314"/>
            <a:ext cx="12186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Recep</a:t>
            </a:r>
            <a:r>
              <a:rPr lang="es-ES" sz="1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94934" name="Line 22"/>
          <p:cNvSpPr>
            <a:spLocks noChangeShapeType="1"/>
          </p:cNvSpPr>
          <p:nvPr/>
        </p:nvSpPr>
        <p:spPr bwMode="auto">
          <a:xfrm>
            <a:off x="6805215" y="3181866"/>
            <a:ext cx="0" cy="46303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4935" name="Text Box 23"/>
          <p:cNvSpPr txBox="1">
            <a:spLocks noChangeArrowheads="1"/>
          </p:cNvSpPr>
          <p:nvPr/>
        </p:nvSpPr>
        <p:spPr bwMode="auto">
          <a:xfrm>
            <a:off x="7138827" y="5005388"/>
            <a:ext cx="1612900" cy="944562"/>
          </a:xfrm>
          <a:prstGeom prst="rect">
            <a:avLst/>
          </a:prstGeom>
          <a:solidFill>
            <a:srgbClr val="FFE5F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Agonistas</a:t>
            </a:r>
          </a:p>
          <a:p>
            <a:pPr algn="ctr">
              <a:defRPr/>
            </a:pPr>
            <a:r>
              <a:rPr lang="es-ES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  <a:p>
            <a:pPr algn="ctr">
              <a:defRPr/>
            </a:pPr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Aire inhalado</a:t>
            </a:r>
          </a:p>
        </p:txBody>
      </p:sp>
      <p:sp>
        <p:nvSpPr>
          <p:cNvPr id="294936" name="Text Box 24"/>
          <p:cNvSpPr txBox="1">
            <a:spLocks noChangeArrowheads="1"/>
          </p:cNvSpPr>
          <p:nvPr/>
        </p:nvSpPr>
        <p:spPr bwMode="auto">
          <a:xfrm>
            <a:off x="1115616" y="5516563"/>
            <a:ext cx="1562100" cy="669925"/>
          </a:xfrm>
          <a:prstGeom prst="rect">
            <a:avLst/>
          </a:prstGeom>
          <a:solidFill>
            <a:srgbClr val="BDD3FF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Mastocito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sensibilizado</a:t>
            </a:r>
          </a:p>
        </p:txBody>
      </p:sp>
      <p:sp>
        <p:nvSpPr>
          <p:cNvPr id="294937" name="Text Box 25"/>
          <p:cNvSpPr txBox="1">
            <a:spLocks noChangeArrowheads="1"/>
          </p:cNvSpPr>
          <p:nvPr/>
        </p:nvSpPr>
        <p:spPr bwMode="auto">
          <a:xfrm>
            <a:off x="6011466" y="1557338"/>
            <a:ext cx="1435100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Dilatan </a:t>
            </a:r>
          </a:p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Bronquio</a:t>
            </a:r>
          </a:p>
        </p:txBody>
      </p:sp>
      <p:sp>
        <p:nvSpPr>
          <p:cNvPr id="294938" name="Text Box 26"/>
          <p:cNvSpPr txBox="1">
            <a:spLocks noChangeArrowheads="1"/>
          </p:cNvSpPr>
          <p:nvPr/>
        </p:nvSpPr>
        <p:spPr bwMode="auto">
          <a:xfrm>
            <a:off x="3707904" y="764704"/>
            <a:ext cx="330041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VE" sz="2400">
                <a:effectLst/>
              </a:rPr>
              <a:t>Acción de inhaladores</a:t>
            </a:r>
          </a:p>
        </p:txBody>
      </p:sp>
      <p:sp>
        <p:nvSpPr>
          <p:cNvPr id="294939" name="Line 27"/>
          <p:cNvSpPr>
            <a:spLocks noChangeShapeType="1"/>
          </p:cNvSpPr>
          <p:nvPr/>
        </p:nvSpPr>
        <p:spPr bwMode="auto">
          <a:xfrm flipV="1">
            <a:off x="2626916" y="5661025"/>
            <a:ext cx="360362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4940" name="Text Box 28"/>
          <p:cNvSpPr txBox="1">
            <a:spLocks noChangeArrowheads="1"/>
          </p:cNvSpPr>
          <p:nvPr/>
        </p:nvSpPr>
        <p:spPr bwMode="auto">
          <a:xfrm>
            <a:off x="2555875" y="67740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94941" name="Text Box 29"/>
          <p:cNvSpPr txBox="1">
            <a:spLocks noChangeArrowheads="1"/>
          </p:cNvSpPr>
          <p:nvPr/>
        </p:nvSpPr>
        <p:spPr bwMode="auto">
          <a:xfrm>
            <a:off x="4364004" y="1582965"/>
            <a:ext cx="1369285" cy="830997"/>
          </a:xfrm>
          <a:prstGeom prst="rect">
            <a:avLst/>
          </a:prstGeom>
          <a:solidFill>
            <a:srgbClr val="6699F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ALIVIO</a:t>
            </a:r>
          </a:p>
          <a:p>
            <a:pPr algn="ctr"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Disnea</a:t>
            </a: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2810297" y="4468356"/>
            <a:ext cx="12186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Recep</a:t>
            </a:r>
            <a:r>
              <a:rPr lang="es-ES" sz="1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>
            <a:off x="3419599" y="4806444"/>
            <a:ext cx="217562" cy="494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5292080" y="5642084"/>
            <a:ext cx="116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Reducción </a:t>
            </a:r>
          </a:p>
          <a:p>
            <a:r>
              <a:rPr lang="es-VE" sz="1400" dirty="0" smtClean="0"/>
              <a:t>secreciones</a:t>
            </a:r>
            <a:endParaRPr lang="es-VE" sz="14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3188041" y="6141750"/>
            <a:ext cx="20810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/>
              <a:t>Reducción mediadores </a:t>
            </a:r>
          </a:p>
          <a:p>
            <a:r>
              <a:rPr lang="es-VE" sz="1400" dirty="0" smtClean="0"/>
              <a:t>inflamatorios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49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49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49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4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4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4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30" grpId="0" animBg="1"/>
      <p:bldP spid="294932" grpId="0" animBg="1"/>
      <p:bldP spid="294933" grpId="0"/>
      <p:bldP spid="294935" grpId="0" animBg="1"/>
      <p:bldP spid="294936" grpId="0" animBg="1"/>
      <p:bldP spid="294937" grpId="0" animBg="1"/>
      <p:bldP spid="294938" grpId="0" animBg="1"/>
      <p:bldP spid="294941" grpId="0" animBg="1"/>
      <p:bldP spid="17" grpId="0"/>
      <p:bldP spid="2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F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539552" y="2492896"/>
            <a:ext cx="295625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 Farmacología </a:t>
            </a:r>
          </a:p>
          <a:p>
            <a:pPr>
              <a:defRPr/>
            </a:pPr>
            <a:r>
              <a:rPr lang="es-ES_tradnl" sz="2800" b="1" dirty="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autonómica</a:t>
            </a:r>
            <a:endParaRPr lang="es-ES_tradnl" sz="2800" dirty="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57177" y="3590344"/>
            <a:ext cx="3182281" cy="1600438"/>
          </a:xfrm>
          <a:prstGeom prst="rect">
            <a:avLst/>
          </a:prstGeom>
          <a:solidFill>
            <a:srgbClr val="99FF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99FF99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s-ES_tradnl" dirty="0" smtClean="0">
                <a:effectLst/>
                <a:latin typeface="Comic Sans MS" pitchFamily="66" charset="0"/>
              </a:rPr>
              <a:t>Drogas y tóxicos</a:t>
            </a:r>
          </a:p>
          <a:p>
            <a:pPr>
              <a:defRPr/>
            </a:pPr>
            <a:r>
              <a:rPr lang="es-ES_tradnl" dirty="0" smtClean="0">
                <a:effectLst/>
                <a:latin typeface="Comic Sans MS" pitchFamily="66" charset="0"/>
              </a:rPr>
              <a:t>     </a:t>
            </a:r>
            <a:r>
              <a:rPr lang="es-ES_tradnl" sz="2400" b="1" dirty="0" smtClean="0">
                <a:solidFill>
                  <a:srgbClr val="0000FF"/>
                </a:solidFill>
                <a:latin typeface="Comic Sans MS" pitchFamily="66" charset="0"/>
              </a:rPr>
              <a:t>SN Parasimpático</a:t>
            </a:r>
          </a:p>
          <a:p>
            <a:pPr>
              <a:buFontTx/>
              <a:buAutoNum type="arabicPeriod"/>
              <a:defRPr/>
            </a:pPr>
            <a:endParaRPr lang="es-ES_tradnl" sz="1000" dirty="0" smtClean="0">
              <a:effectLst/>
              <a:latin typeface="Comic Sans MS" pitchFamily="66" charset="0"/>
            </a:endParaRPr>
          </a:p>
          <a:p>
            <a:pPr>
              <a:buFontTx/>
              <a:buAutoNum type="arabicPeriod" startAt="2"/>
              <a:defRPr/>
            </a:pPr>
            <a:r>
              <a:rPr lang="es-ES_tradnl" dirty="0" smtClean="0">
                <a:effectLst/>
                <a:latin typeface="Comic Sans MS" pitchFamily="66" charset="0"/>
              </a:rPr>
              <a:t>Drogas y tóxicos</a:t>
            </a:r>
          </a:p>
          <a:p>
            <a:pPr>
              <a:defRPr/>
            </a:pPr>
            <a:r>
              <a:rPr lang="es-ES_tradnl" dirty="0" smtClean="0">
                <a:effectLst/>
                <a:latin typeface="Comic Sans MS" pitchFamily="66" charset="0"/>
              </a:rPr>
              <a:t>     </a:t>
            </a:r>
            <a:r>
              <a:rPr lang="es-ES_tradnl" sz="2400" b="1" dirty="0" smtClean="0">
                <a:solidFill>
                  <a:srgbClr val="CC0000"/>
                </a:solidFill>
                <a:latin typeface="Comic Sans MS" pitchFamily="66" charset="0"/>
              </a:rPr>
              <a:t>SN Simpático</a:t>
            </a:r>
          </a:p>
        </p:txBody>
      </p:sp>
      <p:pic>
        <p:nvPicPr>
          <p:cNvPr id="7172" name="Picture 37" descr="atropa-bella-donna-31931 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301" y="2170597"/>
            <a:ext cx="4679950" cy="3416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5506507" y="2414586"/>
            <a:ext cx="2109787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Atropa </a:t>
            </a:r>
            <a:r>
              <a:rPr lang="es-ES_tradnl" sz="1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belladonna</a:t>
            </a:r>
            <a:endParaRPr lang="es-ES_tradnl" sz="1800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814651" y="1268413"/>
            <a:ext cx="1566863" cy="852487"/>
          </a:xfrm>
          <a:prstGeom prst="rect">
            <a:avLst/>
          </a:prstGeom>
          <a:solidFill>
            <a:srgbClr val="A3FBAB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Text Box 2"/>
          <p:cNvSpPr txBox="1">
            <a:spLocks noChangeArrowheads="1"/>
          </p:cNvSpPr>
          <p:nvPr/>
        </p:nvSpPr>
        <p:spPr bwMode="auto">
          <a:xfrm>
            <a:off x="796887" y="1772816"/>
            <a:ext cx="3029997" cy="1138773"/>
          </a:xfrm>
          <a:prstGeom prst="rect">
            <a:avLst/>
          </a:prstGeom>
          <a:solidFill>
            <a:srgbClr val="FAD6E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Síntomas con </a:t>
            </a:r>
          </a:p>
          <a:p>
            <a:pPr algn="ctr">
              <a:defRPr/>
            </a:pPr>
            <a:r>
              <a:rPr lang="es-ES_tradnl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Simpaticomiméticos</a:t>
            </a:r>
          </a:p>
          <a:p>
            <a:pPr algn="ctr">
              <a:defRPr/>
            </a:pPr>
            <a:r>
              <a:rPr lang="es-ES_tradnl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s-ES_tradn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nfetamina o cocaína  </a:t>
            </a:r>
            <a:endParaRPr lang="es-ES_tradnl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4940" name="Text Box 28"/>
          <p:cNvSpPr txBox="1">
            <a:spLocks noChangeArrowheads="1"/>
          </p:cNvSpPr>
          <p:nvPr/>
        </p:nvSpPr>
        <p:spPr bwMode="auto">
          <a:xfrm>
            <a:off x="796887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96887" y="3068960"/>
            <a:ext cx="3271057" cy="2631490"/>
          </a:xfrm>
          <a:prstGeom prst="rect">
            <a:avLst/>
          </a:prstGeom>
          <a:solidFill>
            <a:srgbClr val="FFDD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>
                <a:effectLst/>
              </a:rPr>
              <a:t>Midriasis</a:t>
            </a:r>
          </a:p>
          <a:p>
            <a:r>
              <a:rPr lang="es-VE" dirty="0" smtClean="0">
                <a:effectLst/>
              </a:rPr>
              <a:t>Diaforesis</a:t>
            </a:r>
            <a:endParaRPr lang="es-VE" dirty="0">
              <a:effectLst/>
            </a:endParaRPr>
          </a:p>
          <a:p>
            <a:r>
              <a:rPr lang="es-VE" dirty="0" smtClean="0">
                <a:effectLst/>
              </a:rPr>
              <a:t>Taquicardia, </a:t>
            </a:r>
            <a:r>
              <a:rPr lang="es-VE" dirty="0">
                <a:effectLst/>
              </a:rPr>
              <a:t>h</a:t>
            </a:r>
            <a:r>
              <a:rPr lang="es-VE" dirty="0" smtClean="0">
                <a:effectLst/>
              </a:rPr>
              <a:t>ipertensión</a:t>
            </a:r>
          </a:p>
          <a:p>
            <a:endParaRPr lang="es-VE" sz="900" dirty="0" smtClean="0">
              <a:effectLst/>
            </a:endParaRPr>
          </a:p>
          <a:p>
            <a:r>
              <a:rPr lang="es-VE" dirty="0" smtClean="0">
                <a:effectLst/>
              </a:rPr>
              <a:t>Ansiedad</a:t>
            </a:r>
          </a:p>
          <a:p>
            <a:r>
              <a:rPr lang="es-VE" dirty="0" smtClean="0">
                <a:effectLst/>
              </a:rPr>
              <a:t>Agitación psicomotora</a:t>
            </a:r>
          </a:p>
          <a:p>
            <a:r>
              <a:rPr lang="es-VE" dirty="0" smtClean="0">
                <a:effectLst/>
              </a:rPr>
              <a:t>Puede ocurrir: </a:t>
            </a:r>
            <a:r>
              <a:rPr lang="es-VE" sz="1800" dirty="0" smtClean="0">
                <a:effectLst/>
              </a:rPr>
              <a:t>conducta psicótica, autodestructiva, convulsiones</a:t>
            </a:r>
            <a:endParaRPr lang="es-VE" sz="1800" dirty="0">
              <a:effectLst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4795138" y="1772816"/>
            <a:ext cx="2491387" cy="1138773"/>
          </a:xfrm>
          <a:prstGeom prst="rect">
            <a:avLst/>
          </a:prstGeom>
          <a:solidFill>
            <a:srgbClr val="FAD6E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Síntomas con </a:t>
            </a:r>
          </a:p>
          <a:p>
            <a:pPr algn="ctr">
              <a:defRPr/>
            </a:pPr>
            <a:r>
              <a:rPr lang="es-ES_tradnl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Anticolinérgicos</a:t>
            </a:r>
          </a:p>
          <a:p>
            <a:pPr algn="ctr">
              <a:defRPr/>
            </a:pPr>
            <a:r>
              <a:rPr lang="es-ES_tradn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atropina  </a:t>
            </a:r>
            <a:endParaRPr lang="es-ES_tradnl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771744" y="3068960"/>
            <a:ext cx="3888432" cy="2677656"/>
          </a:xfrm>
          <a:prstGeom prst="rect">
            <a:avLst/>
          </a:prstGeom>
          <a:solidFill>
            <a:srgbClr val="FFDD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>
                <a:effectLst/>
              </a:rPr>
              <a:t>Midriasis</a:t>
            </a:r>
          </a:p>
          <a:p>
            <a:r>
              <a:rPr lang="es-VE" u="sng" dirty="0" smtClean="0">
                <a:effectLst/>
              </a:rPr>
              <a:t>No </a:t>
            </a:r>
            <a:r>
              <a:rPr lang="es-VE" u="sng" dirty="0">
                <a:effectLst/>
              </a:rPr>
              <a:t>hay </a:t>
            </a:r>
            <a:r>
              <a:rPr lang="es-VE" dirty="0" smtClean="0">
                <a:effectLst/>
              </a:rPr>
              <a:t>diaforesis  </a:t>
            </a:r>
            <a:r>
              <a:rPr lang="es-VE" dirty="0" smtClean="0">
                <a:solidFill>
                  <a:srgbClr val="C00000"/>
                </a:solidFill>
                <a:effectLst/>
              </a:rPr>
              <a:t>¿por  qué?</a:t>
            </a:r>
            <a:endParaRPr lang="es-VE" dirty="0">
              <a:solidFill>
                <a:srgbClr val="C00000"/>
              </a:solidFill>
              <a:effectLst/>
            </a:endParaRPr>
          </a:p>
          <a:p>
            <a:r>
              <a:rPr lang="es-VE" dirty="0">
                <a:effectLst/>
              </a:rPr>
              <a:t>Taquicardia</a:t>
            </a:r>
          </a:p>
          <a:p>
            <a:endParaRPr lang="es-VE" sz="800" dirty="0" smtClean="0">
              <a:effectLst/>
            </a:endParaRPr>
          </a:p>
          <a:p>
            <a:r>
              <a:rPr lang="es-VE" dirty="0">
                <a:effectLst/>
              </a:rPr>
              <a:t>Estado mental alterado</a:t>
            </a:r>
          </a:p>
          <a:p>
            <a:endParaRPr lang="es-VE" dirty="0" smtClean="0">
              <a:effectLst/>
            </a:endParaRPr>
          </a:p>
          <a:p>
            <a:r>
              <a:rPr lang="es-VE" dirty="0" smtClean="0">
                <a:effectLst/>
              </a:rPr>
              <a:t>Retención urinaria</a:t>
            </a:r>
          </a:p>
          <a:p>
            <a:r>
              <a:rPr lang="es-VE" dirty="0" smtClean="0">
                <a:effectLst/>
              </a:rPr>
              <a:t>Disminución ruidos </a:t>
            </a:r>
            <a:r>
              <a:rPr lang="es-VE" dirty="0" err="1" smtClean="0">
                <a:effectLst/>
              </a:rPr>
              <a:t>hidroaéreos</a:t>
            </a:r>
            <a:endParaRPr lang="es-VE" dirty="0" smtClean="0">
              <a:effectLst/>
            </a:endParaRPr>
          </a:p>
          <a:p>
            <a:r>
              <a:rPr lang="es-VE" dirty="0" smtClean="0">
                <a:effectLst/>
              </a:rPr>
              <a:t>Fiebre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054557" y="1959737"/>
            <a:ext cx="688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/>
              <a:t>v</a:t>
            </a:r>
            <a:r>
              <a:rPr lang="es-VE" sz="3200" dirty="0" smtClean="0"/>
              <a:t>s.</a:t>
            </a:r>
            <a:endParaRPr lang="es-VE" sz="32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681749" y="496589"/>
            <a:ext cx="197842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Drogas y tóxicos</a:t>
            </a:r>
          </a:p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SN Simpático</a:t>
            </a:r>
          </a:p>
        </p:txBody>
      </p:sp>
    </p:spTree>
    <p:extLst>
      <p:ext uri="{BB962C8B-B14F-4D97-AF65-F5344CB8AC3E}">
        <p14:creationId xmlns:p14="http://schemas.microsoft.com/office/powerpoint/2010/main" val="89441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4" grpId="0" animBg="1"/>
      <p:bldP spid="2" grpId="0" animBg="1"/>
      <p:bldP spid="20" grpId="0" animBg="1"/>
      <p:bldP spid="3" grpId="0" animBg="1"/>
      <p:bldP spid="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6" name="Group 4"/>
          <p:cNvGrpSpPr>
            <a:grpSpLocks/>
          </p:cNvGrpSpPr>
          <p:nvPr/>
        </p:nvGrpSpPr>
        <p:grpSpPr bwMode="auto">
          <a:xfrm>
            <a:off x="2268538" y="908050"/>
            <a:ext cx="4030662" cy="3529013"/>
            <a:chOff x="1837" y="1011"/>
            <a:chExt cx="2267" cy="1966"/>
          </a:xfrm>
        </p:grpSpPr>
        <p:pic>
          <p:nvPicPr>
            <p:cNvPr id="72734" name="Picture 5" descr="drogas agonistas adrenergicos"/>
            <p:cNvPicPr>
              <a:picLocks noChangeAspect="1" noChangeArrowheads="1"/>
            </p:cNvPicPr>
            <p:nvPr/>
          </p:nvPicPr>
          <p:blipFill>
            <a:blip r:embed="rId2">
              <a:lum bright="-30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88" t="3596" r="23624" b="23279"/>
            <a:stretch>
              <a:fillRect/>
            </a:stretch>
          </p:blipFill>
          <p:spPr bwMode="auto">
            <a:xfrm>
              <a:off x="2221" y="1011"/>
              <a:ext cx="1883" cy="1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1254" name="Rectangle 6"/>
            <p:cNvSpPr>
              <a:spLocks noChangeArrowheads="1"/>
            </p:cNvSpPr>
            <p:nvPr/>
          </p:nvSpPr>
          <p:spPr bwMode="auto">
            <a:xfrm>
              <a:off x="2186" y="1162"/>
              <a:ext cx="349" cy="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81255" name="Rectangle 7"/>
            <p:cNvSpPr>
              <a:spLocks noChangeArrowheads="1"/>
            </p:cNvSpPr>
            <p:nvPr/>
          </p:nvSpPr>
          <p:spPr bwMode="auto">
            <a:xfrm>
              <a:off x="2186" y="1238"/>
              <a:ext cx="384" cy="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81256" name="Rectangle 8"/>
            <p:cNvSpPr>
              <a:spLocks noChangeArrowheads="1"/>
            </p:cNvSpPr>
            <p:nvPr/>
          </p:nvSpPr>
          <p:spPr bwMode="auto">
            <a:xfrm>
              <a:off x="1837" y="2050"/>
              <a:ext cx="443" cy="2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181257" name="Rectangle 9"/>
          <p:cNvSpPr>
            <a:spLocks noChangeArrowheads="1"/>
          </p:cNvSpPr>
          <p:nvPr/>
        </p:nvSpPr>
        <p:spPr bwMode="auto">
          <a:xfrm rot="1070413">
            <a:off x="2892425" y="4724400"/>
            <a:ext cx="4318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1258" name="Text Box 10"/>
          <p:cNvSpPr txBox="1">
            <a:spLocks noChangeArrowheads="1"/>
          </p:cNvSpPr>
          <p:nvPr/>
        </p:nvSpPr>
        <p:spPr bwMode="auto">
          <a:xfrm>
            <a:off x="6659563" y="260350"/>
            <a:ext cx="2058987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181260" name="Rectangle 12"/>
          <p:cNvSpPr>
            <a:spLocks noChangeArrowheads="1"/>
          </p:cNvSpPr>
          <p:nvPr/>
        </p:nvSpPr>
        <p:spPr bwMode="auto">
          <a:xfrm>
            <a:off x="7451725" y="1052513"/>
            <a:ext cx="1233488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Indirecta</a:t>
            </a:r>
          </a:p>
        </p:txBody>
      </p:sp>
      <p:sp>
        <p:nvSpPr>
          <p:cNvPr id="181268" name="Text Box 20"/>
          <p:cNvSpPr txBox="1">
            <a:spLocks noChangeArrowheads="1"/>
          </p:cNvSpPr>
          <p:nvPr/>
        </p:nvSpPr>
        <p:spPr bwMode="auto">
          <a:xfrm>
            <a:off x="2343944" y="5587545"/>
            <a:ext cx="4416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Tomado: H. </a:t>
            </a:r>
            <a:r>
              <a:rPr lang="es-ES_tradnl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Shen</a:t>
            </a: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0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Drugs</a:t>
            </a:r>
            <a:r>
              <a:rPr lang="es-ES_tradnl" sz="1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0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affecting</a:t>
            </a:r>
            <a:r>
              <a:rPr lang="es-ES_tradnl" sz="1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0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adrenergic</a:t>
            </a:r>
            <a:r>
              <a:rPr lang="es-ES_tradnl" sz="1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0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transmission</a:t>
            </a:r>
            <a:r>
              <a:rPr lang="es-ES_tradnl" sz="1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Memocharts</a:t>
            </a: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1270" name="Text Box 22"/>
          <p:cNvSpPr txBox="1">
            <a:spLocks noChangeArrowheads="1"/>
          </p:cNvSpPr>
          <p:nvPr/>
        </p:nvSpPr>
        <p:spPr bwMode="auto">
          <a:xfrm>
            <a:off x="2052638" y="1052513"/>
            <a:ext cx="1709737" cy="51593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CE4F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Inhibidor síntesis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Metiltirosina</a:t>
            </a:r>
          </a:p>
        </p:txBody>
      </p:sp>
      <p:sp>
        <p:nvSpPr>
          <p:cNvPr id="181271" name="Text Box 23"/>
          <p:cNvSpPr txBox="1">
            <a:spLocks noChangeArrowheads="1"/>
          </p:cNvSpPr>
          <p:nvPr/>
        </p:nvSpPr>
        <p:spPr bwMode="auto">
          <a:xfrm>
            <a:off x="2268538" y="1606550"/>
            <a:ext cx="1041400" cy="48577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CE4F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Falso NT</a:t>
            </a: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 metildopa</a:t>
            </a:r>
          </a:p>
        </p:txBody>
      </p:sp>
      <p:sp>
        <p:nvSpPr>
          <p:cNvPr id="181272" name="Text Box 24"/>
          <p:cNvSpPr txBox="1">
            <a:spLocks noChangeArrowheads="1"/>
          </p:cNvSpPr>
          <p:nvPr/>
        </p:nvSpPr>
        <p:spPr bwMode="auto">
          <a:xfrm>
            <a:off x="2411413" y="2130425"/>
            <a:ext cx="1065212" cy="515938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CE4F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NT falsos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Guanetidina</a:t>
            </a:r>
          </a:p>
        </p:txBody>
      </p:sp>
      <p:sp>
        <p:nvSpPr>
          <p:cNvPr id="181273" name="Text Box 25"/>
          <p:cNvSpPr txBox="1">
            <a:spLocks noChangeArrowheads="1"/>
          </p:cNvSpPr>
          <p:nvPr/>
        </p:nvSpPr>
        <p:spPr bwMode="auto">
          <a:xfrm>
            <a:off x="539750" y="2060575"/>
            <a:ext cx="1584325" cy="668338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CE4F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 de </a:t>
            </a:r>
          </a:p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Almacenamiento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Reserpina</a:t>
            </a:r>
          </a:p>
        </p:txBody>
      </p:sp>
      <p:sp>
        <p:nvSpPr>
          <p:cNvPr id="181274" name="Line 26"/>
          <p:cNvSpPr>
            <a:spLocks noChangeShapeType="1"/>
          </p:cNvSpPr>
          <p:nvPr/>
        </p:nvSpPr>
        <p:spPr bwMode="auto">
          <a:xfrm>
            <a:off x="2124075" y="2636838"/>
            <a:ext cx="24479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1276" name="Text Box 28"/>
          <p:cNvSpPr txBox="1">
            <a:spLocks noChangeArrowheads="1"/>
          </p:cNvSpPr>
          <p:nvPr/>
        </p:nvSpPr>
        <p:spPr bwMode="auto">
          <a:xfrm>
            <a:off x="1908175" y="2779713"/>
            <a:ext cx="1187450" cy="66833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CE4F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Inhibidor de </a:t>
            </a:r>
          </a:p>
          <a:p>
            <a:pPr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Guanetidina</a:t>
            </a:r>
          </a:p>
        </p:txBody>
      </p:sp>
      <p:sp>
        <p:nvSpPr>
          <p:cNvPr id="181285" name="Text Box 37"/>
          <p:cNvSpPr txBox="1">
            <a:spLocks noChangeArrowheads="1"/>
          </p:cNvSpPr>
          <p:nvPr/>
        </p:nvSpPr>
        <p:spPr bwMode="auto">
          <a:xfrm>
            <a:off x="4440238" y="4416425"/>
            <a:ext cx="439737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81286" name="Text Box 38"/>
          <p:cNvSpPr txBox="1">
            <a:spLocks noChangeArrowheads="1"/>
          </p:cNvSpPr>
          <p:nvPr/>
        </p:nvSpPr>
        <p:spPr bwMode="auto">
          <a:xfrm>
            <a:off x="2127260" y="4983903"/>
            <a:ext cx="4889480" cy="400110"/>
          </a:xfrm>
          <a:prstGeom prst="rect">
            <a:avLst/>
          </a:prstGeom>
          <a:solidFill>
            <a:srgbClr val="F7BBDA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de transmisión adrenérgica</a:t>
            </a:r>
          </a:p>
        </p:txBody>
      </p:sp>
      <p:sp>
        <p:nvSpPr>
          <p:cNvPr id="181287" name="Line 39"/>
          <p:cNvSpPr>
            <a:spLocks noChangeShapeType="1"/>
          </p:cNvSpPr>
          <p:nvPr/>
        </p:nvSpPr>
        <p:spPr bwMode="auto">
          <a:xfrm>
            <a:off x="3419475" y="2276475"/>
            <a:ext cx="7207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1288" name="Line 40"/>
          <p:cNvSpPr>
            <a:spLocks noChangeShapeType="1"/>
          </p:cNvSpPr>
          <p:nvPr/>
        </p:nvSpPr>
        <p:spPr bwMode="auto">
          <a:xfrm flipV="1">
            <a:off x="3419475" y="1557338"/>
            <a:ext cx="5048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1289" name="Line 41"/>
          <p:cNvSpPr>
            <a:spLocks noChangeShapeType="1"/>
          </p:cNvSpPr>
          <p:nvPr/>
        </p:nvSpPr>
        <p:spPr bwMode="auto">
          <a:xfrm>
            <a:off x="3708400" y="13414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1290" name="Line 42"/>
          <p:cNvSpPr>
            <a:spLocks noChangeShapeType="1"/>
          </p:cNvSpPr>
          <p:nvPr/>
        </p:nvSpPr>
        <p:spPr bwMode="auto">
          <a:xfrm>
            <a:off x="3060700" y="2852738"/>
            <a:ext cx="8636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1291" name="Rectangle 43"/>
          <p:cNvSpPr>
            <a:spLocks noChangeArrowheads="1"/>
          </p:cNvSpPr>
          <p:nvPr/>
        </p:nvSpPr>
        <p:spPr bwMode="auto">
          <a:xfrm>
            <a:off x="5653088" y="981075"/>
            <a:ext cx="719137" cy="1655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1292" name="Rectangle 44"/>
          <p:cNvSpPr>
            <a:spLocks noChangeArrowheads="1"/>
          </p:cNvSpPr>
          <p:nvPr/>
        </p:nvSpPr>
        <p:spPr bwMode="auto">
          <a:xfrm>
            <a:off x="5795963" y="2492375"/>
            <a:ext cx="5762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1293" name="Oval 45"/>
          <p:cNvSpPr>
            <a:spLocks noChangeArrowheads="1"/>
          </p:cNvSpPr>
          <p:nvPr/>
        </p:nvSpPr>
        <p:spPr bwMode="auto">
          <a:xfrm rot="1867271">
            <a:off x="2700338" y="3933825"/>
            <a:ext cx="576262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1277" name="Line 29"/>
          <p:cNvSpPr>
            <a:spLocks noChangeShapeType="1"/>
          </p:cNvSpPr>
          <p:nvPr/>
        </p:nvSpPr>
        <p:spPr bwMode="auto">
          <a:xfrm flipV="1">
            <a:off x="2916238" y="4005263"/>
            <a:ext cx="4318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1275" name="Text Box 27"/>
          <p:cNvSpPr txBox="1">
            <a:spLocks noChangeArrowheads="1"/>
          </p:cNvSpPr>
          <p:nvPr/>
        </p:nvSpPr>
        <p:spPr bwMode="auto">
          <a:xfrm>
            <a:off x="1619250" y="3789363"/>
            <a:ext cx="1449388" cy="54768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CE4F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2 agonistas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Clonidina</a:t>
            </a:r>
            <a:endParaRPr lang="es-ES_tradnl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1294" name="Line 46"/>
          <p:cNvSpPr>
            <a:spLocks noChangeShapeType="1"/>
          </p:cNvSpPr>
          <p:nvPr/>
        </p:nvSpPr>
        <p:spPr bwMode="auto">
          <a:xfrm>
            <a:off x="3924300" y="32131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1295" name="Text Box 47"/>
          <p:cNvSpPr txBox="1">
            <a:spLocks noChangeArrowheads="1"/>
          </p:cNvSpPr>
          <p:nvPr/>
        </p:nvSpPr>
        <p:spPr bwMode="auto">
          <a:xfrm>
            <a:off x="6588125" y="10525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81297" name="Oval 49"/>
          <p:cNvSpPr>
            <a:spLocks noChangeArrowheads="1"/>
          </p:cNvSpPr>
          <p:nvPr/>
        </p:nvSpPr>
        <p:spPr bwMode="auto">
          <a:xfrm>
            <a:off x="4498975" y="4364038"/>
            <a:ext cx="360363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1298" name="Text Box 50"/>
          <p:cNvSpPr txBox="1">
            <a:spLocks noChangeArrowheads="1"/>
          </p:cNvSpPr>
          <p:nvPr/>
        </p:nvSpPr>
        <p:spPr bwMode="auto">
          <a:xfrm>
            <a:off x="6372225" y="3500438"/>
            <a:ext cx="2381250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¿Qué haría un </a:t>
            </a:r>
          </a:p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agonista </a:t>
            </a: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a</a:t>
            </a: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2 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en TGI?</a:t>
            </a:r>
          </a:p>
        </p:txBody>
      </p:sp>
      <p:sp>
        <p:nvSpPr>
          <p:cNvPr id="181299" name="Line 51"/>
          <p:cNvSpPr>
            <a:spLocks noChangeShapeType="1"/>
          </p:cNvSpPr>
          <p:nvPr/>
        </p:nvSpPr>
        <p:spPr bwMode="auto">
          <a:xfrm>
            <a:off x="4356100" y="4437063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812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812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812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60" grpId="0" animBg="1"/>
      <p:bldP spid="181270" grpId="0" animBg="1"/>
      <p:bldP spid="181271" grpId="0" animBg="1"/>
      <p:bldP spid="181272" grpId="0" animBg="1"/>
      <p:bldP spid="181273" grpId="0" animBg="1"/>
      <p:bldP spid="181276" grpId="0" animBg="1"/>
      <p:bldP spid="181286" grpId="0" animBg="1"/>
      <p:bldP spid="181275" grpId="0" animBg="1"/>
      <p:bldP spid="18129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0" name="Group 32"/>
          <p:cNvGrpSpPr>
            <a:grpSpLocks/>
          </p:cNvGrpSpPr>
          <p:nvPr/>
        </p:nvGrpSpPr>
        <p:grpSpPr bwMode="auto">
          <a:xfrm>
            <a:off x="2528888" y="908050"/>
            <a:ext cx="3409950" cy="3529013"/>
            <a:chOff x="1593" y="572"/>
            <a:chExt cx="2148" cy="2223"/>
          </a:xfrm>
        </p:grpSpPr>
        <p:pic>
          <p:nvPicPr>
            <p:cNvPr id="73749" name="Picture 4" descr="drogas agonistas adrenergicos"/>
            <p:cNvPicPr>
              <a:picLocks noChangeAspect="1" noChangeArrowheads="1"/>
            </p:cNvPicPr>
            <p:nvPr/>
          </p:nvPicPr>
          <p:blipFill>
            <a:blip r:embed="rId2">
              <a:lum bright="-24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88" t="3596" r="23624" b="23279"/>
            <a:stretch>
              <a:fillRect/>
            </a:stretch>
          </p:blipFill>
          <p:spPr bwMode="auto">
            <a:xfrm>
              <a:off x="1632" y="572"/>
              <a:ext cx="2109" cy="2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789" name="Rectangle 5"/>
            <p:cNvSpPr>
              <a:spLocks noChangeArrowheads="1"/>
            </p:cNvSpPr>
            <p:nvPr/>
          </p:nvSpPr>
          <p:spPr bwMode="auto">
            <a:xfrm>
              <a:off x="1593" y="743"/>
              <a:ext cx="391" cy="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246790" name="Rectangle 6"/>
            <p:cNvSpPr>
              <a:spLocks noChangeArrowheads="1"/>
            </p:cNvSpPr>
            <p:nvPr/>
          </p:nvSpPr>
          <p:spPr bwMode="auto">
            <a:xfrm>
              <a:off x="1593" y="829"/>
              <a:ext cx="430" cy="8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1908175" y="2773363"/>
            <a:ext cx="787400" cy="441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6792" name="Rectangle 8"/>
          <p:cNvSpPr>
            <a:spLocks noChangeArrowheads="1"/>
          </p:cNvSpPr>
          <p:nvPr/>
        </p:nvSpPr>
        <p:spPr bwMode="auto">
          <a:xfrm rot="1070413">
            <a:off x="2532063" y="4724400"/>
            <a:ext cx="4318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6793" name="Text Box 9"/>
          <p:cNvSpPr txBox="1">
            <a:spLocks noChangeArrowheads="1"/>
          </p:cNvSpPr>
          <p:nvPr/>
        </p:nvSpPr>
        <p:spPr bwMode="auto">
          <a:xfrm>
            <a:off x="556040" y="646113"/>
            <a:ext cx="2058988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pic>
        <p:nvPicPr>
          <p:cNvPr id="73734" name="Picture 10" descr="receptores adrenergicos"/>
          <p:cNvPicPr>
            <a:picLocks noChangeAspect="1" noChangeArrowheads="1"/>
          </p:cNvPicPr>
          <p:nvPr/>
        </p:nvPicPr>
        <p:blipFill>
          <a:blip r:embed="rId3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" t="3889" r="6805" b="77577"/>
          <a:stretch>
            <a:fillRect/>
          </a:stretch>
        </p:blipFill>
        <p:spPr bwMode="auto">
          <a:xfrm>
            <a:off x="503238" y="5300663"/>
            <a:ext cx="79930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796" name="Text Box 12"/>
          <p:cNvSpPr txBox="1">
            <a:spLocks noChangeArrowheads="1"/>
          </p:cNvSpPr>
          <p:nvPr/>
        </p:nvSpPr>
        <p:spPr bwMode="auto">
          <a:xfrm>
            <a:off x="0" y="6613525"/>
            <a:ext cx="4416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Tomado: H. Shen </a:t>
            </a:r>
            <a:r>
              <a:rPr lang="es-ES_tradnl" sz="1000" i="1">
                <a:effectLst>
                  <a:outerShdw blurRad="38100" dist="38100" dir="2700000" algn="tl">
                    <a:srgbClr val="C0C0C0"/>
                  </a:outerShdw>
                </a:effectLst>
              </a:rPr>
              <a:t>Drugs affecting adrenergic transmission.</a:t>
            </a: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 Memocharts</a:t>
            </a:r>
          </a:p>
        </p:txBody>
      </p:sp>
      <p:sp>
        <p:nvSpPr>
          <p:cNvPr id="246797" name="Rectangle 13"/>
          <p:cNvSpPr>
            <a:spLocks noChangeArrowheads="1"/>
          </p:cNvSpPr>
          <p:nvPr/>
        </p:nvSpPr>
        <p:spPr bwMode="auto">
          <a:xfrm>
            <a:off x="562685" y="1438275"/>
            <a:ext cx="1019175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Directa</a:t>
            </a:r>
          </a:p>
        </p:txBody>
      </p:sp>
      <p:sp>
        <p:nvSpPr>
          <p:cNvPr id="246806" name="Text Box 22"/>
          <p:cNvSpPr txBox="1">
            <a:spLocks noChangeArrowheads="1"/>
          </p:cNvSpPr>
          <p:nvPr/>
        </p:nvSpPr>
        <p:spPr bwMode="auto">
          <a:xfrm>
            <a:off x="323850" y="4508500"/>
            <a:ext cx="1570038" cy="792163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a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1&gt;&gt;&gt;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2)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Prazosin</a:t>
            </a:r>
          </a:p>
        </p:txBody>
      </p:sp>
      <p:sp>
        <p:nvSpPr>
          <p:cNvPr id="246807" name="Text Box 23"/>
          <p:cNvSpPr txBox="1">
            <a:spLocks noChangeArrowheads="1"/>
          </p:cNvSpPr>
          <p:nvPr/>
        </p:nvSpPr>
        <p:spPr bwMode="auto">
          <a:xfrm>
            <a:off x="4211638" y="4508500"/>
            <a:ext cx="2233612" cy="792163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1,2,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1=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2&gt;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1&gt;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2)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Carvedilol, labetalol</a:t>
            </a:r>
          </a:p>
        </p:txBody>
      </p:sp>
      <p:sp>
        <p:nvSpPr>
          <p:cNvPr id="246808" name="Text Box 24"/>
          <p:cNvSpPr txBox="1">
            <a:spLocks noChangeArrowheads="1"/>
          </p:cNvSpPr>
          <p:nvPr/>
        </p:nvSpPr>
        <p:spPr bwMode="auto">
          <a:xfrm>
            <a:off x="1979613" y="4325938"/>
            <a:ext cx="1782762" cy="97472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a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1,2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 = 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2)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Fenoxibenzamina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Fentolamina</a:t>
            </a:r>
          </a:p>
        </p:txBody>
      </p:sp>
      <p:sp>
        <p:nvSpPr>
          <p:cNvPr id="246809" name="Text Box 25"/>
          <p:cNvSpPr txBox="1">
            <a:spLocks noChangeArrowheads="1"/>
          </p:cNvSpPr>
          <p:nvPr/>
        </p:nvSpPr>
        <p:spPr bwMode="auto">
          <a:xfrm>
            <a:off x="5867400" y="3357563"/>
            <a:ext cx="1590675" cy="97472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ED6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1&gt;&gt;&gt;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2)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Atenolol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Metoprolol</a:t>
            </a:r>
          </a:p>
        </p:txBody>
      </p:sp>
      <p:sp>
        <p:nvSpPr>
          <p:cNvPr id="246810" name="Text Box 26"/>
          <p:cNvSpPr txBox="1">
            <a:spLocks noChangeArrowheads="1"/>
          </p:cNvSpPr>
          <p:nvPr/>
        </p:nvSpPr>
        <p:spPr bwMode="auto">
          <a:xfrm>
            <a:off x="6877050" y="4508500"/>
            <a:ext cx="1803400" cy="792163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1,2</a:t>
            </a:r>
          </a:p>
          <a:p>
            <a:pPr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1=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2)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Propanolol</a:t>
            </a:r>
          </a:p>
        </p:txBody>
      </p:sp>
      <p:sp>
        <p:nvSpPr>
          <p:cNvPr id="246812" name="Text Box 28"/>
          <p:cNvSpPr txBox="1">
            <a:spLocks noChangeArrowheads="1"/>
          </p:cNvSpPr>
          <p:nvPr/>
        </p:nvSpPr>
        <p:spPr bwMode="auto">
          <a:xfrm>
            <a:off x="4060825" y="4149725"/>
            <a:ext cx="439738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46817" name="Rectangle 33"/>
          <p:cNvSpPr>
            <a:spLocks noChangeArrowheads="1"/>
          </p:cNvSpPr>
          <p:nvPr/>
        </p:nvSpPr>
        <p:spPr bwMode="auto">
          <a:xfrm>
            <a:off x="5291138" y="1052513"/>
            <a:ext cx="865187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6818" name="Text Box 34"/>
          <p:cNvSpPr txBox="1">
            <a:spLocks noChangeArrowheads="1"/>
          </p:cNvSpPr>
          <p:nvPr/>
        </p:nvSpPr>
        <p:spPr bwMode="auto">
          <a:xfrm>
            <a:off x="2208212" y="5949950"/>
            <a:ext cx="4889480" cy="400110"/>
          </a:xfrm>
          <a:prstGeom prst="rect">
            <a:avLst/>
          </a:prstGeom>
          <a:solidFill>
            <a:srgbClr val="F7BBDA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de transmisión adrenérgica</a:t>
            </a:r>
          </a:p>
        </p:txBody>
      </p:sp>
      <p:sp>
        <p:nvSpPr>
          <p:cNvPr id="246819" name="Text Box 35"/>
          <p:cNvSpPr txBox="1">
            <a:spLocks noChangeArrowheads="1"/>
          </p:cNvSpPr>
          <p:nvPr/>
        </p:nvSpPr>
        <p:spPr bwMode="auto">
          <a:xfrm>
            <a:off x="5678488" y="1992880"/>
            <a:ext cx="3224212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¿Qué haría un bloqueador </a:t>
            </a:r>
          </a:p>
          <a:p>
            <a:pPr algn="ctr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beta inespecífico en pulmón?</a:t>
            </a:r>
          </a:p>
        </p:txBody>
      </p:sp>
      <p:sp>
        <p:nvSpPr>
          <p:cNvPr id="246813" name="Text Box 29"/>
          <p:cNvSpPr txBox="1">
            <a:spLocks noChangeArrowheads="1"/>
          </p:cNvSpPr>
          <p:nvPr/>
        </p:nvSpPr>
        <p:spPr bwMode="auto">
          <a:xfrm>
            <a:off x="1745615" y="1418999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6702657" y="406182"/>
            <a:ext cx="197842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Drogas y tóxicos</a:t>
            </a:r>
          </a:p>
          <a:p>
            <a:pPr algn="ctr">
              <a:defRPr/>
            </a:pPr>
            <a:r>
              <a:rPr lang="es-ES_tradnl" sz="1800" dirty="0">
                <a:solidFill>
                  <a:srgbClr val="C00000"/>
                </a:solidFill>
                <a:effectLst/>
              </a:rPr>
              <a:t>SN Simpático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468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468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468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97" grpId="0" animBg="1"/>
      <p:bldP spid="246806" grpId="0" animBg="1"/>
      <p:bldP spid="246807" grpId="0" animBg="1"/>
      <p:bldP spid="246808" grpId="0" animBg="1"/>
      <p:bldP spid="246809" grpId="0" animBg="1"/>
      <p:bldP spid="246810" grpId="0" animBg="1"/>
      <p:bldP spid="246819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211" name="Text Box 19"/>
          <p:cNvSpPr txBox="1">
            <a:spLocks noChangeArrowheads="1"/>
          </p:cNvSpPr>
          <p:nvPr/>
        </p:nvSpPr>
        <p:spPr bwMode="auto">
          <a:xfrm>
            <a:off x="3337527" y="620688"/>
            <a:ext cx="2468945" cy="830997"/>
          </a:xfrm>
          <a:prstGeom prst="rect">
            <a:avLst/>
          </a:prstGeom>
          <a:solidFill>
            <a:srgbClr val="FED6ED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USOS</a:t>
            </a:r>
          </a:p>
          <a:p>
            <a:pPr algn="ctr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Simpaticolíticos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4212" name="Text Box 20"/>
          <p:cNvSpPr txBox="1">
            <a:spLocks noChangeArrowheads="1"/>
          </p:cNvSpPr>
          <p:nvPr/>
        </p:nvSpPr>
        <p:spPr bwMode="auto">
          <a:xfrm>
            <a:off x="395536" y="1772816"/>
            <a:ext cx="4681537" cy="4616648"/>
          </a:xfrm>
          <a:prstGeom prst="rect">
            <a:avLst/>
          </a:prstGeom>
          <a:solidFill>
            <a:srgbClr val="97C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marL="285750" indent="-2857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Hipertensión </a:t>
            </a: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Bloqueadores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 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 </a:t>
            </a: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( </a:t>
            </a: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disminuyen   </a:t>
            </a: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resistencia periférica y  gasto</a:t>
            </a: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)</a:t>
            </a: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  <a:latin typeface="Symbol" pitchFamily="18" charset="2"/>
            </a:endParaRPr>
          </a:p>
          <a:p>
            <a:pPr marL="171450" indent="-1714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  <a:latin typeface="Symbol" pitchFamily="18" charset="2"/>
            </a:endParaRPr>
          </a:p>
          <a:p>
            <a:pPr marL="285750" indent="-2857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Diagnóstico de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feocromocitoma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 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a: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  <a:r>
              <a:rPr lang="es-ES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fentolamina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1450" indent="-1714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Excesiva vasoconstricción: S.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Reynaud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Bloqueadores 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</a:p>
          <a:p>
            <a:pPr marL="171450" indent="-1714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Insuficiencia cardiaca, arritmias, 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angina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Bloqueadores 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(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disminuyen consumo O</a:t>
            </a:r>
            <a:r>
              <a:rPr lang="es-ES" sz="16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trabajo 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cardiaco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)</a:t>
            </a:r>
          </a:p>
          <a:p>
            <a:pPr marL="171450" indent="-1714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Ansiedad, TIROTOXICOSIS</a:t>
            </a:r>
          </a:p>
          <a:p>
            <a:pPr>
              <a:buClr>
                <a:schemeClr val="accent2"/>
              </a:buClr>
              <a:buSzPct val="150000"/>
              <a:defRPr/>
            </a:pPr>
            <a:r>
              <a:rPr lang="es-ES" sz="1600" dirty="0" smtClean="0">
                <a:effectLst/>
              </a:rPr>
              <a:t>         Bloqueadores </a:t>
            </a:r>
            <a:r>
              <a:rPr lang="es-ES" sz="1600" b="1" dirty="0">
                <a:effectLst/>
                <a:latin typeface="Symbol" pitchFamily="18" charset="2"/>
              </a:rPr>
              <a:t>b</a:t>
            </a:r>
          </a:p>
          <a:p>
            <a:pPr marL="171450" indent="-1714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buClr>
                <a:schemeClr val="accent2"/>
              </a:buClr>
              <a:buSzPct val="150000"/>
              <a:buFont typeface="Arial" pitchFamily="34" charset="0"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Sobredosis de simpaticomiméticos</a:t>
            </a:r>
          </a:p>
        </p:txBody>
      </p:sp>
      <p:sp>
        <p:nvSpPr>
          <p:cNvPr id="264214" name="Text Box 22"/>
          <p:cNvSpPr txBox="1">
            <a:spLocks noChangeArrowheads="1"/>
          </p:cNvSpPr>
          <p:nvPr/>
        </p:nvSpPr>
        <p:spPr bwMode="auto">
          <a:xfrm>
            <a:off x="2554082" y="65518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264215" name="Picture 23" descr="354016_Raynaudsphenomenon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7"/>
            <a:ext cx="3625329" cy="23924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4217" name="Picture 25" descr="hands-2-800"/>
          <p:cNvPicPr>
            <a:picLocks noChangeAspect="1" noChangeArrowheads="1"/>
          </p:cNvPicPr>
          <p:nvPr/>
        </p:nvPicPr>
        <p:blipFill>
          <a:blip r:embed="rId3" cstate="print">
            <a:lum bright="-6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4108509"/>
            <a:ext cx="3625329" cy="2398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221" name="Oval 29"/>
          <p:cNvSpPr>
            <a:spLocks noChangeArrowheads="1"/>
          </p:cNvSpPr>
          <p:nvPr/>
        </p:nvSpPr>
        <p:spPr bwMode="auto">
          <a:xfrm>
            <a:off x="7323662" y="1600635"/>
            <a:ext cx="1136770" cy="1368425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4222" name="Oval 30"/>
          <p:cNvSpPr>
            <a:spLocks noChangeArrowheads="1"/>
          </p:cNvSpPr>
          <p:nvPr/>
        </p:nvSpPr>
        <p:spPr bwMode="auto">
          <a:xfrm>
            <a:off x="6930379" y="3978171"/>
            <a:ext cx="1763713" cy="1368425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4223" name="Text Box 31"/>
          <p:cNvSpPr txBox="1">
            <a:spLocks noChangeArrowheads="1"/>
          </p:cNvSpPr>
          <p:nvPr/>
        </p:nvSpPr>
        <p:spPr bwMode="auto">
          <a:xfrm>
            <a:off x="6192192" y="3428702"/>
            <a:ext cx="14763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S.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Reynaud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7138827" y="6567488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10883" y="528354"/>
            <a:ext cx="1863011" cy="1015663"/>
          </a:xfrm>
          <a:prstGeom prst="rect">
            <a:avLst/>
          </a:prstGeom>
          <a:solidFill>
            <a:srgbClr val="97C1FF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Para disminuir</a:t>
            </a:r>
          </a:p>
          <a:p>
            <a:r>
              <a:rPr lang="es-VE" dirty="0" smtClean="0"/>
              <a:t>Transmisión </a:t>
            </a:r>
          </a:p>
          <a:p>
            <a:r>
              <a:rPr lang="es-VE" dirty="0"/>
              <a:t>A</a:t>
            </a:r>
            <a:r>
              <a:rPr lang="es-VE" dirty="0" smtClean="0"/>
              <a:t>drenérgica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1000"/>
                                        <p:tgtEl>
                                          <p:spTgt spid="26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1000"/>
                                        <p:tgtEl>
                                          <p:spTgt spid="26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11" grpId="0" animBg="1"/>
      <p:bldP spid="264221" grpId="0" animBg="1"/>
      <p:bldP spid="264222" grpId="0" animBg="1"/>
      <p:bldP spid="264223" grpId="0" animBg="1"/>
      <p:bldP spid="2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00" name="Text Box 8"/>
          <p:cNvSpPr txBox="1">
            <a:spLocks noChangeArrowheads="1"/>
          </p:cNvSpPr>
          <p:nvPr/>
        </p:nvSpPr>
        <p:spPr bwMode="auto">
          <a:xfrm>
            <a:off x="6877050" y="333375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pic>
        <p:nvPicPr>
          <p:cNvPr id="75782" name="Picture 13" descr="raynau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773014"/>
            <a:ext cx="6083300" cy="388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9806" name="Rectangle 14"/>
          <p:cNvSpPr>
            <a:spLocks noChangeArrowheads="1"/>
          </p:cNvSpPr>
          <p:nvPr/>
        </p:nvSpPr>
        <p:spPr bwMode="auto">
          <a:xfrm>
            <a:off x="2492375" y="6009041"/>
            <a:ext cx="4672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http://www.nhlbi.nih.gov/health/health-topics/topics/raynaud/</a:t>
            </a:r>
          </a:p>
        </p:txBody>
      </p:sp>
      <p:sp>
        <p:nvSpPr>
          <p:cNvPr id="289807" name="Rectangle 15"/>
          <p:cNvSpPr>
            <a:spLocks noChangeArrowheads="1"/>
          </p:cNvSpPr>
          <p:nvPr/>
        </p:nvSpPr>
        <p:spPr bwMode="auto">
          <a:xfrm>
            <a:off x="1908175" y="3068414"/>
            <a:ext cx="5762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9808" name="Rectangle 16"/>
          <p:cNvSpPr>
            <a:spLocks noChangeArrowheads="1"/>
          </p:cNvSpPr>
          <p:nvPr/>
        </p:nvSpPr>
        <p:spPr bwMode="auto">
          <a:xfrm>
            <a:off x="3635375" y="5157564"/>
            <a:ext cx="4333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9809" name="Rectangle 17"/>
          <p:cNvSpPr>
            <a:spLocks noChangeArrowheads="1"/>
          </p:cNvSpPr>
          <p:nvPr/>
        </p:nvSpPr>
        <p:spPr bwMode="auto">
          <a:xfrm>
            <a:off x="4572000" y="5013102"/>
            <a:ext cx="7921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9810" name="Rectangle 18"/>
          <p:cNvSpPr>
            <a:spLocks noChangeArrowheads="1"/>
          </p:cNvSpPr>
          <p:nvPr/>
        </p:nvSpPr>
        <p:spPr bwMode="auto">
          <a:xfrm>
            <a:off x="6227763" y="5157564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9811" name="Rectangle 19"/>
          <p:cNvSpPr>
            <a:spLocks noChangeArrowheads="1"/>
          </p:cNvSpPr>
          <p:nvPr/>
        </p:nvSpPr>
        <p:spPr bwMode="auto">
          <a:xfrm>
            <a:off x="4067175" y="2925539"/>
            <a:ext cx="6492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9812" name="Rectangle 20"/>
          <p:cNvSpPr>
            <a:spLocks noChangeArrowheads="1"/>
          </p:cNvSpPr>
          <p:nvPr/>
        </p:nvSpPr>
        <p:spPr bwMode="auto">
          <a:xfrm>
            <a:off x="7019925" y="2925539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9813" name="Rectangle 21"/>
          <p:cNvSpPr>
            <a:spLocks noChangeArrowheads="1"/>
          </p:cNvSpPr>
          <p:nvPr/>
        </p:nvSpPr>
        <p:spPr bwMode="auto">
          <a:xfrm>
            <a:off x="3708400" y="4436839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9814" name="Rectangle 22"/>
          <p:cNvSpPr>
            <a:spLocks noChangeArrowheads="1"/>
          </p:cNvSpPr>
          <p:nvPr/>
        </p:nvSpPr>
        <p:spPr bwMode="auto">
          <a:xfrm>
            <a:off x="6732588" y="4436839"/>
            <a:ext cx="4318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9815" name="Rectangle 23"/>
          <p:cNvSpPr>
            <a:spLocks noChangeArrowheads="1"/>
          </p:cNvSpPr>
          <p:nvPr/>
        </p:nvSpPr>
        <p:spPr bwMode="auto">
          <a:xfrm>
            <a:off x="4932363" y="3212877"/>
            <a:ext cx="6477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9816" name="Rectangle 24"/>
          <p:cNvSpPr>
            <a:spLocks noChangeArrowheads="1"/>
          </p:cNvSpPr>
          <p:nvPr/>
        </p:nvSpPr>
        <p:spPr bwMode="auto">
          <a:xfrm>
            <a:off x="6156325" y="1844452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9817" name="Text Box 25"/>
          <p:cNvSpPr txBox="1">
            <a:spLocks noChangeArrowheads="1"/>
          </p:cNvSpPr>
          <p:nvPr/>
        </p:nvSpPr>
        <p:spPr bwMode="auto">
          <a:xfrm>
            <a:off x="1371318" y="2705045"/>
            <a:ext cx="109837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Flujo </a:t>
            </a:r>
            <a:endParaRPr lang="es-E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arterial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normal</a:t>
            </a:r>
          </a:p>
        </p:txBody>
      </p:sp>
      <p:sp>
        <p:nvSpPr>
          <p:cNvPr id="289818" name="Text Box 26"/>
          <p:cNvSpPr txBox="1">
            <a:spLocks noChangeArrowheads="1"/>
          </p:cNvSpPr>
          <p:nvPr/>
        </p:nvSpPr>
        <p:spPr bwMode="auto">
          <a:xfrm>
            <a:off x="5993493" y="5265293"/>
            <a:ext cx="21685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</a:t>
            </a:r>
          </a:p>
        </p:txBody>
      </p:sp>
      <p:sp>
        <p:nvSpPr>
          <p:cNvPr id="289820" name="Text Box 28"/>
          <p:cNvSpPr txBox="1">
            <a:spLocks noChangeArrowheads="1"/>
          </p:cNvSpPr>
          <p:nvPr/>
        </p:nvSpPr>
        <p:spPr bwMode="auto">
          <a:xfrm>
            <a:off x="7019925" y="1701577"/>
            <a:ext cx="1108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Luz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cerrada</a:t>
            </a:r>
          </a:p>
        </p:txBody>
      </p:sp>
      <p:sp>
        <p:nvSpPr>
          <p:cNvPr id="289821" name="Text Box 29"/>
          <p:cNvSpPr txBox="1">
            <a:spLocks noChangeArrowheads="1"/>
          </p:cNvSpPr>
          <p:nvPr/>
        </p:nvSpPr>
        <p:spPr bwMode="auto">
          <a:xfrm>
            <a:off x="3851275" y="1628552"/>
            <a:ext cx="9699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Luz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normal</a:t>
            </a:r>
          </a:p>
        </p:txBody>
      </p:sp>
      <p:sp>
        <p:nvSpPr>
          <p:cNvPr id="289804" name="Text Box 12"/>
          <p:cNvSpPr txBox="1">
            <a:spLocks noChangeArrowheads="1"/>
          </p:cNvSpPr>
          <p:nvPr/>
        </p:nvSpPr>
        <p:spPr bwMode="auto">
          <a:xfrm>
            <a:off x="3493820" y="918150"/>
            <a:ext cx="2156360" cy="523220"/>
          </a:xfrm>
          <a:prstGeom prst="rect">
            <a:avLst/>
          </a:prstGeom>
          <a:solidFill>
            <a:srgbClr val="BBE0E3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S. Reynaud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Elipse"/>
          <p:cNvSpPr/>
          <p:nvPr/>
        </p:nvSpPr>
        <p:spPr bwMode="auto">
          <a:xfrm>
            <a:off x="2492375" y="2403252"/>
            <a:ext cx="351433" cy="37767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4792364" y="1810210"/>
            <a:ext cx="351433" cy="37767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5298747" y="2879576"/>
            <a:ext cx="351433" cy="37767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4932363" y="1773014"/>
            <a:ext cx="1763712" cy="81907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4932363" y="2330227"/>
            <a:ext cx="647700" cy="9270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5474463" y="2403252"/>
            <a:ext cx="339756" cy="52228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Elipse"/>
          <p:cNvSpPr/>
          <p:nvPr/>
        </p:nvSpPr>
        <p:spPr bwMode="auto">
          <a:xfrm>
            <a:off x="5644341" y="2403252"/>
            <a:ext cx="943883" cy="18883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4932363" y="1776131"/>
            <a:ext cx="3639194" cy="38891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1" name="10 Conector recto"/>
          <p:cNvCxnSpPr/>
          <p:nvPr/>
        </p:nvCxnSpPr>
        <p:spPr bwMode="auto">
          <a:xfrm>
            <a:off x="7380287" y="3720708"/>
            <a:ext cx="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817" grpId="0"/>
      <p:bldP spid="289818" grpId="0" animBg="1"/>
      <p:bldP spid="289820" grpId="0"/>
      <p:bldP spid="289821" grpId="0"/>
      <p:bldP spid="289804" grpId="0" animBg="1"/>
      <p:bldP spid="7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Text Box 2"/>
          <p:cNvSpPr txBox="1">
            <a:spLocks noChangeArrowheads="1"/>
          </p:cNvSpPr>
          <p:nvPr/>
        </p:nvSpPr>
        <p:spPr bwMode="auto">
          <a:xfrm>
            <a:off x="395288" y="476250"/>
            <a:ext cx="2058987" cy="669925"/>
          </a:xfrm>
          <a:prstGeom prst="rect">
            <a:avLst/>
          </a:prstGeom>
          <a:solidFill>
            <a:srgbClr val="FED6ED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283651" name="Text Box 3"/>
          <p:cNvSpPr txBox="1">
            <a:spLocks noChangeArrowheads="1"/>
          </p:cNvSpPr>
          <p:nvPr/>
        </p:nvSpPr>
        <p:spPr bwMode="auto">
          <a:xfrm>
            <a:off x="2608263" y="1196975"/>
            <a:ext cx="3913187" cy="850900"/>
          </a:xfrm>
          <a:prstGeom prst="rect">
            <a:avLst/>
          </a:prstGeom>
          <a:solidFill>
            <a:srgbClr val="FED6ED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Peligros con </a:t>
            </a:r>
          </a:p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antagonistas adrenérgicos</a:t>
            </a:r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2699792" y="2204864"/>
            <a:ext cx="3744912" cy="423703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accent2"/>
              </a:buCl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 betabloqueantes:</a:t>
            </a:r>
          </a:p>
          <a:p>
            <a:pPr>
              <a:buClr>
                <a:schemeClr val="accent2"/>
              </a:buCl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Hipotensión, bradicardia, fatiga, somnolencia, hipoglicemia</a:t>
            </a:r>
          </a:p>
          <a:p>
            <a:pPr>
              <a:buClr>
                <a:schemeClr val="accent2"/>
              </a:buClr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Precipitar insuficiencia </a:t>
            </a:r>
          </a:p>
          <a:p>
            <a:pPr>
              <a:buClr>
                <a:schemeClr val="accent2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cardíaca, arritmias, muerte  </a:t>
            </a:r>
          </a:p>
          <a:p>
            <a:pPr>
              <a:buClr>
                <a:schemeClr val="accent2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por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paro cardiaco  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  <a:latin typeface="Symbol" pitchFamily="18" charset="2"/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Broncoconstricción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Clr>
                <a:schemeClr val="accent2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en asmáticos</a:t>
            </a:r>
          </a:p>
          <a:p>
            <a:pPr>
              <a:buClr>
                <a:schemeClr val="accent2"/>
              </a:buClr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accent2"/>
              </a:buClr>
              <a:buFontTx/>
              <a:buChar char="•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Angina pecho por   </a:t>
            </a:r>
          </a:p>
          <a:p>
            <a:pPr>
              <a:buClr>
                <a:schemeClr val="accent2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vasoespasmo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coronario</a:t>
            </a:r>
          </a:p>
          <a:p>
            <a:pPr>
              <a:buClr>
                <a:schemeClr val="accent2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IM con insuficiencia,    </a:t>
            </a:r>
          </a:p>
          <a:p>
            <a:pPr>
              <a:buClr>
                <a:schemeClr val="accent2"/>
              </a:buCl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bradicardia, hipotensión</a:t>
            </a:r>
          </a:p>
          <a:p>
            <a:pPr>
              <a:buClr>
                <a:schemeClr val="accent2"/>
              </a:buClr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3653" name="Text Box 5"/>
          <p:cNvSpPr txBox="1">
            <a:spLocks noChangeArrowheads="1"/>
          </p:cNvSpPr>
          <p:nvPr/>
        </p:nvSpPr>
        <p:spPr bwMode="auto">
          <a:xfrm>
            <a:off x="2555875" y="4762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83656" name="Text Box 8"/>
          <p:cNvSpPr txBox="1">
            <a:spLocks noChangeArrowheads="1"/>
          </p:cNvSpPr>
          <p:nvPr/>
        </p:nvSpPr>
        <p:spPr bwMode="auto">
          <a:xfrm>
            <a:off x="6869027" y="494226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pic>
        <p:nvPicPr>
          <p:cNvPr id="283661" name="Picture 13" descr="2658-0550x04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1" t="4636" r="24525"/>
          <a:stretch>
            <a:fillRect/>
          </a:stretch>
        </p:blipFill>
        <p:spPr bwMode="auto">
          <a:xfrm>
            <a:off x="352425" y="2545382"/>
            <a:ext cx="210185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26" name="Picture 2" descr="C:\Users\ximena\Desktop\670px-Be-Prepared-for-an-Asthma-Attack-Step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827" y="3418609"/>
            <a:ext cx="2471255" cy="164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595138" y="5046747"/>
            <a:ext cx="23178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900" dirty="0">
                <a:effectLst/>
              </a:rPr>
              <a:t>http://www.wikihow.com/Be-Prepared-for-an-Asthma-Attack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67" name="Text Box 15"/>
          <p:cNvSpPr txBox="1">
            <a:spLocks noChangeArrowheads="1"/>
          </p:cNvSpPr>
          <p:nvPr/>
        </p:nvSpPr>
        <p:spPr bwMode="auto">
          <a:xfrm>
            <a:off x="1860550" y="1916113"/>
            <a:ext cx="5421313" cy="3629025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 typeface="Comic Sans MS" pitchFamily="66" charset="0"/>
              <a:buAutoNum type="romanUcPeriod"/>
              <a:defRPr/>
            </a:pPr>
            <a:endParaRPr lang="es-ES_tradnl" sz="10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AutoNum type="romanUcPeriod"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defRPr/>
            </a:pPr>
            <a:endParaRPr lang="es-ES_tradnl" sz="12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7774"/>
              </a:buClr>
              <a:buFont typeface="Comic Sans MS" pitchFamily="66" charset="0"/>
              <a:buNone/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   Anatomía funcional SNA</a:t>
            </a:r>
            <a:endParaRPr lang="es-ES_tradnl" sz="16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s-ES_tradnl" sz="1600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  Neurotransmisión autonómica</a:t>
            </a:r>
          </a:p>
          <a:p>
            <a:pPr>
              <a:buClr>
                <a:schemeClr val="tx1"/>
              </a:buClr>
              <a:defRPr/>
            </a:pPr>
            <a:endParaRPr lang="es-ES_tradnl" sz="16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defRPr/>
            </a:pPr>
            <a:r>
              <a:rPr lang="es-ES_tradnl" sz="18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 Acciones autonómicas en órganos y tejidos </a:t>
            </a:r>
          </a:p>
          <a:p>
            <a:pPr>
              <a:buClr>
                <a:schemeClr val="tx1"/>
              </a:buClr>
              <a:defRPr/>
            </a:pPr>
            <a:endParaRPr lang="es-ES_tradnl" sz="180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defRPr/>
            </a:pPr>
            <a:r>
              <a:rPr lang="es-ES_tradnl" sz="1800" smtClean="0">
                <a:effectLst/>
                <a:latin typeface="Comic Sans MS" pitchFamily="66" charset="0"/>
              </a:rPr>
              <a:t>V      Farmacotoxicología autonómica</a:t>
            </a:r>
          </a:p>
          <a:p>
            <a:pPr>
              <a:buClr>
                <a:schemeClr val="tx1"/>
              </a:buClr>
              <a:defRPr/>
            </a:pPr>
            <a:endParaRPr lang="es-ES_tradnl" sz="180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defRPr/>
            </a:pPr>
            <a:r>
              <a:rPr lang="es-ES_tradnl" sz="3200" b="1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VI Clínica autonómica</a:t>
            </a:r>
          </a:p>
          <a:p>
            <a:pPr>
              <a:buClr>
                <a:schemeClr val="tx1"/>
              </a:buClr>
              <a:defRPr/>
            </a:pPr>
            <a:endParaRPr lang="es-ES_tradnl" sz="1800" b="1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79569" name="Text Box 17"/>
          <p:cNvSpPr txBox="1">
            <a:spLocks noChangeArrowheads="1"/>
          </p:cNvSpPr>
          <p:nvPr/>
        </p:nvSpPr>
        <p:spPr bwMode="auto">
          <a:xfrm>
            <a:off x="1763713" y="1100138"/>
            <a:ext cx="13414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Sigue…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4" name="Oval 6"/>
          <p:cNvSpPr>
            <a:spLocks noChangeArrowheads="1"/>
          </p:cNvSpPr>
          <p:nvPr/>
        </p:nvSpPr>
        <p:spPr bwMode="auto">
          <a:xfrm>
            <a:off x="2878138" y="1698625"/>
            <a:ext cx="288925" cy="2159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75" name="Line 7"/>
          <p:cNvSpPr>
            <a:spLocks noChangeShapeType="1"/>
          </p:cNvSpPr>
          <p:nvPr/>
        </p:nvSpPr>
        <p:spPr bwMode="auto">
          <a:xfrm>
            <a:off x="3022600" y="1914525"/>
            <a:ext cx="0" cy="11509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76" name="Line 8"/>
          <p:cNvSpPr>
            <a:spLocks noChangeShapeType="1"/>
          </p:cNvSpPr>
          <p:nvPr/>
        </p:nvSpPr>
        <p:spPr bwMode="auto">
          <a:xfrm flipH="1">
            <a:off x="2951163" y="3065463"/>
            <a:ext cx="71437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77" name="Line 9"/>
          <p:cNvSpPr>
            <a:spLocks noChangeShapeType="1"/>
          </p:cNvSpPr>
          <p:nvPr/>
        </p:nvSpPr>
        <p:spPr bwMode="auto">
          <a:xfrm>
            <a:off x="3022600" y="3065463"/>
            <a:ext cx="71438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78" name="Oval 10"/>
          <p:cNvSpPr>
            <a:spLocks noChangeArrowheads="1"/>
          </p:cNvSpPr>
          <p:nvPr/>
        </p:nvSpPr>
        <p:spPr bwMode="auto">
          <a:xfrm>
            <a:off x="2878138" y="3498850"/>
            <a:ext cx="288925" cy="2873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79" name="Line 11"/>
          <p:cNvSpPr>
            <a:spLocks noChangeShapeType="1"/>
          </p:cNvSpPr>
          <p:nvPr/>
        </p:nvSpPr>
        <p:spPr bwMode="auto">
          <a:xfrm>
            <a:off x="3022600" y="3786188"/>
            <a:ext cx="0" cy="10810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80" name="Oval 12"/>
          <p:cNvSpPr>
            <a:spLocks noChangeArrowheads="1"/>
          </p:cNvSpPr>
          <p:nvPr/>
        </p:nvSpPr>
        <p:spPr bwMode="auto">
          <a:xfrm>
            <a:off x="2554288" y="2995613"/>
            <a:ext cx="865187" cy="935037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ED6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1" name="Line 13"/>
          <p:cNvSpPr>
            <a:spLocks noChangeShapeType="1"/>
          </p:cNvSpPr>
          <p:nvPr/>
        </p:nvSpPr>
        <p:spPr bwMode="auto">
          <a:xfrm flipH="1">
            <a:off x="2951163" y="4865688"/>
            <a:ext cx="71437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82" name="Line 14"/>
          <p:cNvSpPr>
            <a:spLocks noChangeShapeType="1"/>
          </p:cNvSpPr>
          <p:nvPr/>
        </p:nvSpPr>
        <p:spPr bwMode="auto">
          <a:xfrm>
            <a:off x="3022600" y="4865688"/>
            <a:ext cx="71438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83" name="Oval 15"/>
          <p:cNvSpPr>
            <a:spLocks noChangeArrowheads="1"/>
          </p:cNvSpPr>
          <p:nvPr/>
        </p:nvSpPr>
        <p:spPr bwMode="auto">
          <a:xfrm>
            <a:off x="2266950" y="4797425"/>
            <a:ext cx="1441450" cy="15843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4" name="Rectangle 16"/>
          <p:cNvSpPr>
            <a:spLocks noChangeArrowheads="1"/>
          </p:cNvSpPr>
          <p:nvPr/>
        </p:nvSpPr>
        <p:spPr bwMode="auto">
          <a:xfrm>
            <a:off x="2865438" y="5227638"/>
            <a:ext cx="265112" cy="266700"/>
          </a:xfrm>
          <a:prstGeom prst="rect">
            <a:avLst/>
          </a:prstGeom>
          <a:solidFill>
            <a:srgbClr val="8FC2F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5" name="Rectangle 17"/>
          <p:cNvSpPr>
            <a:spLocks noChangeArrowheads="1"/>
          </p:cNvSpPr>
          <p:nvPr/>
        </p:nvSpPr>
        <p:spPr bwMode="auto">
          <a:xfrm>
            <a:off x="2914650" y="3427413"/>
            <a:ext cx="215900" cy="73025"/>
          </a:xfrm>
          <a:prstGeom prst="rect">
            <a:avLst/>
          </a:prstGeom>
          <a:solidFill>
            <a:srgbClr val="732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6" name="Oval 18"/>
          <p:cNvSpPr>
            <a:spLocks noChangeArrowheads="1"/>
          </p:cNvSpPr>
          <p:nvPr/>
        </p:nvSpPr>
        <p:spPr bwMode="auto">
          <a:xfrm>
            <a:off x="2986088" y="33559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7" name="Oval 19"/>
          <p:cNvSpPr>
            <a:spLocks noChangeArrowheads="1"/>
          </p:cNvSpPr>
          <p:nvPr/>
        </p:nvSpPr>
        <p:spPr bwMode="auto">
          <a:xfrm>
            <a:off x="3130550" y="33559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8" name="Oval 20"/>
          <p:cNvSpPr>
            <a:spLocks noChangeArrowheads="1"/>
          </p:cNvSpPr>
          <p:nvPr/>
        </p:nvSpPr>
        <p:spPr bwMode="auto">
          <a:xfrm>
            <a:off x="2843213" y="328295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9" name="Oval 21"/>
          <p:cNvSpPr>
            <a:spLocks noChangeArrowheads="1"/>
          </p:cNvSpPr>
          <p:nvPr/>
        </p:nvSpPr>
        <p:spPr bwMode="auto">
          <a:xfrm>
            <a:off x="3130550" y="50831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90" name="Oval 22"/>
          <p:cNvSpPr>
            <a:spLocks noChangeArrowheads="1"/>
          </p:cNvSpPr>
          <p:nvPr/>
        </p:nvSpPr>
        <p:spPr bwMode="auto">
          <a:xfrm>
            <a:off x="2986088" y="50831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91" name="Oval 23"/>
          <p:cNvSpPr>
            <a:spLocks noChangeArrowheads="1"/>
          </p:cNvSpPr>
          <p:nvPr/>
        </p:nvSpPr>
        <p:spPr bwMode="auto">
          <a:xfrm>
            <a:off x="2914650" y="5156200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92" name="Rectangle 24"/>
          <p:cNvSpPr>
            <a:spLocks noChangeArrowheads="1"/>
          </p:cNvSpPr>
          <p:nvPr/>
        </p:nvSpPr>
        <p:spPr bwMode="auto">
          <a:xfrm>
            <a:off x="2482850" y="1581150"/>
            <a:ext cx="1079500" cy="5492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93" name="Text Box 25"/>
          <p:cNvSpPr txBox="1">
            <a:spLocks noChangeArrowheads="1"/>
          </p:cNvSpPr>
          <p:nvPr/>
        </p:nvSpPr>
        <p:spPr bwMode="auto">
          <a:xfrm>
            <a:off x="2519885" y="5445224"/>
            <a:ext cx="1116011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Efectores:</a:t>
            </a:r>
          </a:p>
          <a:p>
            <a:pPr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Músculo liso</a:t>
            </a: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Corazón</a:t>
            </a:r>
          </a:p>
          <a:p>
            <a:pPr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</a:t>
            </a: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0794" name="Text Box 26"/>
          <p:cNvSpPr txBox="1">
            <a:spLocks noChangeArrowheads="1"/>
          </p:cNvSpPr>
          <p:nvPr/>
        </p:nvSpPr>
        <p:spPr bwMode="auto">
          <a:xfrm>
            <a:off x="2503488" y="1028700"/>
            <a:ext cx="2276585" cy="400110"/>
          </a:xfrm>
          <a:prstGeom prst="rect">
            <a:avLst/>
          </a:prstGeom>
          <a:solidFill>
            <a:srgbClr val="8FC2F1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Vía parasimpática</a:t>
            </a:r>
          </a:p>
        </p:txBody>
      </p:sp>
      <p:sp>
        <p:nvSpPr>
          <p:cNvPr id="160795" name="Text Box 27"/>
          <p:cNvSpPr txBox="1">
            <a:spLocks noChangeArrowheads="1"/>
          </p:cNvSpPr>
          <p:nvPr/>
        </p:nvSpPr>
        <p:spPr bwMode="auto">
          <a:xfrm>
            <a:off x="1114425" y="3716338"/>
            <a:ext cx="1539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</a:t>
            </a:r>
          </a:p>
        </p:txBody>
      </p:sp>
      <p:sp>
        <p:nvSpPr>
          <p:cNvPr id="160796" name="Text Box 28"/>
          <p:cNvSpPr txBox="1">
            <a:spLocks noChangeArrowheads="1"/>
          </p:cNvSpPr>
          <p:nvPr/>
        </p:nvSpPr>
        <p:spPr bwMode="auto">
          <a:xfrm>
            <a:off x="1690688" y="2635250"/>
            <a:ext cx="860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160797" name="Line 29"/>
          <p:cNvSpPr>
            <a:spLocks noChangeShapeType="1"/>
          </p:cNvSpPr>
          <p:nvPr/>
        </p:nvSpPr>
        <p:spPr bwMode="auto">
          <a:xfrm>
            <a:off x="2411413" y="2924175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98" name="Line 30"/>
          <p:cNvSpPr>
            <a:spLocks noChangeShapeType="1"/>
          </p:cNvSpPr>
          <p:nvPr/>
        </p:nvSpPr>
        <p:spPr bwMode="auto">
          <a:xfrm flipV="1">
            <a:off x="2482850" y="3498850"/>
            <a:ext cx="503238" cy="290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99" name="Text Box 31"/>
          <p:cNvSpPr txBox="1">
            <a:spLocks noChangeArrowheads="1"/>
          </p:cNvSpPr>
          <p:nvPr/>
        </p:nvSpPr>
        <p:spPr bwMode="auto">
          <a:xfrm>
            <a:off x="755650" y="4652963"/>
            <a:ext cx="1773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R. muscarínico</a:t>
            </a:r>
          </a:p>
        </p:txBody>
      </p:sp>
      <p:sp>
        <p:nvSpPr>
          <p:cNvPr id="160800" name="Line 32"/>
          <p:cNvSpPr>
            <a:spLocks noChangeShapeType="1"/>
          </p:cNvSpPr>
          <p:nvPr/>
        </p:nvSpPr>
        <p:spPr bwMode="auto">
          <a:xfrm>
            <a:off x="2411413" y="4941888"/>
            <a:ext cx="574675" cy="357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1" name="Text Box 33"/>
          <p:cNvSpPr txBox="1">
            <a:spLocks noChangeArrowheads="1"/>
          </p:cNvSpPr>
          <p:nvPr/>
        </p:nvSpPr>
        <p:spPr bwMode="auto">
          <a:xfrm>
            <a:off x="3490913" y="4003675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60802" name="Line 34"/>
          <p:cNvSpPr>
            <a:spLocks noChangeShapeType="1"/>
          </p:cNvSpPr>
          <p:nvPr/>
        </p:nvSpPr>
        <p:spPr bwMode="auto">
          <a:xfrm flipH="1" flipV="1">
            <a:off x="3203575" y="3427413"/>
            <a:ext cx="43021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3" name="Line 35"/>
          <p:cNvSpPr>
            <a:spLocks noChangeShapeType="1"/>
          </p:cNvSpPr>
          <p:nvPr/>
        </p:nvSpPr>
        <p:spPr bwMode="auto">
          <a:xfrm flipH="1">
            <a:off x="3203575" y="4291013"/>
            <a:ext cx="4318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4" name="Text Box 36"/>
          <p:cNvSpPr txBox="1">
            <a:spLocks noChangeArrowheads="1"/>
          </p:cNvSpPr>
          <p:nvPr/>
        </p:nvSpPr>
        <p:spPr bwMode="auto">
          <a:xfrm>
            <a:off x="1866900" y="1652588"/>
            <a:ext cx="615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</p:txBody>
      </p:sp>
      <p:sp>
        <p:nvSpPr>
          <p:cNvPr id="160805" name="Oval 37"/>
          <p:cNvSpPr>
            <a:spLocks noChangeArrowheads="1"/>
          </p:cNvSpPr>
          <p:nvPr/>
        </p:nvSpPr>
        <p:spPr bwMode="auto">
          <a:xfrm>
            <a:off x="6046788" y="1698625"/>
            <a:ext cx="288925" cy="215900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06" name="Line 38"/>
          <p:cNvSpPr>
            <a:spLocks noChangeShapeType="1"/>
          </p:cNvSpPr>
          <p:nvPr/>
        </p:nvSpPr>
        <p:spPr bwMode="auto">
          <a:xfrm>
            <a:off x="6191250" y="1914525"/>
            <a:ext cx="0" cy="1150938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7" name="Line 39"/>
          <p:cNvSpPr>
            <a:spLocks noChangeShapeType="1"/>
          </p:cNvSpPr>
          <p:nvPr/>
        </p:nvSpPr>
        <p:spPr bwMode="auto">
          <a:xfrm flipH="1">
            <a:off x="6119813" y="3065463"/>
            <a:ext cx="71437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8" name="Line 40"/>
          <p:cNvSpPr>
            <a:spLocks noChangeShapeType="1"/>
          </p:cNvSpPr>
          <p:nvPr/>
        </p:nvSpPr>
        <p:spPr bwMode="auto">
          <a:xfrm>
            <a:off x="6191250" y="3065463"/>
            <a:ext cx="71438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9" name="Oval 41"/>
          <p:cNvSpPr>
            <a:spLocks noChangeArrowheads="1"/>
          </p:cNvSpPr>
          <p:nvPr/>
        </p:nvSpPr>
        <p:spPr bwMode="auto">
          <a:xfrm>
            <a:off x="6046788" y="3498850"/>
            <a:ext cx="288925" cy="28733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0" name="Line 42"/>
          <p:cNvSpPr>
            <a:spLocks noChangeShapeType="1"/>
          </p:cNvSpPr>
          <p:nvPr/>
        </p:nvSpPr>
        <p:spPr bwMode="auto">
          <a:xfrm>
            <a:off x="6191250" y="3786188"/>
            <a:ext cx="0" cy="10810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11" name="Oval 43"/>
          <p:cNvSpPr>
            <a:spLocks noChangeArrowheads="1"/>
          </p:cNvSpPr>
          <p:nvPr/>
        </p:nvSpPr>
        <p:spPr bwMode="auto">
          <a:xfrm>
            <a:off x="5722938" y="2995613"/>
            <a:ext cx="865187" cy="935037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ED6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2" name="Line 44"/>
          <p:cNvSpPr>
            <a:spLocks noChangeShapeType="1"/>
          </p:cNvSpPr>
          <p:nvPr/>
        </p:nvSpPr>
        <p:spPr bwMode="auto">
          <a:xfrm flipH="1">
            <a:off x="6119813" y="4865688"/>
            <a:ext cx="71437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13" name="Line 45"/>
          <p:cNvSpPr>
            <a:spLocks noChangeShapeType="1"/>
          </p:cNvSpPr>
          <p:nvPr/>
        </p:nvSpPr>
        <p:spPr bwMode="auto">
          <a:xfrm>
            <a:off x="6191250" y="4865688"/>
            <a:ext cx="71438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14" name="Oval 46"/>
          <p:cNvSpPr>
            <a:spLocks noChangeArrowheads="1"/>
          </p:cNvSpPr>
          <p:nvPr/>
        </p:nvSpPr>
        <p:spPr bwMode="auto">
          <a:xfrm>
            <a:off x="5435600" y="4868863"/>
            <a:ext cx="1441450" cy="15843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5" name="Rectangle 47"/>
          <p:cNvSpPr>
            <a:spLocks noChangeArrowheads="1"/>
          </p:cNvSpPr>
          <p:nvPr/>
        </p:nvSpPr>
        <p:spPr bwMode="auto">
          <a:xfrm>
            <a:off x="6034088" y="5227638"/>
            <a:ext cx="265112" cy="266700"/>
          </a:xfrm>
          <a:prstGeom prst="rect">
            <a:avLst/>
          </a:prstGeom>
          <a:solidFill>
            <a:srgbClr val="FC9AD2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6" name="Rectangle 48"/>
          <p:cNvSpPr>
            <a:spLocks noChangeArrowheads="1"/>
          </p:cNvSpPr>
          <p:nvPr/>
        </p:nvSpPr>
        <p:spPr bwMode="auto">
          <a:xfrm>
            <a:off x="6083300" y="3427413"/>
            <a:ext cx="215900" cy="73025"/>
          </a:xfrm>
          <a:prstGeom prst="rect">
            <a:avLst/>
          </a:prstGeom>
          <a:solidFill>
            <a:srgbClr val="732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7" name="Oval 49"/>
          <p:cNvSpPr>
            <a:spLocks noChangeArrowheads="1"/>
          </p:cNvSpPr>
          <p:nvPr/>
        </p:nvSpPr>
        <p:spPr bwMode="auto">
          <a:xfrm>
            <a:off x="6154738" y="33559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8" name="Oval 50"/>
          <p:cNvSpPr>
            <a:spLocks noChangeArrowheads="1"/>
          </p:cNvSpPr>
          <p:nvPr/>
        </p:nvSpPr>
        <p:spPr bwMode="auto">
          <a:xfrm>
            <a:off x="6299200" y="33559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9" name="Oval 51"/>
          <p:cNvSpPr>
            <a:spLocks noChangeArrowheads="1"/>
          </p:cNvSpPr>
          <p:nvPr/>
        </p:nvSpPr>
        <p:spPr bwMode="auto">
          <a:xfrm>
            <a:off x="6011863" y="328295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0" name="Oval 52"/>
          <p:cNvSpPr>
            <a:spLocks noChangeArrowheads="1"/>
          </p:cNvSpPr>
          <p:nvPr/>
        </p:nvSpPr>
        <p:spPr bwMode="auto">
          <a:xfrm>
            <a:off x="6299200" y="5083175"/>
            <a:ext cx="71438" cy="71438"/>
          </a:xfrm>
          <a:prstGeom prst="ellipse">
            <a:avLst/>
          </a:prstGeom>
          <a:solidFill>
            <a:srgbClr val="FC9AD2"/>
          </a:solidFill>
          <a:ln w="952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1" name="Oval 53"/>
          <p:cNvSpPr>
            <a:spLocks noChangeArrowheads="1"/>
          </p:cNvSpPr>
          <p:nvPr/>
        </p:nvSpPr>
        <p:spPr bwMode="auto">
          <a:xfrm>
            <a:off x="6154738" y="5083175"/>
            <a:ext cx="71437" cy="71438"/>
          </a:xfrm>
          <a:prstGeom prst="ellipse">
            <a:avLst/>
          </a:prstGeom>
          <a:solidFill>
            <a:srgbClr val="FC9AD2"/>
          </a:solidFill>
          <a:ln w="952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2" name="Oval 54"/>
          <p:cNvSpPr>
            <a:spLocks noChangeArrowheads="1"/>
          </p:cNvSpPr>
          <p:nvPr/>
        </p:nvSpPr>
        <p:spPr bwMode="auto">
          <a:xfrm>
            <a:off x="6083300" y="5156200"/>
            <a:ext cx="71438" cy="71438"/>
          </a:xfrm>
          <a:prstGeom prst="ellipse">
            <a:avLst/>
          </a:prstGeom>
          <a:solidFill>
            <a:srgbClr val="FC9AD2"/>
          </a:solidFill>
          <a:ln w="952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3" name="Rectangle 55"/>
          <p:cNvSpPr>
            <a:spLocks noChangeArrowheads="1"/>
          </p:cNvSpPr>
          <p:nvPr/>
        </p:nvSpPr>
        <p:spPr bwMode="auto">
          <a:xfrm>
            <a:off x="5651500" y="1581150"/>
            <a:ext cx="1079500" cy="5492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4" name="Text Box 56"/>
          <p:cNvSpPr txBox="1">
            <a:spLocks noChangeArrowheads="1"/>
          </p:cNvSpPr>
          <p:nvPr/>
        </p:nvSpPr>
        <p:spPr bwMode="auto">
          <a:xfrm>
            <a:off x="5704682" y="5492750"/>
            <a:ext cx="1116011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Efectores:</a:t>
            </a:r>
          </a:p>
          <a:p>
            <a:pPr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Músculo liso</a:t>
            </a: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Corazón</a:t>
            </a:r>
          </a:p>
          <a:p>
            <a:pPr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</a:t>
            </a: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0825" name="Text Box 57"/>
          <p:cNvSpPr txBox="1">
            <a:spLocks noChangeArrowheads="1"/>
          </p:cNvSpPr>
          <p:nvPr/>
        </p:nvSpPr>
        <p:spPr bwMode="auto">
          <a:xfrm>
            <a:off x="4283075" y="3709988"/>
            <a:ext cx="1539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</a:t>
            </a:r>
          </a:p>
        </p:txBody>
      </p:sp>
      <p:sp>
        <p:nvSpPr>
          <p:cNvPr id="160826" name="Text Box 58"/>
          <p:cNvSpPr txBox="1">
            <a:spLocks noChangeArrowheads="1"/>
          </p:cNvSpPr>
          <p:nvPr/>
        </p:nvSpPr>
        <p:spPr bwMode="auto">
          <a:xfrm>
            <a:off x="4859338" y="2635250"/>
            <a:ext cx="860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160827" name="Line 59"/>
          <p:cNvSpPr>
            <a:spLocks noChangeShapeType="1"/>
          </p:cNvSpPr>
          <p:nvPr/>
        </p:nvSpPr>
        <p:spPr bwMode="auto">
          <a:xfrm>
            <a:off x="5580063" y="2924175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28" name="Line 60"/>
          <p:cNvSpPr>
            <a:spLocks noChangeShapeType="1"/>
          </p:cNvSpPr>
          <p:nvPr/>
        </p:nvSpPr>
        <p:spPr bwMode="auto">
          <a:xfrm flipV="1">
            <a:off x="5580063" y="3498850"/>
            <a:ext cx="574675" cy="290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29" name="Text Box 61"/>
          <p:cNvSpPr txBox="1">
            <a:spLocks noChangeArrowheads="1"/>
          </p:cNvSpPr>
          <p:nvPr/>
        </p:nvSpPr>
        <p:spPr bwMode="auto">
          <a:xfrm>
            <a:off x="3924300" y="4652963"/>
            <a:ext cx="18065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R. adrenérgico</a:t>
            </a:r>
          </a:p>
        </p:txBody>
      </p:sp>
      <p:sp>
        <p:nvSpPr>
          <p:cNvPr id="160830" name="Line 62"/>
          <p:cNvSpPr>
            <a:spLocks noChangeShapeType="1"/>
          </p:cNvSpPr>
          <p:nvPr/>
        </p:nvSpPr>
        <p:spPr bwMode="auto">
          <a:xfrm>
            <a:off x="5651500" y="4941888"/>
            <a:ext cx="503238" cy="357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31" name="Text Box 63"/>
          <p:cNvSpPr txBox="1">
            <a:spLocks noChangeArrowheads="1"/>
          </p:cNvSpPr>
          <p:nvPr/>
        </p:nvSpPr>
        <p:spPr bwMode="auto">
          <a:xfrm>
            <a:off x="6804025" y="2708275"/>
            <a:ext cx="576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60832" name="Line 64"/>
          <p:cNvSpPr>
            <a:spLocks noChangeShapeType="1"/>
          </p:cNvSpPr>
          <p:nvPr/>
        </p:nvSpPr>
        <p:spPr bwMode="auto">
          <a:xfrm flipH="1">
            <a:off x="6372225" y="2997200"/>
            <a:ext cx="431800" cy="430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34" name="Text Box 66"/>
          <p:cNvSpPr txBox="1">
            <a:spLocks noChangeArrowheads="1"/>
          </p:cNvSpPr>
          <p:nvPr/>
        </p:nvSpPr>
        <p:spPr bwMode="auto">
          <a:xfrm>
            <a:off x="5035550" y="1652588"/>
            <a:ext cx="615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</p:txBody>
      </p:sp>
      <p:sp>
        <p:nvSpPr>
          <p:cNvPr id="160835" name="Text Box 67"/>
          <p:cNvSpPr txBox="1">
            <a:spLocks noChangeArrowheads="1"/>
          </p:cNvSpPr>
          <p:nvPr/>
        </p:nvSpPr>
        <p:spPr bwMode="auto">
          <a:xfrm>
            <a:off x="6731000" y="4581525"/>
            <a:ext cx="476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60836" name="Line 68"/>
          <p:cNvSpPr>
            <a:spLocks noChangeShapeType="1"/>
          </p:cNvSpPr>
          <p:nvPr/>
        </p:nvSpPr>
        <p:spPr bwMode="auto">
          <a:xfrm flipH="1">
            <a:off x="6372225" y="4797425"/>
            <a:ext cx="430213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37" name="Text Box 69"/>
          <p:cNvSpPr txBox="1">
            <a:spLocks noChangeArrowheads="1"/>
          </p:cNvSpPr>
          <p:nvPr/>
        </p:nvSpPr>
        <p:spPr bwMode="auto">
          <a:xfrm>
            <a:off x="5654675" y="1028700"/>
            <a:ext cx="1752403" cy="400110"/>
          </a:xfrm>
          <a:prstGeom prst="rect">
            <a:avLst/>
          </a:prstGeom>
          <a:solidFill>
            <a:srgbClr val="FC9AD2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Vía simpática</a:t>
            </a:r>
          </a:p>
        </p:txBody>
      </p:sp>
      <p:sp>
        <p:nvSpPr>
          <p:cNvPr id="160838" name="Text Box 70"/>
          <p:cNvSpPr txBox="1">
            <a:spLocks noChangeArrowheads="1"/>
          </p:cNvSpPr>
          <p:nvPr/>
        </p:nvSpPr>
        <p:spPr bwMode="auto">
          <a:xfrm>
            <a:off x="6877050" y="212725"/>
            <a:ext cx="177003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6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160839" name="Text Box 71"/>
          <p:cNvSpPr txBox="1">
            <a:spLocks noChangeArrowheads="1"/>
          </p:cNvSpPr>
          <p:nvPr/>
        </p:nvSpPr>
        <p:spPr bwMode="auto">
          <a:xfrm>
            <a:off x="395288" y="333375"/>
            <a:ext cx="1736725" cy="1035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Sitios de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manipulación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neuroquímica</a:t>
            </a:r>
          </a:p>
        </p:txBody>
      </p:sp>
      <p:sp>
        <p:nvSpPr>
          <p:cNvPr id="68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9" name="Text Box 30"/>
          <p:cNvSpPr txBox="1">
            <a:spLocks noChangeArrowheads="1"/>
          </p:cNvSpPr>
          <p:nvPr/>
        </p:nvSpPr>
        <p:spPr bwMode="auto">
          <a:xfrm>
            <a:off x="2322514" y="21272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0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0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0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0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0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0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0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0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0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0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60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0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60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0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0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60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0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0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6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6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6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60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60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6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60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0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60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60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60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60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60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60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60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60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160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60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60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60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160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160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60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60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60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60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160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60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160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160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160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160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160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160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160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160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16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16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16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5" dur="500"/>
                                        <p:tgtEl>
                                          <p:spTgt spid="16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4" grpId="0" animBg="1"/>
      <p:bldP spid="160778" grpId="0" animBg="1"/>
      <p:bldP spid="160780" grpId="0" animBg="1"/>
      <p:bldP spid="160783" grpId="0" animBg="1"/>
      <p:bldP spid="160784" grpId="0" animBg="1"/>
      <p:bldP spid="160785" grpId="0" animBg="1"/>
      <p:bldP spid="160786" grpId="0" animBg="1"/>
      <p:bldP spid="160787" grpId="0" animBg="1"/>
      <p:bldP spid="160788" grpId="0" animBg="1"/>
      <p:bldP spid="160789" grpId="0" animBg="1"/>
      <p:bldP spid="160790" grpId="0" animBg="1"/>
      <p:bldP spid="160791" grpId="0" animBg="1"/>
      <p:bldP spid="160792" grpId="0" animBg="1"/>
      <p:bldP spid="160793" grpId="0"/>
      <p:bldP spid="160794" grpId="0" animBg="1"/>
      <p:bldP spid="160795" grpId="0"/>
      <p:bldP spid="160796" grpId="0"/>
      <p:bldP spid="160799" grpId="0"/>
      <p:bldP spid="160801" grpId="0"/>
      <p:bldP spid="160804" grpId="0"/>
      <p:bldP spid="160805" grpId="0" animBg="1"/>
      <p:bldP spid="160809" grpId="0" animBg="1"/>
      <p:bldP spid="160811" grpId="0" animBg="1"/>
      <p:bldP spid="160814" grpId="0" animBg="1"/>
      <p:bldP spid="160815" grpId="0" animBg="1"/>
      <p:bldP spid="160816" grpId="0" animBg="1"/>
      <p:bldP spid="160817" grpId="0" animBg="1"/>
      <p:bldP spid="160818" grpId="0" animBg="1"/>
      <p:bldP spid="160819" grpId="0" animBg="1"/>
      <p:bldP spid="160820" grpId="0" animBg="1"/>
      <p:bldP spid="160821" grpId="0" animBg="1"/>
      <p:bldP spid="160822" grpId="0" animBg="1"/>
      <p:bldP spid="160823" grpId="0" animBg="1"/>
      <p:bldP spid="160824" grpId="0"/>
      <p:bldP spid="160825" grpId="0"/>
      <p:bldP spid="160826" grpId="0"/>
      <p:bldP spid="160829" grpId="0"/>
      <p:bldP spid="160831" grpId="0"/>
      <p:bldP spid="160834" grpId="0"/>
      <p:bldP spid="160835" grpId="0"/>
      <p:bldP spid="1608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9" name="Rectangle 7"/>
          <p:cNvSpPr>
            <a:spLocks noChangeArrowheads="1"/>
          </p:cNvSpPr>
          <p:nvPr/>
        </p:nvSpPr>
        <p:spPr bwMode="auto">
          <a:xfrm>
            <a:off x="2051844" y="2636838"/>
            <a:ext cx="5040312" cy="1584325"/>
          </a:xfrm>
          <a:prstGeom prst="rect">
            <a:avLst/>
          </a:prstGeom>
          <a:solidFill>
            <a:srgbClr val="CCDCF4"/>
          </a:solidFill>
          <a:ln w="28575">
            <a:solidFill>
              <a:srgbClr val="97C1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8840" name="Text Box 8"/>
          <p:cNvSpPr txBox="1">
            <a:spLocks noChangeArrowheads="1"/>
          </p:cNvSpPr>
          <p:nvPr/>
        </p:nvSpPr>
        <p:spPr bwMode="auto">
          <a:xfrm>
            <a:off x="6588125" y="404813"/>
            <a:ext cx="19639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V Farmacología </a:t>
            </a:r>
          </a:p>
          <a:p>
            <a:pPr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autonómica</a:t>
            </a:r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2147384" y="2833687"/>
            <a:ext cx="48069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>
                <a:schemeClr val="accent2"/>
              </a:buClr>
              <a:buSzPct val="175000"/>
              <a:buFontTx/>
              <a:buChar char="•"/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Drogas y tóxicos en </a:t>
            </a:r>
          </a:p>
          <a:p>
            <a:pPr algn="ctr">
              <a:defRPr/>
            </a:pPr>
            <a:r>
              <a:rPr lang="es-ES_tradnl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SN Parasimpático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718268" y="653573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6190</TotalTime>
  <Words>4265</Words>
  <Application>Microsoft Office PowerPoint</Application>
  <PresentationFormat>Presentación en pantalla (4:3)</PresentationFormat>
  <Paragraphs>1600</Paragraphs>
  <Slides>76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76</vt:i4>
      </vt:variant>
    </vt:vector>
  </HeadingPairs>
  <TitlesOfParts>
    <vt:vector size="77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The houze!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ximena</cp:lastModifiedBy>
  <cp:revision>431</cp:revision>
  <dcterms:created xsi:type="dcterms:W3CDTF">2008-10-26T17:07:44Z</dcterms:created>
  <dcterms:modified xsi:type="dcterms:W3CDTF">2015-11-12T10:38:57Z</dcterms:modified>
</cp:coreProperties>
</file>